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sldIdLst>
    <p:sldId id="256" r:id="rId2"/>
    <p:sldId id="257" r:id="rId3"/>
    <p:sldId id="258" r:id="rId4"/>
    <p:sldId id="259" r:id="rId5"/>
    <p:sldId id="264" r:id="rId6"/>
    <p:sldId id="260" r:id="rId7"/>
    <p:sldId id="261" r:id="rId8"/>
    <p:sldId id="262"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087" autoAdjust="0"/>
    <p:restoredTop sz="72122" autoAdjust="0"/>
  </p:normalViewPr>
  <p:slideViewPr>
    <p:cSldViewPr snapToGrid="0">
      <p:cViewPr varScale="1">
        <p:scale>
          <a:sx n="82" d="100"/>
          <a:sy n="82" d="100"/>
        </p:scale>
        <p:origin x="1938"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4B7C4F-AFA8-491F-AE1B-6244D2AB2E22}" type="datetimeFigureOut">
              <a:rPr lang="en-US" smtClean="0"/>
              <a:t>6/29/2022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82E95B-5A4C-4FC2-9E19-73AD516DC312}" type="slidenum">
              <a:rPr lang="en-US" smtClean="0"/>
              <a:t>‹#›</a:t>
            </a:fld>
            <a:endParaRPr lang="en-US"/>
          </a:p>
        </p:txBody>
      </p:sp>
    </p:spTree>
    <p:extLst>
      <p:ext uri="{BB962C8B-B14F-4D97-AF65-F5344CB8AC3E}">
        <p14:creationId xmlns:p14="http://schemas.microsoft.com/office/powerpoint/2010/main" val="21201769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Digital skills:</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Ecorys</a:t>
            </a:r>
            <a:r>
              <a:rPr lang="en-US" sz="1200" kern="1200" dirty="0">
                <a:solidFill>
                  <a:schemeClr val="tx1"/>
                </a:solidFill>
                <a:effectLst/>
                <a:latin typeface="+mn-lt"/>
                <a:ea typeface="+mn-ea"/>
                <a:cs typeface="+mn-cs"/>
              </a:rPr>
              <a:t> said that digital skills and tools are helpful for economic growth. There should have to take proper steps for increasing digital skills and knowledge through digital tools.</a:t>
            </a:r>
          </a:p>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Educational activities:</a:t>
            </a:r>
            <a:r>
              <a:rPr lang="en-US" sz="1200" kern="1200" dirty="0">
                <a:solidFill>
                  <a:schemeClr val="tx1"/>
                </a:solidFill>
                <a:effectLst/>
                <a:latin typeface="+mn-lt"/>
                <a:ea typeface="+mn-ea"/>
                <a:cs typeface="+mn-cs"/>
              </a:rPr>
              <a:t> The digital skills are helpful for educational activities. For increasing digital skills, there should have to increase in the use of digital devices (</a:t>
            </a:r>
            <a:r>
              <a:rPr lang="en-US" sz="1200" kern="1200" dirty="0" err="1">
                <a:solidFill>
                  <a:schemeClr val="tx1"/>
                </a:solidFill>
                <a:effectLst/>
                <a:latin typeface="+mn-lt"/>
                <a:ea typeface="+mn-ea"/>
                <a:cs typeface="+mn-cs"/>
              </a:rPr>
              <a:t>Holmuratovich</a:t>
            </a:r>
            <a:r>
              <a:rPr lang="en-US" sz="1200" kern="1200" dirty="0">
                <a:solidFill>
                  <a:schemeClr val="tx1"/>
                </a:solidFill>
                <a:effectLst/>
                <a:latin typeface="+mn-lt"/>
                <a:ea typeface="+mn-ea"/>
                <a:cs typeface="+mn-cs"/>
              </a:rPr>
              <a:t> et al. 2019).</a:t>
            </a:r>
          </a:p>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Technology:</a:t>
            </a:r>
            <a:r>
              <a:rPr lang="en-US" sz="1200" kern="1200" dirty="0">
                <a:solidFill>
                  <a:schemeClr val="tx1"/>
                </a:solidFill>
                <a:effectLst/>
                <a:latin typeface="+mn-lt"/>
                <a:ea typeface="+mn-ea"/>
                <a:cs typeface="+mn-cs"/>
              </a:rPr>
              <a:t> Technology is the part of using digital skills for making work easy and comfortable. Technology is the use of electric materials for increasing digital skills.</a:t>
            </a:r>
          </a:p>
          <a:p>
            <a:endParaRPr lang="en-US" dirty="0"/>
          </a:p>
        </p:txBody>
      </p:sp>
      <p:sp>
        <p:nvSpPr>
          <p:cNvPr id="4" name="Slide Number Placeholder 3"/>
          <p:cNvSpPr>
            <a:spLocks noGrp="1"/>
          </p:cNvSpPr>
          <p:nvPr>
            <p:ph type="sldNum" sz="quarter" idx="10"/>
          </p:nvPr>
        </p:nvSpPr>
        <p:spPr/>
        <p:txBody>
          <a:bodyPr/>
          <a:lstStyle/>
          <a:p>
            <a:fld id="{6F82E95B-5A4C-4FC2-9E19-73AD516DC312}" type="slidenum">
              <a:rPr lang="en-US" smtClean="0"/>
              <a:t>3</a:t>
            </a:fld>
            <a:endParaRPr lang="en-US"/>
          </a:p>
        </p:txBody>
      </p:sp>
    </p:spTree>
    <p:extLst>
      <p:ext uri="{BB962C8B-B14F-4D97-AF65-F5344CB8AC3E}">
        <p14:creationId xmlns:p14="http://schemas.microsoft.com/office/powerpoint/2010/main" val="39661117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Quantitative research:</a:t>
            </a:r>
            <a:r>
              <a:rPr lang="en-US" sz="1200" kern="1200" dirty="0">
                <a:solidFill>
                  <a:schemeClr val="tx1"/>
                </a:solidFill>
                <a:effectLst/>
                <a:latin typeface="+mn-lt"/>
                <a:ea typeface="+mn-ea"/>
                <a:cs typeface="+mn-cs"/>
              </a:rPr>
              <a:t> Quantitative research method is a modern research method that can be used for marketing research and data collection. The accurate data and information can be collected by the quantitative research method (Watson et al. 2015).</a:t>
            </a:r>
          </a:p>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Survey:</a:t>
            </a:r>
            <a:r>
              <a:rPr lang="en-US" sz="1200" kern="1200" dirty="0">
                <a:solidFill>
                  <a:schemeClr val="tx1"/>
                </a:solidFill>
                <a:effectLst/>
                <a:latin typeface="+mn-lt"/>
                <a:ea typeface="+mn-ea"/>
                <a:cs typeface="+mn-cs"/>
              </a:rPr>
              <a:t> Survey is the collection of a sample of information from the consumer by taking some relevant questions.</a:t>
            </a:r>
          </a:p>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Polls:</a:t>
            </a:r>
            <a:r>
              <a:rPr lang="en-US" sz="1200" kern="1200" dirty="0">
                <a:solidFill>
                  <a:schemeClr val="tx1"/>
                </a:solidFill>
                <a:effectLst/>
                <a:latin typeface="+mn-lt"/>
                <a:ea typeface="+mn-ea"/>
                <a:cs typeface="+mn-cs"/>
              </a:rPr>
              <a:t> Polls are quantitative marketing research that can be used for collecting data with the voting of the consumer.</a:t>
            </a:r>
          </a:p>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Questionnaires:</a:t>
            </a:r>
            <a:r>
              <a:rPr lang="en-US" sz="1200" kern="1200" dirty="0">
                <a:solidFill>
                  <a:schemeClr val="tx1"/>
                </a:solidFill>
                <a:effectLst/>
                <a:latin typeface="+mn-lt"/>
                <a:ea typeface="+mn-ea"/>
                <a:cs typeface="+mn-cs"/>
              </a:rPr>
              <a:t> The research method can be taken from the audience with questionnaires that helps to know about the products and services indirectly (</a:t>
            </a:r>
            <a:r>
              <a:rPr lang="en-US" sz="1200" kern="1200" dirty="0" err="1">
                <a:solidFill>
                  <a:schemeClr val="tx1"/>
                </a:solidFill>
                <a:effectLst/>
                <a:latin typeface="+mn-lt"/>
                <a:ea typeface="+mn-ea"/>
                <a:cs typeface="+mn-cs"/>
              </a:rPr>
              <a:t>Rosellini</a:t>
            </a:r>
            <a:r>
              <a:rPr lang="en-US" sz="1200" kern="1200" dirty="0">
                <a:solidFill>
                  <a:schemeClr val="tx1"/>
                </a:solidFill>
                <a:effectLst/>
                <a:latin typeface="+mn-lt"/>
                <a:ea typeface="+mn-ea"/>
                <a:cs typeface="+mn-cs"/>
              </a:rPr>
              <a:t> et al. 2021).</a:t>
            </a:r>
          </a:p>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Interview:</a:t>
            </a:r>
            <a:r>
              <a:rPr lang="en-US" sz="1200" kern="1200" dirty="0">
                <a:solidFill>
                  <a:schemeClr val="tx1"/>
                </a:solidFill>
                <a:effectLst/>
                <a:latin typeface="+mn-lt"/>
                <a:ea typeface="+mn-ea"/>
                <a:cs typeface="+mn-cs"/>
              </a:rPr>
              <a:t> Interviews are the common part of quantitative marketing research that can be used for collecting and gathering data or information.</a:t>
            </a:r>
          </a:p>
          <a:p>
            <a:endParaRPr lang="en-US" dirty="0"/>
          </a:p>
        </p:txBody>
      </p:sp>
      <p:sp>
        <p:nvSpPr>
          <p:cNvPr id="4" name="Slide Number Placeholder 3"/>
          <p:cNvSpPr>
            <a:spLocks noGrp="1"/>
          </p:cNvSpPr>
          <p:nvPr>
            <p:ph type="sldNum" sz="quarter" idx="10"/>
          </p:nvPr>
        </p:nvSpPr>
        <p:spPr/>
        <p:txBody>
          <a:bodyPr/>
          <a:lstStyle/>
          <a:p>
            <a:fld id="{6F82E95B-5A4C-4FC2-9E19-73AD516DC312}" type="slidenum">
              <a:rPr lang="en-US" smtClean="0"/>
              <a:t>4</a:t>
            </a:fld>
            <a:endParaRPr lang="en-US"/>
          </a:p>
        </p:txBody>
      </p:sp>
    </p:spTree>
    <p:extLst>
      <p:ext uri="{BB962C8B-B14F-4D97-AF65-F5344CB8AC3E}">
        <p14:creationId xmlns:p14="http://schemas.microsoft.com/office/powerpoint/2010/main" val="15684478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Misuse of personal data and information: </a:t>
            </a:r>
            <a:r>
              <a:rPr lang="en-US" sz="1200" kern="1200" dirty="0">
                <a:solidFill>
                  <a:schemeClr val="tx1"/>
                </a:solidFill>
                <a:effectLst/>
                <a:latin typeface="+mn-lt"/>
                <a:ea typeface="+mn-ea"/>
                <a:cs typeface="+mn-cs"/>
              </a:rPr>
              <a:t>There should have to personal data and information is the right use. Technology cannot support to misuse of personal data.</a:t>
            </a:r>
          </a:p>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Illegal data collection:</a:t>
            </a:r>
            <a:r>
              <a:rPr lang="en-US" sz="1200" kern="1200" dirty="0">
                <a:solidFill>
                  <a:schemeClr val="tx1"/>
                </a:solidFill>
                <a:effectLst/>
                <a:latin typeface="+mn-lt"/>
                <a:ea typeface="+mn-ea"/>
                <a:cs typeface="+mn-cs"/>
              </a:rPr>
              <a:t> There should have to collect legal data collection for marketing or other purposes (</a:t>
            </a:r>
            <a:r>
              <a:rPr lang="en-US" sz="1200" kern="1200" dirty="0" err="1">
                <a:solidFill>
                  <a:schemeClr val="tx1"/>
                </a:solidFill>
                <a:effectLst/>
                <a:latin typeface="+mn-lt"/>
                <a:ea typeface="+mn-ea"/>
                <a:cs typeface="+mn-cs"/>
              </a:rPr>
              <a:t>Aghaei</a:t>
            </a:r>
            <a:r>
              <a:rPr lang="en-US" sz="1200" kern="1200" dirty="0">
                <a:solidFill>
                  <a:schemeClr val="tx1"/>
                </a:solidFill>
                <a:effectLst/>
                <a:latin typeface="+mn-lt"/>
                <a:ea typeface="+mn-ea"/>
                <a:cs typeface="+mn-cs"/>
              </a:rPr>
              <a:t> et al. 2017). The legal data collection has no fare for making-decision in the business.</a:t>
            </a:r>
          </a:p>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Misuse of technology:</a:t>
            </a:r>
            <a:r>
              <a:rPr lang="en-US" sz="1200" kern="1200" dirty="0">
                <a:solidFill>
                  <a:schemeClr val="tx1"/>
                </a:solidFill>
                <a:effectLst/>
                <a:latin typeface="+mn-lt"/>
                <a:ea typeface="+mn-ea"/>
                <a:cs typeface="+mn-cs"/>
              </a:rPr>
              <a:t> There should not be used for a bad purpose of the technology. Technology can change the life of any person in legal use.</a:t>
            </a:r>
          </a:p>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Moral use of data and information:</a:t>
            </a:r>
            <a:r>
              <a:rPr lang="en-US" sz="1200" kern="1200" dirty="0">
                <a:solidFill>
                  <a:schemeClr val="tx1"/>
                </a:solidFill>
                <a:effectLst/>
                <a:latin typeface="+mn-lt"/>
                <a:ea typeface="+mn-ea"/>
                <a:cs typeface="+mn-cs"/>
              </a:rPr>
              <a:t> The data and information should be used for moral purposes. There should not be illegal use of data and information in bad use.</a:t>
            </a:r>
          </a:p>
          <a:p>
            <a:endParaRPr lang="en-US" dirty="0"/>
          </a:p>
        </p:txBody>
      </p:sp>
      <p:sp>
        <p:nvSpPr>
          <p:cNvPr id="4" name="Slide Number Placeholder 3"/>
          <p:cNvSpPr>
            <a:spLocks noGrp="1"/>
          </p:cNvSpPr>
          <p:nvPr>
            <p:ph type="sldNum" sz="quarter" idx="10"/>
          </p:nvPr>
        </p:nvSpPr>
        <p:spPr/>
        <p:txBody>
          <a:bodyPr/>
          <a:lstStyle/>
          <a:p>
            <a:fld id="{6F82E95B-5A4C-4FC2-9E19-73AD516DC312}" type="slidenum">
              <a:rPr lang="en-US" smtClean="0"/>
              <a:t>5</a:t>
            </a:fld>
            <a:endParaRPr lang="en-US"/>
          </a:p>
        </p:txBody>
      </p:sp>
    </p:spTree>
    <p:extLst>
      <p:ext uri="{BB962C8B-B14F-4D97-AF65-F5344CB8AC3E}">
        <p14:creationId xmlns:p14="http://schemas.microsoft.com/office/powerpoint/2010/main" val="37688648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Project initiation:</a:t>
            </a:r>
            <a:r>
              <a:rPr lang="en-US" sz="1200" kern="1200" dirty="0">
                <a:solidFill>
                  <a:schemeClr val="tx1"/>
                </a:solidFill>
                <a:effectLst/>
                <a:latin typeface="+mn-lt"/>
                <a:ea typeface="+mn-ea"/>
                <a:cs typeface="+mn-cs"/>
              </a:rPr>
              <a:t> In this stage, there should have to make a team for targeting the project. Project initiation is the first stage of teamwork.</a:t>
            </a:r>
          </a:p>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Project planning:</a:t>
            </a:r>
            <a:r>
              <a:rPr lang="en-US" sz="1200" kern="1200" dirty="0">
                <a:solidFill>
                  <a:schemeClr val="tx1"/>
                </a:solidFill>
                <a:effectLst/>
                <a:latin typeface="+mn-lt"/>
                <a:ea typeface="+mn-ea"/>
                <a:cs typeface="+mn-cs"/>
              </a:rPr>
              <a:t> There should have to take proper planning of tasks. Project planning was taken in the 2</a:t>
            </a:r>
            <a:r>
              <a:rPr lang="en-US" sz="1200" kern="1200" baseline="30000" dirty="0">
                <a:solidFill>
                  <a:schemeClr val="tx1"/>
                </a:solidFill>
                <a:effectLst/>
                <a:latin typeface="+mn-lt"/>
                <a:ea typeface="+mn-ea"/>
                <a:cs typeface="+mn-cs"/>
              </a:rPr>
              <a:t>nd</a:t>
            </a:r>
            <a:r>
              <a:rPr lang="en-US" sz="1200" kern="1200" dirty="0">
                <a:solidFill>
                  <a:schemeClr val="tx1"/>
                </a:solidFill>
                <a:effectLst/>
                <a:latin typeface="+mn-lt"/>
                <a:ea typeface="+mn-ea"/>
                <a:cs typeface="+mn-cs"/>
              </a:rPr>
              <a:t> week (Potts et al. 2022).</a:t>
            </a:r>
          </a:p>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Project execution:</a:t>
            </a:r>
            <a:r>
              <a:rPr lang="en-US" sz="1200" kern="1200" dirty="0">
                <a:solidFill>
                  <a:schemeClr val="tx1"/>
                </a:solidFill>
                <a:effectLst/>
                <a:latin typeface="+mn-lt"/>
                <a:ea typeface="+mn-ea"/>
                <a:cs typeface="+mn-cs"/>
              </a:rPr>
              <a:t> There should have to take proper steps for executing the project. The project execution could be managed properly during 3</a:t>
            </a:r>
            <a:r>
              <a:rPr lang="en-US" sz="1200" kern="1200" baseline="30000" dirty="0">
                <a:solidFill>
                  <a:schemeClr val="tx1"/>
                </a:solidFill>
                <a:effectLst/>
                <a:latin typeface="+mn-lt"/>
                <a:ea typeface="+mn-ea"/>
                <a:cs typeface="+mn-cs"/>
              </a:rPr>
              <a:t>rd</a:t>
            </a:r>
            <a:r>
              <a:rPr lang="en-US" sz="1200" kern="1200" dirty="0">
                <a:solidFill>
                  <a:schemeClr val="tx1"/>
                </a:solidFill>
                <a:effectLst/>
                <a:latin typeface="+mn-lt"/>
                <a:ea typeface="+mn-ea"/>
                <a:cs typeface="+mn-cs"/>
              </a:rPr>
              <a:t> week.</a:t>
            </a:r>
          </a:p>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Data collection:</a:t>
            </a:r>
            <a:r>
              <a:rPr lang="en-US" sz="1200" kern="1200" dirty="0">
                <a:solidFill>
                  <a:schemeClr val="tx1"/>
                </a:solidFill>
                <a:effectLst/>
                <a:latin typeface="+mn-lt"/>
                <a:ea typeface="+mn-ea"/>
                <a:cs typeface="+mn-cs"/>
              </a:rPr>
              <a:t> There should have to collect data or information from the marketplace with accurate information. The data was collected in the 4</a:t>
            </a:r>
            <a:r>
              <a:rPr lang="en-US" sz="1200" kern="1200" baseline="30000" dirty="0">
                <a:solidFill>
                  <a:schemeClr val="tx1"/>
                </a:solidFill>
                <a:effectLst/>
                <a:latin typeface="+mn-lt"/>
                <a:ea typeface="+mn-ea"/>
                <a:cs typeface="+mn-cs"/>
              </a:rPr>
              <a:t>th</a:t>
            </a:r>
            <a:r>
              <a:rPr lang="en-US" sz="1200" kern="1200" dirty="0">
                <a:solidFill>
                  <a:schemeClr val="tx1"/>
                </a:solidFill>
                <a:effectLst/>
                <a:latin typeface="+mn-lt"/>
                <a:ea typeface="+mn-ea"/>
                <a:cs typeface="+mn-cs"/>
              </a:rPr>
              <a:t> week (Zhou et al. 2018).</a:t>
            </a:r>
          </a:p>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Data analysis:</a:t>
            </a:r>
            <a:r>
              <a:rPr lang="en-US" sz="1200" kern="1200" dirty="0">
                <a:solidFill>
                  <a:schemeClr val="tx1"/>
                </a:solidFill>
                <a:effectLst/>
                <a:latin typeface="+mn-lt"/>
                <a:ea typeface="+mn-ea"/>
                <a:cs typeface="+mn-cs"/>
              </a:rPr>
              <a:t> Data can be analyzed for better success. The decision-making can be depended on data collection. The data collection happened on the 5</a:t>
            </a:r>
            <a:r>
              <a:rPr lang="en-US" sz="1200" kern="1200" baseline="30000" dirty="0">
                <a:solidFill>
                  <a:schemeClr val="tx1"/>
                </a:solidFill>
                <a:effectLst/>
                <a:latin typeface="+mn-lt"/>
                <a:ea typeface="+mn-ea"/>
                <a:cs typeface="+mn-cs"/>
              </a:rPr>
              <a:t>th</a:t>
            </a:r>
            <a:r>
              <a:rPr lang="en-US" sz="1200" kern="1200" dirty="0">
                <a:solidFill>
                  <a:schemeClr val="tx1"/>
                </a:solidFill>
                <a:effectLst/>
                <a:latin typeface="+mn-lt"/>
                <a:ea typeface="+mn-ea"/>
                <a:cs typeface="+mn-cs"/>
              </a:rPr>
              <a:t> week.</a:t>
            </a:r>
          </a:p>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Project implementation:</a:t>
            </a:r>
            <a:r>
              <a:rPr lang="en-US" sz="1200" kern="1200" dirty="0">
                <a:solidFill>
                  <a:schemeClr val="tx1"/>
                </a:solidFill>
                <a:effectLst/>
                <a:latin typeface="+mn-lt"/>
                <a:ea typeface="+mn-ea"/>
                <a:cs typeface="+mn-cs"/>
              </a:rPr>
              <a:t> In this stage, there should have to implement of the research result. The project implementation happened on the 6</a:t>
            </a:r>
            <a:r>
              <a:rPr lang="en-US" sz="1200" kern="1200" baseline="30000" dirty="0">
                <a:solidFill>
                  <a:schemeClr val="tx1"/>
                </a:solidFill>
                <a:effectLst/>
                <a:latin typeface="+mn-lt"/>
                <a:ea typeface="+mn-ea"/>
                <a:cs typeface="+mn-cs"/>
              </a:rPr>
              <a:t>th</a:t>
            </a:r>
            <a:r>
              <a:rPr lang="en-US" sz="1200" kern="1200" dirty="0">
                <a:solidFill>
                  <a:schemeClr val="tx1"/>
                </a:solidFill>
                <a:effectLst/>
                <a:latin typeface="+mn-lt"/>
                <a:ea typeface="+mn-ea"/>
                <a:cs typeface="+mn-cs"/>
              </a:rPr>
              <a:t> week.</a:t>
            </a:r>
          </a:p>
          <a:p>
            <a:endParaRPr lang="en-US" dirty="0"/>
          </a:p>
        </p:txBody>
      </p:sp>
      <p:sp>
        <p:nvSpPr>
          <p:cNvPr id="4" name="Slide Number Placeholder 3"/>
          <p:cNvSpPr>
            <a:spLocks noGrp="1"/>
          </p:cNvSpPr>
          <p:nvPr>
            <p:ph type="sldNum" sz="quarter" idx="10"/>
          </p:nvPr>
        </p:nvSpPr>
        <p:spPr/>
        <p:txBody>
          <a:bodyPr/>
          <a:lstStyle/>
          <a:p>
            <a:fld id="{6F82E95B-5A4C-4FC2-9E19-73AD516DC312}" type="slidenum">
              <a:rPr lang="en-US" smtClean="0"/>
              <a:t>6</a:t>
            </a:fld>
            <a:endParaRPr lang="en-US"/>
          </a:p>
        </p:txBody>
      </p:sp>
    </p:spTree>
    <p:extLst>
      <p:ext uri="{BB962C8B-B14F-4D97-AF65-F5344CB8AC3E}">
        <p14:creationId xmlns:p14="http://schemas.microsoft.com/office/powerpoint/2010/main" val="29883012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Communication:</a:t>
            </a:r>
            <a:r>
              <a:rPr lang="en-US" sz="1200" kern="1200" dirty="0">
                <a:solidFill>
                  <a:schemeClr val="tx1"/>
                </a:solidFill>
                <a:effectLst/>
                <a:latin typeface="+mn-lt"/>
                <a:ea typeface="+mn-ea"/>
                <a:cs typeface="+mn-cs"/>
              </a:rPr>
              <a:t> Communication can be easy for digital technology. There should have to use more digital devices for increasing communication for better connection. </a:t>
            </a:r>
          </a:p>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Working automation:</a:t>
            </a:r>
            <a:r>
              <a:rPr lang="en-US" sz="1200" kern="1200" dirty="0">
                <a:solidFill>
                  <a:schemeClr val="tx1"/>
                </a:solidFill>
                <a:effectLst/>
                <a:latin typeface="+mn-lt"/>
                <a:ea typeface="+mn-ea"/>
                <a:cs typeface="+mn-cs"/>
              </a:rPr>
              <a:t> The digital skills and devices help to make the work automated which helps to increase the productivity and accuracy of the work (</a:t>
            </a:r>
            <a:r>
              <a:rPr lang="en-US" sz="1200" kern="1200" dirty="0" err="1">
                <a:solidFill>
                  <a:schemeClr val="tx1"/>
                </a:solidFill>
                <a:effectLst/>
                <a:latin typeface="+mn-lt"/>
                <a:ea typeface="+mn-ea"/>
                <a:cs typeface="+mn-cs"/>
              </a:rPr>
              <a:t>Rovira</a:t>
            </a:r>
            <a:r>
              <a:rPr lang="en-US" sz="1200" kern="1200" dirty="0">
                <a:solidFill>
                  <a:schemeClr val="tx1"/>
                </a:solidFill>
                <a:effectLst/>
                <a:latin typeface="+mn-lt"/>
                <a:ea typeface="+mn-ea"/>
                <a:cs typeface="+mn-cs"/>
              </a:rPr>
              <a:t> et al. 2017).</a:t>
            </a:r>
          </a:p>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Decision-making:</a:t>
            </a:r>
            <a:r>
              <a:rPr lang="en-US" sz="1200" kern="1200" dirty="0">
                <a:solidFill>
                  <a:schemeClr val="tx1"/>
                </a:solidFill>
                <a:effectLst/>
                <a:latin typeface="+mn-lt"/>
                <a:ea typeface="+mn-ea"/>
                <a:cs typeface="+mn-cs"/>
              </a:rPr>
              <a:t> There should have to take proper data collection from the marketplace that helps to decide in a short time (Yates et al. 2016).</a:t>
            </a:r>
          </a:p>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Data collection:</a:t>
            </a:r>
            <a:r>
              <a:rPr lang="en-US" sz="1200" kern="1200" dirty="0">
                <a:solidFill>
                  <a:schemeClr val="tx1"/>
                </a:solidFill>
                <a:effectLst/>
                <a:latin typeface="+mn-lt"/>
                <a:ea typeface="+mn-ea"/>
                <a:cs typeface="+mn-cs"/>
              </a:rPr>
              <a:t> Data collection is the process of collecting and storing data and information processing, monitoring, storing, and maintaining work. </a:t>
            </a:r>
          </a:p>
          <a:p>
            <a:endParaRPr lang="en-US" dirty="0"/>
          </a:p>
        </p:txBody>
      </p:sp>
      <p:sp>
        <p:nvSpPr>
          <p:cNvPr id="4" name="Slide Number Placeholder 3"/>
          <p:cNvSpPr>
            <a:spLocks noGrp="1"/>
          </p:cNvSpPr>
          <p:nvPr>
            <p:ph type="sldNum" sz="quarter" idx="10"/>
          </p:nvPr>
        </p:nvSpPr>
        <p:spPr/>
        <p:txBody>
          <a:bodyPr/>
          <a:lstStyle/>
          <a:p>
            <a:fld id="{6F82E95B-5A4C-4FC2-9E19-73AD516DC312}" type="slidenum">
              <a:rPr lang="en-US" smtClean="0"/>
              <a:t>7</a:t>
            </a:fld>
            <a:endParaRPr lang="en-US"/>
          </a:p>
        </p:txBody>
      </p:sp>
    </p:spTree>
    <p:extLst>
      <p:ext uri="{BB962C8B-B14F-4D97-AF65-F5344CB8AC3E}">
        <p14:creationId xmlns:p14="http://schemas.microsoft.com/office/powerpoint/2010/main" val="306675601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6/29/2022</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6/29/2022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6/29/2022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6/29/2022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6/29/2022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6/29/2022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6/29/2022</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44262" y="1871131"/>
            <a:ext cx="7350369" cy="1258931"/>
          </a:xfrm>
        </p:spPr>
        <p:txBody>
          <a:bodyPr/>
          <a:lstStyle/>
          <a:p>
            <a:r>
              <a:rPr lang="en-US" sz="3600" b="1" dirty="0">
                <a:solidFill>
                  <a:schemeClr val="tx1"/>
                </a:solidFill>
                <a:latin typeface="Times New Roman" panose="02020603050405020304" pitchFamily="18" charset="0"/>
                <a:cs typeface="Times New Roman" panose="02020603050405020304" pitchFamily="18" charset="0"/>
              </a:rPr>
              <a:t>Module code and title: BMSW4003 Digital skills and Research Methods</a:t>
            </a:r>
            <a:endParaRPr lang="en-US" sz="3600" dirty="0">
              <a:solidFill>
                <a:schemeClr val="tx1"/>
              </a:solidFill>
            </a:endParaRPr>
          </a:p>
        </p:txBody>
      </p:sp>
      <p:sp>
        <p:nvSpPr>
          <p:cNvPr id="3" name="Subtitle 2"/>
          <p:cNvSpPr>
            <a:spLocks noGrp="1"/>
          </p:cNvSpPr>
          <p:nvPr>
            <p:ph type="subTitle" idx="1"/>
          </p:nvPr>
        </p:nvSpPr>
        <p:spPr>
          <a:xfrm>
            <a:off x="2692398" y="3657597"/>
            <a:ext cx="6815669" cy="1635372"/>
          </a:xfrm>
        </p:spPr>
        <p:txBody>
          <a:bodyPr>
            <a:normAutofit fontScale="85000" lnSpcReduction="10000"/>
          </a:bodyPr>
          <a:lstStyle/>
          <a:p>
            <a:pPr algn="l"/>
            <a:r>
              <a:rPr lang="en-GB" b="1">
                <a:latin typeface="Times New Roman" panose="02020603050405020304" pitchFamily="18" charset="0"/>
                <a:cs typeface="Times New Roman" panose="02020603050405020304" pitchFamily="18" charset="0"/>
              </a:rPr>
              <a:t>Lecture Name: SEYED NAVID NASIRPOUR</a:t>
            </a:r>
          </a:p>
          <a:p>
            <a:pPr algn="l"/>
            <a:r>
              <a:rPr lang="en-US" b="1" dirty="0" err="1">
                <a:latin typeface="Times New Roman" panose="02020603050405020304" pitchFamily="18" charset="0"/>
                <a:cs typeface="Times New Roman" panose="02020603050405020304" pitchFamily="18" charset="0"/>
              </a:rPr>
              <a:t>Programe</a:t>
            </a:r>
            <a:r>
              <a:rPr lang="en-US" b="1" dirty="0">
                <a:latin typeface="Times New Roman" panose="02020603050405020304" pitchFamily="18" charset="0"/>
                <a:cs typeface="Times New Roman" panose="02020603050405020304" pitchFamily="18" charset="0"/>
              </a:rPr>
              <a:t>: </a:t>
            </a:r>
            <a:r>
              <a:rPr lang="en-GB" b="1" dirty="0">
                <a:latin typeface="Times New Roman" panose="02020603050405020304" pitchFamily="18" charset="0"/>
                <a:cs typeface="Times New Roman" panose="02020603050405020304" pitchFamily="18" charset="0"/>
              </a:rPr>
              <a:t>certificate of higher education skills for the workplace</a:t>
            </a:r>
            <a:endParaRPr lang="en-US" b="1" dirty="0">
              <a:latin typeface="Times New Roman" panose="02020603050405020304" pitchFamily="18" charset="0"/>
              <a:cs typeface="Times New Roman" panose="02020603050405020304" pitchFamily="18" charset="0"/>
            </a:endParaRPr>
          </a:p>
          <a:p>
            <a:pPr algn="l"/>
            <a:r>
              <a:rPr lang="en-US" b="1" dirty="0">
                <a:latin typeface="Times New Roman" panose="02020603050405020304" pitchFamily="18" charset="0"/>
                <a:cs typeface="Times New Roman" panose="02020603050405020304" pitchFamily="18" charset="0"/>
              </a:rPr>
              <a:t>Student Name: JAN TIRPAK</a:t>
            </a:r>
          </a:p>
          <a:p>
            <a:pPr algn="l"/>
            <a:r>
              <a:rPr lang="en-US" b="1" dirty="0">
                <a:latin typeface="Times New Roman" panose="02020603050405020304" pitchFamily="18" charset="0"/>
                <a:cs typeface="Times New Roman" panose="02020603050405020304" pitchFamily="18" charset="0"/>
              </a:rPr>
              <a:t>Student ID:</a:t>
            </a:r>
          </a:p>
          <a:p>
            <a:pPr algn="l"/>
            <a:endParaRPr lang="en-US" dirty="0"/>
          </a:p>
        </p:txBody>
      </p:sp>
    </p:spTree>
    <p:extLst>
      <p:ext uri="{BB962C8B-B14F-4D97-AF65-F5344CB8AC3E}">
        <p14:creationId xmlns:p14="http://schemas.microsoft.com/office/powerpoint/2010/main" val="31205950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latin typeface="Times New Roman" panose="02020603050405020304" pitchFamily="18" charset="0"/>
                <a:cs typeface="Times New Roman" panose="02020603050405020304" pitchFamily="18" charset="0"/>
              </a:rPr>
              <a:t>Introduction</a:t>
            </a:r>
          </a:p>
        </p:txBody>
      </p:sp>
      <p:sp>
        <p:nvSpPr>
          <p:cNvPr id="3" name="Content Placeholder 2"/>
          <p:cNvSpPr>
            <a:spLocks noGrp="1"/>
          </p:cNvSpPr>
          <p:nvPr>
            <p:ph idx="1"/>
          </p:nvPr>
        </p:nvSpPr>
        <p:spPr/>
        <p:txBody>
          <a:bodyPr>
            <a:normAutofit/>
          </a:bodyPr>
          <a:lstStyle/>
          <a:p>
            <a:pPr marL="0" indent="0" algn="just">
              <a:lnSpc>
                <a:spcPct val="150000"/>
              </a:lnSpc>
              <a:buNone/>
            </a:pPr>
            <a:r>
              <a:rPr lang="en-US" sz="2000" dirty="0">
                <a:latin typeface="Times New Roman" panose="02020603050405020304" pitchFamily="18" charset="0"/>
                <a:cs typeface="Times New Roman" panose="02020603050405020304" pitchFamily="18" charset="0"/>
              </a:rPr>
              <a:t>Digital skills are the skills that can be defined that using digital devices, increasing communication, and using network applications. Digital skills make the work very easy and accurate. There should have to increase in digital device use (Van et al. 2017). On the other hand, technology is a part of modern science that can be explained by using of electric devices. Here is told about digital skills and research methods for technology. </a:t>
            </a:r>
          </a:p>
          <a:p>
            <a:pPr marL="0" indent="0" algn="just">
              <a:lnSpc>
                <a:spcPct val="150000"/>
              </a:lnSpc>
              <a:buNone/>
            </a:pP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890483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latin typeface="Times New Roman" panose="02020603050405020304" pitchFamily="18" charset="0"/>
                <a:cs typeface="Times New Roman" panose="02020603050405020304" pitchFamily="18" charset="0"/>
              </a:rPr>
              <a:t>Literature review of digital skills</a:t>
            </a:r>
          </a:p>
        </p:txBody>
      </p:sp>
      <p:sp>
        <p:nvSpPr>
          <p:cNvPr id="3" name="Content Placeholder 2"/>
          <p:cNvSpPr>
            <a:spLocks noGrp="1"/>
          </p:cNvSpPr>
          <p:nvPr>
            <p:ph idx="1"/>
          </p:nvPr>
        </p:nvSpPr>
        <p:spPr>
          <a:xfrm>
            <a:off x="1295401" y="2556932"/>
            <a:ext cx="6125307" cy="3318936"/>
          </a:xfrm>
        </p:spPr>
        <p:txBody>
          <a:bodyPr>
            <a:normAutofit/>
          </a:bodyPr>
          <a:lstStyle/>
          <a:p>
            <a:pPr algn="just">
              <a:lnSpc>
                <a:spcPct val="150000"/>
              </a:lnSpc>
              <a:buFont typeface="Wingdings" panose="05000000000000000000" pitchFamily="2" charset="2"/>
              <a:buChar char="Ø"/>
            </a:pPr>
            <a:r>
              <a:rPr lang="en-US" sz="2000" b="1" dirty="0" err="1">
                <a:latin typeface="Times New Roman" panose="02020603050405020304" pitchFamily="18" charset="0"/>
                <a:cs typeface="Times New Roman" panose="02020603050405020304" pitchFamily="18" charset="0"/>
              </a:rPr>
              <a:t>Ecorys</a:t>
            </a:r>
            <a:r>
              <a:rPr lang="en-US" sz="2000" b="1" dirty="0">
                <a:latin typeface="Times New Roman" panose="02020603050405020304" pitchFamily="18" charset="0"/>
                <a:cs typeface="Times New Roman" panose="02020603050405020304" pitchFamily="18" charset="0"/>
              </a:rPr>
              <a:t> said that digital skills and tools helps in the economic growth.</a:t>
            </a:r>
          </a:p>
          <a:p>
            <a:pPr algn="just">
              <a:lnSpc>
                <a:spcPct val="150000"/>
              </a:lnSpc>
              <a:buFont typeface="Wingdings" panose="05000000000000000000" pitchFamily="2" charset="2"/>
              <a:buChar char="Ø"/>
            </a:pPr>
            <a:r>
              <a:rPr lang="en-US" sz="2000" b="1" dirty="0">
                <a:latin typeface="Times New Roman" panose="02020603050405020304" pitchFamily="18" charset="0"/>
                <a:cs typeface="Times New Roman" panose="02020603050405020304" pitchFamily="18" charset="0"/>
              </a:rPr>
              <a:t> Digital skills are helpful in educational activities.</a:t>
            </a:r>
          </a:p>
          <a:p>
            <a:pPr algn="just">
              <a:lnSpc>
                <a:spcPct val="150000"/>
              </a:lnSpc>
              <a:buFont typeface="Wingdings" panose="05000000000000000000" pitchFamily="2" charset="2"/>
              <a:buChar char="Ø"/>
            </a:pPr>
            <a:r>
              <a:rPr lang="en-US" sz="2000" b="1" dirty="0">
                <a:latin typeface="Times New Roman" panose="02020603050405020304" pitchFamily="18" charset="0"/>
                <a:cs typeface="Times New Roman" panose="02020603050405020304" pitchFamily="18" charset="0"/>
              </a:rPr>
              <a:t>Technology makes life easy and comfortable.</a:t>
            </a:r>
          </a:p>
          <a:p>
            <a:pPr algn="just">
              <a:lnSpc>
                <a:spcPct val="150000"/>
              </a:lnSpc>
              <a:buFont typeface="Wingdings" panose="05000000000000000000" pitchFamily="2" charset="2"/>
              <a:buChar char="Ø"/>
            </a:pPr>
            <a:endParaRPr lang="en-US" sz="2000" b="1"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36639" y="2715909"/>
            <a:ext cx="3159959" cy="3159959"/>
          </a:xfrm>
          <a:prstGeom prst="rect">
            <a:avLst/>
          </a:prstGeom>
        </p:spPr>
      </p:pic>
    </p:spTree>
    <p:extLst>
      <p:ext uri="{BB962C8B-B14F-4D97-AF65-F5344CB8AC3E}">
        <p14:creationId xmlns:p14="http://schemas.microsoft.com/office/powerpoint/2010/main" val="9183771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latin typeface="Times New Roman" panose="02020603050405020304" pitchFamily="18" charset="0"/>
                <a:cs typeface="Times New Roman" panose="02020603050405020304" pitchFamily="18" charset="0"/>
              </a:rPr>
              <a:t>Research method of digital skills</a:t>
            </a:r>
          </a:p>
        </p:txBody>
      </p:sp>
      <p:sp>
        <p:nvSpPr>
          <p:cNvPr id="3" name="Content Placeholder 2"/>
          <p:cNvSpPr>
            <a:spLocks noGrp="1"/>
          </p:cNvSpPr>
          <p:nvPr>
            <p:ph idx="1"/>
          </p:nvPr>
        </p:nvSpPr>
        <p:spPr>
          <a:xfrm>
            <a:off x="1295401" y="2556932"/>
            <a:ext cx="5896707" cy="3597684"/>
          </a:xfrm>
        </p:spPr>
        <p:txBody>
          <a:bodyPr>
            <a:normAutofit fontScale="85000" lnSpcReduction="10000"/>
          </a:bodyPr>
          <a:lstStyle/>
          <a:p>
            <a:pPr algn="just">
              <a:lnSpc>
                <a:spcPct val="150000"/>
              </a:lnSpc>
              <a:buFont typeface="Wingdings" panose="05000000000000000000" pitchFamily="2" charset="2"/>
              <a:buChar char="Ø"/>
            </a:pPr>
            <a:r>
              <a:rPr lang="en-US" sz="2000" b="1" dirty="0">
                <a:latin typeface="Times New Roman" panose="02020603050405020304" pitchFamily="18" charset="0"/>
                <a:cs typeface="Times New Roman" panose="02020603050405020304" pitchFamily="18" charset="0"/>
              </a:rPr>
              <a:t>The quantitative research method is a digital research method.</a:t>
            </a:r>
          </a:p>
          <a:p>
            <a:pPr algn="just">
              <a:lnSpc>
                <a:spcPct val="150000"/>
              </a:lnSpc>
              <a:buFont typeface="Wingdings" panose="05000000000000000000" pitchFamily="2" charset="2"/>
              <a:buChar char="Ø"/>
            </a:pPr>
            <a:r>
              <a:rPr lang="en-US" sz="2000" b="1" dirty="0">
                <a:latin typeface="Times New Roman" panose="02020603050405020304" pitchFamily="18" charset="0"/>
                <a:cs typeface="Times New Roman" panose="02020603050405020304" pitchFamily="18" charset="0"/>
              </a:rPr>
              <a:t>The survey can be used in the quantitative research method.</a:t>
            </a:r>
          </a:p>
          <a:p>
            <a:pPr algn="just">
              <a:lnSpc>
                <a:spcPct val="150000"/>
              </a:lnSpc>
              <a:buFont typeface="Wingdings" panose="05000000000000000000" pitchFamily="2" charset="2"/>
              <a:buChar char="Ø"/>
            </a:pPr>
            <a:r>
              <a:rPr lang="en-US" sz="2000" b="1" dirty="0">
                <a:latin typeface="Times New Roman" panose="02020603050405020304" pitchFamily="18" charset="0"/>
                <a:cs typeface="Times New Roman" panose="02020603050405020304" pitchFamily="18" charset="0"/>
              </a:rPr>
              <a:t>Questionnaires are the part of quantitative research method.</a:t>
            </a:r>
          </a:p>
          <a:p>
            <a:pPr algn="just">
              <a:lnSpc>
                <a:spcPct val="150000"/>
              </a:lnSpc>
              <a:buFont typeface="Wingdings" panose="05000000000000000000" pitchFamily="2" charset="2"/>
              <a:buChar char="Ø"/>
            </a:pPr>
            <a:r>
              <a:rPr lang="en-US" sz="2000" b="1" dirty="0">
                <a:latin typeface="Times New Roman" panose="02020603050405020304" pitchFamily="18" charset="0"/>
                <a:cs typeface="Times New Roman" panose="02020603050405020304" pitchFamily="18" charset="0"/>
              </a:rPr>
              <a:t>Interviews and polls can be taken for the quantitative research method for the technology used.</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37710" y="2722261"/>
            <a:ext cx="4153545" cy="3205033"/>
          </a:xfrm>
          <a:prstGeom prst="rect">
            <a:avLst/>
          </a:prstGeom>
        </p:spPr>
      </p:pic>
    </p:spTree>
    <p:extLst>
      <p:ext uri="{BB962C8B-B14F-4D97-AF65-F5344CB8AC3E}">
        <p14:creationId xmlns:p14="http://schemas.microsoft.com/office/powerpoint/2010/main" val="2010158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latin typeface="Times New Roman" panose="02020603050405020304" pitchFamily="18" charset="0"/>
                <a:cs typeface="Times New Roman" panose="02020603050405020304" pitchFamily="18" charset="0"/>
              </a:rPr>
              <a:t>Ethical considerations of digital skills</a:t>
            </a:r>
          </a:p>
        </p:txBody>
      </p:sp>
      <p:sp>
        <p:nvSpPr>
          <p:cNvPr id="3" name="Content Placeholder 2"/>
          <p:cNvSpPr>
            <a:spLocks noGrp="1"/>
          </p:cNvSpPr>
          <p:nvPr>
            <p:ph idx="1"/>
          </p:nvPr>
        </p:nvSpPr>
        <p:spPr>
          <a:xfrm>
            <a:off x="1295401" y="2556932"/>
            <a:ext cx="5896707" cy="3597684"/>
          </a:xfrm>
        </p:spPr>
        <p:txBody>
          <a:bodyPr>
            <a:normAutofit/>
          </a:bodyPr>
          <a:lstStyle/>
          <a:p>
            <a:pPr algn="just">
              <a:lnSpc>
                <a:spcPct val="150000"/>
              </a:lnSpc>
              <a:buFont typeface="Wingdings" panose="05000000000000000000" pitchFamily="2" charset="2"/>
              <a:buChar char="Ø"/>
            </a:pPr>
            <a:r>
              <a:rPr lang="en-US" sz="2000" b="1" dirty="0">
                <a:latin typeface="Times New Roman" panose="02020603050405020304" pitchFamily="18" charset="0"/>
                <a:cs typeface="Times New Roman" panose="02020603050405020304" pitchFamily="18" charset="0"/>
              </a:rPr>
              <a:t>Misuse of personal data and information.</a:t>
            </a:r>
          </a:p>
          <a:p>
            <a:pPr algn="just">
              <a:lnSpc>
                <a:spcPct val="150000"/>
              </a:lnSpc>
              <a:buFont typeface="Wingdings" panose="05000000000000000000" pitchFamily="2" charset="2"/>
              <a:buChar char="Ø"/>
            </a:pPr>
            <a:r>
              <a:rPr lang="en-US" sz="2000" b="1" dirty="0">
                <a:latin typeface="Times New Roman" panose="02020603050405020304" pitchFamily="18" charset="0"/>
                <a:cs typeface="Times New Roman" panose="02020603050405020304" pitchFamily="18" charset="0"/>
              </a:rPr>
              <a:t> Illegal data collection.</a:t>
            </a:r>
          </a:p>
          <a:p>
            <a:pPr algn="just">
              <a:lnSpc>
                <a:spcPct val="150000"/>
              </a:lnSpc>
              <a:buFont typeface="Wingdings" panose="05000000000000000000" pitchFamily="2" charset="2"/>
              <a:buChar char="Ø"/>
            </a:pPr>
            <a:r>
              <a:rPr lang="en-US" sz="2000" b="1" dirty="0">
                <a:latin typeface="Times New Roman" panose="02020603050405020304" pitchFamily="18" charset="0"/>
                <a:cs typeface="Times New Roman" panose="02020603050405020304" pitchFamily="18" charset="0"/>
              </a:rPr>
              <a:t>Misuse of technology.</a:t>
            </a:r>
          </a:p>
          <a:p>
            <a:pPr algn="just">
              <a:lnSpc>
                <a:spcPct val="150000"/>
              </a:lnSpc>
              <a:buFont typeface="Wingdings" panose="05000000000000000000" pitchFamily="2" charset="2"/>
              <a:buChar char="Ø"/>
            </a:pPr>
            <a:r>
              <a:rPr lang="en-US" sz="2000" b="1" dirty="0">
                <a:latin typeface="Times New Roman" panose="02020603050405020304" pitchFamily="18" charset="0"/>
                <a:cs typeface="Times New Roman" panose="02020603050405020304" pitchFamily="18" charset="0"/>
              </a:rPr>
              <a:t>Moral use of data and information.</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72615" y="2652021"/>
            <a:ext cx="4983373" cy="3407505"/>
          </a:xfrm>
          <a:prstGeom prst="rect">
            <a:avLst/>
          </a:prstGeom>
        </p:spPr>
      </p:pic>
    </p:spTree>
    <p:extLst>
      <p:ext uri="{BB962C8B-B14F-4D97-AF65-F5344CB8AC3E}">
        <p14:creationId xmlns:p14="http://schemas.microsoft.com/office/powerpoint/2010/main" val="2866769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latin typeface="Times New Roman" panose="02020603050405020304" pitchFamily="18" charset="0"/>
                <a:cs typeface="Times New Roman" panose="02020603050405020304" pitchFamily="18" charset="0"/>
              </a:rPr>
              <a:t>Research timeline</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262554" y="2592633"/>
            <a:ext cx="7666892" cy="3544398"/>
          </a:xfrm>
        </p:spPr>
      </p:pic>
    </p:spTree>
    <p:extLst>
      <p:ext uri="{BB962C8B-B14F-4D97-AF65-F5344CB8AC3E}">
        <p14:creationId xmlns:p14="http://schemas.microsoft.com/office/powerpoint/2010/main" val="38164255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latin typeface="Times New Roman" panose="02020603050405020304" pitchFamily="18" charset="0"/>
                <a:cs typeface="Times New Roman" panose="02020603050405020304" pitchFamily="18" charset="0"/>
              </a:rPr>
              <a:t>Hypothesis</a:t>
            </a:r>
          </a:p>
        </p:txBody>
      </p:sp>
      <p:sp>
        <p:nvSpPr>
          <p:cNvPr id="3" name="Content Placeholder 2"/>
          <p:cNvSpPr>
            <a:spLocks noGrp="1"/>
          </p:cNvSpPr>
          <p:nvPr>
            <p:ph idx="1"/>
          </p:nvPr>
        </p:nvSpPr>
        <p:spPr>
          <a:xfrm>
            <a:off x="1295401" y="2556932"/>
            <a:ext cx="5193322" cy="3685606"/>
          </a:xfrm>
        </p:spPr>
        <p:txBody>
          <a:bodyPr>
            <a:normAutofit lnSpcReduction="10000"/>
          </a:bodyPr>
          <a:lstStyle/>
          <a:p>
            <a:pPr algn="just">
              <a:lnSpc>
                <a:spcPct val="150000"/>
              </a:lnSpc>
              <a:buFont typeface="Wingdings" panose="05000000000000000000" pitchFamily="2" charset="2"/>
              <a:buChar char="Ø"/>
            </a:pPr>
            <a:r>
              <a:rPr lang="en-US" sz="2000" b="1" dirty="0">
                <a:latin typeface="Times New Roman" panose="02020603050405020304" pitchFamily="18" charset="0"/>
                <a:cs typeface="Times New Roman" panose="02020603050405020304" pitchFamily="18" charset="0"/>
              </a:rPr>
              <a:t>Communication become easy by digital technology.</a:t>
            </a:r>
          </a:p>
          <a:p>
            <a:pPr algn="just">
              <a:lnSpc>
                <a:spcPct val="150000"/>
              </a:lnSpc>
              <a:buFont typeface="Wingdings" panose="05000000000000000000" pitchFamily="2" charset="2"/>
              <a:buChar char="Ø"/>
            </a:pPr>
            <a:r>
              <a:rPr lang="en-US" sz="2000" b="1" dirty="0">
                <a:latin typeface="Times New Roman" panose="02020603050405020304" pitchFamily="18" charset="0"/>
                <a:cs typeface="Times New Roman" panose="02020603050405020304" pitchFamily="18" charset="0"/>
              </a:rPr>
              <a:t>Working automation can be used.</a:t>
            </a:r>
          </a:p>
          <a:p>
            <a:pPr algn="just">
              <a:lnSpc>
                <a:spcPct val="150000"/>
              </a:lnSpc>
              <a:buFont typeface="Wingdings" panose="05000000000000000000" pitchFamily="2" charset="2"/>
              <a:buChar char="Ø"/>
            </a:pPr>
            <a:r>
              <a:rPr lang="en-US" sz="2000" b="1" dirty="0">
                <a:latin typeface="Times New Roman" panose="02020603050405020304" pitchFamily="18" charset="0"/>
                <a:cs typeface="Times New Roman" panose="02020603050405020304" pitchFamily="18" charset="0"/>
              </a:rPr>
              <a:t>Decision-making process can be happened by digital technology.</a:t>
            </a:r>
          </a:p>
          <a:p>
            <a:pPr algn="just">
              <a:lnSpc>
                <a:spcPct val="150000"/>
              </a:lnSpc>
              <a:buFont typeface="Wingdings" panose="05000000000000000000" pitchFamily="2" charset="2"/>
              <a:buChar char="Ø"/>
            </a:pPr>
            <a:r>
              <a:rPr lang="en-US" sz="2000" b="1" dirty="0">
                <a:latin typeface="Times New Roman" panose="02020603050405020304" pitchFamily="18" charset="0"/>
                <a:cs typeface="Times New Roman" panose="02020603050405020304" pitchFamily="18" charset="0"/>
              </a:rPr>
              <a:t>Data collection can be possible by digital technology.</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28308" y="2556932"/>
            <a:ext cx="3868290" cy="3242779"/>
          </a:xfrm>
          <a:prstGeom prst="rect">
            <a:avLst/>
          </a:prstGeom>
        </p:spPr>
      </p:pic>
    </p:spTree>
    <p:extLst>
      <p:ext uri="{BB962C8B-B14F-4D97-AF65-F5344CB8AC3E}">
        <p14:creationId xmlns:p14="http://schemas.microsoft.com/office/powerpoint/2010/main" val="35844957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latin typeface="Times New Roman" panose="02020603050405020304" pitchFamily="18" charset="0"/>
                <a:cs typeface="Times New Roman" panose="02020603050405020304" pitchFamily="18" charset="0"/>
              </a:rPr>
              <a:t>Conclusion</a:t>
            </a:r>
          </a:p>
        </p:txBody>
      </p:sp>
      <p:sp>
        <p:nvSpPr>
          <p:cNvPr id="3" name="Content Placeholder 2"/>
          <p:cNvSpPr>
            <a:spLocks noGrp="1"/>
          </p:cNvSpPr>
          <p:nvPr>
            <p:ph idx="1"/>
          </p:nvPr>
        </p:nvSpPr>
        <p:spPr/>
        <p:txBody>
          <a:bodyPr>
            <a:normAutofit/>
          </a:bodyPr>
          <a:lstStyle/>
          <a:p>
            <a:pPr marL="0" indent="0" algn="just">
              <a:lnSpc>
                <a:spcPct val="150000"/>
              </a:lnSpc>
              <a:buNone/>
            </a:pPr>
            <a:r>
              <a:rPr lang="en-US" sz="2000" dirty="0">
                <a:latin typeface="Times New Roman" panose="02020603050405020304" pitchFamily="18" charset="0"/>
                <a:cs typeface="Times New Roman" panose="02020603050405020304" pitchFamily="18" charset="0"/>
              </a:rPr>
              <a:t>Digital skills are the combination of using knowledge of electric devices. Digital skills create a chance for increasing knowledge and working first and accuracy. There should have to increase in the digital devices that will help make the work easy and comfortable for the users. Technology knowledge helps the community to increase the development of society.</a:t>
            </a:r>
          </a:p>
        </p:txBody>
      </p:sp>
    </p:spTree>
    <p:extLst>
      <p:ext uri="{BB962C8B-B14F-4D97-AF65-F5344CB8AC3E}">
        <p14:creationId xmlns:p14="http://schemas.microsoft.com/office/powerpoint/2010/main" val="11701547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US" sz="3600" dirty="0">
                <a:latin typeface="Times New Roman" panose="02020603050405020304" pitchFamily="18" charset="0"/>
                <a:cs typeface="Times New Roman" panose="02020603050405020304" pitchFamily="18" charset="0"/>
              </a:rPr>
              <a:t>Reference</a:t>
            </a:r>
          </a:p>
        </p:txBody>
      </p:sp>
      <p:sp>
        <p:nvSpPr>
          <p:cNvPr id="3" name="Content Placeholder 2"/>
          <p:cNvSpPr>
            <a:spLocks noGrp="1"/>
          </p:cNvSpPr>
          <p:nvPr>
            <p:ph idx="1"/>
          </p:nvPr>
        </p:nvSpPr>
        <p:spPr>
          <a:xfrm>
            <a:off x="1295402" y="2463942"/>
            <a:ext cx="9601196" cy="3318936"/>
          </a:xfrm>
        </p:spPr>
        <p:txBody>
          <a:bodyPr>
            <a:noAutofit/>
          </a:bodyPr>
          <a:lstStyle/>
          <a:p>
            <a:pPr marL="0" indent="0">
              <a:buNone/>
            </a:pPr>
            <a:r>
              <a:rPr lang="en-US" sz="1600" dirty="0" err="1">
                <a:latin typeface="Times New Roman" panose="02020603050405020304" pitchFamily="18" charset="0"/>
                <a:cs typeface="Times New Roman" panose="02020603050405020304" pitchFamily="18" charset="0"/>
              </a:rPr>
              <a:t>Holmuratovich</a:t>
            </a:r>
            <a:r>
              <a:rPr lang="en-US" sz="1600" dirty="0">
                <a:latin typeface="Times New Roman" panose="02020603050405020304" pitchFamily="18" charset="0"/>
                <a:cs typeface="Times New Roman" panose="02020603050405020304" pitchFamily="18" charset="0"/>
              </a:rPr>
              <a:t>, M.K., (2019). Implementation of independent educational activities of students. </a:t>
            </a:r>
            <a:r>
              <a:rPr lang="en-US" sz="1600" i="1" dirty="0">
                <a:latin typeface="Times New Roman" panose="02020603050405020304" pitchFamily="18" charset="0"/>
                <a:cs typeface="Times New Roman" panose="02020603050405020304" pitchFamily="18" charset="0"/>
              </a:rPr>
              <a:t>European Journal of Research and Reflection in Educational Sciences Vol</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7</a:t>
            </a:r>
            <a:r>
              <a:rPr lang="en-US" sz="1600" dirty="0">
                <a:latin typeface="Times New Roman" panose="02020603050405020304" pitchFamily="18" charset="0"/>
                <a:cs typeface="Times New Roman" panose="02020603050405020304" pitchFamily="18" charset="0"/>
              </a:rPr>
              <a:t>(12), pp.21-28.</a:t>
            </a:r>
          </a:p>
          <a:p>
            <a:pPr marL="0" indent="0">
              <a:buNone/>
            </a:pPr>
            <a:r>
              <a:rPr lang="en-US" sz="1600" dirty="0">
                <a:latin typeface="Times New Roman" panose="02020603050405020304" pitchFamily="18" charset="0"/>
                <a:cs typeface="Times New Roman" panose="02020603050405020304" pitchFamily="18" charset="0"/>
              </a:rPr>
              <a:t>Potts, D., (2022). Project planning and analysis for development. In </a:t>
            </a:r>
            <a:r>
              <a:rPr lang="en-US" sz="1600" i="1" dirty="0">
                <a:latin typeface="Times New Roman" panose="02020603050405020304" pitchFamily="18" charset="0"/>
                <a:cs typeface="Times New Roman" panose="02020603050405020304" pitchFamily="18" charset="0"/>
              </a:rPr>
              <a:t>Project Planning and Analysis for Development</a:t>
            </a:r>
            <a:r>
              <a:rPr lang="en-US" sz="1600" dirty="0">
                <a:latin typeface="Times New Roman" panose="02020603050405020304" pitchFamily="18" charset="0"/>
                <a:cs typeface="Times New Roman" panose="02020603050405020304" pitchFamily="18" charset="0"/>
              </a:rPr>
              <a:t>. Lynne </a:t>
            </a:r>
            <a:r>
              <a:rPr lang="en-US" sz="1600" dirty="0" err="1">
                <a:latin typeface="Times New Roman" panose="02020603050405020304" pitchFamily="18" charset="0"/>
                <a:cs typeface="Times New Roman" panose="02020603050405020304" pitchFamily="18" charset="0"/>
              </a:rPr>
              <a:t>Rienner</a:t>
            </a:r>
            <a:r>
              <a:rPr lang="en-US" sz="1600" dirty="0">
                <a:latin typeface="Times New Roman" panose="02020603050405020304" pitchFamily="18" charset="0"/>
                <a:cs typeface="Times New Roman" panose="02020603050405020304" pitchFamily="18" charset="0"/>
              </a:rPr>
              <a:t> Publishers.</a:t>
            </a:r>
          </a:p>
          <a:p>
            <a:pPr marL="0" indent="0">
              <a:buNone/>
            </a:pPr>
            <a:r>
              <a:rPr lang="en-US" sz="1600" dirty="0" err="1">
                <a:latin typeface="Times New Roman" panose="02020603050405020304" pitchFamily="18" charset="0"/>
                <a:cs typeface="Times New Roman" panose="02020603050405020304" pitchFamily="18" charset="0"/>
              </a:rPr>
              <a:t>Rosellini</a:t>
            </a:r>
            <a:r>
              <a:rPr lang="en-US" sz="1600" dirty="0">
                <a:latin typeface="Times New Roman" panose="02020603050405020304" pitchFamily="18" charset="0"/>
                <a:cs typeface="Times New Roman" panose="02020603050405020304" pitchFamily="18" charset="0"/>
              </a:rPr>
              <a:t>, A.J. and Brown, T.A., (2021). Developing and validating clinical questionnaires. </a:t>
            </a:r>
            <a:r>
              <a:rPr lang="en-US" sz="1600" i="1" dirty="0">
                <a:latin typeface="Times New Roman" panose="02020603050405020304" pitchFamily="18" charset="0"/>
                <a:cs typeface="Times New Roman" panose="02020603050405020304" pitchFamily="18" charset="0"/>
              </a:rPr>
              <a:t>Annual review of clinical psychology</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17</a:t>
            </a:r>
            <a:r>
              <a:rPr lang="en-US" sz="1600" dirty="0">
                <a:latin typeface="Times New Roman" panose="02020603050405020304" pitchFamily="18" charset="0"/>
                <a:cs typeface="Times New Roman" panose="02020603050405020304" pitchFamily="18" charset="0"/>
              </a:rPr>
              <a:t>, pp.55-81.</a:t>
            </a:r>
          </a:p>
          <a:p>
            <a:pPr marL="0" indent="0">
              <a:buNone/>
            </a:pPr>
            <a:r>
              <a:rPr lang="en-US" sz="1600" dirty="0" err="1">
                <a:latin typeface="Times New Roman" panose="02020603050405020304" pitchFamily="18" charset="0"/>
                <a:cs typeface="Times New Roman" panose="02020603050405020304" pitchFamily="18" charset="0"/>
              </a:rPr>
              <a:t>Rovira</a:t>
            </a:r>
            <a:r>
              <a:rPr lang="en-US" sz="1600" dirty="0">
                <a:latin typeface="Times New Roman" panose="02020603050405020304" pitchFamily="18" charset="0"/>
                <a:cs typeface="Times New Roman" panose="02020603050405020304" pitchFamily="18" charset="0"/>
              </a:rPr>
              <a:t>, E., Pak, R. and McLaughlin, A., (2017). Effects of individual differences in working memory on performance and trust with various degrees of automation. </a:t>
            </a:r>
            <a:r>
              <a:rPr lang="en-US" sz="1600" i="1" dirty="0">
                <a:latin typeface="Times New Roman" panose="02020603050405020304" pitchFamily="18" charset="0"/>
                <a:cs typeface="Times New Roman" panose="02020603050405020304" pitchFamily="18" charset="0"/>
              </a:rPr>
              <a:t>Theoretical Issues in Ergonomics Science</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18</a:t>
            </a:r>
            <a:r>
              <a:rPr lang="en-US" sz="1600" dirty="0">
                <a:latin typeface="Times New Roman" panose="02020603050405020304" pitchFamily="18" charset="0"/>
                <a:cs typeface="Times New Roman" panose="02020603050405020304" pitchFamily="18" charset="0"/>
              </a:rPr>
              <a:t>(6), pp.573-591.</a:t>
            </a:r>
          </a:p>
          <a:p>
            <a:pPr marL="0" indent="0">
              <a:buNone/>
            </a:pPr>
            <a:r>
              <a:rPr lang="en-US" sz="1600" dirty="0">
                <a:latin typeface="Times New Roman" panose="02020603050405020304" pitchFamily="18" charset="0"/>
                <a:cs typeface="Times New Roman" panose="02020603050405020304" pitchFamily="18" charset="0"/>
              </a:rPr>
              <a:t>Van </a:t>
            </a:r>
            <a:r>
              <a:rPr lang="en-US" sz="1600" dirty="0" err="1">
                <a:latin typeface="Times New Roman" panose="02020603050405020304" pitchFamily="18" charset="0"/>
                <a:cs typeface="Times New Roman" panose="02020603050405020304" pitchFamily="18" charset="0"/>
              </a:rPr>
              <a:t>Laar</a:t>
            </a:r>
            <a:r>
              <a:rPr lang="en-US" sz="1600" dirty="0">
                <a:latin typeface="Times New Roman" panose="02020603050405020304" pitchFamily="18" charset="0"/>
                <a:cs typeface="Times New Roman" panose="02020603050405020304" pitchFamily="18" charset="0"/>
              </a:rPr>
              <a:t>, E., Van </a:t>
            </a:r>
            <a:r>
              <a:rPr lang="en-US" sz="1600" dirty="0" err="1">
                <a:latin typeface="Times New Roman" panose="02020603050405020304" pitchFamily="18" charset="0"/>
                <a:cs typeface="Times New Roman" panose="02020603050405020304" pitchFamily="18" charset="0"/>
              </a:rPr>
              <a:t>Deursen</a:t>
            </a:r>
            <a:r>
              <a:rPr lang="en-US" sz="1600" dirty="0">
                <a:latin typeface="Times New Roman" panose="02020603050405020304" pitchFamily="18" charset="0"/>
                <a:cs typeface="Times New Roman" panose="02020603050405020304" pitchFamily="18" charset="0"/>
              </a:rPr>
              <a:t>, A.J., Van </a:t>
            </a:r>
            <a:r>
              <a:rPr lang="en-US" sz="1600" dirty="0" err="1">
                <a:latin typeface="Times New Roman" panose="02020603050405020304" pitchFamily="18" charset="0"/>
                <a:cs typeface="Times New Roman" panose="02020603050405020304" pitchFamily="18" charset="0"/>
              </a:rPr>
              <a:t>Dijk</a:t>
            </a:r>
            <a:r>
              <a:rPr lang="en-US" sz="1600" dirty="0">
                <a:latin typeface="Times New Roman" panose="02020603050405020304" pitchFamily="18" charset="0"/>
                <a:cs typeface="Times New Roman" panose="02020603050405020304" pitchFamily="18" charset="0"/>
              </a:rPr>
              <a:t>, J.A. and De </a:t>
            </a:r>
            <a:r>
              <a:rPr lang="en-US" sz="1600" dirty="0" err="1">
                <a:latin typeface="Times New Roman" panose="02020603050405020304" pitchFamily="18" charset="0"/>
                <a:cs typeface="Times New Roman" panose="02020603050405020304" pitchFamily="18" charset="0"/>
              </a:rPr>
              <a:t>Haan</a:t>
            </a:r>
            <a:r>
              <a:rPr lang="en-US" sz="1600" dirty="0">
                <a:latin typeface="Times New Roman" panose="02020603050405020304" pitchFamily="18" charset="0"/>
                <a:cs typeface="Times New Roman" panose="02020603050405020304" pitchFamily="18" charset="0"/>
              </a:rPr>
              <a:t>, J., (2017). The relation between 21st-century skills and digital skills: A systematic literature review. </a:t>
            </a:r>
            <a:r>
              <a:rPr lang="en-US" sz="1600" i="1" dirty="0">
                <a:latin typeface="Times New Roman" panose="02020603050405020304" pitchFamily="18" charset="0"/>
                <a:cs typeface="Times New Roman" panose="02020603050405020304" pitchFamily="18" charset="0"/>
              </a:rPr>
              <a:t>Computers in human behavior</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72</a:t>
            </a:r>
            <a:r>
              <a:rPr lang="en-US" sz="1600" dirty="0">
                <a:latin typeface="Times New Roman" panose="02020603050405020304" pitchFamily="18" charset="0"/>
                <a:cs typeface="Times New Roman" panose="02020603050405020304" pitchFamily="18" charset="0"/>
              </a:rPr>
              <a:t>, pp.577-588.</a:t>
            </a:r>
          </a:p>
          <a:p>
            <a:pPr marL="0" indent="0">
              <a:buNone/>
            </a:pPr>
            <a:r>
              <a:rPr lang="en-US" sz="1600" dirty="0">
                <a:latin typeface="Times New Roman" panose="02020603050405020304" pitchFamily="18" charset="0"/>
                <a:cs typeface="Times New Roman" panose="02020603050405020304" pitchFamily="18" charset="0"/>
              </a:rPr>
              <a:t>Watson, R., (2015). Quantitative research. </a:t>
            </a:r>
            <a:r>
              <a:rPr lang="en-US" sz="1600" i="1" dirty="0">
                <a:latin typeface="Times New Roman" panose="02020603050405020304" pitchFamily="18" charset="0"/>
                <a:cs typeface="Times New Roman" panose="02020603050405020304" pitchFamily="18" charset="0"/>
              </a:rPr>
              <a:t>Nursing Standard (2014+)</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29</a:t>
            </a:r>
            <a:r>
              <a:rPr lang="en-US" sz="1600" dirty="0">
                <a:latin typeface="Times New Roman" panose="02020603050405020304" pitchFamily="18" charset="0"/>
                <a:cs typeface="Times New Roman" panose="02020603050405020304" pitchFamily="18" charset="0"/>
              </a:rPr>
              <a:t>(31), p.44.</a:t>
            </a:r>
          </a:p>
        </p:txBody>
      </p:sp>
    </p:spTree>
    <p:extLst>
      <p:ext uri="{BB962C8B-B14F-4D97-AF65-F5344CB8AC3E}">
        <p14:creationId xmlns:p14="http://schemas.microsoft.com/office/powerpoint/2010/main" val="341007133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131</TotalTime>
  <Words>1185</Words>
  <Application>Microsoft Office PowerPoint</Application>
  <PresentationFormat>Widescreen</PresentationFormat>
  <Paragraphs>63</Paragraphs>
  <Slides>9</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Garamond</vt:lpstr>
      <vt:lpstr>Times New Roman</vt:lpstr>
      <vt:lpstr>Wingdings</vt:lpstr>
      <vt:lpstr>Organic</vt:lpstr>
      <vt:lpstr>Module code and title: BMSW4003 Digital skills and Research Methods</vt:lpstr>
      <vt:lpstr>Introduction</vt:lpstr>
      <vt:lpstr>Literature review of digital skills</vt:lpstr>
      <vt:lpstr>Research method of digital skills</vt:lpstr>
      <vt:lpstr>Ethical considerations of digital skills</vt:lpstr>
      <vt:lpstr>Research timeline</vt:lpstr>
      <vt:lpstr>Hypothesis</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Dell</dc:creator>
  <cp:lastModifiedBy>Tomas Tancos</cp:lastModifiedBy>
  <cp:revision>20</cp:revision>
  <dcterms:created xsi:type="dcterms:W3CDTF">2022-06-22T10:40:44Z</dcterms:created>
  <dcterms:modified xsi:type="dcterms:W3CDTF">2022-06-29T18:12:08Z</dcterms:modified>
</cp:coreProperties>
</file>