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1"/>
  </p:notesMasterIdLst>
  <p:sldIdLst>
    <p:sldId id="256" r:id="rId2"/>
    <p:sldId id="290" r:id="rId3"/>
    <p:sldId id="289" r:id="rId4"/>
    <p:sldId id="257" r:id="rId5"/>
    <p:sldId id="265" r:id="rId6"/>
    <p:sldId id="261" r:id="rId7"/>
    <p:sldId id="262" r:id="rId8"/>
    <p:sldId id="264" r:id="rId9"/>
    <p:sldId id="258" r:id="rId10"/>
    <p:sldId id="266" r:id="rId11"/>
    <p:sldId id="267" r:id="rId12"/>
    <p:sldId id="277" r:id="rId13"/>
    <p:sldId id="271" r:id="rId14"/>
    <p:sldId id="276" r:id="rId15"/>
    <p:sldId id="278" r:id="rId16"/>
    <p:sldId id="274" r:id="rId17"/>
    <p:sldId id="280" r:id="rId18"/>
    <p:sldId id="279" r:id="rId19"/>
    <p:sldId id="281" r:id="rId20"/>
    <p:sldId id="282" r:id="rId21"/>
    <p:sldId id="283" r:id="rId22"/>
    <p:sldId id="284" r:id="rId23"/>
    <p:sldId id="285" r:id="rId24"/>
    <p:sldId id="286" r:id="rId25"/>
    <p:sldId id="287" r:id="rId26"/>
    <p:sldId id="288" r:id="rId27"/>
    <p:sldId id="291" r:id="rId28"/>
    <p:sldId id="275" r:id="rId29"/>
    <p:sldId id="292"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B74314-8A7C-544C-A39A-A86FED6AAC50}" v="136" dt="2023-11-19T19:42:48.2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997"/>
    <p:restoredTop sz="94643"/>
  </p:normalViewPr>
  <p:slideViewPr>
    <p:cSldViewPr snapToGrid="0">
      <p:cViewPr varScale="1">
        <p:scale>
          <a:sx n="105" d="100"/>
          <a:sy n="105" d="100"/>
        </p:scale>
        <p:origin x="41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a Dineva (2226629)" userId="44d196fc-683e-44ca-bd6b-c7fe4fdecd00" providerId="ADAL" clId="{CBEEBD58-0CA6-3544-967E-045F9795C47E}"/>
    <pc:docChg chg="modSld">
      <pc:chgData name="Elena Dineva (2226629)" userId="44d196fc-683e-44ca-bd6b-c7fe4fdecd00" providerId="ADAL" clId="{CBEEBD58-0CA6-3544-967E-045F9795C47E}" dt="2023-11-20T18:57:06.888" v="23" actId="1076"/>
      <pc:docMkLst>
        <pc:docMk/>
      </pc:docMkLst>
      <pc:sldChg chg="modSp mod">
        <pc:chgData name="Elena Dineva (2226629)" userId="44d196fc-683e-44ca-bd6b-c7fe4fdecd00" providerId="ADAL" clId="{CBEEBD58-0CA6-3544-967E-045F9795C47E}" dt="2023-11-20T18:57:06.888" v="23" actId="1076"/>
        <pc:sldMkLst>
          <pc:docMk/>
          <pc:sldMk cId="647196204" sldId="274"/>
        </pc:sldMkLst>
        <pc:spChg chg="mod">
          <ac:chgData name="Elena Dineva (2226629)" userId="44d196fc-683e-44ca-bd6b-c7fe4fdecd00" providerId="ADAL" clId="{CBEEBD58-0CA6-3544-967E-045F9795C47E}" dt="2023-11-20T18:57:06.888" v="23" actId="1076"/>
          <ac:spMkLst>
            <pc:docMk/>
            <pc:sldMk cId="647196204" sldId="274"/>
            <ac:spMk id="9" creationId="{6DA24C0E-E91D-AE7D-8807-A4AA5C42630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F1180F-1AC3-6C46-AE2D-5A55D6902A97}" type="datetimeFigureOut">
              <a:rPr lang="en-US" smtClean="0"/>
              <a:t>11/20/23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FE65F7-8DE6-8740-98E8-489395ADF675}" type="slidenum">
              <a:rPr lang="en-US" smtClean="0"/>
              <a:t>‹#›</a:t>
            </a:fld>
            <a:endParaRPr lang="en-US"/>
          </a:p>
        </p:txBody>
      </p:sp>
    </p:spTree>
    <p:extLst>
      <p:ext uri="{BB962C8B-B14F-4D97-AF65-F5344CB8AC3E}">
        <p14:creationId xmlns:p14="http://schemas.microsoft.com/office/powerpoint/2010/main" val="38194477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solidFill>
                  <a:srgbClr val="252525"/>
                </a:solidFill>
                <a:effectLst/>
                <a:latin typeface="Times New Roman" panose="02020603050405020304" pitchFamily="18" charset="0"/>
                <a:ea typeface="Times New Roman" panose="02020603050405020304" pitchFamily="18" charset="0"/>
              </a:rPr>
              <a:t>Good afternoon, everyone. Today we will present our group presentation on Costa. We are in a group of four students, and we are assigned to research a UK-based company critically. Using the ideas, theories, and frameworks presented, we will address the variables affecting group and team behaviours as well as the organisation's profile, structure, and performance, manager roles and competencies, and how leadership theories may be implemented.</a:t>
            </a:r>
            <a:endParaRPr lang="en-GB" sz="1800">
              <a:effectLst/>
              <a:latin typeface="Times New Roman" panose="02020603050405020304" pitchFamily="18" charset="0"/>
              <a:ea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4CFE65F7-8DE6-8740-98E8-489395ADF675}" type="slidenum">
              <a:rPr lang="en-US" smtClean="0"/>
              <a:t>1</a:t>
            </a:fld>
            <a:endParaRPr lang="en-US"/>
          </a:p>
        </p:txBody>
      </p:sp>
    </p:spTree>
    <p:extLst>
      <p:ext uri="{BB962C8B-B14F-4D97-AF65-F5344CB8AC3E}">
        <p14:creationId xmlns:p14="http://schemas.microsoft.com/office/powerpoint/2010/main" val="37619688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Their goal is to become the world's most recognisable coffee shop brand. But no matter how much they grow, their fundamental advantages will never change. They make an effort to create a welcoming atmosphere for their customers in order to retain them.  Costa chooses only 1% of the world's coffee beans because they are the highest quality. One of their objectives is to always deliver high-quality coffee, and they do this by using freshly frothed, completely genuine milk. Costa Coffee's core principles are Courage, Warmth, and Passion.</a:t>
            </a:r>
          </a:p>
        </p:txBody>
      </p:sp>
      <p:sp>
        <p:nvSpPr>
          <p:cNvPr id="4" name="Slide Number Placeholder 3"/>
          <p:cNvSpPr>
            <a:spLocks noGrp="1"/>
          </p:cNvSpPr>
          <p:nvPr>
            <p:ph type="sldNum" sz="quarter" idx="5"/>
          </p:nvPr>
        </p:nvSpPr>
        <p:spPr/>
        <p:txBody>
          <a:bodyPr/>
          <a:lstStyle/>
          <a:p>
            <a:fld id="{4CFE65F7-8DE6-8740-98E8-489395ADF675}" type="slidenum">
              <a:rPr lang="en-US" smtClean="0"/>
              <a:t>4</a:t>
            </a:fld>
            <a:endParaRPr lang="en-US"/>
          </a:p>
        </p:txBody>
      </p:sp>
    </p:spTree>
    <p:extLst>
      <p:ext uri="{BB962C8B-B14F-4D97-AF65-F5344CB8AC3E}">
        <p14:creationId xmlns:p14="http://schemas.microsoft.com/office/powerpoint/2010/main" val="17947148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One of the most well-known coffee shops worldwide, Costa Coffee competes in a highly competitive market with major players including Starbucks, Barista Lavazza, Mochas, Café Coffee Day, </a:t>
            </a:r>
            <a:r>
              <a:rPr lang="en-GB" err="1"/>
              <a:t>Pret</a:t>
            </a:r>
            <a:r>
              <a:rPr lang="en-GB"/>
              <a:t> a Manager, Nero, McDonald's, and Greggs. Costa faces fierce competition from these prosperous businesses that have a large following of devoted clients. The Costa Coffee team works very hard to keep their competitive edge and maintain the top position in the market. The fact that Costa Coffee has vending machines all around the UK and the EU gives them an edge over their rivals by enabling consumers to purchase their preferred coffee whenever and wherever they want. Costa strives to remain successful despite having very successful rivals in the coffee business. They do this by fulfilling all of their goals and objectives, which is made possible in part by their organisational structure. Costa wants to be the most adored coffee brand in the world, foster harmony in their stores, preserve the environment, and save the world from boring coffee. Therefore, everyone must play a part in achieving these goals. For instance, one of Costa's goals is to become the most beloved coffee brand in the world. To do this, the company must offer high-quality coffee and effectively advertise its brand. In this case, the global head of consumer data and digital analytics and the chef of the marketing office are the two individuals in charge of achieving this goal. Everyone may concentrate on their area of expertise and their responsibilities thanks to the organisational framework, which enables them to accomplish their goals. As a result, Costa is forced to compete with them and get to the top of the sector.</a:t>
            </a:r>
          </a:p>
        </p:txBody>
      </p:sp>
      <p:sp>
        <p:nvSpPr>
          <p:cNvPr id="4" name="Slide Number Placeholder 3"/>
          <p:cNvSpPr>
            <a:spLocks noGrp="1"/>
          </p:cNvSpPr>
          <p:nvPr>
            <p:ph type="sldNum" sz="quarter" idx="5"/>
          </p:nvPr>
        </p:nvSpPr>
        <p:spPr/>
        <p:txBody>
          <a:bodyPr/>
          <a:lstStyle/>
          <a:p>
            <a:fld id="{4CFE65F7-8DE6-8740-98E8-489395ADF675}" type="slidenum">
              <a:rPr lang="en-US" smtClean="0"/>
              <a:t>6</a:t>
            </a:fld>
            <a:endParaRPr lang="en-US"/>
          </a:p>
        </p:txBody>
      </p:sp>
    </p:spTree>
    <p:extLst>
      <p:ext uri="{BB962C8B-B14F-4D97-AF65-F5344CB8AC3E}">
        <p14:creationId xmlns:p14="http://schemas.microsoft.com/office/powerpoint/2010/main" val="19175452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goal is to make distinctive coffee that will make customers happy and ensure that they stick </a:t>
            </a:r>
            <a:r>
              <a:rPr lang="en-GB" err="1"/>
              <a:t>around.The</a:t>
            </a:r>
            <a:r>
              <a:rPr lang="en-GB"/>
              <a:t> mission of Costa Coffee is to "keep the world's cup full, sustainably." This indicates that their goal is to increase global sustainability. Unique Selling Proposition: Our well-known Signature Blend of Costa Coffee strikes the perfect mix between the robust Robusta and delicate Arabica beans.</a:t>
            </a:r>
          </a:p>
          <a:p>
            <a:endParaRPr lang="en-GB"/>
          </a:p>
          <a:p>
            <a:endParaRPr lang="en-GB"/>
          </a:p>
        </p:txBody>
      </p:sp>
      <p:sp>
        <p:nvSpPr>
          <p:cNvPr id="4" name="Slide Number Placeholder 3"/>
          <p:cNvSpPr>
            <a:spLocks noGrp="1"/>
          </p:cNvSpPr>
          <p:nvPr>
            <p:ph type="sldNum" sz="quarter" idx="5"/>
          </p:nvPr>
        </p:nvSpPr>
        <p:spPr/>
        <p:txBody>
          <a:bodyPr/>
          <a:lstStyle/>
          <a:p>
            <a:fld id="{4CFE65F7-8DE6-8740-98E8-489395ADF675}" type="slidenum">
              <a:rPr lang="en-US" smtClean="0"/>
              <a:t>9</a:t>
            </a:fld>
            <a:endParaRPr lang="en-US"/>
          </a:p>
        </p:txBody>
      </p:sp>
    </p:spTree>
    <p:extLst>
      <p:ext uri="{BB962C8B-B14F-4D97-AF65-F5344CB8AC3E}">
        <p14:creationId xmlns:p14="http://schemas.microsoft.com/office/powerpoint/2010/main" val="36688066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a:latin typeface="Times New Roman" panose="02020603050405020304" pitchFamily="18" charset="0"/>
                <a:cs typeface="Times New Roman" panose="02020603050405020304" pitchFamily="18" charset="0"/>
              </a:rPr>
              <a:t>To provide customers with convenient accessibility, affordable prices, and high-quality goods, Costa Coffee centralises its supply chain and optimises sourcing, distribution, and quality control.</a:t>
            </a:r>
          </a:p>
          <a:p>
            <a:r>
              <a:rPr lang="en-GB" sz="1200">
                <a:latin typeface="Times New Roman" panose="02020603050405020304" pitchFamily="18" charset="0"/>
                <a:cs typeface="Times New Roman" panose="02020603050405020304" pitchFamily="18" charset="0"/>
              </a:rPr>
              <a:t>To create consistent plans and campaigns and maintain a strong, recognisable brand, Costa Coffee's corporate-level marketing and branding initiatives are managed and carried out by a centralised staff.</a:t>
            </a:r>
          </a:p>
          <a:p>
            <a:r>
              <a:rPr lang="en-GB" sz="1200">
                <a:latin typeface="Times New Roman" panose="02020603050405020304" pitchFamily="18" charset="0"/>
                <a:cs typeface="Times New Roman" panose="02020603050405020304" pitchFamily="18" charset="0"/>
              </a:rPr>
              <a:t>The hierarchical structure of Costa Coffee facilitates decision-making, allowing for fast response to consumer preferences and market trends as well as effective administration of menu modifications and marketing campaigns</a:t>
            </a:r>
            <a:r>
              <a:rPr lang="en-GB" sz="1100">
                <a:latin typeface="Times New Roman" panose="02020603050405020304" pitchFamily="18" charset="0"/>
                <a:cs typeface="Times New Roman" panose="02020603050405020304" pitchFamily="18" charset="0"/>
              </a:rPr>
              <a:t>.</a:t>
            </a:r>
            <a:endParaRPr lang="en-GB" sz="900"/>
          </a:p>
          <a:p>
            <a:endParaRPr lang="en-GB"/>
          </a:p>
        </p:txBody>
      </p:sp>
      <p:sp>
        <p:nvSpPr>
          <p:cNvPr id="4" name="Slide Number Placeholder 3"/>
          <p:cNvSpPr>
            <a:spLocks noGrp="1"/>
          </p:cNvSpPr>
          <p:nvPr>
            <p:ph type="sldNum" sz="quarter" idx="5"/>
          </p:nvPr>
        </p:nvSpPr>
        <p:spPr/>
        <p:txBody>
          <a:bodyPr/>
          <a:lstStyle/>
          <a:p>
            <a:fld id="{4CFE65F7-8DE6-8740-98E8-489395ADF675}" type="slidenum">
              <a:rPr lang="en-US" smtClean="0"/>
              <a:t>10</a:t>
            </a:fld>
            <a:endParaRPr lang="en-US"/>
          </a:p>
        </p:txBody>
      </p:sp>
    </p:spTree>
    <p:extLst>
      <p:ext uri="{BB962C8B-B14F-4D97-AF65-F5344CB8AC3E}">
        <p14:creationId xmlns:p14="http://schemas.microsoft.com/office/powerpoint/2010/main" val="30957437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a:latin typeface="Times New Roman" panose="02020603050405020304" pitchFamily="18" charset="0"/>
                <a:cs typeface="Times New Roman" panose="02020603050405020304" pitchFamily="18" charset="0"/>
              </a:rPr>
              <a:t>To remain competitive and reach a wider audience, Costa Coffee introduces new product lines and shop formats, such Costa Express self-serve machines, in response to changing market trends in the coffee industry.</a:t>
            </a:r>
          </a:p>
          <a:p>
            <a:r>
              <a:rPr lang="en-GB" sz="1200">
                <a:latin typeface="Times New Roman" panose="02020603050405020304" pitchFamily="18" charset="0"/>
                <a:cs typeface="Times New Roman" panose="02020603050405020304" pitchFamily="18" charset="0"/>
              </a:rPr>
              <a:t>Changes in ownership and leadership have affected the organisational structure of Costa Coffee, necessitated adjustments while upheld the company's basic brand values.</a:t>
            </a:r>
          </a:p>
          <a:p>
            <a:endParaRPr lang="en-GB"/>
          </a:p>
        </p:txBody>
      </p:sp>
      <p:sp>
        <p:nvSpPr>
          <p:cNvPr id="4" name="Slide Number Placeholder 3"/>
          <p:cNvSpPr>
            <a:spLocks noGrp="1"/>
          </p:cNvSpPr>
          <p:nvPr>
            <p:ph type="sldNum" sz="quarter" idx="5"/>
          </p:nvPr>
        </p:nvSpPr>
        <p:spPr/>
        <p:txBody>
          <a:bodyPr/>
          <a:lstStyle/>
          <a:p>
            <a:fld id="{4CFE65F7-8DE6-8740-98E8-489395ADF675}" type="slidenum">
              <a:rPr lang="en-US" smtClean="0"/>
              <a:t>11</a:t>
            </a:fld>
            <a:endParaRPr lang="en-US"/>
          </a:p>
        </p:txBody>
      </p:sp>
    </p:spTree>
    <p:extLst>
      <p:ext uri="{BB962C8B-B14F-4D97-AF65-F5344CB8AC3E}">
        <p14:creationId xmlns:p14="http://schemas.microsoft.com/office/powerpoint/2010/main" val="7633562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164B2-C769-B741-3F12-F1982153DD3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53E9733-FA27-4AFF-D2DE-D53A1758709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664C1DE-0711-9CC9-6682-9DAD233F95FC}"/>
              </a:ext>
            </a:extLst>
          </p:cNvPr>
          <p:cNvSpPr>
            <a:spLocks noGrp="1"/>
          </p:cNvSpPr>
          <p:nvPr>
            <p:ph type="dt" sz="half" idx="10"/>
          </p:nvPr>
        </p:nvSpPr>
        <p:spPr/>
        <p:txBody>
          <a:bodyPr/>
          <a:lstStyle/>
          <a:p>
            <a:fld id="{DDBE0BAA-6C4A-834F-9461-C3FB0A41599B}" type="datetimeFigureOut">
              <a:rPr lang="en-US" smtClean="0"/>
              <a:t>11/20/23</a:t>
            </a:fld>
            <a:endParaRPr lang="en-US"/>
          </a:p>
        </p:txBody>
      </p:sp>
      <p:sp>
        <p:nvSpPr>
          <p:cNvPr id="5" name="Footer Placeholder 4">
            <a:extLst>
              <a:ext uri="{FF2B5EF4-FFF2-40B4-BE49-F238E27FC236}">
                <a16:creationId xmlns:a16="http://schemas.microsoft.com/office/drawing/2014/main" id="{93E287CC-7EFC-B048-B2CD-5E35F2F698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532DA34-CA0E-8490-8619-F1DCFA45D867}"/>
              </a:ext>
            </a:extLst>
          </p:cNvPr>
          <p:cNvSpPr>
            <a:spLocks noGrp="1"/>
          </p:cNvSpPr>
          <p:nvPr>
            <p:ph type="sldNum" sz="quarter" idx="12"/>
          </p:nvPr>
        </p:nvSpPr>
        <p:spPr/>
        <p:txBody>
          <a:bodyPr/>
          <a:lstStyle/>
          <a:p>
            <a:fld id="{0AF72287-1719-3549-8989-10F76DFC1151}" type="slidenum">
              <a:rPr lang="en-US" smtClean="0"/>
              <a:t>‹#›</a:t>
            </a:fld>
            <a:endParaRPr lang="en-US"/>
          </a:p>
        </p:txBody>
      </p:sp>
    </p:spTree>
    <p:extLst>
      <p:ext uri="{BB962C8B-B14F-4D97-AF65-F5344CB8AC3E}">
        <p14:creationId xmlns:p14="http://schemas.microsoft.com/office/powerpoint/2010/main" val="24649911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27AA6-D39E-262B-D522-65127C12AFE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2002635-6A9C-1ABD-16DD-601E9934836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60374D2-2DBB-BC65-B97F-78B0A5D4AA99}"/>
              </a:ext>
            </a:extLst>
          </p:cNvPr>
          <p:cNvSpPr>
            <a:spLocks noGrp="1"/>
          </p:cNvSpPr>
          <p:nvPr>
            <p:ph type="dt" sz="half" idx="10"/>
          </p:nvPr>
        </p:nvSpPr>
        <p:spPr/>
        <p:txBody>
          <a:bodyPr/>
          <a:lstStyle/>
          <a:p>
            <a:fld id="{DDBE0BAA-6C4A-834F-9461-C3FB0A41599B}" type="datetimeFigureOut">
              <a:rPr lang="en-US" smtClean="0"/>
              <a:t>11/20/23</a:t>
            </a:fld>
            <a:endParaRPr lang="en-US"/>
          </a:p>
        </p:txBody>
      </p:sp>
      <p:sp>
        <p:nvSpPr>
          <p:cNvPr id="5" name="Footer Placeholder 4">
            <a:extLst>
              <a:ext uri="{FF2B5EF4-FFF2-40B4-BE49-F238E27FC236}">
                <a16:creationId xmlns:a16="http://schemas.microsoft.com/office/drawing/2014/main" id="{D883216F-886E-9FD9-1ABB-0A4CF40D5C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89DE63-B415-96DF-CFA2-4C5DB880A298}"/>
              </a:ext>
            </a:extLst>
          </p:cNvPr>
          <p:cNvSpPr>
            <a:spLocks noGrp="1"/>
          </p:cNvSpPr>
          <p:nvPr>
            <p:ph type="sldNum" sz="quarter" idx="12"/>
          </p:nvPr>
        </p:nvSpPr>
        <p:spPr/>
        <p:txBody>
          <a:bodyPr/>
          <a:lstStyle/>
          <a:p>
            <a:fld id="{0AF72287-1719-3549-8989-10F76DFC1151}" type="slidenum">
              <a:rPr lang="en-US" smtClean="0"/>
              <a:t>‹#›</a:t>
            </a:fld>
            <a:endParaRPr lang="en-US"/>
          </a:p>
        </p:txBody>
      </p:sp>
    </p:spTree>
    <p:extLst>
      <p:ext uri="{BB962C8B-B14F-4D97-AF65-F5344CB8AC3E}">
        <p14:creationId xmlns:p14="http://schemas.microsoft.com/office/powerpoint/2010/main" val="22550830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B4C8F-7F7B-AAB4-AACC-2CCCE9CADA7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7ABEEC3-0B06-BC14-B4CB-0FE8758D4AB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CC08D25-71CD-B750-24B3-4758D5BF861E}"/>
              </a:ext>
            </a:extLst>
          </p:cNvPr>
          <p:cNvSpPr>
            <a:spLocks noGrp="1"/>
          </p:cNvSpPr>
          <p:nvPr>
            <p:ph type="dt" sz="half" idx="10"/>
          </p:nvPr>
        </p:nvSpPr>
        <p:spPr/>
        <p:txBody>
          <a:bodyPr/>
          <a:lstStyle/>
          <a:p>
            <a:fld id="{DDBE0BAA-6C4A-834F-9461-C3FB0A41599B}" type="datetimeFigureOut">
              <a:rPr lang="en-US" smtClean="0"/>
              <a:t>11/20/23</a:t>
            </a:fld>
            <a:endParaRPr lang="en-US"/>
          </a:p>
        </p:txBody>
      </p:sp>
      <p:sp>
        <p:nvSpPr>
          <p:cNvPr id="5" name="Footer Placeholder 4">
            <a:extLst>
              <a:ext uri="{FF2B5EF4-FFF2-40B4-BE49-F238E27FC236}">
                <a16:creationId xmlns:a16="http://schemas.microsoft.com/office/drawing/2014/main" id="{F26921AE-DACA-A712-2E08-1271579735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F253D00-4D61-DA10-B655-4B7C74A11B33}"/>
              </a:ext>
            </a:extLst>
          </p:cNvPr>
          <p:cNvSpPr>
            <a:spLocks noGrp="1"/>
          </p:cNvSpPr>
          <p:nvPr>
            <p:ph type="sldNum" sz="quarter" idx="12"/>
          </p:nvPr>
        </p:nvSpPr>
        <p:spPr/>
        <p:txBody>
          <a:bodyPr/>
          <a:lstStyle/>
          <a:p>
            <a:fld id="{0AF72287-1719-3549-8989-10F76DFC1151}" type="slidenum">
              <a:rPr lang="en-US" smtClean="0"/>
              <a:t>‹#›</a:t>
            </a:fld>
            <a:endParaRPr lang="en-US"/>
          </a:p>
        </p:txBody>
      </p:sp>
    </p:spTree>
    <p:extLst>
      <p:ext uri="{BB962C8B-B14F-4D97-AF65-F5344CB8AC3E}">
        <p14:creationId xmlns:p14="http://schemas.microsoft.com/office/powerpoint/2010/main" val="1538728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6B85B-778C-A4F0-485A-21E0FAACF0B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D0A17DC-6E8A-303C-F9C9-B4BA5B7B7E0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107A0D5-F706-8784-6659-C6EBBEFE19A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361F774-8F0A-4505-1C80-59C3D899B092}"/>
              </a:ext>
            </a:extLst>
          </p:cNvPr>
          <p:cNvSpPr>
            <a:spLocks noGrp="1"/>
          </p:cNvSpPr>
          <p:nvPr>
            <p:ph type="dt" sz="half" idx="10"/>
          </p:nvPr>
        </p:nvSpPr>
        <p:spPr/>
        <p:txBody>
          <a:bodyPr/>
          <a:lstStyle/>
          <a:p>
            <a:fld id="{DDBE0BAA-6C4A-834F-9461-C3FB0A41599B}" type="datetimeFigureOut">
              <a:rPr lang="en-US" smtClean="0"/>
              <a:t>11/20/23</a:t>
            </a:fld>
            <a:endParaRPr lang="en-US"/>
          </a:p>
        </p:txBody>
      </p:sp>
      <p:sp>
        <p:nvSpPr>
          <p:cNvPr id="6" name="Footer Placeholder 5">
            <a:extLst>
              <a:ext uri="{FF2B5EF4-FFF2-40B4-BE49-F238E27FC236}">
                <a16:creationId xmlns:a16="http://schemas.microsoft.com/office/drawing/2014/main" id="{6591D397-0D70-AC17-D271-230F7E9A1F7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AE127A-1B7E-2EA8-BADE-95880B4337E5}"/>
              </a:ext>
            </a:extLst>
          </p:cNvPr>
          <p:cNvSpPr>
            <a:spLocks noGrp="1"/>
          </p:cNvSpPr>
          <p:nvPr>
            <p:ph type="sldNum" sz="quarter" idx="12"/>
          </p:nvPr>
        </p:nvSpPr>
        <p:spPr/>
        <p:txBody>
          <a:bodyPr/>
          <a:lstStyle/>
          <a:p>
            <a:fld id="{0AF72287-1719-3549-8989-10F76DFC1151}" type="slidenum">
              <a:rPr lang="en-US" smtClean="0"/>
              <a:t>‹#›</a:t>
            </a:fld>
            <a:endParaRPr lang="en-US"/>
          </a:p>
        </p:txBody>
      </p:sp>
    </p:spTree>
    <p:extLst>
      <p:ext uri="{BB962C8B-B14F-4D97-AF65-F5344CB8AC3E}">
        <p14:creationId xmlns:p14="http://schemas.microsoft.com/office/powerpoint/2010/main" val="24283388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B601C-90D1-5E97-DFEE-C0DD9A5D98B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356BED3-B69F-B456-3F2E-4E081C90169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CDD14C1-C5C9-9CBF-8091-ECDA05F0968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83329F0-5D10-F020-A53F-9FBFF31C1B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1F4720C-FCE1-477E-14B9-C1C1DDBD623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8305D1E-476E-A638-5013-0516A94F7B55}"/>
              </a:ext>
            </a:extLst>
          </p:cNvPr>
          <p:cNvSpPr>
            <a:spLocks noGrp="1"/>
          </p:cNvSpPr>
          <p:nvPr>
            <p:ph type="dt" sz="half" idx="10"/>
          </p:nvPr>
        </p:nvSpPr>
        <p:spPr/>
        <p:txBody>
          <a:bodyPr/>
          <a:lstStyle/>
          <a:p>
            <a:fld id="{DDBE0BAA-6C4A-834F-9461-C3FB0A41599B}" type="datetimeFigureOut">
              <a:rPr lang="en-US" smtClean="0"/>
              <a:t>11/20/23</a:t>
            </a:fld>
            <a:endParaRPr lang="en-US"/>
          </a:p>
        </p:txBody>
      </p:sp>
      <p:sp>
        <p:nvSpPr>
          <p:cNvPr id="8" name="Footer Placeholder 7">
            <a:extLst>
              <a:ext uri="{FF2B5EF4-FFF2-40B4-BE49-F238E27FC236}">
                <a16:creationId xmlns:a16="http://schemas.microsoft.com/office/drawing/2014/main" id="{2E386F9E-FE47-1153-0ED9-8800D019A70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16116E6-B826-E94D-5D25-1D2D29C90600}"/>
              </a:ext>
            </a:extLst>
          </p:cNvPr>
          <p:cNvSpPr>
            <a:spLocks noGrp="1"/>
          </p:cNvSpPr>
          <p:nvPr>
            <p:ph type="sldNum" sz="quarter" idx="12"/>
          </p:nvPr>
        </p:nvSpPr>
        <p:spPr/>
        <p:txBody>
          <a:bodyPr/>
          <a:lstStyle/>
          <a:p>
            <a:fld id="{0AF72287-1719-3549-8989-10F76DFC1151}" type="slidenum">
              <a:rPr lang="en-US" smtClean="0"/>
              <a:t>‹#›</a:t>
            </a:fld>
            <a:endParaRPr lang="en-US"/>
          </a:p>
        </p:txBody>
      </p:sp>
    </p:spTree>
    <p:extLst>
      <p:ext uri="{BB962C8B-B14F-4D97-AF65-F5344CB8AC3E}">
        <p14:creationId xmlns:p14="http://schemas.microsoft.com/office/powerpoint/2010/main" val="31270236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5BD4C-5EED-8272-57C8-D84EBCA77A3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F9A9016-2BD1-9D28-4BDD-1848BA79A38F}"/>
              </a:ext>
            </a:extLst>
          </p:cNvPr>
          <p:cNvSpPr>
            <a:spLocks noGrp="1"/>
          </p:cNvSpPr>
          <p:nvPr>
            <p:ph type="dt" sz="half" idx="10"/>
          </p:nvPr>
        </p:nvSpPr>
        <p:spPr/>
        <p:txBody>
          <a:bodyPr/>
          <a:lstStyle/>
          <a:p>
            <a:fld id="{DDBE0BAA-6C4A-834F-9461-C3FB0A41599B}" type="datetimeFigureOut">
              <a:rPr lang="en-US" smtClean="0"/>
              <a:t>11/20/23</a:t>
            </a:fld>
            <a:endParaRPr lang="en-US"/>
          </a:p>
        </p:txBody>
      </p:sp>
      <p:sp>
        <p:nvSpPr>
          <p:cNvPr id="4" name="Footer Placeholder 3">
            <a:extLst>
              <a:ext uri="{FF2B5EF4-FFF2-40B4-BE49-F238E27FC236}">
                <a16:creationId xmlns:a16="http://schemas.microsoft.com/office/drawing/2014/main" id="{F40BBE42-E885-B538-8974-24E44B32121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69E7E1C-F1D9-CE41-E764-DD6BE9C124A2}"/>
              </a:ext>
            </a:extLst>
          </p:cNvPr>
          <p:cNvSpPr>
            <a:spLocks noGrp="1"/>
          </p:cNvSpPr>
          <p:nvPr>
            <p:ph type="sldNum" sz="quarter" idx="12"/>
          </p:nvPr>
        </p:nvSpPr>
        <p:spPr/>
        <p:txBody>
          <a:bodyPr/>
          <a:lstStyle/>
          <a:p>
            <a:fld id="{0AF72287-1719-3549-8989-10F76DFC1151}" type="slidenum">
              <a:rPr lang="en-US" smtClean="0"/>
              <a:t>‹#›</a:t>
            </a:fld>
            <a:endParaRPr lang="en-US"/>
          </a:p>
        </p:txBody>
      </p:sp>
    </p:spTree>
    <p:extLst>
      <p:ext uri="{BB962C8B-B14F-4D97-AF65-F5344CB8AC3E}">
        <p14:creationId xmlns:p14="http://schemas.microsoft.com/office/powerpoint/2010/main" val="17508782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7994B3-A38A-345A-0A2A-CEC6966A4A61}"/>
              </a:ext>
            </a:extLst>
          </p:cNvPr>
          <p:cNvSpPr>
            <a:spLocks noGrp="1"/>
          </p:cNvSpPr>
          <p:nvPr>
            <p:ph type="dt" sz="half" idx="10"/>
          </p:nvPr>
        </p:nvSpPr>
        <p:spPr/>
        <p:txBody>
          <a:bodyPr/>
          <a:lstStyle/>
          <a:p>
            <a:fld id="{DDBE0BAA-6C4A-834F-9461-C3FB0A41599B}" type="datetimeFigureOut">
              <a:rPr lang="en-US" smtClean="0"/>
              <a:t>11/20/23</a:t>
            </a:fld>
            <a:endParaRPr lang="en-US"/>
          </a:p>
        </p:txBody>
      </p:sp>
      <p:sp>
        <p:nvSpPr>
          <p:cNvPr id="3" name="Footer Placeholder 2">
            <a:extLst>
              <a:ext uri="{FF2B5EF4-FFF2-40B4-BE49-F238E27FC236}">
                <a16:creationId xmlns:a16="http://schemas.microsoft.com/office/drawing/2014/main" id="{ECF7856A-2604-03EC-91C3-F8136666A5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5C05EA8-8905-7EED-0D8B-9E597BEB82E7}"/>
              </a:ext>
            </a:extLst>
          </p:cNvPr>
          <p:cNvSpPr>
            <a:spLocks noGrp="1"/>
          </p:cNvSpPr>
          <p:nvPr>
            <p:ph type="sldNum" sz="quarter" idx="12"/>
          </p:nvPr>
        </p:nvSpPr>
        <p:spPr/>
        <p:txBody>
          <a:bodyPr/>
          <a:lstStyle/>
          <a:p>
            <a:fld id="{0AF72287-1719-3549-8989-10F76DFC1151}" type="slidenum">
              <a:rPr lang="en-US" smtClean="0"/>
              <a:t>‹#›</a:t>
            </a:fld>
            <a:endParaRPr lang="en-US"/>
          </a:p>
        </p:txBody>
      </p:sp>
    </p:spTree>
    <p:extLst>
      <p:ext uri="{BB962C8B-B14F-4D97-AF65-F5344CB8AC3E}">
        <p14:creationId xmlns:p14="http://schemas.microsoft.com/office/powerpoint/2010/main" val="39912302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3E40E-3DA0-54EA-B46E-643BE4E9526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706A8B4-3BCE-345C-2639-0269FDC5DC8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FA666D0-DF61-E598-362C-160CCF9776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DD15A14-04C6-79D6-EA6A-8A0E032273F5}"/>
              </a:ext>
            </a:extLst>
          </p:cNvPr>
          <p:cNvSpPr>
            <a:spLocks noGrp="1"/>
          </p:cNvSpPr>
          <p:nvPr>
            <p:ph type="dt" sz="half" idx="10"/>
          </p:nvPr>
        </p:nvSpPr>
        <p:spPr/>
        <p:txBody>
          <a:bodyPr/>
          <a:lstStyle/>
          <a:p>
            <a:fld id="{DDBE0BAA-6C4A-834F-9461-C3FB0A41599B}" type="datetimeFigureOut">
              <a:rPr lang="en-US" smtClean="0"/>
              <a:t>11/20/23</a:t>
            </a:fld>
            <a:endParaRPr lang="en-US"/>
          </a:p>
        </p:txBody>
      </p:sp>
      <p:sp>
        <p:nvSpPr>
          <p:cNvPr id="6" name="Footer Placeholder 5">
            <a:extLst>
              <a:ext uri="{FF2B5EF4-FFF2-40B4-BE49-F238E27FC236}">
                <a16:creationId xmlns:a16="http://schemas.microsoft.com/office/drawing/2014/main" id="{772C43AF-0F96-A999-E40E-12AD97F15E3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94A7516-D6FA-1C54-EE35-53B132C79E8C}"/>
              </a:ext>
            </a:extLst>
          </p:cNvPr>
          <p:cNvSpPr>
            <a:spLocks noGrp="1"/>
          </p:cNvSpPr>
          <p:nvPr>
            <p:ph type="sldNum" sz="quarter" idx="12"/>
          </p:nvPr>
        </p:nvSpPr>
        <p:spPr/>
        <p:txBody>
          <a:bodyPr/>
          <a:lstStyle/>
          <a:p>
            <a:fld id="{0AF72287-1719-3549-8989-10F76DFC1151}" type="slidenum">
              <a:rPr lang="en-US" smtClean="0"/>
              <a:t>‹#›</a:t>
            </a:fld>
            <a:endParaRPr lang="en-US"/>
          </a:p>
        </p:txBody>
      </p:sp>
    </p:spTree>
    <p:extLst>
      <p:ext uri="{BB962C8B-B14F-4D97-AF65-F5344CB8AC3E}">
        <p14:creationId xmlns:p14="http://schemas.microsoft.com/office/powerpoint/2010/main" val="51322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1EA53-FEA2-DD23-E92B-2FAF4DECFFE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5E990B8-BE9C-6684-775C-B029A9D54F1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E681484-2C02-4E29-8B7C-9A38E24724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66D8A94-52B4-C60B-3612-9D0F11DADDE7}"/>
              </a:ext>
            </a:extLst>
          </p:cNvPr>
          <p:cNvSpPr>
            <a:spLocks noGrp="1"/>
          </p:cNvSpPr>
          <p:nvPr>
            <p:ph type="dt" sz="half" idx="10"/>
          </p:nvPr>
        </p:nvSpPr>
        <p:spPr/>
        <p:txBody>
          <a:bodyPr/>
          <a:lstStyle/>
          <a:p>
            <a:fld id="{DDBE0BAA-6C4A-834F-9461-C3FB0A41599B}" type="datetimeFigureOut">
              <a:rPr lang="en-US" smtClean="0"/>
              <a:t>11/20/23</a:t>
            </a:fld>
            <a:endParaRPr lang="en-US"/>
          </a:p>
        </p:txBody>
      </p:sp>
      <p:sp>
        <p:nvSpPr>
          <p:cNvPr id="6" name="Footer Placeholder 5">
            <a:extLst>
              <a:ext uri="{FF2B5EF4-FFF2-40B4-BE49-F238E27FC236}">
                <a16:creationId xmlns:a16="http://schemas.microsoft.com/office/drawing/2014/main" id="{B57A26DC-2EE6-DED4-74EC-2A9C5F6403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C5D668-E349-8001-9120-9F6FE1796385}"/>
              </a:ext>
            </a:extLst>
          </p:cNvPr>
          <p:cNvSpPr>
            <a:spLocks noGrp="1"/>
          </p:cNvSpPr>
          <p:nvPr>
            <p:ph type="sldNum" sz="quarter" idx="12"/>
          </p:nvPr>
        </p:nvSpPr>
        <p:spPr/>
        <p:txBody>
          <a:bodyPr/>
          <a:lstStyle/>
          <a:p>
            <a:fld id="{0AF72287-1719-3549-8989-10F76DFC1151}" type="slidenum">
              <a:rPr lang="en-US" smtClean="0"/>
              <a:t>‹#›</a:t>
            </a:fld>
            <a:endParaRPr lang="en-US"/>
          </a:p>
        </p:txBody>
      </p:sp>
    </p:spTree>
    <p:extLst>
      <p:ext uri="{BB962C8B-B14F-4D97-AF65-F5344CB8AC3E}">
        <p14:creationId xmlns:p14="http://schemas.microsoft.com/office/powerpoint/2010/main" val="27241842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CF238-6D5D-B648-1FA9-D0A016C5F40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BF73B67-CDF3-FE85-1197-CBE65E8C61E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EFF9330-E3D1-4FF7-551B-DDFAC9EB501E}"/>
              </a:ext>
            </a:extLst>
          </p:cNvPr>
          <p:cNvSpPr>
            <a:spLocks noGrp="1"/>
          </p:cNvSpPr>
          <p:nvPr>
            <p:ph type="dt" sz="half" idx="10"/>
          </p:nvPr>
        </p:nvSpPr>
        <p:spPr/>
        <p:txBody>
          <a:bodyPr/>
          <a:lstStyle/>
          <a:p>
            <a:fld id="{DDBE0BAA-6C4A-834F-9461-C3FB0A41599B}" type="datetimeFigureOut">
              <a:rPr lang="en-US" smtClean="0"/>
              <a:t>11/20/23</a:t>
            </a:fld>
            <a:endParaRPr lang="en-US"/>
          </a:p>
        </p:txBody>
      </p:sp>
      <p:sp>
        <p:nvSpPr>
          <p:cNvPr id="5" name="Footer Placeholder 4">
            <a:extLst>
              <a:ext uri="{FF2B5EF4-FFF2-40B4-BE49-F238E27FC236}">
                <a16:creationId xmlns:a16="http://schemas.microsoft.com/office/drawing/2014/main" id="{44CE8F8F-BD16-7BFA-FF86-1D60DB68B7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CBFC6DD-B768-5CAB-B80C-DF742B55DD9E}"/>
              </a:ext>
            </a:extLst>
          </p:cNvPr>
          <p:cNvSpPr>
            <a:spLocks noGrp="1"/>
          </p:cNvSpPr>
          <p:nvPr>
            <p:ph type="sldNum" sz="quarter" idx="12"/>
          </p:nvPr>
        </p:nvSpPr>
        <p:spPr/>
        <p:txBody>
          <a:bodyPr/>
          <a:lstStyle/>
          <a:p>
            <a:fld id="{0AF72287-1719-3549-8989-10F76DFC1151}" type="slidenum">
              <a:rPr lang="en-US" smtClean="0"/>
              <a:t>‹#›</a:t>
            </a:fld>
            <a:endParaRPr lang="en-US"/>
          </a:p>
        </p:txBody>
      </p:sp>
    </p:spTree>
    <p:extLst>
      <p:ext uri="{BB962C8B-B14F-4D97-AF65-F5344CB8AC3E}">
        <p14:creationId xmlns:p14="http://schemas.microsoft.com/office/powerpoint/2010/main" val="8640489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21A61D-663A-CC9C-D4A0-4C16B3367EB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F0F12B1-25B8-F916-36BE-D920BB7A32D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285BBCA-6CA1-656F-7C77-947D54FFCF1F}"/>
              </a:ext>
            </a:extLst>
          </p:cNvPr>
          <p:cNvSpPr>
            <a:spLocks noGrp="1"/>
          </p:cNvSpPr>
          <p:nvPr>
            <p:ph type="dt" sz="half" idx="10"/>
          </p:nvPr>
        </p:nvSpPr>
        <p:spPr/>
        <p:txBody>
          <a:bodyPr/>
          <a:lstStyle/>
          <a:p>
            <a:fld id="{DDBE0BAA-6C4A-834F-9461-C3FB0A41599B}" type="datetimeFigureOut">
              <a:rPr lang="en-US" smtClean="0"/>
              <a:t>11/20/23</a:t>
            </a:fld>
            <a:endParaRPr lang="en-US"/>
          </a:p>
        </p:txBody>
      </p:sp>
      <p:sp>
        <p:nvSpPr>
          <p:cNvPr id="5" name="Footer Placeholder 4">
            <a:extLst>
              <a:ext uri="{FF2B5EF4-FFF2-40B4-BE49-F238E27FC236}">
                <a16:creationId xmlns:a16="http://schemas.microsoft.com/office/drawing/2014/main" id="{F3D67D5C-D643-D96F-4718-C1C22C4430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C7CEE3-EFE0-3BF8-00CA-A6ECD35DFC2B}"/>
              </a:ext>
            </a:extLst>
          </p:cNvPr>
          <p:cNvSpPr>
            <a:spLocks noGrp="1"/>
          </p:cNvSpPr>
          <p:nvPr>
            <p:ph type="sldNum" sz="quarter" idx="12"/>
          </p:nvPr>
        </p:nvSpPr>
        <p:spPr/>
        <p:txBody>
          <a:bodyPr/>
          <a:lstStyle/>
          <a:p>
            <a:fld id="{0AF72287-1719-3549-8989-10F76DFC1151}" type="slidenum">
              <a:rPr lang="en-US" smtClean="0"/>
              <a:t>‹#›</a:t>
            </a:fld>
            <a:endParaRPr lang="en-US"/>
          </a:p>
        </p:txBody>
      </p:sp>
    </p:spTree>
    <p:extLst>
      <p:ext uri="{BB962C8B-B14F-4D97-AF65-F5344CB8AC3E}">
        <p14:creationId xmlns:p14="http://schemas.microsoft.com/office/powerpoint/2010/main" val="17817346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5ADC3B5-AAA8-2A87-4AAC-AA1A8651FD4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5584D3F-6C6C-5BAC-C8D5-612DDFBD149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0428135-1651-4C0B-1817-C4DEA712195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BE0BAA-6C4A-834F-9461-C3FB0A41599B}" type="datetimeFigureOut">
              <a:rPr lang="en-US" smtClean="0"/>
              <a:t>11/20/23</a:t>
            </a:fld>
            <a:endParaRPr lang="en-US"/>
          </a:p>
        </p:txBody>
      </p:sp>
      <p:sp>
        <p:nvSpPr>
          <p:cNvPr id="5" name="Footer Placeholder 4">
            <a:extLst>
              <a:ext uri="{FF2B5EF4-FFF2-40B4-BE49-F238E27FC236}">
                <a16:creationId xmlns:a16="http://schemas.microsoft.com/office/drawing/2014/main" id="{D54EBBDA-6DA6-5497-DE96-73793FAE66B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D331F8B-FF4D-BE42-ADA2-847613BE5A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F72287-1719-3549-8989-10F76DFC1151}" type="slidenum">
              <a:rPr lang="en-US" smtClean="0"/>
              <a:t>‹#›</a:t>
            </a:fld>
            <a:endParaRPr lang="en-US"/>
          </a:p>
        </p:txBody>
      </p:sp>
    </p:spTree>
    <p:extLst>
      <p:ext uri="{BB962C8B-B14F-4D97-AF65-F5344CB8AC3E}">
        <p14:creationId xmlns:p14="http://schemas.microsoft.com/office/powerpoint/2010/main" val="19798897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www.flickr.com/photos/srkkiran/5182215884/" TargetMode="External"/><Relationship Id="rId5" Type="http://schemas.openxmlformats.org/officeDocument/2006/relationships/image" Target="../media/image2.jpeg"/><Relationship Id="rId4" Type="http://schemas.openxmlformats.org/officeDocument/2006/relationships/hyperlink" Target="https://dude4food.blogspot.com/2015/11/london-style-matter-of-taste-at-costa.html"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commons.wikimedia.org/wiki/File:Costa_Coffee_Logo_white_on_red.png"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commons.wikimedia.org/wiki/File:Costa_Coffee_Logo_white_on_red.png"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rocketreach.co/browser_not_supported" TargetMode="External"/><Relationship Id="rId2" Type="http://schemas.openxmlformats.org/officeDocument/2006/relationships/hyperlink" Target="https://investors.coca-colacompany.com/news-events/press-releases/detail/1078/costa-coffee-announces-new-ceo" TargetMode="External"/><Relationship Id="rId1" Type="http://schemas.openxmlformats.org/officeDocument/2006/relationships/slideLayout" Target="../slideLayouts/slideLayout2.xml"/><Relationship Id="rId5" Type="http://schemas.openxmlformats.org/officeDocument/2006/relationships/hyperlink" Target="https://www.worldcoffeeportal.com/Latest/News/2023/February/Costa-Coffee-s-strong-UK-recovery-boosts-Coca-Cola" TargetMode="External"/><Relationship Id="rId4" Type="http://schemas.openxmlformats.org/officeDocument/2006/relationships/hyperlink" Target="https://www.costa.co.uk/"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A597D97-203B-498B-95D3-E90DC961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offee cup with a design on the foam&#10;&#10;Description automatically generated">
            <a:extLst>
              <a:ext uri="{FF2B5EF4-FFF2-40B4-BE49-F238E27FC236}">
                <a16:creationId xmlns:a16="http://schemas.microsoft.com/office/drawing/2014/main" id="{C50FC2AE-3E9A-143B-BDBD-E4F0C73ACE53}"/>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7268" b="28533"/>
          <a:stretch/>
        </p:blipFill>
        <p:spPr>
          <a:xfrm>
            <a:off x="4264151" y="3434628"/>
            <a:ext cx="7924821" cy="3423372"/>
          </a:xfrm>
          <a:prstGeom prst="rect">
            <a:avLst/>
          </a:prstGeom>
        </p:spPr>
      </p:pic>
      <p:pic>
        <p:nvPicPr>
          <p:cNvPr id="5" name="Picture 4" descr="A red sign with white text and coffee beans&#10;&#10;Description automatically generated">
            <a:extLst>
              <a:ext uri="{FF2B5EF4-FFF2-40B4-BE49-F238E27FC236}">
                <a16:creationId xmlns:a16="http://schemas.microsoft.com/office/drawing/2014/main" id="{8BE90C3A-7381-E2F1-BBF4-2A0DFAFB16D8}"/>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15576" r="2" b="17344"/>
          <a:stretch/>
        </p:blipFill>
        <p:spPr>
          <a:xfrm>
            <a:off x="4633120" y="0"/>
            <a:ext cx="7555832" cy="3434628"/>
          </a:xfrm>
          <a:prstGeom prst="rect">
            <a:avLst/>
          </a:prstGeom>
        </p:spPr>
      </p:pic>
      <p:sp useBgFill="1">
        <p:nvSpPr>
          <p:cNvPr id="23" name="Freeform: Shape 22">
            <a:extLst>
              <a:ext uri="{FF2B5EF4-FFF2-40B4-BE49-F238E27FC236}">
                <a16:creationId xmlns:a16="http://schemas.microsoft.com/office/drawing/2014/main" id="{6A6EF10E-DF41-4BD3-8EB4-6F646531D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4272" cy="6858000"/>
          </a:xfrm>
          <a:custGeom>
            <a:avLst/>
            <a:gdLst>
              <a:gd name="connsiteX0" fmla="*/ 0 w 6244272"/>
              <a:gd name="connsiteY0" fmla="*/ 0 h 6858000"/>
              <a:gd name="connsiteX1" fmla="*/ 732568 w 6244272"/>
              <a:gd name="connsiteY1" fmla="*/ 0 h 6858000"/>
              <a:gd name="connsiteX2" fmla="*/ 947849 w 6244272"/>
              <a:gd name="connsiteY2" fmla="*/ 0 h 6858000"/>
              <a:gd name="connsiteX3" fmla="*/ 1823619 w 6244272"/>
              <a:gd name="connsiteY3" fmla="*/ 0 h 6858000"/>
              <a:gd name="connsiteX4" fmla="*/ 5235673 w 6244272"/>
              <a:gd name="connsiteY4" fmla="*/ 0 h 6858000"/>
              <a:gd name="connsiteX5" fmla="*/ 4933297 w 6244272"/>
              <a:gd name="connsiteY5" fmla="*/ 110269 h 6858000"/>
              <a:gd name="connsiteX6" fmla="*/ 4976910 w 6244272"/>
              <a:gd name="connsiteY6" fmla="*/ 135168 h 6858000"/>
              <a:gd name="connsiteX7" fmla="*/ 5238580 w 6244272"/>
              <a:gd name="connsiteY7" fmla="*/ 71141 h 6858000"/>
              <a:gd name="connsiteX8" fmla="*/ 5290914 w 6244272"/>
              <a:gd name="connsiteY8" fmla="*/ 88927 h 6858000"/>
              <a:gd name="connsiteX9" fmla="*/ 5264747 w 6244272"/>
              <a:gd name="connsiteY9" fmla="*/ 163625 h 6858000"/>
              <a:gd name="connsiteX10" fmla="*/ 5151357 w 6244272"/>
              <a:gd name="connsiteY10" fmla="*/ 192082 h 6858000"/>
              <a:gd name="connsiteX11" fmla="*/ 4974002 w 6244272"/>
              <a:gd name="connsiteY11" fmla="*/ 373491 h 6858000"/>
              <a:gd name="connsiteX12" fmla="*/ 5241488 w 6244272"/>
              <a:gd name="connsiteY12" fmla="*/ 352148 h 6858000"/>
              <a:gd name="connsiteX13" fmla="*/ 5288007 w 6244272"/>
              <a:gd name="connsiteY13" fmla="*/ 394834 h 6858000"/>
              <a:gd name="connsiteX14" fmla="*/ 5305452 w 6244272"/>
              <a:gd name="connsiteY14" fmla="*/ 451747 h 6858000"/>
              <a:gd name="connsiteX15" fmla="*/ 5383953 w 6244272"/>
              <a:gd name="connsiteY15" fmla="*/ 359262 h 6858000"/>
              <a:gd name="connsiteX16" fmla="*/ 5450825 w 6244272"/>
              <a:gd name="connsiteY16" fmla="*/ 334364 h 6858000"/>
              <a:gd name="connsiteX17" fmla="*/ 5471177 w 6244272"/>
              <a:gd name="connsiteY17" fmla="*/ 416176 h 6858000"/>
              <a:gd name="connsiteX18" fmla="*/ 5410121 w 6244272"/>
              <a:gd name="connsiteY18" fmla="*/ 505101 h 6858000"/>
              <a:gd name="connsiteX19" fmla="*/ 5247303 w 6244272"/>
              <a:gd name="connsiteY19" fmla="*/ 558458 h 6858000"/>
              <a:gd name="connsiteX20" fmla="*/ 5421750 w 6244272"/>
              <a:gd name="connsiteY20" fmla="*/ 558458 h 6858000"/>
              <a:gd name="connsiteX21" fmla="*/ 5622364 w 6244272"/>
              <a:gd name="connsiteY21" fmla="*/ 522887 h 6858000"/>
              <a:gd name="connsiteX22" fmla="*/ 5834608 w 6244272"/>
              <a:gd name="connsiteY22" fmla="*/ 533558 h 6858000"/>
              <a:gd name="connsiteX23" fmla="*/ 6035223 w 6244272"/>
              <a:gd name="connsiteY23" fmla="*/ 462417 h 6858000"/>
              <a:gd name="connsiteX24" fmla="*/ 6238745 w 6244272"/>
              <a:gd name="connsiteY24" fmla="*/ 465975 h 6858000"/>
              <a:gd name="connsiteX25" fmla="*/ 5337434 w 6244272"/>
              <a:gd name="connsiteY25" fmla="*/ 910606 h 6858000"/>
              <a:gd name="connsiteX26" fmla="*/ 5381046 w 6244272"/>
              <a:gd name="connsiteY26" fmla="*/ 921277 h 6858000"/>
              <a:gd name="connsiteX27" fmla="*/ 5439195 w 6244272"/>
              <a:gd name="connsiteY27" fmla="*/ 949734 h 6858000"/>
              <a:gd name="connsiteX28" fmla="*/ 5395583 w 6244272"/>
              <a:gd name="connsiteY28" fmla="*/ 1006647 h 6858000"/>
              <a:gd name="connsiteX29" fmla="*/ 5160079 w 6244272"/>
              <a:gd name="connsiteY29" fmla="*/ 1113358 h 6858000"/>
              <a:gd name="connsiteX30" fmla="*/ 5101930 w 6244272"/>
              <a:gd name="connsiteY30" fmla="*/ 1220069 h 6858000"/>
              <a:gd name="connsiteX31" fmla="*/ 5174617 w 6244272"/>
              <a:gd name="connsiteY31" fmla="*/ 1209399 h 6858000"/>
              <a:gd name="connsiteX32" fmla="*/ 5238580 w 6244272"/>
              <a:gd name="connsiteY32" fmla="*/ 1230741 h 6858000"/>
              <a:gd name="connsiteX33" fmla="*/ 5212414 w 6244272"/>
              <a:gd name="connsiteY33" fmla="*/ 1365909 h 6858000"/>
              <a:gd name="connsiteX34" fmla="*/ 4878056 w 6244272"/>
              <a:gd name="connsiteY34" fmla="*/ 1540204 h 6858000"/>
              <a:gd name="connsiteX35" fmla="*/ 4848982 w 6244272"/>
              <a:gd name="connsiteY35" fmla="*/ 1597117 h 6858000"/>
              <a:gd name="connsiteX36" fmla="*/ 4889686 w 6244272"/>
              <a:gd name="connsiteY36" fmla="*/ 1636245 h 6858000"/>
              <a:gd name="connsiteX37" fmla="*/ 4997261 w 6244272"/>
              <a:gd name="connsiteY37" fmla="*/ 1657587 h 6858000"/>
              <a:gd name="connsiteX38" fmla="*/ 4846074 w 6244272"/>
              <a:gd name="connsiteY38" fmla="*/ 1849668 h 6858000"/>
              <a:gd name="connsiteX39" fmla="*/ 4790832 w 6244272"/>
              <a:gd name="connsiteY39" fmla="*/ 1903025 h 6858000"/>
              <a:gd name="connsiteX40" fmla="*/ 4694886 w 6244272"/>
              <a:gd name="connsiteY40" fmla="*/ 1984836 h 6858000"/>
              <a:gd name="connsiteX41" fmla="*/ 4694886 w 6244272"/>
              <a:gd name="connsiteY41" fmla="*/ 2013292 h 6858000"/>
              <a:gd name="connsiteX42" fmla="*/ 4822814 w 6244272"/>
              <a:gd name="connsiteY42" fmla="*/ 2102219 h 6858000"/>
              <a:gd name="connsiteX43" fmla="*/ 5055411 w 6244272"/>
              <a:gd name="connsiteY43" fmla="*/ 2077320 h 6858000"/>
              <a:gd name="connsiteX44" fmla="*/ 4712331 w 6244272"/>
              <a:gd name="connsiteY44" fmla="*/ 2208931 h 6858000"/>
              <a:gd name="connsiteX45" fmla="*/ 5822979 w 6244272"/>
              <a:gd name="connsiteY45" fmla="*/ 1892353 h 6858000"/>
              <a:gd name="connsiteX46" fmla="*/ 5753200 w 6244272"/>
              <a:gd name="connsiteY46" fmla="*/ 1974165 h 6858000"/>
              <a:gd name="connsiteX47" fmla="*/ 5363601 w 6244272"/>
              <a:gd name="connsiteY47" fmla="*/ 2191146 h 6858000"/>
              <a:gd name="connsiteX48" fmla="*/ 5253118 w 6244272"/>
              <a:gd name="connsiteY48" fmla="*/ 2326314 h 6858000"/>
              <a:gd name="connsiteX49" fmla="*/ 5136819 w 6244272"/>
              <a:gd name="connsiteY49" fmla="*/ 2401012 h 6858000"/>
              <a:gd name="connsiteX50" fmla="*/ 4974002 w 6244272"/>
              <a:gd name="connsiteY50" fmla="*/ 2401012 h 6858000"/>
              <a:gd name="connsiteX51" fmla="*/ 4857704 w 6244272"/>
              <a:gd name="connsiteY51" fmla="*/ 2518395 h 6858000"/>
              <a:gd name="connsiteX52" fmla="*/ 4976910 w 6244272"/>
              <a:gd name="connsiteY52" fmla="*/ 2543294 h 6858000"/>
              <a:gd name="connsiteX53" fmla="*/ 5116467 w 6244272"/>
              <a:gd name="connsiteY53" fmla="*/ 2525509 h 6858000"/>
              <a:gd name="connsiteX54" fmla="*/ 5273470 w 6244272"/>
              <a:gd name="connsiteY54" fmla="*/ 2564636 h 6858000"/>
              <a:gd name="connsiteX55" fmla="*/ 5418843 w 6244272"/>
              <a:gd name="connsiteY55" fmla="*/ 2532623 h 6858000"/>
              <a:gd name="connsiteX56" fmla="*/ 5593290 w 6244272"/>
              <a:gd name="connsiteY56" fmla="*/ 2553965 h 6858000"/>
              <a:gd name="connsiteX57" fmla="*/ 5648532 w 6244272"/>
              <a:gd name="connsiteY57" fmla="*/ 2692689 h 6858000"/>
              <a:gd name="connsiteX58" fmla="*/ 5665976 w 6244272"/>
              <a:gd name="connsiteY58" fmla="*/ 2703362 h 6858000"/>
              <a:gd name="connsiteX59" fmla="*/ 5988704 w 6244272"/>
              <a:gd name="connsiteY59" fmla="*/ 2923898 h 6858000"/>
              <a:gd name="connsiteX60" fmla="*/ 6078835 w 6244272"/>
              <a:gd name="connsiteY60" fmla="*/ 2941684 h 6858000"/>
              <a:gd name="connsiteX61" fmla="*/ 5546771 w 6244272"/>
              <a:gd name="connsiteY61" fmla="*/ 3329402 h 6858000"/>
              <a:gd name="connsiteX62" fmla="*/ 5904388 w 6244272"/>
              <a:gd name="connsiteY62" fmla="*/ 3229805 h 6858000"/>
              <a:gd name="connsiteX63" fmla="*/ 5953814 w 6244272"/>
              <a:gd name="connsiteY63" fmla="*/ 3393429 h 6858000"/>
              <a:gd name="connsiteX64" fmla="*/ 5785182 w 6244272"/>
              <a:gd name="connsiteY64" fmla="*/ 3539269 h 6858000"/>
              <a:gd name="connsiteX65" fmla="*/ 5724125 w 6244272"/>
              <a:gd name="connsiteY65" fmla="*/ 3827390 h 6858000"/>
              <a:gd name="connsiteX66" fmla="*/ 5753200 w 6244272"/>
              <a:gd name="connsiteY66" fmla="*/ 4090612 h 6858000"/>
              <a:gd name="connsiteX67" fmla="*/ 5825886 w 6244272"/>
              <a:gd name="connsiteY67" fmla="*/ 4172424 h 6858000"/>
              <a:gd name="connsiteX68" fmla="*/ 5930554 w 6244272"/>
              <a:gd name="connsiteY68" fmla="*/ 4321821 h 6858000"/>
              <a:gd name="connsiteX69" fmla="*/ 5994519 w 6244272"/>
              <a:gd name="connsiteY69" fmla="*/ 4414305 h 6858000"/>
              <a:gd name="connsiteX70" fmla="*/ 6218393 w 6244272"/>
              <a:gd name="connsiteY70" fmla="*/ 4378734 h 6858000"/>
              <a:gd name="connsiteX71" fmla="*/ 5918925 w 6244272"/>
              <a:gd name="connsiteY71" fmla="*/ 4613499 h 6858000"/>
              <a:gd name="connsiteX72" fmla="*/ 6160243 w 6244272"/>
              <a:gd name="connsiteY72" fmla="*/ 4585042 h 6858000"/>
              <a:gd name="connsiteX73" fmla="*/ 6238745 w 6244272"/>
              <a:gd name="connsiteY73" fmla="*/ 4602828 h 6858000"/>
              <a:gd name="connsiteX74" fmla="*/ 6195133 w 6244272"/>
              <a:gd name="connsiteY74" fmla="*/ 4677526 h 6858000"/>
              <a:gd name="connsiteX75" fmla="*/ 6017778 w 6244272"/>
              <a:gd name="connsiteY75" fmla="*/ 4805580 h 6858000"/>
              <a:gd name="connsiteX76" fmla="*/ 5651439 w 6244272"/>
              <a:gd name="connsiteY76" fmla="*/ 5154171 h 6858000"/>
              <a:gd name="connsiteX77" fmla="*/ 6006149 w 6244272"/>
              <a:gd name="connsiteY77" fmla="*/ 4994104 h 6858000"/>
              <a:gd name="connsiteX78" fmla="*/ 5633994 w 6244272"/>
              <a:gd name="connsiteY78" fmla="*/ 5353367 h 6858000"/>
              <a:gd name="connsiteX79" fmla="*/ 5552586 w 6244272"/>
              <a:gd name="connsiteY79" fmla="*/ 5474306 h 6858000"/>
              <a:gd name="connsiteX80" fmla="*/ 5383953 w 6244272"/>
              <a:gd name="connsiteY80" fmla="*/ 5769542 h 6858000"/>
              <a:gd name="connsiteX81" fmla="*/ 5392675 w 6244272"/>
              <a:gd name="connsiteY81" fmla="*/ 5801555 h 6858000"/>
              <a:gd name="connsiteX82" fmla="*/ 5584568 w 6244272"/>
              <a:gd name="connsiteY82" fmla="*/ 5755314 h 6858000"/>
              <a:gd name="connsiteX83" fmla="*/ 5334526 w 6244272"/>
              <a:gd name="connsiteY83" fmla="*/ 6004307 h 6858000"/>
              <a:gd name="connsiteX84" fmla="*/ 5075763 w 6244272"/>
              <a:gd name="connsiteY84" fmla="*/ 6196388 h 6858000"/>
              <a:gd name="connsiteX85" fmla="*/ 5258933 w 6244272"/>
              <a:gd name="connsiteY85" fmla="*/ 6167932 h 6858000"/>
              <a:gd name="connsiteX86" fmla="*/ 5511881 w 6244272"/>
              <a:gd name="connsiteY86" fmla="*/ 6057663 h 6858000"/>
              <a:gd name="connsiteX87" fmla="*/ 5599105 w 6244272"/>
              <a:gd name="connsiteY87" fmla="*/ 6100347 h 6858000"/>
              <a:gd name="connsiteX88" fmla="*/ 5360693 w 6244272"/>
              <a:gd name="connsiteY88" fmla="*/ 6281757 h 6858000"/>
              <a:gd name="connsiteX89" fmla="*/ 5224043 w 6244272"/>
              <a:gd name="connsiteY89" fmla="*/ 6367127 h 6858000"/>
              <a:gd name="connsiteX90" fmla="*/ 5168801 w 6244272"/>
              <a:gd name="connsiteY90" fmla="*/ 6431153 h 6858000"/>
              <a:gd name="connsiteX91" fmla="*/ 5011799 w 6244272"/>
              <a:gd name="connsiteY91" fmla="*/ 6658805 h 6858000"/>
              <a:gd name="connsiteX92" fmla="*/ 4651275 w 6244272"/>
              <a:gd name="connsiteY92" fmla="*/ 6858000 h 6858000"/>
              <a:gd name="connsiteX93" fmla="*/ 1823619 w 6244272"/>
              <a:gd name="connsiteY93" fmla="*/ 6858000 h 6858000"/>
              <a:gd name="connsiteX94" fmla="*/ 947849 w 6244272"/>
              <a:gd name="connsiteY94" fmla="*/ 6858000 h 6858000"/>
              <a:gd name="connsiteX95" fmla="*/ 732568 w 6244272"/>
              <a:gd name="connsiteY95" fmla="*/ 6858000 h 6858000"/>
              <a:gd name="connsiteX96" fmla="*/ 0 w 6244272"/>
              <a:gd name="connsiteY9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6244272" h="6858000">
                <a:moveTo>
                  <a:pt x="0" y="0"/>
                </a:moveTo>
                <a:lnTo>
                  <a:pt x="732568" y="0"/>
                </a:lnTo>
                <a:lnTo>
                  <a:pt x="947849" y="0"/>
                </a:lnTo>
                <a:lnTo>
                  <a:pt x="1823619" y="0"/>
                </a:lnTo>
                <a:lnTo>
                  <a:pt x="5235673" y="0"/>
                </a:lnTo>
                <a:cubicBezTo>
                  <a:pt x="5133912" y="35571"/>
                  <a:pt x="5035058" y="78255"/>
                  <a:pt x="4933297" y="110269"/>
                </a:cubicBezTo>
                <a:cubicBezTo>
                  <a:pt x="4947835" y="145839"/>
                  <a:pt x="4962372" y="138725"/>
                  <a:pt x="4976910" y="135168"/>
                </a:cubicBezTo>
                <a:cubicBezTo>
                  <a:pt x="5064133" y="120941"/>
                  <a:pt x="5154264" y="110269"/>
                  <a:pt x="5238580" y="71141"/>
                </a:cubicBezTo>
                <a:cubicBezTo>
                  <a:pt x="5258933" y="64027"/>
                  <a:pt x="5282192" y="64027"/>
                  <a:pt x="5290914" y="88927"/>
                </a:cubicBezTo>
                <a:cubicBezTo>
                  <a:pt x="5305452" y="124497"/>
                  <a:pt x="5285100" y="145839"/>
                  <a:pt x="5264747" y="163625"/>
                </a:cubicBezTo>
                <a:cubicBezTo>
                  <a:pt x="5229858" y="195638"/>
                  <a:pt x="5189154" y="188525"/>
                  <a:pt x="5151357" y="192082"/>
                </a:cubicBezTo>
                <a:cubicBezTo>
                  <a:pt x="5046689" y="209867"/>
                  <a:pt x="4997261" y="259665"/>
                  <a:pt x="4974002" y="373491"/>
                </a:cubicBezTo>
                <a:cubicBezTo>
                  <a:pt x="5064133" y="327250"/>
                  <a:pt x="5154264" y="384162"/>
                  <a:pt x="5241488" y="352148"/>
                </a:cubicBezTo>
                <a:cubicBezTo>
                  <a:pt x="5264747" y="345034"/>
                  <a:pt x="5299637" y="355706"/>
                  <a:pt x="5288007" y="394834"/>
                </a:cubicBezTo>
                <a:cubicBezTo>
                  <a:pt x="5276378" y="430405"/>
                  <a:pt x="5238580" y="458860"/>
                  <a:pt x="5305452" y="451747"/>
                </a:cubicBezTo>
                <a:cubicBezTo>
                  <a:pt x="5354879" y="448189"/>
                  <a:pt x="5369416" y="405504"/>
                  <a:pt x="5383953" y="359262"/>
                </a:cubicBezTo>
                <a:cubicBezTo>
                  <a:pt x="5395583" y="334364"/>
                  <a:pt x="5427565" y="320135"/>
                  <a:pt x="5450825" y="334364"/>
                </a:cubicBezTo>
                <a:cubicBezTo>
                  <a:pt x="5479899" y="348592"/>
                  <a:pt x="5471177" y="387720"/>
                  <a:pt x="5471177" y="416176"/>
                </a:cubicBezTo>
                <a:cubicBezTo>
                  <a:pt x="5474085" y="469532"/>
                  <a:pt x="5450825" y="494431"/>
                  <a:pt x="5410121" y="505101"/>
                </a:cubicBezTo>
                <a:cubicBezTo>
                  <a:pt x="5360693" y="519330"/>
                  <a:pt x="5311267" y="537116"/>
                  <a:pt x="5247303" y="558458"/>
                </a:cubicBezTo>
                <a:cubicBezTo>
                  <a:pt x="5317082" y="594028"/>
                  <a:pt x="5369416" y="586915"/>
                  <a:pt x="5421750" y="558458"/>
                </a:cubicBezTo>
                <a:cubicBezTo>
                  <a:pt x="5485714" y="526444"/>
                  <a:pt x="5570030" y="483759"/>
                  <a:pt x="5622364" y="522887"/>
                </a:cubicBezTo>
                <a:cubicBezTo>
                  <a:pt x="5700865" y="579800"/>
                  <a:pt x="5764829" y="544229"/>
                  <a:pt x="5834608" y="533558"/>
                </a:cubicBezTo>
                <a:cubicBezTo>
                  <a:pt x="5979982" y="512216"/>
                  <a:pt x="5889850" y="480203"/>
                  <a:pt x="6035223" y="462417"/>
                </a:cubicBezTo>
                <a:cubicBezTo>
                  <a:pt x="6093372" y="455303"/>
                  <a:pt x="6154429" y="426847"/>
                  <a:pt x="6238745" y="465975"/>
                </a:cubicBezTo>
                <a:cubicBezTo>
                  <a:pt x="5857868" y="672284"/>
                  <a:pt x="5677606" y="658055"/>
                  <a:pt x="5337434" y="910606"/>
                </a:cubicBezTo>
                <a:cubicBezTo>
                  <a:pt x="5351971" y="935506"/>
                  <a:pt x="5366508" y="924835"/>
                  <a:pt x="5381046" y="921277"/>
                </a:cubicBezTo>
                <a:cubicBezTo>
                  <a:pt x="5404305" y="917720"/>
                  <a:pt x="5433380" y="903491"/>
                  <a:pt x="5439195" y="949734"/>
                </a:cubicBezTo>
                <a:cubicBezTo>
                  <a:pt x="5442103" y="985305"/>
                  <a:pt x="5424657" y="1003089"/>
                  <a:pt x="5395583" y="1006647"/>
                </a:cubicBezTo>
                <a:cubicBezTo>
                  <a:pt x="5311267" y="1020875"/>
                  <a:pt x="5235673" y="1070674"/>
                  <a:pt x="5160079" y="1113358"/>
                </a:cubicBezTo>
                <a:cubicBezTo>
                  <a:pt x="5125190" y="1131144"/>
                  <a:pt x="5087393" y="1156043"/>
                  <a:pt x="5101930" y="1220069"/>
                </a:cubicBezTo>
                <a:cubicBezTo>
                  <a:pt x="5131004" y="1237855"/>
                  <a:pt x="5151357" y="1212955"/>
                  <a:pt x="5174617" y="1209399"/>
                </a:cubicBezTo>
                <a:cubicBezTo>
                  <a:pt x="5197876" y="1205842"/>
                  <a:pt x="5253118" y="1220069"/>
                  <a:pt x="5238580" y="1230741"/>
                </a:cubicBezTo>
                <a:cubicBezTo>
                  <a:pt x="5171709" y="1269868"/>
                  <a:pt x="5293822" y="1365909"/>
                  <a:pt x="5212414" y="1365909"/>
                </a:cubicBezTo>
                <a:cubicBezTo>
                  <a:pt x="5078671" y="1365909"/>
                  <a:pt x="5005984" y="1536647"/>
                  <a:pt x="4878056" y="1540204"/>
                </a:cubicBezTo>
                <a:cubicBezTo>
                  <a:pt x="4857704" y="1540204"/>
                  <a:pt x="4848982" y="1572219"/>
                  <a:pt x="4848982" y="1597117"/>
                </a:cubicBezTo>
                <a:cubicBezTo>
                  <a:pt x="4848982" y="1629132"/>
                  <a:pt x="4869333" y="1632688"/>
                  <a:pt x="4889686" y="1636245"/>
                </a:cubicBezTo>
                <a:cubicBezTo>
                  <a:pt x="4921668" y="1639802"/>
                  <a:pt x="4956557" y="1597117"/>
                  <a:pt x="4997261" y="1657587"/>
                </a:cubicBezTo>
                <a:cubicBezTo>
                  <a:pt x="4921668" y="1693158"/>
                  <a:pt x="4843167" y="1728729"/>
                  <a:pt x="4846074" y="1849668"/>
                </a:cubicBezTo>
                <a:cubicBezTo>
                  <a:pt x="4846074" y="1881683"/>
                  <a:pt x="4814092" y="1895910"/>
                  <a:pt x="4790832" y="1903025"/>
                </a:cubicBezTo>
                <a:cubicBezTo>
                  <a:pt x="4750128" y="1917252"/>
                  <a:pt x="4718146" y="1938595"/>
                  <a:pt x="4694886" y="1984836"/>
                </a:cubicBezTo>
                <a:cubicBezTo>
                  <a:pt x="4694886" y="1995507"/>
                  <a:pt x="4694886" y="2002622"/>
                  <a:pt x="4694886" y="2013292"/>
                </a:cubicBezTo>
                <a:cubicBezTo>
                  <a:pt x="4700701" y="2123562"/>
                  <a:pt x="4758850" y="2120004"/>
                  <a:pt x="4822814" y="2102219"/>
                </a:cubicBezTo>
                <a:cubicBezTo>
                  <a:pt x="4898408" y="2080877"/>
                  <a:pt x="4974002" y="2038192"/>
                  <a:pt x="5055411" y="2077320"/>
                </a:cubicBezTo>
                <a:cubicBezTo>
                  <a:pt x="4942020" y="2130676"/>
                  <a:pt x="4817000" y="2134233"/>
                  <a:pt x="4712331" y="2208931"/>
                </a:cubicBezTo>
                <a:cubicBezTo>
                  <a:pt x="5101930" y="2223159"/>
                  <a:pt x="5445010" y="1984836"/>
                  <a:pt x="5822979" y="1892353"/>
                </a:cubicBezTo>
                <a:cubicBezTo>
                  <a:pt x="5811349" y="1952823"/>
                  <a:pt x="5779367" y="1967051"/>
                  <a:pt x="5753200" y="1974165"/>
                </a:cubicBezTo>
                <a:cubicBezTo>
                  <a:pt x="5613642" y="2020407"/>
                  <a:pt x="5491529" y="2112891"/>
                  <a:pt x="5363601" y="2191146"/>
                </a:cubicBezTo>
                <a:cubicBezTo>
                  <a:pt x="5311267" y="2223159"/>
                  <a:pt x="5273470" y="2258731"/>
                  <a:pt x="5253118" y="2326314"/>
                </a:cubicBezTo>
                <a:cubicBezTo>
                  <a:pt x="5235673" y="2390340"/>
                  <a:pt x="5200783" y="2418796"/>
                  <a:pt x="5136819" y="2401012"/>
                </a:cubicBezTo>
                <a:cubicBezTo>
                  <a:pt x="5084485" y="2386784"/>
                  <a:pt x="5029243" y="2393898"/>
                  <a:pt x="4974002" y="2401012"/>
                </a:cubicBezTo>
                <a:cubicBezTo>
                  <a:pt x="4912946" y="2408126"/>
                  <a:pt x="4843167" y="2479267"/>
                  <a:pt x="4857704" y="2518395"/>
                </a:cubicBezTo>
                <a:cubicBezTo>
                  <a:pt x="4886778" y="2582422"/>
                  <a:pt x="4936205" y="2550408"/>
                  <a:pt x="4976910" y="2543294"/>
                </a:cubicBezTo>
                <a:cubicBezTo>
                  <a:pt x="5026336" y="2536181"/>
                  <a:pt x="5116467" y="2518395"/>
                  <a:pt x="5116467" y="2525509"/>
                </a:cubicBezTo>
                <a:cubicBezTo>
                  <a:pt x="5148450" y="2685576"/>
                  <a:pt x="5221136" y="2564636"/>
                  <a:pt x="5273470" y="2564636"/>
                </a:cubicBezTo>
                <a:cubicBezTo>
                  <a:pt x="5322897" y="2564636"/>
                  <a:pt x="5372323" y="2546851"/>
                  <a:pt x="5418843" y="2532623"/>
                </a:cubicBezTo>
                <a:cubicBezTo>
                  <a:pt x="5479899" y="2514837"/>
                  <a:pt x="5535140" y="2546851"/>
                  <a:pt x="5593290" y="2553965"/>
                </a:cubicBezTo>
                <a:cubicBezTo>
                  <a:pt x="5645624" y="2561080"/>
                  <a:pt x="5616550" y="2653563"/>
                  <a:pt x="5648532" y="2692689"/>
                </a:cubicBezTo>
                <a:cubicBezTo>
                  <a:pt x="5654346" y="2703362"/>
                  <a:pt x="5660161" y="2703362"/>
                  <a:pt x="5665976" y="2703362"/>
                </a:cubicBezTo>
                <a:cubicBezTo>
                  <a:pt x="5683421" y="2980812"/>
                  <a:pt x="5988704" y="2913227"/>
                  <a:pt x="5988704" y="2923898"/>
                </a:cubicBezTo>
                <a:cubicBezTo>
                  <a:pt x="6014871" y="2941684"/>
                  <a:pt x="6046853" y="2899000"/>
                  <a:pt x="6078835" y="2941684"/>
                </a:cubicBezTo>
                <a:cubicBezTo>
                  <a:pt x="5942185" y="3137322"/>
                  <a:pt x="5732847" y="3183563"/>
                  <a:pt x="5546771" y="3329402"/>
                </a:cubicBezTo>
                <a:cubicBezTo>
                  <a:pt x="5700865" y="3379202"/>
                  <a:pt x="5790997" y="3208463"/>
                  <a:pt x="5904388" y="3229805"/>
                </a:cubicBezTo>
                <a:cubicBezTo>
                  <a:pt x="5959629" y="3283162"/>
                  <a:pt x="5793904" y="3368530"/>
                  <a:pt x="5953814" y="3393429"/>
                </a:cubicBezTo>
                <a:cubicBezTo>
                  <a:pt x="5884036" y="3439672"/>
                  <a:pt x="5834608" y="3485914"/>
                  <a:pt x="5785182" y="3539269"/>
                </a:cubicBezTo>
                <a:cubicBezTo>
                  <a:pt x="5700865" y="3635309"/>
                  <a:pt x="5683421" y="3699337"/>
                  <a:pt x="5724125" y="3827390"/>
                </a:cubicBezTo>
                <a:cubicBezTo>
                  <a:pt x="5750293" y="3912759"/>
                  <a:pt x="5788089" y="3991015"/>
                  <a:pt x="5753200" y="4090612"/>
                </a:cubicBezTo>
                <a:cubicBezTo>
                  <a:pt x="5729940" y="4158196"/>
                  <a:pt x="5738663" y="4204438"/>
                  <a:pt x="5825886" y="4172424"/>
                </a:cubicBezTo>
                <a:cubicBezTo>
                  <a:pt x="5918925" y="4140411"/>
                  <a:pt x="5953814" y="4200882"/>
                  <a:pt x="5930554" y="4321821"/>
                </a:cubicBezTo>
                <a:cubicBezTo>
                  <a:pt x="5916018" y="4400076"/>
                  <a:pt x="5930554" y="4424975"/>
                  <a:pt x="5994519" y="4414305"/>
                </a:cubicBezTo>
                <a:cubicBezTo>
                  <a:pt x="6064297" y="4403633"/>
                  <a:pt x="6131169" y="4353835"/>
                  <a:pt x="6218393" y="4378734"/>
                </a:cubicBezTo>
                <a:cubicBezTo>
                  <a:pt x="6148614" y="4521016"/>
                  <a:pt x="6000333" y="4478331"/>
                  <a:pt x="5918925" y="4613499"/>
                </a:cubicBezTo>
                <a:cubicBezTo>
                  <a:pt x="6014871" y="4613499"/>
                  <a:pt x="6090465" y="4613499"/>
                  <a:pt x="6160243" y="4585042"/>
                </a:cubicBezTo>
                <a:cubicBezTo>
                  <a:pt x="6189318" y="4574373"/>
                  <a:pt x="6221300" y="4560144"/>
                  <a:pt x="6238745" y="4602828"/>
                </a:cubicBezTo>
                <a:cubicBezTo>
                  <a:pt x="6259098" y="4652628"/>
                  <a:pt x="6218393" y="4670412"/>
                  <a:pt x="6195133" y="4677526"/>
                </a:cubicBezTo>
                <a:cubicBezTo>
                  <a:pt x="6128261" y="4702425"/>
                  <a:pt x="6075928" y="4759339"/>
                  <a:pt x="6017778" y="4805580"/>
                </a:cubicBezTo>
                <a:cubicBezTo>
                  <a:pt x="5892758" y="4905177"/>
                  <a:pt x="5756107" y="4990547"/>
                  <a:pt x="5651439" y="5154171"/>
                </a:cubicBezTo>
                <a:cubicBezTo>
                  <a:pt x="5782275" y="5111487"/>
                  <a:pt x="5881128" y="5011889"/>
                  <a:pt x="6006149" y="4994104"/>
                </a:cubicBezTo>
                <a:cubicBezTo>
                  <a:pt x="5898572" y="5143500"/>
                  <a:pt x="5761922" y="5243097"/>
                  <a:pt x="5633994" y="5353367"/>
                </a:cubicBezTo>
                <a:cubicBezTo>
                  <a:pt x="5596197" y="5385379"/>
                  <a:pt x="5558400" y="5406721"/>
                  <a:pt x="5552586" y="5474306"/>
                </a:cubicBezTo>
                <a:cubicBezTo>
                  <a:pt x="5535140" y="5605917"/>
                  <a:pt x="5488622" y="5712629"/>
                  <a:pt x="5383953" y="5769542"/>
                </a:cubicBezTo>
                <a:cubicBezTo>
                  <a:pt x="5383953" y="5769542"/>
                  <a:pt x="5389768" y="5790884"/>
                  <a:pt x="5392675" y="5801555"/>
                </a:cubicBezTo>
                <a:cubicBezTo>
                  <a:pt x="5456640" y="5805112"/>
                  <a:pt x="5506066" y="5726858"/>
                  <a:pt x="5584568" y="5755314"/>
                </a:cubicBezTo>
                <a:cubicBezTo>
                  <a:pt x="5506066" y="5862025"/>
                  <a:pt x="5442103" y="5954508"/>
                  <a:pt x="5334526" y="6004307"/>
                </a:cubicBezTo>
                <a:cubicBezTo>
                  <a:pt x="5247303" y="6043434"/>
                  <a:pt x="5139727" y="6068335"/>
                  <a:pt x="5075763" y="6196388"/>
                </a:cubicBezTo>
                <a:cubicBezTo>
                  <a:pt x="5148450" y="6221287"/>
                  <a:pt x="5203691" y="6189274"/>
                  <a:pt x="5258933" y="6167932"/>
                </a:cubicBezTo>
                <a:cubicBezTo>
                  <a:pt x="5343249" y="6132361"/>
                  <a:pt x="5427565" y="6093234"/>
                  <a:pt x="5511881" y="6057663"/>
                </a:cubicBezTo>
                <a:cubicBezTo>
                  <a:pt x="5543864" y="6043434"/>
                  <a:pt x="5578753" y="6036320"/>
                  <a:pt x="5599105" y="6100347"/>
                </a:cubicBezTo>
                <a:cubicBezTo>
                  <a:pt x="5491529" y="6114575"/>
                  <a:pt x="5427565" y="6199945"/>
                  <a:pt x="5360693" y="6281757"/>
                </a:cubicBezTo>
                <a:cubicBezTo>
                  <a:pt x="5322897" y="6327999"/>
                  <a:pt x="5290914" y="6388469"/>
                  <a:pt x="5224043" y="6367127"/>
                </a:cubicBezTo>
                <a:cubicBezTo>
                  <a:pt x="5189154" y="6356456"/>
                  <a:pt x="5165894" y="6388469"/>
                  <a:pt x="5168801" y="6431153"/>
                </a:cubicBezTo>
                <a:cubicBezTo>
                  <a:pt x="5183339" y="6580550"/>
                  <a:pt x="5099022" y="6630349"/>
                  <a:pt x="5011799" y="6658805"/>
                </a:cubicBezTo>
                <a:cubicBezTo>
                  <a:pt x="4883871" y="6701489"/>
                  <a:pt x="4770480" y="6786859"/>
                  <a:pt x="4651275" y="6858000"/>
                </a:cubicBezTo>
                <a:lnTo>
                  <a:pt x="1823619" y="6858000"/>
                </a:lnTo>
                <a:lnTo>
                  <a:pt x="947849" y="6858000"/>
                </a:lnTo>
                <a:lnTo>
                  <a:pt x="732568"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E59D425-857D-23C9-11BC-A12C86E1508E}"/>
              </a:ext>
            </a:extLst>
          </p:cNvPr>
          <p:cNvSpPr>
            <a:spLocks noGrp="1"/>
          </p:cNvSpPr>
          <p:nvPr>
            <p:ph type="ctrTitle"/>
          </p:nvPr>
        </p:nvSpPr>
        <p:spPr>
          <a:xfrm>
            <a:off x="504695" y="-221285"/>
            <a:ext cx="3992700" cy="3877197"/>
          </a:xfrm>
        </p:spPr>
        <p:txBody>
          <a:bodyPr>
            <a:normAutofit/>
          </a:bodyPr>
          <a:lstStyle/>
          <a:p>
            <a:pPr algn="l"/>
            <a:r>
              <a:rPr lang="en-US" sz="4400">
                <a:latin typeface="Times New Roman" panose="02020603050405020304" pitchFamily="18" charset="0"/>
                <a:cs typeface="Times New Roman" panose="02020603050405020304" pitchFamily="18" charset="0"/>
              </a:rPr>
              <a:t>Group Presentation on Costa Coffee</a:t>
            </a:r>
          </a:p>
        </p:txBody>
      </p:sp>
      <p:sp>
        <p:nvSpPr>
          <p:cNvPr id="3" name="Subtitle 2">
            <a:extLst>
              <a:ext uri="{FF2B5EF4-FFF2-40B4-BE49-F238E27FC236}">
                <a16:creationId xmlns:a16="http://schemas.microsoft.com/office/drawing/2014/main" id="{4ADF2ACB-4712-8E9A-CE28-6E6C443E02B1}"/>
              </a:ext>
            </a:extLst>
          </p:cNvPr>
          <p:cNvSpPr>
            <a:spLocks noGrp="1"/>
          </p:cNvSpPr>
          <p:nvPr>
            <p:ph type="subTitle" idx="1"/>
          </p:nvPr>
        </p:nvSpPr>
        <p:spPr>
          <a:xfrm>
            <a:off x="625671" y="4148352"/>
            <a:ext cx="4007449" cy="1995923"/>
          </a:xfrm>
        </p:spPr>
        <p:txBody>
          <a:bodyPr>
            <a:normAutofit fontScale="85000" lnSpcReduction="10000"/>
          </a:bodyPr>
          <a:lstStyle/>
          <a:p>
            <a:pPr algn="l"/>
            <a:r>
              <a:rPr lang="en-US" dirty="0">
                <a:latin typeface="Times New Roman" panose="02020603050405020304" pitchFamily="18" charset="0"/>
                <a:cs typeface="Times New Roman" panose="02020603050405020304" pitchFamily="18" charset="0"/>
              </a:rPr>
              <a:t>Elena </a:t>
            </a:r>
            <a:r>
              <a:rPr lang="en-US" dirty="0" err="1">
                <a:latin typeface="Times New Roman" panose="02020603050405020304" pitchFamily="18" charset="0"/>
                <a:cs typeface="Times New Roman" panose="02020603050405020304" pitchFamily="18" charset="0"/>
              </a:rPr>
              <a:t>Dineva</a:t>
            </a:r>
            <a:r>
              <a:rPr lang="en-US" dirty="0">
                <a:latin typeface="Times New Roman" panose="02020603050405020304" pitchFamily="18" charset="0"/>
                <a:cs typeface="Times New Roman" panose="02020603050405020304" pitchFamily="18" charset="0"/>
              </a:rPr>
              <a:t>(2226629)</a:t>
            </a:r>
          </a:p>
          <a:p>
            <a:pPr algn="l"/>
            <a:r>
              <a:rPr lang="en-US" dirty="0">
                <a:latin typeface="Times New Roman" panose="02020603050405020304" pitchFamily="18" charset="0"/>
                <a:cs typeface="Times New Roman" panose="02020603050405020304" pitchFamily="18" charset="0"/>
              </a:rPr>
              <a:t>Aleksandar </a:t>
            </a:r>
            <a:r>
              <a:rPr lang="en-US" dirty="0" err="1">
                <a:latin typeface="Times New Roman" panose="02020603050405020304" pitchFamily="18" charset="0"/>
                <a:cs typeface="Times New Roman" panose="02020603050405020304" pitchFamily="18" charset="0"/>
              </a:rPr>
              <a:t>Chimshirov</a:t>
            </a:r>
            <a:r>
              <a:rPr lang="en-US" dirty="0">
                <a:latin typeface="Times New Roman" panose="02020603050405020304" pitchFamily="18" charset="0"/>
                <a:cs typeface="Times New Roman" panose="02020603050405020304" pitchFamily="18" charset="0"/>
              </a:rPr>
              <a:t> (2235336)</a:t>
            </a:r>
          </a:p>
          <a:p>
            <a:pPr algn="l"/>
            <a:r>
              <a:rPr lang="en-US" dirty="0">
                <a:latin typeface="Times New Roman" panose="02020603050405020304" pitchFamily="18" charset="0"/>
                <a:cs typeface="Times New Roman" panose="02020603050405020304" pitchFamily="18" charset="0"/>
              </a:rPr>
              <a:t>Georgi </a:t>
            </a:r>
            <a:r>
              <a:rPr lang="en-US" dirty="0" err="1">
                <a:latin typeface="Times New Roman" panose="02020603050405020304" pitchFamily="18" charset="0"/>
                <a:cs typeface="Times New Roman" panose="02020603050405020304" pitchFamily="18" charset="0"/>
              </a:rPr>
              <a:t>Stoykov</a:t>
            </a:r>
            <a:r>
              <a:rPr lang="en-US" dirty="0">
                <a:latin typeface="Times New Roman" panose="02020603050405020304" pitchFamily="18" charset="0"/>
                <a:cs typeface="Times New Roman" panose="02020603050405020304" pitchFamily="18" charset="0"/>
              </a:rPr>
              <a:t>(2124048)</a:t>
            </a:r>
          </a:p>
          <a:p>
            <a:pPr algn="l"/>
            <a:r>
              <a:rPr lang="en-US" dirty="0" err="1">
                <a:latin typeface="Times New Roman" panose="02020603050405020304" pitchFamily="18" charset="0"/>
                <a:cs typeface="Times New Roman" panose="02020603050405020304" pitchFamily="18" charset="0"/>
              </a:rPr>
              <a:t>Petar</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Radoslavov</a:t>
            </a:r>
            <a:r>
              <a:rPr lang="en-US" dirty="0">
                <a:latin typeface="Times New Roman" panose="02020603050405020304" pitchFamily="18" charset="0"/>
                <a:cs typeface="Times New Roman" panose="02020603050405020304" pitchFamily="18" charset="0"/>
              </a:rPr>
              <a:t> (2236353)</a:t>
            </a:r>
          </a:p>
          <a:p>
            <a:pPr algn="l"/>
            <a:r>
              <a:rPr lang="en-US" dirty="0">
                <a:latin typeface="Times New Roman" panose="02020603050405020304" pitchFamily="18" charset="0"/>
                <a:cs typeface="Times New Roman" panose="02020603050405020304" pitchFamily="18" charset="0"/>
              </a:rPr>
              <a:t>Valentina </a:t>
            </a:r>
            <a:r>
              <a:rPr lang="en-US" dirty="0" err="1">
                <a:latin typeface="Times New Roman" panose="02020603050405020304" pitchFamily="18" charset="0"/>
                <a:cs typeface="Times New Roman" panose="02020603050405020304" pitchFamily="18" charset="0"/>
              </a:rPr>
              <a:t>Petkova</a:t>
            </a:r>
            <a:r>
              <a:rPr lang="en-US" dirty="0">
                <a:latin typeface="Times New Roman" panose="02020603050405020304" pitchFamily="18" charset="0"/>
                <a:cs typeface="Times New Roman" panose="02020603050405020304" pitchFamily="18" charset="0"/>
              </a:rPr>
              <a:t>(2232604)</a:t>
            </a:r>
          </a:p>
          <a:p>
            <a:pPr algn="l"/>
            <a:endParaRPr lang="en-US" dirty="0">
              <a:latin typeface="Times New Roman" panose="02020603050405020304" pitchFamily="18" charset="0"/>
              <a:cs typeface="Times New Roman" panose="02020603050405020304" pitchFamily="18" charset="0"/>
            </a:endParaRPr>
          </a:p>
        </p:txBody>
      </p:sp>
      <p:cxnSp>
        <p:nvCxnSpPr>
          <p:cNvPr id="7" name="Straight Connector 6">
            <a:extLst>
              <a:ext uri="{FF2B5EF4-FFF2-40B4-BE49-F238E27FC236}">
                <a16:creationId xmlns:a16="http://schemas.microsoft.com/office/drawing/2014/main" id="{77E778EE-2AD6-21E2-E95C-7C1997AFCADC}"/>
              </a:ext>
            </a:extLst>
          </p:cNvPr>
          <p:cNvCxnSpPr>
            <a:cxnSpLocks/>
          </p:cNvCxnSpPr>
          <p:nvPr/>
        </p:nvCxnSpPr>
        <p:spPr>
          <a:xfrm>
            <a:off x="316191" y="3687160"/>
            <a:ext cx="4865914" cy="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AE90BFF9-F137-7458-C838-B2C6EF9AE112}"/>
              </a:ext>
            </a:extLst>
          </p:cNvPr>
          <p:cNvSpPr txBox="1"/>
          <p:nvPr/>
        </p:nvSpPr>
        <p:spPr>
          <a:xfrm>
            <a:off x="6603521" y="6430268"/>
            <a:ext cx="6098874" cy="369332"/>
          </a:xfrm>
          <a:prstGeom prst="rect">
            <a:avLst/>
          </a:prstGeom>
          <a:noFill/>
        </p:spPr>
        <p:txBody>
          <a:bodyPr wrap="square">
            <a:spAutoFit/>
          </a:bodyPr>
          <a:lstStyle/>
          <a:p>
            <a:pPr algn="l"/>
            <a:r>
              <a:rPr lang="en-GB" b="0" i="0" u="none" strike="noStrike" dirty="0">
                <a:solidFill>
                  <a:srgbClr val="000000"/>
                </a:solidFill>
                <a:effectLst/>
              </a:rPr>
              <a:t>(</a:t>
            </a:r>
            <a:r>
              <a:rPr lang="en-GB" b="0" i="1" u="none" strike="noStrike" dirty="0">
                <a:solidFill>
                  <a:srgbClr val="000000"/>
                </a:solidFill>
                <a:effectLst/>
              </a:rPr>
              <a:t>The Nation’s Favourite Coffee Shop | Costa Coffee</a:t>
            </a:r>
            <a:r>
              <a:rPr lang="en-GB" b="0" i="0" u="none" strike="noStrike" dirty="0">
                <a:solidFill>
                  <a:srgbClr val="000000"/>
                </a:solidFill>
                <a:effectLst/>
              </a:rPr>
              <a:t>, n.d.)</a:t>
            </a:r>
          </a:p>
        </p:txBody>
      </p:sp>
    </p:spTree>
    <p:extLst>
      <p:ext uri="{BB962C8B-B14F-4D97-AF65-F5344CB8AC3E}">
        <p14:creationId xmlns:p14="http://schemas.microsoft.com/office/powerpoint/2010/main" val="3599010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700"/>
                                        <p:tgtEl>
                                          <p:spTgt spid="3">
                                            <p:txEl>
                                              <p:pRg st="2" end="2"/>
                                            </p:txEl>
                                          </p:spTgt>
                                        </p:tgtEl>
                                      </p:cBhvr>
                                    </p:animEffect>
                                  </p:childTnLst>
                                </p:cTn>
                              </p:par>
                              <p:par>
                                <p:cTn id="16" presetID="10" presetClass="entr" presetSubtype="0" fill="hold" grpId="0" nodeType="withEffect">
                                  <p:stCondLst>
                                    <p:cond delay="1500"/>
                                  </p:stCondLst>
                                  <p:iterate>
                                    <p:tmPct val="10000"/>
                                  </p:iterate>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7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1500"/>
                                  </p:stCondLst>
                                  <p:iterate>
                                    <p:tmPct val="10000"/>
                                  </p:iterate>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700"/>
                                        <p:tgtEl>
                                          <p:spTgt spid="3">
                                            <p:txEl>
                                              <p:pRg st="4" end="4"/>
                                            </p:txEl>
                                          </p:spTgt>
                                        </p:tgtEl>
                                      </p:cBhvr>
                                    </p:animEffect>
                                  </p:childTnLst>
                                </p:cTn>
                              </p:par>
                              <p:par>
                                <p:cTn id="24" presetID="10" presetClass="entr" presetSubtype="0" fill="hold" grpId="0" nodeType="withEffect">
                                  <p:stCondLst>
                                    <p:cond delay="1000"/>
                                  </p:stCondLst>
                                  <p:iterate>
                                    <p:tmPct val="10000"/>
                                  </p:iterate>
                                  <p:childTnLst>
                                    <p:set>
                                      <p:cBhvr>
                                        <p:cTn id="25" dur="1" fill="hold">
                                          <p:stCondLst>
                                            <p:cond delay="0"/>
                                          </p:stCondLst>
                                        </p:cTn>
                                        <p:tgtEl>
                                          <p:spTgt spid="2"/>
                                        </p:tgtEl>
                                        <p:attrNameLst>
                                          <p:attrName>style.visibility</p:attrName>
                                        </p:attrNameLst>
                                      </p:cBhvr>
                                      <p:to>
                                        <p:strVal val="visible"/>
                                      </p:to>
                                    </p:set>
                                    <p:animEffect transition="in" filter="fade">
                                      <p:cBhvr>
                                        <p:cTn id="26"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7E7FA-C9D9-0D73-14AE-C74DC0EF220F}"/>
              </a:ext>
            </a:extLst>
          </p:cNvPr>
          <p:cNvSpPr>
            <a:spLocks noGrp="1"/>
          </p:cNvSpPr>
          <p:nvPr>
            <p:ph type="title"/>
          </p:nvPr>
        </p:nvSpPr>
        <p:spPr>
          <a:xfrm>
            <a:off x="481013" y="3752849"/>
            <a:ext cx="3290887" cy="2452687"/>
          </a:xfrm>
        </p:spPr>
        <p:txBody>
          <a:bodyPr anchor="ctr">
            <a:normAutofit/>
          </a:bodyPr>
          <a:lstStyle/>
          <a:p>
            <a:r>
              <a:rPr lang="en-GB" sz="3600">
                <a:latin typeface="Times New Roman" panose="02020603050405020304" pitchFamily="18" charset="0"/>
                <a:cs typeface="Times New Roman" panose="02020603050405020304" pitchFamily="18" charset="0"/>
              </a:rPr>
              <a:t>Introduction</a:t>
            </a:r>
          </a:p>
        </p:txBody>
      </p:sp>
      <p:pic>
        <p:nvPicPr>
          <p:cNvPr id="6" name="Picture 5" descr="A red sign with white text&#10;&#10;Description automatically generated">
            <a:extLst>
              <a:ext uri="{FF2B5EF4-FFF2-40B4-BE49-F238E27FC236}">
                <a16:creationId xmlns:a16="http://schemas.microsoft.com/office/drawing/2014/main" id="{DB77C725-C47B-AF04-2471-77E2593245E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5529" r="7400" b="1"/>
          <a:stretch/>
        </p:blipFill>
        <p:spPr>
          <a:xfrm>
            <a:off x="20" y="11"/>
            <a:ext cx="12191980" cy="2905086"/>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912131D0-29C0-076F-BAEE-58EE09362FD1}"/>
              </a:ext>
            </a:extLst>
          </p:cNvPr>
          <p:cNvSpPr>
            <a:spLocks noGrp="1"/>
          </p:cNvSpPr>
          <p:nvPr>
            <p:ph idx="1"/>
          </p:nvPr>
        </p:nvSpPr>
        <p:spPr>
          <a:xfrm>
            <a:off x="3640348" y="3295302"/>
            <a:ext cx="8069048" cy="3362644"/>
          </a:xfrm>
        </p:spPr>
        <p:txBody>
          <a:bodyPr anchor="ctr">
            <a:normAutofit/>
          </a:bodyPr>
          <a:lstStyle/>
          <a:p>
            <a:pPr marL="0" indent="0">
              <a:buNone/>
            </a:pPr>
            <a:r>
              <a:rPr lang="en-GB" sz="2000" dirty="0">
                <a:latin typeface="Times New Roman" panose="02020603050405020304" pitchFamily="18" charset="0"/>
                <a:cs typeface="Times New Roman" panose="02020603050405020304" pitchFamily="18" charset="0"/>
              </a:rPr>
              <a:t>We will talk about Costa Coffee as business and we will explain the following points:</a:t>
            </a:r>
          </a:p>
          <a:p>
            <a:r>
              <a:rPr lang="en-GB" sz="2000" dirty="0">
                <a:latin typeface="Times New Roman" panose="02020603050405020304" pitchFamily="18" charset="0"/>
                <a:cs typeface="Times New Roman" panose="02020603050405020304" pitchFamily="18" charset="0"/>
              </a:rPr>
              <a:t>The Costa Profile. (Elena)</a:t>
            </a:r>
          </a:p>
          <a:p>
            <a:r>
              <a:rPr lang="en-GB" sz="2000" dirty="0">
                <a:latin typeface="Times New Roman" panose="02020603050405020304" pitchFamily="18" charset="0"/>
                <a:cs typeface="Times New Roman" panose="02020603050405020304" pitchFamily="18" charset="0"/>
              </a:rPr>
              <a:t>The relationship between Costa structure and performance.(</a:t>
            </a:r>
            <a:r>
              <a:rPr lang="en-US" sz="2000" dirty="0">
                <a:latin typeface="Times New Roman" panose="02020603050405020304" pitchFamily="18" charset="0"/>
                <a:cs typeface="Times New Roman" panose="02020603050405020304" pitchFamily="18" charset="0"/>
              </a:rPr>
              <a:t>Aleksandar )</a:t>
            </a:r>
          </a:p>
          <a:p>
            <a:r>
              <a:rPr lang="en-GB" sz="2000" dirty="0">
                <a:latin typeface="Times New Roman" panose="02020603050405020304" pitchFamily="18" charset="0"/>
                <a:cs typeface="Times New Roman" panose="02020603050405020304" pitchFamily="18" charset="0"/>
              </a:rPr>
              <a:t>The tasks and skills that Costa manager uses to run the business. (Georgi)</a:t>
            </a:r>
          </a:p>
          <a:p>
            <a:r>
              <a:rPr lang="en-GB" sz="2000" dirty="0">
                <a:latin typeface="Times New Roman" panose="02020603050405020304" pitchFamily="18" charset="0"/>
                <a:cs typeface="Times New Roman" panose="02020603050405020304" pitchFamily="18" charset="0"/>
              </a:rPr>
              <a:t>How the leadership theories are applied to the business.(</a:t>
            </a:r>
            <a:r>
              <a:rPr lang="en-GB" sz="2000" dirty="0" err="1">
                <a:latin typeface="Times New Roman" panose="02020603050405020304" pitchFamily="18" charset="0"/>
                <a:cs typeface="Times New Roman" panose="02020603050405020304" pitchFamily="18" charset="0"/>
              </a:rPr>
              <a:t>Petar</a:t>
            </a:r>
            <a:r>
              <a:rPr lang="en-GB" sz="2000" dirty="0">
                <a:latin typeface="Times New Roman" panose="02020603050405020304" pitchFamily="18" charset="0"/>
                <a:cs typeface="Times New Roman" panose="02020603050405020304" pitchFamily="18" charset="0"/>
              </a:rPr>
              <a:t>)</a:t>
            </a:r>
          </a:p>
          <a:p>
            <a:r>
              <a:rPr lang="en-GB" sz="2000" dirty="0">
                <a:latin typeface="Times New Roman" panose="02020603050405020304" pitchFamily="18" charset="0"/>
                <a:cs typeface="Times New Roman" panose="02020603050405020304" pitchFamily="18" charset="0"/>
              </a:rPr>
              <a:t>The factors which influence the group and team behaviours.(Valentina)</a:t>
            </a:r>
          </a:p>
          <a:p>
            <a:endParaRPr lang="en-GB" sz="1700" dirty="0"/>
          </a:p>
        </p:txBody>
      </p:sp>
      <p:sp>
        <p:nvSpPr>
          <p:cNvPr id="7" name="TextBox 6">
            <a:extLst>
              <a:ext uri="{FF2B5EF4-FFF2-40B4-BE49-F238E27FC236}">
                <a16:creationId xmlns:a16="http://schemas.microsoft.com/office/drawing/2014/main" id="{610A0B04-94A4-0C68-5334-F4B3BCAE0D1E}"/>
              </a:ext>
            </a:extLst>
          </p:cNvPr>
          <p:cNvSpPr txBox="1"/>
          <p:nvPr/>
        </p:nvSpPr>
        <p:spPr>
          <a:xfrm>
            <a:off x="9870532"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cxnSp>
        <p:nvCxnSpPr>
          <p:cNvPr id="8" name="Straight Connector 7">
            <a:extLst>
              <a:ext uri="{FF2B5EF4-FFF2-40B4-BE49-F238E27FC236}">
                <a16:creationId xmlns:a16="http://schemas.microsoft.com/office/drawing/2014/main" id="{B7C7A10C-C399-5265-DCEF-E59EA6FC3F40}"/>
              </a:ext>
            </a:extLst>
          </p:cNvPr>
          <p:cNvCxnSpPr>
            <a:cxnSpLocks/>
          </p:cNvCxnSpPr>
          <p:nvPr/>
        </p:nvCxnSpPr>
        <p:spPr>
          <a:xfrm>
            <a:off x="348343" y="5263875"/>
            <a:ext cx="2721428" cy="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19826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F8034-DA8B-3C28-AC6C-E5D56DD34BC3}"/>
              </a:ext>
            </a:extLst>
          </p:cNvPr>
          <p:cNvSpPr>
            <a:spLocks noGrp="1"/>
          </p:cNvSpPr>
          <p:nvPr>
            <p:ph type="title"/>
          </p:nvPr>
        </p:nvSpPr>
        <p:spPr/>
        <p:txBody>
          <a:bodyPr/>
          <a:lstStyle/>
          <a:p>
            <a:r>
              <a:rPr lang="en-GB">
                <a:latin typeface="Times New Roman" panose="02020603050405020304" pitchFamily="18" charset="0"/>
                <a:cs typeface="Times New Roman" panose="02020603050405020304" pitchFamily="18" charset="0"/>
              </a:rPr>
              <a:t>Table of Contents</a:t>
            </a:r>
          </a:p>
        </p:txBody>
      </p:sp>
      <p:sp>
        <p:nvSpPr>
          <p:cNvPr id="3" name="Content Placeholder 2">
            <a:extLst>
              <a:ext uri="{FF2B5EF4-FFF2-40B4-BE49-F238E27FC236}">
                <a16:creationId xmlns:a16="http://schemas.microsoft.com/office/drawing/2014/main" id="{12900A3F-47D3-0A20-CED2-27064BB46657}"/>
              </a:ext>
            </a:extLst>
          </p:cNvPr>
          <p:cNvSpPr>
            <a:spLocks noGrp="1"/>
          </p:cNvSpPr>
          <p:nvPr>
            <p:ph idx="1"/>
          </p:nvPr>
        </p:nvSpPr>
        <p:spPr>
          <a:xfrm>
            <a:off x="466059" y="1669534"/>
            <a:ext cx="4648200" cy="4351338"/>
          </a:xfrm>
        </p:spPr>
        <p:txBody>
          <a:bodyPr>
            <a:noAutofit/>
          </a:bodyPr>
          <a:lstStyle/>
          <a:p>
            <a:r>
              <a:rPr lang="en-GB" sz="1800">
                <a:latin typeface="Times New Roman" panose="02020603050405020304" pitchFamily="18" charset="0"/>
                <a:cs typeface="Times New Roman" panose="02020603050405020304" pitchFamily="18" charset="0"/>
              </a:rPr>
              <a:t>1. Introduction</a:t>
            </a:r>
          </a:p>
          <a:p>
            <a:r>
              <a:rPr lang="en-GB" sz="1800">
                <a:latin typeface="Times New Roman" panose="02020603050405020304" pitchFamily="18" charset="0"/>
                <a:cs typeface="Times New Roman" panose="02020603050405020304" pitchFamily="18" charset="0"/>
              </a:rPr>
              <a:t>2. </a:t>
            </a:r>
            <a:r>
              <a:rPr lang="en-US" sz="1800">
                <a:latin typeface="Times New Roman" panose="02020603050405020304" pitchFamily="18" charset="0"/>
                <a:cs typeface="Times New Roman" panose="02020603050405020304" pitchFamily="18" charset="0"/>
              </a:rPr>
              <a:t>Background of Costa Coffee                 </a:t>
            </a:r>
          </a:p>
          <a:p>
            <a:r>
              <a:rPr lang="en-GB" sz="1800">
                <a:latin typeface="Times New Roman" panose="02020603050405020304" pitchFamily="18" charset="0"/>
                <a:cs typeface="Times New Roman" panose="02020603050405020304" pitchFamily="18" charset="0"/>
              </a:rPr>
              <a:t>3. Costa’s digital platform</a:t>
            </a:r>
          </a:p>
          <a:p>
            <a:r>
              <a:rPr lang="en-GB" sz="1800">
                <a:latin typeface="Times New Roman" panose="02020603050405020304" pitchFamily="18" charset="0"/>
                <a:cs typeface="Times New Roman" panose="02020603050405020304" pitchFamily="18" charset="0"/>
              </a:rPr>
              <a:t>4. </a:t>
            </a:r>
            <a:r>
              <a:rPr lang="en-US" sz="1800">
                <a:latin typeface="Times New Roman" panose="02020603050405020304" pitchFamily="18" charset="0"/>
                <a:cs typeface="Times New Roman" panose="02020603050405020304" pitchFamily="18" charset="0"/>
              </a:rPr>
              <a:t>Background of Costa Coffee</a:t>
            </a:r>
          </a:p>
          <a:p>
            <a:r>
              <a:rPr lang="en-US" sz="1800">
                <a:latin typeface="Times New Roman" panose="02020603050405020304" pitchFamily="18" charset="0"/>
                <a:cs typeface="Times New Roman" panose="02020603050405020304" pitchFamily="18" charset="0"/>
              </a:rPr>
              <a:t>5. Costa’s main Competitor</a:t>
            </a:r>
          </a:p>
          <a:p>
            <a:r>
              <a:rPr lang="en-US" sz="1800">
                <a:latin typeface="Times New Roman" panose="02020603050405020304" pitchFamily="18" charset="0"/>
                <a:cs typeface="Times New Roman" panose="02020603050405020304" pitchFamily="18" charset="0"/>
              </a:rPr>
              <a:t>6. </a:t>
            </a:r>
            <a:r>
              <a:rPr lang="en-GB" sz="1800">
                <a:latin typeface="Times New Roman" panose="02020603050405020304" pitchFamily="18" charset="0"/>
                <a:cs typeface="Times New Roman" panose="02020603050405020304" pitchFamily="18" charset="0"/>
              </a:rPr>
              <a:t>Costa’s organisation structure</a:t>
            </a:r>
          </a:p>
          <a:p>
            <a:r>
              <a:rPr lang="en-GB" sz="1800">
                <a:latin typeface="Times New Roman" panose="02020603050405020304" pitchFamily="18" charset="0"/>
                <a:cs typeface="Times New Roman" panose="02020603050405020304" pitchFamily="18" charset="0"/>
              </a:rPr>
              <a:t>7. </a:t>
            </a:r>
            <a:r>
              <a:rPr lang="en-US" sz="1800">
                <a:latin typeface="Times New Roman" panose="02020603050405020304" pitchFamily="18" charset="0"/>
                <a:cs typeface="Times New Roman" panose="02020603050405020304" pitchFamily="18" charset="0"/>
              </a:rPr>
              <a:t>Costa Coffee’s performance.</a:t>
            </a:r>
          </a:p>
          <a:p>
            <a:r>
              <a:rPr lang="en-US" sz="1800">
                <a:latin typeface="Times New Roman" panose="02020603050405020304" pitchFamily="18" charset="0"/>
                <a:cs typeface="Times New Roman" panose="02020603050405020304" pitchFamily="18" charset="0"/>
              </a:rPr>
              <a:t>8.</a:t>
            </a:r>
            <a:r>
              <a:rPr lang="en-GB" sz="1800">
                <a:latin typeface="Times New Roman" panose="02020603050405020304" pitchFamily="18" charset="0"/>
                <a:cs typeface="Times New Roman" panose="02020603050405020304" pitchFamily="18" charset="0"/>
              </a:rPr>
              <a:t> The connection between performance and structure</a:t>
            </a:r>
          </a:p>
          <a:p>
            <a:r>
              <a:rPr lang="en-GB" sz="1800">
                <a:latin typeface="Times New Roman" panose="02020603050405020304" pitchFamily="18" charset="0"/>
                <a:cs typeface="Times New Roman" panose="02020603050405020304" pitchFamily="18" charset="0"/>
              </a:rPr>
              <a:t>9. Issues that Costa Coffee's organisational structure faced</a:t>
            </a:r>
          </a:p>
          <a:p>
            <a:r>
              <a:rPr lang="en-GB" sz="1800">
                <a:latin typeface="Times New Roman" panose="02020603050405020304" pitchFamily="18" charset="0"/>
                <a:cs typeface="Times New Roman" panose="02020603050405020304" pitchFamily="18" charset="0"/>
              </a:rPr>
              <a:t>10. Costa Coffee’s Management str</a:t>
            </a:r>
            <a:r>
              <a:rPr lang="en-US" sz="1800">
                <a:latin typeface="Times New Roman" panose="02020603050405020304" pitchFamily="18" charset="0"/>
                <a:cs typeface="Times New Roman" panose="02020603050405020304" pitchFamily="18" charset="0"/>
              </a:rPr>
              <a:t>u</a:t>
            </a:r>
            <a:r>
              <a:rPr lang="en-GB" sz="1800" err="1">
                <a:latin typeface="Times New Roman" panose="02020603050405020304" pitchFamily="18" charset="0"/>
                <a:cs typeface="Times New Roman" panose="02020603050405020304" pitchFamily="18" charset="0"/>
              </a:rPr>
              <a:t>cture</a:t>
            </a:r>
            <a:endParaRPr lang="en-GB" sz="1800">
              <a:latin typeface="Times New Roman" panose="02020603050405020304" pitchFamily="18" charset="0"/>
              <a:cs typeface="Times New Roman" panose="02020603050405020304" pitchFamily="18" charset="0"/>
            </a:endParaRPr>
          </a:p>
          <a:p>
            <a:r>
              <a:rPr lang="en-GB" sz="1800">
                <a:latin typeface="Times New Roman" panose="02020603050405020304" pitchFamily="18" charset="0"/>
                <a:cs typeface="Times New Roman" panose="02020603050405020304" pitchFamily="18" charset="0"/>
              </a:rPr>
              <a:t>11. </a:t>
            </a:r>
            <a:r>
              <a:rPr lang="en-US" sz="1800">
                <a:latin typeface="Times New Roman" panose="02020603050405020304" pitchFamily="18" charset="0"/>
                <a:cs typeface="Times New Roman" panose="02020603050405020304" pitchFamily="18" charset="0"/>
              </a:rPr>
              <a:t>Management Skills</a:t>
            </a:r>
          </a:p>
          <a:p>
            <a:endParaRPr lang="en-GB" sz="180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04F0E61-CE09-ED59-4AF9-A73F2CDB8E32}"/>
              </a:ext>
            </a:extLst>
          </p:cNvPr>
          <p:cNvSpPr txBox="1"/>
          <p:nvPr/>
        </p:nvSpPr>
        <p:spPr>
          <a:xfrm>
            <a:off x="5033153" y="1669534"/>
            <a:ext cx="2962531" cy="4524315"/>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a:latin typeface="Times New Roman" panose="02020603050405020304" pitchFamily="18" charset="0"/>
                <a:cs typeface="Times New Roman" panose="02020603050405020304" pitchFamily="18" charset="0"/>
              </a:rPr>
              <a:t>12. </a:t>
            </a:r>
            <a:r>
              <a:rPr lang="en-GB">
                <a:latin typeface="Times New Roman" panose="02020603050405020304" pitchFamily="18" charset="0"/>
                <a:cs typeface="Times New Roman" panose="02020603050405020304" pitchFamily="18" charset="0"/>
              </a:rPr>
              <a:t>Management soft skills</a:t>
            </a:r>
          </a:p>
          <a:p>
            <a:pPr marL="285750" indent="-285750">
              <a:lnSpc>
                <a:spcPct val="150000"/>
              </a:lnSpc>
              <a:buFont typeface="Arial" panose="020B0604020202020204" pitchFamily="34" charset="0"/>
              <a:buChar char="•"/>
            </a:pPr>
            <a:r>
              <a:rPr lang="en-GB">
                <a:latin typeface="Times New Roman" panose="02020603050405020304" pitchFamily="18" charset="0"/>
                <a:cs typeface="Times New Roman" panose="02020603050405020304" pitchFamily="18" charset="0"/>
              </a:rPr>
              <a:t>13. Management soft skills</a:t>
            </a:r>
          </a:p>
          <a:p>
            <a:pPr marL="285750" indent="-285750">
              <a:lnSpc>
                <a:spcPct val="150000"/>
              </a:lnSpc>
              <a:buFont typeface="Arial" panose="020B0604020202020204" pitchFamily="34" charset="0"/>
              <a:buChar char="•"/>
            </a:pPr>
            <a:r>
              <a:rPr lang="en-GB">
                <a:latin typeface="Times New Roman" panose="02020603050405020304" pitchFamily="18" charset="0"/>
                <a:cs typeface="Times New Roman" panose="02020603050405020304" pitchFamily="18" charset="0"/>
              </a:rPr>
              <a:t>14. Management tasks</a:t>
            </a:r>
          </a:p>
          <a:p>
            <a:pPr marL="285750" indent="-285750">
              <a:lnSpc>
                <a:spcPct val="150000"/>
              </a:lnSpc>
              <a:buFont typeface="Arial" panose="020B0604020202020204" pitchFamily="34" charset="0"/>
              <a:buChar char="•"/>
            </a:pPr>
            <a:r>
              <a:rPr lang="en-GB">
                <a:latin typeface="Times New Roman" panose="02020603050405020304" pitchFamily="18" charset="0"/>
                <a:cs typeface="Times New Roman" panose="02020603050405020304" pitchFamily="18" charset="0"/>
              </a:rPr>
              <a:t>15. Costa leadership</a:t>
            </a:r>
          </a:p>
          <a:p>
            <a:pPr marL="285750" indent="-285750">
              <a:lnSpc>
                <a:spcPct val="150000"/>
              </a:lnSpc>
              <a:buFont typeface="Arial" panose="020B0604020202020204" pitchFamily="34" charset="0"/>
              <a:buChar char="•"/>
            </a:pPr>
            <a:r>
              <a:rPr lang="en-GB">
                <a:latin typeface="Times New Roman" panose="02020603050405020304" pitchFamily="18" charset="0"/>
                <a:cs typeface="Times New Roman" panose="02020603050405020304" pitchFamily="18" charset="0"/>
              </a:rPr>
              <a:t>16. Costa Future</a:t>
            </a:r>
          </a:p>
          <a:p>
            <a:pPr marL="285750" indent="-285750">
              <a:lnSpc>
                <a:spcPct val="150000"/>
              </a:lnSpc>
              <a:buFont typeface="Arial" panose="020B0604020202020204" pitchFamily="34" charset="0"/>
              <a:buChar char="•"/>
            </a:pPr>
            <a:r>
              <a:rPr lang="en-GB">
                <a:latin typeface="Times New Roman" panose="02020603050405020304" pitchFamily="18" charset="0"/>
                <a:cs typeface="Times New Roman" panose="02020603050405020304" pitchFamily="18" charset="0"/>
              </a:rPr>
              <a:t>17. Costa expanding</a:t>
            </a:r>
          </a:p>
          <a:p>
            <a:pPr marL="285750" indent="-285750">
              <a:lnSpc>
                <a:spcPct val="150000"/>
              </a:lnSpc>
              <a:buFont typeface="Arial" panose="020B0604020202020204" pitchFamily="34" charset="0"/>
              <a:buChar char="•"/>
            </a:pPr>
            <a:r>
              <a:rPr lang="en-GB">
                <a:latin typeface="Times New Roman" panose="02020603050405020304" pitchFamily="18" charset="0"/>
                <a:cs typeface="Times New Roman" panose="02020603050405020304" pitchFamily="18" charset="0"/>
              </a:rPr>
              <a:t>18. Customer Service</a:t>
            </a:r>
          </a:p>
          <a:p>
            <a:pPr marL="285750" indent="-285750">
              <a:lnSpc>
                <a:spcPct val="150000"/>
              </a:lnSpc>
              <a:buFont typeface="Arial" panose="020B0604020202020204" pitchFamily="34" charset="0"/>
              <a:buChar char="•"/>
            </a:pPr>
            <a:r>
              <a:rPr lang="en-GB">
                <a:latin typeface="Times New Roman" panose="02020603050405020304" pitchFamily="18" charset="0"/>
                <a:cs typeface="Times New Roman" panose="02020603050405020304" pitchFamily="18" charset="0"/>
              </a:rPr>
              <a:t>19. Improving Costa labour</a:t>
            </a:r>
          </a:p>
          <a:p>
            <a:pPr marL="285750" indent="-285750">
              <a:lnSpc>
                <a:spcPct val="150000"/>
              </a:lnSpc>
              <a:buFont typeface="Arial" panose="020B0604020202020204" pitchFamily="34" charset="0"/>
              <a:buChar char="•"/>
            </a:pPr>
            <a:r>
              <a:rPr lang="en-GB">
                <a:latin typeface="Times New Roman" panose="02020603050405020304" pitchFamily="18" charset="0"/>
                <a:cs typeface="Times New Roman" panose="02020603050405020304" pitchFamily="18" charset="0"/>
              </a:rPr>
              <a:t>20. External factors</a:t>
            </a:r>
          </a:p>
          <a:p>
            <a:endParaRPr lang="en-GB"/>
          </a:p>
        </p:txBody>
      </p:sp>
      <p:cxnSp>
        <p:nvCxnSpPr>
          <p:cNvPr id="5" name="Straight Connector 4">
            <a:extLst>
              <a:ext uri="{FF2B5EF4-FFF2-40B4-BE49-F238E27FC236}">
                <a16:creationId xmlns:a16="http://schemas.microsoft.com/office/drawing/2014/main" id="{EA4B0344-FD47-FC16-5304-3793E269244D}"/>
              </a:ext>
            </a:extLst>
          </p:cNvPr>
          <p:cNvCxnSpPr>
            <a:cxnSpLocks/>
          </p:cNvCxnSpPr>
          <p:nvPr/>
        </p:nvCxnSpPr>
        <p:spPr>
          <a:xfrm>
            <a:off x="838200" y="1377675"/>
            <a:ext cx="4194953" cy="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87B52872-D916-0019-C181-DE1293B9B7B6}"/>
              </a:ext>
            </a:extLst>
          </p:cNvPr>
          <p:cNvSpPr txBox="1"/>
          <p:nvPr/>
        </p:nvSpPr>
        <p:spPr>
          <a:xfrm>
            <a:off x="8367823" y="1690688"/>
            <a:ext cx="2985977" cy="3277820"/>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a:latin typeface="Times New Roman" panose="02020603050405020304" pitchFamily="18" charset="0"/>
                <a:cs typeface="Times New Roman" panose="02020603050405020304" pitchFamily="18" charset="0"/>
              </a:rPr>
              <a:t>21. Communication</a:t>
            </a:r>
          </a:p>
          <a:p>
            <a:pPr marL="285750" indent="-285750">
              <a:lnSpc>
                <a:spcPct val="150000"/>
              </a:lnSpc>
              <a:buFont typeface="Arial" panose="020B0604020202020204" pitchFamily="34" charset="0"/>
              <a:buChar char="•"/>
            </a:pPr>
            <a:r>
              <a:rPr lang="en-GB">
                <a:latin typeface="Times New Roman" panose="02020603050405020304" pitchFamily="18" charset="0"/>
                <a:cs typeface="Times New Roman" panose="02020603050405020304" pitchFamily="18" charset="0"/>
              </a:rPr>
              <a:t>22. Work environment</a:t>
            </a:r>
          </a:p>
          <a:p>
            <a:pPr marL="285750" indent="-285750">
              <a:lnSpc>
                <a:spcPct val="150000"/>
              </a:lnSpc>
              <a:buFont typeface="Arial" panose="020B0604020202020204" pitchFamily="34" charset="0"/>
              <a:buChar char="•"/>
            </a:pPr>
            <a:r>
              <a:rPr lang="en-GB">
                <a:latin typeface="Times New Roman" panose="02020603050405020304" pitchFamily="18" charset="0"/>
                <a:cs typeface="Times New Roman" panose="02020603050405020304" pitchFamily="18" charset="0"/>
              </a:rPr>
              <a:t>23. Leadership and Management</a:t>
            </a:r>
          </a:p>
          <a:p>
            <a:pPr marL="285750" indent="-285750">
              <a:lnSpc>
                <a:spcPct val="150000"/>
              </a:lnSpc>
              <a:buFont typeface="Arial" panose="020B0604020202020204" pitchFamily="34" charset="0"/>
              <a:buChar char="•"/>
            </a:pPr>
            <a:r>
              <a:rPr lang="en-GB">
                <a:latin typeface="Times New Roman" panose="02020603050405020304" pitchFamily="18" charset="0"/>
                <a:cs typeface="Times New Roman" panose="02020603050405020304" pitchFamily="18" charset="0"/>
              </a:rPr>
              <a:t>24. Organisational culture</a:t>
            </a:r>
          </a:p>
          <a:p>
            <a:pPr marL="285750" indent="-285750">
              <a:lnSpc>
                <a:spcPct val="150000"/>
              </a:lnSpc>
              <a:buFont typeface="Arial" panose="020B0604020202020204" pitchFamily="34" charset="0"/>
              <a:buChar char="•"/>
            </a:pPr>
            <a:r>
              <a:rPr lang="en-GB">
                <a:latin typeface="Times New Roman" panose="02020603050405020304" pitchFamily="18" charset="0"/>
                <a:cs typeface="Times New Roman" panose="02020603050405020304" pitchFamily="18" charset="0"/>
              </a:rPr>
              <a:t>25. References</a:t>
            </a:r>
            <a:br>
              <a:rPr lang="en-GB">
                <a:latin typeface="Times New Roman" panose="02020603050405020304" pitchFamily="18" charset="0"/>
                <a:cs typeface="Times New Roman" panose="02020603050405020304" pitchFamily="18" charset="0"/>
              </a:rPr>
            </a:br>
            <a:endParaRPr lang="en-GB">
              <a:latin typeface="Times New Roman" panose="02020603050405020304" pitchFamily="18" charset="0"/>
              <a:cs typeface="Times New Roman" panose="02020603050405020304" pitchFamily="18" charset="0"/>
            </a:endParaRPr>
          </a:p>
          <a:p>
            <a:endParaRPr lang="en-GB"/>
          </a:p>
        </p:txBody>
      </p:sp>
    </p:spTree>
    <p:extLst>
      <p:ext uri="{BB962C8B-B14F-4D97-AF65-F5344CB8AC3E}">
        <p14:creationId xmlns:p14="http://schemas.microsoft.com/office/powerpoint/2010/main" val="7571800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2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1B1B20-3795-301E-44E8-E318BB21AFAE}"/>
              </a:ext>
            </a:extLst>
          </p:cNvPr>
          <p:cNvSpPr>
            <a:spLocks noGrp="1"/>
          </p:cNvSpPr>
          <p:nvPr>
            <p:ph type="title"/>
          </p:nvPr>
        </p:nvSpPr>
        <p:spPr>
          <a:xfrm>
            <a:off x="407963" y="365125"/>
            <a:ext cx="6400800" cy="1807305"/>
          </a:xfrm>
        </p:spPr>
        <p:txBody>
          <a:bodyPr>
            <a:normAutofit/>
          </a:bodyPr>
          <a:lstStyle/>
          <a:p>
            <a:r>
              <a:rPr lang="en-US" sz="4000">
                <a:latin typeface="Times New Roman" panose="02020603050405020304" pitchFamily="18" charset="0"/>
                <a:cs typeface="Times New Roman" panose="02020603050405020304" pitchFamily="18" charset="0"/>
              </a:rPr>
              <a:t>Background of Costa Coffee</a:t>
            </a:r>
          </a:p>
        </p:txBody>
      </p:sp>
      <p:sp>
        <p:nvSpPr>
          <p:cNvPr id="3" name="Content Placeholder 2">
            <a:extLst>
              <a:ext uri="{FF2B5EF4-FFF2-40B4-BE49-F238E27FC236}">
                <a16:creationId xmlns:a16="http://schemas.microsoft.com/office/drawing/2014/main" id="{58CD6988-205E-F13B-5301-F0EEA76ACCD2}"/>
              </a:ext>
            </a:extLst>
          </p:cNvPr>
          <p:cNvSpPr>
            <a:spLocks noGrp="1"/>
          </p:cNvSpPr>
          <p:nvPr>
            <p:ph idx="1"/>
          </p:nvPr>
        </p:nvSpPr>
        <p:spPr>
          <a:xfrm>
            <a:off x="155275" y="2172430"/>
            <a:ext cx="7061451" cy="4814961"/>
          </a:xfrm>
        </p:spPr>
        <p:txBody>
          <a:bodyPr>
            <a:normAutofit fontScale="92500"/>
          </a:bodyPr>
          <a:lstStyle/>
          <a:p>
            <a:r>
              <a:rPr lang="en-GB" kern="100" dirty="0">
                <a:effectLst/>
                <a:latin typeface="Times New Roman" panose="02020603050405020304" pitchFamily="18" charset="0"/>
                <a:ea typeface="Calibri" panose="020F0502020204030204" pitchFamily="34" charset="0"/>
                <a:cs typeface="Times New Roman" panose="02020603050405020304" pitchFamily="18" charset="0"/>
              </a:rPr>
              <a:t>In 1971, Sergio Costa and Bruno Costa opened the first Costa coffee shop in London. </a:t>
            </a:r>
          </a:p>
          <a:p>
            <a:r>
              <a:rPr lang="en-GB" kern="100" dirty="0">
                <a:effectLst/>
                <a:latin typeface="Times New Roman" panose="02020603050405020304" pitchFamily="18" charset="0"/>
                <a:ea typeface="Calibri" panose="020F0502020204030204" pitchFamily="34" charset="0"/>
                <a:cs typeface="Times New Roman" panose="02020603050405020304" pitchFamily="18" charset="0"/>
              </a:rPr>
              <a:t>On January 3, 2019, Coca-Cola purchased Costa from parent company Whitbread PLC for US$5.1 billion.</a:t>
            </a:r>
          </a:p>
          <a:p>
            <a:r>
              <a:rPr lang="en-GB" kern="100" dirty="0">
                <a:effectLst/>
                <a:latin typeface="Times New Roman" panose="02020603050405020304" pitchFamily="18" charset="0"/>
                <a:ea typeface="Calibri" panose="020F0502020204030204" pitchFamily="34" charset="0"/>
                <a:cs typeface="Times New Roman" panose="02020603050405020304" pitchFamily="18" charset="0"/>
              </a:rPr>
              <a:t> As a result, Costa now has access to a platform for selling coffee across Europe, North America, Asia, the Middle East, and Africa. </a:t>
            </a:r>
          </a:p>
          <a:p>
            <a:r>
              <a:rPr lang="en-GB" kern="100" dirty="0">
                <a:effectLst/>
                <a:latin typeface="Times New Roman" panose="02020603050405020304" pitchFamily="18" charset="0"/>
                <a:ea typeface="Calibri" panose="020F0502020204030204" pitchFamily="34" charset="0"/>
                <a:cs typeface="Times New Roman" panose="02020603050405020304" pitchFamily="18" charset="0"/>
              </a:rPr>
              <a:t>Costa Coffee has </a:t>
            </a:r>
            <a:r>
              <a:rPr lang="en-GB" dirty="0">
                <a:latin typeface="Times New Roman" panose="02020603050405020304" pitchFamily="18" charset="0"/>
                <a:cs typeface="Times New Roman" panose="02020603050405020304" pitchFamily="18" charset="0"/>
              </a:rPr>
              <a:t>15,205 </a:t>
            </a:r>
            <a:r>
              <a:rPr lang="en-GB" kern="100" dirty="0">
                <a:effectLst/>
                <a:latin typeface="Times New Roman" panose="02020603050405020304" pitchFamily="18" charset="0"/>
                <a:ea typeface="Calibri" panose="020F0502020204030204" pitchFamily="34" charset="0"/>
                <a:cs typeface="Times New Roman" panose="02020603050405020304" pitchFamily="18" charset="0"/>
              </a:rPr>
              <a:t>outlets globally as of January 2022, which were dispersed over 3 continents and </a:t>
            </a:r>
            <a:r>
              <a:rPr lang="en-GB" kern="100" dirty="0">
                <a:latin typeface="Times New Roman" panose="02020603050405020304" pitchFamily="18" charset="0"/>
                <a:ea typeface="Calibri" panose="020F0502020204030204" pitchFamily="34" charset="0"/>
                <a:cs typeface="Times New Roman" panose="02020603050405020304" pitchFamily="18" charset="0"/>
              </a:rPr>
              <a:t>41</a:t>
            </a:r>
            <a:r>
              <a:rPr lang="en-GB" kern="100" dirty="0">
                <a:effectLst/>
                <a:latin typeface="Times New Roman" panose="02020603050405020304" pitchFamily="18" charset="0"/>
                <a:ea typeface="Calibri" panose="020F0502020204030204" pitchFamily="34" charset="0"/>
                <a:cs typeface="Times New Roman" panose="02020603050405020304" pitchFamily="18" charset="0"/>
              </a:rPr>
              <a:t> countries</a:t>
            </a:r>
          </a:p>
          <a:p>
            <a:pPr marL="0" indent="0">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p:txBody>
      </p:sp>
      <p:pic>
        <p:nvPicPr>
          <p:cNvPr id="6" name="Picture 5" descr="A coffee shop with tables and chairs&#10;&#10;Description automatically generated">
            <a:extLst>
              <a:ext uri="{FF2B5EF4-FFF2-40B4-BE49-F238E27FC236}">
                <a16:creationId xmlns:a16="http://schemas.microsoft.com/office/drawing/2014/main" id="{57503962-8151-B294-0889-3EEA771D3113}"/>
              </a:ext>
            </a:extLst>
          </p:cNvPr>
          <p:cNvPicPr>
            <a:picLocks noChangeAspect="1"/>
          </p:cNvPicPr>
          <p:nvPr/>
        </p:nvPicPr>
        <p:blipFill rotWithShape="1">
          <a:blip r:embed="rId3"/>
          <a:srcRect l="4910" r="44661" b="-1"/>
          <a:stretch/>
        </p:blipFill>
        <p:spPr>
          <a:xfrm>
            <a:off x="7216726" y="0"/>
            <a:ext cx="509883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cxnSp>
        <p:nvCxnSpPr>
          <p:cNvPr id="10" name="Straight Connector 9">
            <a:extLst>
              <a:ext uri="{FF2B5EF4-FFF2-40B4-BE49-F238E27FC236}">
                <a16:creationId xmlns:a16="http://schemas.microsoft.com/office/drawing/2014/main" id="{4901C859-7620-B897-7108-AF835459923A}"/>
              </a:ext>
            </a:extLst>
          </p:cNvPr>
          <p:cNvCxnSpPr>
            <a:cxnSpLocks/>
          </p:cNvCxnSpPr>
          <p:nvPr/>
        </p:nvCxnSpPr>
        <p:spPr>
          <a:xfrm>
            <a:off x="281354" y="1632857"/>
            <a:ext cx="6527409" cy="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AE343E9D-63DE-656E-43C6-72DB8E1EC798}"/>
              </a:ext>
            </a:extLst>
          </p:cNvPr>
          <p:cNvSpPr txBox="1"/>
          <p:nvPr/>
        </p:nvSpPr>
        <p:spPr>
          <a:xfrm>
            <a:off x="8816196" y="6245524"/>
            <a:ext cx="3220529" cy="646331"/>
          </a:xfrm>
          <a:prstGeom prst="rect">
            <a:avLst/>
          </a:prstGeom>
          <a:noFill/>
        </p:spPr>
        <p:txBody>
          <a:bodyPr wrap="square">
            <a:spAutoFit/>
          </a:bodyPr>
          <a:lstStyle/>
          <a:p>
            <a:pPr algn="l"/>
            <a:r>
              <a:rPr lang="en-GB" b="0" i="0" u="none" strike="noStrike" dirty="0">
                <a:solidFill>
                  <a:schemeClr val="bg1"/>
                </a:solidFill>
                <a:effectLst/>
              </a:rPr>
              <a:t>(</a:t>
            </a:r>
            <a:r>
              <a:rPr lang="en-GB" b="0" i="1" u="none" strike="noStrike" dirty="0">
                <a:solidFill>
                  <a:schemeClr val="bg1"/>
                </a:solidFill>
                <a:effectLst/>
              </a:rPr>
              <a:t>The Nation’s Favourite Coffee Shop | Costa Coffee</a:t>
            </a:r>
            <a:r>
              <a:rPr lang="en-GB" b="0" i="0" u="none" strike="noStrike" dirty="0">
                <a:solidFill>
                  <a:schemeClr val="bg1"/>
                </a:solidFill>
                <a:effectLst/>
              </a:rPr>
              <a:t>, n.d.)</a:t>
            </a:r>
          </a:p>
        </p:txBody>
      </p:sp>
    </p:spTree>
    <p:extLst>
      <p:ext uri="{BB962C8B-B14F-4D97-AF65-F5344CB8AC3E}">
        <p14:creationId xmlns:p14="http://schemas.microsoft.com/office/powerpoint/2010/main" val="12749200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website with a cartoon character and a cup of coffee&#10;&#10;Description automatically generated">
            <a:extLst>
              <a:ext uri="{FF2B5EF4-FFF2-40B4-BE49-F238E27FC236}">
                <a16:creationId xmlns:a16="http://schemas.microsoft.com/office/drawing/2014/main" id="{10912723-9F19-BB8C-ABCC-4215A10F6660}"/>
              </a:ext>
            </a:extLst>
          </p:cNvPr>
          <p:cNvPicPr>
            <a:picLocks noChangeAspect="1"/>
          </p:cNvPicPr>
          <p:nvPr/>
        </p:nvPicPr>
        <p:blipFill rotWithShape="1">
          <a:blip r:embed="rId2"/>
          <a:srcRect r="3112" b="1"/>
          <a:stretch/>
        </p:blipFill>
        <p:spPr>
          <a:xfrm>
            <a:off x="0" y="1"/>
            <a:ext cx="12192000" cy="6857999"/>
          </a:xfrm>
          <a:prstGeom prst="rect">
            <a:avLst/>
          </a:prstGeom>
        </p:spPr>
      </p:pic>
      <p:sp useBgFill="1">
        <p:nvSpPr>
          <p:cNvPr id="12" name="Freeform: Shape 11">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574A6A0-2D74-D7C3-B39B-6EB18D24FCD2}"/>
              </a:ext>
            </a:extLst>
          </p:cNvPr>
          <p:cNvSpPr>
            <a:spLocks noGrp="1"/>
          </p:cNvSpPr>
          <p:nvPr>
            <p:ph type="title"/>
          </p:nvPr>
        </p:nvSpPr>
        <p:spPr>
          <a:xfrm>
            <a:off x="1022368" y="399531"/>
            <a:ext cx="4775162" cy="1339382"/>
          </a:xfrm>
        </p:spPr>
        <p:txBody>
          <a:bodyPr>
            <a:normAutofit/>
          </a:bodyPr>
          <a:lstStyle/>
          <a:p>
            <a:pPr algn="ctr"/>
            <a:r>
              <a:rPr lang="en-GB" sz="3600" dirty="0">
                <a:latin typeface="Times New Roman" panose="02020603050405020304" pitchFamily="18" charset="0"/>
                <a:cs typeface="Times New Roman" panose="02020603050405020304" pitchFamily="18" charset="0"/>
              </a:rPr>
              <a:t>Costa’s digital platform</a:t>
            </a:r>
          </a:p>
        </p:txBody>
      </p:sp>
      <p:sp>
        <p:nvSpPr>
          <p:cNvPr id="14"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AF4CA3-4829-4E56-AF54-418E1F92BFFE}"/>
              </a:ext>
            </a:extLst>
          </p:cNvPr>
          <p:cNvSpPr>
            <a:spLocks noGrp="1"/>
          </p:cNvSpPr>
          <p:nvPr>
            <p:ph idx="1"/>
          </p:nvPr>
        </p:nvSpPr>
        <p:spPr>
          <a:xfrm>
            <a:off x="914401" y="1549418"/>
            <a:ext cx="5181598" cy="4185709"/>
          </a:xfrm>
        </p:spPr>
        <p:txBody>
          <a:bodyPr anchor="ctr">
            <a:normAutofit/>
          </a:bodyPr>
          <a:lstStyle/>
          <a:p>
            <a:r>
              <a:rPr lang="en-GB" sz="2000" dirty="0">
                <a:latin typeface="Times New Roman" panose="02020603050405020304" pitchFamily="18" charset="0"/>
                <a:cs typeface="Times New Roman" panose="02020603050405020304" pitchFamily="18" charset="0"/>
              </a:rPr>
              <a:t>Customers find it simpler to utilise Costa's website since it is quick and simple to navigate.</a:t>
            </a:r>
          </a:p>
          <a:p>
            <a:r>
              <a:rPr lang="en-GB" sz="2000" dirty="0">
                <a:latin typeface="Times New Roman" panose="02020603050405020304" pitchFamily="18" charset="0"/>
                <a:cs typeface="Times New Roman" panose="02020603050405020304" pitchFamily="18" charset="0"/>
              </a:rPr>
              <a:t>Links are included on their home page to make it simpler for customers to locate what they're looking for.</a:t>
            </a:r>
          </a:p>
          <a:p>
            <a:r>
              <a:rPr lang="en-GB" sz="2000" dirty="0">
                <a:latin typeface="Times New Roman" panose="02020603050405020304" pitchFamily="18" charset="0"/>
                <a:cs typeface="Times New Roman" panose="02020603050405020304" pitchFamily="18" charset="0"/>
              </a:rPr>
              <a:t>Their menu is accessible with just a single click.</a:t>
            </a:r>
          </a:p>
          <a:p>
            <a:r>
              <a:rPr lang="en-GB" sz="2000" dirty="0">
                <a:latin typeface="Times New Roman" panose="02020603050405020304" pitchFamily="18" charset="0"/>
                <a:cs typeface="Times New Roman" panose="02020603050405020304" pitchFamily="18" charset="0"/>
              </a:rPr>
              <a:t>Everyone may view the website, regardless of their level of technological proficiency.</a:t>
            </a:r>
          </a:p>
          <a:p>
            <a:r>
              <a:rPr lang="en-GB" sz="2000" dirty="0">
                <a:latin typeface="Times New Roman" panose="02020603050405020304" pitchFamily="18" charset="0"/>
                <a:cs typeface="Times New Roman" panose="02020603050405020304" pitchFamily="18" charset="0"/>
              </a:rPr>
              <a:t>One of Costa's greatest digital platforms is their website, which is simple for consumers to use and discover. </a:t>
            </a:r>
            <a:endParaRPr lang="en-GB" sz="1400" dirty="0">
              <a:latin typeface="Times New Roman" panose="02020603050405020304" pitchFamily="18" charset="0"/>
              <a:cs typeface="Times New Roman" panose="02020603050405020304" pitchFamily="18" charset="0"/>
            </a:endParaRPr>
          </a:p>
        </p:txBody>
      </p:sp>
      <p:cxnSp>
        <p:nvCxnSpPr>
          <p:cNvPr id="4" name="Straight Connector 3">
            <a:extLst>
              <a:ext uri="{FF2B5EF4-FFF2-40B4-BE49-F238E27FC236}">
                <a16:creationId xmlns:a16="http://schemas.microsoft.com/office/drawing/2014/main" id="{5C211200-F972-500D-DA75-0F9487916E44}"/>
              </a:ext>
            </a:extLst>
          </p:cNvPr>
          <p:cNvCxnSpPr>
            <a:cxnSpLocks/>
          </p:cNvCxnSpPr>
          <p:nvPr/>
        </p:nvCxnSpPr>
        <p:spPr>
          <a:xfrm>
            <a:off x="1066764" y="1322854"/>
            <a:ext cx="4623652" cy="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31266BF0-E6FF-84AE-5A16-DB038118423F}"/>
              </a:ext>
            </a:extLst>
          </p:cNvPr>
          <p:cNvSpPr txBox="1"/>
          <p:nvPr/>
        </p:nvSpPr>
        <p:spPr>
          <a:xfrm>
            <a:off x="8560903" y="5800201"/>
            <a:ext cx="4188939" cy="646331"/>
          </a:xfrm>
          <a:prstGeom prst="rect">
            <a:avLst/>
          </a:prstGeom>
          <a:noFill/>
        </p:spPr>
        <p:txBody>
          <a:bodyPr wrap="square">
            <a:spAutoFit/>
          </a:bodyPr>
          <a:lstStyle/>
          <a:p>
            <a:pPr algn="l"/>
            <a:r>
              <a:rPr lang="en-GB" b="0" i="0" u="none" strike="noStrike" dirty="0">
                <a:solidFill>
                  <a:srgbClr val="000000"/>
                </a:solidFill>
                <a:effectLst/>
              </a:rPr>
              <a:t>(</a:t>
            </a:r>
            <a:r>
              <a:rPr lang="en-GB" b="0" i="1" u="none" strike="noStrike" dirty="0">
                <a:solidFill>
                  <a:srgbClr val="000000"/>
                </a:solidFill>
                <a:effectLst/>
              </a:rPr>
              <a:t>The Nation’s Favourite Coffee Shop | Costa Coffee</a:t>
            </a:r>
            <a:r>
              <a:rPr lang="en-GB" b="0" i="0" u="none" strike="noStrike" dirty="0">
                <a:solidFill>
                  <a:srgbClr val="000000"/>
                </a:solidFill>
                <a:effectLst/>
              </a:rPr>
              <a:t>, n.d.)</a:t>
            </a:r>
          </a:p>
        </p:txBody>
      </p:sp>
    </p:spTree>
    <p:extLst>
      <p:ext uri="{BB962C8B-B14F-4D97-AF65-F5344CB8AC3E}">
        <p14:creationId xmlns:p14="http://schemas.microsoft.com/office/powerpoint/2010/main" val="7638622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1B1B20-3795-301E-44E8-E318BB21AFAE}"/>
              </a:ext>
            </a:extLst>
          </p:cNvPr>
          <p:cNvSpPr>
            <a:spLocks noGrp="1"/>
          </p:cNvSpPr>
          <p:nvPr>
            <p:ph type="title"/>
          </p:nvPr>
        </p:nvSpPr>
        <p:spPr>
          <a:xfrm>
            <a:off x="838201" y="365125"/>
            <a:ext cx="5251316" cy="1807305"/>
          </a:xfrm>
        </p:spPr>
        <p:txBody>
          <a:bodyPr>
            <a:normAutofit/>
          </a:bodyPr>
          <a:lstStyle/>
          <a:p>
            <a:r>
              <a:rPr lang="en-US">
                <a:latin typeface="Times New Roman" panose="02020603050405020304" pitchFamily="18" charset="0"/>
                <a:cs typeface="Times New Roman" panose="02020603050405020304" pitchFamily="18" charset="0"/>
              </a:rPr>
              <a:t>Background of Costa Coffee</a:t>
            </a:r>
          </a:p>
        </p:txBody>
      </p:sp>
      <p:sp>
        <p:nvSpPr>
          <p:cNvPr id="3" name="Content Placeholder 2">
            <a:extLst>
              <a:ext uri="{FF2B5EF4-FFF2-40B4-BE49-F238E27FC236}">
                <a16:creationId xmlns:a16="http://schemas.microsoft.com/office/drawing/2014/main" id="{58CD6988-205E-F13B-5301-F0EEA76ACCD2}"/>
              </a:ext>
            </a:extLst>
          </p:cNvPr>
          <p:cNvSpPr>
            <a:spLocks noGrp="1"/>
          </p:cNvSpPr>
          <p:nvPr>
            <p:ph idx="1"/>
          </p:nvPr>
        </p:nvSpPr>
        <p:spPr>
          <a:xfrm>
            <a:off x="226286" y="2672762"/>
            <a:ext cx="7140671" cy="4814961"/>
          </a:xfrm>
        </p:spPr>
        <p:txBody>
          <a:bodyPr>
            <a:noAutofit/>
          </a:bodyPr>
          <a:lstStyle/>
          <a:p>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Costa Coffe</a:t>
            </a:r>
            <a:r>
              <a:rPr lang="en-GB" dirty="0">
                <a:latin typeface="Times New Roman" panose="02020603050405020304" pitchFamily="18" charset="0"/>
                <a:ea typeface="Times New Roman" panose="02020603050405020304" pitchFamily="18" charset="0"/>
                <a:cs typeface="Times New Roman" panose="02020603050405020304" pitchFamily="18" charset="0"/>
              </a:rPr>
              <a:t>e is well known company in the coffee industry</a:t>
            </a: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a:t>
            </a:r>
          </a:p>
          <a:p>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Costa i</a:t>
            </a:r>
            <a:r>
              <a:rPr lang="en-GB" dirty="0">
                <a:latin typeface="Times New Roman" panose="02020603050405020304" pitchFamily="18" charset="0"/>
                <a:ea typeface="Times New Roman" panose="02020603050405020304" pitchFamily="18" charset="0"/>
                <a:cs typeface="Times New Roman" panose="02020603050405020304" pitchFamily="18" charset="0"/>
              </a:rPr>
              <a:t>s </a:t>
            </a: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in </a:t>
            </a:r>
            <a:r>
              <a:rPr lang="en-GB" dirty="0">
                <a:latin typeface="Times New Roman" panose="02020603050405020304" pitchFamily="18" charset="0"/>
                <a:ea typeface="Times New Roman" panose="02020603050405020304" pitchFamily="18" charset="0"/>
                <a:cs typeface="Times New Roman" panose="02020603050405020304" pitchFamily="18" charset="0"/>
              </a:rPr>
              <a:t>a </a:t>
            </a: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competitive market, they compete with Starbucks, </a:t>
            </a:r>
            <a:r>
              <a:rPr lang="en-GB" dirty="0" err="1">
                <a:effectLst/>
                <a:latin typeface="Times New Roman" panose="02020603050405020304" pitchFamily="18" charset="0"/>
                <a:ea typeface="Times New Roman" panose="02020603050405020304" pitchFamily="18" charset="0"/>
                <a:cs typeface="Times New Roman" panose="02020603050405020304" pitchFamily="18" charset="0"/>
              </a:rPr>
              <a:t>Pret</a:t>
            </a: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 a Manager, Greggs, Barista Lavazza, Café Coffee Day</a:t>
            </a:r>
            <a:r>
              <a:rPr lang="en-GB" dirty="0">
                <a:latin typeface="Times New Roman" panose="02020603050405020304" pitchFamily="18" charset="0"/>
                <a:ea typeface="Times New Roman" panose="02020603050405020304" pitchFamily="18" charset="0"/>
                <a:cs typeface="Times New Roman" panose="02020603050405020304" pitchFamily="18" charset="0"/>
              </a:rPr>
              <a:t> and </a:t>
            </a: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Mochas. </a:t>
            </a:r>
          </a:p>
          <a:p>
            <a:r>
              <a:rPr lang="en-GB" kern="100" dirty="0">
                <a:latin typeface="Times New Roman" panose="02020603050405020304" pitchFamily="18" charset="0"/>
                <a:ea typeface="Calibri" panose="020F0502020204030204" pitchFamily="34" charset="0"/>
                <a:cs typeface="Times New Roman" panose="02020603050405020304" pitchFamily="18" charset="0"/>
              </a:rPr>
              <a:t>Costa Coffee has multiple vending machines for coffee.</a:t>
            </a:r>
            <a:endParaRPr lang="en-GB"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8" name="Picture 7" descr="A sign on a building&#10;&#10;Description automatically generated">
            <a:extLst>
              <a:ext uri="{FF2B5EF4-FFF2-40B4-BE49-F238E27FC236}">
                <a16:creationId xmlns:a16="http://schemas.microsoft.com/office/drawing/2014/main" id="{FC01EABA-655B-08E3-C36B-49ED90259B93}"/>
              </a:ext>
            </a:extLst>
          </p:cNvPr>
          <p:cNvPicPr>
            <a:picLocks noChangeAspect="1"/>
          </p:cNvPicPr>
          <p:nvPr/>
        </p:nvPicPr>
        <p:blipFill rotWithShape="1">
          <a:blip r:embed="rId3"/>
          <a:srcRect l="20463" r="13676" b="2"/>
          <a:stretch/>
        </p:blipFill>
        <p:spPr>
          <a:xfrm>
            <a:off x="7067416" y="10"/>
            <a:ext cx="5124584"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cxnSp>
        <p:nvCxnSpPr>
          <p:cNvPr id="9" name="Straight Connector 8">
            <a:extLst>
              <a:ext uri="{FF2B5EF4-FFF2-40B4-BE49-F238E27FC236}">
                <a16:creationId xmlns:a16="http://schemas.microsoft.com/office/drawing/2014/main" id="{383AAD50-1AE3-01F8-CACA-65F6956C2D65}"/>
              </a:ext>
            </a:extLst>
          </p:cNvPr>
          <p:cNvCxnSpPr>
            <a:cxnSpLocks/>
          </p:cNvCxnSpPr>
          <p:nvPr/>
        </p:nvCxnSpPr>
        <p:spPr>
          <a:xfrm>
            <a:off x="547091" y="1990666"/>
            <a:ext cx="5682124" cy="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6382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6">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1B1B20-3795-301E-44E8-E318BB21AFAE}"/>
              </a:ext>
            </a:extLst>
          </p:cNvPr>
          <p:cNvSpPr>
            <a:spLocks noGrp="1"/>
          </p:cNvSpPr>
          <p:nvPr>
            <p:ph type="title"/>
          </p:nvPr>
        </p:nvSpPr>
        <p:spPr>
          <a:xfrm>
            <a:off x="838200" y="365125"/>
            <a:ext cx="10515600" cy="1325563"/>
          </a:xfrm>
        </p:spPr>
        <p:txBody>
          <a:bodyPr>
            <a:normAutofit/>
          </a:bodyPr>
          <a:lstStyle/>
          <a:p>
            <a:r>
              <a:rPr lang="en-US">
                <a:latin typeface="Times New Roman" panose="02020603050405020304" pitchFamily="18" charset="0"/>
                <a:cs typeface="Times New Roman" panose="02020603050405020304" pitchFamily="18" charset="0"/>
              </a:rPr>
              <a:t>Costa’s main Competitor</a:t>
            </a:r>
          </a:p>
        </p:txBody>
      </p:sp>
      <p:sp>
        <p:nvSpPr>
          <p:cNvPr id="3" name="Content Placeholder 2">
            <a:extLst>
              <a:ext uri="{FF2B5EF4-FFF2-40B4-BE49-F238E27FC236}">
                <a16:creationId xmlns:a16="http://schemas.microsoft.com/office/drawing/2014/main" id="{58CD6988-205E-F13B-5301-F0EEA76ACCD2}"/>
              </a:ext>
            </a:extLst>
          </p:cNvPr>
          <p:cNvSpPr>
            <a:spLocks noGrp="1"/>
          </p:cNvSpPr>
          <p:nvPr>
            <p:ph idx="1"/>
          </p:nvPr>
        </p:nvSpPr>
        <p:spPr>
          <a:xfrm>
            <a:off x="132655" y="2247291"/>
            <a:ext cx="7889911" cy="4241470"/>
          </a:xfrm>
        </p:spPr>
        <p:txBody>
          <a:bodyPr>
            <a:normAutofit/>
          </a:bodyPr>
          <a:lstStyle/>
          <a:p>
            <a:r>
              <a:rPr lang="en-GB" sz="2600" dirty="0">
                <a:latin typeface="Times New Roman" panose="02020603050405020304" pitchFamily="18" charset="0"/>
                <a:cs typeface="Times New Roman" panose="02020603050405020304" pitchFamily="18" charset="0"/>
              </a:rPr>
              <a:t>Costa’s main competitor is Starbucks.</a:t>
            </a:r>
          </a:p>
          <a:p>
            <a:r>
              <a:rPr lang="en-GB" sz="2600" dirty="0">
                <a:latin typeface="Times New Roman" panose="02020603050405020304" pitchFamily="18" charset="0"/>
                <a:cs typeface="Times New Roman" panose="02020603050405020304" pitchFamily="18" charset="0"/>
              </a:rPr>
              <a:t>Both companies target the same markets, both companies appeal to men and women aged between 18-60.</a:t>
            </a:r>
          </a:p>
          <a:p>
            <a:r>
              <a:rPr lang="en-GB" sz="2600" dirty="0">
                <a:latin typeface="Times New Roman" panose="02020603050405020304" pitchFamily="18" charset="0"/>
                <a:cs typeface="Times New Roman" panose="02020603050405020304" pitchFamily="18" charset="0"/>
              </a:rPr>
              <a:t>Their price is similar, Costa’s price ranges between £2-£12, whereas Starbucks’ price ranges between £1.50-£9.</a:t>
            </a:r>
          </a:p>
          <a:p>
            <a:r>
              <a:rPr lang="en-GB" sz="2600" b="0" i="0" u="none" strike="noStrike" dirty="0">
                <a:effectLst/>
                <a:latin typeface="Times New Roman" panose="02020603050405020304" pitchFamily="18" charset="0"/>
                <a:cs typeface="Times New Roman" panose="02020603050405020304" pitchFamily="18" charset="0"/>
              </a:rPr>
              <a:t> Starbucks has 32,000 stores in 80 countries.</a:t>
            </a:r>
            <a:endParaRPr lang="en-GB" sz="2600" dirty="0">
              <a:latin typeface="Times New Roman" panose="02020603050405020304" pitchFamily="18" charset="0"/>
              <a:cs typeface="Times New Roman" panose="02020603050405020304" pitchFamily="18" charset="0"/>
            </a:endParaRPr>
          </a:p>
          <a:p>
            <a:r>
              <a:rPr lang="en-GB" sz="2600" dirty="0">
                <a:latin typeface="Times New Roman" panose="02020603050405020304" pitchFamily="18" charset="0"/>
                <a:cs typeface="Times New Roman" panose="02020603050405020304" pitchFamily="18" charset="0"/>
              </a:rPr>
              <a:t>Costa Coffee has 15,205 locations across 38 countries.</a:t>
            </a:r>
          </a:p>
          <a:p>
            <a:endParaRPr lang="en-GB" sz="14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 name="Picture 4" descr="A logo of a coffee company&#10;&#10;Description automatically generated">
            <a:extLst>
              <a:ext uri="{FF2B5EF4-FFF2-40B4-BE49-F238E27FC236}">
                <a16:creationId xmlns:a16="http://schemas.microsoft.com/office/drawing/2014/main" id="{963F1207-C166-0CCE-F882-B7CB696ECC60}"/>
              </a:ext>
            </a:extLst>
          </p:cNvPr>
          <p:cNvPicPr>
            <a:picLocks noChangeAspect="1"/>
          </p:cNvPicPr>
          <p:nvPr/>
        </p:nvPicPr>
        <p:blipFill rotWithShape="1">
          <a:blip r:embed="rId2"/>
          <a:srcRect l="16423" r="13615"/>
          <a:stretch/>
        </p:blipFill>
        <p:spPr>
          <a:xfrm>
            <a:off x="7687239" y="2013625"/>
            <a:ext cx="4504761" cy="381733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cxnSp>
        <p:nvCxnSpPr>
          <p:cNvPr id="4" name="Straight Connector 3">
            <a:extLst>
              <a:ext uri="{FF2B5EF4-FFF2-40B4-BE49-F238E27FC236}">
                <a16:creationId xmlns:a16="http://schemas.microsoft.com/office/drawing/2014/main" id="{9BE33189-6C98-5400-7F9D-ACAF9926F4EB}"/>
              </a:ext>
            </a:extLst>
          </p:cNvPr>
          <p:cNvCxnSpPr>
            <a:cxnSpLocks/>
          </p:cNvCxnSpPr>
          <p:nvPr/>
        </p:nvCxnSpPr>
        <p:spPr>
          <a:xfrm>
            <a:off x="652848" y="1638087"/>
            <a:ext cx="7075126" cy="10413"/>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00751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1B1B20-3795-301E-44E8-E318BB21AFAE}"/>
              </a:ext>
            </a:extLst>
          </p:cNvPr>
          <p:cNvSpPr>
            <a:spLocks noGrp="1"/>
          </p:cNvSpPr>
          <p:nvPr>
            <p:ph type="title"/>
          </p:nvPr>
        </p:nvSpPr>
        <p:spPr>
          <a:xfrm>
            <a:off x="640080" y="325369"/>
            <a:ext cx="6343816" cy="1956841"/>
          </a:xfrm>
        </p:spPr>
        <p:txBody>
          <a:bodyPr anchor="b">
            <a:normAutofit/>
          </a:bodyPr>
          <a:lstStyle/>
          <a:p>
            <a:r>
              <a:rPr lang="en-GB" sz="4200">
                <a:latin typeface="Times New Roman" panose="02020603050405020304" pitchFamily="18" charset="0"/>
                <a:cs typeface="Times New Roman" panose="02020603050405020304" pitchFamily="18" charset="0"/>
              </a:rPr>
              <a:t>Costa’s organisation structure</a:t>
            </a:r>
            <a:endParaRPr lang="en-US" sz="4200">
              <a:latin typeface="Times New Roman" panose="02020603050405020304" pitchFamily="18" charset="0"/>
              <a:cs typeface="Times New Roman" panose="02020603050405020304" pitchFamily="18" charset="0"/>
            </a:endParaRPr>
          </a:p>
        </p:txBody>
      </p:sp>
      <p:sp>
        <p:nvSpPr>
          <p:cNvPr id="4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CD6988-205E-F13B-5301-F0EEA76ACCD2}"/>
              </a:ext>
            </a:extLst>
          </p:cNvPr>
          <p:cNvSpPr>
            <a:spLocks noGrp="1"/>
          </p:cNvSpPr>
          <p:nvPr>
            <p:ph idx="1"/>
          </p:nvPr>
        </p:nvSpPr>
        <p:spPr>
          <a:xfrm>
            <a:off x="327927" y="2696722"/>
            <a:ext cx="6504193" cy="4254098"/>
          </a:xfrm>
        </p:spPr>
        <p:txBody>
          <a:bodyPr>
            <a:normAutofit/>
          </a:bodyPr>
          <a:lstStyle/>
          <a:p>
            <a:r>
              <a:rPr lang="en-GB" sz="2200" dirty="0">
                <a:latin typeface="Times New Roman" panose="02020603050405020304" pitchFamily="18" charset="0"/>
                <a:cs typeface="Times New Roman" panose="02020603050405020304" pitchFamily="18" charset="0"/>
              </a:rPr>
              <a:t>Costa Coffee operates under a market structure known as an oligopoly. </a:t>
            </a:r>
          </a:p>
          <a:p>
            <a:r>
              <a:rPr lang="en-GB" sz="2200" dirty="0">
                <a:latin typeface="Times New Roman" panose="02020603050405020304" pitchFamily="18" charset="0"/>
                <a:cs typeface="Times New Roman" panose="02020603050405020304" pitchFamily="18" charset="0"/>
              </a:rPr>
              <a:t>An oligopoly is a market structure in which a few big companies with significant market power control most of the industry. </a:t>
            </a:r>
          </a:p>
          <a:p>
            <a:r>
              <a:rPr lang="en-GB" sz="2200" dirty="0">
                <a:latin typeface="Times New Roman" panose="02020603050405020304" pitchFamily="18" charset="0"/>
                <a:cs typeface="Times New Roman" panose="02020603050405020304" pitchFamily="18" charset="0"/>
              </a:rPr>
              <a:t>Being a big participant in the oligopolistic coffee market, Costa Coffee has the power to greatly affect pricing and market trends.</a:t>
            </a:r>
          </a:p>
          <a:p>
            <a:r>
              <a:rPr lang="en-GB" sz="2200" dirty="0">
                <a:latin typeface="Times New Roman" panose="02020603050405020304" pitchFamily="18" charset="0"/>
                <a:cs typeface="Times New Roman" panose="02020603050405020304" pitchFamily="18" charset="0"/>
              </a:rPr>
              <a:t>The market effect of large firms is evident in the way that Costa Coffee and other major coffee companies, by changing patterns and maybe boosting coffee prices.</a:t>
            </a:r>
            <a:endParaRPr lang="en-GB" sz="22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E732E853-B4C3-1760-646A-35EA5CE3BCEF}"/>
              </a:ext>
            </a:extLst>
          </p:cNvPr>
          <p:cNvPicPr>
            <a:picLocks noChangeAspect="1"/>
          </p:cNvPicPr>
          <p:nvPr/>
        </p:nvPicPr>
        <p:blipFill rotWithShape="1">
          <a:blip r:embed="rId2">
            <a:extLst>
              <a:ext uri="{28A0092B-C50C-407E-A947-70E740481C1C}">
                <a14:useLocalDpi xmlns:a14="http://schemas.microsoft.com/office/drawing/2010/main" val="0"/>
              </a:ext>
            </a:extLst>
          </a:blip>
          <a:srcRect l="28122" r="14955" b="-1"/>
          <a:stretch/>
        </p:blipFill>
        <p:spPr>
          <a:xfrm>
            <a:off x="7311824" y="10"/>
            <a:ext cx="4878653"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72FE4DCE-39DB-EA24-E490-879F598563EA}"/>
              </a:ext>
            </a:extLst>
          </p:cNvPr>
          <p:cNvSpPr txBox="1"/>
          <p:nvPr/>
        </p:nvSpPr>
        <p:spPr>
          <a:xfrm>
            <a:off x="8346095" y="6304489"/>
            <a:ext cx="4170784" cy="646331"/>
          </a:xfrm>
          <a:prstGeom prst="rect">
            <a:avLst/>
          </a:prstGeom>
          <a:noFill/>
        </p:spPr>
        <p:txBody>
          <a:bodyPr wrap="square">
            <a:spAutoFit/>
          </a:bodyPr>
          <a:lstStyle/>
          <a:p>
            <a:pPr algn="l"/>
            <a:r>
              <a:rPr lang="en-GB" b="0" i="0" u="none" strike="noStrike" dirty="0">
                <a:solidFill>
                  <a:schemeClr val="bg1"/>
                </a:solidFill>
                <a:effectLst/>
              </a:rPr>
              <a:t>(</a:t>
            </a:r>
            <a:r>
              <a:rPr lang="en-GB" b="0" i="1" u="none" strike="noStrike" dirty="0">
                <a:solidFill>
                  <a:schemeClr val="bg1"/>
                </a:solidFill>
                <a:effectLst/>
              </a:rPr>
              <a:t>The Nation’s Favourite Coffee Shop | Costa Coffee</a:t>
            </a:r>
            <a:r>
              <a:rPr lang="en-GB" b="0" i="0" u="none" strike="noStrike" dirty="0">
                <a:solidFill>
                  <a:schemeClr val="bg1"/>
                </a:solidFill>
                <a:effectLst/>
              </a:rPr>
              <a:t>, n.d.)</a:t>
            </a:r>
          </a:p>
        </p:txBody>
      </p:sp>
    </p:spTree>
    <p:extLst>
      <p:ext uri="{BB962C8B-B14F-4D97-AF65-F5344CB8AC3E}">
        <p14:creationId xmlns:p14="http://schemas.microsoft.com/office/powerpoint/2010/main" val="23849264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close-up of coffee cups&#10;&#10;Description automatically generated">
            <a:extLst>
              <a:ext uri="{FF2B5EF4-FFF2-40B4-BE49-F238E27FC236}">
                <a16:creationId xmlns:a16="http://schemas.microsoft.com/office/drawing/2014/main" id="{FD8714FA-655A-CC11-F543-AB7B09AC6979}"/>
              </a:ext>
            </a:extLst>
          </p:cNvPr>
          <p:cNvPicPr>
            <a:picLocks noChangeAspect="1"/>
          </p:cNvPicPr>
          <p:nvPr/>
        </p:nvPicPr>
        <p:blipFill rotWithShape="1">
          <a:blip r:embed="rId3"/>
          <a:srcRect r="9761"/>
          <a:stretch/>
        </p:blipFill>
        <p:spPr>
          <a:xfrm>
            <a:off x="0" y="10"/>
            <a:ext cx="6096000" cy="6857990"/>
          </a:xfrm>
          <a:prstGeom prst="rect">
            <a:avLst/>
          </a:prstGeom>
        </p:spPr>
      </p:pic>
      <p:sp>
        <p:nvSpPr>
          <p:cNvPr id="20"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DCDE6C-8CD3-05CA-D12E-95B506603296}"/>
              </a:ext>
            </a:extLst>
          </p:cNvPr>
          <p:cNvSpPr>
            <a:spLocks noGrp="1"/>
          </p:cNvSpPr>
          <p:nvPr>
            <p:ph type="title"/>
          </p:nvPr>
        </p:nvSpPr>
        <p:spPr>
          <a:xfrm>
            <a:off x="7531610" y="365125"/>
            <a:ext cx="3822189" cy="1899912"/>
          </a:xfrm>
        </p:spPr>
        <p:txBody>
          <a:bodyPr>
            <a:normAutofit/>
          </a:bodyPr>
          <a:lstStyle/>
          <a:p>
            <a:r>
              <a:rPr lang="en-US" sz="4000">
                <a:latin typeface="Times New Roman" panose="02020603050405020304" pitchFamily="18" charset="0"/>
                <a:cs typeface="Times New Roman" panose="02020603050405020304" pitchFamily="18" charset="0"/>
              </a:rPr>
              <a:t>Costa Coffee’s performance.</a:t>
            </a:r>
          </a:p>
        </p:txBody>
      </p:sp>
      <p:sp>
        <p:nvSpPr>
          <p:cNvPr id="3" name="Content Placeholder 2">
            <a:extLst>
              <a:ext uri="{FF2B5EF4-FFF2-40B4-BE49-F238E27FC236}">
                <a16:creationId xmlns:a16="http://schemas.microsoft.com/office/drawing/2014/main" id="{D05B10AF-90B3-DABE-92B3-E4CB13048C05}"/>
              </a:ext>
            </a:extLst>
          </p:cNvPr>
          <p:cNvSpPr>
            <a:spLocks noGrp="1"/>
          </p:cNvSpPr>
          <p:nvPr>
            <p:ph idx="1"/>
          </p:nvPr>
        </p:nvSpPr>
        <p:spPr>
          <a:xfrm>
            <a:off x="6590581" y="2432687"/>
            <a:ext cx="5451893" cy="4278664"/>
          </a:xfrm>
        </p:spPr>
        <p:txBody>
          <a:bodyPr>
            <a:normAutofit/>
          </a:bodyPr>
          <a:lstStyle/>
          <a:p>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Costa is #1 among the top coffee shop franchises in the UK. </a:t>
            </a:r>
          </a:p>
          <a:p>
            <a:r>
              <a:rPr lang="en-GB" sz="2400" kern="100" dirty="0">
                <a:latin typeface="Times New Roman" panose="02020603050405020304" pitchFamily="18" charset="0"/>
                <a:ea typeface="Calibri" panose="020F0502020204030204" pitchFamily="34" charset="0"/>
                <a:cs typeface="Times New Roman" panose="02020603050405020304" pitchFamily="18" charset="0"/>
              </a:rPr>
              <a:t>Costa claimed first place in UK biggest brand movers 2023.</a:t>
            </a:r>
          </a:p>
          <a:p>
            <a:r>
              <a:rPr lang="en-GB" sz="2400" kern="100" dirty="0">
                <a:latin typeface="Times New Roman" panose="02020603050405020304" pitchFamily="18" charset="0"/>
                <a:ea typeface="Calibri" panose="020F0502020204030204" pitchFamily="34" charset="0"/>
                <a:cs typeface="Times New Roman" panose="02020603050405020304" pitchFamily="18" charset="0"/>
              </a:rPr>
              <a:t>Costa have increased their revenue growth by 6% to reach £9.8bn in 2023.</a:t>
            </a:r>
          </a:p>
          <a:p>
            <a:r>
              <a:rPr lang="en-GB" sz="2400" kern="100" dirty="0">
                <a:latin typeface="Times New Roman" panose="02020603050405020304" pitchFamily="18" charset="0"/>
                <a:ea typeface="Calibri" panose="020F0502020204030204" pitchFamily="34" charset="0"/>
                <a:cs typeface="Times New Roman" panose="02020603050405020304" pitchFamily="18" charset="0"/>
              </a:rPr>
              <a:t>All of Costa coffee cups are 100% plant-based.</a:t>
            </a:r>
          </a:p>
          <a:p>
            <a:r>
              <a:rPr lang="en-GB" sz="2400" kern="100" dirty="0">
                <a:latin typeface="Times New Roman" panose="02020603050405020304" pitchFamily="18" charset="0"/>
                <a:ea typeface="Calibri" panose="020F0502020204030204" pitchFamily="34" charset="0"/>
                <a:cs typeface="Times New Roman" panose="02020603050405020304" pitchFamily="18" charset="0"/>
              </a:rPr>
              <a:t>Costa’s roastery is the first roasting facility to achieve an Outstanding Sustainability Certification.</a:t>
            </a:r>
          </a:p>
          <a:p>
            <a:endParaRPr lang="en-GB" sz="1900" kern="100" dirty="0">
              <a:latin typeface="Times New Roman" panose="02020603050405020304" pitchFamily="18" charset="0"/>
              <a:ea typeface="Calibri" panose="020F0502020204030204" pitchFamily="34" charset="0"/>
              <a:cs typeface="Times New Roman" panose="02020603050405020304" pitchFamily="18" charset="0"/>
            </a:endParaRPr>
          </a:p>
          <a:p>
            <a:endParaRPr lang="en-GB" sz="19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sz="1900" dirty="0"/>
          </a:p>
        </p:txBody>
      </p:sp>
      <p:cxnSp>
        <p:nvCxnSpPr>
          <p:cNvPr id="10" name="Straight Connector 9">
            <a:extLst>
              <a:ext uri="{FF2B5EF4-FFF2-40B4-BE49-F238E27FC236}">
                <a16:creationId xmlns:a16="http://schemas.microsoft.com/office/drawing/2014/main" id="{4F5F86E3-F938-640C-C4A5-917BE92A3427}"/>
              </a:ext>
            </a:extLst>
          </p:cNvPr>
          <p:cNvCxnSpPr>
            <a:cxnSpLocks/>
          </p:cNvCxnSpPr>
          <p:nvPr/>
        </p:nvCxnSpPr>
        <p:spPr>
          <a:xfrm>
            <a:off x="7438845" y="1977413"/>
            <a:ext cx="3586964" cy="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EE5621E-658B-26E6-EADA-FDCE68147C1D}"/>
              </a:ext>
            </a:extLst>
          </p:cNvPr>
          <p:cNvSpPr txBox="1"/>
          <p:nvPr/>
        </p:nvSpPr>
        <p:spPr>
          <a:xfrm>
            <a:off x="149526" y="6342019"/>
            <a:ext cx="6098874" cy="369332"/>
          </a:xfrm>
          <a:prstGeom prst="rect">
            <a:avLst/>
          </a:prstGeom>
          <a:noFill/>
        </p:spPr>
        <p:txBody>
          <a:bodyPr wrap="square">
            <a:spAutoFit/>
          </a:bodyPr>
          <a:lstStyle/>
          <a:p>
            <a:pPr algn="l"/>
            <a:r>
              <a:rPr lang="en-GB" b="0" i="0" u="none" strike="noStrike" dirty="0">
                <a:solidFill>
                  <a:schemeClr val="bg1"/>
                </a:solidFill>
                <a:effectLst/>
              </a:rPr>
              <a:t>(</a:t>
            </a:r>
            <a:r>
              <a:rPr lang="en-GB" b="0" i="1" u="none" strike="noStrike" dirty="0">
                <a:solidFill>
                  <a:schemeClr val="bg1"/>
                </a:solidFill>
                <a:effectLst/>
              </a:rPr>
              <a:t>The Nation’s Favourite Coffee Shop | Costa Coffee</a:t>
            </a:r>
            <a:r>
              <a:rPr lang="en-GB" b="0" i="0" u="none" strike="noStrike" dirty="0">
                <a:solidFill>
                  <a:schemeClr val="bg1"/>
                </a:solidFill>
                <a:effectLst/>
              </a:rPr>
              <a:t>, n.d.)</a:t>
            </a:r>
          </a:p>
        </p:txBody>
      </p:sp>
    </p:spTree>
    <p:extLst>
      <p:ext uri="{BB962C8B-B14F-4D97-AF65-F5344CB8AC3E}">
        <p14:creationId xmlns:p14="http://schemas.microsoft.com/office/powerpoint/2010/main" val="19131989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5AE0FE-76FF-8C94-5C39-139FA7035091}"/>
              </a:ext>
            </a:extLst>
          </p:cNvPr>
          <p:cNvSpPr>
            <a:spLocks noGrp="1"/>
          </p:cNvSpPr>
          <p:nvPr>
            <p:ph type="title"/>
          </p:nvPr>
        </p:nvSpPr>
        <p:spPr>
          <a:xfrm>
            <a:off x="572493" y="238539"/>
            <a:ext cx="11018520" cy="1434415"/>
          </a:xfrm>
        </p:spPr>
        <p:txBody>
          <a:bodyPr anchor="b">
            <a:normAutofit/>
          </a:bodyPr>
          <a:lstStyle/>
          <a:p>
            <a:r>
              <a:rPr lang="en-GB" sz="4600">
                <a:latin typeface="Times New Roman" panose="02020603050405020304" pitchFamily="18" charset="0"/>
                <a:cs typeface="Times New Roman" panose="02020603050405020304" pitchFamily="18" charset="0"/>
              </a:rPr>
              <a:t>The connection between performance and structure</a:t>
            </a:r>
          </a:p>
        </p:txBody>
      </p:sp>
      <p:sp>
        <p:nvSpPr>
          <p:cNvPr id="2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C38E095-045D-FBDA-C939-D096A6A79968}"/>
              </a:ext>
            </a:extLst>
          </p:cNvPr>
          <p:cNvSpPr>
            <a:spLocks noGrp="1"/>
          </p:cNvSpPr>
          <p:nvPr>
            <p:ph idx="1"/>
          </p:nvPr>
        </p:nvSpPr>
        <p:spPr>
          <a:xfrm>
            <a:off x="558336" y="2523925"/>
            <a:ext cx="6713552" cy="4119172"/>
          </a:xfrm>
        </p:spPr>
        <p:txBody>
          <a:bodyPr anchor="t">
            <a:normAutofit/>
          </a:bodyPr>
          <a:lstStyle/>
          <a:p>
            <a:r>
              <a:rPr lang="en-GB" sz="2600" dirty="0">
                <a:latin typeface="Times New Roman" panose="02020603050405020304" pitchFamily="18" charset="0"/>
                <a:cs typeface="Times New Roman" panose="02020603050405020304" pitchFamily="18" charset="0"/>
              </a:rPr>
              <a:t>Costa Coffee centralises its supply chain and optimises sourcing, distribution, and quality control.</a:t>
            </a:r>
          </a:p>
          <a:p>
            <a:r>
              <a:rPr lang="en-GB" sz="2600" dirty="0">
                <a:latin typeface="Times New Roman" panose="02020603050405020304" pitchFamily="18" charset="0"/>
                <a:cs typeface="Times New Roman" panose="02020603050405020304" pitchFamily="18" charset="0"/>
              </a:rPr>
              <a:t>Costa Coffee's corporate-level marketing and branding initiatives are managed and carried out by a centralised staff.</a:t>
            </a:r>
          </a:p>
          <a:p>
            <a:r>
              <a:rPr lang="en-GB" sz="2600" dirty="0">
                <a:latin typeface="Times New Roman" panose="02020603050405020304" pitchFamily="18" charset="0"/>
                <a:cs typeface="Times New Roman" panose="02020603050405020304" pitchFamily="18" charset="0"/>
              </a:rPr>
              <a:t>The hierarchical structure of Costa Coffee enables effective decision-making, prompt adherence to customer preferences,</a:t>
            </a:r>
          </a:p>
          <a:p>
            <a:pPr marL="0" indent="0">
              <a:buNone/>
            </a:pPr>
            <a:endParaRPr lang="en-GB" sz="1500" dirty="0"/>
          </a:p>
        </p:txBody>
      </p:sp>
      <p:pic>
        <p:nvPicPr>
          <p:cNvPr id="5" name="Picture 4" descr="A person and person holding a coffee cup&#10;&#10;Description automatically generated">
            <a:extLst>
              <a:ext uri="{FF2B5EF4-FFF2-40B4-BE49-F238E27FC236}">
                <a16:creationId xmlns:a16="http://schemas.microsoft.com/office/drawing/2014/main" id="{869AF9D2-E783-3DA5-65FE-394DE36D344F}"/>
              </a:ext>
            </a:extLst>
          </p:cNvPr>
          <p:cNvPicPr>
            <a:picLocks noChangeAspect="1"/>
          </p:cNvPicPr>
          <p:nvPr/>
        </p:nvPicPr>
        <p:blipFill rotWithShape="1">
          <a:blip r:embed="rId3"/>
          <a:srcRect l="37726" r="6474" b="-2"/>
          <a:stretch/>
        </p:blipFill>
        <p:spPr>
          <a:xfrm>
            <a:off x="7675658" y="2093976"/>
            <a:ext cx="3941064" cy="4096512"/>
          </a:xfrm>
          <a:prstGeom prst="rect">
            <a:avLst/>
          </a:prstGeom>
        </p:spPr>
      </p:pic>
      <p:sp>
        <p:nvSpPr>
          <p:cNvPr id="7" name="TextBox 6">
            <a:extLst>
              <a:ext uri="{FF2B5EF4-FFF2-40B4-BE49-F238E27FC236}">
                <a16:creationId xmlns:a16="http://schemas.microsoft.com/office/drawing/2014/main" id="{BA87024A-5EF8-8694-F20C-BC9B3DEFFC81}"/>
              </a:ext>
            </a:extLst>
          </p:cNvPr>
          <p:cNvSpPr txBox="1"/>
          <p:nvPr/>
        </p:nvSpPr>
        <p:spPr>
          <a:xfrm>
            <a:off x="8079427" y="6147495"/>
            <a:ext cx="3133525" cy="646331"/>
          </a:xfrm>
          <a:prstGeom prst="rect">
            <a:avLst/>
          </a:prstGeom>
          <a:noFill/>
        </p:spPr>
        <p:txBody>
          <a:bodyPr wrap="square">
            <a:spAutoFit/>
          </a:bodyPr>
          <a:lstStyle/>
          <a:p>
            <a:pPr algn="l"/>
            <a:r>
              <a:rPr lang="en-GB" b="0" i="0" u="none" strike="noStrike" dirty="0">
                <a:solidFill>
                  <a:srgbClr val="000000"/>
                </a:solidFill>
                <a:effectLst/>
              </a:rPr>
              <a:t>(</a:t>
            </a:r>
            <a:r>
              <a:rPr lang="en-GB" b="0" i="1" u="none" strike="noStrike" dirty="0">
                <a:solidFill>
                  <a:srgbClr val="000000"/>
                </a:solidFill>
                <a:effectLst/>
              </a:rPr>
              <a:t>The Nation’s Favourite Coffee Shop | Costa Coffee</a:t>
            </a:r>
            <a:r>
              <a:rPr lang="en-GB" b="0" i="0" u="none" strike="noStrike" dirty="0">
                <a:solidFill>
                  <a:srgbClr val="000000"/>
                </a:solidFill>
                <a:effectLst/>
              </a:rPr>
              <a:t>, n.d.)</a:t>
            </a:r>
          </a:p>
        </p:txBody>
      </p:sp>
    </p:spTree>
    <p:extLst>
      <p:ext uri="{BB962C8B-B14F-4D97-AF65-F5344CB8AC3E}">
        <p14:creationId xmlns:p14="http://schemas.microsoft.com/office/powerpoint/2010/main" val="17357186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11A7B-A327-F56F-18A7-90CFA0E28EF2}"/>
              </a:ext>
            </a:extLst>
          </p:cNvPr>
          <p:cNvSpPr>
            <a:spLocks noGrp="1"/>
          </p:cNvSpPr>
          <p:nvPr>
            <p:ph type="title"/>
          </p:nvPr>
        </p:nvSpPr>
        <p:spPr>
          <a:xfrm>
            <a:off x="677910" y="917273"/>
            <a:ext cx="5407776" cy="1616203"/>
          </a:xfrm>
        </p:spPr>
        <p:txBody>
          <a:bodyPr anchor="b">
            <a:normAutofit fontScale="90000"/>
          </a:bodyPr>
          <a:lstStyle/>
          <a:p>
            <a:br>
              <a:rPr lang="en-GB" sz="1800"/>
            </a:br>
            <a:br>
              <a:rPr lang="en-GB" sz="3600"/>
            </a:br>
            <a:r>
              <a:rPr lang="en-GB" sz="3600">
                <a:latin typeface="Times New Roman" panose="02020603050405020304" pitchFamily="18" charset="0"/>
                <a:cs typeface="Times New Roman" panose="02020603050405020304" pitchFamily="18" charset="0"/>
              </a:rPr>
              <a:t>Issues that Costa Coffee's organisational structure faced</a:t>
            </a:r>
            <a:br>
              <a:rPr lang="en-GB" sz="3600"/>
            </a:br>
            <a:br>
              <a:rPr lang="en-GB" sz="1800"/>
            </a:br>
            <a:endParaRPr lang="en-GB" sz="1800"/>
          </a:p>
        </p:txBody>
      </p:sp>
      <p:sp>
        <p:nvSpPr>
          <p:cNvPr id="3" name="Content Placeholder 2">
            <a:extLst>
              <a:ext uri="{FF2B5EF4-FFF2-40B4-BE49-F238E27FC236}">
                <a16:creationId xmlns:a16="http://schemas.microsoft.com/office/drawing/2014/main" id="{CA5581CF-8B00-D7ED-02C6-1ECC4246C9B4}"/>
              </a:ext>
            </a:extLst>
          </p:cNvPr>
          <p:cNvSpPr>
            <a:spLocks noGrp="1"/>
          </p:cNvSpPr>
          <p:nvPr>
            <p:ph idx="1"/>
          </p:nvPr>
        </p:nvSpPr>
        <p:spPr>
          <a:xfrm>
            <a:off x="197239" y="2544483"/>
            <a:ext cx="5715919" cy="4317275"/>
          </a:xfrm>
        </p:spPr>
        <p:txBody>
          <a:bodyPr anchor="t">
            <a:normAutofit/>
          </a:bodyPr>
          <a:lstStyle/>
          <a:p>
            <a:r>
              <a:rPr lang="en-GB" sz="2600" dirty="0">
                <a:latin typeface="Times New Roman" panose="02020603050405020304" pitchFamily="18" charset="0"/>
                <a:cs typeface="Times New Roman" panose="02020603050405020304" pitchFamily="18" charset="0"/>
              </a:rPr>
              <a:t>To remain competitive and reach a wider audience:</a:t>
            </a:r>
          </a:p>
          <a:p>
            <a:r>
              <a:rPr lang="en-GB" sz="2600" dirty="0">
                <a:latin typeface="Times New Roman" panose="02020603050405020304" pitchFamily="18" charset="0"/>
                <a:cs typeface="Times New Roman" panose="02020603050405020304" pitchFamily="18" charset="0"/>
              </a:rPr>
              <a:t> Costa Coffee introduces new product lines and shop formats.</a:t>
            </a:r>
          </a:p>
          <a:p>
            <a:r>
              <a:rPr lang="en-GB" sz="2600" dirty="0">
                <a:latin typeface="Times New Roman" panose="02020603050405020304" pitchFamily="18" charset="0"/>
                <a:cs typeface="Times New Roman" panose="02020603050405020304" pitchFamily="18" charset="0"/>
              </a:rPr>
              <a:t>Costa Express self-serve machines, in response to changing market trends in the coffee industry.</a:t>
            </a:r>
          </a:p>
          <a:p>
            <a:r>
              <a:rPr lang="en-GB" sz="2600" dirty="0">
                <a:latin typeface="Times New Roman" panose="02020603050405020304" pitchFamily="18" charset="0"/>
                <a:cs typeface="Times New Roman" panose="02020603050405020304" pitchFamily="18" charset="0"/>
              </a:rPr>
              <a:t>Changes in ownership and leadership have affected the organisational structure of Costa Coffee.</a:t>
            </a:r>
          </a:p>
          <a:p>
            <a:endParaRPr lang="en-GB" sz="2400" dirty="0">
              <a:latin typeface="Times New Roman" panose="02020603050405020304" pitchFamily="18" charset="0"/>
              <a:cs typeface="Times New Roman" panose="02020603050405020304" pitchFamily="18" charset="0"/>
            </a:endParaRPr>
          </a:p>
          <a:p>
            <a:endParaRPr lang="en-GB" sz="2000" dirty="0"/>
          </a:p>
          <a:p>
            <a:endParaRPr lang="en-GB" sz="2000" dirty="0"/>
          </a:p>
          <a:p>
            <a:endParaRPr lang="en-GB" sz="2000" dirty="0"/>
          </a:p>
          <a:p>
            <a:endParaRPr lang="en-GB" sz="2000" dirty="0"/>
          </a:p>
        </p:txBody>
      </p:sp>
      <p:pic>
        <p:nvPicPr>
          <p:cNvPr id="5" name="Picture 4" descr="A red sign with white text&#10;&#10;Description automatically generated">
            <a:extLst>
              <a:ext uri="{FF2B5EF4-FFF2-40B4-BE49-F238E27FC236}">
                <a16:creationId xmlns:a16="http://schemas.microsoft.com/office/drawing/2014/main" id="{38AC2621-063C-674B-BD61-88F5C9C1C7E8}"/>
              </a:ext>
            </a:extLst>
          </p:cNvPr>
          <p:cNvPicPr>
            <a:picLocks noChangeAspect="1"/>
          </p:cNvPicPr>
          <p:nvPr/>
        </p:nvPicPr>
        <p:blipFill rotWithShape="1">
          <a:blip r:embed="rId3"/>
          <a:srcRect l="16594" r="24071" b="-1"/>
          <a:stretch/>
        </p:blipFill>
        <p:spPr>
          <a:xfrm>
            <a:off x="6106316" y="-11279"/>
            <a:ext cx="6095999" cy="6857990"/>
          </a:xfrm>
          <a:prstGeom prst="rect">
            <a:avLst/>
          </a:prstGeom>
        </p:spPr>
      </p:pic>
      <p:sp>
        <p:nvSpPr>
          <p:cNvPr id="10" name="Rectangle 9">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cxnSp>
        <p:nvCxnSpPr>
          <p:cNvPr id="6" name="Straight Connector 5">
            <a:extLst>
              <a:ext uri="{FF2B5EF4-FFF2-40B4-BE49-F238E27FC236}">
                <a16:creationId xmlns:a16="http://schemas.microsoft.com/office/drawing/2014/main" id="{E90CCB0E-9A45-A2A3-CE59-81D7D00F5322}"/>
              </a:ext>
            </a:extLst>
          </p:cNvPr>
          <p:cNvCxnSpPr>
            <a:cxnSpLocks/>
          </p:cNvCxnSpPr>
          <p:nvPr/>
        </p:nvCxnSpPr>
        <p:spPr>
          <a:xfrm>
            <a:off x="876692" y="2215953"/>
            <a:ext cx="4462231" cy="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9B17B170-E1C0-2605-1306-E4B6089BD9DF}"/>
              </a:ext>
            </a:extLst>
          </p:cNvPr>
          <p:cNvSpPr txBox="1"/>
          <p:nvPr/>
        </p:nvSpPr>
        <p:spPr>
          <a:xfrm>
            <a:off x="6106316" y="6082028"/>
            <a:ext cx="3822330" cy="646331"/>
          </a:xfrm>
          <a:prstGeom prst="rect">
            <a:avLst/>
          </a:prstGeom>
          <a:noFill/>
        </p:spPr>
        <p:txBody>
          <a:bodyPr wrap="square">
            <a:spAutoFit/>
          </a:bodyPr>
          <a:lstStyle/>
          <a:p>
            <a:pPr algn="l"/>
            <a:r>
              <a:rPr lang="en-GB" b="0" i="0" u="none" strike="noStrike" dirty="0">
                <a:solidFill>
                  <a:srgbClr val="000000"/>
                </a:solidFill>
                <a:effectLst/>
              </a:rPr>
              <a:t>(</a:t>
            </a:r>
            <a:r>
              <a:rPr lang="en-GB" b="0" i="1" u="none" strike="noStrike" dirty="0">
                <a:solidFill>
                  <a:schemeClr val="bg1"/>
                </a:solidFill>
                <a:effectLst/>
              </a:rPr>
              <a:t>The Nation’s Favourite Coffee Shop | Costa Coffee</a:t>
            </a:r>
            <a:r>
              <a:rPr lang="en-GB" b="0" i="0" u="none" strike="noStrike" dirty="0">
                <a:solidFill>
                  <a:schemeClr val="bg1"/>
                </a:solidFill>
                <a:effectLst/>
              </a:rPr>
              <a:t>, n.d.)</a:t>
            </a:r>
          </a:p>
        </p:txBody>
      </p:sp>
    </p:spTree>
    <p:extLst>
      <p:ext uri="{BB962C8B-B14F-4D97-AF65-F5344CB8AC3E}">
        <p14:creationId xmlns:p14="http://schemas.microsoft.com/office/powerpoint/2010/main" val="5657959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6CFC2B-87B8-323A-5CAD-D51094CE3FAA}"/>
              </a:ext>
            </a:extLst>
          </p:cNvPr>
          <p:cNvSpPr>
            <a:spLocks noGrp="1"/>
          </p:cNvSpPr>
          <p:nvPr>
            <p:ph type="title"/>
          </p:nvPr>
        </p:nvSpPr>
        <p:spPr>
          <a:xfrm>
            <a:off x="572493" y="238539"/>
            <a:ext cx="11018520" cy="1434415"/>
          </a:xfrm>
        </p:spPr>
        <p:txBody>
          <a:bodyPr anchor="b">
            <a:normAutofit/>
          </a:bodyPr>
          <a:lstStyle/>
          <a:p>
            <a:r>
              <a:rPr lang="en-GB" sz="5400">
                <a:latin typeface="Times New Roman" panose="02020603050405020304" pitchFamily="18" charset="0"/>
                <a:cs typeface="Times New Roman" panose="02020603050405020304" pitchFamily="18" charset="0"/>
              </a:rPr>
              <a:t>Costa Coffee’s Management str</a:t>
            </a:r>
            <a:r>
              <a:rPr lang="en-US" sz="5400">
                <a:latin typeface="Times New Roman" panose="02020603050405020304" pitchFamily="18" charset="0"/>
                <a:cs typeface="Times New Roman" panose="02020603050405020304" pitchFamily="18" charset="0"/>
              </a:rPr>
              <a:t>u</a:t>
            </a:r>
            <a:r>
              <a:rPr lang="en-GB" sz="5400" err="1">
                <a:latin typeface="Times New Roman" panose="02020603050405020304" pitchFamily="18" charset="0"/>
                <a:cs typeface="Times New Roman" panose="02020603050405020304" pitchFamily="18" charset="0"/>
              </a:rPr>
              <a:t>cture</a:t>
            </a:r>
            <a:endParaRPr lang="en-GB" sz="54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E59E77-E915-6969-9195-7754B249CE24}"/>
              </a:ext>
            </a:extLst>
          </p:cNvPr>
          <p:cNvSpPr>
            <a:spLocks noGrp="1"/>
          </p:cNvSpPr>
          <p:nvPr>
            <p:ph idx="1"/>
          </p:nvPr>
        </p:nvSpPr>
        <p:spPr>
          <a:xfrm>
            <a:off x="572492" y="2071316"/>
            <a:ext cx="7691614" cy="4731820"/>
          </a:xfrm>
        </p:spPr>
        <p:txBody>
          <a:bodyPr anchor="t">
            <a:normAutofit/>
          </a:bodyPr>
          <a:lstStyle/>
          <a:p>
            <a:r>
              <a:rPr lang="en-GB" sz="2600" dirty="0">
                <a:latin typeface="Times New Roman" panose="02020603050405020304" pitchFamily="18" charset="0"/>
                <a:cs typeface="Times New Roman" panose="02020603050405020304" pitchFamily="18" charset="0"/>
              </a:rPr>
              <a:t>Costa Coffee is also aligned with the decisions and strategy of Coca Cola as a company</a:t>
            </a:r>
          </a:p>
          <a:p>
            <a:r>
              <a:rPr lang="en-GB" sz="2600" dirty="0">
                <a:latin typeface="Times New Roman" panose="02020603050405020304" pitchFamily="18" charset="0"/>
                <a:cs typeface="Times New Roman" panose="02020603050405020304" pitchFamily="18" charset="0"/>
              </a:rPr>
              <a:t>As of 10</a:t>
            </a:r>
            <a:r>
              <a:rPr lang="en-GB" sz="2600" baseline="30000" dirty="0">
                <a:latin typeface="Times New Roman" panose="02020603050405020304" pitchFamily="18" charset="0"/>
                <a:cs typeface="Times New Roman" panose="02020603050405020304" pitchFamily="18" charset="0"/>
              </a:rPr>
              <a:t>th</a:t>
            </a:r>
            <a:r>
              <a:rPr lang="en-GB" sz="2600" dirty="0">
                <a:latin typeface="Times New Roman" panose="02020603050405020304" pitchFamily="18" charset="0"/>
                <a:cs typeface="Times New Roman" panose="02020603050405020304" pitchFamily="18" charset="0"/>
              </a:rPr>
              <a:t> of April 2023, Costa Coffee has a new CEO, Philippe </a:t>
            </a:r>
            <a:r>
              <a:rPr lang="en-GB" sz="2600" dirty="0" err="1">
                <a:latin typeface="Times New Roman" panose="02020603050405020304" pitchFamily="18" charset="0"/>
                <a:cs typeface="Times New Roman" panose="02020603050405020304" pitchFamily="18" charset="0"/>
              </a:rPr>
              <a:t>Schaillee</a:t>
            </a:r>
            <a:r>
              <a:rPr lang="en-GB" sz="2600" dirty="0">
                <a:latin typeface="Times New Roman" panose="02020603050405020304" pitchFamily="18" charset="0"/>
                <a:cs typeface="Times New Roman" panose="02020603050405020304" pitchFamily="18" charset="0"/>
              </a:rPr>
              <a:t>.</a:t>
            </a:r>
            <a:r>
              <a:rPr lang="en-US" sz="2600" dirty="0">
                <a:latin typeface="Times New Roman" panose="02020603050405020304" pitchFamily="18" charset="0"/>
                <a:cs typeface="Times New Roman" panose="02020603050405020304" pitchFamily="18" charset="0"/>
              </a:rPr>
              <a:t> </a:t>
            </a:r>
          </a:p>
          <a:p>
            <a:r>
              <a:rPr lang="en-US" sz="2600" dirty="0" err="1">
                <a:latin typeface="Times New Roman" panose="02020603050405020304" pitchFamily="18" charset="0"/>
                <a:cs typeface="Times New Roman" panose="02020603050405020304" pitchFamily="18" charset="0"/>
              </a:rPr>
              <a:t>Schaillee</a:t>
            </a:r>
            <a:r>
              <a:rPr lang="en-US" sz="2600" dirty="0">
                <a:latin typeface="Times New Roman" panose="02020603050405020304" pitchFamily="18" charset="0"/>
                <a:cs typeface="Times New Roman" panose="02020603050405020304" pitchFamily="18" charset="0"/>
              </a:rPr>
              <a:t> succeeds former Costa CEO Jill McDonald. </a:t>
            </a:r>
          </a:p>
          <a:p>
            <a:r>
              <a:rPr lang="en-US" sz="2600" dirty="0">
                <a:latin typeface="Times New Roman" panose="02020603050405020304" pitchFamily="18" charset="0"/>
                <a:cs typeface="Times New Roman" panose="02020603050405020304" pitchFamily="18" charset="0"/>
              </a:rPr>
              <a:t>Costa coffee also has many partners worldwide and offers franchising.</a:t>
            </a:r>
          </a:p>
          <a:p>
            <a:r>
              <a:rPr lang="en-US" sz="2600" dirty="0">
                <a:latin typeface="Times New Roman" panose="02020603050405020304" pitchFamily="18" charset="0"/>
                <a:cs typeface="Times New Roman" panose="02020603050405020304" pitchFamily="18" charset="0"/>
              </a:rPr>
              <a:t>Costa’s strong management and branding is important for ensuring the quality.</a:t>
            </a:r>
          </a:p>
          <a:p>
            <a:endParaRPr lang="en-GB" sz="2400" dirty="0"/>
          </a:p>
        </p:txBody>
      </p:sp>
      <p:pic>
        <p:nvPicPr>
          <p:cNvPr id="4" name="Picture 2" descr="Philippe Schaillee (Photo: Business Wire)">
            <a:extLst>
              <a:ext uri="{FF2B5EF4-FFF2-40B4-BE49-F238E27FC236}">
                <a16:creationId xmlns:a16="http://schemas.microsoft.com/office/drawing/2014/main" id="{A529AF02-248D-45B3-4348-A5C46E40658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0877"/>
          <a:stretch/>
        </p:blipFill>
        <p:spPr bwMode="auto">
          <a:xfrm>
            <a:off x="8412580" y="2473538"/>
            <a:ext cx="3206928" cy="33334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80749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holding a cup of coffee&#10;&#10;Description automatically generated">
            <a:extLst>
              <a:ext uri="{FF2B5EF4-FFF2-40B4-BE49-F238E27FC236}">
                <a16:creationId xmlns:a16="http://schemas.microsoft.com/office/drawing/2014/main" id="{DE68BFBD-E196-C837-DF03-C21910DD6B89}"/>
              </a:ext>
            </a:extLst>
          </p:cNvPr>
          <p:cNvPicPr>
            <a:picLocks noChangeAspect="1"/>
          </p:cNvPicPr>
          <p:nvPr/>
        </p:nvPicPr>
        <p:blipFill rotWithShape="1">
          <a:blip r:embed="rId2"/>
          <a:srcRect l="25906" r="22155" b="1"/>
          <a:stretch/>
        </p:blipFill>
        <p:spPr>
          <a:xfrm>
            <a:off x="6590581" y="10"/>
            <a:ext cx="5601417" cy="6857990"/>
          </a:xfrm>
          <a:prstGeom prst="rect">
            <a:avLst/>
          </a:prstGeom>
        </p:spPr>
      </p:pic>
      <p:sp useBgFill="1">
        <p:nvSpPr>
          <p:cNvPr id="53" name="Rectangle 52">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5" name="Rectangle 54">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1B1B20-3795-301E-44E8-E318BB21AFAE}"/>
              </a:ext>
            </a:extLst>
          </p:cNvPr>
          <p:cNvSpPr>
            <a:spLocks noGrp="1"/>
          </p:cNvSpPr>
          <p:nvPr>
            <p:ph type="title"/>
          </p:nvPr>
        </p:nvSpPr>
        <p:spPr>
          <a:xfrm>
            <a:off x="761801" y="328512"/>
            <a:ext cx="4778387" cy="1628970"/>
          </a:xfrm>
        </p:spPr>
        <p:txBody>
          <a:bodyPr anchor="ctr">
            <a:normAutofit/>
          </a:bodyPr>
          <a:lstStyle/>
          <a:p>
            <a:r>
              <a:rPr lang="en-US" sz="4000" dirty="0">
                <a:latin typeface="Times New Roman" panose="02020603050405020304" pitchFamily="18" charset="0"/>
                <a:cs typeface="Times New Roman" panose="02020603050405020304" pitchFamily="18" charset="0"/>
              </a:rPr>
              <a:t>Management Skills</a:t>
            </a:r>
          </a:p>
        </p:txBody>
      </p:sp>
      <p:sp>
        <p:nvSpPr>
          <p:cNvPr id="3" name="Content Placeholder 2">
            <a:extLst>
              <a:ext uri="{FF2B5EF4-FFF2-40B4-BE49-F238E27FC236}">
                <a16:creationId xmlns:a16="http://schemas.microsoft.com/office/drawing/2014/main" id="{58CD6988-205E-F13B-5301-F0EEA76ACCD2}"/>
              </a:ext>
            </a:extLst>
          </p:cNvPr>
          <p:cNvSpPr>
            <a:spLocks noGrp="1"/>
          </p:cNvSpPr>
          <p:nvPr>
            <p:ph idx="1"/>
          </p:nvPr>
        </p:nvSpPr>
        <p:spPr>
          <a:xfrm>
            <a:off x="0" y="2614507"/>
            <a:ext cx="6103025" cy="4278701"/>
          </a:xfrm>
        </p:spPr>
        <p:txBody>
          <a:bodyPr anchor="ctr">
            <a:normAutofit/>
          </a:bodyPr>
          <a:lstStyle/>
          <a:p>
            <a:r>
              <a:rPr lang="en-US" dirty="0">
                <a:latin typeface="Times New Roman" panose="02020603050405020304" pitchFamily="18" charset="0"/>
                <a:cs typeface="Times New Roman" panose="02020603050405020304" pitchFamily="18" charset="0"/>
              </a:rPr>
              <a:t>To be successful in the management of a food and beverage company:</a:t>
            </a:r>
          </a:p>
          <a:p>
            <a:r>
              <a:rPr lang="en-US" dirty="0">
                <a:latin typeface="Times New Roman" panose="02020603050405020304" pitchFamily="18" charset="0"/>
                <a:cs typeface="Times New Roman" panose="02020603050405020304" pitchFamily="18" charset="0"/>
              </a:rPr>
              <a:t>The management should have experience in the industry and understand its challenges.</a:t>
            </a:r>
          </a:p>
          <a:p>
            <a:r>
              <a:rPr lang="en-US" dirty="0">
                <a:latin typeface="Times New Roman" panose="02020603050405020304" pitchFamily="18" charset="0"/>
                <a:cs typeface="Times New Roman" panose="02020603050405020304" pitchFamily="18" charset="0"/>
              </a:rPr>
              <a:t>Their business knowledge and experience, social awareness skills.</a:t>
            </a:r>
          </a:p>
          <a:p>
            <a:r>
              <a:rPr lang="en-GB" dirty="0">
                <a:latin typeface="Times New Roman" panose="02020603050405020304" pitchFamily="18" charset="0"/>
                <a:cs typeface="Times New Roman" panose="02020603050405020304" pitchFamily="18" charset="0"/>
              </a:rPr>
              <a:t>Critical thinking is a positive thing, that identifies the assumptions behind ideas.</a:t>
            </a:r>
          </a:p>
          <a:p>
            <a:endParaRPr lang="en-GB" sz="20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cxnSp>
        <p:nvCxnSpPr>
          <p:cNvPr id="5" name="Straight Connector 4">
            <a:extLst>
              <a:ext uri="{FF2B5EF4-FFF2-40B4-BE49-F238E27FC236}">
                <a16:creationId xmlns:a16="http://schemas.microsoft.com/office/drawing/2014/main" id="{3F32F205-0721-A70C-27B4-AFD74CFAF7D5}"/>
              </a:ext>
            </a:extLst>
          </p:cNvPr>
          <p:cNvCxnSpPr>
            <a:cxnSpLocks/>
          </p:cNvCxnSpPr>
          <p:nvPr/>
        </p:nvCxnSpPr>
        <p:spPr>
          <a:xfrm>
            <a:off x="401658" y="1552818"/>
            <a:ext cx="5138530" cy="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68549865-276A-5C84-DA44-C0171E3E6A13}"/>
              </a:ext>
            </a:extLst>
          </p:cNvPr>
          <p:cNvSpPr txBox="1"/>
          <p:nvPr/>
        </p:nvSpPr>
        <p:spPr>
          <a:xfrm>
            <a:off x="6590581" y="6488658"/>
            <a:ext cx="6193766" cy="369332"/>
          </a:xfrm>
          <a:prstGeom prst="rect">
            <a:avLst/>
          </a:prstGeom>
          <a:noFill/>
        </p:spPr>
        <p:txBody>
          <a:bodyPr wrap="square">
            <a:spAutoFit/>
          </a:bodyPr>
          <a:lstStyle/>
          <a:p>
            <a:pPr algn="l"/>
            <a:r>
              <a:rPr lang="en-GB" b="0" i="0" u="none" strike="noStrike" dirty="0">
                <a:solidFill>
                  <a:srgbClr val="000000"/>
                </a:solidFill>
                <a:effectLst/>
              </a:rPr>
              <a:t>(</a:t>
            </a:r>
            <a:r>
              <a:rPr lang="en-GB" b="0" i="1" u="none" strike="noStrike" dirty="0">
                <a:solidFill>
                  <a:schemeClr val="bg1"/>
                </a:solidFill>
                <a:effectLst/>
              </a:rPr>
              <a:t>The Nation’s Favourite Coffee Shop | Costa Coffee</a:t>
            </a:r>
            <a:r>
              <a:rPr lang="en-GB" b="0" i="0" u="none" strike="noStrike" dirty="0">
                <a:solidFill>
                  <a:schemeClr val="bg1"/>
                </a:solidFill>
                <a:effectLst/>
              </a:rPr>
              <a:t>, n.d.)</a:t>
            </a:r>
          </a:p>
        </p:txBody>
      </p:sp>
    </p:spTree>
    <p:extLst>
      <p:ext uri="{BB962C8B-B14F-4D97-AF65-F5344CB8AC3E}">
        <p14:creationId xmlns:p14="http://schemas.microsoft.com/office/powerpoint/2010/main" val="33317690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CAAB6-5C26-5817-6D4D-22358F333E72}"/>
              </a:ext>
            </a:extLst>
          </p:cNvPr>
          <p:cNvSpPr>
            <a:spLocks noGrp="1"/>
          </p:cNvSpPr>
          <p:nvPr>
            <p:ph type="title"/>
          </p:nvPr>
        </p:nvSpPr>
        <p:spPr/>
        <p:txBody>
          <a:bodyPr/>
          <a:lstStyle/>
          <a:p>
            <a:r>
              <a:rPr lang="en-GB" sz="4400">
                <a:latin typeface="Times New Roman" panose="02020603050405020304" pitchFamily="18" charset="0"/>
                <a:cs typeface="Times New Roman" panose="02020603050405020304" pitchFamily="18" charset="0"/>
              </a:rPr>
              <a:t>Management soft skills</a:t>
            </a:r>
            <a:endParaRPr lang="en-GB"/>
          </a:p>
        </p:txBody>
      </p:sp>
      <p:sp>
        <p:nvSpPr>
          <p:cNvPr id="3" name="Content Placeholder 2">
            <a:extLst>
              <a:ext uri="{FF2B5EF4-FFF2-40B4-BE49-F238E27FC236}">
                <a16:creationId xmlns:a16="http://schemas.microsoft.com/office/drawing/2014/main" id="{A3A226D1-10E0-4F36-9D12-00A4AB01C4EB}"/>
              </a:ext>
            </a:extLst>
          </p:cNvPr>
          <p:cNvSpPr>
            <a:spLocks noGrp="1"/>
          </p:cNvSpPr>
          <p:nvPr>
            <p:ph idx="1"/>
          </p:nvPr>
        </p:nvSpPr>
        <p:spPr>
          <a:xfrm>
            <a:off x="379562" y="1825624"/>
            <a:ext cx="6280030" cy="5032375"/>
          </a:xfrm>
        </p:spPr>
        <p:txBody>
          <a:bodyPr>
            <a:noAutofit/>
          </a:bodyPr>
          <a:lstStyle/>
          <a:p>
            <a:r>
              <a:rPr lang="en-US" sz="2400" dirty="0">
                <a:latin typeface="Times New Roman" panose="02020603050405020304" pitchFamily="18" charset="0"/>
                <a:cs typeface="Times New Roman" panose="02020603050405020304" pitchFamily="18" charset="0"/>
              </a:rPr>
              <a:t>Using their relevant professional knowledge</a:t>
            </a:r>
          </a:p>
          <a:p>
            <a:r>
              <a:rPr lang="en-US" sz="2400" dirty="0">
                <a:latin typeface="Times New Roman" panose="02020603050405020304" pitchFamily="18" charset="0"/>
                <a:cs typeface="Times New Roman" panose="02020603050405020304" pitchFamily="18" charset="0"/>
              </a:rPr>
              <a:t>Analytical, problem-solving, decision-making and judgment making skills</a:t>
            </a:r>
          </a:p>
          <a:p>
            <a:r>
              <a:rPr lang="en-US" sz="2400" dirty="0">
                <a:latin typeface="Times New Roman" panose="02020603050405020304" pitchFamily="18" charset="0"/>
                <a:cs typeface="Times New Roman" panose="02020603050405020304" pitchFamily="18" charset="0"/>
              </a:rPr>
              <a:t>Social skills and abilities</a:t>
            </a:r>
          </a:p>
          <a:p>
            <a:r>
              <a:rPr lang="en-US" sz="2400" dirty="0">
                <a:latin typeface="Times New Roman" panose="02020603050405020304" pitchFamily="18" charset="0"/>
                <a:cs typeface="Times New Roman" panose="02020603050405020304" pitchFamily="18" charset="0"/>
              </a:rPr>
              <a:t>Emotional resilience</a:t>
            </a:r>
          </a:p>
          <a:p>
            <a:r>
              <a:rPr lang="en-US" sz="2400" dirty="0">
                <a:latin typeface="Times New Roman" panose="02020603050405020304" pitchFamily="18" charset="0"/>
                <a:cs typeface="Times New Roman" panose="02020603050405020304" pitchFamily="18" charset="0"/>
              </a:rPr>
              <a:t>Proactivity</a:t>
            </a:r>
          </a:p>
          <a:p>
            <a:r>
              <a:rPr lang="en-US" sz="2400" dirty="0">
                <a:latin typeface="Times New Roman" panose="02020603050405020304" pitchFamily="18" charset="0"/>
                <a:cs typeface="Times New Roman" panose="02020603050405020304" pitchFamily="18" charset="0"/>
              </a:rPr>
              <a:t>Creativity</a:t>
            </a:r>
          </a:p>
          <a:p>
            <a:r>
              <a:rPr lang="en-US" sz="2400" dirty="0">
                <a:latin typeface="Times New Roman" panose="02020603050405020304" pitchFamily="18" charset="0"/>
                <a:cs typeface="Times New Roman" panose="02020603050405020304" pitchFamily="18" charset="0"/>
              </a:rPr>
              <a:t>Mental agility</a:t>
            </a:r>
          </a:p>
          <a:p>
            <a:r>
              <a:rPr lang="en-US" sz="2400" dirty="0">
                <a:latin typeface="Times New Roman" panose="02020603050405020304" pitchFamily="18" charset="0"/>
                <a:cs typeface="Times New Roman" panose="02020603050405020304" pitchFamily="18" charset="0"/>
              </a:rPr>
              <a:t>Balanced learning habits and skills and self-knowledge</a:t>
            </a:r>
          </a:p>
          <a:p>
            <a:r>
              <a:rPr lang="en-US" sz="2400" dirty="0">
                <a:latin typeface="Times New Roman" panose="02020603050405020304" pitchFamily="18" charset="0"/>
                <a:cs typeface="Times New Roman" panose="02020603050405020304" pitchFamily="18" charset="0"/>
              </a:rPr>
              <a:t>Project management skills</a:t>
            </a:r>
          </a:p>
          <a:p>
            <a:endParaRPr lang="en-GB" sz="2400" dirty="0"/>
          </a:p>
        </p:txBody>
      </p:sp>
      <p:cxnSp>
        <p:nvCxnSpPr>
          <p:cNvPr id="4" name="Straight Connector 3">
            <a:extLst>
              <a:ext uri="{FF2B5EF4-FFF2-40B4-BE49-F238E27FC236}">
                <a16:creationId xmlns:a16="http://schemas.microsoft.com/office/drawing/2014/main" id="{997086FF-977E-DB8F-BA40-9EC157F63093}"/>
              </a:ext>
            </a:extLst>
          </p:cNvPr>
          <p:cNvCxnSpPr>
            <a:cxnSpLocks/>
          </p:cNvCxnSpPr>
          <p:nvPr/>
        </p:nvCxnSpPr>
        <p:spPr>
          <a:xfrm>
            <a:off x="957470" y="1483807"/>
            <a:ext cx="5138530" cy="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7" name="Picture 6" descr="Close-up of coffee cups with a leaf design on the foam&#10;&#10;Description automatically generated">
            <a:extLst>
              <a:ext uri="{FF2B5EF4-FFF2-40B4-BE49-F238E27FC236}">
                <a16:creationId xmlns:a16="http://schemas.microsoft.com/office/drawing/2014/main" id="{EA792911-5F89-E8F4-E6A0-DDAAFBF8FB68}"/>
              </a:ext>
            </a:extLst>
          </p:cNvPr>
          <p:cNvPicPr>
            <a:picLocks noChangeAspect="1"/>
          </p:cNvPicPr>
          <p:nvPr/>
        </p:nvPicPr>
        <p:blipFill>
          <a:blip r:embed="rId2"/>
          <a:stretch>
            <a:fillRect/>
          </a:stretch>
        </p:blipFill>
        <p:spPr>
          <a:xfrm>
            <a:off x="6864698" y="2118923"/>
            <a:ext cx="5120268" cy="3781546"/>
          </a:xfrm>
          <a:prstGeom prst="rect">
            <a:avLst/>
          </a:prstGeom>
        </p:spPr>
      </p:pic>
      <p:sp>
        <p:nvSpPr>
          <p:cNvPr id="6" name="TextBox 5">
            <a:extLst>
              <a:ext uri="{FF2B5EF4-FFF2-40B4-BE49-F238E27FC236}">
                <a16:creationId xmlns:a16="http://schemas.microsoft.com/office/drawing/2014/main" id="{0F8FB2F5-C7F3-1CEC-C469-1529A071345E}"/>
              </a:ext>
            </a:extLst>
          </p:cNvPr>
          <p:cNvSpPr txBox="1"/>
          <p:nvPr/>
        </p:nvSpPr>
        <p:spPr>
          <a:xfrm>
            <a:off x="6659592" y="5850739"/>
            <a:ext cx="6098874" cy="369332"/>
          </a:xfrm>
          <a:prstGeom prst="rect">
            <a:avLst/>
          </a:prstGeom>
          <a:noFill/>
        </p:spPr>
        <p:txBody>
          <a:bodyPr wrap="square">
            <a:spAutoFit/>
          </a:bodyPr>
          <a:lstStyle/>
          <a:p>
            <a:pPr algn="l"/>
            <a:r>
              <a:rPr lang="en-GB" b="0" i="0" u="none" strike="noStrike" dirty="0">
                <a:solidFill>
                  <a:srgbClr val="000000"/>
                </a:solidFill>
                <a:effectLst/>
              </a:rPr>
              <a:t>(</a:t>
            </a:r>
            <a:r>
              <a:rPr lang="en-GB" b="0" i="1" u="none" strike="noStrike" dirty="0">
                <a:solidFill>
                  <a:srgbClr val="000000"/>
                </a:solidFill>
                <a:effectLst/>
              </a:rPr>
              <a:t>The Nation’s Favourite Coffee Shop | Costa Coffee</a:t>
            </a:r>
            <a:r>
              <a:rPr lang="en-GB" b="0" i="0" u="none" strike="noStrike" dirty="0">
                <a:solidFill>
                  <a:srgbClr val="000000"/>
                </a:solidFill>
                <a:effectLst/>
              </a:rPr>
              <a:t>, n.d.)</a:t>
            </a:r>
          </a:p>
        </p:txBody>
      </p:sp>
    </p:spTree>
    <p:extLst>
      <p:ext uri="{BB962C8B-B14F-4D97-AF65-F5344CB8AC3E}">
        <p14:creationId xmlns:p14="http://schemas.microsoft.com/office/powerpoint/2010/main" val="14540466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09AC88-81EC-5BBA-68C1-E39FBF0D7F08}"/>
              </a:ext>
            </a:extLst>
          </p:cNvPr>
          <p:cNvSpPr>
            <a:spLocks noGrp="1"/>
          </p:cNvSpPr>
          <p:nvPr>
            <p:ph type="title"/>
          </p:nvPr>
        </p:nvSpPr>
        <p:spPr>
          <a:xfrm>
            <a:off x="761800" y="762001"/>
            <a:ext cx="5334197" cy="1708242"/>
          </a:xfrm>
        </p:spPr>
        <p:txBody>
          <a:bodyPr anchor="ctr">
            <a:normAutofit/>
          </a:bodyPr>
          <a:lstStyle/>
          <a:p>
            <a:r>
              <a:rPr lang="en-GB" sz="4000">
                <a:latin typeface="Times New Roman" panose="02020603050405020304" pitchFamily="18" charset="0"/>
                <a:cs typeface="Times New Roman" panose="02020603050405020304" pitchFamily="18" charset="0"/>
              </a:rPr>
              <a:t>Management soft skills</a:t>
            </a:r>
            <a:endParaRPr lang="en-GB" sz="4000"/>
          </a:p>
        </p:txBody>
      </p:sp>
      <p:sp>
        <p:nvSpPr>
          <p:cNvPr id="3" name="Content Placeholder 2">
            <a:extLst>
              <a:ext uri="{FF2B5EF4-FFF2-40B4-BE49-F238E27FC236}">
                <a16:creationId xmlns:a16="http://schemas.microsoft.com/office/drawing/2014/main" id="{7622B612-81CC-981B-D212-A1BD9C7F308A}"/>
              </a:ext>
            </a:extLst>
          </p:cNvPr>
          <p:cNvSpPr>
            <a:spLocks noGrp="1"/>
          </p:cNvSpPr>
          <p:nvPr>
            <p:ph idx="1"/>
          </p:nvPr>
        </p:nvSpPr>
        <p:spPr>
          <a:xfrm>
            <a:off x="761800" y="2470244"/>
            <a:ext cx="6095997" cy="4109460"/>
          </a:xfrm>
        </p:spPr>
        <p:txBody>
          <a:bodyPr anchor="ctr">
            <a:normAutofit/>
          </a:bodyPr>
          <a:lstStyle/>
          <a:p>
            <a:pPr marL="0" indent="0">
              <a:buNone/>
            </a:pPr>
            <a:r>
              <a:rPr lang="en-US">
                <a:latin typeface="Times New Roman" panose="02020603050405020304" pitchFamily="18" charset="0"/>
                <a:cs typeface="Times New Roman" panose="02020603050405020304" pitchFamily="18" charset="0"/>
              </a:rPr>
              <a:t>A successful manager should be able to:</a:t>
            </a:r>
          </a:p>
          <a:p>
            <a:r>
              <a:rPr lang="en-US">
                <a:latin typeface="Times New Roman" panose="02020603050405020304" pitchFamily="18" charset="0"/>
                <a:cs typeface="Times New Roman" panose="02020603050405020304" pitchFamily="18" charset="0"/>
              </a:rPr>
              <a:t>Empower</a:t>
            </a:r>
          </a:p>
          <a:p>
            <a:r>
              <a:rPr lang="en-US">
                <a:latin typeface="Times New Roman" panose="02020603050405020304" pitchFamily="18" charset="0"/>
                <a:cs typeface="Times New Roman" panose="02020603050405020304" pitchFamily="18" charset="0"/>
              </a:rPr>
              <a:t>Listen</a:t>
            </a:r>
          </a:p>
          <a:p>
            <a:r>
              <a:rPr lang="en-US">
                <a:latin typeface="Times New Roman" panose="02020603050405020304" pitchFamily="18" charset="0"/>
                <a:cs typeface="Times New Roman" panose="02020603050405020304" pitchFamily="18" charset="0"/>
              </a:rPr>
              <a:t>Respect</a:t>
            </a:r>
          </a:p>
          <a:p>
            <a:r>
              <a:rPr lang="en-US">
                <a:latin typeface="Times New Roman" panose="02020603050405020304" pitchFamily="18" charset="0"/>
                <a:cs typeface="Times New Roman" panose="02020603050405020304" pitchFamily="18" charset="0"/>
              </a:rPr>
              <a:t>Nurture</a:t>
            </a:r>
          </a:p>
          <a:p>
            <a:r>
              <a:rPr lang="en-US">
                <a:latin typeface="Times New Roman" panose="02020603050405020304" pitchFamily="18" charset="0"/>
                <a:cs typeface="Times New Roman" panose="02020603050405020304" pitchFamily="18" charset="0"/>
              </a:rPr>
              <a:t>Have self-confidence</a:t>
            </a:r>
          </a:p>
          <a:p>
            <a:r>
              <a:rPr lang="en-US">
                <a:latin typeface="Times New Roman" panose="02020603050405020304" pitchFamily="18" charset="0"/>
                <a:cs typeface="Times New Roman" panose="02020603050405020304" pitchFamily="18" charset="0"/>
              </a:rPr>
              <a:t>Engage the wide team</a:t>
            </a:r>
            <a:endParaRPr lang="en-GB" kern="100">
              <a:latin typeface="Times New Roman" panose="02020603050405020304" pitchFamily="18" charset="0"/>
              <a:ea typeface="Calibri" panose="020F0502020204030204" pitchFamily="34" charset="0"/>
              <a:cs typeface="Times New Roman" panose="02020603050405020304" pitchFamily="18" charset="0"/>
            </a:endParaRPr>
          </a:p>
          <a:p>
            <a:endParaRPr lang="en-GB" sz="2000"/>
          </a:p>
        </p:txBody>
      </p:sp>
      <p:pic>
        <p:nvPicPr>
          <p:cNvPr id="5" name="Picture 4" descr="A person pouring milk into a cup of coffee&#10;&#10;Description automatically generated">
            <a:extLst>
              <a:ext uri="{FF2B5EF4-FFF2-40B4-BE49-F238E27FC236}">
                <a16:creationId xmlns:a16="http://schemas.microsoft.com/office/drawing/2014/main" id="{B90E690C-052E-F5CC-59AC-05D2FB8CCDBB}"/>
              </a:ext>
            </a:extLst>
          </p:cNvPr>
          <p:cNvPicPr>
            <a:picLocks noChangeAspect="1"/>
          </p:cNvPicPr>
          <p:nvPr/>
        </p:nvPicPr>
        <p:blipFill rotWithShape="1">
          <a:blip r:embed="rId2"/>
          <a:srcRect l="26427" r="21542"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cxnSp>
        <p:nvCxnSpPr>
          <p:cNvPr id="6" name="Straight Connector 5">
            <a:extLst>
              <a:ext uri="{FF2B5EF4-FFF2-40B4-BE49-F238E27FC236}">
                <a16:creationId xmlns:a16="http://schemas.microsoft.com/office/drawing/2014/main" id="{CEC85D57-F847-178F-A8AA-39523E73410C}"/>
              </a:ext>
            </a:extLst>
          </p:cNvPr>
          <p:cNvCxnSpPr>
            <a:cxnSpLocks/>
          </p:cNvCxnSpPr>
          <p:nvPr/>
        </p:nvCxnSpPr>
        <p:spPr>
          <a:xfrm>
            <a:off x="742119" y="2013894"/>
            <a:ext cx="5353878" cy="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03486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C5CACF82-F9BA-B039-BA0F-95A9A5D877E6}"/>
              </a:ext>
            </a:extLst>
          </p:cNvPr>
          <p:cNvCxnSpPr>
            <a:cxnSpLocks/>
          </p:cNvCxnSpPr>
          <p:nvPr/>
        </p:nvCxnSpPr>
        <p:spPr>
          <a:xfrm>
            <a:off x="6096000" y="1055964"/>
            <a:ext cx="3505200" cy="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Title 1">
            <a:extLst>
              <a:ext uri="{FF2B5EF4-FFF2-40B4-BE49-F238E27FC236}">
                <a16:creationId xmlns:a16="http://schemas.microsoft.com/office/drawing/2014/main" id="{50483269-8F4F-72CE-B455-CCDBA38336BD}"/>
              </a:ext>
            </a:extLst>
          </p:cNvPr>
          <p:cNvSpPr>
            <a:spLocks noGrp="1"/>
          </p:cNvSpPr>
          <p:nvPr>
            <p:ph type="title"/>
          </p:nvPr>
        </p:nvSpPr>
        <p:spPr>
          <a:xfrm>
            <a:off x="5024203" y="293867"/>
            <a:ext cx="6820723" cy="1031600"/>
          </a:xfrm>
        </p:spPr>
        <p:txBody>
          <a:bodyPr anchor="b">
            <a:normAutofit fontScale="90000"/>
          </a:bodyPr>
          <a:lstStyle/>
          <a:p>
            <a:br>
              <a:rPr lang="en-GB" sz="1800" dirty="0"/>
            </a:br>
            <a:br>
              <a:rPr lang="en-GB" sz="3600" dirty="0"/>
            </a:br>
            <a:r>
              <a:rPr lang="en-GB" sz="3600" dirty="0"/>
              <a:t>            </a:t>
            </a:r>
            <a:r>
              <a:rPr lang="en-GB" sz="3600" dirty="0">
                <a:latin typeface="Times New Roman" panose="02020603050405020304" pitchFamily="18" charset="0"/>
                <a:cs typeface="Times New Roman" panose="02020603050405020304" pitchFamily="18" charset="0"/>
              </a:rPr>
              <a:t>Management tasks</a:t>
            </a:r>
            <a:br>
              <a:rPr lang="en-GB" sz="3600" dirty="0"/>
            </a:br>
            <a:br>
              <a:rPr lang="en-GB" sz="1800" dirty="0"/>
            </a:br>
            <a:endParaRPr lang="en-GB" sz="1800" dirty="0"/>
          </a:p>
        </p:txBody>
      </p:sp>
      <p:sp>
        <p:nvSpPr>
          <p:cNvPr id="9" name="Content Placeholder 2">
            <a:extLst>
              <a:ext uri="{FF2B5EF4-FFF2-40B4-BE49-F238E27FC236}">
                <a16:creationId xmlns:a16="http://schemas.microsoft.com/office/drawing/2014/main" id="{6DA24C0E-E91D-AE7D-8807-A4AA5C42630B}"/>
              </a:ext>
            </a:extLst>
          </p:cNvPr>
          <p:cNvSpPr>
            <a:spLocks noGrp="1"/>
          </p:cNvSpPr>
          <p:nvPr>
            <p:ph idx="1"/>
          </p:nvPr>
        </p:nvSpPr>
        <p:spPr>
          <a:xfrm>
            <a:off x="5963271" y="1322006"/>
            <a:ext cx="6096000" cy="6858000"/>
          </a:xfrm>
        </p:spPr>
        <p:txBody>
          <a:bodyPr>
            <a:normAutofit/>
          </a:bodyPr>
          <a:lstStyle/>
          <a:p>
            <a:pPr marL="0" indent="0">
              <a:spcBef>
                <a:spcPts val="1200"/>
              </a:spcBef>
              <a:buNone/>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Theoretically, managers have four main task groups to complete (G.A. Cole, P. Kelly, Management Theory and Practise).</a:t>
            </a:r>
          </a:p>
          <a:p>
            <a:pPr>
              <a:spcBef>
                <a:spcPts val="1200"/>
              </a:spcBef>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Planning: selecting the organization's aims and goals and making plans to achieve them/</a:t>
            </a:r>
          </a:p>
          <a:p>
            <a:pPr>
              <a:spcBef>
                <a:spcPts val="1200"/>
              </a:spcBef>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Organising entails choosing tasks and assigning accountability for completing plans; arranging tasks and responsibilities into the proper framework.</a:t>
            </a:r>
          </a:p>
          <a:p>
            <a:pPr>
              <a:spcBef>
                <a:spcPts val="1200"/>
              </a:spcBef>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Encouraging: satisfying workers' social and psychological needs while achieving company objectives.</a:t>
            </a:r>
          </a:p>
          <a:p>
            <a:pPr>
              <a:spcBef>
                <a:spcPts val="1200"/>
              </a:spcBef>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Controlling: keeping an eye on, assessing, and supplying corrective measures for actions.</a:t>
            </a:r>
          </a:p>
          <a:p>
            <a:pPr>
              <a:spcBef>
                <a:spcPts val="1200"/>
              </a:spcBef>
            </a:pPr>
            <a:endParaRPr lang="en-GB" sz="14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14" name="Picture 13" descr="A coffee beans and a cup of coffee&#10;&#10;Description automatically generated">
            <a:extLst>
              <a:ext uri="{FF2B5EF4-FFF2-40B4-BE49-F238E27FC236}">
                <a16:creationId xmlns:a16="http://schemas.microsoft.com/office/drawing/2014/main" id="{BBE5634F-34AD-ACF6-2253-FBE334FB6FBA}"/>
              </a:ext>
            </a:extLst>
          </p:cNvPr>
          <p:cNvPicPr>
            <a:picLocks noChangeAspect="1"/>
          </p:cNvPicPr>
          <p:nvPr/>
        </p:nvPicPr>
        <p:blipFill rotWithShape="1">
          <a:blip r:embed="rId2"/>
          <a:srcRect l="39584" r="1"/>
          <a:stretch/>
        </p:blipFill>
        <p:spPr>
          <a:xfrm>
            <a:off x="0" y="0"/>
            <a:ext cx="5853543" cy="6858000"/>
          </a:xfrm>
          <a:prstGeom prst="rect">
            <a:avLst/>
          </a:prstGeom>
        </p:spPr>
      </p:pic>
      <p:sp>
        <p:nvSpPr>
          <p:cNvPr id="3" name="TextBox 2">
            <a:extLst>
              <a:ext uri="{FF2B5EF4-FFF2-40B4-BE49-F238E27FC236}">
                <a16:creationId xmlns:a16="http://schemas.microsoft.com/office/drawing/2014/main" id="{866301AE-0D23-F6B6-20D9-D7D3F1296223}"/>
              </a:ext>
            </a:extLst>
          </p:cNvPr>
          <p:cNvSpPr txBox="1"/>
          <p:nvPr/>
        </p:nvSpPr>
        <p:spPr>
          <a:xfrm>
            <a:off x="347074" y="104234"/>
            <a:ext cx="6098874" cy="369332"/>
          </a:xfrm>
          <a:prstGeom prst="rect">
            <a:avLst/>
          </a:prstGeom>
          <a:noFill/>
        </p:spPr>
        <p:txBody>
          <a:bodyPr wrap="square">
            <a:spAutoFit/>
          </a:bodyPr>
          <a:lstStyle/>
          <a:p>
            <a:pPr algn="l"/>
            <a:r>
              <a:rPr lang="en-GB" b="0" i="0" u="none" strike="noStrike" dirty="0">
                <a:solidFill>
                  <a:schemeClr val="bg1"/>
                </a:solidFill>
                <a:effectLst/>
              </a:rPr>
              <a:t>(</a:t>
            </a:r>
            <a:r>
              <a:rPr lang="en-GB" b="0" i="1" u="none" strike="noStrike" dirty="0">
                <a:solidFill>
                  <a:schemeClr val="bg1"/>
                </a:solidFill>
                <a:effectLst/>
              </a:rPr>
              <a:t>The Nation’s Favourite Coffee Shop | Costa Coffee</a:t>
            </a:r>
            <a:r>
              <a:rPr lang="en-GB" b="0" i="0" u="none" strike="noStrike" dirty="0">
                <a:solidFill>
                  <a:schemeClr val="bg1"/>
                </a:solidFill>
                <a:effectLst/>
              </a:rPr>
              <a:t>, n.d.)</a:t>
            </a:r>
          </a:p>
        </p:txBody>
      </p:sp>
    </p:spTree>
    <p:extLst>
      <p:ext uri="{BB962C8B-B14F-4D97-AF65-F5344CB8AC3E}">
        <p14:creationId xmlns:p14="http://schemas.microsoft.com/office/powerpoint/2010/main" val="6471962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F77D5-0D21-60AD-990A-8E60FE7EA122}"/>
              </a:ext>
            </a:extLst>
          </p:cNvPr>
          <p:cNvSpPr>
            <a:spLocks noGrp="1"/>
          </p:cNvSpPr>
          <p:nvPr>
            <p:ph type="title"/>
          </p:nvPr>
        </p:nvSpPr>
        <p:spPr/>
        <p:txBody>
          <a:bodyPr/>
          <a:lstStyle/>
          <a:p>
            <a:r>
              <a:rPr lang="en-GB">
                <a:latin typeface="Times New Roman" panose="02020603050405020304" pitchFamily="18" charset="0"/>
                <a:cs typeface="Times New Roman" panose="02020603050405020304" pitchFamily="18" charset="0"/>
              </a:rPr>
              <a:t>Costa leadership</a:t>
            </a:r>
          </a:p>
        </p:txBody>
      </p:sp>
      <p:sp>
        <p:nvSpPr>
          <p:cNvPr id="3" name="Content Placeholder 2">
            <a:extLst>
              <a:ext uri="{FF2B5EF4-FFF2-40B4-BE49-F238E27FC236}">
                <a16:creationId xmlns:a16="http://schemas.microsoft.com/office/drawing/2014/main" id="{8726D43A-F043-1A0C-81A9-8B8EE3DF8014}"/>
              </a:ext>
            </a:extLst>
          </p:cNvPr>
          <p:cNvSpPr>
            <a:spLocks noGrp="1"/>
          </p:cNvSpPr>
          <p:nvPr>
            <p:ph idx="1"/>
          </p:nvPr>
        </p:nvSpPr>
        <p:spPr>
          <a:xfrm>
            <a:off x="396815" y="2329131"/>
            <a:ext cx="7384211" cy="4382219"/>
          </a:xfrm>
        </p:spPr>
        <p:txBody>
          <a:bodyPr>
            <a:normAutofit/>
          </a:bodyPr>
          <a:lstStyle/>
          <a:p>
            <a:r>
              <a:rPr lang="en-GB" dirty="0">
                <a:latin typeface="Times New Roman" panose="02020603050405020304" pitchFamily="18" charset="0"/>
                <a:cs typeface="Times New Roman" panose="02020603050405020304" pitchFamily="18" charset="0"/>
              </a:rPr>
              <a:t>Costa Coffee's leadership team has extensive experience in various fields, such as supply chain management, retail, and information security.</a:t>
            </a:r>
          </a:p>
          <a:p>
            <a:r>
              <a:rPr lang="en-GB" dirty="0">
                <a:latin typeface="Times New Roman" panose="02020603050405020304" pitchFamily="18" charset="0"/>
                <a:cs typeface="Times New Roman" panose="02020603050405020304" pitchFamily="18" charset="0"/>
              </a:rPr>
              <a:t>The group also has a passion for data analytics and visual merchandising.</a:t>
            </a:r>
          </a:p>
          <a:p>
            <a:r>
              <a:rPr lang="en-GB" dirty="0">
                <a:latin typeface="Times New Roman" panose="02020603050405020304" pitchFamily="18" charset="0"/>
                <a:cs typeface="Times New Roman" panose="02020603050405020304" pitchFamily="18" charset="0"/>
              </a:rPr>
              <a:t>In 2018, Coca-Cola purchased Costa Coffee, which gave the company an opportunity to expand its international presence.</a:t>
            </a:r>
          </a:p>
        </p:txBody>
      </p:sp>
      <p:pic>
        <p:nvPicPr>
          <p:cNvPr id="5" name="Graphic 4" descr="Recruitment Management">
            <a:extLst>
              <a:ext uri="{FF2B5EF4-FFF2-40B4-BE49-F238E27FC236}">
                <a16:creationId xmlns:a16="http://schemas.microsoft.com/office/drawing/2014/main" id="{F2B0C461-87F3-286A-9C03-2F6192340E2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54890" y="1799181"/>
            <a:ext cx="3500929" cy="3500929"/>
          </a:xfrm>
          <a:prstGeom prst="rect">
            <a:avLst/>
          </a:prstGeom>
        </p:spPr>
      </p:pic>
      <p:cxnSp>
        <p:nvCxnSpPr>
          <p:cNvPr id="6" name="Straight Connector 5">
            <a:extLst>
              <a:ext uri="{FF2B5EF4-FFF2-40B4-BE49-F238E27FC236}">
                <a16:creationId xmlns:a16="http://schemas.microsoft.com/office/drawing/2014/main" id="{A800BC66-DAF5-34D1-8904-2C97A9A1DD47}"/>
              </a:ext>
            </a:extLst>
          </p:cNvPr>
          <p:cNvCxnSpPr>
            <a:cxnSpLocks/>
          </p:cNvCxnSpPr>
          <p:nvPr/>
        </p:nvCxnSpPr>
        <p:spPr>
          <a:xfrm>
            <a:off x="916393" y="1509848"/>
            <a:ext cx="3953319" cy="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02627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Rectangle 103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C6BA3B-2182-663C-78A8-B0883444E031}"/>
              </a:ext>
            </a:extLst>
          </p:cNvPr>
          <p:cNvSpPr>
            <a:spLocks noGrp="1"/>
          </p:cNvSpPr>
          <p:nvPr>
            <p:ph type="title"/>
          </p:nvPr>
        </p:nvSpPr>
        <p:spPr>
          <a:xfrm>
            <a:off x="838201" y="365125"/>
            <a:ext cx="5251316" cy="1807305"/>
          </a:xfrm>
        </p:spPr>
        <p:txBody>
          <a:bodyPr>
            <a:normAutofit/>
          </a:bodyPr>
          <a:lstStyle/>
          <a:p>
            <a:r>
              <a:rPr lang="en-GB" sz="4800">
                <a:latin typeface="Times New Roman" panose="02020603050405020304" pitchFamily="18" charset="0"/>
                <a:cs typeface="Times New Roman" panose="02020603050405020304" pitchFamily="18" charset="0"/>
              </a:rPr>
              <a:t>Costa Future</a:t>
            </a:r>
          </a:p>
        </p:txBody>
      </p:sp>
      <p:sp>
        <p:nvSpPr>
          <p:cNvPr id="3" name="Content Placeholder 2">
            <a:extLst>
              <a:ext uri="{FF2B5EF4-FFF2-40B4-BE49-F238E27FC236}">
                <a16:creationId xmlns:a16="http://schemas.microsoft.com/office/drawing/2014/main" id="{7F254083-EA43-6EA5-B86F-F87A1DF7B34F}"/>
              </a:ext>
            </a:extLst>
          </p:cNvPr>
          <p:cNvSpPr>
            <a:spLocks noGrp="1"/>
          </p:cNvSpPr>
          <p:nvPr>
            <p:ph idx="1"/>
          </p:nvPr>
        </p:nvSpPr>
        <p:spPr>
          <a:xfrm>
            <a:off x="241924" y="1932333"/>
            <a:ext cx="6580518" cy="4595056"/>
          </a:xfrm>
        </p:spPr>
        <p:txBody>
          <a:bodyPr>
            <a:normAutofit/>
          </a:bodyPr>
          <a:lstStyle/>
          <a:p>
            <a:r>
              <a:rPr lang="en-GB" sz="2200" dirty="0">
                <a:effectLst/>
                <a:latin typeface="Times New Roman" panose="02020603050405020304" pitchFamily="18" charset="0"/>
                <a:cs typeface="Times New Roman" panose="02020603050405020304" pitchFamily="18" charset="0"/>
              </a:rPr>
              <a:t>In the future, Costa Coffee plans to implement Dayforce HR and payroll to consolidate its various systems.</a:t>
            </a:r>
          </a:p>
          <a:p>
            <a:r>
              <a:rPr lang="en-GB" sz="2200" dirty="0">
                <a:effectLst/>
                <a:latin typeface="Times New Roman" panose="02020603050405020304" pitchFamily="18" charset="0"/>
                <a:cs typeface="Times New Roman" panose="02020603050405020304" pitchFamily="18" charset="0"/>
              </a:rPr>
              <a:t>Extending Dayforce into its core HR and payroll processes is a big win for Costa Coffee. </a:t>
            </a:r>
          </a:p>
          <a:p>
            <a:r>
              <a:rPr lang="en-GB" sz="2200" dirty="0">
                <a:effectLst/>
                <a:latin typeface="Times New Roman" panose="02020603050405020304" pitchFamily="18" charset="0"/>
                <a:cs typeface="Times New Roman" panose="02020603050405020304" pitchFamily="18" charset="0"/>
              </a:rPr>
              <a:t>As Costa Coffee continues to expand its operations, it needs a strong partner and technology foundation to manage its most critical resource, which is its people.</a:t>
            </a:r>
          </a:p>
          <a:p>
            <a:r>
              <a:rPr lang="en-GB" sz="2200" dirty="0">
                <a:effectLst/>
                <a:latin typeface="Times New Roman" panose="02020603050405020304" pitchFamily="18" charset="0"/>
                <a:cs typeface="Times New Roman" panose="02020603050405020304" pitchFamily="18" charset="0"/>
              </a:rPr>
              <a:t>According to Ratcliffe, Costa Coffee is focused on becoming the world's leading coffee brand. </a:t>
            </a:r>
          </a:p>
          <a:p>
            <a:r>
              <a:rPr lang="en-GB" sz="2200" dirty="0">
                <a:effectLst/>
                <a:latin typeface="Times New Roman" panose="02020603050405020304" pitchFamily="18" charset="0"/>
                <a:cs typeface="Times New Roman" panose="02020603050405020304" pitchFamily="18" charset="0"/>
              </a:rPr>
              <a:t>To achieve this, the company will need to grow at a rapid pace. </a:t>
            </a:r>
          </a:p>
          <a:p>
            <a:endParaRPr lang="en-GB" sz="2000" dirty="0"/>
          </a:p>
        </p:txBody>
      </p:sp>
      <p:pic>
        <p:nvPicPr>
          <p:cNvPr id="1026" name="Picture 2" descr="Coffee beans falling">
            <a:extLst>
              <a:ext uri="{FF2B5EF4-FFF2-40B4-BE49-F238E27FC236}">
                <a16:creationId xmlns:a16="http://schemas.microsoft.com/office/drawing/2014/main" id="{377231BF-CD00-0F42-9139-0B8DAE206EE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39" r="2" b="2"/>
          <a:stretch/>
        </p:blipFill>
        <p:spPr bwMode="auto">
          <a:xfrm>
            <a:off x="7064365" y="10"/>
            <a:ext cx="512763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cxnSp>
        <p:nvCxnSpPr>
          <p:cNvPr id="4" name="Straight Connector 3">
            <a:extLst>
              <a:ext uri="{FF2B5EF4-FFF2-40B4-BE49-F238E27FC236}">
                <a16:creationId xmlns:a16="http://schemas.microsoft.com/office/drawing/2014/main" id="{A36E8CD2-0E34-6201-29F2-D091E565CA28}"/>
              </a:ext>
            </a:extLst>
          </p:cNvPr>
          <p:cNvCxnSpPr>
            <a:cxnSpLocks/>
          </p:cNvCxnSpPr>
          <p:nvPr/>
        </p:nvCxnSpPr>
        <p:spPr>
          <a:xfrm>
            <a:off x="735639" y="1669337"/>
            <a:ext cx="3929126" cy="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06507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DC6B98-C77A-62A7-ECE7-5EEB1E893A02}"/>
              </a:ext>
            </a:extLst>
          </p:cNvPr>
          <p:cNvSpPr>
            <a:spLocks noGrp="1"/>
          </p:cNvSpPr>
          <p:nvPr>
            <p:ph type="title"/>
          </p:nvPr>
        </p:nvSpPr>
        <p:spPr>
          <a:xfrm>
            <a:off x="5297762" y="329184"/>
            <a:ext cx="6251110" cy="1783080"/>
          </a:xfrm>
        </p:spPr>
        <p:txBody>
          <a:bodyPr anchor="b">
            <a:normAutofit/>
          </a:bodyPr>
          <a:lstStyle/>
          <a:p>
            <a:r>
              <a:rPr lang="en-GB" sz="5400">
                <a:latin typeface="Times New Roman" panose="02020603050405020304" pitchFamily="18" charset="0"/>
                <a:cs typeface="Times New Roman" panose="02020603050405020304" pitchFamily="18" charset="0"/>
              </a:rPr>
              <a:t>Costa expanding</a:t>
            </a:r>
          </a:p>
        </p:txBody>
      </p:sp>
      <p:pic>
        <p:nvPicPr>
          <p:cNvPr id="5" name="Picture 4" descr="Puzzle pieces">
            <a:extLst>
              <a:ext uri="{FF2B5EF4-FFF2-40B4-BE49-F238E27FC236}">
                <a16:creationId xmlns:a16="http://schemas.microsoft.com/office/drawing/2014/main" id="{85AAC480-A03F-27DA-58AE-C4E45420B66F}"/>
              </a:ext>
            </a:extLst>
          </p:cNvPr>
          <p:cNvPicPr>
            <a:picLocks noChangeAspect="1"/>
          </p:cNvPicPr>
          <p:nvPr/>
        </p:nvPicPr>
        <p:blipFill rotWithShape="1">
          <a:blip r:embed="rId2"/>
          <a:srcRect l="31228" r="2361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C56D77-6395-B98B-47D2-24CB8455EE9D}"/>
              </a:ext>
            </a:extLst>
          </p:cNvPr>
          <p:cNvSpPr>
            <a:spLocks noGrp="1"/>
          </p:cNvSpPr>
          <p:nvPr>
            <p:ph idx="1"/>
          </p:nvPr>
        </p:nvSpPr>
        <p:spPr>
          <a:xfrm>
            <a:off x="5020574" y="2783934"/>
            <a:ext cx="6528298" cy="3406554"/>
          </a:xfrm>
        </p:spPr>
        <p:txBody>
          <a:bodyPr>
            <a:noAutofit/>
          </a:bodyPr>
          <a:lstStyle/>
          <a:p>
            <a:r>
              <a:rPr lang="en-GB" sz="2400" dirty="0">
                <a:effectLst/>
                <a:latin typeface="Times New Roman" panose="02020603050405020304" pitchFamily="18" charset="0"/>
                <a:cs typeface="Times New Roman" panose="02020603050405020304" pitchFamily="18" charset="0"/>
              </a:rPr>
              <a:t>According to Ratcliffe, Costa Coffee's goal is to inspire people to drink great coffee. The company is planning to increase its size within the next couple of years. </a:t>
            </a:r>
          </a:p>
          <a:p>
            <a:r>
              <a:rPr lang="en-GB" sz="2400" dirty="0">
                <a:effectLst/>
                <a:latin typeface="Times New Roman" panose="02020603050405020304" pitchFamily="18" charset="0"/>
                <a:cs typeface="Times New Roman" panose="02020603050405020304" pitchFamily="18" charset="0"/>
              </a:rPr>
              <a:t>The company's new target of increasing its workforce by 25% presents a challenge for Costa Coffee </a:t>
            </a:r>
          </a:p>
          <a:p>
            <a:r>
              <a:rPr lang="en-GB" sz="2400" dirty="0">
                <a:effectLst/>
                <a:latin typeface="Times New Roman" panose="02020603050405020304" pitchFamily="18" charset="0"/>
                <a:cs typeface="Times New Roman" panose="02020603050405020304" pitchFamily="18" charset="0"/>
              </a:rPr>
              <a:t>Ratcliffe said that the company prioritizes developing and growing its leaders and employees</a:t>
            </a:r>
            <a:r>
              <a:rPr lang="en-GB" sz="2400" dirty="0">
                <a:latin typeface="Times New Roman" panose="02020603050405020304" pitchFamily="18" charset="0"/>
                <a:cs typeface="Times New Roman" panose="02020603050405020304" pitchFamily="18" charset="0"/>
              </a:rPr>
              <a:t>.</a:t>
            </a:r>
            <a:endParaRPr lang="en-GB" sz="2400" dirty="0"/>
          </a:p>
        </p:txBody>
      </p:sp>
    </p:spTree>
    <p:extLst>
      <p:ext uri="{BB962C8B-B14F-4D97-AF65-F5344CB8AC3E}">
        <p14:creationId xmlns:p14="http://schemas.microsoft.com/office/powerpoint/2010/main" val="21833426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3EB210-67BB-C8FE-69D4-1BF51BA8534F}"/>
              </a:ext>
            </a:extLst>
          </p:cNvPr>
          <p:cNvSpPr>
            <a:spLocks noGrp="1"/>
          </p:cNvSpPr>
          <p:nvPr>
            <p:ph type="title"/>
          </p:nvPr>
        </p:nvSpPr>
        <p:spPr>
          <a:xfrm>
            <a:off x="838201" y="365125"/>
            <a:ext cx="5251316" cy="1807305"/>
          </a:xfrm>
        </p:spPr>
        <p:txBody>
          <a:bodyPr>
            <a:normAutofit/>
          </a:bodyPr>
          <a:lstStyle/>
          <a:p>
            <a:r>
              <a:rPr lang="en-GB">
                <a:latin typeface="Times New Roman" panose="02020603050405020304" pitchFamily="18" charset="0"/>
                <a:cs typeface="Times New Roman" panose="02020603050405020304" pitchFamily="18" charset="0"/>
              </a:rPr>
              <a:t>Customer Service</a:t>
            </a:r>
          </a:p>
        </p:txBody>
      </p:sp>
      <p:sp>
        <p:nvSpPr>
          <p:cNvPr id="3" name="Content Placeholder 2">
            <a:extLst>
              <a:ext uri="{FF2B5EF4-FFF2-40B4-BE49-F238E27FC236}">
                <a16:creationId xmlns:a16="http://schemas.microsoft.com/office/drawing/2014/main" id="{26BDB852-9C7D-B06E-C8C9-5B3315A16956}"/>
              </a:ext>
            </a:extLst>
          </p:cNvPr>
          <p:cNvSpPr>
            <a:spLocks noGrp="1"/>
          </p:cNvSpPr>
          <p:nvPr>
            <p:ph idx="1"/>
          </p:nvPr>
        </p:nvSpPr>
        <p:spPr>
          <a:xfrm>
            <a:off x="224288" y="2172430"/>
            <a:ext cx="6509894" cy="4814965"/>
          </a:xfrm>
        </p:spPr>
        <p:txBody>
          <a:bodyPr>
            <a:normAutofit/>
          </a:bodyPr>
          <a:lstStyle/>
          <a:p>
            <a:r>
              <a:rPr lang="en-GB" dirty="0">
                <a:effectLst/>
                <a:latin typeface="Times New Roman" panose="02020603050405020304" pitchFamily="18" charset="0"/>
                <a:cs typeface="Times New Roman" panose="02020603050405020304" pitchFamily="18" charset="0"/>
              </a:rPr>
              <a:t>The passion, dedication, and skill of the individuals who deliver Costa Coffee's customer service are the reasons why the company's brand and loyalty are built.</a:t>
            </a:r>
          </a:p>
          <a:p>
            <a:r>
              <a:rPr lang="en-GB" dirty="0">
                <a:effectLst/>
                <a:latin typeface="Times New Roman" panose="02020603050405020304" pitchFamily="18" charset="0"/>
                <a:cs typeface="Times New Roman" panose="02020603050405020304" pitchFamily="18" charset="0"/>
              </a:rPr>
              <a:t>Costa Coffee still stands out due to its service.</a:t>
            </a:r>
          </a:p>
          <a:p>
            <a:r>
              <a:rPr lang="en-GB" dirty="0">
                <a:effectLst/>
                <a:latin typeface="Times New Roman" panose="02020603050405020304" pitchFamily="18" charset="0"/>
                <a:cs typeface="Times New Roman" panose="02020603050405020304" pitchFamily="18" charset="0"/>
              </a:rPr>
              <a:t>The People team of Costa Coffee has been able to provide its staff with better experiences and more efficient labour hours. </a:t>
            </a:r>
            <a:endParaRPr lang="en-GB" dirty="0"/>
          </a:p>
        </p:txBody>
      </p:sp>
      <p:pic>
        <p:nvPicPr>
          <p:cNvPr id="5" name="Picture 4" descr="Espresso machine with earth coffee">
            <a:extLst>
              <a:ext uri="{FF2B5EF4-FFF2-40B4-BE49-F238E27FC236}">
                <a16:creationId xmlns:a16="http://schemas.microsoft.com/office/drawing/2014/main" id="{2DDBAAEE-85FA-4A85-A8FE-114F69CA8910}"/>
              </a:ext>
            </a:extLst>
          </p:cNvPr>
          <p:cNvPicPr>
            <a:picLocks noChangeAspect="1"/>
          </p:cNvPicPr>
          <p:nvPr/>
        </p:nvPicPr>
        <p:blipFill rotWithShape="1">
          <a:blip r:embed="rId2"/>
          <a:srcRect l="28998" r="12964" b="-1"/>
          <a:stretch/>
        </p:blipFill>
        <p:spPr>
          <a:xfrm>
            <a:off x="6734181" y="10"/>
            <a:ext cx="545781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cxnSp>
        <p:nvCxnSpPr>
          <p:cNvPr id="4" name="Straight Connector 3">
            <a:extLst>
              <a:ext uri="{FF2B5EF4-FFF2-40B4-BE49-F238E27FC236}">
                <a16:creationId xmlns:a16="http://schemas.microsoft.com/office/drawing/2014/main" id="{C6DE5215-6DC4-580D-4E8C-485E6CC4B3EC}"/>
              </a:ext>
            </a:extLst>
          </p:cNvPr>
          <p:cNvCxnSpPr>
            <a:cxnSpLocks/>
          </p:cNvCxnSpPr>
          <p:nvPr/>
        </p:nvCxnSpPr>
        <p:spPr>
          <a:xfrm>
            <a:off x="965378" y="1771106"/>
            <a:ext cx="3953319" cy="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99415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BB9F0B-BD81-2699-5EE9-367922C3E0EA}"/>
              </a:ext>
            </a:extLst>
          </p:cNvPr>
          <p:cNvSpPr>
            <a:spLocks noGrp="1"/>
          </p:cNvSpPr>
          <p:nvPr>
            <p:ph type="title"/>
          </p:nvPr>
        </p:nvSpPr>
        <p:spPr>
          <a:xfrm>
            <a:off x="266430" y="525992"/>
            <a:ext cx="5962785" cy="1807305"/>
          </a:xfrm>
        </p:spPr>
        <p:txBody>
          <a:bodyPr>
            <a:normAutofit/>
          </a:bodyPr>
          <a:lstStyle/>
          <a:p>
            <a:r>
              <a:rPr lang="en-GB">
                <a:latin typeface="Times New Roman" panose="02020603050405020304" pitchFamily="18" charset="0"/>
                <a:cs typeface="Times New Roman" panose="02020603050405020304" pitchFamily="18" charset="0"/>
              </a:rPr>
              <a:t>Improving Costa labour</a:t>
            </a:r>
          </a:p>
        </p:txBody>
      </p:sp>
      <p:sp>
        <p:nvSpPr>
          <p:cNvPr id="3" name="Content Placeholder 2">
            <a:extLst>
              <a:ext uri="{FF2B5EF4-FFF2-40B4-BE49-F238E27FC236}">
                <a16:creationId xmlns:a16="http://schemas.microsoft.com/office/drawing/2014/main" id="{2D0A93E9-44F8-5E10-2408-063A7AC99277}"/>
              </a:ext>
            </a:extLst>
          </p:cNvPr>
          <p:cNvSpPr>
            <a:spLocks noGrp="1"/>
          </p:cNvSpPr>
          <p:nvPr>
            <p:ph idx="1"/>
          </p:nvPr>
        </p:nvSpPr>
        <p:spPr>
          <a:xfrm>
            <a:off x="478701" y="2467155"/>
            <a:ext cx="6784741" cy="4390844"/>
          </a:xfrm>
        </p:spPr>
        <p:txBody>
          <a:bodyPr>
            <a:normAutofit lnSpcReduction="10000"/>
          </a:bodyPr>
          <a:lstStyle/>
          <a:p>
            <a:r>
              <a:rPr lang="en-GB" sz="2400" dirty="0">
                <a:latin typeface="Times New Roman" panose="02020603050405020304" pitchFamily="18" charset="0"/>
                <a:cs typeface="Times New Roman" panose="02020603050405020304" pitchFamily="18" charset="0"/>
              </a:rPr>
              <a:t>Since Dayforce</a:t>
            </a:r>
            <a:r>
              <a:rPr lang="en-GB" sz="2400" dirty="0">
                <a:effectLst/>
                <a:latin typeface="Times New Roman" panose="02020603050405020304" pitchFamily="18" charset="0"/>
                <a:cs typeface="Times New Roman" panose="02020603050405020304" pitchFamily="18" charset="0"/>
              </a:rPr>
              <a:t> was introduced to Costa Coffee's retail business, it has been able to achieve a 100% adoption rate. </a:t>
            </a:r>
          </a:p>
          <a:p>
            <a:r>
              <a:rPr lang="en-GB" sz="2400" dirty="0">
                <a:effectLst/>
                <a:latin typeface="Times New Roman" panose="02020603050405020304" pitchFamily="18" charset="0"/>
                <a:cs typeface="Times New Roman" panose="02020603050405020304" pitchFamily="18" charset="0"/>
              </a:rPr>
              <a:t>The company's employees can now manage their schedules and availability through the Dayforce app.</a:t>
            </a:r>
          </a:p>
          <a:p>
            <a:r>
              <a:rPr lang="en-GB" sz="2400" dirty="0">
                <a:effectLst/>
                <a:latin typeface="Times New Roman" panose="02020603050405020304" pitchFamily="18" charset="0"/>
                <a:cs typeface="Times New Roman" panose="02020603050405020304" pitchFamily="18" charset="0"/>
              </a:rPr>
              <a:t>In addition, Costa Coffee encourages its stores to schedule for the ideal hours to maximize their service and efficiency. </a:t>
            </a:r>
          </a:p>
          <a:p>
            <a:r>
              <a:rPr lang="en-GB" sz="2400" dirty="0">
                <a:effectLst/>
                <a:latin typeface="Times New Roman" panose="02020603050405020304" pitchFamily="18" charset="0"/>
                <a:cs typeface="Times New Roman" panose="02020603050405020304" pitchFamily="18" charset="0"/>
              </a:rPr>
              <a:t>According to Dent, the company's labour planning team uses Dayforce's insights into its trade patterns to find ways to improve their scheduling.</a:t>
            </a:r>
          </a:p>
          <a:p>
            <a:endParaRPr lang="en-GB" sz="1400" dirty="0"/>
          </a:p>
        </p:txBody>
      </p:sp>
      <p:pic>
        <p:nvPicPr>
          <p:cNvPr id="5" name="Picture 4" descr="A person cooking in a pot&#10;&#10;Description automatically generated">
            <a:extLst>
              <a:ext uri="{FF2B5EF4-FFF2-40B4-BE49-F238E27FC236}">
                <a16:creationId xmlns:a16="http://schemas.microsoft.com/office/drawing/2014/main" id="{6C443A3D-BCA1-18ED-0B2A-77EA196FDEE8}"/>
              </a:ext>
            </a:extLst>
          </p:cNvPr>
          <p:cNvPicPr>
            <a:picLocks noChangeAspect="1"/>
          </p:cNvPicPr>
          <p:nvPr/>
        </p:nvPicPr>
        <p:blipFill rotWithShape="1">
          <a:blip r:embed="rId2"/>
          <a:srcRect l="23462" r="21979" b="1"/>
          <a:stretch/>
        </p:blipFill>
        <p:spPr>
          <a:xfrm>
            <a:off x="7263442" y="10"/>
            <a:ext cx="4928558"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cxnSp>
        <p:nvCxnSpPr>
          <p:cNvPr id="6" name="Straight Connector 5">
            <a:extLst>
              <a:ext uri="{FF2B5EF4-FFF2-40B4-BE49-F238E27FC236}">
                <a16:creationId xmlns:a16="http://schemas.microsoft.com/office/drawing/2014/main" id="{D011CE4C-EE4D-5EB6-35EE-9432D3512469}"/>
              </a:ext>
            </a:extLst>
          </p:cNvPr>
          <p:cNvCxnSpPr>
            <a:cxnSpLocks/>
          </p:cNvCxnSpPr>
          <p:nvPr/>
        </p:nvCxnSpPr>
        <p:spPr>
          <a:xfrm>
            <a:off x="478701" y="1880603"/>
            <a:ext cx="5024028" cy="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EE9C9302-70AD-10B3-17B3-0B3B1AD65295}"/>
              </a:ext>
            </a:extLst>
          </p:cNvPr>
          <p:cNvSpPr txBox="1"/>
          <p:nvPr/>
        </p:nvSpPr>
        <p:spPr>
          <a:xfrm>
            <a:off x="8075267" y="64327"/>
            <a:ext cx="2919097" cy="923330"/>
          </a:xfrm>
          <a:prstGeom prst="rect">
            <a:avLst/>
          </a:prstGeom>
          <a:noFill/>
        </p:spPr>
        <p:txBody>
          <a:bodyPr wrap="square">
            <a:spAutoFit/>
          </a:bodyPr>
          <a:lstStyle/>
          <a:p>
            <a:pPr algn="l"/>
            <a:r>
              <a:rPr lang="en-GB" b="0" i="0" u="none" strike="noStrike" dirty="0">
                <a:solidFill>
                  <a:srgbClr val="000000"/>
                </a:solidFill>
                <a:effectLst/>
              </a:rPr>
              <a:t>(</a:t>
            </a:r>
            <a:r>
              <a:rPr lang="en-GB" b="0" i="1" u="none" strike="noStrike" dirty="0">
                <a:solidFill>
                  <a:srgbClr val="000000"/>
                </a:solidFill>
                <a:effectLst/>
              </a:rPr>
              <a:t>The Nation’s Favourite Coffee Shop | Costa Coffee</a:t>
            </a:r>
            <a:r>
              <a:rPr lang="en-GB" b="0" i="0" u="none" strike="noStrike" dirty="0">
                <a:solidFill>
                  <a:srgbClr val="000000"/>
                </a:solidFill>
                <a:effectLst/>
              </a:rPr>
              <a:t>, n.d.)</a:t>
            </a:r>
          </a:p>
        </p:txBody>
      </p:sp>
    </p:spTree>
    <p:extLst>
      <p:ext uri="{BB962C8B-B14F-4D97-AF65-F5344CB8AC3E}">
        <p14:creationId xmlns:p14="http://schemas.microsoft.com/office/powerpoint/2010/main" val="28377134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2E0C1B-9DF2-CD27-F296-A09CFB4F9176}"/>
              </a:ext>
            </a:extLst>
          </p:cNvPr>
          <p:cNvSpPr>
            <a:spLocks noGrp="1"/>
          </p:cNvSpPr>
          <p:nvPr>
            <p:ph type="title"/>
          </p:nvPr>
        </p:nvSpPr>
        <p:spPr>
          <a:xfrm>
            <a:off x="761800" y="762001"/>
            <a:ext cx="5334197" cy="1708242"/>
          </a:xfrm>
        </p:spPr>
        <p:txBody>
          <a:bodyPr anchor="ctr">
            <a:normAutofit/>
          </a:bodyPr>
          <a:lstStyle/>
          <a:p>
            <a:r>
              <a:rPr lang="en-GB" sz="4000">
                <a:latin typeface="Times New Roman" panose="02020603050405020304" pitchFamily="18" charset="0"/>
                <a:cs typeface="Times New Roman" panose="02020603050405020304" pitchFamily="18" charset="0"/>
              </a:rPr>
              <a:t>External factors</a:t>
            </a:r>
          </a:p>
        </p:txBody>
      </p:sp>
      <p:sp>
        <p:nvSpPr>
          <p:cNvPr id="3" name="Content Placeholder 2">
            <a:extLst>
              <a:ext uri="{FF2B5EF4-FFF2-40B4-BE49-F238E27FC236}">
                <a16:creationId xmlns:a16="http://schemas.microsoft.com/office/drawing/2014/main" id="{CEE1075E-706F-AAEB-6221-AB65CA048C6D}"/>
              </a:ext>
            </a:extLst>
          </p:cNvPr>
          <p:cNvSpPr>
            <a:spLocks noGrp="1"/>
          </p:cNvSpPr>
          <p:nvPr>
            <p:ph idx="1"/>
          </p:nvPr>
        </p:nvSpPr>
        <p:spPr>
          <a:xfrm>
            <a:off x="578920" y="2481129"/>
            <a:ext cx="6095996" cy="3758950"/>
          </a:xfrm>
        </p:spPr>
        <p:txBody>
          <a:bodyPr anchor="ctr">
            <a:normAutofit/>
          </a:bodyPr>
          <a:lstStyle/>
          <a:p>
            <a:pPr marL="0" indent="0">
              <a:buNone/>
            </a:pPr>
            <a:r>
              <a:rPr lang="en-GB" sz="2400" dirty="0">
                <a:latin typeface="Times New Roman" panose="02020603050405020304" pitchFamily="18" charset="0"/>
                <a:cs typeface="Times New Roman" panose="02020603050405020304" pitchFamily="18" charset="0"/>
              </a:rPr>
              <a:t>Customer Satisfaction</a:t>
            </a:r>
          </a:p>
          <a:p>
            <a:r>
              <a:rPr lang="en-GB" sz="2400" dirty="0">
                <a:latin typeface="Times New Roman" panose="02020603050405020304" pitchFamily="18" charset="0"/>
                <a:ea typeface="Calibri" panose="020F0502020204030204" pitchFamily="34" charset="0"/>
                <a:cs typeface="Times New Roman" panose="02020603050405020304" pitchFamily="18" charset="0"/>
              </a:rPr>
              <a:t>The success of Costa highly depends on customer satisfaction. Therefore, customer feedback plays vital role in the behaviours of team.</a:t>
            </a:r>
            <a:endParaRPr lang="en-GB" sz="2400" dirty="0">
              <a:latin typeface="Times New Roman" panose="02020603050405020304" pitchFamily="18" charset="0"/>
              <a:cs typeface="Times New Roman" panose="02020603050405020304" pitchFamily="18" charset="0"/>
            </a:endParaRPr>
          </a:p>
          <a:p>
            <a:pPr marL="0" indent="0">
              <a:buNone/>
            </a:pPr>
            <a:r>
              <a:rPr lang="en-GB" sz="2400" dirty="0">
                <a:latin typeface="Times New Roman" panose="02020603050405020304" pitchFamily="18" charset="0"/>
                <a:cs typeface="Times New Roman" panose="02020603050405020304" pitchFamily="18" charset="0"/>
              </a:rPr>
              <a:t>Market Competition</a:t>
            </a:r>
          </a:p>
          <a:p>
            <a:r>
              <a:rPr lang="en-GB" sz="2400" dirty="0">
                <a:latin typeface="Times New Roman" panose="02020603050405020304" pitchFamily="18" charset="0"/>
                <a:ea typeface="Calibri" panose="020F0502020204030204" pitchFamily="34" charset="0"/>
                <a:cs typeface="Times New Roman" panose="02020603050405020304" pitchFamily="18" charset="0"/>
              </a:rPr>
              <a:t>High competition could require teams to work extra hard to perform well and this increases the collaboration amongst them. </a:t>
            </a:r>
            <a:endParaRPr lang="en-GB" sz="2400" dirty="0">
              <a:latin typeface="Times New Roman" panose="02020603050405020304" pitchFamily="18" charset="0"/>
              <a:cs typeface="Times New Roman" panose="02020603050405020304" pitchFamily="18" charset="0"/>
            </a:endParaRPr>
          </a:p>
          <a:p>
            <a:endParaRPr lang="en-GB" sz="2000" dirty="0"/>
          </a:p>
        </p:txBody>
      </p:sp>
      <p:pic>
        <p:nvPicPr>
          <p:cNvPr id="5" name="Picture 4" descr="Person holding a puzzle piece">
            <a:extLst>
              <a:ext uri="{FF2B5EF4-FFF2-40B4-BE49-F238E27FC236}">
                <a16:creationId xmlns:a16="http://schemas.microsoft.com/office/drawing/2014/main" id="{F972D527-EC1F-2148-042D-7520AA3BADBF}"/>
              </a:ext>
            </a:extLst>
          </p:cNvPr>
          <p:cNvPicPr>
            <a:picLocks noChangeAspect="1"/>
          </p:cNvPicPr>
          <p:nvPr/>
        </p:nvPicPr>
        <p:blipFill rotWithShape="1">
          <a:blip r:embed="rId2"/>
          <a:srcRect l="23856" r="23530" b="-2"/>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cxnSp>
        <p:nvCxnSpPr>
          <p:cNvPr id="4" name="Straight Connector 3">
            <a:extLst>
              <a:ext uri="{FF2B5EF4-FFF2-40B4-BE49-F238E27FC236}">
                <a16:creationId xmlns:a16="http://schemas.microsoft.com/office/drawing/2014/main" id="{2DA1DA4E-C4A3-B486-DF10-0D01D7FF3D37}"/>
              </a:ext>
            </a:extLst>
          </p:cNvPr>
          <p:cNvCxnSpPr>
            <a:cxnSpLocks/>
          </p:cNvCxnSpPr>
          <p:nvPr/>
        </p:nvCxnSpPr>
        <p:spPr>
          <a:xfrm>
            <a:off x="761800" y="2095756"/>
            <a:ext cx="3541259" cy="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80080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8C4F06-59D4-0073-3881-64ABA75EDD50}"/>
              </a:ext>
            </a:extLst>
          </p:cNvPr>
          <p:cNvSpPr>
            <a:spLocks noGrp="1"/>
          </p:cNvSpPr>
          <p:nvPr>
            <p:ph type="title"/>
          </p:nvPr>
        </p:nvSpPr>
        <p:spPr>
          <a:xfrm>
            <a:off x="630936" y="640080"/>
            <a:ext cx="4818888" cy="1481328"/>
          </a:xfrm>
        </p:spPr>
        <p:txBody>
          <a:bodyPr anchor="b">
            <a:normAutofit/>
          </a:bodyPr>
          <a:lstStyle/>
          <a:p>
            <a:r>
              <a:rPr lang="en-GB" sz="5400">
                <a:latin typeface="Times New Roman" panose="02020603050405020304" pitchFamily="18" charset="0"/>
                <a:cs typeface="Times New Roman" panose="02020603050405020304" pitchFamily="18" charset="0"/>
              </a:rPr>
              <a:t>Communication</a:t>
            </a:r>
          </a:p>
        </p:txBody>
      </p:sp>
      <p:sp>
        <p:nvSpPr>
          <p:cNvPr id="1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9EE005B-6CEA-B9D5-E2CC-70F340DAA6F6}"/>
              </a:ext>
            </a:extLst>
          </p:cNvPr>
          <p:cNvSpPr>
            <a:spLocks noGrp="1"/>
          </p:cNvSpPr>
          <p:nvPr>
            <p:ph idx="1"/>
          </p:nvPr>
        </p:nvSpPr>
        <p:spPr>
          <a:xfrm>
            <a:off x="224125" y="2512315"/>
            <a:ext cx="6807265" cy="4448556"/>
          </a:xfrm>
        </p:spPr>
        <p:txBody>
          <a:bodyPr anchor="t">
            <a:normAutofit/>
          </a:bodyPr>
          <a:lstStyle/>
          <a:p>
            <a:pPr marL="0" indent="0">
              <a:buNone/>
            </a:pPr>
            <a:r>
              <a:rPr lang="en-GB" sz="2400" dirty="0">
                <a:latin typeface="Times New Roman" panose="02020603050405020304" pitchFamily="18" charset="0"/>
                <a:cs typeface="Times New Roman" panose="02020603050405020304" pitchFamily="18" charset="0"/>
              </a:rPr>
              <a:t>Cross Departmental Communication </a:t>
            </a:r>
          </a:p>
          <a:p>
            <a:r>
              <a:rPr lang="en-GB" sz="2400" dirty="0">
                <a:latin typeface="Times New Roman" panose="02020603050405020304" pitchFamily="18" charset="0"/>
                <a:ea typeface="Calibri" panose="020F0502020204030204" pitchFamily="34" charset="0"/>
                <a:cs typeface="Times New Roman" panose="02020603050405020304" pitchFamily="18" charset="0"/>
              </a:rPr>
              <a:t>Keeping cross departmental communication between teams ensures that the objectives for all are aligned and their responsibilities are equally distributed.</a:t>
            </a:r>
          </a:p>
          <a:p>
            <a:pPr marL="0" indent="0">
              <a:buNone/>
            </a:pPr>
            <a:r>
              <a:rPr lang="en-GB" sz="2400" dirty="0">
                <a:latin typeface="Times New Roman" panose="02020603050405020304" pitchFamily="18" charset="0"/>
                <a:cs typeface="Times New Roman" panose="02020603050405020304" pitchFamily="18" charset="0"/>
              </a:rPr>
              <a:t>Effective Communication</a:t>
            </a:r>
          </a:p>
          <a:p>
            <a:r>
              <a:rPr lang="en-GB" sz="2400" dirty="0">
                <a:latin typeface="Times New Roman" panose="02020603050405020304" pitchFamily="18" charset="0"/>
                <a:cs typeface="Times New Roman" panose="02020603050405020304" pitchFamily="18" charset="0"/>
              </a:rPr>
              <a:t> </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Communication is key to success in any environment. </a:t>
            </a:r>
          </a:p>
          <a:p>
            <a:r>
              <a:rPr lang="en-GB" sz="2400" dirty="0">
                <a:latin typeface="Times New Roman" panose="02020603050405020304" pitchFamily="18" charset="0"/>
                <a:ea typeface="Calibri" panose="020F0502020204030204" pitchFamily="34" charset="0"/>
                <a:cs typeface="Times New Roman" panose="02020603050405020304" pitchFamily="18" charset="0"/>
              </a:rPr>
              <a:t>Team members and managers need to have well-established communication for high performance and avoidance of conflicts.</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sz="1700" dirty="0"/>
          </a:p>
        </p:txBody>
      </p:sp>
      <p:pic>
        <p:nvPicPr>
          <p:cNvPr id="5" name="Picture 4" descr="A person holding a white cup&#10;&#10;Description automatically generated">
            <a:extLst>
              <a:ext uri="{FF2B5EF4-FFF2-40B4-BE49-F238E27FC236}">
                <a16:creationId xmlns:a16="http://schemas.microsoft.com/office/drawing/2014/main" id="{E481AAB5-30D5-27E4-80D1-384F59081AB6}"/>
              </a:ext>
            </a:extLst>
          </p:cNvPr>
          <p:cNvPicPr>
            <a:picLocks noChangeAspect="1"/>
          </p:cNvPicPr>
          <p:nvPr/>
        </p:nvPicPr>
        <p:blipFill>
          <a:blip r:embed="rId2"/>
          <a:stretch>
            <a:fillRect/>
          </a:stretch>
        </p:blipFill>
        <p:spPr>
          <a:xfrm>
            <a:off x="7031391" y="2030831"/>
            <a:ext cx="4936484" cy="3529584"/>
          </a:xfrm>
          <a:prstGeom prst="rect">
            <a:avLst/>
          </a:prstGeom>
        </p:spPr>
      </p:pic>
    </p:spTree>
    <p:extLst>
      <p:ext uri="{BB962C8B-B14F-4D97-AF65-F5344CB8AC3E}">
        <p14:creationId xmlns:p14="http://schemas.microsoft.com/office/powerpoint/2010/main" val="30083181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CA3BC3-BA6A-5733-B117-FA3394C2C410}"/>
              </a:ext>
            </a:extLst>
          </p:cNvPr>
          <p:cNvSpPr>
            <a:spLocks noGrp="1"/>
          </p:cNvSpPr>
          <p:nvPr>
            <p:ph type="title"/>
          </p:nvPr>
        </p:nvSpPr>
        <p:spPr>
          <a:xfrm>
            <a:off x="640080" y="325369"/>
            <a:ext cx="4368602" cy="1956841"/>
          </a:xfrm>
        </p:spPr>
        <p:txBody>
          <a:bodyPr anchor="b">
            <a:normAutofit/>
          </a:bodyPr>
          <a:lstStyle/>
          <a:p>
            <a:r>
              <a:rPr lang="en-GB" sz="5400">
                <a:latin typeface="Times New Roman" panose="02020603050405020304" pitchFamily="18" charset="0"/>
                <a:cs typeface="Times New Roman" panose="02020603050405020304" pitchFamily="18" charset="0"/>
              </a:rPr>
              <a:t>Work environment</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317AA9E-AAAE-E9CA-9F52-FA78E9573804}"/>
              </a:ext>
            </a:extLst>
          </p:cNvPr>
          <p:cNvSpPr>
            <a:spLocks noGrp="1"/>
          </p:cNvSpPr>
          <p:nvPr>
            <p:ph idx="1"/>
          </p:nvPr>
        </p:nvSpPr>
        <p:spPr>
          <a:xfrm>
            <a:off x="640080" y="2910065"/>
            <a:ext cx="6243799" cy="3283501"/>
          </a:xfrm>
        </p:spPr>
        <p:txBody>
          <a:bodyPr>
            <a:normAutofit lnSpcReduction="10000"/>
          </a:bodyPr>
          <a:lstStyle/>
          <a:p>
            <a:pPr marL="0" indent="0">
              <a:buNone/>
            </a:pPr>
            <a:r>
              <a:rPr lang="en-GB" sz="2400" dirty="0">
                <a:latin typeface="Times New Roman" panose="02020603050405020304" pitchFamily="18" charset="0"/>
                <a:cs typeface="Times New Roman" panose="02020603050405020304" pitchFamily="18" charset="0"/>
              </a:rPr>
              <a:t>Spatial environment</a:t>
            </a:r>
          </a:p>
          <a:p>
            <a:r>
              <a:rPr lang="en-GB" sz="2400" dirty="0">
                <a:latin typeface="Times New Roman" panose="02020603050405020304" pitchFamily="18" charset="0"/>
                <a:ea typeface="Calibri" panose="020F0502020204030204" pitchFamily="34" charset="0"/>
                <a:cs typeface="Times New Roman" panose="02020603050405020304" pitchFamily="18" charset="0"/>
              </a:rPr>
              <a:t>The facilities of the work environment, which also includes the layout of the space, affects how teams can interact. </a:t>
            </a:r>
            <a:endParaRPr lang="en-GB" sz="2400" dirty="0">
              <a:latin typeface="Times New Roman" panose="02020603050405020304" pitchFamily="18" charset="0"/>
              <a:cs typeface="Times New Roman" panose="02020603050405020304" pitchFamily="18" charset="0"/>
            </a:endParaRPr>
          </a:p>
          <a:p>
            <a:pPr marL="0" indent="0">
              <a:buNone/>
            </a:pPr>
            <a:r>
              <a:rPr lang="en-GB" sz="2400" dirty="0">
                <a:latin typeface="Times New Roman" panose="02020603050405020304" pitchFamily="18" charset="0"/>
                <a:cs typeface="Times New Roman" panose="02020603050405020304" pitchFamily="18" charset="0"/>
              </a:rPr>
              <a:t>Work-Life Balance</a:t>
            </a:r>
          </a:p>
          <a:p>
            <a:r>
              <a:rPr lang="en-GB" sz="2400" dirty="0">
                <a:latin typeface="Times New Roman" panose="02020603050405020304" pitchFamily="18" charset="0"/>
                <a:ea typeface="Calibri" panose="020F0502020204030204" pitchFamily="34" charset="0"/>
                <a:cs typeface="Times New Roman" panose="02020603050405020304" pitchFamily="18" charset="0"/>
              </a:rPr>
              <a:t>Flexibility around work can impact the behaviours of the employees in a positive way as it ensures that team members keep their well-being a priority.</a:t>
            </a:r>
            <a:endParaRPr lang="en-GB" sz="2400" dirty="0">
              <a:latin typeface="Times New Roman" panose="02020603050405020304" pitchFamily="18" charset="0"/>
              <a:cs typeface="Times New Roman" panose="02020603050405020304" pitchFamily="18" charset="0"/>
            </a:endParaRPr>
          </a:p>
          <a:p>
            <a:endParaRPr lang="en-GB" sz="1500" dirty="0"/>
          </a:p>
        </p:txBody>
      </p:sp>
      <p:pic>
        <p:nvPicPr>
          <p:cNvPr id="5" name="Picture 4" descr="A group of people posing for a photo&#10;&#10;Description automatically generated">
            <a:extLst>
              <a:ext uri="{FF2B5EF4-FFF2-40B4-BE49-F238E27FC236}">
                <a16:creationId xmlns:a16="http://schemas.microsoft.com/office/drawing/2014/main" id="{A15D5646-08B0-AED4-11F5-AA797F5B3D16}"/>
              </a:ext>
            </a:extLst>
          </p:cNvPr>
          <p:cNvPicPr>
            <a:picLocks noChangeAspect="1"/>
          </p:cNvPicPr>
          <p:nvPr/>
        </p:nvPicPr>
        <p:blipFill rotWithShape="1">
          <a:blip r:embed="rId2"/>
          <a:srcRect l="22543" r="23044" b="1"/>
          <a:stretch/>
        </p:blipFill>
        <p:spPr>
          <a:xfrm>
            <a:off x="7183320" y="10"/>
            <a:ext cx="5007157"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197784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cutting a ribbon&#10;&#10;Description automatically generated">
            <a:extLst>
              <a:ext uri="{FF2B5EF4-FFF2-40B4-BE49-F238E27FC236}">
                <a16:creationId xmlns:a16="http://schemas.microsoft.com/office/drawing/2014/main" id="{13450691-F8A0-DA89-4F3A-AE2AC7294DC2}"/>
              </a:ext>
            </a:extLst>
          </p:cNvPr>
          <p:cNvPicPr>
            <a:picLocks noChangeAspect="1"/>
          </p:cNvPicPr>
          <p:nvPr/>
        </p:nvPicPr>
        <p:blipFill rotWithShape="1">
          <a:blip r:embed="rId2"/>
          <a:srcRect b="6372"/>
          <a:stretch/>
        </p:blipFill>
        <p:spPr>
          <a:xfrm>
            <a:off x="0" y="41959"/>
            <a:ext cx="7250680"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0C0202-DC9A-5415-1C82-3B61EB00DA72}"/>
              </a:ext>
            </a:extLst>
          </p:cNvPr>
          <p:cNvSpPr>
            <a:spLocks noGrp="1"/>
          </p:cNvSpPr>
          <p:nvPr>
            <p:ph type="title"/>
          </p:nvPr>
        </p:nvSpPr>
        <p:spPr>
          <a:xfrm>
            <a:off x="7531610" y="365125"/>
            <a:ext cx="3822189" cy="1899912"/>
          </a:xfrm>
        </p:spPr>
        <p:txBody>
          <a:bodyPr>
            <a:normAutofit/>
          </a:bodyPr>
          <a:lstStyle/>
          <a:p>
            <a:r>
              <a:rPr lang="en-GB" sz="4000">
                <a:latin typeface="Times New Roman" panose="02020603050405020304" pitchFamily="18" charset="0"/>
                <a:cs typeface="Times New Roman" panose="02020603050405020304" pitchFamily="18" charset="0"/>
              </a:rPr>
              <a:t>Leadership and Management</a:t>
            </a:r>
          </a:p>
        </p:txBody>
      </p:sp>
      <p:sp>
        <p:nvSpPr>
          <p:cNvPr id="3" name="Content Placeholder 2">
            <a:extLst>
              <a:ext uri="{FF2B5EF4-FFF2-40B4-BE49-F238E27FC236}">
                <a16:creationId xmlns:a16="http://schemas.microsoft.com/office/drawing/2014/main" id="{56E91CC0-8DAA-2F72-5E1A-E4F0C3B5E523}"/>
              </a:ext>
            </a:extLst>
          </p:cNvPr>
          <p:cNvSpPr>
            <a:spLocks noGrp="1"/>
          </p:cNvSpPr>
          <p:nvPr>
            <p:ph idx="1"/>
          </p:nvPr>
        </p:nvSpPr>
        <p:spPr>
          <a:xfrm>
            <a:off x="7531610" y="2434200"/>
            <a:ext cx="4657341" cy="4465749"/>
          </a:xfrm>
        </p:spPr>
        <p:txBody>
          <a:bodyPr>
            <a:normAutofit/>
          </a:bodyPr>
          <a:lstStyle/>
          <a:p>
            <a:pPr marL="0" indent="0">
              <a:buNone/>
            </a:pPr>
            <a:r>
              <a:rPr lang="en-GB" sz="2400" u="sng" dirty="0">
                <a:latin typeface="Times New Roman" panose="02020603050405020304" pitchFamily="18" charset="0"/>
                <a:cs typeface="Times New Roman" panose="02020603050405020304" pitchFamily="18" charset="0"/>
              </a:rPr>
              <a:t>Leadership</a:t>
            </a:r>
          </a:p>
          <a:p>
            <a:r>
              <a:rPr lang="en-GB" sz="2400" dirty="0">
                <a:effectLst/>
                <a:latin typeface="Times New Roman" panose="02020603050405020304" pitchFamily="18" charset="0"/>
                <a:ea typeface="Calibri" panose="020F0502020204030204" pitchFamily="34" charset="0"/>
                <a:cs typeface="Times New Roman" panose="02020603050405020304" pitchFamily="18" charset="0"/>
              </a:rPr>
              <a:t>The choice of leadership style can impact how teams collaborate and perform.</a:t>
            </a:r>
            <a:endParaRPr lang="en-GB" sz="2400" dirty="0">
              <a:latin typeface="Times New Roman" panose="02020603050405020304" pitchFamily="18" charset="0"/>
              <a:cs typeface="Times New Roman" panose="02020603050405020304" pitchFamily="18" charset="0"/>
            </a:endParaRPr>
          </a:p>
          <a:p>
            <a:pPr marL="0" indent="0">
              <a:buNone/>
            </a:pPr>
            <a:r>
              <a:rPr lang="en-GB" sz="2400" u="sng" dirty="0">
                <a:latin typeface="Times New Roman" panose="02020603050405020304" pitchFamily="18" charset="0"/>
                <a:cs typeface="Times New Roman" panose="02020603050405020304" pitchFamily="18" charset="0"/>
              </a:rPr>
              <a:t>Development and Training </a:t>
            </a:r>
          </a:p>
          <a:p>
            <a:r>
              <a:rPr lang="en-GB" sz="2400" dirty="0">
                <a:latin typeface="Times New Roman" panose="02020603050405020304" pitchFamily="18" charset="0"/>
                <a:ea typeface="Calibri" panose="020F0502020204030204" pitchFamily="34" charset="0"/>
                <a:cs typeface="Times New Roman" panose="02020603050405020304" pitchFamily="18" charset="0"/>
              </a:rPr>
              <a:t>Experienced employees can deliver highly efficient management.</a:t>
            </a:r>
          </a:p>
          <a:p>
            <a:r>
              <a:rPr lang="en-GB" sz="2400" dirty="0">
                <a:latin typeface="Times New Roman" panose="02020603050405020304" pitchFamily="18" charset="0"/>
                <a:ea typeface="Calibri" panose="020F0502020204030204" pitchFamily="34" charset="0"/>
                <a:cs typeface="Times New Roman" panose="02020603050405020304" pitchFamily="18" charset="0"/>
              </a:rPr>
              <a:t>Costa Invests in their leadership training programs. </a:t>
            </a:r>
          </a:p>
          <a:p>
            <a:endParaRPr lang="en-GB" sz="1900" dirty="0"/>
          </a:p>
        </p:txBody>
      </p:sp>
      <p:cxnSp>
        <p:nvCxnSpPr>
          <p:cNvPr id="6" name="Straight Connector 5">
            <a:extLst>
              <a:ext uri="{FF2B5EF4-FFF2-40B4-BE49-F238E27FC236}">
                <a16:creationId xmlns:a16="http://schemas.microsoft.com/office/drawing/2014/main" id="{880BCBFB-870A-F59C-507E-5F699043421A}"/>
              </a:ext>
            </a:extLst>
          </p:cNvPr>
          <p:cNvCxnSpPr>
            <a:cxnSpLocks/>
          </p:cNvCxnSpPr>
          <p:nvPr/>
        </p:nvCxnSpPr>
        <p:spPr>
          <a:xfrm>
            <a:off x="7531610" y="2015074"/>
            <a:ext cx="3541259" cy="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51EAB1E9-EF9F-3E4B-A0DA-85C12641AAC9}"/>
              </a:ext>
            </a:extLst>
          </p:cNvPr>
          <p:cNvSpPr txBox="1"/>
          <p:nvPr/>
        </p:nvSpPr>
        <p:spPr>
          <a:xfrm>
            <a:off x="1155011" y="41959"/>
            <a:ext cx="4973373" cy="646331"/>
          </a:xfrm>
          <a:prstGeom prst="rect">
            <a:avLst/>
          </a:prstGeom>
          <a:noFill/>
        </p:spPr>
        <p:txBody>
          <a:bodyPr wrap="square">
            <a:spAutoFit/>
          </a:bodyPr>
          <a:lstStyle/>
          <a:p>
            <a:pPr algn="l"/>
            <a:r>
              <a:rPr lang="en-GB" b="0" i="0" u="none" strike="noStrike" dirty="0">
                <a:solidFill>
                  <a:schemeClr val="bg1"/>
                </a:solidFill>
                <a:effectLst/>
              </a:rPr>
              <a:t>(</a:t>
            </a:r>
            <a:r>
              <a:rPr lang="en-GB" b="0" i="1" u="none" strike="noStrike" dirty="0">
                <a:solidFill>
                  <a:schemeClr val="bg1"/>
                </a:solidFill>
                <a:effectLst/>
              </a:rPr>
              <a:t>The Nation’s Favourite Coffee Shop | Costa Coffee</a:t>
            </a:r>
            <a:r>
              <a:rPr lang="en-GB" b="0" i="0" u="none" strike="noStrike" dirty="0">
                <a:solidFill>
                  <a:schemeClr val="bg1"/>
                </a:solidFill>
                <a:effectLst/>
              </a:rPr>
              <a:t>, n.d.)</a:t>
            </a:r>
          </a:p>
        </p:txBody>
      </p:sp>
    </p:spTree>
    <p:extLst>
      <p:ext uri="{BB962C8B-B14F-4D97-AF65-F5344CB8AC3E}">
        <p14:creationId xmlns:p14="http://schemas.microsoft.com/office/powerpoint/2010/main" val="25730183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7DE7D5-DBC4-71AE-DDE4-7C0A8A7E7CEE}"/>
              </a:ext>
            </a:extLst>
          </p:cNvPr>
          <p:cNvSpPr>
            <a:spLocks noGrp="1"/>
          </p:cNvSpPr>
          <p:nvPr>
            <p:ph type="title"/>
          </p:nvPr>
        </p:nvSpPr>
        <p:spPr>
          <a:xfrm>
            <a:off x="566033" y="548464"/>
            <a:ext cx="5282676" cy="2228074"/>
          </a:xfrm>
        </p:spPr>
        <p:txBody>
          <a:bodyPr>
            <a:normAutofit/>
          </a:bodyPr>
          <a:lstStyle/>
          <a:p>
            <a:r>
              <a:rPr lang="en-GB" sz="4000" dirty="0">
                <a:latin typeface="Times New Roman" panose="02020603050405020304" pitchFamily="18" charset="0"/>
                <a:cs typeface="Times New Roman" panose="02020603050405020304" pitchFamily="18" charset="0"/>
              </a:rPr>
              <a:t>Organisational culture</a:t>
            </a:r>
          </a:p>
        </p:txBody>
      </p:sp>
      <p:sp>
        <p:nvSpPr>
          <p:cNvPr id="3" name="Content Placeholder 2">
            <a:extLst>
              <a:ext uri="{FF2B5EF4-FFF2-40B4-BE49-F238E27FC236}">
                <a16:creationId xmlns:a16="http://schemas.microsoft.com/office/drawing/2014/main" id="{41C39EB8-6733-BBE5-0FB7-B04361C0ABB0}"/>
              </a:ext>
            </a:extLst>
          </p:cNvPr>
          <p:cNvSpPr>
            <a:spLocks noGrp="1"/>
          </p:cNvSpPr>
          <p:nvPr>
            <p:ph idx="1"/>
          </p:nvPr>
        </p:nvSpPr>
        <p:spPr>
          <a:xfrm>
            <a:off x="558273" y="2776539"/>
            <a:ext cx="6092872" cy="3328982"/>
          </a:xfrm>
        </p:spPr>
        <p:txBody>
          <a:bodyPr>
            <a:normAutofit/>
          </a:bodyPr>
          <a:lstStyle/>
          <a:p>
            <a:r>
              <a:rPr lang="en-GB" sz="2600" dirty="0">
                <a:latin typeface="Times New Roman" panose="02020603050405020304" pitchFamily="18" charset="0"/>
                <a:cs typeface="Times New Roman" panose="02020603050405020304" pitchFamily="18" charset="0"/>
              </a:rPr>
              <a:t>Engagement of employees</a:t>
            </a:r>
          </a:p>
          <a:p>
            <a:r>
              <a:rPr lang="en-GB" sz="2600" dirty="0">
                <a:latin typeface="Times New Roman" panose="02020603050405020304" pitchFamily="18" charset="0"/>
                <a:cs typeface="Times New Roman" panose="02020603050405020304" pitchFamily="18" charset="0"/>
              </a:rPr>
              <a:t>Values and Mission </a:t>
            </a:r>
            <a:endParaRPr lang="en-GB" sz="2600" dirty="0">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r>
              <a:rPr lang="en-GB" sz="2600" dirty="0">
                <a:latin typeface="Times New Roman" panose="02020603050405020304" pitchFamily="18" charset="0"/>
                <a:ea typeface="Calibri" panose="020F0502020204030204" pitchFamily="34" charset="0"/>
                <a:cs typeface="Times New Roman" panose="02020603050405020304" pitchFamily="18" charset="0"/>
              </a:rPr>
              <a:t>Having a good understating of the company’s mission, values and vision is what keeps a team member well engaged and ensures they maintain a good sense of belonging. </a:t>
            </a:r>
            <a:endParaRPr lang="en-GB" sz="2600" dirty="0">
              <a:latin typeface="Times New Roman" panose="02020603050405020304" pitchFamily="18" charset="0"/>
              <a:cs typeface="Times New Roman" panose="02020603050405020304" pitchFamily="18" charset="0"/>
            </a:endParaRPr>
          </a:p>
          <a:p>
            <a:endParaRPr lang="en-GB" sz="2000" dirty="0"/>
          </a:p>
        </p:txBody>
      </p:sp>
      <p:pic>
        <p:nvPicPr>
          <p:cNvPr id="5" name="Picture 4" descr="A group of people posing for a photo&#10;&#10;Description automatically generated">
            <a:extLst>
              <a:ext uri="{FF2B5EF4-FFF2-40B4-BE49-F238E27FC236}">
                <a16:creationId xmlns:a16="http://schemas.microsoft.com/office/drawing/2014/main" id="{D4D02BDC-9898-97C1-A05D-9097637D2946}"/>
              </a:ext>
            </a:extLst>
          </p:cNvPr>
          <p:cNvPicPr>
            <a:picLocks noChangeAspect="1"/>
          </p:cNvPicPr>
          <p:nvPr/>
        </p:nvPicPr>
        <p:blipFill rotWithShape="1">
          <a:blip r:embed="rId2"/>
          <a:srcRect l="1768" r="19171" b="2"/>
          <a:stretch/>
        </p:blipFill>
        <p:spPr>
          <a:xfrm>
            <a:off x="6832121" y="0"/>
            <a:ext cx="5537806" cy="6857990"/>
          </a:xfrm>
          <a:prstGeom prst="rect">
            <a:avLst/>
          </a:prstGeom>
          <a:effectLst/>
        </p:spPr>
      </p:pic>
      <p:cxnSp>
        <p:nvCxnSpPr>
          <p:cNvPr id="6" name="Straight Connector 5">
            <a:extLst>
              <a:ext uri="{FF2B5EF4-FFF2-40B4-BE49-F238E27FC236}">
                <a16:creationId xmlns:a16="http://schemas.microsoft.com/office/drawing/2014/main" id="{C605F7D2-01B3-59A7-8B32-B948FDBC4C20}"/>
              </a:ext>
            </a:extLst>
          </p:cNvPr>
          <p:cNvCxnSpPr>
            <a:cxnSpLocks/>
          </p:cNvCxnSpPr>
          <p:nvPr/>
        </p:nvCxnSpPr>
        <p:spPr>
          <a:xfrm>
            <a:off x="1135376" y="2157664"/>
            <a:ext cx="3541259" cy="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FEC74839-F218-C85B-1775-02C4122910D3}"/>
              </a:ext>
            </a:extLst>
          </p:cNvPr>
          <p:cNvSpPr txBox="1"/>
          <p:nvPr/>
        </p:nvSpPr>
        <p:spPr>
          <a:xfrm>
            <a:off x="6995391" y="6319268"/>
            <a:ext cx="6167886" cy="369332"/>
          </a:xfrm>
          <a:prstGeom prst="rect">
            <a:avLst/>
          </a:prstGeom>
          <a:noFill/>
        </p:spPr>
        <p:txBody>
          <a:bodyPr wrap="square">
            <a:spAutoFit/>
          </a:bodyPr>
          <a:lstStyle/>
          <a:p>
            <a:pPr algn="l"/>
            <a:r>
              <a:rPr lang="en-GB" b="0" i="0" u="none" strike="noStrike" dirty="0">
                <a:solidFill>
                  <a:schemeClr val="bg1"/>
                </a:solidFill>
                <a:effectLst/>
              </a:rPr>
              <a:t>(</a:t>
            </a:r>
            <a:r>
              <a:rPr lang="en-GB" b="0" i="1" u="none" strike="noStrike" dirty="0">
                <a:solidFill>
                  <a:schemeClr val="bg1"/>
                </a:solidFill>
                <a:effectLst/>
              </a:rPr>
              <a:t>The Nation’s Favourite Coffee Shop | Costa Coffee</a:t>
            </a:r>
            <a:r>
              <a:rPr lang="en-GB" b="0" i="0" u="none" strike="noStrike" dirty="0">
                <a:solidFill>
                  <a:schemeClr val="bg1"/>
                </a:solidFill>
                <a:effectLst/>
              </a:rPr>
              <a:t>, n.d.)</a:t>
            </a:r>
          </a:p>
        </p:txBody>
      </p:sp>
    </p:spTree>
    <p:extLst>
      <p:ext uri="{BB962C8B-B14F-4D97-AF65-F5344CB8AC3E}">
        <p14:creationId xmlns:p14="http://schemas.microsoft.com/office/powerpoint/2010/main" val="1784159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4C350-3D45-003E-62D0-F087C526D2BF}"/>
              </a:ext>
            </a:extLst>
          </p:cNvPr>
          <p:cNvSpPr>
            <a:spLocks noGrp="1"/>
          </p:cNvSpPr>
          <p:nvPr>
            <p:ph type="title"/>
          </p:nvPr>
        </p:nvSpPr>
        <p:spPr>
          <a:xfrm>
            <a:off x="481013" y="3752849"/>
            <a:ext cx="3290887" cy="2452687"/>
          </a:xfrm>
        </p:spPr>
        <p:txBody>
          <a:bodyPr anchor="ctr">
            <a:normAutofit/>
          </a:bodyPr>
          <a:lstStyle/>
          <a:p>
            <a:r>
              <a:rPr lang="en-GB" sz="3600">
                <a:latin typeface="Times New Roman" panose="02020603050405020304" pitchFamily="18" charset="0"/>
                <a:cs typeface="Times New Roman" panose="02020603050405020304" pitchFamily="18" charset="0"/>
              </a:rPr>
              <a:t>Conclusion</a:t>
            </a:r>
          </a:p>
        </p:txBody>
      </p:sp>
      <p:pic>
        <p:nvPicPr>
          <p:cNvPr id="5" name="Picture 4" descr="A red sign with white text&#10;&#10;Description automatically generated">
            <a:extLst>
              <a:ext uri="{FF2B5EF4-FFF2-40B4-BE49-F238E27FC236}">
                <a16:creationId xmlns:a16="http://schemas.microsoft.com/office/drawing/2014/main" id="{A0F0D2E7-7A13-C135-B1E0-9FC2CCAFE2A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5529" r="7400" b="1"/>
          <a:stretch/>
        </p:blipFill>
        <p:spPr>
          <a:xfrm>
            <a:off x="20" y="11"/>
            <a:ext cx="12191980" cy="2900322"/>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61252B68-D326-81D9-5270-7BDF0810E775}"/>
              </a:ext>
            </a:extLst>
          </p:cNvPr>
          <p:cNvSpPr>
            <a:spLocks noGrp="1"/>
          </p:cNvSpPr>
          <p:nvPr>
            <p:ph idx="1"/>
          </p:nvPr>
        </p:nvSpPr>
        <p:spPr>
          <a:xfrm>
            <a:off x="3771900" y="3326590"/>
            <a:ext cx="7937495" cy="3305204"/>
          </a:xfrm>
        </p:spPr>
        <p:txBody>
          <a:bodyPr anchor="ctr">
            <a:normAutofit lnSpcReduction="10000"/>
          </a:bodyPr>
          <a:lstStyle/>
          <a:p>
            <a:r>
              <a:rPr lang="en-GB" sz="2400" dirty="0">
                <a:latin typeface="Times New Roman" panose="02020603050405020304" pitchFamily="18" charset="0"/>
                <a:cs typeface="Times New Roman" panose="02020603050405020304" pitchFamily="18" charset="0"/>
              </a:rPr>
              <a:t>We looked at the Costa profile.</a:t>
            </a:r>
          </a:p>
          <a:p>
            <a:r>
              <a:rPr lang="en-GB" sz="2400" dirty="0">
                <a:latin typeface="Times New Roman" panose="02020603050405020304" pitchFamily="18" charset="0"/>
                <a:cs typeface="Times New Roman" panose="02020603050405020304" pitchFamily="18" charset="0"/>
              </a:rPr>
              <a:t>We explained the relationship between Costa structure and performance.</a:t>
            </a:r>
          </a:p>
          <a:p>
            <a:r>
              <a:rPr lang="en-GB" sz="2400" dirty="0">
                <a:latin typeface="Times New Roman" panose="02020603050405020304" pitchFamily="18" charset="0"/>
                <a:cs typeface="Times New Roman" panose="02020603050405020304" pitchFamily="18" charset="0"/>
              </a:rPr>
              <a:t>We discussed tasks and skills that Costa manager uses to run the business.</a:t>
            </a:r>
          </a:p>
          <a:p>
            <a:r>
              <a:rPr lang="en-GB" sz="2400" dirty="0">
                <a:latin typeface="Times New Roman" panose="02020603050405020304" pitchFamily="18" charset="0"/>
                <a:cs typeface="Times New Roman" panose="02020603050405020304" pitchFamily="18" charset="0"/>
              </a:rPr>
              <a:t>We revealed how the leadership theories are applied to the business.</a:t>
            </a:r>
          </a:p>
          <a:p>
            <a:r>
              <a:rPr lang="en-GB" sz="2400" dirty="0">
                <a:latin typeface="Times New Roman" panose="02020603050405020304" pitchFamily="18" charset="0"/>
                <a:cs typeface="Times New Roman" panose="02020603050405020304" pitchFamily="18" charset="0"/>
              </a:rPr>
              <a:t>We have evaluated the factors which influence the group and team behaviours.</a:t>
            </a:r>
          </a:p>
          <a:p>
            <a:endParaRPr lang="en-GB" sz="1800"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1AE1BA69-C0E4-41F1-2AFE-1479F078F6FD}"/>
              </a:ext>
            </a:extLst>
          </p:cNvPr>
          <p:cNvSpPr txBox="1"/>
          <p:nvPr/>
        </p:nvSpPr>
        <p:spPr>
          <a:xfrm>
            <a:off x="9870532"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cxnSp>
        <p:nvCxnSpPr>
          <p:cNvPr id="7" name="Straight Connector 6">
            <a:extLst>
              <a:ext uri="{FF2B5EF4-FFF2-40B4-BE49-F238E27FC236}">
                <a16:creationId xmlns:a16="http://schemas.microsoft.com/office/drawing/2014/main" id="{7F477CE0-21ED-D762-CF02-5EFC811A7DE2}"/>
              </a:ext>
            </a:extLst>
          </p:cNvPr>
          <p:cNvCxnSpPr>
            <a:cxnSpLocks/>
          </p:cNvCxnSpPr>
          <p:nvPr/>
        </p:nvCxnSpPr>
        <p:spPr>
          <a:xfrm>
            <a:off x="481013" y="5327853"/>
            <a:ext cx="2607129" cy="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29819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2F664-C12A-4668-8AC7-894208CD320A}"/>
              </a:ext>
            </a:extLst>
          </p:cNvPr>
          <p:cNvSpPr>
            <a:spLocks noGrp="1"/>
          </p:cNvSpPr>
          <p:nvPr>
            <p:ph type="title"/>
          </p:nvPr>
        </p:nvSpPr>
        <p:spPr/>
        <p:txBody>
          <a:bodyPr/>
          <a:lstStyle/>
          <a:p>
            <a:r>
              <a:rPr lang="en-GB">
                <a:latin typeface="Times New Roman" panose="02020603050405020304" pitchFamily="18" charset="0"/>
                <a:cs typeface="Times New Roman" panose="02020603050405020304" pitchFamily="18" charset="0"/>
              </a:rPr>
              <a:t>Reference</a:t>
            </a:r>
          </a:p>
        </p:txBody>
      </p:sp>
      <p:sp>
        <p:nvSpPr>
          <p:cNvPr id="3" name="Content Placeholder 2">
            <a:extLst>
              <a:ext uri="{FF2B5EF4-FFF2-40B4-BE49-F238E27FC236}">
                <a16:creationId xmlns:a16="http://schemas.microsoft.com/office/drawing/2014/main" id="{4A3606B3-412F-86E3-2406-30B55099D40D}"/>
              </a:ext>
            </a:extLst>
          </p:cNvPr>
          <p:cNvSpPr>
            <a:spLocks noGrp="1"/>
          </p:cNvSpPr>
          <p:nvPr>
            <p:ph idx="1"/>
          </p:nvPr>
        </p:nvSpPr>
        <p:spPr/>
        <p:txBody>
          <a:bodyPr/>
          <a:lstStyle/>
          <a:p>
            <a:r>
              <a:rPr lang="bg-BG" sz="1800" i="1" kern="100" err="1">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Stephen</a:t>
            </a:r>
            <a:r>
              <a:rPr lang="bg-BG" sz="1800" i="1" kern="100">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 </a:t>
            </a:r>
            <a:r>
              <a:rPr lang="bg-BG" sz="1800" i="1" kern="100" err="1">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Robbins</a:t>
            </a:r>
            <a:r>
              <a:rPr lang="bg-BG" sz="1800" i="1" kern="100">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 </a:t>
            </a:r>
            <a:r>
              <a:rPr lang="bg-BG" sz="1800" i="1" kern="100" err="1">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and</a:t>
            </a:r>
            <a:r>
              <a:rPr lang="bg-BG" sz="1800" i="1" kern="100">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 </a:t>
            </a:r>
            <a:r>
              <a:rPr lang="bg-BG" sz="1800" i="1" kern="100" err="1">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Timothy</a:t>
            </a:r>
            <a:r>
              <a:rPr lang="bg-BG" sz="1800" i="1" kern="100">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 </a:t>
            </a:r>
            <a:r>
              <a:rPr lang="bg-BG" sz="1800" i="1" kern="100" err="1">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Judge</a:t>
            </a:r>
            <a:r>
              <a:rPr lang="bg-BG" sz="1800" i="1" kern="100">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 </a:t>
            </a:r>
            <a:r>
              <a:rPr lang="bg-BG" sz="1800" i="1" kern="100" err="1">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Organizational</a:t>
            </a:r>
            <a:r>
              <a:rPr lang="bg-BG" sz="1800" i="1" kern="100">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 </a:t>
            </a:r>
            <a:r>
              <a:rPr lang="bg-BG" sz="1800" i="1" kern="100" err="1">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Behavior</a:t>
            </a:r>
            <a:r>
              <a:rPr lang="bg-BG" sz="1800" i="1" kern="100">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 2016, </a:t>
            </a:r>
            <a:r>
              <a:rPr lang="bg-BG" sz="1800" i="1" kern="100" err="1">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Pearson</a:t>
            </a:r>
            <a:r>
              <a:rPr lang="bg-BG" sz="1800" i="1" kern="100">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 </a:t>
            </a:r>
            <a:r>
              <a:rPr lang="bg-BG" sz="1800" i="1" kern="100" err="1">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Education</a:t>
            </a:r>
            <a:r>
              <a:rPr lang="bg-BG" sz="1800" i="1" kern="100">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 Limited 2. </a:t>
            </a:r>
            <a:r>
              <a:rPr lang="bg-BG" sz="1800" i="1" kern="100" err="1">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G</a:t>
            </a:r>
            <a:r>
              <a:rPr lang="bg-BG" sz="1800" i="1" kern="100">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 </a:t>
            </a:r>
            <a:r>
              <a:rPr lang="bg-BG" sz="1800" i="1" kern="100" err="1">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A</a:t>
            </a:r>
            <a:r>
              <a:rPr lang="bg-BG" sz="1800" i="1" kern="100">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 </a:t>
            </a:r>
            <a:r>
              <a:rPr lang="bg-BG" sz="1800" i="1" kern="100" err="1">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Cole</a:t>
            </a:r>
            <a:r>
              <a:rPr lang="bg-BG" sz="1800" i="1" kern="100">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 </a:t>
            </a:r>
            <a:r>
              <a:rPr lang="bg-BG" sz="1800" i="1" kern="100" err="1">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P</a:t>
            </a:r>
            <a:r>
              <a:rPr lang="bg-BG" sz="1800" i="1" kern="100">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 </a:t>
            </a:r>
            <a:r>
              <a:rPr lang="bg-BG" sz="1800" i="1" kern="100" err="1">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Kelly</a:t>
            </a:r>
            <a:r>
              <a:rPr lang="bg-BG" sz="1800" i="1" kern="100">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 </a:t>
            </a:r>
            <a:r>
              <a:rPr lang="bg-BG" sz="1800" i="1" kern="100" err="1">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Management</a:t>
            </a:r>
            <a:r>
              <a:rPr lang="bg-BG" sz="1800" i="1" kern="100">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 </a:t>
            </a:r>
            <a:r>
              <a:rPr lang="bg-BG" sz="1800" i="1" kern="100" err="1">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theory</a:t>
            </a:r>
            <a:r>
              <a:rPr lang="bg-BG" sz="1800" i="1" kern="100">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 </a:t>
            </a:r>
            <a:r>
              <a:rPr lang="bg-BG" sz="1800" i="1" kern="100" err="1">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and</a:t>
            </a:r>
            <a:r>
              <a:rPr lang="bg-BG" sz="1800" i="1" kern="100">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 </a:t>
            </a:r>
            <a:r>
              <a:rPr lang="bg-BG" sz="1800" i="1" kern="100" err="1">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practice</a:t>
            </a:r>
            <a:r>
              <a:rPr lang="bg-BG" sz="1800" i="1" kern="100">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 2011, </a:t>
            </a:r>
            <a:r>
              <a:rPr lang="bg-BG" sz="1800" i="1" kern="100" err="1">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South-Western</a:t>
            </a:r>
            <a:r>
              <a:rPr lang="bg-BG" sz="1800" i="1" kern="100">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 3. </a:t>
            </a:r>
            <a:r>
              <a:rPr lang="bg-BG" sz="1800" i="1" kern="100" err="1">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Boddy</a:t>
            </a:r>
            <a:r>
              <a:rPr lang="bg-BG" sz="1800" i="1" kern="100">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 </a:t>
            </a:r>
            <a:r>
              <a:rPr lang="bg-BG" sz="1800" i="1" kern="100" err="1">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David</a:t>
            </a:r>
            <a:r>
              <a:rPr lang="bg-BG" sz="1800" i="1" kern="100">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 </a:t>
            </a:r>
            <a:r>
              <a:rPr lang="bg-BG" sz="1800" i="1" kern="100" err="1">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Management</a:t>
            </a:r>
            <a:r>
              <a:rPr lang="bg-BG" sz="1800" i="1" kern="100">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 </a:t>
            </a:r>
            <a:r>
              <a:rPr lang="bg-BG" sz="1800" i="1" kern="100" err="1">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an</a:t>
            </a:r>
            <a:r>
              <a:rPr lang="bg-BG" sz="1800" i="1" kern="100">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 </a:t>
            </a:r>
            <a:r>
              <a:rPr lang="bg-BG" sz="1800" i="1" kern="100" err="1">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introduction</a:t>
            </a:r>
            <a:r>
              <a:rPr lang="bg-BG" sz="1800" i="1" kern="100">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 2016, </a:t>
            </a:r>
            <a:r>
              <a:rPr lang="bg-BG" sz="1800" i="1" kern="100" err="1">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Pearson</a:t>
            </a:r>
            <a:r>
              <a:rPr lang="bg-BG" sz="1800" i="1" kern="100">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 </a:t>
            </a:r>
            <a:r>
              <a:rPr lang="bg-BG" sz="1800" i="1" kern="100" err="1">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Education</a:t>
            </a:r>
            <a:r>
              <a:rPr lang="bg-BG" sz="1800" i="1" kern="100">
                <a:solidFill>
                  <a:srgbClr val="050505"/>
                </a:solidFill>
                <a:effectLst/>
                <a:latin typeface="Times New Roman" panose="02020603050405020304" pitchFamily="18" charset="0"/>
                <a:ea typeface="Calibri" panose="020F0502020204030204" pitchFamily="34" charset="0"/>
                <a:cs typeface="Times New Roman" panose="02020603050405020304" pitchFamily="18" charset="0"/>
              </a:rPr>
              <a:t> 4. </a:t>
            </a:r>
            <a:r>
              <a:rPr lang="bg-BG" sz="1800" i="1" u="sng" kern="10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https://investors.coca-colacompany.com/news-events/press-releases/detail/1078/costa-coffee-announces-new-ceo</a:t>
            </a:r>
            <a:endParaRPr lang="en-GB" sz="1800" i="1" u="sng" kern="100">
              <a:solidFill>
                <a:srgbClr val="0000FF"/>
              </a:solidFill>
              <a:latin typeface="Times New Roman" panose="02020603050405020304" pitchFamily="18" charset="0"/>
              <a:ea typeface="Calibri" panose="020F0502020204030204" pitchFamily="34" charset="0"/>
              <a:cs typeface="Times New Roman" panose="02020603050405020304" pitchFamily="18" charset="0"/>
            </a:endParaRPr>
          </a:p>
          <a:p>
            <a:r>
              <a:rPr lang="en-GB" sz="1800" b="0" i="1" u="none" strike="noStrike" err="1">
                <a:solidFill>
                  <a:srgbClr val="000000"/>
                </a:solidFill>
                <a:effectLst/>
                <a:latin typeface="Times New Roman" panose="02020603050405020304" pitchFamily="18" charset="0"/>
                <a:cs typeface="Times New Roman" panose="02020603050405020304" pitchFamily="18" charset="0"/>
              </a:rPr>
              <a:t>RocketReach</a:t>
            </a:r>
            <a:r>
              <a:rPr lang="en-GB" sz="1800" b="0" i="1" u="none" strike="noStrike">
                <a:solidFill>
                  <a:srgbClr val="000000"/>
                </a:solidFill>
                <a:effectLst/>
                <a:latin typeface="Times New Roman" panose="02020603050405020304" pitchFamily="18" charset="0"/>
                <a:cs typeface="Times New Roman" panose="02020603050405020304" pitchFamily="18" charset="0"/>
              </a:rPr>
              <a:t> - Find email, phone, social media for 450M+ professionals. (n.d.). </a:t>
            </a:r>
            <a:r>
              <a:rPr lang="en-GB" sz="1800" b="0" i="1" u="none" strike="noStrike" err="1">
                <a:solidFill>
                  <a:srgbClr val="000000"/>
                </a:solidFill>
                <a:effectLst/>
                <a:latin typeface="Times New Roman" panose="02020603050405020304" pitchFamily="18" charset="0"/>
                <a:cs typeface="Times New Roman" panose="02020603050405020304" pitchFamily="18" charset="0"/>
              </a:rPr>
              <a:t>RocketReach</a:t>
            </a:r>
            <a:r>
              <a:rPr lang="en-GB" sz="1800" b="0" i="1" u="none" strike="noStrike">
                <a:solidFill>
                  <a:srgbClr val="000000"/>
                </a:solidFill>
                <a:effectLst/>
                <a:latin typeface="Times New Roman" panose="02020603050405020304" pitchFamily="18" charset="0"/>
                <a:cs typeface="Times New Roman" panose="02020603050405020304" pitchFamily="18" charset="0"/>
              </a:rPr>
              <a:t>. </a:t>
            </a:r>
            <a:r>
              <a:rPr lang="en-GB" sz="1800" b="0" i="1" u="none" strike="noStrike">
                <a:solidFill>
                  <a:srgbClr val="000000"/>
                </a:solidFill>
                <a:effectLst/>
                <a:latin typeface="Times New Roman" panose="02020603050405020304" pitchFamily="18" charset="0"/>
                <a:cs typeface="Times New Roman" panose="02020603050405020304" pitchFamily="18" charset="0"/>
                <a:hlinkClick r:id="rId3"/>
              </a:rPr>
              <a:t>https://rocketreach.co/browser_not_supported</a:t>
            </a:r>
            <a:endParaRPr lang="en-GB" sz="1800" b="0" i="1" u="none" strike="noStrike">
              <a:solidFill>
                <a:srgbClr val="000000"/>
              </a:solidFill>
              <a:effectLst/>
              <a:latin typeface="Times New Roman" panose="02020603050405020304" pitchFamily="18" charset="0"/>
              <a:cs typeface="Times New Roman" panose="02020603050405020304" pitchFamily="18" charset="0"/>
            </a:endParaRPr>
          </a:p>
          <a:p>
            <a:r>
              <a:rPr lang="en-GB" sz="1800" i="1">
                <a:effectLst/>
                <a:latin typeface="Times New Roman" panose="02020603050405020304" pitchFamily="18" charset="0"/>
                <a:cs typeface="Times New Roman" panose="02020603050405020304" pitchFamily="18" charset="0"/>
              </a:rPr>
              <a:t>Armstrong, M., Taylor, S., (2017) Armstrong's Handbook of Human Resource Management Practice, 14th Edition, Kogan Page </a:t>
            </a:r>
          </a:p>
          <a:p>
            <a:r>
              <a:rPr lang="en-GB" sz="1800" b="0" i="1" u="none" strike="noStrike">
                <a:solidFill>
                  <a:srgbClr val="000000"/>
                </a:solidFill>
                <a:effectLst/>
                <a:latin typeface="Times New Roman" panose="02020603050405020304" pitchFamily="18" charset="0"/>
                <a:cs typeface="Times New Roman" panose="02020603050405020304" pitchFamily="18" charset="0"/>
              </a:rPr>
              <a:t>The Nation’s Favourite Coffee Shop | Costa Coffee. (n.d.). The Nation’s Favourite Coffee Shop | Costa Coffee. </a:t>
            </a:r>
            <a:r>
              <a:rPr lang="en-GB" sz="1800" b="0" i="1" u="none" strike="noStrike">
                <a:solidFill>
                  <a:srgbClr val="000000"/>
                </a:solidFill>
                <a:effectLst/>
                <a:latin typeface="Times New Roman" panose="02020603050405020304" pitchFamily="18" charset="0"/>
                <a:cs typeface="Times New Roman" panose="02020603050405020304" pitchFamily="18" charset="0"/>
                <a:hlinkClick r:id="rId4"/>
              </a:rPr>
              <a:t>https://www.costa.co.uk</a:t>
            </a:r>
            <a:endParaRPr lang="en-GB" sz="1800" b="0" i="1" u="none" strike="noStrike">
              <a:solidFill>
                <a:srgbClr val="000000"/>
              </a:solidFill>
              <a:effectLst/>
              <a:latin typeface="Times New Roman" panose="02020603050405020304" pitchFamily="18" charset="0"/>
              <a:cs typeface="Times New Roman" panose="02020603050405020304" pitchFamily="18" charset="0"/>
            </a:endParaRPr>
          </a:p>
          <a:p>
            <a:r>
              <a:rPr lang="en-GB" sz="1800" b="0" i="1" u="none" strike="noStrike">
                <a:solidFill>
                  <a:srgbClr val="000000"/>
                </a:solidFill>
                <a:effectLst/>
                <a:latin typeface="Times New Roman" panose="02020603050405020304" pitchFamily="18" charset="0"/>
                <a:cs typeface="Times New Roman" panose="02020603050405020304" pitchFamily="18" charset="0"/>
              </a:rPr>
              <a:t>Costa Coffee’s strong UK sales boost Coca-Cola’s 2022 revenues. (2023, February 14). World Coffee Portal. </a:t>
            </a:r>
            <a:r>
              <a:rPr lang="en-GB" sz="1800" b="0" i="1" u="none" strike="noStrike">
                <a:solidFill>
                  <a:srgbClr val="000000"/>
                </a:solidFill>
                <a:effectLst/>
                <a:latin typeface="Times New Roman" panose="02020603050405020304" pitchFamily="18" charset="0"/>
                <a:cs typeface="Times New Roman" panose="02020603050405020304" pitchFamily="18" charset="0"/>
                <a:hlinkClick r:id="rId5"/>
              </a:rPr>
              <a:t>https://www.worldcoffeeportal.com/Latest/News/2023/February/Costa-Coffee-s-strong-UK-recovery-boosts-Coca-Cola</a:t>
            </a:r>
            <a:endParaRPr lang="en-GB" sz="1800" b="0" i="1" u="none" strike="noStrike">
              <a:solidFill>
                <a:srgbClr val="000000"/>
              </a:solidFill>
              <a:effectLst/>
              <a:latin typeface="Times New Roman" panose="02020603050405020304" pitchFamily="18" charset="0"/>
              <a:cs typeface="Times New Roman" panose="02020603050405020304" pitchFamily="18" charset="0"/>
            </a:endParaRPr>
          </a:p>
          <a:p>
            <a:endParaRPr lang="en-GB" sz="1800" b="0" i="1" u="none" strike="noStrike">
              <a:solidFill>
                <a:srgbClr val="000000"/>
              </a:solidFill>
              <a:effectLst/>
              <a:latin typeface="Times New Roman" panose="02020603050405020304" pitchFamily="18" charset="0"/>
              <a:cs typeface="Times New Roman" panose="02020603050405020304" pitchFamily="18" charset="0"/>
            </a:endParaRPr>
          </a:p>
          <a:p>
            <a:endParaRPr lang="en-GB" sz="1800" b="0" i="1" u="none" strike="noStrike">
              <a:solidFill>
                <a:srgbClr val="000000"/>
              </a:solidFill>
              <a:effectLst/>
              <a:latin typeface="Times New Roman" panose="02020603050405020304" pitchFamily="18" charset="0"/>
              <a:cs typeface="Times New Roman" panose="02020603050405020304" pitchFamily="18" charset="0"/>
            </a:endParaRPr>
          </a:p>
          <a:p>
            <a:endParaRPr lang="en-GB" sz="1800" b="0" i="1" u="none" strike="noStrike">
              <a:solidFill>
                <a:srgbClr val="000000"/>
              </a:solidFill>
              <a:effectLst/>
              <a:latin typeface="Times New Roman" panose="02020603050405020304" pitchFamily="18" charset="0"/>
              <a:cs typeface="Times New Roman" panose="02020603050405020304" pitchFamily="18" charset="0"/>
            </a:endParaRPr>
          </a:p>
          <a:p>
            <a:endParaRPr lang="en-GB"/>
          </a:p>
        </p:txBody>
      </p:sp>
      <p:cxnSp>
        <p:nvCxnSpPr>
          <p:cNvPr id="4" name="Straight Connector 3">
            <a:extLst>
              <a:ext uri="{FF2B5EF4-FFF2-40B4-BE49-F238E27FC236}">
                <a16:creationId xmlns:a16="http://schemas.microsoft.com/office/drawing/2014/main" id="{210D4B4B-6EF8-7A75-1C18-3C451E656E5F}"/>
              </a:ext>
            </a:extLst>
          </p:cNvPr>
          <p:cNvCxnSpPr>
            <a:cxnSpLocks/>
          </p:cNvCxnSpPr>
          <p:nvPr/>
        </p:nvCxnSpPr>
        <p:spPr>
          <a:xfrm>
            <a:off x="838200" y="1401312"/>
            <a:ext cx="2607129" cy="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37916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Close up image of hands applauding">
            <a:extLst>
              <a:ext uri="{FF2B5EF4-FFF2-40B4-BE49-F238E27FC236}">
                <a16:creationId xmlns:a16="http://schemas.microsoft.com/office/drawing/2014/main" id="{C08E24B9-9A9D-BBAA-98D4-ED0692D230A7}"/>
              </a:ext>
            </a:extLst>
          </p:cNvPr>
          <p:cNvPicPr>
            <a:picLocks noChangeAspect="1"/>
          </p:cNvPicPr>
          <p:nvPr/>
        </p:nvPicPr>
        <p:blipFill rotWithShape="1">
          <a:blip r:embed="rId2"/>
          <a:srcRect t="597" b="15134"/>
          <a:stretch/>
        </p:blipFill>
        <p:spPr>
          <a:xfrm>
            <a:off x="-3047" y="10"/>
            <a:ext cx="12191999" cy="6857990"/>
          </a:xfrm>
          <a:prstGeom prst="rect">
            <a:avLst/>
          </a:prstGeom>
        </p:spPr>
      </p:pic>
      <p:sp>
        <p:nvSpPr>
          <p:cNvPr id="15" name="Rectangle 14">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1F267269-3A01-2B62-FB93-A3CB322725C0}"/>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latin typeface="Times New Roman" panose="02020603050405020304" pitchFamily="18" charset="0"/>
                <a:cs typeface="Times New Roman" panose="02020603050405020304" pitchFamily="18" charset="0"/>
              </a:rPr>
              <a:t>Thank you for listening!</a:t>
            </a:r>
          </a:p>
        </p:txBody>
      </p:sp>
      <p:sp>
        <p:nvSpPr>
          <p:cNvPr id="7" name="Subtitle 6">
            <a:extLst>
              <a:ext uri="{FF2B5EF4-FFF2-40B4-BE49-F238E27FC236}">
                <a16:creationId xmlns:a16="http://schemas.microsoft.com/office/drawing/2014/main" id="{3A41C125-BEB9-CC0A-FF1F-D7ADB31ED268}"/>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endParaRPr lang="en-GB">
              <a:solidFill>
                <a:srgbClr val="FFFFFF"/>
              </a:solidFill>
            </a:endParaRPr>
          </a:p>
        </p:txBody>
      </p:sp>
    </p:spTree>
    <p:extLst>
      <p:ext uri="{BB962C8B-B14F-4D97-AF65-F5344CB8AC3E}">
        <p14:creationId xmlns:p14="http://schemas.microsoft.com/office/powerpoint/2010/main" val="1799434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{B3B0E67D-12D2-754C-9320-8533E7FDA794}tf10001067_mac</Template>
  <TotalTime>8</TotalTime>
  <Words>2856</Words>
  <Application>Microsoft Macintosh PowerPoint</Application>
  <PresentationFormat>Widescreen</PresentationFormat>
  <Paragraphs>214</Paragraphs>
  <Slides>29</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Calibri Light</vt:lpstr>
      <vt:lpstr>Times New Roman</vt:lpstr>
      <vt:lpstr>Office Theme</vt:lpstr>
      <vt:lpstr>Group Presentation on Costa Coffee</vt:lpstr>
      <vt:lpstr>Introduction</vt:lpstr>
      <vt:lpstr>Table of Contents</vt:lpstr>
      <vt:lpstr>Background of Costa Coffee</vt:lpstr>
      <vt:lpstr>Costa’s digital platform</vt:lpstr>
      <vt:lpstr>Background of Costa Coffee</vt:lpstr>
      <vt:lpstr>Costa’s main Competitor</vt:lpstr>
      <vt:lpstr>Costa’s organisation structure</vt:lpstr>
      <vt:lpstr>Costa Coffee’s performance.</vt:lpstr>
      <vt:lpstr>The connection between performance and structure</vt:lpstr>
      <vt:lpstr>  Issues that Costa Coffee's organisational structure faced  </vt:lpstr>
      <vt:lpstr>Costa Coffee’s Management structure</vt:lpstr>
      <vt:lpstr>Management Skills</vt:lpstr>
      <vt:lpstr>Management soft skills</vt:lpstr>
      <vt:lpstr>Management soft skills</vt:lpstr>
      <vt:lpstr>              Management tasks  </vt:lpstr>
      <vt:lpstr>Costa leadership</vt:lpstr>
      <vt:lpstr>Costa Future</vt:lpstr>
      <vt:lpstr>Costa expanding</vt:lpstr>
      <vt:lpstr>Customer Service</vt:lpstr>
      <vt:lpstr>Improving Costa labour</vt:lpstr>
      <vt:lpstr>External factors</vt:lpstr>
      <vt:lpstr>Communication</vt:lpstr>
      <vt:lpstr>Work environment</vt:lpstr>
      <vt:lpstr>Leadership and Management</vt:lpstr>
      <vt:lpstr>Organisational culture</vt:lpstr>
      <vt:lpstr>Conclusion</vt:lpstr>
      <vt:lpstr>Reference</vt:lpstr>
      <vt:lpstr>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 on Costa Coffee</dc:title>
  <dc:creator>Elena Dineva (2226629)</dc:creator>
  <cp:lastModifiedBy>Elena Dineva (2226629)</cp:lastModifiedBy>
  <cp:revision>4</cp:revision>
  <dcterms:created xsi:type="dcterms:W3CDTF">2023-10-22T13:52:48Z</dcterms:created>
  <dcterms:modified xsi:type="dcterms:W3CDTF">2023-11-20T18:57:12Z</dcterms:modified>
</cp:coreProperties>
</file>