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30"/>
  </p:notesMasterIdLst>
  <p:sldIdLst>
    <p:sldId id="256" r:id="rId2"/>
    <p:sldId id="445" r:id="rId3"/>
    <p:sldId id="446" r:id="rId4"/>
    <p:sldId id="447" r:id="rId5"/>
    <p:sldId id="448" r:id="rId6"/>
    <p:sldId id="449" r:id="rId7"/>
    <p:sldId id="450" r:id="rId8"/>
    <p:sldId id="451" r:id="rId9"/>
    <p:sldId id="452" r:id="rId10"/>
    <p:sldId id="453" r:id="rId11"/>
    <p:sldId id="454" r:id="rId12"/>
    <p:sldId id="455" r:id="rId13"/>
    <p:sldId id="466" r:id="rId14"/>
    <p:sldId id="456" r:id="rId15"/>
    <p:sldId id="457" r:id="rId16"/>
    <p:sldId id="458" r:id="rId17"/>
    <p:sldId id="467" r:id="rId18"/>
    <p:sldId id="468" r:id="rId19"/>
    <p:sldId id="459" r:id="rId20"/>
    <p:sldId id="460" r:id="rId21"/>
    <p:sldId id="461" r:id="rId22"/>
    <p:sldId id="469" r:id="rId23"/>
    <p:sldId id="462" r:id="rId24"/>
    <p:sldId id="463" r:id="rId25"/>
    <p:sldId id="464" r:id="rId26"/>
    <p:sldId id="465" r:id="rId27"/>
    <p:sldId id="387" r:id="rId28"/>
    <p:sldId id="415" r:id="rId2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laser" initials="laser"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706" autoAdjust="0"/>
  </p:normalViewPr>
  <p:slideViewPr>
    <p:cSldViewPr snapToGrid="0" snapToObjects="1">
      <p:cViewPr varScale="1">
        <p:scale>
          <a:sx n="92" d="100"/>
          <a:sy n="92" d="100"/>
        </p:scale>
        <p:origin x="39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D01589B9-7201-41BB-BB6C-CE6490D5B4E0}" type="datetimeFigureOut">
              <a:rPr lang="en-US" smtClean="0"/>
              <a:pPr/>
              <a:t>6/14/2026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7970ACC-877F-4D3B-8A93-B8BA4EA78D53}" type="slidenum">
              <a:rPr lang="en-GB" smtClean="0"/>
              <a:pPr/>
              <a:t>‹#›</a:t>
            </a:fld>
            <a:endParaRPr lang="en-GB"/>
          </a:p>
        </p:txBody>
      </p:sp>
    </p:spTree>
    <p:extLst>
      <p:ext uri="{BB962C8B-B14F-4D97-AF65-F5344CB8AC3E}">
        <p14:creationId xmlns:p14="http://schemas.microsoft.com/office/powerpoint/2010/main" val="1383646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Security can only be achieved trough constant change, through discarding old ideas that have outlived their usefulness and adapting others to current facts. ~WILLIAM O. DOUGLAS, U.S.</a:t>
            </a:r>
            <a:r>
              <a:rPr lang="en-GB" baseline="0" dirty="0"/>
              <a:t> SUPREME COURT JUSTICE (1898-1980)</a:t>
            </a:r>
            <a:endParaRPr lang="en-GB" i="1"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a:t>
            </a:fld>
            <a:endParaRPr lang="en-GB"/>
          </a:p>
        </p:txBody>
      </p:sp>
    </p:spTree>
    <p:extLst>
      <p:ext uri="{BB962C8B-B14F-4D97-AF65-F5344CB8AC3E}">
        <p14:creationId xmlns:p14="http://schemas.microsoft.com/office/powerpoint/2010/main" val="2709998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r>
              <a:rPr lang="en-GB" dirty="0"/>
              <a:t>Each problem that I </a:t>
            </a:r>
            <a:r>
              <a:rPr lang="en-GB" dirty="0" err="1"/>
              <a:t>I</a:t>
            </a:r>
            <a:r>
              <a:rPr lang="en-GB" dirty="0"/>
              <a:t> solved became a rule</a:t>
            </a:r>
            <a:r>
              <a:rPr lang="en-GB" baseline="0" dirty="0"/>
              <a:t> which served afterwards to solve other problems. ~RENE DESCARTES~</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a:t>
            </a:fld>
            <a:endParaRPr lang="en-GB"/>
          </a:p>
        </p:txBody>
      </p:sp>
    </p:spTree>
    <p:extLst>
      <p:ext uri="{BB962C8B-B14F-4D97-AF65-F5344CB8AC3E}">
        <p14:creationId xmlns:p14="http://schemas.microsoft.com/office/powerpoint/2010/main" val="2637968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GB" sz="2400" dirty="0"/>
              <a:t>Modern benchmarking often includes:</a:t>
            </a:r>
          </a:p>
          <a:p>
            <a:r>
              <a:rPr lang="en-GB" sz="2400" dirty="0"/>
              <a:t>Cyber Essentials </a:t>
            </a:r>
          </a:p>
          <a:p>
            <a:r>
              <a:rPr lang="en-GB" sz="2400" dirty="0"/>
              <a:t>NIST CSF Maturity Assessments </a:t>
            </a:r>
          </a:p>
          <a:p>
            <a:r>
              <a:rPr lang="en-GB" sz="2400" dirty="0"/>
              <a:t>Security Scorecards </a:t>
            </a:r>
          </a:p>
          <a:p>
            <a:r>
              <a:rPr lang="en-GB" sz="2400" dirty="0"/>
              <a:t>ISO 27001 Certification Status </a:t>
            </a:r>
          </a:p>
          <a:p>
            <a:r>
              <a:rPr lang="en-GB" sz="2400" dirty="0"/>
              <a:t>SOC Maturity Assessments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communities of interest accountable for the security of an organization’s information assets must design a working security plan and then implement a management model to execute and maintain that plan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may begin with the creation or validation of a security framework, followed by an InfoSec blueprint that describes existing controls and identifies other necessary security controls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framework or security model is the outline of the more thorough and organization-specific blueprint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These documents form the basis for the design, selection, and initial and ongoing implementation of all subsequent security controls, including policy, SETA, and technologies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To generate a usable security blueprint, most organizations draw on established security frameworks, models, and practices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Another way to create a blueprint is to look at the paths taken by other organizations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this kind of benchmarking, you follow the recommended practices or industry standards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Benchmarking is the comparison of two related measurements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Benchmarking describes both internal and external comparisons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Internal benchmarking, known as baselining, involves comparing organizational performance at some defined state against current or expected performance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External benchmarking involves comparing one’s organizational results against other similar organizations</a:t>
            </a:r>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3</a:t>
            </a:fld>
            <a:endParaRPr lang="en-GB"/>
          </a:p>
        </p:txBody>
      </p:sp>
    </p:spTree>
    <p:extLst>
      <p:ext uri="{BB962C8B-B14F-4D97-AF65-F5344CB8AC3E}">
        <p14:creationId xmlns:p14="http://schemas.microsoft.com/office/powerpoint/2010/main" val="39214351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
        <p:nvSpPr>
          <p:cNvPr id="1075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651A5EB-31DE-4AEB-B7BE-75A9A0E0707F}" type="slidenum">
              <a:rPr lang="en-US" altLang="en-US" sz="1200" smtClean="0"/>
              <a:pPr eaLnBrk="1" hangingPunct="1"/>
              <a:t>4</a:t>
            </a:fld>
            <a:endParaRPr lang="en-US" altLang="en-US" sz="1200" dirty="0"/>
          </a:p>
        </p:txBody>
      </p:sp>
    </p:spTree>
    <p:extLst>
      <p:ext uri="{BB962C8B-B14F-4D97-AF65-F5344CB8AC3E}">
        <p14:creationId xmlns:p14="http://schemas.microsoft.com/office/powerpoint/2010/main" val="2199971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Where ISO/IEC 27002 is focused on a broad overview of the various areas of security, providing information on 127 controls over 10 areas, ISO/IEC 27001 provides information on how to implement ISO/IEC 27002 and how to set up an information security management system (ISMS)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One way to determine how closely an organization is complying with ISO 27002 is to use the SANS SCORE (Security Consensus Operational Readiness Evaluation) Audit Checklist, which is based on 17799:2005</a:t>
            </a:r>
          </a:p>
          <a:p>
            <a:pPr eaLnBrk="1" hangingPunct="1"/>
            <a:endParaRPr lang="en-US" dirty="0"/>
          </a:p>
        </p:txBody>
      </p:sp>
      <p:sp>
        <p:nvSpPr>
          <p:cNvPr id="1085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FDA45160-ACC3-4BAF-8B3F-3466FF14AEF6}" type="slidenum">
              <a:rPr lang="en-US" altLang="en-US" sz="1200" smtClean="0"/>
              <a:pPr eaLnBrk="1" hangingPunct="1"/>
              <a:t>5</a:t>
            </a:fld>
            <a:endParaRPr lang="en-US" altLang="en-US" sz="1200" dirty="0"/>
          </a:p>
        </p:txBody>
      </p:sp>
    </p:spTree>
    <p:extLst>
      <p:ext uri="{BB962C8B-B14F-4D97-AF65-F5344CB8AC3E}">
        <p14:creationId xmlns:p14="http://schemas.microsoft.com/office/powerpoint/2010/main" val="2743977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do organisations pursue ISO 27001 certification?</a:t>
            </a:r>
          </a:p>
          <a:p>
            <a:r>
              <a:rPr lang="en-GB" b="1" dirty="0"/>
              <a:t>Sample Answer</a:t>
            </a:r>
          </a:p>
          <a:p>
            <a:r>
              <a:rPr lang="en-GB" dirty="0"/>
              <a:t>Regulatory expectations </a:t>
            </a:r>
          </a:p>
          <a:p>
            <a:r>
              <a:rPr lang="en-GB" dirty="0"/>
              <a:t>Customer confidence </a:t>
            </a:r>
          </a:p>
          <a:p>
            <a:r>
              <a:rPr lang="en-GB" dirty="0"/>
              <a:t>Structured governance </a:t>
            </a:r>
          </a:p>
          <a:p>
            <a:r>
              <a:rPr lang="en-GB" dirty="0"/>
              <a:t>Competitive advantage</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6</a:t>
            </a:fld>
            <a:endParaRPr lang="en-GB"/>
          </a:p>
        </p:txBody>
      </p:sp>
    </p:spTree>
    <p:extLst>
      <p:ext uri="{BB962C8B-B14F-4D97-AF65-F5344CB8AC3E}">
        <p14:creationId xmlns:p14="http://schemas.microsoft.com/office/powerpoint/2010/main" val="3129261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4F2070B-A748-44CF-A8B9-A0E82369C390}" type="slidenum">
              <a:rPr lang="en-US" sz="1200" smtClean="0"/>
              <a:pPr eaLnBrk="1" hangingPunct="1"/>
              <a:t>7</a:t>
            </a:fld>
            <a:endParaRPr lang="en-US" sz="1200" dirty="0"/>
          </a:p>
        </p:txBody>
      </p:sp>
      <p:sp>
        <p:nvSpPr>
          <p:cNvPr id="117763" name="Rectangle 2"/>
          <p:cNvSpPr>
            <a:spLocks noGrp="1" noRot="1" noChangeAspect="1" noChangeArrowheads="1" noTextEdit="1"/>
          </p:cNvSpPr>
          <p:nvPr>
            <p:ph type="sldImg"/>
          </p:nvPr>
        </p:nvSpPr>
        <p:spPr>
          <a:ln/>
        </p:spPr>
      </p:sp>
      <p:sp>
        <p:nvSpPr>
          <p:cNvPr id="1177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804792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has NIST become one of the most widely adopted cybersecurity frameworks globally?</a:t>
            </a:r>
          </a:p>
          <a:p>
            <a:r>
              <a:rPr lang="en-GB" b="1" dirty="0"/>
              <a:t>Sample Answer</a:t>
            </a:r>
          </a:p>
          <a:p>
            <a:r>
              <a:rPr lang="en-GB" dirty="0"/>
              <a:t>Freely available </a:t>
            </a:r>
          </a:p>
          <a:p>
            <a:r>
              <a:rPr lang="en-GB" dirty="0"/>
              <a:t>Practical guidance </a:t>
            </a:r>
          </a:p>
          <a:p>
            <a:r>
              <a:rPr lang="en-GB" dirty="0"/>
              <a:t>Vendor-neutral </a:t>
            </a:r>
          </a:p>
          <a:p>
            <a:r>
              <a:rPr lang="en-GB" dirty="0"/>
              <a:t>Regularly updated </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8</a:t>
            </a:fld>
            <a:endParaRPr lang="en-GB"/>
          </a:p>
        </p:txBody>
      </p:sp>
    </p:spTree>
    <p:extLst>
      <p:ext uri="{BB962C8B-B14F-4D97-AF65-F5344CB8AC3E}">
        <p14:creationId xmlns:p14="http://schemas.microsoft.com/office/powerpoint/2010/main" val="1771552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a:ln/>
        </p:spPr>
      </p:sp>
      <p:sp>
        <p:nvSpPr>
          <p:cNvPr id="1300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700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COBIT 5 framework also incorporates a series of “enablers” to support the principles: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Principles, policies, and frameworks are the vehicle to translate the desired behavior into practical guidance for day-to-day management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Processes describe an organized set of practices and activities to achieve certain objectives and produce a set of outputs in support of achieving overall IT-related goals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Organizational structures are the key decision-making entities in an enterprise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Culture, ethics, and behavior of individuals and of the enterprise are very often underestimated as a success factor in governance and management activities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Information is required for keeping the organization running and well governed, but at the operational level, information is very often the key product of the enterprise itself</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Services, infrastructure, and applications include the infrastructure, technology, and applications that provide the enterprise with information technology processing and services</a:t>
            </a:r>
          </a:p>
          <a:p>
            <a:pPr eaLnBrk="1" hangingPunct="1"/>
            <a:endParaRPr lang="en-US" dirty="0"/>
          </a:p>
          <a:p>
            <a:r>
              <a:rPr lang="en-GB" dirty="0"/>
              <a:t>How does COBIT differ from ISO 27001?</a:t>
            </a:r>
          </a:p>
          <a:p>
            <a:r>
              <a:rPr lang="en-GB" b="1" dirty="0"/>
              <a:t>Sample Answer</a:t>
            </a:r>
          </a:p>
          <a:p>
            <a:r>
              <a:rPr lang="en-GB" dirty="0"/>
              <a:t>COBIT focuses on governance and management of enterprise IT.</a:t>
            </a:r>
          </a:p>
          <a:p>
            <a:r>
              <a:rPr lang="en-GB" dirty="0"/>
              <a:t>ISO 27001 focuses on information security management systems.</a:t>
            </a:r>
          </a:p>
          <a:p>
            <a:pPr eaLnBrk="1" hangingPunct="1"/>
            <a:endParaRPr lang="en-US" dirty="0"/>
          </a:p>
        </p:txBody>
      </p:sp>
      <p:sp>
        <p:nvSpPr>
          <p:cNvPr id="1300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4242D947-3A5F-4152-90AB-6CBBD9E34656}" type="slidenum">
              <a:rPr lang="en-US" altLang="en-US" sz="1200" smtClean="0"/>
              <a:pPr eaLnBrk="1" hangingPunct="1"/>
              <a:t>11</a:t>
            </a:fld>
            <a:endParaRPr lang="en-US" altLang="en-US" sz="1200" dirty="0"/>
          </a:p>
        </p:txBody>
      </p:sp>
    </p:spTree>
    <p:extLst>
      <p:ext uri="{BB962C8B-B14F-4D97-AF65-F5344CB8AC3E}">
        <p14:creationId xmlns:p14="http://schemas.microsoft.com/office/powerpoint/2010/main" val="13268870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Image Placeholder 1"/>
          <p:cNvSpPr>
            <a:spLocks noGrp="1" noRot="1" noChangeAspect="1" noTextEdit="1"/>
          </p:cNvSpPr>
          <p:nvPr>
            <p:ph type="sldImg"/>
          </p:nvPr>
        </p:nvSpPr>
        <p:spPr>
          <a:ln/>
        </p:spPr>
      </p:sp>
      <p:sp>
        <p:nvSpPr>
          <p:cNvPr id="135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COSO’s framework is built on five interrelated components: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Control environment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Risk assessment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Control activities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Information and communication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Monitoring</a:t>
            </a:r>
          </a:p>
          <a:p>
            <a:pPr eaLnBrk="1" hangingPunct="1"/>
            <a:endParaRPr lang="en-US" dirty="0"/>
          </a:p>
        </p:txBody>
      </p:sp>
      <p:sp>
        <p:nvSpPr>
          <p:cNvPr id="135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0AE6B250-C6F9-4E4A-9C2D-3B59C0E54828}" type="slidenum">
              <a:rPr lang="en-US" altLang="en-US" sz="1200" smtClean="0"/>
              <a:pPr eaLnBrk="1" hangingPunct="1"/>
              <a:t>12</a:t>
            </a:fld>
            <a:endParaRPr lang="en-US" altLang="en-US" sz="1200" dirty="0"/>
          </a:p>
        </p:txBody>
      </p:sp>
    </p:spTree>
    <p:extLst>
      <p:ext uri="{BB962C8B-B14F-4D97-AF65-F5344CB8AC3E}">
        <p14:creationId xmlns:p14="http://schemas.microsoft.com/office/powerpoint/2010/main" val="3651525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0D416-FB72-6D9E-DD9A-25683D13489C}"/>
            </a:ext>
          </a:extLst>
        </p:cNvPr>
        <p:cNvGrpSpPr/>
        <p:nvPr/>
      </p:nvGrpSpPr>
      <p:grpSpPr>
        <a:xfrm>
          <a:off x="0" y="0"/>
          <a:ext cx="0" cy="0"/>
          <a:chOff x="0" y="0"/>
          <a:chExt cx="0" cy="0"/>
        </a:xfrm>
      </p:grpSpPr>
      <p:sp>
        <p:nvSpPr>
          <p:cNvPr id="135170" name="Slide Image Placeholder 1">
            <a:extLst>
              <a:ext uri="{FF2B5EF4-FFF2-40B4-BE49-F238E27FC236}">
                <a16:creationId xmlns:a16="http://schemas.microsoft.com/office/drawing/2014/main" id="{645D1CC7-8963-F236-B9F6-B4AEDAABFF7B}"/>
              </a:ext>
            </a:extLst>
          </p:cNvPr>
          <p:cNvSpPr>
            <a:spLocks noGrp="1" noRot="1" noChangeAspect="1" noTextEdit="1"/>
          </p:cNvSpPr>
          <p:nvPr>
            <p:ph type="sldImg"/>
          </p:nvPr>
        </p:nvSpPr>
        <p:spPr>
          <a:ln/>
        </p:spPr>
      </p:sp>
      <p:sp>
        <p:nvSpPr>
          <p:cNvPr id="135171" name="Notes Placeholder 2">
            <a:extLst>
              <a:ext uri="{FF2B5EF4-FFF2-40B4-BE49-F238E27FC236}">
                <a16:creationId xmlns:a16="http://schemas.microsoft.com/office/drawing/2014/main" id="{9A716F5D-703F-C3C0-8442-C4F3A877A1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COSO’s framework is built on five interrelated components: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Control environment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Risk assessment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Control activities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Information and communication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Monitoring</a:t>
            </a:r>
          </a:p>
          <a:p>
            <a:pPr eaLnBrk="1" hangingPunct="1"/>
            <a:endParaRPr lang="en-US" dirty="0"/>
          </a:p>
        </p:txBody>
      </p:sp>
      <p:sp>
        <p:nvSpPr>
          <p:cNvPr id="135172" name="Slide Number Placeholder 3">
            <a:extLst>
              <a:ext uri="{FF2B5EF4-FFF2-40B4-BE49-F238E27FC236}">
                <a16:creationId xmlns:a16="http://schemas.microsoft.com/office/drawing/2014/main" id="{1CF99EF8-66CA-0D09-C21C-13B3DC8E3B5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0AE6B250-C6F9-4E4A-9C2D-3B59C0E54828}" type="slidenum">
              <a:rPr lang="en-US" altLang="en-US" sz="1200" smtClean="0"/>
              <a:pPr eaLnBrk="1" hangingPunct="1"/>
              <a:t>13</a:t>
            </a:fld>
            <a:endParaRPr lang="en-US" altLang="en-US" sz="1200" dirty="0"/>
          </a:p>
        </p:txBody>
      </p:sp>
    </p:spTree>
    <p:extLst>
      <p:ext uri="{BB962C8B-B14F-4D97-AF65-F5344CB8AC3E}">
        <p14:creationId xmlns:p14="http://schemas.microsoft.com/office/powerpoint/2010/main" val="1274496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a:ln/>
        </p:spPr>
      </p:sp>
      <p:sp>
        <p:nvSpPr>
          <p:cNvPr id="1372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1" dirty="0"/>
              <a:t>Cybersecurity Relevance</a:t>
            </a:r>
          </a:p>
          <a:p>
            <a:r>
              <a:rPr lang="en-GB" dirty="0"/>
              <a:t>Supports:</a:t>
            </a:r>
          </a:p>
          <a:p>
            <a:r>
              <a:rPr lang="en-GB" dirty="0"/>
              <a:t>Incident Management </a:t>
            </a:r>
          </a:p>
          <a:p>
            <a:r>
              <a:rPr lang="en-GB" dirty="0"/>
              <a:t>Change Management </a:t>
            </a:r>
          </a:p>
          <a:p>
            <a:r>
              <a:rPr lang="en-GB" dirty="0"/>
              <a:t>Problem Management </a:t>
            </a:r>
          </a:p>
          <a:p>
            <a:r>
              <a:rPr lang="en-GB" dirty="0"/>
              <a:t>Service Continuity</a:t>
            </a:r>
          </a:p>
          <a:p>
            <a:endParaRPr lang="en-US" dirty="0"/>
          </a:p>
        </p:txBody>
      </p:sp>
      <p:sp>
        <p:nvSpPr>
          <p:cNvPr id="1372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57C02F28-C9C0-4144-AAA8-09B0FA349923}" type="slidenum">
              <a:rPr lang="en-US" sz="1200" smtClean="0"/>
              <a:pPr eaLnBrk="1" hangingPunct="1"/>
              <a:t>14</a:t>
            </a:fld>
            <a:endParaRPr lang="en-US" sz="1200" dirty="0"/>
          </a:p>
        </p:txBody>
      </p:sp>
    </p:spTree>
    <p:extLst>
      <p:ext uri="{BB962C8B-B14F-4D97-AF65-F5344CB8AC3E}">
        <p14:creationId xmlns:p14="http://schemas.microsoft.com/office/powerpoint/2010/main" val="11527463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a:ln/>
        </p:spPr>
      </p:sp>
      <p:sp>
        <p:nvSpPr>
          <p:cNvPr id="138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a:t>Should cybersecurity be discussed at every board meeting?</a:t>
            </a:r>
            <a:endParaRPr lang="en-US" dirty="0"/>
          </a:p>
        </p:txBody>
      </p:sp>
      <p:sp>
        <p:nvSpPr>
          <p:cNvPr id="1382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6D49CC4-AAD9-46FC-9A32-9E853C199805}" type="slidenum">
              <a:rPr lang="en-US" sz="1200" smtClean="0"/>
              <a:pPr eaLnBrk="1" hangingPunct="1"/>
              <a:t>15</a:t>
            </a:fld>
            <a:endParaRPr lang="en-US" sz="1200" dirty="0"/>
          </a:p>
        </p:txBody>
      </p:sp>
    </p:spTree>
    <p:extLst>
      <p:ext uri="{BB962C8B-B14F-4D97-AF65-F5344CB8AC3E}">
        <p14:creationId xmlns:p14="http://schemas.microsoft.com/office/powerpoint/2010/main" val="12645315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25000" lnSpcReduction="20000"/>
          </a:bodyPr>
          <a:lstStyle/>
          <a:p>
            <a:r>
              <a:rPr lang="en-GB" sz="2800" b="1" dirty="0"/>
              <a:t>SABSA</a:t>
            </a:r>
            <a:r>
              <a:rPr lang="en-GB" sz="2800" dirty="0"/>
              <a:t> is a business-driven security architecture framework used to design, implement and manage security in a way that directly supports organisational objectives.</a:t>
            </a:r>
          </a:p>
          <a:p>
            <a:r>
              <a:rPr lang="en-GB" sz="2800" dirty="0"/>
              <a:t>Unlike many technical security frameworks, SABSA starts with:</a:t>
            </a:r>
          </a:p>
          <a:p>
            <a:r>
              <a:rPr lang="en-GB" sz="2800" b="1" dirty="0"/>
              <a:t>"What does the business need?"</a:t>
            </a:r>
            <a:endParaRPr lang="en-GB" sz="2800" dirty="0"/>
          </a:p>
          <a:p>
            <a:r>
              <a:rPr lang="en-GB" sz="2800" dirty="0"/>
              <a:t>before deciding:</a:t>
            </a:r>
          </a:p>
          <a:p>
            <a:r>
              <a:rPr lang="en-GB" sz="2800" b="1" dirty="0"/>
              <a:t>"What security controls should be implemented?"</a:t>
            </a:r>
            <a:endParaRPr lang="en-GB" sz="2800"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Trusted Computer System Evaluation Criteria (TCSEC) is an older DoD standard that defines the criteria for assessing the access controls in a computer system</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standard is part of a larger series of standards collectively referred to as the Rainbow Series, due to the color-coding used to uniquely identify each document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TCSEC is also known as the “Orange Book” and is considered the cornerstone of the series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TCSEC was replaced by the “Common Criteria” in 2005</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TCSEC defines a trusted computing base (TCB) as the combination of all hardware, firmware, and software responsible for enforcing the security policy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this context, security policy refers to the rules of configuration for a system, rather than a managerial guidance document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TCB is made up of the hardware and software that has been implemented to provide security for a particular information system</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Within the TCB is a conceptual object known as the reference monitor to mediate access to objects by subjects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Systems administrators must be able to audit or periodically review the reference monitor to ensure it is functioning effectively, without unauthorized modification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One of the biggest challenges in TCB is the existence of covert channels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kumimoji="0" lang="en-US" sz="2800" b="1" i="0" u="none" strike="noStrike" kern="1200" cap="none" spc="0" normalizeH="0" baseline="0" noProof="0" dirty="0">
                <a:ln>
                  <a:noFill/>
                </a:ln>
                <a:solidFill>
                  <a:srgbClr val="055C91"/>
                </a:solidFill>
                <a:effectLst/>
                <a:uLnTx/>
                <a:uFillTx/>
                <a:latin typeface="Calibri Light"/>
                <a:ea typeface="+mj-ea"/>
                <a:cs typeface="+mj-cs"/>
              </a:rPr>
              <a:t>Information Technology System Evaluation Criteria</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international standard Information Technology System Evaluation Criteria (ITSEC) is very similar to TCSEC</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Under ITSEC, Targets of Evaluation (</a:t>
            </a:r>
            <a:r>
              <a:rPr kumimoji="0" lang="en-US" sz="28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ToE</a:t>
            </a: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are compared to detailed security function specifications, resulting in an assessment of systems functionality and comprehensive penetration testing</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Like TCSEC, ITSEC was, for the most part, functionally replaced by the Common Criteria</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Common Criteria for Information Technology Security Evaluation (“Common Criteria” or “CC”) is an international standard (ISO/IEC 15408) for computer security certification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is widely considered the successor to both TCSEC and ITSEC in that it reconciles some of the differences between the various other standards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CC process assures that the specification, implementation, and evaluation of computer security products are performed in a rigorous and standard manner</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endParaRPr lang="en-US" dirty="0"/>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BC0ACEB9-EEDB-417F-A6EF-802D3A07695F}" type="slidenum">
              <a:rPr lang="en-US" sz="1200" smtClean="0"/>
              <a:pPr eaLnBrk="1" hangingPunct="1"/>
              <a:t>16</a:t>
            </a:fld>
            <a:endParaRPr lang="en-US" sz="1200" dirty="0"/>
          </a:p>
        </p:txBody>
      </p:sp>
    </p:spTree>
    <p:extLst>
      <p:ext uri="{BB962C8B-B14F-4D97-AF65-F5344CB8AC3E}">
        <p14:creationId xmlns:p14="http://schemas.microsoft.com/office/powerpoint/2010/main" val="18777559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Example</a:t>
            </a:r>
          </a:p>
          <a:p>
            <a:r>
              <a:rPr lang="en-GB" b="1" dirty="0"/>
              <a:t>Business Requirement</a:t>
            </a:r>
          </a:p>
          <a:p>
            <a:r>
              <a:rPr lang="en-GB" dirty="0"/>
              <a:t>A bank wants customers to securely access online banking.</a:t>
            </a:r>
          </a:p>
          <a:p>
            <a:r>
              <a:rPr lang="en-GB" b="1" dirty="0"/>
              <a:t>SABSA Approach</a:t>
            </a:r>
          </a:p>
          <a:p>
            <a:r>
              <a:rPr lang="en-GB" b="1" dirty="0"/>
              <a:t>Business Need</a:t>
            </a:r>
            <a:endParaRPr lang="en-GB" dirty="0"/>
          </a:p>
          <a:p>
            <a:r>
              <a:rPr lang="en-GB" dirty="0"/>
              <a:t>Protect customer trust </a:t>
            </a:r>
          </a:p>
          <a:p>
            <a:r>
              <a:rPr lang="en-GB" b="1" dirty="0"/>
              <a:t>Risk</a:t>
            </a:r>
            <a:endParaRPr lang="en-GB" dirty="0"/>
          </a:p>
          <a:p>
            <a:r>
              <a:rPr lang="en-GB" dirty="0"/>
              <a:t>Account compromise </a:t>
            </a:r>
          </a:p>
          <a:p>
            <a:r>
              <a:rPr lang="en-GB" b="1" dirty="0"/>
              <a:t>Security Requirement</a:t>
            </a:r>
            <a:endParaRPr lang="en-GB" dirty="0"/>
          </a:p>
          <a:p>
            <a:r>
              <a:rPr lang="en-GB" dirty="0"/>
              <a:t>Strong authentication </a:t>
            </a:r>
          </a:p>
          <a:p>
            <a:r>
              <a:rPr lang="en-GB" b="1" dirty="0"/>
              <a:t>Implementation</a:t>
            </a:r>
            <a:endParaRPr lang="en-GB" dirty="0"/>
          </a:p>
          <a:p>
            <a:r>
              <a:rPr lang="en-GB" dirty="0"/>
              <a:t>MFA </a:t>
            </a:r>
          </a:p>
          <a:p>
            <a:r>
              <a:rPr lang="en-GB" dirty="0"/>
              <a:t>Encryption </a:t>
            </a:r>
          </a:p>
          <a:p>
            <a:r>
              <a:rPr lang="en-GB" dirty="0"/>
              <a:t>Fraud monitoring </a:t>
            </a:r>
          </a:p>
          <a:p>
            <a:endParaRPr lang="en-GB" dirty="0"/>
          </a:p>
          <a:p>
            <a:endParaRPr lang="en-GB" dirty="0"/>
          </a:p>
          <a:p>
            <a:r>
              <a:rPr lang="en-GB" b="1" dirty="0"/>
              <a:t>Benefits of SABSA</a:t>
            </a:r>
          </a:p>
          <a:p>
            <a:r>
              <a:rPr lang="en-GB" dirty="0"/>
              <a:t>Aligns security with business goals </a:t>
            </a:r>
          </a:p>
          <a:p>
            <a:r>
              <a:rPr lang="en-GB" dirty="0"/>
              <a:t>Supports governance and risk management </a:t>
            </a:r>
          </a:p>
          <a:p>
            <a:r>
              <a:rPr lang="en-GB" dirty="0"/>
              <a:t>Improves investment decisions </a:t>
            </a:r>
          </a:p>
          <a:p>
            <a:r>
              <a:rPr lang="en-GB" dirty="0"/>
              <a:t>Provides traceability from business requirements to security controls </a:t>
            </a:r>
          </a:p>
          <a:p>
            <a:r>
              <a:rPr lang="en-GB" dirty="0"/>
              <a:t>Encourages enterprise-wide security thinking</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17</a:t>
            </a:fld>
            <a:endParaRPr lang="en-GB"/>
          </a:p>
        </p:txBody>
      </p:sp>
    </p:spTree>
    <p:extLst>
      <p:ext uri="{BB962C8B-B14F-4D97-AF65-F5344CB8AC3E}">
        <p14:creationId xmlns:p14="http://schemas.microsoft.com/office/powerpoint/2010/main" val="3990519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are we studying obsolete standards?"</a:t>
            </a:r>
          </a:p>
          <a:p>
            <a:r>
              <a:rPr lang="en-GB" dirty="0"/>
              <a:t>Answer:</a:t>
            </a:r>
          </a:p>
          <a:p>
            <a:r>
              <a:rPr lang="en-GB" dirty="0"/>
              <a:t>Because modern frameworks evolved from these foundational models.</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18</a:t>
            </a:fld>
            <a:endParaRPr lang="en-GB"/>
          </a:p>
        </p:txBody>
      </p:sp>
    </p:spTree>
    <p:extLst>
      <p:ext uri="{BB962C8B-B14F-4D97-AF65-F5344CB8AC3E}">
        <p14:creationId xmlns:p14="http://schemas.microsoft.com/office/powerpoint/2010/main" val="886898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550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general application of access control comprises four processes: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Obtaining the identity of the entity requesting access to a logical or physical area (identification)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Confirming the identity of the entity seeking access to a logical or physical area (authentication)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Determining which actions an authenticated entity can perform in that physical or logical area (authorization)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Documenting the activities of the authorized individual and systems (accountability)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Access control is built on several key principles: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Least privilege: The principle by which members of the organization can access the minimum amount of information for the minimum amount of time necessary to perform their required duties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Need to know: Limits a user’s access to the specific information required to perform the currently assigned task, and not merely to the category of data required for a general work function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Separation of duties: A control requiring that significant tasks be split up in such a way that more than one individual is responsible for their completion</a:t>
            </a:r>
          </a:p>
          <a:p>
            <a:endParaRPr lang="en-US" dirty="0"/>
          </a:p>
        </p:txBody>
      </p:sp>
      <p:sp>
        <p:nvSpPr>
          <p:cNvPr id="75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F25481C6-8F3E-41C4-B2BB-D852DAAE7A1C}" type="slidenum">
              <a:rPr lang="en-US" sz="1200" smtClean="0"/>
              <a:pPr eaLnBrk="1" hangingPunct="1"/>
              <a:t>19</a:t>
            </a:fld>
            <a:endParaRPr lang="en-US" sz="1200" dirty="0"/>
          </a:p>
        </p:txBody>
      </p:sp>
    </p:spTree>
    <p:extLst>
      <p:ext uri="{BB962C8B-B14F-4D97-AF65-F5344CB8AC3E}">
        <p14:creationId xmlns:p14="http://schemas.microsoft.com/office/powerpoint/2010/main" val="4196103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Directive—Employs administrative controls such as policy and training designed to proscribe certain user behavior in the organization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Deterrent—Discourages or deters an incipient incident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Preventative—Helps an organization avoid an incident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Detective—Detects or identifies an incident or a threat when it occurs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Corrective—Remedies a circumstance or mitigates damage done during an incident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Recovery—Restores operating conditions back to normal</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Compensating—Resolves shortcomings</a:t>
            </a:r>
          </a:p>
          <a:p>
            <a:endParaRPr lang="en-GB" dirty="0"/>
          </a:p>
          <a:p>
            <a:r>
              <a:rPr kumimoji="0" lang="en-US" sz="2800" b="1" i="0" u="none" strike="noStrike" kern="1200" cap="none" spc="0" normalizeH="0" baseline="0" noProof="0" dirty="0">
                <a:ln>
                  <a:noFill/>
                </a:ln>
                <a:solidFill>
                  <a:srgbClr val="055C91"/>
                </a:solidFill>
                <a:effectLst/>
                <a:uLnTx/>
                <a:uFillTx/>
                <a:latin typeface="Calibri Light"/>
                <a:ea typeface="+mj-ea"/>
                <a:cs typeface="+mj-cs"/>
              </a:rPr>
              <a:t>Mandatory Access Controls (MACs)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Mandatory Access Control (MAC) is required and is structured and coordinated within a data classification scheme that rates each collection of information as well as each user</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These ratings are often referred to as sensitivity levels or classification levels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When MACs are implemented, users and data owners have limited control over access to information resources</a:t>
            </a:r>
          </a:p>
          <a:p>
            <a:endParaRPr lang="en-GB" dirty="0"/>
          </a:p>
          <a:p>
            <a:r>
              <a:rPr kumimoji="0" lang="en-US" sz="2800" b="1" i="0" u="none" strike="noStrike" kern="1200" cap="none" spc="0" normalizeH="0" baseline="0" noProof="0" dirty="0">
                <a:ln>
                  <a:noFill/>
                </a:ln>
                <a:solidFill>
                  <a:srgbClr val="055C91"/>
                </a:solidFill>
                <a:effectLst/>
                <a:uLnTx/>
                <a:uFillTx/>
                <a:latin typeface="Calibri Light"/>
                <a:ea typeface="+mj-ea"/>
                <a:cs typeface="+mj-cs"/>
              </a:rPr>
              <a:t>Data Classification Model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Data owners must classify the information assets for which they are responsible and review the classifications periodically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U.S. government uses a three-level classification scheme for information deemed to be National Security Information (NSI), as defined in Executive Order 13526: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Top Secret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Secret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Confidential</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Simple scheme for other organizations: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Public</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For official (or internal) use only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Confidential (or Sensitive)</a:t>
            </a:r>
          </a:p>
          <a:p>
            <a:endParaRPr lang="en-GB" dirty="0"/>
          </a:p>
          <a:p>
            <a:r>
              <a:rPr kumimoji="0" lang="en-US" sz="2800" b="1" i="0" u="none" strike="noStrike" kern="1200" cap="none" spc="0" normalizeH="0" baseline="0" noProof="0" dirty="0">
                <a:ln>
                  <a:noFill/>
                </a:ln>
                <a:solidFill>
                  <a:srgbClr val="055C91"/>
                </a:solidFill>
                <a:effectLst/>
                <a:uLnTx/>
                <a:uFillTx/>
                <a:latin typeface="Calibri Light"/>
                <a:ea typeface="+mj-ea"/>
                <a:cs typeface="+mj-cs"/>
              </a:rPr>
              <a:t>Security Clearances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Another component of a data classification scheme is the personnel security clearance structure, in which each user of an information asset is assigned an authorization level that identifies the level of information classification he or she can access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Most organizations have developed roles and corresponding security clearances so individuals are assigned into authorization levels correlating with the classifications of the information assets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Beyond a simple reliance on the security clearance is the incorporation of the need-to-know principle, based on the requirement that people are not allowed to view data simply because it falls within their level of clearance; they must also have a business-related need-to-know</a:t>
            </a:r>
          </a:p>
          <a:p>
            <a:endParaRPr lang="en-GB" dirty="0"/>
          </a:p>
          <a:p>
            <a:r>
              <a:rPr kumimoji="0" lang="en-US" sz="2800" b="1" i="0" u="none" strike="noStrike" kern="1200" cap="none" spc="0" normalizeH="0" baseline="0" noProof="0" dirty="0">
                <a:ln>
                  <a:noFill/>
                </a:ln>
                <a:solidFill>
                  <a:srgbClr val="055C91"/>
                </a:solidFill>
                <a:effectLst/>
                <a:uLnTx/>
                <a:uFillTx/>
                <a:latin typeface="Calibri Light"/>
                <a:ea typeface="+mj-ea"/>
                <a:cs typeface="+mj-cs"/>
              </a:rPr>
              <a:t>Managing Classified Information Assets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Managing an information asset includes all aspects of its life cycle—from specification to design, acquisition, implementation, use, storage, distribution, backup, recovery, retirement, and destruction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 information asset that has a classification designation other than unclassified or public must be clearly marked as such—with a cover page and headers and footers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To maintain the confidentiality of classified documents, managers can implement a clean desk policy—requiring employees to secure all information in an appropriate storage container at the end of each business day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When copies of classified information are no longer valuable or too many copies exist, care should be taken to destroy them properly to discourage dumpster diving</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While bins stored on private property can be protected from trespassers, in 1998, in </a:t>
            </a:r>
            <a:r>
              <a:rPr kumimoji="0" lang="en-US" sz="2800" b="0" i="1" u="none" strike="noStrike" kern="1200" cap="none" spc="0" normalizeH="0" baseline="0" noProof="0" dirty="0">
                <a:ln>
                  <a:noFill/>
                </a:ln>
                <a:solidFill>
                  <a:srgbClr val="000000">
                    <a:lumMod val="75000"/>
                    <a:lumOff val="25000"/>
                  </a:srgbClr>
                </a:solidFill>
                <a:effectLst/>
                <a:uLnTx/>
                <a:uFillTx/>
                <a:latin typeface="+mn-lt"/>
                <a:ea typeface="+mn-ea"/>
                <a:cs typeface="+mn-cs"/>
              </a:rPr>
              <a:t>California v. Greenwood</a:t>
            </a: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 the Supreme Court ruled that there is no expectation of privacy for items thrown away in trash or refuse containers</a:t>
            </a:r>
          </a:p>
          <a:p>
            <a:endParaRPr lang="en-GB" dirty="0"/>
          </a:p>
          <a:p>
            <a:r>
              <a:rPr kumimoji="0" lang="en-US" sz="2800" b="1" i="0" u="none" strike="noStrike" kern="1200" cap="none" spc="0" normalizeH="0" baseline="0" noProof="0" dirty="0">
                <a:ln>
                  <a:noFill/>
                </a:ln>
                <a:solidFill>
                  <a:srgbClr val="055C91"/>
                </a:solidFill>
                <a:effectLst/>
                <a:uLnTx/>
                <a:uFillTx/>
                <a:latin typeface="Calibri Light"/>
                <a:ea typeface="+mj-ea"/>
                <a:cs typeface="+mj-cs"/>
              </a:rPr>
              <a:t>Lattice-Based Access Controls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Lattice-based access control, a variation on the MAC form of access control, assigns users a matrix of authorizations for particular areas of access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level of authorization may vary depending on the classification authorizations that individuals possess for each group of information assets or resources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lattice structure contains subjects and objects, and the boundaries associated with each subject/object pair are clearly demarcated</a:t>
            </a:r>
          </a:p>
          <a:p>
            <a:endParaRPr lang="en-GB" dirty="0"/>
          </a:p>
          <a:p>
            <a:r>
              <a:rPr kumimoji="0" lang="en-US" sz="2800" b="1" i="0" u="none" strike="noStrike" kern="1200" cap="none" spc="0" normalizeH="0" baseline="0" noProof="0" dirty="0">
                <a:ln>
                  <a:noFill/>
                </a:ln>
                <a:solidFill>
                  <a:srgbClr val="055C91"/>
                </a:solidFill>
                <a:effectLst/>
                <a:uLnTx/>
                <a:uFillTx/>
                <a:latin typeface="Calibri Light"/>
                <a:ea typeface="+mj-ea"/>
                <a:cs typeface="+mj-cs"/>
              </a:rPr>
              <a:t>Nondiscretionary Controls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Nondiscretionary controls are determined by a central authority in the organization and can be based on roles—called role-based access controls or RBAC—or on a specified set of tasks—called task-based controls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Role-based controls are tied to the role that a particular user performs in an organization, whereas task-based controls are tied to a particular assignment or responsibility</a:t>
            </a:r>
          </a:p>
          <a:p>
            <a:endParaRPr lang="en-GB" dirty="0"/>
          </a:p>
          <a:p>
            <a:r>
              <a:rPr kumimoji="0" lang="en-US" sz="2800" b="1" i="0" u="none" strike="noStrike" kern="1200" cap="none" spc="0" normalizeH="0" baseline="0" noProof="0" dirty="0">
                <a:ln>
                  <a:noFill/>
                </a:ln>
                <a:solidFill>
                  <a:srgbClr val="055C91"/>
                </a:solidFill>
                <a:effectLst/>
                <a:uLnTx/>
                <a:uFillTx/>
                <a:latin typeface="Calibri Light"/>
                <a:ea typeface="+mj-ea"/>
                <a:cs typeface="+mj-cs"/>
              </a:rPr>
              <a:t>Discretionary Access Controls (DACs)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Discretionary Access Controls (DACs) are implemented at the discretion or option of the data user</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Most personal computer operating systems are designed based on the DAC model</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One discretionary model is rule-based access controls where access is granted based on a set of rules specified by the central authority</a:t>
            </a:r>
          </a:p>
          <a:p>
            <a:endParaRPr lang="en-GB" dirty="0"/>
          </a:p>
          <a:p>
            <a:r>
              <a:rPr kumimoji="0" lang="en-US" sz="2800" b="1" i="0" u="none" strike="noStrike" kern="1200" cap="none" spc="0" normalizeH="0" baseline="0" noProof="0" dirty="0">
                <a:ln>
                  <a:noFill/>
                </a:ln>
                <a:solidFill>
                  <a:srgbClr val="055C91"/>
                </a:solidFill>
                <a:effectLst/>
                <a:uLnTx/>
                <a:uFillTx/>
                <a:latin typeface="Calibri Light"/>
                <a:ea typeface="+mj-ea"/>
                <a:cs typeface="+mj-cs"/>
              </a:rPr>
              <a:t>Other Forms of Access Control</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Content-dependent access controls—As the name suggests, access to a specific set of information may be dependent on its content (e.g., Marketing information for the Marketing Department)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Constrained user interfaces—Some systems are designed specifically to restrict what information an individual user can access (e.g., ATMs)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Temporal (time-based) isolation—In some cases, access to information is limited by a time-of-day constraint (e.g., time-release safes)</a:t>
            </a:r>
          </a:p>
          <a:p>
            <a:endParaRPr kumimoji="0" lang="en-US" sz="2800" b="1" i="0" u="none" strike="noStrike" kern="1200" cap="none" spc="0" normalizeH="0" baseline="0" noProof="0" dirty="0">
              <a:ln>
                <a:noFill/>
              </a:ln>
              <a:solidFill>
                <a:srgbClr val="055C91"/>
              </a:solidFill>
              <a:effectLst/>
              <a:uLnTx/>
              <a:uFillTx/>
              <a:latin typeface="Calibri Light"/>
              <a:ea typeface="+mj-ea"/>
              <a:cs typeface="+mj-cs"/>
            </a:endParaRPr>
          </a:p>
          <a:p>
            <a:endParaRPr kumimoji="0" lang="en-US" sz="2800" b="1" i="0" u="none" strike="noStrike" kern="1200" cap="none" spc="0" normalizeH="0" baseline="0" noProof="0" dirty="0">
              <a:ln>
                <a:noFill/>
              </a:ln>
              <a:solidFill>
                <a:srgbClr val="055C91"/>
              </a:solidFill>
              <a:effectLst/>
              <a:uLnTx/>
              <a:uFillTx/>
              <a:latin typeface="Calibri Light"/>
              <a:ea typeface="+mj-ea"/>
              <a:cs typeface="+mj-cs"/>
            </a:endParaRPr>
          </a:p>
          <a:p>
            <a:endParaRPr lang="en-GB" dirty="0"/>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20</a:t>
            </a:fld>
            <a:endParaRPr lang="en-GB"/>
          </a:p>
        </p:txBody>
      </p:sp>
    </p:spTree>
    <p:extLst>
      <p:ext uri="{BB962C8B-B14F-4D97-AF65-F5344CB8AC3E}">
        <p14:creationId xmlns:p14="http://schemas.microsoft.com/office/powerpoint/2010/main" val="6419959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25000" lnSpcReduction="20000"/>
          </a:bodyPr>
          <a:lstStyle/>
          <a:p>
            <a:pPr marL="349250" marR="0" lvl="0" indent="-349250" algn="l" defTabSz="914400" rtl="0" eaLnBrk="1" fontAlgn="auto" latinLnBrk="0" hangingPunct="1">
              <a:lnSpc>
                <a:spcPct val="100000"/>
              </a:lnSpc>
              <a:spcBef>
                <a:spcPts val="2000"/>
              </a:spcBef>
              <a:spcAft>
                <a:spcPts val="0"/>
              </a:spcAft>
              <a:buClr>
                <a:srgbClr val="2C7C9F">
                  <a:lumMod val="60000"/>
                  <a:lumOff val="40000"/>
                </a:srgbClr>
              </a:buClr>
              <a:buSzPct val="110000"/>
              <a:buFont typeface="Wingdings 2" pitchFamily="18" charset="2"/>
              <a:buChar char=""/>
              <a:tabLst/>
              <a:defRPr/>
            </a:pP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The Bell-</a:t>
            </a:r>
            <a:r>
              <a:rPr kumimoji="0" lang="en-US" sz="2400" b="0" i="0" u="none" strike="noStrike" kern="1200" cap="none" spc="0" normalizeH="0" baseline="0" noProof="0" dirty="0" err="1">
                <a:ln>
                  <a:noFill/>
                </a:ln>
                <a:solidFill>
                  <a:prstClr val="black">
                    <a:lumMod val="65000"/>
                    <a:lumOff val="35000"/>
                  </a:prstClr>
                </a:solidFill>
                <a:effectLst/>
                <a:uLnTx/>
                <a:uFillTx/>
                <a:latin typeface="News Gothic MT"/>
                <a:ea typeface="+mn-ea"/>
                <a:cs typeface="+mn-cs"/>
              </a:rPr>
              <a:t>LaPadula</a:t>
            </a: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 (BLP) confidentiality model is a state machine reference model that helps ensure the confidentiality of an information system by means of mandatory access controls (MACs), data classification, and security clearances</a:t>
            </a:r>
          </a:p>
          <a:p>
            <a:pPr marL="349250" marR="0" lvl="0" indent="-349250" algn="l" defTabSz="914400" rtl="0" eaLnBrk="1" fontAlgn="auto" latinLnBrk="0" hangingPunct="1">
              <a:lnSpc>
                <a:spcPct val="100000"/>
              </a:lnSpc>
              <a:spcBef>
                <a:spcPts val="2000"/>
              </a:spcBef>
              <a:spcAft>
                <a:spcPts val="0"/>
              </a:spcAft>
              <a:buClr>
                <a:srgbClr val="2C7C9F">
                  <a:lumMod val="60000"/>
                  <a:lumOff val="40000"/>
                </a:srgbClr>
              </a:buClr>
              <a:buSzPct val="110000"/>
              <a:buFont typeface="Wingdings 2" pitchFamily="18" charset="2"/>
              <a:buChar char=""/>
              <a:tabLst/>
              <a:defRPr/>
            </a:pP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A state machine model is one in which the design follows a conceptual approach in which the state of the content of the system being modeled is always in a known secure condition, in other words, this kind of model is provably secure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system that serves as a reference monitor compares the level of classification of the data with the clearance of the entity requesting access; it allows access only if the clearance is equal to or higher than the classification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BLP security rules prevent information from being moved from a level of higher security level to a level of lower security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Access modes can be one of two types: simple security and the * (star) property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Simple security (also called the read property) prohibits a subject of lower clearance from reading an object of higher classification, but allows a subject with a higher clearance level to read an object at a lower level (read down)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 property (the write property) prohibits a high-level subject from sending messages to a lower-level object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short, the principle is “no read up, no write down”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600"/>
              </a:spcBef>
              <a:spcAft>
                <a:spcPts val="0"/>
              </a:spcAft>
              <a:buClr>
                <a:srgbClr val="0D3857"/>
              </a:buClr>
              <a:buSzTx/>
              <a:buFont typeface="Arial" pitchFamily="34" charset="0"/>
              <a:buNone/>
              <a:tabLst/>
              <a:defRPr/>
            </a:pPr>
            <a:r>
              <a:rPr kumimoji="0" lang="en-US" sz="2800" b="1" i="0" u="none" strike="noStrike" kern="1200" cap="none" spc="0" normalizeH="0" baseline="0" noProof="0" dirty="0" err="1">
                <a:ln>
                  <a:noFill/>
                </a:ln>
                <a:solidFill>
                  <a:srgbClr val="055C91"/>
                </a:solidFill>
                <a:effectLst/>
                <a:uLnTx/>
                <a:uFillTx/>
                <a:latin typeface="Calibri Light"/>
                <a:ea typeface="+mj-ea"/>
                <a:cs typeface="+mj-cs"/>
              </a:rPr>
              <a:t>Biba</a:t>
            </a:r>
            <a:r>
              <a:rPr kumimoji="0" lang="en-US" sz="2800" b="1" i="0" u="none" strike="noStrike" kern="1200" cap="none" spc="0" normalizeH="0" baseline="0" noProof="0" dirty="0">
                <a:ln>
                  <a:noFill/>
                </a:ln>
                <a:solidFill>
                  <a:srgbClr val="055C91"/>
                </a:solidFill>
                <a:effectLst/>
                <a:uLnTx/>
                <a:uFillTx/>
                <a:latin typeface="Calibri Light"/>
                <a:ea typeface="+mj-ea"/>
                <a:cs typeface="+mj-cs"/>
              </a:rPr>
              <a:t> Integrity Model</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t>
            </a:r>
            <a:r>
              <a:rPr kumimoji="0" lang="en-US" sz="28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Biba</a:t>
            </a: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integrity model is similar to BLP</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intent is to provide access controls to ensure that objects or subjects cannot have less integrity as a result of read/write operations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t>
            </a:r>
            <a:r>
              <a:rPr kumimoji="0" lang="en-US" sz="28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Biba</a:t>
            </a: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 model ensures that no information from a subject can be passed on to an object in a higher security level</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prevents contaminating data of higher integrity with data of lower integrity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t>
            </a:r>
            <a:r>
              <a:rPr kumimoji="0" lang="en-US" sz="28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Biba</a:t>
            </a: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 Model assigns integrity levels to subjects and objects using two properties: the simple integrity (read) property or the integrity * property (write)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simple integrity property permits a subject to have read access to an object only if the security level of the subject is either lower or equal to the level of the object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integrity * property permits a subject to have write access to an object only if the security level of the subject is equal to or higher than that of the object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short “no write up, no read down”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kumimoji="0" lang="en-US" sz="2800" b="1" i="0" u="none" strike="noStrike" kern="1200" cap="none" spc="0" normalizeH="0" baseline="0" noProof="0" dirty="0">
                <a:ln>
                  <a:noFill/>
                </a:ln>
                <a:solidFill>
                  <a:srgbClr val="055C91"/>
                </a:solidFill>
                <a:effectLst/>
                <a:uLnTx/>
                <a:uFillTx/>
                <a:latin typeface="Calibri Light"/>
                <a:ea typeface="+mj-ea"/>
                <a:cs typeface="+mj-cs"/>
              </a:rPr>
              <a:t>Clark-Wilson Integrity Model</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Clark-Wilson integrity model, which is built upon principles of change control rather than integrity levels, was designed for the commercial environment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change control principles upon which it operates are: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No changes by unauthorized subjects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No unauthorized changes by authorized subjects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maintenance of internal and external consistency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These controls are part of the CWI model: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Subject authentication and identification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Access to objects by means of well-formed transactions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Execution by subjects on a restricted set of programs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elements of the Clark-Wilson model are: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Constrained data item (CDI)—Data item with protected integrity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Unconstrained data item—Data not controlled by Clark-Wilson; </a:t>
            </a:r>
            <a:r>
              <a:rPr kumimoji="0" lang="en-US" sz="24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nonvalidated</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input or any output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Integrity verification procedure (IVP)—Procedure that scans data and confirms its integrity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Transformation procedure (TP)—Procedure that only allows changes to a constrained data item</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kumimoji="0" lang="en-US" sz="2800" b="1" i="0" u="none" strike="noStrike" kern="1200" cap="none" spc="0" normalizeH="0" baseline="0" noProof="0" dirty="0">
              <a:ln>
                <a:noFill/>
              </a:ln>
              <a:solidFill>
                <a:srgbClr val="055C91"/>
              </a:solidFill>
              <a:effectLst/>
              <a:uLnTx/>
              <a:uFillTx/>
              <a:latin typeface="Calibri Light"/>
              <a:ea typeface="+mj-ea"/>
              <a:cs typeface="+mj-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kumimoji="0" lang="en-US" sz="2800" b="1" i="0" u="none" strike="noStrike" kern="1200" cap="none" spc="0" normalizeH="0" baseline="0" noProof="0" dirty="0">
                <a:ln>
                  <a:noFill/>
                </a:ln>
                <a:solidFill>
                  <a:srgbClr val="055C91"/>
                </a:solidFill>
                <a:effectLst/>
                <a:uLnTx/>
                <a:uFillTx/>
                <a:latin typeface="Calibri Light"/>
                <a:ea typeface="+mj-ea"/>
                <a:cs typeface="+mj-cs"/>
              </a:rPr>
              <a:t>Graham-Denning Access Control Model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t>
            </a:r>
            <a:r>
              <a:rPr kumimoji="0" lang="en-US" sz="2400" b="0" i="1" u="none" strike="noStrike" kern="1200" cap="none" spc="0" normalizeH="0" baseline="0" noProof="0" dirty="0">
                <a:ln>
                  <a:noFill/>
                </a:ln>
                <a:solidFill>
                  <a:srgbClr val="000000">
                    <a:lumMod val="75000"/>
                    <a:lumOff val="25000"/>
                  </a:srgbClr>
                </a:solidFill>
                <a:effectLst/>
                <a:uLnTx/>
                <a:uFillTx/>
                <a:latin typeface="+mn-lt"/>
                <a:ea typeface="+mn-ea"/>
                <a:cs typeface="+mn-cs"/>
              </a:rPr>
              <a:t>Graham-Denning access control model </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has three parts: a set of objects, a set of subjects, and a set of rights; subjects are composed of two things: a process and a domain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eight primitive protection rights are:</a:t>
            </a:r>
          </a:p>
          <a:p>
            <a:pPr marL="742950" marR="0" lvl="1" indent="-51435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Create object</a:t>
            </a:r>
          </a:p>
          <a:p>
            <a:pPr marL="742950" marR="0" lvl="1" indent="-51435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Create subject</a:t>
            </a:r>
          </a:p>
          <a:p>
            <a:pPr marL="742950" marR="0" lvl="1" indent="-51435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Delete object</a:t>
            </a:r>
          </a:p>
          <a:p>
            <a:pPr marL="742950" marR="0" lvl="1" indent="-51435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Delete subject</a:t>
            </a:r>
          </a:p>
          <a:p>
            <a:pPr marL="742950" marR="0" lvl="1" indent="-51435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Read access right</a:t>
            </a:r>
          </a:p>
          <a:p>
            <a:pPr marL="742950" marR="0" lvl="1" indent="-51435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Grant access right</a:t>
            </a:r>
          </a:p>
          <a:p>
            <a:pPr marL="742950" marR="0" lvl="1" indent="-51435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Delete access right</a:t>
            </a:r>
          </a:p>
          <a:p>
            <a:pPr marL="742950" marR="0" lvl="1" indent="-514350" algn="l" defTabSz="914400" rtl="0" eaLnBrk="1" fontAlgn="auto" latinLnBrk="0" hangingPunct="1">
              <a:lnSpc>
                <a:spcPct val="95000"/>
              </a:lnSpc>
              <a:spcBef>
                <a:spcPts val="600"/>
              </a:spcBef>
              <a:spcAft>
                <a:spcPts val="0"/>
              </a:spcAft>
              <a:buClr>
                <a:srgbClr val="0D3857"/>
              </a:buClr>
              <a:buSzTx/>
              <a:buFont typeface="+mj-lt"/>
              <a:buAutoNum type="arabicPeriod"/>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Transfer access right</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kumimoji="0" lang="en-US" sz="2800" b="1" i="0" u="none" strike="noStrike" kern="1200" cap="none" spc="0" normalizeH="0" baseline="0" noProof="0" dirty="0">
              <a:ln>
                <a:noFill/>
              </a:ln>
              <a:solidFill>
                <a:srgbClr val="055C91"/>
              </a:solidFill>
              <a:effectLst/>
              <a:uLnTx/>
              <a:uFillTx/>
              <a:latin typeface="Calibri Light"/>
              <a:ea typeface="+mj-ea"/>
              <a:cs typeface="+mj-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kumimoji="0" lang="en-US" sz="2800" b="1" i="0" u="none" strike="noStrike" kern="1200" cap="none" spc="0" normalizeH="0" baseline="0" noProof="0" dirty="0">
                <a:ln>
                  <a:noFill/>
                </a:ln>
                <a:solidFill>
                  <a:srgbClr val="055C91"/>
                </a:solidFill>
                <a:effectLst/>
                <a:uLnTx/>
                <a:uFillTx/>
                <a:latin typeface="Calibri Light"/>
                <a:ea typeface="+mj-ea"/>
                <a:cs typeface="+mj-cs"/>
              </a:rPr>
              <a:t>Harrison-</a:t>
            </a:r>
            <a:r>
              <a:rPr kumimoji="0" lang="en-US" sz="2800" b="1" i="0" u="none" strike="noStrike" kern="1200" cap="none" spc="0" normalizeH="0" baseline="0" noProof="0" dirty="0" err="1">
                <a:ln>
                  <a:noFill/>
                </a:ln>
                <a:solidFill>
                  <a:srgbClr val="055C91"/>
                </a:solidFill>
                <a:effectLst/>
                <a:uLnTx/>
                <a:uFillTx/>
                <a:latin typeface="Calibri Light"/>
                <a:ea typeface="+mj-ea"/>
                <a:cs typeface="+mj-cs"/>
              </a:rPr>
              <a:t>Ruzzo</a:t>
            </a:r>
            <a:r>
              <a:rPr kumimoji="0" lang="en-US" sz="2800" b="1" i="0" u="none" strike="noStrike" kern="1200" cap="none" spc="0" normalizeH="0" baseline="0" noProof="0" dirty="0">
                <a:ln>
                  <a:noFill/>
                </a:ln>
                <a:solidFill>
                  <a:srgbClr val="055C91"/>
                </a:solidFill>
                <a:effectLst/>
                <a:uLnTx/>
                <a:uFillTx/>
                <a:latin typeface="Calibri Light"/>
                <a:ea typeface="+mj-ea"/>
                <a:cs typeface="+mj-cs"/>
              </a:rPr>
              <a:t>-Ullman (HRU) model</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Harrison-</a:t>
            </a:r>
            <a:r>
              <a:rPr kumimoji="0" lang="en-US" sz="28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Ruzzo</a:t>
            </a: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-Ullman (HRU) model defines a method to allow changes to access rights and the addition and removal of subjects and objects, a process that the Bell-</a:t>
            </a:r>
            <a:r>
              <a:rPr kumimoji="0" lang="en-US" sz="28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LaPadula</a:t>
            </a: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 model does not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Since systems change over time, their protective states need to change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HRU is built on an access control matrix and includes a set of generic rights and a specific set of commands</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kumimoji="0" lang="en-US" sz="2800" b="1" i="0" u="none" strike="noStrike" kern="1200" cap="none" spc="0" normalizeH="0" baseline="0" noProof="0" dirty="0">
                <a:ln>
                  <a:noFill/>
                </a:ln>
                <a:solidFill>
                  <a:srgbClr val="055C91"/>
                </a:solidFill>
                <a:effectLst/>
                <a:uLnTx/>
                <a:uFillTx/>
                <a:latin typeface="Calibri Light"/>
                <a:ea typeface="+mj-ea"/>
                <a:cs typeface="+mj-cs"/>
              </a:rPr>
              <a:t>Brewer-Nash (Chinese Wall)</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Brewer-Nash model—commonly known as a Chinese Wall—is designed to prevent a conflict of interest between two parties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Brewer-Nash model requires users to select one of two conflicting sets of data, after which they cannot access the conflicting data</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22860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p:txBody>
      </p:sp>
      <p:sp>
        <p:nvSpPr>
          <p:cNvPr id="952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31D7E634-A8F4-46CC-A16A-A21E0DAE1205}" type="slidenum">
              <a:rPr lang="en-US" sz="1200" smtClean="0"/>
              <a:pPr eaLnBrk="1" hangingPunct="1"/>
              <a:t>21</a:t>
            </a:fld>
            <a:endParaRPr lang="en-US" sz="1200" dirty="0"/>
          </a:p>
        </p:txBody>
      </p:sp>
    </p:spTree>
    <p:extLst>
      <p:ext uri="{BB962C8B-B14F-4D97-AF65-F5344CB8AC3E}">
        <p14:creationId xmlns:p14="http://schemas.microsoft.com/office/powerpoint/2010/main" val="6438534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Which academic model is most relevant to modern cloud environments?</a:t>
            </a:r>
            <a:endParaRPr lang="en-GB" b="1" dirty="0"/>
          </a:p>
          <a:p>
            <a:endParaRPr lang="en-GB" b="1" dirty="0"/>
          </a:p>
          <a:p>
            <a:r>
              <a:rPr lang="en-GB" b="1" dirty="0"/>
              <a:t>HRU Model (Harrison–Ruzzo–Ullman Model)</a:t>
            </a:r>
          </a:p>
          <a:p>
            <a:r>
              <a:rPr lang="en-GB" dirty="0"/>
              <a:t>The </a:t>
            </a:r>
            <a:r>
              <a:rPr lang="en-GB" b="1" dirty="0"/>
              <a:t>HRU Model</a:t>
            </a:r>
            <a:r>
              <a:rPr lang="en-GB" dirty="0"/>
              <a:t> is a formal access control model developed by:</a:t>
            </a:r>
          </a:p>
          <a:p>
            <a:r>
              <a:rPr lang="en-GB" dirty="0"/>
              <a:t>Michael Harrison </a:t>
            </a:r>
          </a:p>
          <a:p>
            <a:r>
              <a:rPr lang="en-GB" dirty="0"/>
              <a:t>Walter Ruzzo </a:t>
            </a:r>
          </a:p>
          <a:p>
            <a:r>
              <a:rPr lang="en-GB" dirty="0"/>
              <a:t>Jeffrey Ullman </a:t>
            </a:r>
          </a:p>
          <a:p>
            <a:r>
              <a:rPr lang="en-GB" dirty="0"/>
              <a:t>in 1976.</a:t>
            </a:r>
          </a:p>
          <a:p>
            <a:r>
              <a:rPr lang="en-GB" dirty="0"/>
              <a:t>It is used to analyse how access rights can be created, modified and removed within a computer system.</a:t>
            </a:r>
          </a:p>
          <a:p>
            <a:endParaRPr lang="en-GB" dirty="0"/>
          </a:p>
          <a:p>
            <a:r>
              <a:rPr lang="en-GB" dirty="0"/>
              <a:t>The HRU Model is a security model that describes how permissions and access rights can be added, changed or removed from users and objects within a system.</a:t>
            </a:r>
          </a:p>
        </p:txBody>
      </p:sp>
      <p:sp>
        <p:nvSpPr>
          <p:cNvPr id="4" name="Slide Number Placeholder 3"/>
          <p:cNvSpPr>
            <a:spLocks noGrp="1"/>
          </p:cNvSpPr>
          <p:nvPr>
            <p:ph type="sldNum" sz="quarter" idx="5"/>
          </p:nvPr>
        </p:nvSpPr>
        <p:spPr/>
        <p:txBody>
          <a:bodyPr/>
          <a:lstStyle/>
          <a:p>
            <a:fld id="{97970ACC-877F-4D3B-8A93-B8BA4EA78D53}" type="slidenum">
              <a:rPr lang="en-GB" smtClean="0"/>
              <a:pPr/>
              <a:t>22</a:t>
            </a:fld>
            <a:endParaRPr lang="en-GB"/>
          </a:p>
        </p:txBody>
      </p:sp>
    </p:spTree>
    <p:extLst>
      <p:ext uri="{BB962C8B-B14F-4D97-AF65-F5344CB8AC3E}">
        <p14:creationId xmlns:p14="http://schemas.microsoft.com/office/powerpoint/2010/main" val="38188877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TextEdit="1"/>
          </p:cNvSpPr>
          <p:nvPr>
            <p:ph type="sldImg"/>
          </p:nvPr>
        </p:nvSpPr>
        <p:spPr>
          <a:ln/>
        </p:spPr>
      </p:sp>
      <p:sp>
        <p:nvSpPr>
          <p:cNvPr id="1402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402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094E3ECA-E2D3-41E3-98D0-EE2A499237E4}" type="slidenum">
              <a:rPr lang="en-US" sz="1200" smtClean="0"/>
              <a:pPr eaLnBrk="1" hangingPunct="1"/>
              <a:t>23</a:t>
            </a:fld>
            <a:endParaRPr lang="en-US" sz="1200" dirty="0"/>
          </a:p>
        </p:txBody>
      </p:sp>
    </p:spTree>
    <p:extLst>
      <p:ext uri="{BB962C8B-B14F-4D97-AF65-F5344CB8AC3E}">
        <p14:creationId xmlns:p14="http://schemas.microsoft.com/office/powerpoint/2010/main" val="23471511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TextEdit="1"/>
          </p:cNvSpPr>
          <p:nvPr>
            <p:ph type="sldImg"/>
          </p:nvPr>
        </p:nvSpPr>
        <p:spPr>
          <a:ln/>
        </p:spPr>
      </p:sp>
      <p:sp>
        <p:nvSpPr>
          <p:cNvPr id="1402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402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094E3ECA-E2D3-41E3-98D0-EE2A499237E4}" type="slidenum">
              <a:rPr lang="en-US" sz="1200" smtClean="0"/>
              <a:pPr eaLnBrk="1" hangingPunct="1"/>
              <a:t>24</a:t>
            </a:fld>
            <a:endParaRPr lang="en-US" sz="1200" dirty="0"/>
          </a:p>
        </p:txBody>
      </p:sp>
    </p:spTree>
    <p:extLst>
      <p:ext uri="{BB962C8B-B14F-4D97-AF65-F5344CB8AC3E}">
        <p14:creationId xmlns:p14="http://schemas.microsoft.com/office/powerpoint/2010/main" val="40416068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TextEdit="1"/>
          </p:cNvSpPr>
          <p:nvPr>
            <p:ph type="sldImg"/>
          </p:nvPr>
        </p:nvSpPr>
        <p:spPr>
          <a:ln/>
        </p:spPr>
      </p:sp>
      <p:sp>
        <p:nvSpPr>
          <p:cNvPr id="1402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402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094E3ECA-E2D3-41E3-98D0-EE2A499237E4}" type="slidenum">
              <a:rPr lang="en-US" sz="1200" smtClean="0"/>
              <a:pPr eaLnBrk="1" hangingPunct="1"/>
              <a:t>25</a:t>
            </a:fld>
            <a:endParaRPr lang="en-US" sz="1200" dirty="0"/>
          </a:p>
        </p:txBody>
      </p:sp>
    </p:spTree>
    <p:extLst>
      <p:ext uri="{BB962C8B-B14F-4D97-AF65-F5344CB8AC3E}">
        <p14:creationId xmlns:p14="http://schemas.microsoft.com/office/powerpoint/2010/main" val="7529395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TextEdit="1"/>
          </p:cNvSpPr>
          <p:nvPr>
            <p:ph type="sldImg"/>
          </p:nvPr>
        </p:nvSpPr>
        <p:spPr>
          <a:ln/>
        </p:spPr>
      </p:sp>
      <p:sp>
        <p:nvSpPr>
          <p:cNvPr id="1402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402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094E3ECA-E2D3-41E3-98D0-EE2A499237E4}" type="slidenum">
              <a:rPr lang="en-US" sz="1200" smtClean="0"/>
              <a:pPr eaLnBrk="1" hangingPunct="1"/>
              <a:t>26</a:t>
            </a:fld>
            <a:endParaRPr lang="en-US" sz="1200" dirty="0"/>
          </a:p>
        </p:txBody>
      </p:sp>
    </p:spTree>
    <p:extLst>
      <p:ext uri="{BB962C8B-B14F-4D97-AF65-F5344CB8AC3E}">
        <p14:creationId xmlns:p14="http://schemas.microsoft.com/office/powerpoint/2010/main" val="39798744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27</a:t>
            </a:fld>
            <a:endParaRPr lang="en-GB"/>
          </a:p>
        </p:txBody>
      </p:sp>
    </p:spTree>
    <p:extLst>
      <p:ext uri="{BB962C8B-B14F-4D97-AF65-F5344CB8AC3E}">
        <p14:creationId xmlns:p14="http://schemas.microsoft.com/office/powerpoint/2010/main" val="20690710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28</a:t>
            </a:fld>
            <a:endParaRPr lang="en-GB"/>
          </a:p>
        </p:txBody>
      </p:sp>
    </p:spTree>
    <p:extLst>
      <p:ext uri="{BB962C8B-B14F-4D97-AF65-F5344CB8AC3E}">
        <p14:creationId xmlns:p14="http://schemas.microsoft.com/office/powerpoint/2010/main" val="82487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5764306" y="6458230"/>
            <a:ext cx="2133600" cy="365125"/>
          </a:xfrm>
        </p:spPr>
        <p:txBody>
          <a:bodyPr/>
          <a:lstStyle/>
          <a:p>
            <a:fld id="{2DF66AD8-BC4A-4004-9882-414398D930CA}" type="datetimeFigureOut">
              <a:rPr lang="en-US" smtClean="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6/14/2026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6/14/2026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6/14/2026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6/14/2026</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www.knowledgewithprofit.com/" TargetMode="External"/><Relationship Id="rId4" Type="http://schemas.openxmlformats.org/officeDocument/2006/relationships/hyperlink" Target="mailto:carlene.campbell@uwtsd.ac.uk"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hyperlink" Target="https://www.commoncriteriaportal.org/" TargetMode="External"/><Relationship Id="rId3" Type="http://schemas.openxmlformats.org/officeDocument/2006/relationships/hyperlink" Target="https://www.iso.org/standard/80585.html" TargetMode="External"/><Relationship Id="rId7" Type="http://schemas.openxmlformats.org/officeDocument/2006/relationships/hyperlink" Target="https://www.axelos.com/certifications/itil-service-management"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hyperlink" Target="https://www.isaca.org/resources/cobit" TargetMode="External"/><Relationship Id="rId5" Type="http://schemas.openxmlformats.org/officeDocument/2006/relationships/hyperlink" Target="https://csrc.nist.gov/publications/detail/sp/800-207/final" TargetMode="External"/><Relationship Id="rId4" Type="http://schemas.openxmlformats.org/officeDocument/2006/relationships/hyperlink" Target="https://www.nist.gov/cyberframewor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219329"/>
            <a:ext cx="8686800" cy="1989033"/>
          </a:xfrm>
        </p:spPr>
        <p:txBody>
          <a:bodyPr/>
          <a:lstStyle/>
          <a:p>
            <a:br>
              <a:rPr lang="en-US" sz="4400" dirty="0">
                <a:solidFill>
                  <a:srgbClr val="0F3661"/>
                </a:solidFill>
                <a:latin typeface="Times New Roman"/>
                <a:cs typeface="Times New Roman"/>
              </a:rPr>
            </a:br>
            <a:r>
              <a:rPr lang="en-US" sz="4400" dirty="0">
                <a:solidFill>
                  <a:srgbClr val="0F3661"/>
                </a:solidFill>
                <a:latin typeface="Times New Roman"/>
                <a:cs typeface="Times New Roman"/>
              </a:rPr>
              <a:t>Security Management Models</a:t>
            </a:r>
            <a:br>
              <a:rPr lang="en-US" sz="4400" dirty="0">
                <a:solidFill>
                  <a:srgbClr val="0F3661"/>
                </a:solidFill>
                <a:latin typeface="Times New Roman"/>
                <a:cs typeface="Times New Roman"/>
              </a:rPr>
            </a:br>
            <a:br>
              <a:rPr lang="en-US" sz="4400" dirty="0">
                <a:solidFill>
                  <a:srgbClr val="0F3661"/>
                </a:solidFill>
                <a:latin typeface="Times New Roman"/>
                <a:cs typeface="Times New Roman"/>
              </a:rPr>
            </a:br>
            <a:r>
              <a:rPr lang="en-US" sz="3600" dirty="0">
                <a:solidFill>
                  <a:srgbClr val="0F3661"/>
                </a:solidFill>
                <a:latin typeface="Times New Roman"/>
                <a:cs typeface="Times New Roman"/>
              </a:rPr>
              <a:t>Data Security Governance &amp; Compliance</a:t>
            </a:r>
            <a:endParaRPr lang="en-US" sz="4400" dirty="0">
              <a:solidFill>
                <a:srgbClr val="0F3661"/>
              </a:solidFill>
              <a:latin typeface="Times New Roman"/>
              <a:cs typeface="Times New Roman"/>
            </a:endParaRPr>
          </a:p>
        </p:txBody>
      </p:sp>
      <p:sp>
        <p:nvSpPr>
          <p:cNvPr id="3" name="TextBox 2"/>
          <p:cNvSpPr txBox="1"/>
          <p:nvPr/>
        </p:nvSpPr>
        <p:spPr>
          <a:xfrm>
            <a:off x="3901106" y="2905780"/>
            <a:ext cx="1548822" cy="523220"/>
          </a:xfrm>
          <a:prstGeom prst="rect">
            <a:avLst/>
          </a:prstGeom>
          <a:noFill/>
        </p:spPr>
        <p:txBody>
          <a:bodyPr wrap="none" rtlCol="0">
            <a:spAutoFit/>
          </a:bodyPr>
          <a:lstStyle/>
          <a:p>
            <a:r>
              <a:rPr lang="en-US" sz="2800" dirty="0">
                <a:latin typeface="Times New Roman"/>
                <a:cs typeface="Times New Roman"/>
              </a:rPr>
              <a:t>Lecture 8</a:t>
            </a:r>
          </a:p>
        </p:txBody>
      </p:sp>
      <p:grpSp>
        <p:nvGrpSpPr>
          <p:cNvPr id="5" name="Group 4">
            <a:extLst>
              <a:ext uri="{FF2B5EF4-FFF2-40B4-BE49-F238E27FC236}">
                <a16:creationId xmlns:a16="http://schemas.microsoft.com/office/drawing/2014/main" id="{77136807-F780-2731-FC15-06E7C50B9D66}"/>
              </a:ext>
            </a:extLst>
          </p:cNvPr>
          <p:cNvGrpSpPr/>
          <p:nvPr/>
        </p:nvGrpSpPr>
        <p:grpSpPr>
          <a:xfrm>
            <a:off x="228600" y="2608411"/>
            <a:ext cx="2025770" cy="2686959"/>
            <a:chOff x="130834" y="2780503"/>
            <a:chExt cx="2025770" cy="2686959"/>
          </a:xfrm>
        </p:grpSpPr>
        <p:pic>
          <p:nvPicPr>
            <p:cNvPr id="6" name="Picture 5">
              <a:extLst>
                <a:ext uri="{FF2B5EF4-FFF2-40B4-BE49-F238E27FC236}">
                  <a16:creationId xmlns:a16="http://schemas.microsoft.com/office/drawing/2014/main" id="{04D5744B-03F2-43F1-47AA-A76E6F5FDFE0}"/>
                </a:ext>
              </a:extLst>
            </p:cNvPr>
            <p:cNvPicPr>
              <a:picLocks noChangeAspect="1"/>
            </p:cNvPicPr>
            <p:nvPr/>
          </p:nvPicPr>
          <p:blipFill>
            <a:blip r:embed="rId3"/>
            <a:stretch>
              <a:fillRect/>
            </a:stretch>
          </p:blipFill>
          <p:spPr>
            <a:xfrm>
              <a:off x="221515" y="2780503"/>
              <a:ext cx="1935089" cy="2481610"/>
            </a:xfrm>
            <a:prstGeom prst="rect">
              <a:avLst/>
            </a:prstGeom>
          </p:spPr>
        </p:pic>
        <p:sp>
          <p:nvSpPr>
            <p:cNvPr id="7" name="TextBox 6">
              <a:extLst>
                <a:ext uri="{FF2B5EF4-FFF2-40B4-BE49-F238E27FC236}">
                  <a16:creationId xmlns:a16="http://schemas.microsoft.com/office/drawing/2014/main" id="{CA98C6BE-B4A0-63C7-6F26-2C97DCF69445}"/>
                </a:ext>
              </a:extLst>
            </p:cNvPr>
            <p:cNvSpPr txBox="1"/>
            <p:nvPr/>
          </p:nvSpPr>
          <p:spPr>
            <a:xfrm>
              <a:off x="130834" y="5056763"/>
              <a:ext cx="1828800" cy="410699"/>
            </a:xfrm>
            <a:prstGeom prst="rect">
              <a:avLst/>
            </a:prstGeom>
            <a:noFill/>
          </p:spPr>
          <p:txBody>
            <a:bodyPr wrap="square" rtlCol="0">
              <a:spAutoFit/>
            </a:bodyPr>
            <a:lstStyle/>
            <a:p>
              <a:r>
                <a:rPr lang="en-GB" sz="1800" dirty="0"/>
                <a:t>Adapted Text</a:t>
              </a:r>
            </a:p>
          </p:txBody>
        </p:sp>
      </p:grpSp>
      <p:sp>
        <p:nvSpPr>
          <p:cNvPr id="8" name="Text Placeholder 1">
            <a:extLst>
              <a:ext uri="{FF2B5EF4-FFF2-40B4-BE49-F238E27FC236}">
                <a16:creationId xmlns:a16="http://schemas.microsoft.com/office/drawing/2014/main" id="{F8B203D0-717F-9EDA-E880-29AD083CC56F}"/>
              </a:ext>
            </a:extLst>
          </p:cNvPr>
          <p:cNvSpPr txBox="1">
            <a:spLocks/>
          </p:cNvSpPr>
          <p:nvPr/>
        </p:nvSpPr>
        <p:spPr>
          <a:xfrm>
            <a:off x="2880986" y="4181313"/>
            <a:ext cx="5408999" cy="1114057"/>
          </a:xfrm>
          <a:prstGeom prst="rect">
            <a:avLst/>
          </a:prstGeom>
        </p:spPr>
        <p:txBody>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spcBef>
                <a:spcPts val="0"/>
              </a:spcBef>
              <a:spcAft>
                <a:spcPts val="600"/>
              </a:spcAft>
              <a:buNone/>
            </a:pPr>
            <a:r>
              <a:rPr lang="en-GB" sz="1600" dirty="0">
                <a:solidFill>
                  <a:schemeClr val="tx1"/>
                </a:solidFill>
              </a:rPr>
              <a:t>Lecturer: Assoc. Prof. Carlene Campbell</a:t>
            </a:r>
          </a:p>
          <a:p>
            <a:pPr marL="0" indent="0">
              <a:spcBef>
                <a:spcPts val="0"/>
              </a:spcBef>
              <a:spcAft>
                <a:spcPts val="600"/>
              </a:spcAft>
              <a:buNone/>
            </a:pPr>
            <a:r>
              <a:rPr lang="en-GB" sz="1600" dirty="0">
                <a:solidFill>
                  <a:schemeClr val="tx1"/>
                </a:solidFill>
              </a:rPr>
              <a:t>Email: </a:t>
            </a:r>
            <a:r>
              <a:rPr lang="en-GB" sz="1600" dirty="0">
                <a:solidFill>
                  <a:schemeClr val="tx1"/>
                </a:solidFill>
                <a:hlinkClick r:id="rId4">
                  <a:extLst>
                    <a:ext uri="{A12FA001-AC4F-418D-AE19-62706E023703}">
                      <ahyp:hlinkClr xmlns:ahyp="http://schemas.microsoft.com/office/drawing/2018/hyperlinkcolor" val="tx"/>
                    </a:ext>
                  </a:extLst>
                </a:hlinkClick>
              </a:rPr>
              <a:t>carlene.campbell@uwtsd.ac.uk</a:t>
            </a:r>
            <a:r>
              <a:rPr lang="en-GB" sz="1600" dirty="0">
                <a:solidFill>
                  <a:schemeClr val="tx1"/>
                </a:solidFill>
              </a:rPr>
              <a:t> </a:t>
            </a:r>
          </a:p>
          <a:p>
            <a:pPr marL="0" indent="0">
              <a:spcBef>
                <a:spcPts val="0"/>
              </a:spcBef>
              <a:spcAft>
                <a:spcPts val="600"/>
              </a:spcAft>
              <a:buNone/>
            </a:pPr>
            <a:r>
              <a:rPr lang="en-GB" sz="1600" dirty="0">
                <a:solidFill>
                  <a:schemeClr val="tx1"/>
                </a:solidFill>
              </a:rPr>
              <a:t>Website: </a:t>
            </a:r>
            <a:r>
              <a:rPr lang="en-GB" sz="1600" dirty="0">
                <a:solidFill>
                  <a:schemeClr val="tx1"/>
                </a:solidFill>
                <a:hlinkClick r:id="rId5">
                  <a:extLst>
                    <a:ext uri="{A12FA001-AC4F-418D-AE19-62706E023703}">
                      <ahyp:hlinkClr xmlns:ahyp="http://schemas.microsoft.com/office/drawing/2018/hyperlinkcolor" val="tx"/>
                    </a:ext>
                  </a:extLst>
                </a:hlinkClick>
              </a:rPr>
              <a:t>https://www.knowledgewithprofit.com/</a:t>
            </a:r>
            <a:r>
              <a:rPr lang="en-GB" sz="1600" dirty="0">
                <a:solidFill>
                  <a:schemeClr val="tx1"/>
                </a:solidFill>
              </a:rPr>
              <a:t> </a:t>
            </a:r>
          </a:p>
        </p:txBody>
      </p:sp>
    </p:spTree>
    <p:extLst>
      <p:ext uri="{BB962C8B-B14F-4D97-AF65-F5344CB8AC3E}">
        <p14:creationId xmlns:p14="http://schemas.microsoft.com/office/powerpoint/2010/main" val="660449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14641" cy="713306"/>
          </a:xfrm>
        </p:spPr>
        <p:txBody>
          <a:bodyPr/>
          <a:lstStyle/>
          <a:p>
            <a:br>
              <a:rPr lang="en-US" dirty="0"/>
            </a:br>
            <a:r>
              <a:rPr lang="en-US" sz="3600" b="1" dirty="0"/>
              <a:t>Learning Outcome</a:t>
            </a:r>
            <a:endParaRPr lang="en-GB" b="1" dirty="0"/>
          </a:p>
        </p:txBody>
      </p:sp>
      <p:sp>
        <p:nvSpPr>
          <p:cNvPr id="3" name="Content Placeholder 2"/>
          <p:cNvSpPr>
            <a:spLocks noGrp="1"/>
          </p:cNvSpPr>
          <p:nvPr>
            <p:ph idx="1"/>
          </p:nvPr>
        </p:nvSpPr>
        <p:spPr>
          <a:xfrm>
            <a:off x="296092" y="1039091"/>
            <a:ext cx="8555808" cy="4494933"/>
          </a:xfrm>
        </p:spPr>
        <p:txBody>
          <a:bodyPr>
            <a:normAutofit/>
          </a:bodyPr>
          <a:lstStyle/>
          <a:p>
            <a:pPr marL="171450" lvl="0" indent="-171450" algn="just">
              <a:lnSpc>
                <a:spcPct val="95000"/>
              </a:lnSpc>
              <a:spcBef>
                <a:spcPts val="1200"/>
              </a:spcBef>
              <a:buClr>
                <a:srgbClr val="055C91"/>
              </a:buClr>
              <a:buSzTx/>
              <a:buFont typeface="Arial" pitchFamily="34" charset="0"/>
              <a:buChar char="•"/>
            </a:pPr>
            <a:r>
              <a:rPr lang="en-US" sz="2800" dirty="0">
                <a:solidFill>
                  <a:srgbClr val="000000">
                    <a:lumMod val="75000"/>
                    <a:lumOff val="25000"/>
                  </a:srgbClr>
                </a:solidFill>
                <a:latin typeface="Calibri"/>
              </a:rPr>
              <a:t>Upon completion of this lecture, you should be able to:</a:t>
            </a:r>
          </a:p>
          <a:p>
            <a:pPr marL="400050" lvl="1" indent="-171450" algn="just">
              <a:lnSpc>
                <a:spcPct val="95000"/>
              </a:lnSpc>
              <a:buClr>
                <a:srgbClr val="0D3857"/>
              </a:buClr>
              <a:buSzTx/>
              <a:buFont typeface="Arial" pitchFamily="34" charset="0"/>
              <a:buChar char="•"/>
            </a:pPr>
            <a:r>
              <a:rPr lang="en-GB" sz="2400" dirty="0">
                <a:solidFill>
                  <a:srgbClr val="000000">
                    <a:lumMod val="75000"/>
                    <a:lumOff val="25000"/>
                  </a:srgbClr>
                </a:solidFill>
                <a:latin typeface="Calibri"/>
              </a:rPr>
              <a:t>Describe the dominant InfoSec management models, including national and international standards-based models</a:t>
            </a:r>
          </a:p>
          <a:p>
            <a:pPr marL="400050" lvl="1" indent="-171450" algn="just">
              <a:lnSpc>
                <a:spcPct val="95000"/>
              </a:lnSpc>
              <a:buClr>
                <a:srgbClr val="0D3857"/>
              </a:buClr>
              <a:buSzTx/>
              <a:buFont typeface="Arial" pitchFamily="34" charset="0"/>
              <a:buChar char="•"/>
            </a:pPr>
            <a:r>
              <a:rPr lang="en-GB" sz="2400" dirty="0">
                <a:solidFill>
                  <a:srgbClr val="000000">
                    <a:lumMod val="75000"/>
                    <a:lumOff val="25000"/>
                  </a:srgbClr>
                </a:solidFill>
                <a:latin typeface="Calibri"/>
              </a:rPr>
              <a:t>Explain why access control is an essential element of InfoSec management</a:t>
            </a:r>
          </a:p>
          <a:p>
            <a:pPr marL="400050" lvl="1" indent="-171450" algn="just">
              <a:lnSpc>
                <a:spcPct val="95000"/>
              </a:lnSpc>
              <a:buClr>
                <a:srgbClr val="0D3857"/>
              </a:buClr>
              <a:buSzTx/>
              <a:buFont typeface="Arial" pitchFamily="34" charset="0"/>
              <a:buChar char="•"/>
            </a:pPr>
            <a:r>
              <a:rPr lang="en-GB" sz="2400" dirty="0">
                <a:solidFill>
                  <a:srgbClr val="000000">
                    <a:lumMod val="75000"/>
                    <a:lumOff val="25000"/>
                  </a:srgbClr>
                </a:solidFill>
                <a:latin typeface="Calibri"/>
              </a:rPr>
              <a:t>Recommend an InfoSec management model and explain how it can be customized to meet the needs of a particular organization</a:t>
            </a:r>
          </a:p>
          <a:p>
            <a:pPr marL="400050" lvl="1" indent="-171450" algn="just">
              <a:lnSpc>
                <a:spcPct val="95000"/>
              </a:lnSpc>
              <a:buClr>
                <a:srgbClr val="0D3857"/>
              </a:buClr>
              <a:buSzTx/>
              <a:buFont typeface="Arial" pitchFamily="34" charset="0"/>
              <a:buChar char="•"/>
            </a:pPr>
            <a:r>
              <a:rPr lang="en-GB" sz="2400" dirty="0">
                <a:solidFill>
                  <a:srgbClr val="000000">
                    <a:lumMod val="75000"/>
                    <a:lumOff val="25000"/>
                  </a:srgbClr>
                </a:solidFill>
                <a:latin typeface="Calibri"/>
              </a:rPr>
              <a:t>Describe the fundamental elements of key InfoSec management practices</a:t>
            </a:r>
          </a:p>
          <a:p>
            <a:pPr algn="just"/>
            <a:endParaRPr lang="en-GB"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0122" y="1529493"/>
            <a:ext cx="8691327" cy="3991862"/>
          </a:xfrm>
        </p:spPr>
        <p:txBody>
          <a:bodyPr>
            <a:normAutofit lnSpcReduction="10000"/>
          </a:bodyPr>
          <a:lstStyle/>
          <a:p>
            <a:pPr algn="just"/>
            <a:r>
              <a:rPr lang="en-US" dirty="0"/>
              <a:t>InfoSec models are standards that are used for reference or comparison and often serve as the stepping-off point for emulation and adoption</a:t>
            </a:r>
          </a:p>
          <a:p>
            <a:pPr algn="just"/>
            <a:r>
              <a:rPr lang="en-US" dirty="0"/>
              <a:t>One way to select a methodology is to adapt or adopt an existing security management model or set of practices</a:t>
            </a:r>
          </a:p>
          <a:p>
            <a:pPr algn="just"/>
            <a:r>
              <a:rPr lang="en-US" dirty="0"/>
              <a:t>Because each InfoSec environment is unique, you may need to modify or adapt portions of several frameworks; what works well for one organization may not precisely fit another</a:t>
            </a:r>
          </a:p>
        </p:txBody>
      </p:sp>
      <p:sp>
        <p:nvSpPr>
          <p:cNvPr id="2" name="Title 1"/>
          <p:cNvSpPr>
            <a:spLocks noGrp="1"/>
          </p:cNvSpPr>
          <p:nvPr>
            <p:ph type="title"/>
          </p:nvPr>
        </p:nvSpPr>
        <p:spPr>
          <a:xfrm>
            <a:off x="235390" y="0"/>
            <a:ext cx="8646060" cy="1176233"/>
          </a:xfrm>
        </p:spPr>
        <p:txBody>
          <a:bodyPr/>
          <a:lstStyle/>
          <a:p>
            <a:r>
              <a:rPr lang="en-US" sz="3600" dirty="0"/>
              <a:t>Introduction to Blueprints, Frameworks, and Security Models</a:t>
            </a:r>
          </a:p>
        </p:txBody>
      </p:sp>
    </p:spTree>
    <p:extLst>
      <p:ext uri="{BB962C8B-B14F-4D97-AF65-F5344CB8AC3E}">
        <p14:creationId xmlns:p14="http://schemas.microsoft.com/office/powerpoint/2010/main" val="297413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3"/>
          <p:cNvSpPr>
            <a:spLocks noGrp="1" noChangeArrowheads="1"/>
          </p:cNvSpPr>
          <p:nvPr>
            <p:ph type="body" idx="1"/>
          </p:nvPr>
        </p:nvSpPr>
        <p:spPr>
          <a:xfrm>
            <a:off x="217714" y="1119718"/>
            <a:ext cx="8752115" cy="4518160"/>
          </a:xfrm>
        </p:spPr>
        <p:txBody>
          <a:bodyPr>
            <a:normAutofit fontScale="92500" lnSpcReduction="20000"/>
          </a:bodyPr>
          <a:lstStyle/>
          <a:p>
            <a:pPr algn="just"/>
            <a:r>
              <a:rPr lang="en-US" sz="2400" dirty="0"/>
              <a:t>One of the most widely referenced and often discussed security models is Information Technology—Code of Practice for Information Security Management, which was originally published as British Standard BS 7799, later published as ISO/IEC 17799, and then as ISO/IEC 27002</a:t>
            </a:r>
          </a:p>
          <a:p>
            <a:pPr algn="just"/>
            <a:r>
              <a:rPr lang="en-US" sz="2400" dirty="0"/>
              <a:t>The original purpose of ISO/IEC 27002 was to offer guidance for the management of InfoSec to individuals responsible for their organization’s security programs</a:t>
            </a:r>
          </a:p>
          <a:p>
            <a:pPr algn="just"/>
            <a:r>
              <a:rPr lang="en-US" sz="2400" dirty="0"/>
              <a:t>According to 27000.org, the standard was “intended to provide a common basis for developing organizational security standards and effective security management practice and to provide confidence in inter-organizational dealings”</a:t>
            </a:r>
          </a:p>
        </p:txBody>
      </p:sp>
      <p:sp>
        <p:nvSpPr>
          <p:cNvPr id="37891" name="Rectangle 2"/>
          <p:cNvSpPr>
            <a:spLocks noGrp="1" noChangeArrowheads="1"/>
          </p:cNvSpPr>
          <p:nvPr>
            <p:ph type="title"/>
          </p:nvPr>
        </p:nvSpPr>
        <p:spPr>
          <a:xfrm>
            <a:off x="549275" y="107576"/>
            <a:ext cx="8042276" cy="794124"/>
          </a:xfrm>
        </p:spPr>
        <p:txBody>
          <a:bodyPr/>
          <a:lstStyle/>
          <a:p>
            <a:r>
              <a:rPr lang="en-US" dirty="0"/>
              <a:t>The ISO 27000 Series </a:t>
            </a:r>
          </a:p>
        </p:txBody>
      </p:sp>
    </p:spTree>
    <p:extLst>
      <p:ext uri="{BB962C8B-B14F-4D97-AF65-F5344CB8AC3E}">
        <p14:creationId xmlns:p14="http://schemas.microsoft.com/office/powerpoint/2010/main" val="112806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4300" y="253999"/>
            <a:ext cx="8724900" cy="6503851"/>
            <a:chOff x="2095500" y="0"/>
            <a:chExt cx="5321300" cy="5651500"/>
          </a:xfrm>
        </p:grpSpPr>
        <p:pic>
          <p:nvPicPr>
            <p:cNvPr id="2" name="Picture 1" descr="The I S O slash I E C 27001:2013 major process steps. Communication with interested parties and records of communication is connected to the steps. The deliverables connect to monitoring and measurements and records of the results. The steps are: Obtain management support, Establish the project (optional), Identify requirements Define scope, management, intention responsibilities, Implement support procedures, Design the process of risk assessment and treatment, Perform risk assessment and treatment, Develop a security profile of the company, Accept residual risks &amp; develop a plan for control implementation, Implement all required controls Perform training and awareness programs,  Operate the ISMS, Conduct internal audit, Management review Stage 1 certification audit(Doc review), Stage 2 certification audit (Main audit). The deliverables are: Project plan (optional) Budget: Human Resources plan, List of interested parties, legal regulatory and contractual requirements, Information security policy and scope document information security objectives, Procedures for document control, internal audit, corrective action (optional) Risk assessment methodology, risk acceptance criteria, Risk assessment table, risk treatment table, risk assessment and treatment report, Statement of applicability Risk treatment plan; acceptance of residual risks, Records of implementation Training records, Various records required by I S M S documentation, Internal audit report; corrective actions, Management review minutes Stage 1 audit report; corrective actions, Stage 2 audit report; corrective actions. Stage 1 and 2 are Mandatory for organizations undergoing certification. "/>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95500" y="0"/>
              <a:ext cx="5321300" cy="5651500"/>
            </a:xfrm>
            <a:prstGeom prst="rect">
              <a:avLst/>
            </a:prstGeom>
          </p:spPr>
        </p:pic>
        <p:sp>
          <p:nvSpPr>
            <p:cNvPr id="3" name="TextBox 2"/>
            <p:cNvSpPr txBox="1"/>
            <p:nvPr/>
          </p:nvSpPr>
          <p:spPr>
            <a:xfrm>
              <a:off x="2095500" y="5270500"/>
              <a:ext cx="850900"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1287487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49274" y="107576"/>
            <a:ext cx="8042276" cy="692524"/>
          </a:xfrm>
        </p:spPr>
        <p:txBody>
          <a:bodyPr/>
          <a:lstStyle/>
          <a:p>
            <a:r>
              <a:rPr lang="en-US" sz="3200" dirty="0"/>
              <a:t>ISO 27000 Series Core Standards</a:t>
            </a:r>
          </a:p>
        </p:txBody>
      </p:sp>
      <p:graphicFrame>
        <p:nvGraphicFramePr>
          <p:cNvPr id="7" name="Content Placeholder 6">
            <a:extLst>
              <a:ext uri="{FF2B5EF4-FFF2-40B4-BE49-F238E27FC236}">
                <a16:creationId xmlns:a16="http://schemas.microsoft.com/office/drawing/2014/main" id="{1F18604B-B1C1-B3D6-50B9-CF057FD708FD}"/>
              </a:ext>
            </a:extLst>
          </p:cNvPr>
          <p:cNvGraphicFramePr>
            <a:graphicFrameLocks noGrp="1"/>
          </p:cNvGraphicFramePr>
          <p:nvPr>
            <p:ph sz="half" idx="2"/>
            <p:extLst>
              <p:ext uri="{D42A27DB-BD31-4B8C-83A1-F6EECF244321}">
                <p14:modId xmlns:p14="http://schemas.microsoft.com/office/powerpoint/2010/main" val="1993013158"/>
              </p:ext>
            </p:extLst>
          </p:nvPr>
        </p:nvGraphicFramePr>
        <p:xfrm>
          <a:off x="100485" y="1045029"/>
          <a:ext cx="6069204" cy="3285812"/>
        </p:xfrm>
        <a:graphic>
          <a:graphicData uri="http://schemas.openxmlformats.org/drawingml/2006/table">
            <a:tbl>
              <a:tblPr/>
              <a:tblGrid>
                <a:gridCol w="2032702">
                  <a:extLst>
                    <a:ext uri="{9D8B030D-6E8A-4147-A177-3AD203B41FA5}">
                      <a16:colId xmlns:a16="http://schemas.microsoft.com/office/drawing/2014/main" val="478441109"/>
                    </a:ext>
                  </a:extLst>
                </a:gridCol>
                <a:gridCol w="4036502">
                  <a:extLst>
                    <a:ext uri="{9D8B030D-6E8A-4147-A177-3AD203B41FA5}">
                      <a16:colId xmlns:a16="http://schemas.microsoft.com/office/drawing/2014/main" val="146338967"/>
                    </a:ext>
                  </a:extLst>
                </a:gridCol>
              </a:tblGrid>
              <a:tr h="348060">
                <a:tc>
                  <a:txBody>
                    <a:bodyPr/>
                    <a:lstStyle/>
                    <a:p>
                      <a:pPr>
                        <a:buNone/>
                      </a:pPr>
                      <a:r>
                        <a:rPr lang="en-GB" sz="1600" b="1"/>
                        <a:t>Standard</a:t>
                      </a:r>
                    </a:p>
                  </a:txBody>
                  <a:tcPr marL="43662" marR="43662" marT="21831" marB="21831" anchor="ctr">
                    <a:lnL>
                      <a:noFill/>
                    </a:lnL>
                    <a:lnR>
                      <a:noFill/>
                    </a:lnR>
                    <a:lnT>
                      <a:noFill/>
                    </a:lnT>
                    <a:lnB>
                      <a:noFill/>
                    </a:lnB>
                    <a:solidFill>
                      <a:schemeClr val="bg2"/>
                    </a:solidFill>
                  </a:tcPr>
                </a:tc>
                <a:tc>
                  <a:txBody>
                    <a:bodyPr/>
                    <a:lstStyle/>
                    <a:p>
                      <a:pPr>
                        <a:buNone/>
                      </a:pPr>
                      <a:r>
                        <a:rPr lang="en-GB" sz="1600" b="1" dirty="0"/>
                        <a:t>Purpose</a:t>
                      </a:r>
                    </a:p>
                  </a:txBody>
                  <a:tcPr marL="43662" marR="43662" marT="21831" marB="21831" anchor="ctr">
                    <a:lnL>
                      <a:noFill/>
                    </a:lnL>
                    <a:lnR>
                      <a:noFill/>
                    </a:lnR>
                    <a:lnT>
                      <a:noFill/>
                    </a:lnT>
                    <a:lnB>
                      <a:noFill/>
                    </a:lnB>
                    <a:solidFill>
                      <a:schemeClr val="bg2"/>
                    </a:solidFill>
                  </a:tcPr>
                </a:tc>
                <a:extLst>
                  <a:ext uri="{0D108BD9-81ED-4DB2-BD59-A6C34878D82A}">
                    <a16:rowId xmlns:a16="http://schemas.microsoft.com/office/drawing/2014/main" val="3240968420"/>
                  </a:ext>
                </a:extLst>
              </a:tr>
              <a:tr h="348060">
                <a:tc>
                  <a:txBody>
                    <a:bodyPr/>
                    <a:lstStyle/>
                    <a:p>
                      <a:pPr>
                        <a:buNone/>
                      </a:pPr>
                      <a:r>
                        <a:rPr lang="en-GB" sz="1600" dirty="0"/>
                        <a:t>ISO 27000:2024</a:t>
                      </a:r>
                    </a:p>
                  </a:txBody>
                  <a:tcPr marL="43662" marR="43662" marT="21831" marB="21831" anchor="ctr">
                    <a:lnL>
                      <a:noFill/>
                    </a:lnL>
                    <a:lnR>
                      <a:noFill/>
                    </a:lnR>
                    <a:lnT>
                      <a:noFill/>
                    </a:lnT>
                    <a:lnB>
                      <a:noFill/>
                    </a:lnB>
                    <a:noFill/>
                  </a:tcPr>
                </a:tc>
                <a:tc>
                  <a:txBody>
                    <a:bodyPr/>
                    <a:lstStyle/>
                    <a:p>
                      <a:pPr>
                        <a:buNone/>
                      </a:pPr>
                      <a:r>
                        <a:rPr lang="en-GB" sz="1600" dirty="0"/>
                        <a:t>Overview &amp; Vocabulary</a:t>
                      </a:r>
                    </a:p>
                  </a:txBody>
                  <a:tcPr marL="43662" marR="43662" marT="21831" marB="21831" anchor="ctr">
                    <a:lnL>
                      <a:noFill/>
                    </a:lnL>
                    <a:lnR>
                      <a:noFill/>
                    </a:lnR>
                    <a:lnT>
                      <a:noFill/>
                    </a:lnT>
                    <a:lnB>
                      <a:noFill/>
                    </a:lnB>
                    <a:noFill/>
                  </a:tcPr>
                </a:tc>
                <a:extLst>
                  <a:ext uri="{0D108BD9-81ED-4DB2-BD59-A6C34878D82A}">
                    <a16:rowId xmlns:a16="http://schemas.microsoft.com/office/drawing/2014/main" val="342923292"/>
                  </a:ext>
                </a:extLst>
              </a:tr>
              <a:tr h="348060">
                <a:tc>
                  <a:txBody>
                    <a:bodyPr/>
                    <a:lstStyle/>
                    <a:p>
                      <a:pPr>
                        <a:buNone/>
                      </a:pPr>
                      <a:r>
                        <a:rPr lang="en-GB" sz="1600"/>
                        <a:t>ISO 27001:2022</a:t>
                      </a:r>
                    </a:p>
                  </a:txBody>
                  <a:tcPr marL="43662" marR="43662" marT="21831" marB="21831" anchor="ctr">
                    <a:lnL>
                      <a:noFill/>
                    </a:lnL>
                    <a:lnR>
                      <a:noFill/>
                    </a:lnR>
                    <a:lnT>
                      <a:noFill/>
                    </a:lnT>
                    <a:lnB>
                      <a:noFill/>
                    </a:lnB>
                    <a:noFill/>
                  </a:tcPr>
                </a:tc>
                <a:tc>
                  <a:txBody>
                    <a:bodyPr/>
                    <a:lstStyle/>
                    <a:p>
                      <a:pPr>
                        <a:buNone/>
                      </a:pPr>
                      <a:r>
                        <a:rPr lang="en-GB" sz="1600"/>
                        <a:t>ISMS Requirements</a:t>
                      </a:r>
                    </a:p>
                  </a:txBody>
                  <a:tcPr marL="43662" marR="43662" marT="21831" marB="21831" anchor="ctr">
                    <a:lnL>
                      <a:noFill/>
                    </a:lnL>
                    <a:lnR>
                      <a:noFill/>
                    </a:lnR>
                    <a:lnT>
                      <a:noFill/>
                    </a:lnT>
                    <a:lnB>
                      <a:noFill/>
                    </a:lnB>
                    <a:noFill/>
                  </a:tcPr>
                </a:tc>
                <a:extLst>
                  <a:ext uri="{0D108BD9-81ED-4DB2-BD59-A6C34878D82A}">
                    <a16:rowId xmlns:a16="http://schemas.microsoft.com/office/drawing/2014/main" val="3497598879"/>
                  </a:ext>
                </a:extLst>
              </a:tr>
              <a:tr h="348060">
                <a:tc>
                  <a:txBody>
                    <a:bodyPr/>
                    <a:lstStyle/>
                    <a:p>
                      <a:pPr>
                        <a:buNone/>
                      </a:pPr>
                      <a:r>
                        <a:rPr lang="en-GB" sz="1600"/>
                        <a:t>ISO 27002:2022</a:t>
                      </a:r>
                    </a:p>
                  </a:txBody>
                  <a:tcPr marL="43662" marR="43662" marT="21831" marB="21831" anchor="ctr">
                    <a:lnL>
                      <a:noFill/>
                    </a:lnL>
                    <a:lnR>
                      <a:noFill/>
                    </a:lnR>
                    <a:lnT>
                      <a:noFill/>
                    </a:lnT>
                    <a:lnB>
                      <a:noFill/>
                    </a:lnB>
                    <a:noFill/>
                  </a:tcPr>
                </a:tc>
                <a:tc>
                  <a:txBody>
                    <a:bodyPr/>
                    <a:lstStyle/>
                    <a:p>
                      <a:pPr>
                        <a:buNone/>
                      </a:pPr>
                      <a:r>
                        <a:rPr lang="en-GB" sz="1600"/>
                        <a:t>Information Security Controls</a:t>
                      </a:r>
                    </a:p>
                  </a:txBody>
                  <a:tcPr marL="43662" marR="43662" marT="21831" marB="21831" anchor="ctr">
                    <a:lnL>
                      <a:noFill/>
                    </a:lnL>
                    <a:lnR>
                      <a:noFill/>
                    </a:lnR>
                    <a:lnT>
                      <a:noFill/>
                    </a:lnT>
                    <a:lnB>
                      <a:noFill/>
                    </a:lnB>
                    <a:noFill/>
                  </a:tcPr>
                </a:tc>
                <a:extLst>
                  <a:ext uri="{0D108BD9-81ED-4DB2-BD59-A6C34878D82A}">
                    <a16:rowId xmlns:a16="http://schemas.microsoft.com/office/drawing/2014/main" val="2299216722"/>
                  </a:ext>
                </a:extLst>
              </a:tr>
              <a:tr h="598726">
                <a:tc>
                  <a:txBody>
                    <a:bodyPr/>
                    <a:lstStyle/>
                    <a:p>
                      <a:pPr>
                        <a:buNone/>
                      </a:pPr>
                      <a:r>
                        <a:rPr lang="en-GB" sz="1600"/>
                        <a:t>ISO 27005:2022</a:t>
                      </a:r>
                    </a:p>
                  </a:txBody>
                  <a:tcPr marL="43662" marR="43662" marT="21831" marB="21831" anchor="ctr">
                    <a:lnL>
                      <a:noFill/>
                    </a:lnL>
                    <a:lnR>
                      <a:noFill/>
                    </a:lnR>
                    <a:lnT>
                      <a:noFill/>
                    </a:lnT>
                    <a:lnB>
                      <a:noFill/>
                    </a:lnB>
                    <a:noFill/>
                  </a:tcPr>
                </a:tc>
                <a:tc>
                  <a:txBody>
                    <a:bodyPr/>
                    <a:lstStyle/>
                    <a:p>
                      <a:pPr>
                        <a:buNone/>
                      </a:pPr>
                      <a:r>
                        <a:rPr lang="en-GB" sz="1600" dirty="0"/>
                        <a:t>Information Security Risk Management</a:t>
                      </a:r>
                    </a:p>
                  </a:txBody>
                  <a:tcPr marL="43662" marR="43662" marT="21831" marB="21831" anchor="ctr">
                    <a:lnL>
                      <a:noFill/>
                    </a:lnL>
                    <a:lnR>
                      <a:noFill/>
                    </a:lnR>
                    <a:lnT>
                      <a:noFill/>
                    </a:lnT>
                    <a:lnB>
                      <a:noFill/>
                    </a:lnB>
                    <a:noFill/>
                  </a:tcPr>
                </a:tc>
                <a:extLst>
                  <a:ext uri="{0D108BD9-81ED-4DB2-BD59-A6C34878D82A}">
                    <a16:rowId xmlns:a16="http://schemas.microsoft.com/office/drawing/2014/main" val="1528138336"/>
                  </a:ext>
                </a:extLst>
              </a:tr>
              <a:tr h="348060">
                <a:tc>
                  <a:txBody>
                    <a:bodyPr/>
                    <a:lstStyle/>
                    <a:p>
                      <a:pPr>
                        <a:buNone/>
                      </a:pPr>
                      <a:r>
                        <a:rPr lang="en-GB" sz="1600"/>
                        <a:t>ISO 27017</a:t>
                      </a:r>
                    </a:p>
                  </a:txBody>
                  <a:tcPr marL="43662" marR="43662" marT="21831" marB="21831" anchor="ctr">
                    <a:lnL>
                      <a:noFill/>
                    </a:lnL>
                    <a:lnR>
                      <a:noFill/>
                    </a:lnR>
                    <a:lnT>
                      <a:noFill/>
                    </a:lnT>
                    <a:lnB>
                      <a:noFill/>
                    </a:lnB>
                    <a:noFill/>
                  </a:tcPr>
                </a:tc>
                <a:tc>
                  <a:txBody>
                    <a:bodyPr/>
                    <a:lstStyle/>
                    <a:p>
                      <a:pPr>
                        <a:buNone/>
                      </a:pPr>
                      <a:r>
                        <a:rPr lang="en-GB" sz="1600"/>
                        <a:t>Cloud Security Controls</a:t>
                      </a:r>
                    </a:p>
                  </a:txBody>
                  <a:tcPr marL="43662" marR="43662" marT="21831" marB="21831" anchor="ctr">
                    <a:lnL>
                      <a:noFill/>
                    </a:lnL>
                    <a:lnR>
                      <a:noFill/>
                    </a:lnR>
                    <a:lnT>
                      <a:noFill/>
                    </a:lnT>
                    <a:lnB>
                      <a:noFill/>
                    </a:lnB>
                    <a:noFill/>
                  </a:tcPr>
                </a:tc>
                <a:extLst>
                  <a:ext uri="{0D108BD9-81ED-4DB2-BD59-A6C34878D82A}">
                    <a16:rowId xmlns:a16="http://schemas.microsoft.com/office/drawing/2014/main" val="2008134703"/>
                  </a:ext>
                </a:extLst>
              </a:tr>
              <a:tr h="598726">
                <a:tc>
                  <a:txBody>
                    <a:bodyPr/>
                    <a:lstStyle/>
                    <a:p>
                      <a:pPr>
                        <a:buNone/>
                      </a:pPr>
                      <a:r>
                        <a:rPr lang="en-GB" sz="1600"/>
                        <a:t>ISO 27018</a:t>
                      </a:r>
                    </a:p>
                  </a:txBody>
                  <a:tcPr marL="43662" marR="43662" marT="21831" marB="21831" anchor="ctr">
                    <a:lnL>
                      <a:noFill/>
                    </a:lnL>
                    <a:lnR>
                      <a:noFill/>
                    </a:lnR>
                    <a:lnT>
                      <a:noFill/>
                    </a:lnT>
                    <a:lnB>
                      <a:noFill/>
                    </a:lnB>
                    <a:noFill/>
                  </a:tcPr>
                </a:tc>
                <a:tc>
                  <a:txBody>
                    <a:bodyPr/>
                    <a:lstStyle/>
                    <a:p>
                      <a:pPr>
                        <a:buNone/>
                      </a:pPr>
                      <a:r>
                        <a:rPr lang="en-GB" sz="1600"/>
                        <a:t>Protection of Personal Information in Public Clouds</a:t>
                      </a:r>
                    </a:p>
                  </a:txBody>
                  <a:tcPr marL="43662" marR="43662" marT="21831" marB="21831" anchor="ctr">
                    <a:lnL>
                      <a:noFill/>
                    </a:lnL>
                    <a:lnR>
                      <a:noFill/>
                    </a:lnR>
                    <a:lnT>
                      <a:noFill/>
                    </a:lnT>
                    <a:lnB>
                      <a:noFill/>
                    </a:lnB>
                    <a:noFill/>
                  </a:tcPr>
                </a:tc>
                <a:extLst>
                  <a:ext uri="{0D108BD9-81ED-4DB2-BD59-A6C34878D82A}">
                    <a16:rowId xmlns:a16="http://schemas.microsoft.com/office/drawing/2014/main" val="275468318"/>
                  </a:ext>
                </a:extLst>
              </a:tr>
              <a:tr h="348060">
                <a:tc>
                  <a:txBody>
                    <a:bodyPr/>
                    <a:lstStyle/>
                    <a:p>
                      <a:pPr>
                        <a:buNone/>
                      </a:pPr>
                      <a:r>
                        <a:rPr lang="en-GB" sz="1600" dirty="0"/>
                        <a:t>ISO 27701</a:t>
                      </a:r>
                    </a:p>
                  </a:txBody>
                  <a:tcPr marL="43662" marR="43662" marT="21831" marB="21831" anchor="ctr">
                    <a:lnL>
                      <a:noFill/>
                    </a:lnL>
                    <a:lnR>
                      <a:noFill/>
                    </a:lnR>
                    <a:lnT>
                      <a:noFill/>
                    </a:lnT>
                    <a:lnB>
                      <a:noFill/>
                    </a:lnB>
                    <a:noFill/>
                  </a:tcPr>
                </a:tc>
                <a:tc>
                  <a:txBody>
                    <a:bodyPr/>
                    <a:lstStyle/>
                    <a:p>
                      <a:pPr>
                        <a:buNone/>
                      </a:pPr>
                      <a:r>
                        <a:rPr lang="en-GB" sz="1600" dirty="0"/>
                        <a:t>Privacy Information Management</a:t>
                      </a:r>
                    </a:p>
                  </a:txBody>
                  <a:tcPr marL="43662" marR="43662" marT="21831" marB="21831" anchor="ctr">
                    <a:lnL>
                      <a:noFill/>
                    </a:lnL>
                    <a:lnR>
                      <a:noFill/>
                    </a:lnR>
                    <a:lnT>
                      <a:noFill/>
                    </a:lnT>
                    <a:lnB>
                      <a:noFill/>
                    </a:lnB>
                    <a:noFill/>
                  </a:tcPr>
                </a:tc>
                <a:extLst>
                  <a:ext uri="{0D108BD9-81ED-4DB2-BD59-A6C34878D82A}">
                    <a16:rowId xmlns:a16="http://schemas.microsoft.com/office/drawing/2014/main" val="1614061349"/>
                  </a:ext>
                </a:extLst>
              </a:tr>
            </a:tbl>
          </a:graphicData>
        </a:graphic>
      </p:graphicFrame>
      <p:sp>
        <p:nvSpPr>
          <p:cNvPr id="5" name="Content Placeholder 4">
            <a:extLst>
              <a:ext uri="{FF2B5EF4-FFF2-40B4-BE49-F238E27FC236}">
                <a16:creationId xmlns:a16="http://schemas.microsoft.com/office/drawing/2014/main" id="{7202DE86-C264-0FC3-E08E-5F49DB27A035}"/>
              </a:ext>
            </a:extLst>
          </p:cNvPr>
          <p:cNvSpPr>
            <a:spLocks noGrp="1"/>
          </p:cNvSpPr>
          <p:nvPr>
            <p:ph sz="quarter" idx="4"/>
          </p:nvPr>
        </p:nvSpPr>
        <p:spPr>
          <a:xfrm>
            <a:off x="886791" y="4908619"/>
            <a:ext cx="7367242" cy="587829"/>
          </a:xfrm>
        </p:spPr>
        <p:txBody>
          <a:bodyPr>
            <a:normAutofit/>
          </a:bodyPr>
          <a:lstStyle/>
          <a:p>
            <a:pPr marL="0" indent="0">
              <a:buNone/>
            </a:pPr>
            <a:r>
              <a:rPr lang="en-GB" b="1" dirty="0"/>
              <a:t>Why do organisations pursue ISO 27001 certification?</a:t>
            </a:r>
          </a:p>
        </p:txBody>
      </p:sp>
      <p:sp>
        <p:nvSpPr>
          <p:cNvPr id="11" name="TextBox 10">
            <a:extLst>
              <a:ext uri="{FF2B5EF4-FFF2-40B4-BE49-F238E27FC236}">
                <a16:creationId xmlns:a16="http://schemas.microsoft.com/office/drawing/2014/main" id="{C726C623-D90A-9F4B-938F-9FF936A14545}"/>
              </a:ext>
            </a:extLst>
          </p:cNvPr>
          <p:cNvSpPr txBox="1"/>
          <p:nvPr/>
        </p:nvSpPr>
        <p:spPr>
          <a:xfrm>
            <a:off x="6606791" y="1361552"/>
            <a:ext cx="2306097" cy="2862322"/>
          </a:xfrm>
          <a:prstGeom prst="rect">
            <a:avLst/>
          </a:prstGeom>
          <a:noFill/>
          <a:ln>
            <a:solidFill>
              <a:schemeClr val="tx1"/>
            </a:solidFill>
          </a:ln>
        </p:spPr>
        <p:txBody>
          <a:bodyPr wrap="square">
            <a:spAutoFit/>
          </a:bodyPr>
          <a:lstStyle/>
          <a:p>
            <a:r>
              <a:rPr lang="en-GB" dirty="0"/>
              <a:t>ISO 27001</a:t>
            </a:r>
          </a:p>
          <a:p>
            <a:r>
              <a:rPr lang="en-GB" dirty="0"/>
              <a:t>      ↓</a:t>
            </a:r>
          </a:p>
          <a:p>
            <a:r>
              <a:rPr lang="en-GB" dirty="0"/>
              <a:t>Risk Management</a:t>
            </a:r>
          </a:p>
          <a:p>
            <a:r>
              <a:rPr lang="en-GB" dirty="0"/>
              <a:t>      ↓</a:t>
            </a:r>
          </a:p>
          <a:p>
            <a:r>
              <a:rPr lang="en-GB" dirty="0"/>
              <a:t>Controls (27002)</a:t>
            </a:r>
          </a:p>
          <a:p>
            <a:r>
              <a:rPr lang="en-GB" dirty="0"/>
              <a:t>      ↓</a:t>
            </a:r>
          </a:p>
          <a:p>
            <a:r>
              <a:rPr lang="en-GB" dirty="0"/>
              <a:t>Monitoring</a:t>
            </a:r>
          </a:p>
          <a:p>
            <a:r>
              <a:rPr lang="en-GB" dirty="0"/>
              <a:t>      ↓</a:t>
            </a:r>
          </a:p>
          <a:p>
            <a:r>
              <a:rPr lang="en-GB" dirty="0"/>
              <a:t>Continuous Improvement</a:t>
            </a:r>
          </a:p>
        </p:txBody>
      </p:sp>
    </p:spTree>
    <p:extLst>
      <p:ext uri="{BB962C8B-B14F-4D97-AF65-F5344CB8AC3E}">
        <p14:creationId xmlns:p14="http://schemas.microsoft.com/office/powerpoint/2010/main" val="1239926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5"/>
          <p:cNvSpPr>
            <a:spLocks noGrp="1" noChangeArrowheads="1"/>
          </p:cNvSpPr>
          <p:nvPr>
            <p:ph type="body" idx="1"/>
          </p:nvPr>
        </p:nvSpPr>
        <p:spPr>
          <a:xfrm>
            <a:off x="362744" y="1312481"/>
            <a:ext cx="8415338" cy="3757952"/>
          </a:xfrm>
        </p:spPr>
        <p:txBody>
          <a:bodyPr>
            <a:normAutofit lnSpcReduction="10000"/>
          </a:bodyPr>
          <a:lstStyle/>
          <a:p>
            <a:pPr algn="just"/>
            <a:r>
              <a:rPr lang="en-US" dirty="0"/>
              <a:t>NIST documents have two notable advantages:</a:t>
            </a:r>
          </a:p>
          <a:p>
            <a:pPr lvl="1" algn="just"/>
            <a:r>
              <a:rPr lang="en-US" dirty="0"/>
              <a:t>they are publicly available at no charge</a:t>
            </a:r>
          </a:p>
          <a:p>
            <a:pPr lvl="1" algn="just"/>
            <a:r>
              <a:rPr lang="en-US" dirty="0"/>
              <a:t>they have been available for some time; thus they have been broadly reviewed (and updated) by government and industry professionals</a:t>
            </a:r>
          </a:p>
          <a:p>
            <a:pPr algn="just"/>
            <a:r>
              <a:rPr lang="en-US" dirty="0"/>
              <a:t>You can use the NIST SP (Special Publication) documents listed earlier, along with the discussion provided in this book, to help design a custom security framework for your organization’s InfoSec program</a:t>
            </a:r>
          </a:p>
        </p:txBody>
      </p:sp>
      <p:sp>
        <p:nvSpPr>
          <p:cNvPr id="48131" name="Rectangle 4"/>
          <p:cNvSpPr>
            <a:spLocks noGrp="1" noChangeArrowheads="1"/>
          </p:cNvSpPr>
          <p:nvPr>
            <p:ph type="title"/>
          </p:nvPr>
        </p:nvSpPr>
        <p:spPr>
          <a:xfrm>
            <a:off x="549275" y="107576"/>
            <a:ext cx="8042276" cy="870324"/>
          </a:xfrm>
        </p:spPr>
        <p:txBody>
          <a:bodyPr/>
          <a:lstStyle/>
          <a:p>
            <a:r>
              <a:rPr lang="en-US" dirty="0"/>
              <a:t>NIST Security Models</a:t>
            </a:r>
          </a:p>
        </p:txBody>
      </p:sp>
    </p:spTree>
    <p:extLst>
      <p:ext uri="{BB962C8B-B14F-4D97-AF65-F5344CB8AC3E}">
        <p14:creationId xmlns:p14="http://schemas.microsoft.com/office/powerpoint/2010/main" val="257158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3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813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813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813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44524" y="107576"/>
            <a:ext cx="8042276" cy="616324"/>
          </a:xfrm>
        </p:spPr>
        <p:txBody>
          <a:bodyPr/>
          <a:lstStyle/>
          <a:p>
            <a:r>
              <a:rPr lang="en-US" dirty="0"/>
              <a:t>Current NIST References</a:t>
            </a:r>
          </a:p>
        </p:txBody>
      </p:sp>
      <p:graphicFrame>
        <p:nvGraphicFramePr>
          <p:cNvPr id="9" name="Content Placeholder 8">
            <a:extLst>
              <a:ext uri="{FF2B5EF4-FFF2-40B4-BE49-F238E27FC236}">
                <a16:creationId xmlns:a16="http://schemas.microsoft.com/office/drawing/2014/main" id="{5597962D-B149-7169-9795-423D16CB128C}"/>
              </a:ext>
            </a:extLst>
          </p:cNvPr>
          <p:cNvGraphicFramePr>
            <a:graphicFrameLocks noGrp="1"/>
          </p:cNvGraphicFramePr>
          <p:nvPr>
            <p:ph sz="half" idx="2"/>
            <p:extLst>
              <p:ext uri="{D42A27DB-BD31-4B8C-83A1-F6EECF244321}">
                <p14:modId xmlns:p14="http://schemas.microsoft.com/office/powerpoint/2010/main" val="52979130"/>
              </p:ext>
            </p:extLst>
          </p:nvPr>
        </p:nvGraphicFramePr>
        <p:xfrm>
          <a:off x="549274" y="1133154"/>
          <a:ext cx="7961680" cy="2675170"/>
        </p:xfrm>
        <a:graphic>
          <a:graphicData uri="http://schemas.openxmlformats.org/drawingml/2006/table">
            <a:tbl>
              <a:tblPr/>
              <a:tblGrid>
                <a:gridCol w="3620792">
                  <a:extLst>
                    <a:ext uri="{9D8B030D-6E8A-4147-A177-3AD203B41FA5}">
                      <a16:colId xmlns:a16="http://schemas.microsoft.com/office/drawing/2014/main" val="2450617385"/>
                    </a:ext>
                  </a:extLst>
                </a:gridCol>
                <a:gridCol w="4340888">
                  <a:extLst>
                    <a:ext uri="{9D8B030D-6E8A-4147-A177-3AD203B41FA5}">
                      <a16:colId xmlns:a16="http://schemas.microsoft.com/office/drawing/2014/main" val="2522813877"/>
                    </a:ext>
                  </a:extLst>
                </a:gridCol>
              </a:tblGrid>
              <a:tr h="395821">
                <a:tc>
                  <a:txBody>
                    <a:bodyPr/>
                    <a:lstStyle/>
                    <a:p>
                      <a:pPr>
                        <a:buNone/>
                      </a:pPr>
                      <a:r>
                        <a:rPr lang="en-GB" sz="1800"/>
                        <a:t>Publication</a:t>
                      </a:r>
                    </a:p>
                  </a:txBody>
                  <a:tcPr marL="43662" marR="43662" marT="21831" marB="21831" anchor="ctr">
                    <a:lnL>
                      <a:noFill/>
                    </a:lnL>
                    <a:lnR>
                      <a:noFill/>
                    </a:lnR>
                    <a:lnT>
                      <a:noFill/>
                    </a:lnT>
                    <a:lnB>
                      <a:noFill/>
                    </a:lnB>
                    <a:solidFill>
                      <a:schemeClr val="bg2"/>
                    </a:solidFill>
                  </a:tcPr>
                </a:tc>
                <a:tc>
                  <a:txBody>
                    <a:bodyPr/>
                    <a:lstStyle/>
                    <a:p>
                      <a:pPr>
                        <a:buNone/>
                      </a:pPr>
                      <a:r>
                        <a:rPr lang="en-GB" sz="1800" dirty="0"/>
                        <a:t>Purpose</a:t>
                      </a:r>
                    </a:p>
                  </a:txBody>
                  <a:tcPr marL="43662" marR="43662" marT="21831" marB="21831" anchor="ctr">
                    <a:lnL>
                      <a:noFill/>
                    </a:lnL>
                    <a:lnR>
                      <a:noFill/>
                    </a:lnR>
                    <a:lnT>
                      <a:noFill/>
                    </a:lnT>
                    <a:lnB>
                      <a:noFill/>
                    </a:lnB>
                    <a:solidFill>
                      <a:schemeClr val="bg2"/>
                    </a:solidFill>
                  </a:tcPr>
                </a:tc>
                <a:extLst>
                  <a:ext uri="{0D108BD9-81ED-4DB2-BD59-A6C34878D82A}">
                    <a16:rowId xmlns:a16="http://schemas.microsoft.com/office/drawing/2014/main" val="889342868"/>
                  </a:ext>
                </a:extLst>
              </a:tr>
              <a:tr h="696065">
                <a:tc>
                  <a:txBody>
                    <a:bodyPr/>
                    <a:lstStyle/>
                    <a:p>
                      <a:pPr>
                        <a:buNone/>
                      </a:pPr>
                      <a:r>
                        <a:rPr lang="en-GB" sz="1800"/>
                        <a:t>NIST CSF 2.0</a:t>
                      </a:r>
                    </a:p>
                  </a:txBody>
                  <a:tcPr marL="43662" marR="43662" marT="21831" marB="21831" anchor="ctr">
                    <a:lnL>
                      <a:noFill/>
                    </a:lnL>
                    <a:lnR>
                      <a:noFill/>
                    </a:lnR>
                    <a:lnT>
                      <a:noFill/>
                    </a:lnT>
                    <a:lnB>
                      <a:noFill/>
                    </a:lnB>
                    <a:noFill/>
                  </a:tcPr>
                </a:tc>
                <a:tc>
                  <a:txBody>
                    <a:bodyPr/>
                    <a:lstStyle/>
                    <a:p>
                      <a:pPr>
                        <a:buNone/>
                      </a:pPr>
                      <a:r>
                        <a:rPr lang="en-GB" sz="1800"/>
                        <a:t>Cybersecurity Governance Framework</a:t>
                      </a:r>
                    </a:p>
                  </a:txBody>
                  <a:tcPr marL="43662" marR="43662" marT="21831" marB="21831" anchor="ctr">
                    <a:lnL>
                      <a:noFill/>
                    </a:lnL>
                    <a:lnR>
                      <a:noFill/>
                    </a:lnR>
                    <a:lnT>
                      <a:noFill/>
                    </a:lnT>
                    <a:lnB>
                      <a:noFill/>
                    </a:lnB>
                    <a:noFill/>
                  </a:tcPr>
                </a:tc>
                <a:extLst>
                  <a:ext uri="{0D108BD9-81ED-4DB2-BD59-A6C34878D82A}">
                    <a16:rowId xmlns:a16="http://schemas.microsoft.com/office/drawing/2014/main" val="755035955"/>
                  </a:ext>
                </a:extLst>
              </a:tr>
              <a:tr h="395821">
                <a:tc>
                  <a:txBody>
                    <a:bodyPr/>
                    <a:lstStyle/>
                    <a:p>
                      <a:pPr>
                        <a:buNone/>
                      </a:pPr>
                      <a:r>
                        <a:rPr lang="en-GB" sz="1800"/>
                        <a:t>SP 800-37 Rev 2</a:t>
                      </a:r>
                    </a:p>
                  </a:txBody>
                  <a:tcPr marL="43662" marR="43662" marT="21831" marB="21831" anchor="ctr">
                    <a:lnL>
                      <a:noFill/>
                    </a:lnL>
                    <a:lnR>
                      <a:noFill/>
                    </a:lnR>
                    <a:lnT>
                      <a:noFill/>
                    </a:lnT>
                    <a:lnB>
                      <a:noFill/>
                    </a:lnB>
                    <a:noFill/>
                  </a:tcPr>
                </a:tc>
                <a:tc>
                  <a:txBody>
                    <a:bodyPr/>
                    <a:lstStyle/>
                    <a:p>
                      <a:pPr>
                        <a:buNone/>
                      </a:pPr>
                      <a:r>
                        <a:rPr lang="en-GB" sz="1800"/>
                        <a:t>Risk Management Framework</a:t>
                      </a:r>
                    </a:p>
                  </a:txBody>
                  <a:tcPr marL="43662" marR="43662" marT="21831" marB="21831" anchor="ctr">
                    <a:lnL>
                      <a:noFill/>
                    </a:lnL>
                    <a:lnR>
                      <a:noFill/>
                    </a:lnR>
                    <a:lnT>
                      <a:noFill/>
                    </a:lnT>
                    <a:lnB>
                      <a:noFill/>
                    </a:lnB>
                    <a:noFill/>
                  </a:tcPr>
                </a:tc>
                <a:extLst>
                  <a:ext uri="{0D108BD9-81ED-4DB2-BD59-A6C34878D82A}">
                    <a16:rowId xmlns:a16="http://schemas.microsoft.com/office/drawing/2014/main" val="57077242"/>
                  </a:ext>
                </a:extLst>
              </a:tr>
              <a:tr h="395821">
                <a:tc>
                  <a:txBody>
                    <a:bodyPr/>
                    <a:lstStyle/>
                    <a:p>
                      <a:pPr>
                        <a:buNone/>
                      </a:pPr>
                      <a:r>
                        <a:rPr lang="en-GB" sz="1800"/>
                        <a:t>SP 800-53 Rev 5</a:t>
                      </a:r>
                    </a:p>
                  </a:txBody>
                  <a:tcPr marL="43662" marR="43662" marT="21831" marB="21831" anchor="ctr">
                    <a:lnL>
                      <a:noFill/>
                    </a:lnL>
                    <a:lnR>
                      <a:noFill/>
                    </a:lnR>
                    <a:lnT>
                      <a:noFill/>
                    </a:lnT>
                    <a:lnB>
                      <a:noFill/>
                    </a:lnB>
                    <a:noFill/>
                  </a:tcPr>
                </a:tc>
                <a:tc>
                  <a:txBody>
                    <a:bodyPr/>
                    <a:lstStyle/>
                    <a:p>
                      <a:pPr>
                        <a:buNone/>
                      </a:pPr>
                      <a:r>
                        <a:rPr lang="en-GB" sz="1800"/>
                        <a:t>Security &amp; Privacy Controls</a:t>
                      </a:r>
                    </a:p>
                  </a:txBody>
                  <a:tcPr marL="43662" marR="43662" marT="21831" marB="21831" anchor="ctr">
                    <a:lnL>
                      <a:noFill/>
                    </a:lnL>
                    <a:lnR>
                      <a:noFill/>
                    </a:lnR>
                    <a:lnT>
                      <a:noFill/>
                    </a:lnT>
                    <a:lnB>
                      <a:noFill/>
                    </a:lnB>
                    <a:noFill/>
                  </a:tcPr>
                </a:tc>
                <a:extLst>
                  <a:ext uri="{0D108BD9-81ED-4DB2-BD59-A6C34878D82A}">
                    <a16:rowId xmlns:a16="http://schemas.microsoft.com/office/drawing/2014/main" val="3295460453"/>
                  </a:ext>
                </a:extLst>
              </a:tr>
              <a:tr h="395821">
                <a:tc>
                  <a:txBody>
                    <a:bodyPr/>
                    <a:lstStyle/>
                    <a:p>
                      <a:pPr>
                        <a:buNone/>
                      </a:pPr>
                      <a:r>
                        <a:rPr lang="en-GB" sz="1800"/>
                        <a:t>SP 800-61 Rev 3</a:t>
                      </a:r>
                    </a:p>
                  </a:txBody>
                  <a:tcPr marL="43662" marR="43662" marT="21831" marB="21831" anchor="ctr">
                    <a:lnL>
                      <a:noFill/>
                    </a:lnL>
                    <a:lnR>
                      <a:noFill/>
                    </a:lnR>
                    <a:lnT>
                      <a:noFill/>
                    </a:lnT>
                    <a:lnB>
                      <a:noFill/>
                    </a:lnB>
                    <a:noFill/>
                  </a:tcPr>
                </a:tc>
                <a:tc>
                  <a:txBody>
                    <a:bodyPr/>
                    <a:lstStyle/>
                    <a:p>
                      <a:pPr>
                        <a:buNone/>
                      </a:pPr>
                      <a:r>
                        <a:rPr lang="en-GB" sz="1800"/>
                        <a:t>Incident Response</a:t>
                      </a:r>
                    </a:p>
                  </a:txBody>
                  <a:tcPr marL="43662" marR="43662" marT="21831" marB="21831" anchor="ctr">
                    <a:lnL>
                      <a:noFill/>
                    </a:lnL>
                    <a:lnR>
                      <a:noFill/>
                    </a:lnR>
                    <a:lnT>
                      <a:noFill/>
                    </a:lnT>
                    <a:lnB>
                      <a:noFill/>
                    </a:lnB>
                    <a:noFill/>
                  </a:tcPr>
                </a:tc>
                <a:extLst>
                  <a:ext uri="{0D108BD9-81ED-4DB2-BD59-A6C34878D82A}">
                    <a16:rowId xmlns:a16="http://schemas.microsoft.com/office/drawing/2014/main" val="3798565521"/>
                  </a:ext>
                </a:extLst>
              </a:tr>
              <a:tr h="395821">
                <a:tc>
                  <a:txBody>
                    <a:bodyPr/>
                    <a:lstStyle/>
                    <a:p>
                      <a:pPr>
                        <a:buNone/>
                      </a:pPr>
                      <a:r>
                        <a:rPr lang="en-GB" sz="1800"/>
                        <a:t>SP 800-207</a:t>
                      </a:r>
                    </a:p>
                  </a:txBody>
                  <a:tcPr marL="43662" marR="43662" marT="21831" marB="21831" anchor="ctr">
                    <a:lnL>
                      <a:noFill/>
                    </a:lnL>
                    <a:lnR>
                      <a:noFill/>
                    </a:lnR>
                    <a:lnT>
                      <a:noFill/>
                    </a:lnT>
                    <a:lnB>
                      <a:noFill/>
                    </a:lnB>
                    <a:noFill/>
                  </a:tcPr>
                </a:tc>
                <a:tc>
                  <a:txBody>
                    <a:bodyPr/>
                    <a:lstStyle/>
                    <a:p>
                      <a:pPr>
                        <a:buNone/>
                      </a:pPr>
                      <a:r>
                        <a:rPr lang="en-GB" sz="1800" dirty="0"/>
                        <a:t>Zero Trust Architecture</a:t>
                      </a:r>
                    </a:p>
                  </a:txBody>
                  <a:tcPr marL="43662" marR="43662" marT="21831" marB="21831" anchor="ctr">
                    <a:lnL>
                      <a:noFill/>
                    </a:lnL>
                    <a:lnR>
                      <a:noFill/>
                    </a:lnR>
                    <a:lnT>
                      <a:noFill/>
                    </a:lnT>
                    <a:lnB>
                      <a:noFill/>
                    </a:lnB>
                    <a:noFill/>
                  </a:tcPr>
                </a:tc>
                <a:extLst>
                  <a:ext uri="{0D108BD9-81ED-4DB2-BD59-A6C34878D82A}">
                    <a16:rowId xmlns:a16="http://schemas.microsoft.com/office/drawing/2014/main" val="813704989"/>
                  </a:ext>
                </a:extLst>
              </a:tr>
            </a:tbl>
          </a:graphicData>
        </a:graphic>
      </p:graphicFrame>
      <p:sp>
        <p:nvSpPr>
          <p:cNvPr id="8" name="Content Placeholder 7">
            <a:extLst>
              <a:ext uri="{FF2B5EF4-FFF2-40B4-BE49-F238E27FC236}">
                <a16:creationId xmlns:a16="http://schemas.microsoft.com/office/drawing/2014/main" id="{9CDF998B-E94D-05B8-4546-25E51AA16B24}"/>
              </a:ext>
            </a:extLst>
          </p:cNvPr>
          <p:cNvSpPr>
            <a:spLocks noGrp="1"/>
          </p:cNvSpPr>
          <p:nvPr>
            <p:ph sz="quarter" idx="4"/>
          </p:nvPr>
        </p:nvSpPr>
        <p:spPr>
          <a:xfrm>
            <a:off x="261258" y="4905244"/>
            <a:ext cx="8742066" cy="616324"/>
          </a:xfrm>
        </p:spPr>
        <p:txBody>
          <a:bodyPr>
            <a:normAutofit fontScale="92500" lnSpcReduction="10000"/>
          </a:bodyPr>
          <a:lstStyle/>
          <a:p>
            <a:pPr marL="0" indent="0">
              <a:buNone/>
            </a:pPr>
            <a:r>
              <a:rPr lang="en-GB" b="1" dirty="0"/>
              <a:t>Why has NIST become one of the most widely adopted cybersecurity frameworks globally?</a:t>
            </a:r>
          </a:p>
        </p:txBody>
      </p:sp>
    </p:spTree>
    <p:extLst>
      <p:ext uri="{BB962C8B-B14F-4D97-AF65-F5344CB8AC3E}">
        <p14:creationId xmlns:p14="http://schemas.microsoft.com/office/powerpoint/2010/main" val="361684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734720" y="127000"/>
            <a:ext cx="4584659" cy="6617732"/>
            <a:chOff x="2734720" y="127000"/>
            <a:chExt cx="4584659" cy="6617732"/>
          </a:xfrm>
        </p:grpSpPr>
        <p:pic>
          <p:nvPicPr>
            <p:cNvPr id="3" name="Picture 2" descr="A chart identifies the security control assessment process overview of N I S T. Approved system security plan, ORGANIZATION PREPARATION includes: Implement the security controls in the information system. Notify key organizational officials of impending assessment. Establish and open communications channels among stakeholders. Identify and allocate necessary assessment resources; assemble assessment team. Establish key milestones to effectively manage the assessment. Assemble artifacts for assessment. Approved system security plan, ASSESSOR PREPARATION:  Establish appropriate organizational points of contact. Understand organization’s mission, functions, and business processes. Understand information system structure (system architecture). Understand security controls under assessment and relevant N I S T standards and guidelines. Develop security assessment plan. Obtain artifacts for assessment. ASSESSMENT- Implement security assessment plan. Execute assessment procedures to achieve assessment objectives. Maintain impartiality and report objectively. Produce assessment findings.  Recommend specific remediation actions (corrective actions or improvements in control implementation or in operation). Produce initial (draft) and final security assessment reports. Assessment procedure development: Assessment objectives. Selected assessment methods and objects. Assigned depth and coverage attributes. Procedures tailored with organization and system specific information. Assessment cases for specific assessor actions. Schedule and milestones. ORGANIZATION APPROVAL: Ensure assessment plan is appropriately tailored. Involve senior leadership. Balance schedule, performance, cost. These are the Initial draft report and Final report with organizational annotations. S P 800-53 A and Artifacts lead to Security assessment plan which leads to ORGANIZATION APPROVAL leading to Assessment which in turn leads to Security assessment report and Organization oversight leading to Plan of action and milestones and System security plan. Post assessment process, ORGANIZATION OVERSIGHT: Review assessor findings and assess risk of weaknesses and deficiencies. Consult with organizational officials regarding security control effectiveness. Initiate remediation actions. Develop or update plan of action and milestones. Update system security plan (including risk assessment)."/>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2734720" y="127000"/>
              <a:ext cx="4584659" cy="6489700"/>
            </a:xfrm>
            <a:prstGeom prst="rect">
              <a:avLst/>
            </a:prstGeom>
          </p:spPr>
        </p:pic>
        <p:sp>
          <p:nvSpPr>
            <p:cNvPr id="2" name="TextBox 1"/>
            <p:cNvSpPr txBox="1"/>
            <p:nvPr/>
          </p:nvSpPr>
          <p:spPr>
            <a:xfrm>
              <a:off x="2734720" y="6375400"/>
              <a:ext cx="706980"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2948396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84155" y="0"/>
            <a:ext cx="8523220" cy="6743700"/>
            <a:chOff x="184155" y="0"/>
            <a:chExt cx="8523220" cy="6743700"/>
          </a:xfrm>
        </p:grpSpPr>
        <p:pic>
          <p:nvPicPr>
            <p:cNvPr id="4" name="Picture 3" descr="The table has 3 columns and 18 rows. The column headings are as follows from left to right: Identifier, Family, Class. The row entries are as follows. Row 1. Identifier, A C. Family, Access Control. Class, Technical. Row 2. Identifier, A T. Family, Awareness and Training. Class, Operational. Row 3. Identifier, A U. Family, Audit and Accountability. Class Technical. Row 4. Identifier, C A. Family, Security Assessment and Authorization. Class, Management. Row 5. Identifier, C M. Family, Configuration Management. Class, Operational. Row 6. Identifier, C P. Family, Contingency Planning. Class, Operational. Row 7. Identifier, I A. Family, Identification and Authentication. Class, Technical. Row 8. Identifier, I R. Family, Incident Response. Class, Operational. Row 9. Identifier, M A. Family, Maintenance. Class, Operational. Row 10. Identifier, M P. Family, Media Protection. Class, Operational. Row 11. Identifier, P E. Family, Physical and Environmental Security. Class, Operational. Row 12. Identifier, P L. Family, Planning. Class, Management. Row 13. Identifier, P S. Family, Personnel Security. Class, Operational. Row 14. Identifier, R A. Family, Risk Assessment. Class, Management. Row 15. Identifier, S A. Family, System and Services Acquisition. Class, Management. Row 16. Identifier, S C. Family, System and Communication Protection. Class, Technical. Row 17, Identifier, S I. Family, System and Information Integrity. Class, Operational. Row 18. Identifier, P M. Family, Program Management. Class, Management.  "/>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84155" y="0"/>
              <a:ext cx="8523220" cy="6743700"/>
            </a:xfrm>
            <a:prstGeom prst="rect">
              <a:avLst/>
            </a:prstGeom>
          </p:spPr>
        </p:pic>
        <p:sp>
          <p:nvSpPr>
            <p:cNvPr id="2" name="TextBox 1"/>
            <p:cNvSpPr txBox="1"/>
            <p:nvPr/>
          </p:nvSpPr>
          <p:spPr>
            <a:xfrm>
              <a:off x="457200" y="0"/>
              <a:ext cx="1117600" cy="508000"/>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238775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idx="1"/>
          </p:nvPr>
        </p:nvSpPr>
        <p:spPr>
          <a:xfrm>
            <a:off x="112143" y="1145118"/>
            <a:ext cx="6529817" cy="4481959"/>
          </a:xfrm>
        </p:spPr>
        <p:txBody>
          <a:bodyPr>
            <a:normAutofit fontScale="77500" lnSpcReduction="20000"/>
          </a:bodyPr>
          <a:lstStyle/>
          <a:p>
            <a:pPr algn="just"/>
            <a:r>
              <a:rPr lang="en-US" dirty="0"/>
              <a:t>Control Objectives for Information and Related Technology (COBIT) also provides advice about the implementation of sound controls and control objectives for InfoSec</a:t>
            </a:r>
          </a:p>
          <a:p>
            <a:pPr algn="just"/>
            <a:r>
              <a:rPr lang="en-US" dirty="0"/>
              <a:t>COBIT was created by the Information Systems Audit and Control Association (ISACA) and the IT Governance Institute (ITGI) in 1992</a:t>
            </a:r>
          </a:p>
          <a:p>
            <a:pPr algn="just"/>
            <a:r>
              <a:rPr lang="en-GB" dirty="0"/>
              <a:t>COBIT 5 (now COBIT 2019) provides five principles focused on the governance and management of IT in an organization:</a:t>
            </a:r>
          </a:p>
          <a:p>
            <a:pPr lvl="1" algn="just"/>
            <a:r>
              <a:rPr lang="en-GB" dirty="0"/>
              <a:t>Principle 1: Meeting Stakeholder Needs</a:t>
            </a:r>
          </a:p>
          <a:p>
            <a:pPr lvl="1" algn="just"/>
            <a:r>
              <a:rPr lang="en-GB" dirty="0"/>
              <a:t>Principle 2: Covering the Enterprise End-to- End</a:t>
            </a:r>
          </a:p>
          <a:p>
            <a:pPr lvl="1" algn="just"/>
            <a:r>
              <a:rPr lang="en-GB" dirty="0"/>
              <a:t>Principle 3: Applying a Single, Integrated Framework</a:t>
            </a:r>
          </a:p>
          <a:p>
            <a:pPr lvl="1" algn="just"/>
            <a:r>
              <a:rPr lang="en-GB" dirty="0"/>
              <a:t>Principle 4: Enabling a Holistic Approach</a:t>
            </a:r>
          </a:p>
          <a:p>
            <a:pPr lvl="1" algn="just"/>
            <a:r>
              <a:rPr lang="en-GB" dirty="0"/>
              <a:t>Principle 5: Separating Governance from Management</a:t>
            </a:r>
          </a:p>
          <a:p>
            <a:pPr lvl="1" algn="just"/>
            <a:endParaRPr lang="en-US" dirty="0"/>
          </a:p>
        </p:txBody>
      </p:sp>
      <p:sp>
        <p:nvSpPr>
          <p:cNvPr id="60418" name="Rectangle 2"/>
          <p:cNvSpPr>
            <a:spLocks noGrp="1" noChangeArrowheads="1"/>
          </p:cNvSpPr>
          <p:nvPr>
            <p:ph type="title"/>
          </p:nvPr>
        </p:nvSpPr>
        <p:spPr>
          <a:xfrm>
            <a:off x="112143" y="0"/>
            <a:ext cx="8945593" cy="1028700"/>
          </a:xfrm>
        </p:spPr>
        <p:txBody>
          <a:bodyPr/>
          <a:lstStyle/>
          <a:p>
            <a:r>
              <a:rPr lang="en-US" sz="3200" dirty="0"/>
              <a:t>Control Objectives for Information and Related Technology (COBIT)</a:t>
            </a:r>
          </a:p>
        </p:txBody>
      </p:sp>
      <p:sp>
        <p:nvSpPr>
          <p:cNvPr id="3" name="TextBox 2">
            <a:extLst>
              <a:ext uri="{FF2B5EF4-FFF2-40B4-BE49-F238E27FC236}">
                <a16:creationId xmlns:a16="http://schemas.microsoft.com/office/drawing/2014/main" id="{86799047-8E16-2F4B-B841-CFB6A279B4A0}"/>
              </a:ext>
            </a:extLst>
          </p:cNvPr>
          <p:cNvSpPr txBox="1"/>
          <p:nvPr/>
        </p:nvSpPr>
        <p:spPr>
          <a:xfrm>
            <a:off x="6792686" y="1680142"/>
            <a:ext cx="2351314" cy="2862322"/>
          </a:xfrm>
          <a:prstGeom prst="rect">
            <a:avLst/>
          </a:prstGeom>
          <a:noFill/>
          <a:ln>
            <a:solidFill>
              <a:schemeClr val="tx1"/>
            </a:solidFill>
          </a:ln>
        </p:spPr>
        <p:txBody>
          <a:bodyPr wrap="square">
            <a:spAutoFit/>
          </a:bodyPr>
          <a:lstStyle/>
          <a:p>
            <a:pPr>
              <a:buNone/>
            </a:pPr>
            <a:r>
              <a:rPr lang="en-GB" dirty="0"/>
              <a:t>COBIT 2019 extends governance concepts through:</a:t>
            </a:r>
          </a:p>
          <a:p>
            <a:pPr marL="285750" indent="-285750">
              <a:buFont typeface="Arial" panose="020B0604020202020204" pitchFamily="34" charset="0"/>
              <a:buChar char="•"/>
            </a:pPr>
            <a:r>
              <a:rPr lang="en-GB" dirty="0"/>
              <a:t>Governance objectives </a:t>
            </a:r>
          </a:p>
          <a:p>
            <a:pPr marL="285750" indent="-285750">
              <a:buFont typeface="Arial" panose="020B0604020202020204" pitchFamily="34" charset="0"/>
              <a:buChar char="•"/>
            </a:pPr>
            <a:r>
              <a:rPr lang="en-GB" dirty="0"/>
              <a:t>Management objectives </a:t>
            </a:r>
          </a:p>
          <a:p>
            <a:pPr marL="285750" indent="-285750">
              <a:buFont typeface="Arial" panose="020B0604020202020204" pitchFamily="34" charset="0"/>
              <a:buChar char="•"/>
            </a:pPr>
            <a:r>
              <a:rPr lang="en-GB" dirty="0"/>
              <a:t>Design factors </a:t>
            </a:r>
          </a:p>
          <a:p>
            <a:pPr marL="285750" indent="-285750">
              <a:buFont typeface="Arial" panose="020B0604020202020204" pitchFamily="34" charset="0"/>
              <a:buChar char="•"/>
            </a:pPr>
            <a:r>
              <a:rPr lang="en-GB" dirty="0"/>
              <a:t>Performance management</a:t>
            </a:r>
          </a:p>
        </p:txBody>
      </p:sp>
    </p:spTree>
    <p:extLst>
      <p:ext uri="{BB962C8B-B14F-4D97-AF65-F5344CB8AC3E}">
        <p14:creationId xmlns:p14="http://schemas.microsoft.com/office/powerpoint/2010/main" val="1665081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04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04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0419">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0419">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0419">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0419">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0419">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uiExpand="1" build="p"/>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3"/>
          <p:cNvSpPr>
            <a:spLocks noGrp="1" noChangeArrowheads="1"/>
          </p:cNvSpPr>
          <p:nvPr>
            <p:ph type="body" idx="1"/>
          </p:nvPr>
        </p:nvSpPr>
        <p:spPr>
          <a:xfrm>
            <a:off x="365125" y="687918"/>
            <a:ext cx="8415338" cy="4734982"/>
          </a:xfrm>
        </p:spPr>
        <p:txBody>
          <a:bodyPr>
            <a:normAutofit fontScale="85000" lnSpcReduction="20000"/>
          </a:bodyPr>
          <a:lstStyle/>
          <a:p>
            <a:pPr algn="just"/>
            <a:r>
              <a:rPr lang="en-US" dirty="0"/>
              <a:t>COSO of the Treadway Commission is a U.S. private-sector initiative formed in 1985</a:t>
            </a:r>
          </a:p>
          <a:p>
            <a:pPr algn="just"/>
            <a:r>
              <a:rPr lang="en-US" dirty="0"/>
              <a:t>Its major objective is to identify the factors that cause fraudulent financial reporting and to make recommendations to reduce its incidence</a:t>
            </a:r>
          </a:p>
          <a:p>
            <a:pPr algn="just"/>
            <a:r>
              <a:rPr lang="en-US" dirty="0"/>
              <a:t>COSO has established a common definition of internal controls, standards, and criteria, and helps organizations comply with critical regulations like Sarbanes-Oxley</a:t>
            </a:r>
          </a:p>
          <a:p>
            <a:pPr algn="just"/>
            <a:r>
              <a:rPr lang="en-GB" dirty="0"/>
              <a:t>Internal control is a process, effected by an entity’s board of directors, management, and other personnel, designed to provide reasonable assurance regarding the achievement of objectives in the following categories:</a:t>
            </a:r>
          </a:p>
          <a:p>
            <a:pPr lvl="1" algn="just"/>
            <a:r>
              <a:rPr lang="en-GB" dirty="0"/>
              <a:t>Effectiveness and efficiency of operations</a:t>
            </a:r>
          </a:p>
          <a:p>
            <a:pPr lvl="1" algn="just"/>
            <a:r>
              <a:rPr lang="en-GB" dirty="0"/>
              <a:t>Reliability of financial reporting</a:t>
            </a:r>
          </a:p>
          <a:p>
            <a:pPr lvl="1" algn="just"/>
            <a:r>
              <a:rPr lang="en-GB" dirty="0"/>
              <a:t>Compliance with applicable laws and regulations</a:t>
            </a:r>
          </a:p>
          <a:p>
            <a:pPr algn="just"/>
            <a:endParaRPr lang="en-US" dirty="0"/>
          </a:p>
        </p:txBody>
      </p:sp>
      <p:sp>
        <p:nvSpPr>
          <p:cNvPr id="65539" name="Rectangle 2"/>
          <p:cNvSpPr>
            <a:spLocks noGrp="1" noChangeArrowheads="1"/>
          </p:cNvSpPr>
          <p:nvPr>
            <p:ph type="title"/>
          </p:nvPr>
        </p:nvSpPr>
        <p:spPr>
          <a:xfrm>
            <a:off x="190124" y="107576"/>
            <a:ext cx="8814176" cy="540124"/>
          </a:xfrm>
        </p:spPr>
        <p:txBody>
          <a:bodyPr/>
          <a:lstStyle/>
          <a:p>
            <a:r>
              <a:rPr lang="en-US" sz="2800" dirty="0"/>
              <a:t>Committee of Sponsoring Organizations (COSO)</a:t>
            </a:r>
          </a:p>
        </p:txBody>
      </p:sp>
    </p:spTree>
    <p:extLst>
      <p:ext uri="{BB962C8B-B14F-4D97-AF65-F5344CB8AC3E}">
        <p14:creationId xmlns:p14="http://schemas.microsoft.com/office/powerpoint/2010/main" val="474247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4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4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554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554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5540">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5540">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554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0"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1BB94-C39D-98EF-5A47-6488881A84A2}"/>
            </a:ext>
          </a:extLst>
        </p:cNvPr>
        <p:cNvGrpSpPr/>
        <p:nvPr/>
      </p:nvGrpSpPr>
      <p:grpSpPr>
        <a:xfrm>
          <a:off x="0" y="0"/>
          <a:ext cx="0" cy="0"/>
          <a:chOff x="0" y="0"/>
          <a:chExt cx="0" cy="0"/>
        </a:xfrm>
      </p:grpSpPr>
      <p:sp>
        <p:nvSpPr>
          <p:cNvPr id="65539" name="Rectangle 2">
            <a:extLst>
              <a:ext uri="{FF2B5EF4-FFF2-40B4-BE49-F238E27FC236}">
                <a16:creationId xmlns:a16="http://schemas.microsoft.com/office/drawing/2014/main" id="{BB95FA87-592B-D987-415F-17B2679E6745}"/>
              </a:ext>
            </a:extLst>
          </p:cNvPr>
          <p:cNvSpPr>
            <a:spLocks noGrp="1" noChangeArrowheads="1"/>
          </p:cNvSpPr>
          <p:nvPr>
            <p:ph type="title"/>
          </p:nvPr>
        </p:nvSpPr>
        <p:spPr>
          <a:xfrm>
            <a:off x="190124" y="107576"/>
            <a:ext cx="8814176" cy="540124"/>
          </a:xfrm>
        </p:spPr>
        <p:txBody>
          <a:bodyPr/>
          <a:lstStyle/>
          <a:p>
            <a:r>
              <a:rPr lang="en-US" sz="2800" dirty="0"/>
              <a:t>Committee of Sponsoring Organizations (COSO)</a:t>
            </a:r>
          </a:p>
        </p:txBody>
      </p:sp>
      <p:graphicFrame>
        <p:nvGraphicFramePr>
          <p:cNvPr id="2" name="Table 1">
            <a:extLst>
              <a:ext uri="{FF2B5EF4-FFF2-40B4-BE49-F238E27FC236}">
                <a16:creationId xmlns:a16="http://schemas.microsoft.com/office/drawing/2014/main" id="{942BF0EF-7472-AFA9-A30C-0B901F9ADE69}"/>
              </a:ext>
            </a:extLst>
          </p:cNvPr>
          <p:cNvGraphicFramePr>
            <a:graphicFrameLocks noGrp="1"/>
          </p:cNvGraphicFramePr>
          <p:nvPr>
            <p:extLst>
              <p:ext uri="{D42A27DB-BD31-4B8C-83A1-F6EECF244321}">
                <p14:modId xmlns:p14="http://schemas.microsoft.com/office/powerpoint/2010/main" val="1755116348"/>
              </p:ext>
            </p:extLst>
          </p:nvPr>
        </p:nvGraphicFramePr>
        <p:xfrm>
          <a:off x="309577" y="1234439"/>
          <a:ext cx="8585848" cy="2396526"/>
        </p:xfrm>
        <a:graphic>
          <a:graphicData uri="http://schemas.openxmlformats.org/drawingml/2006/table">
            <a:tbl>
              <a:tblPr/>
              <a:tblGrid>
                <a:gridCol w="4292924">
                  <a:extLst>
                    <a:ext uri="{9D8B030D-6E8A-4147-A177-3AD203B41FA5}">
                      <a16:colId xmlns:a16="http://schemas.microsoft.com/office/drawing/2014/main" val="849686516"/>
                    </a:ext>
                  </a:extLst>
                </a:gridCol>
                <a:gridCol w="4292924">
                  <a:extLst>
                    <a:ext uri="{9D8B030D-6E8A-4147-A177-3AD203B41FA5}">
                      <a16:colId xmlns:a16="http://schemas.microsoft.com/office/drawing/2014/main" val="3309014381"/>
                    </a:ext>
                  </a:extLst>
                </a:gridCol>
              </a:tblGrid>
              <a:tr h="399421">
                <a:tc>
                  <a:txBody>
                    <a:bodyPr/>
                    <a:lstStyle/>
                    <a:p>
                      <a:pPr>
                        <a:buNone/>
                      </a:pPr>
                      <a:r>
                        <a:rPr lang="en-GB" sz="2000" b="1"/>
                        <a:t>COSO Component</a:t>
                      </a:r>
                    </a:p>
                  </a:txBody>
                  <a:tcPr anchor="ctr">
                    <a:lnL>
                      <a:noFill/>
                    </a:lnL>
                    <a:lnR>
                      <a:noFill/>
                    </a:lnR>
                    <a:lnT>
                      <a:noFill/>
                    </a:lnT>
                    <a:lnB>
                      <a:noFill/>
                    </a:lnB>
                    <a:solidFill>
                      <a:schemeClr val="bg2"/>
                    </a:solidFill>
                  </a:tcPr>
                </a:tc>
                <a:tc>
                  <a:txBody>
                    <a:bodyPr/>
                    <a:lstStyle/>
                    <a:p>
                      <a:pPr>
                        <a:buNone/>
                      </a:pPr>
                      <a:r>
                        <a:rPr lang="en-GB" sz="2000" b="1" dirty="0"/>
                        <a:t>Cybersecurity Example</a:t>
                      </a:r>
                    </a:p>
                  </a:txBody>
                  <a:tcPr anchor="ctr">
                    <a:lnL>
                      <a:noFill/>
                    </a:lnL>
                    <a:lnR>
                      <a:noFill/>
                    </a:lnR>
                    <a:lnT>
                      <a:noFill/>
                    </a:lnT>
                    <a:lnB>
                      <a:noFill/>
                    </a:lnB>
                    <a:solidFill>
                      <a:schemeClr val="bg2"/>
                    </a:solidFill>
                  </a:tcPr>
                </a:tc>
                <a:extLst>
                  <a:ext uri="{0D108BD9-81ED-4DB2-BD59-A6C34878D82A}">
                    <a16:rowId xmlns:a16="http://schemas.microsoft.com/office/drawing/2014/main" val="4078117593"/>
                  </a:ext>
                </a:extLst>
              </a:tr>
              <a:tr h="399421">
                <a:tc>
                  <a:txBody>
                    <a:bodyPr/>
                    <a:lstStyle/>
                    <a:p>
                      <a:pPr>
                        <a:buNone/>
                      </a:pPr>
                      <a:r>
                        <a:rPr lang="en-GB" sz="2000" dirty="0"/>
                        <a:t>Control Environment</a:t>
                      </a:r>
                    </a:p>
                  </a:txBody>
                  <a:tcPr anchor="ctr">
                    <a:lnL>
                      <a:noFill/>
                    </a:lnL>
                    <a:lnR>
                      <a:noFill/>
                    </a:lnR>
                    <a:lnT>
                      <a:noFill/>
                    </a:lnT>
                    <a:lnB>
                      <a:noFill/>
                    </a:lnB>
                    <a:noFill/>
                  </a:tcPr>
                </a:tc>
                <a:tc>
                  <a:txBody>
                    <a:bodyPr/>
                    <a:lstStyle/>
                    <a:p>
                      <a:pPr>
                        <a:buNone/>
                      </a:pPr>
                      <a:r>
                        <a:rPr lang="en-GB" sz="2000" dirty="0"/>
                        <a:t>Security Culture</a:t>
                      </a:r>
                    </a:p>
                  </a:txBody>
                  <a:tcPr anchor="ctr">
                    <a:lnL>
                      <a:noFill/>
                    </a:lnL>
                    <a:lnR>
                      <a:noFill/>
                    </a:lnR>
                    <a:lnT>
                      <a:noFill/>
                    </a:lnT>
                    <a:lnB>
                      <a:noFill/>
                    </a:lnB>
                    <a:noFill/>
                  </a:tcPr>
                </a:tc>
                <a:extLst>
                  <a:ext uri="{0D108BD9-81ED-4DB2-BD59-A6C34878D82A}">
                    <a16:rowId xmlns:a16="http://schemas.microsoft.com/office/drawing/2014/main" val="2490906639"/>
                  </a:ext>
                </a:extLst>
              </a:tr>
              <a:tr h="399421">
                <a:tc>
                  <a:txBody>
                    <a:bodyPr/>
                    <a:lstStyle/>
                    <a:p>
                      <a:pPr>
                        <a:buNone/>
                      </a:pPr>
                      <a:r>
                        <a:rPr lang="en-GB" sz="2000"/>
                        <a:t>Risk Assessment</a:t>
                      </a:r>
                    </a:p>
                  </a:txBody>
                  <a:tcPr anchor="ctr">
                    <a:lnL>
                      <a:noFill/>
                    </a:lnL>
                    <a:lnR>
                      <a:noFill/>
                    </a:lnR>
                    <a:lnT>
                      <a:noFill/>
                    </a:lnT>
                    <a:lnB>
                      <a:noFill/>
                    </a:lnB>
                    <a:noFill/>
                  </a:tcPr>
                </a:tc>
                <a:tc>
                  <a:txBody>
                    <a:bodyPr/>
                    <a:lstStyle/>
                    <a:p>
                      <a:pPr>
                        <a:buNone/>
                      </a:pPr>
                      <a:r>
                        <a:rPr lang="en-GB" sz="2000"/>
                        <a:t>Cyber Risk Register</a:t>
                      </a:r>
                    </a:p>
                  </a:txBody>
                  <a:tcPr anchor="ctr">
                    <a:lnL>
                      <a:noFill/>
                    </a:lnL>
                    <a:lnR>
                      <a:noFill/>
                    </a:lnR>
                    <a:lnT>
                      <a:noFill/>
                    </a:lnT>
                    <a:lnB>
                      <a:noFill/>
                    </a:lnB>
                    <a:noFill/>
                  </a:tcPr>
                </a:tc>
                <a:extLst>
                  <a:ext uri="{0D108BD9-81ED-4DB2-BD59-A6C34878D82A}">
                    <a16:rowId xmlns:a16="http://schemas.microsoft.com/office/drawing/2014/main" val="2359258629"/>
                  </a:ext>
                </a:extLst>
              </a:tr>
              <a:tr h="399421">
                <a:tc>
                  <a:txBody>
                    <a:bodyPr/>
                    <a:lstStyle/>
                    <a:p>
                      <a:pPr>
                        <a:buNone/>
                      </a:pPr>
                      <a:r>
                        <a:rPr lang="en-GB" sz="2000"/>
                        <a:t>Control Activities</a:t>
                      </a:r>
                    </a:p>
                  </a:txBody>
                  <a:tcPr anchor="ctr">
                    <a:lnL>
                      <a:noFill/>
                    </a:lnL>
                    <a:lnR>
                      <a:noFill/>
                    </a:lnR>
                    <a:lnT>
                      <a:noFill/>
                    </a:lnT>
                    <a:lnB>
                      <a:noFill/>
                    </a:lnB>
                    <a:noFill/>
                  </a:tcPr>
                </a:tc>
                <a:tc>
                  <a:txBody>
                    <a:bodyPr/>
                    <a:lstStyle/>
                    <a:p>
                      <a:pPr>
                        <a:buNone/>
                      </a:pPr>
                      <a:r>
                        <a:rPr lang="en-GB" sz="2000" dirty="0"/>
                        <a:t>Access Controls</a:t>
                      </a:r>
                    </a:p>
                  </a:txBody>
                  <a:tcPr anchor="ctr">
                    <a:lnL>
                      <a:noFill/>
                    </a:lnL>
                    <a:lnR>
                      <a:noFill/>
                    </a:lnR>
                    <a:lnT>
                      <a:noFill/>
                    </a:lnT>
                    <a:lnB>
                      <a:noFill/>
                    </a:lnB>
                    <a:noFill/>
                  </a:tcPr>
                </a:tc>
                <a:extLst>
                  <a:ext uri="{0D108BD9-81ED-4DB2-BD59-A6C34878D82A}">
                    <a16:rowId xmlns:a16="http://schemas.microsoft.com/office/drawing/2014/main" val="167505240"/>
                  </a:ext>
                </a:extLst>
              </a:tr>
              <a:tr h="399421">
                <a:tc>
                  <a:txBody>
                    <a:bodyPr/>
                    <a:lstStyle/>
                    <a:p>
                      <a:pPr>
                        <a:buNone/>
                      </a:pPr>
                      <a:r>
                        <a:rPr lang="en-GB" sz="2000"/>
                        <a:t>Information &amp; Communication</a:t>
                      </a:r>
                    </a:p>
                  </a:txBody>
                  <a:tcPr anchor="ctr">
                    <a:lnL>
                      <a:noFill/>
                    </a:lnL>
                    <a:lnR>
                      <a:noFill/>
                    </a:lnR>
                    <a:lnT>
                      <a:noFill/>
                    </a:lnT>
                    <a:lnB>
                      <a:noFill/>
                    </a:lnB>
                    <a:noFill/>
                  </a:tcPr>
                </a:tc>
                <a:tc>
                  <a:txBody>
                    <a:bodyPr/>
                    <a:lstStyle/>
                    <a:p>
                      <a:pPr>
                        <a:buNone/>
                      </a:pPr>
                      <a:r>
                        <a:rPr lang="en-GB" sz="2000"/>
                        <a:t>Security Reporting</a:t>
                      </a:r>
                    </a:p>
                  </a:txBody>
                  <a:tcPr anchor="ctr">
                    <a:lnL>
                      <a:noFill/>
                    </a:lnL>
                    <a:lnR>
                      <a:noFill/>
                    </a:lnR>
                    <a:lnT>
                      <a:noFill/>
                    </a:lnT>
                    <a:lnB>
                      <a:noFill/>
                    </a:lnB>
                    <a:noFill/>
                  </a:tcPr>
                </a:tc>
                <a:extLst>
                  <a:ext uri="{0D108BD9-81ED-4DB2-BD59-A6C34878D82A}">
                    <a16:rowId xmlns:a16="http://schemas.microsoft.com/office/drawing/2014/main" val="1175084364"/>
                  </a:ext>
                </a:extLst>
              </a:tr>
              <a:tr h="399421">
                <a:tc>
                  <a:txBody>
                    <a:bodyPr/>
                    <a:lstStyle/>
                    <a:p>
                      <a:pPr>
                        <a:buNone/>
                      </a:pPr>
                      <a:r>
                        <a:rPr lang="en-GB" sz="2000"/>
                        <a:t>Monitoring</a:t>
                      </a:r>
                    </a:p>
                  </a:txBody>
                  <a:tcPr anchor="ctr">
                    <a:lnL>
                      <a:noFill/>
                    </a:lnL>
                    <a:lnR>
                      <a:noFill/>
                    </a:lnR>
                    <a:lnT>
                      <a:noFill/>
                    </a:lnT>
                    <a:lnB>
                      <a:noFill/>
                    </a:lnB>
                    <a:noFill/>
                  </a:tcPr>
                </a:tc>
                <a:tc>
                  <a:txBody>
                    <a:bodyPr/>
                    <a:lstStyle/>
                    <a:p>
                      <a:pPr>
                        <a:buNone/>
                      </a:pPr>
                      <a:r>
                        <a:rPr lang="en-GB" sz="2000" dirty="0"/>
                        <a:t>Security Audits</a:t>
                      </a:r>
                    </a:p>
                  </a:txBody>
                  <a:tcPr anchor="ctr">
                    <a:lnL>
                      <a:noFill/>
                    </a:lnL>
                    <a:lnR>
                      <a:noFill/>
                    </a:lnR>
                    <a:lnT>
                      <a:noFill/>
                    </a:lnT>
                    <a:lnB>
                      <a:noFill/>
                    </a:lnB>
                    <a:noFill/>
                  </a:tcPr>
                </a:tc>
                <a:extLst>
                  <a:ext uri="{0D108BD9-81ED-4DB2-BD59-A6C34878D82A}">
                    <a16:rowId xmlns:a16="http://schemas.microsoft.com/office/drawing/2014/main" val="1921763522"/>
                  </a:ext>
                </a:extLst>
              </a:tr>
            </a:tbl>
          </a:graphicData>
        </a:graphic>
      </p:graphicFrame>
      <p:sp>
        <p:nvSpPr>
          <p:cNvPr id="4" name="TextBox 3">
            <a:extLst>
              <a:ext uri="{FF2B5EF4-FFF2-40B4-BE49-F238E27FC236}">
                <a16:creationId xmlns:a16="http://schemas.microsoft.com/office/drawing/2014/main" id="{3EAC57F3-5BE9-B035-FB1C-D46940B755E6}"/>
              </a:ext>
            </a:extLst>
          </p:cNvPr>
          <p:cNvSpPr txBox="1"/>
          <p:nvPr/>
        </p:nvSpPr>
        <p:spPr>
          <a:xfrm>
            <a:off x="821184" y="4392623"/>
            <a:ext cx="6494015" cy="369332"/>
          </a:xfrm>
          <a:prstGeom prst="rect">
            <a:avLst/>
          </a:prstGeom>
          <a:noFill/>
        </p:spPr>
        <p:txBody>
          <a:bodyPr wrap="square">
            <a:spAutoFit/>
          </a:bodyPr>
          <a:lstStyle/>
          <a:p>
            <a:r>
              <a:rPr lang="en-GB" b="1" dirty="0"/>
              <a:t>Why is COSO still relevant to cybersecurity?</a:t>
            </a:r>
          </a:p>
        </p:txBody>
      </p:sp>
    </p:spTree>
    <p:extLst>
      <p:ext uri="{BB962C8B-B14F-4D97-AF65-F5344CB8AC3E}">
        <p14:creationId xmlns:p14="http://schemas.microsoft.com/office/powerpoint/2010/main" val="407049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Content Placeholder 2"/>
          <p:cNvSpPr>
            <a:spLocks noGrp="1"/>
          </p:cNvSpPr>
          <p:nvPr>
            <p:ph idx="1"/>
          </p:nvPr>
        </p:nvSpPr>
        <p:spPr>
          <a:xfrm>
            <a:off x="0" y="1079499"/>
            <a:ext cx="6204857" cy="4504871"/>
          </a:xfrm>
        </p:spPr>
        <p:txBody>
          <a:bodyPr>
            <a:normAutofit fontScale="92500"/>
          </a:bodyPr>
          <a:lstStyle/>
          <a:p>
            <a:pPr algn="just"/>
            <a:r>
              <a:rPr lang="en-US" dirty="0"/>
              <a:t>The Information Technology Infrastructure Library (ITIL) is a collection of methods and practices useful for managing the development and operation of information technology infrastructures</a:t>
            </a:r>
          </a:p>
          <a:p>
            <a:pPr algn="just"/>
            <a:r>
              <a:rPr lang="en-US" dirty="0"/>
              <a:t>The ITIL has been produced as a series of books, each of which covers an IT management topic</a:t>
            </a:r>
          </a:p>
          <a:p>
            <a:pPr algn="just"/>
            <a:r>
              <a:rPr lang="en-US" dirty="0"/>
              <a:t>Since it includes a detailed description of a many significant IT-related practices, it can be tailored to many IT organizations</a:t>
            </a:r>
          </a:p>
        </p:txBody>
      </p:sp>
      <p:sp>
        <p:nvSpPr>
          <p:cNvPr id="67586" name="Title 1"/>
          <p:cNvSpPr>
            <a:spLocks noGrp="1"/>
          </p:cNvSpPr>
          <p:nvPr>
            <p:ph type="title"/>
          </p:nvPr>
        </p:nvSpPr>
        <p:spPr>
          <a:xfrm>
            <a:off x="0" y="0"/>
            <a:ext cx="9144000" cy="1079500"/>
          </a:xfrm>
        </p:spPr>
        <p:txBody>
          <a:bodyPr/>
          <a:lstStyle/>
          <a:p>
            <a:r>
              <a:rPr lang="en-US" sz="3200" dirty="0"/>
              <a:t>Information Technology Infrastructure Library (ITIL)</a:t>
            </a:r>
          </a:p>
        </p:txBody>
      </p:sp>
      <p:sp>
        <p:nvSpPr>
          <p:cNvPr id="3" name="TextBox 2">
            <a:extLst>
              <a:ext uri="{FF2B5EF4-FFF2-40B4-BE49-F238E27FC236}">
                <a16:creationId xmlns:a16="http://schemas.microsoft.com/office/drawing/2014/main" id="{C15562DF-8915-580E-F43C-3E56ED28E48F}"/>
              </a:ext>
            </a:extLst>
          </p:cNvPr>
          <p:cNvSpPr txBox="1"/>
          <p:nvPr/>
        </p:nvSpPr>
        <p:spPr>
          <a:xfrm>
            <a:off x="6487887" y="1830364"/>
            <a:ext cx="2351314" cy="2308324"/>
          </a:xfrm>
          <a:prstGeom prst="rect">
            <a:avLst/>
          </a:prstGeom>
          <a:noFill/>
          <a:ln>
            <a:solidFill>
              <a:schemeClr val="tx1"/>
            </a:solidFill>
          </a:ln>
        </p:spPr>
        <p:txBody>
          <a:bodyPr wrap="square">
            <a:spAutoFit/>
          </a:bodyPr>
          <a:lstStyle/>
          <a:p>
            <a:pPr>
              <a:buNone/>
            </a:pPr>
            <a:r>
              <a:rPr lang="en-GB" dirty="0"/>
              <a:t>ITIL 4 focuses on:</a:t>
            </a:r>
          </a:p>
          <a:p>
            <a:pPr marL="285750" indent="-285750">
              <a:buFont typeface="Arial" panose="020B0604020202020204" pitchFamily="34" charset="0"/>
              <a:buChar char="•"/>
            </a:pPr>
            <a:r>
              <a:rPr lang="en-GB" dirty="0"/>
              <a:t>Value Creation </a:t>
            </a:r>
          </a:p>
          <a:p>
            <a:pPr marL="285750" indent="-285750">
              <a:buFont typeface="Arial" panose="020B0604020202020204" pitchFamily="34" charset="0"/>
              <a:buChar char="•"/>
            </a:pPr>
            <a:r>
              <a:rPr lang="en-GB" dirty="0"/>
              <a:t>Service Management </a:t>
            </a:r>
          </a:p>
          <a:p>
            <a:pPr marL="285750" indent="-285750">
              <a:buFont typeface="Arial" panose="020B0604020202020204" pitchFamily="34" charset="0"/>
              <a:buChar char="•"/>
            </a:pPr>
            <a:r>
              <a:rPr lang="en-GB" dirty="0"/>
              <a:t>Continual Improvement </a:t>
            </a:r>
          </a:p>
          <a:p>
            <a:pPr marL="285750" indent="-285750">
              <a:buFont typeface="Arial" panose="020B0604020202020204" pitchFamily="34" charset="0"/>
              <a:buChar char="•"/>
            </a:pPr>
            <a:r>
              <a:rPr lang="en-GB" dirty="0"/>
              <a:t>Digital Transformation</a:t>
            </a:r>
          </a:p>
        </p:txBody>
      </p:sp>
    </p:spTree>
    <p:extLst>
      <p:ext uri="{BB962C8B-B14F-4D97-AF65-F5344CB8AC3E}">
        <p14:creationId xmlns:p14="http://schemas.microsoft.com/office/powerpoint/2010/main" val="424027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5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75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758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build="p"/>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Content Placeholder 2"/>
          <p:cNvSpPr>
            <a:spLocks noGrp="1"/>
          </p:cNvSpPr>
          <p:nvPr>
            <p:ph idx="1"/>
          </p:nvPr>
        </p:nvSpPr>
        <p:spPr>
          <a:xfrm>
            <a:off x="0" y="803900"/>
            <a:ext cx="5900057" cy="4921985"/>
          </a:xfrm>
        </p:spPr>
        <p:txBody>
          <a:bodyPr>
            <a:normAutofit fontScale="85000" lnSpcReduction="10000"/>
          </a:bodyPr>
          <a:lstStyle/>
          <a:p>
            <a:pPr algn="just"/>
            <a:r>
              <a:rPr lang="en-US" dirty="0"/>
              <a:t>The Information Security Governance Framework is a managerial model that provides guidance in the development and implementation of an organizational information security governance structure</a:t>
            </a:r>
          </a:p>
          <a:p>
            <a:pPr algn="just"/>
            <a:r>
              <a:rPr lang="en-US" dirty="0"/>
              <a:t>The core of the Information Security Governance Framework includes recommendations for the responsibilities of members of an organization including:</a:t>
            </a:r>
          </a:p>
          <a:p>
            <a:pPr lvl="1" algn="just"/>
            <a:r>
              <a:rPr lang="en-US" dirty="0"/>
              <a:t>Board of directors/trustees</a:t>
            </a:r>
          </a:p>
          <a:p>
            <a:pPr lvl="1" algn="just"/>
            <a:r>
              <a:rPr lang="en-US" dirty="0"/>
              <a:t>Senior executives</a:t>
            </a:r>
          </a:p>
          <a:p>
            <a:pPr lvl="1" algn="just"/>
            <a:r>
              <a:rPr lang="en-US" dirty="0"/>
              <a:t>Executive team members who report to a senior executive</a:t>
            </a:r>
          </a:p>
          <a:p>
            <a:pPr lvl="1" algn="just"/>
            <a:r>
              <a:rPr lang="en-US" dirty="0"/>
              <a:t>Senior managers</a:t>
            </a:r>
          </a:p>
          <a:p>
            <a:pPr lvl="1" algn="just"/>
            <a:r>
              <a:rPr lang="en-US" dirty="0"/>
              <a:t>All employees and users</a:t>
            </a:r>
          </a:p>
        </p:txBody>
      </p:sp>
      <p:sp>
        <p:nvSpPr>
          <p:cNvPr id="68610" name="Title 1"/>
          <p:cNvSpPr>
            <a:spLocks noGrp="1"/>
          </p:cNvSpPr>
          <p:nvPr>
            <p:ph type="title"/>
          </p:nvPr>
        </p:nvSpPr>
        <p:spPr>
          <a:xfrm>
            <a:off x="0" y="107576"/>
            <a:ext cx="9074989" cy="589110"/>
          </a:xfrm>
        </p:spPr>
        <p:txBody>
          <a:bodyPr/>
          <a:lstStyle/>
          <a:p>
            <a:r>
              <a:rPr lang="en-US" sz="3200" dirty="0"/>
              <a:t>Information Security Governance Framework</a:t>
            </a:r>
          </a:p>
        </p:txBody>
      </p:sp>
      <p:graphicFrame>
        <p:nvGraphicFramePr>
          <p:cNvPr id="2" name="Table 1">
            <a:extLst>
              <a:ext uri="{FF2B5EF4-FFF2-40B4-BE49-F238E27FC236}">
                <a16:creationId xmlns:a16="http://schemas.microsoft.com/office/drawing/2014/main" id="{0FD58CCB-87FA-AED5-820C-F14FD66BBCBA}"/>
              </a:ext>
            </a:extLst>
          </p:cNvPr>
          <p:cNvGraphicFramePr>
            <a:graphicFrameLocks noGrp="1"/>
          </p:cNvGraphicFramePr>
          <p:nvPr>
            <p:extLst>
              <p:ext uri="{D42A27DB-BD31-4B8C-83A1-F6EECF244321}">
                <p14:modId xmlns:p14="http://schemas.microsoft.com/office/powerpoint/2010/main" val="3437713979"/>
              </p:ext>
            </p:extLst>
          </p:nvPr>
        </p:nvGraphicFramePr>
        <p:xfrm>
          <a:off x="6027964" y="2251165"/>
          <a:ext cx="3116036" cy="3474720"/>
        </p:xfrm>
        <a:graphic>
          <a:graphicData uri="http://schemas.openxmlformats.org/drawingml/2006/table">
            <a:tbl>
              <a:tblPr/>
              <a:tblGrid>
                <a:gridCol w="1558018">
                  <a:extLst>
                    <a:ext uri="{9D8B030D-6E8A-4147-A177-3AD203B41FA5}">
                      <a16:colId xmlns:a16="http://schemas.microsoft.com/office/drawing/2014/main" val="1835118895"/>
                    </a:ext>
                  </a:extLst>
                </a:gridCol>
                <a:gridCol w="1558018">
                  <a:extLst>
                    <a:ext uri="{9D8B030D-6E8A-4147-A177-3AD203B41FA5}">
                      <a16:colId xmlns:a16="http://schemas.microsoft.com/office/drawing/2014/main" val="399707524"/>
                    </a:ext>
                  </a:extLst>
                </a:gridCol>
              </a:tblGrid>
              <a:tr h="267244">
                <a:tc>
                  <a:txBody>
                    <a:bodyPr/>
                    <a:lstStyle/>
                    <a:p>
                      <a:pPr>
                        <a:buNone/>
                      </a:pPr>
                      <a:r>
                        <a:rPr lang="en-GB" sz="1600" dirty="0"/>
                        <a:t>Governance Level</a:t>
                      </a:r>
                    </a:p>
                  </a:txBody>
                  <a:tcPr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solidFill>
                      <a:schemeClr val="bg2"/>
                    </a:solidFill>
                  </a:tcPr>
                </a:tc>
                <a:tc>
                  <a:txBody>
                    <a:bodyPr/>
                    <a:lstStyle/>
                    <a:p>
                      <a:pPr>
                        <a:buNone/>
                      </a:pPr>
                      <a:r>
                        <a:rPr lang="en-GB" sz="1600" dirty="0"/>
                        <a:t>Responsibility</a:t>
                      </a:r>
                    </a:p>
                  </a:txBody>
                  <a:tcPr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solidFill>
                      <a:schemeClr val="bg2"/>
                    </a:solidFill>
                  </a:tcPr>
                </a:tc>
                <a:extLst>
                  <a:ext uri="{0D108BD9-81ED-4DB2-BD59-A6C34878D82A}">
                    <a16:rowId xmlns:a16="http://schemas.microsoft.com/office/drawing/2014/main" val="1379374133"/>
                  </a:ext>
                </a:extLst>
              </a:tr>
              <a:tr h="267244">
                <a:tc>
                  <a:txBody>
                    <a:bodyPr/>
                    <a:lstStyle/>
                    <a:p>
                      <a:pPr>
                        <a:buNone/>
                      </a:pPr>
                      <a:r>
                        <a:rPr lang="en-GB" sz="1600"/>
                        <a:t>Board</a:t>
                      </a:r>
                    </a:p>
                  </a:txBody>
                  <a:tcPr anchor="ctr">
                    <a:lnL w="12700" cap="flat" cmpd="sng" algn="ctr">
                      <a:solidFill>
                        <a:schemeClr val="tx1"/>
                      </a:solidFill>
                      <a:prstDash val="solid"/>
                      <a:round/>
                      <a:headEnd type="none" w="med" len="med"/>
                      <a:tailEnd type="none" w="med" len="med"/>
                    </a:lnL>
                    <a:lnR>
                      <a:noFill/>
                    </a:lnR>
                    <a:lnT>
                      <a:noFill/>
                    </a:lnT>
                    <a:lnB>
                      <a:noFill/>
                    </a:lnB>
                    <a:noFill/>
                  </a:tcPr>
                </a:tc>
                <a:tc>
                  <a:txBody>
                    <a:bodyPr/>
                    <a:lstStyle/>
                    <a:p>
                      <a:pPr>
                        <a:buNone/>
                      </a:pPr>
                      <a:r>
                        <a:rPr lang="en-GB" sz="1600" dirty="0"/>
                        <a:t>Strategic Oversight</a:t>
                      </a:r>
                    </a:p>
                  </a:txBody>
                  <a:tcPr anchor="ctr">
                    <a:lnL>
                      <a:noFill/>
                    </a:lnL>
                    <a:lnR w="12700" cap="flat" cmpd="sng" algn="ctr">
                      <a:solidFill>
                        <a:schemeClr val="tx1"/>
                      </a:solidFill>
                      <a:prstDash val="solid"/>
                      <a:round/>
                      <a:headEnd type="none" w="med" len="med"/>
                      <a:tailEnd type="none" w="med" len="med"/>
                    </a:lnR>
                    <a:lnT>
                      <a:noFill/>
                    </a:lnT>
                    <a:lnB>
                      <a:noFill/>
                    </a:lnB>
                    <a:noFill/>
                  </a:tcPr>
                </a:tc>
                <a:extLst>
                  <a:ext uri="{0D108BD9-81ED-4DB2-BD59-A6C34878D82A}">
                    <a16:rowId xmlns:a16="http://schemas.microsoft.com/office/drawing/2014/main" val="3226271069"/>
                  </a:ext>
                </a:extLst>
              </a:tr>
              <a:tr h="267244">
                <a:tc>
                  <a:txBody>
                    <a:bodyPr/>
                    <a:lstStyle/>
                    <a:p>
                      <a:pPr>
                        <a:buNone/>
                      </a:pPr>
                      <a:r>
                        <a:rPr lang="en-GB" sz="1600"/>
                        <a:t>Executive Team</a:t>
                      </a:r>
                    </a:p>
                  </a:txBody>
                  <a:tcPr anchor="ctr">
                    <a:lnL w="12700" cap="flat" cmpd="sng" algn="ctr">
                      <a:solidFill>
                        <a:schemeClr val="tx1"/>
                      </a:solidFill>
                      <a:prstDash val="solid"/>
                      <a:round/>
                      <a:headEnd type="none" w="med" len="med"/>
                      <a:tailEnd type="none" w="med" len="med"/>
                    </a:lnL>
                    <a:lnR>
                      <a:noFill/>
                    </a:lnR>
                    <a:lnT>
                      <a:noFill/>
                    </a:lnT>
                    <a:lnB>
                      <a:noFill/>
                    </a:lnB>
                    <a:noFill/>
                  </a:tcPr>
                </a:tc>
                <a:tc>
                  <a:txBody>
                    <a:bodyPr/>
                    <a:lstStyle/>
                    <a:p>
                      <a:pPr>
                        <a:buNone/>
                      </a:pPr>
                      <a:r>
                        <a:rPr lang="en-GB" sz="1600"/>
                        <a:t>Accountability</a:t>
                      </a:r>
                    </a:p>
                  </a:txBody>
                  <a:tcPr anchor="ctr">
                    <a:lnL>
                      <a:noFill/>
                    </a:lnL>
                    <a:lnR w="12700" cap="flat" cmpd="sng" algn="ctr">
                      <a:solidFill>
                        <a:schemeClr val="tx1"/>
                      </a:solidFill>
                      <a:prstDash val="solid"/>
                      <a:round/>
                      <a:headEnd type="none" w="med" len="med"/>
                      <a:tailEnd type="none" w="med" len="med"/>
                    </a:lnR>
                    <a:lnT>
                      <a:noFill/>
                    </a:lnT>
                    <a:lnB>
                      <a:noFill/>
                    </a:lnB>
                    <a:noFill/>
                  </a:tcPr>
                </a:tc>
                <a:extLst>
                  <a:ext uri="{0D108BD9-81ED-4DB2-BD59-A6C34878D82A}">
                    <a16:rowId xmlns:a16="http://schemas.microsoft.com/office/drawing/2014/main" val="1494202825"/>
                  </a:ext>
                </a:extLst>
              </a:tr>
              <a:tr h="267244">
                <a:tc>
                  <a:txBody>
                    <a:bodyPr/>
                    <a:lstStyle/>
                    <a:p>
                      <a:pPr>
                        <a:buNone/>
                      </a:pPr>
                      <a:r>
                        <a:rPr lang="en-GB" sz="1600"/>
                        <a:t>CISO</a:t>
                      </a:r>
                    </a:p>
                  </a:txBody>
                  <a:tcPr anchor="ctr">
                    <a:lnL w="12700" cap="flat" cmpd="sng" algn="ctr">
                      <a:solidFill>
                        <a:schemeClr val="tx1"/>
                      </a:solidFill>
                      <a:prstDash val="solid"/>
                      <a:round/>
                      <a:headEnd type="none" w="med" len="med"/>
                      <a:tailEnd type="none" w="med" len="med"/>
                    </a:lnL>
                    <a:lnR>
                      <a:noFill/>
                    </a:lnR>
                    <a:lnT>
                      <a:noFill/>
                    </a:lnT>
                    <a:lnB>
                      <a:noFill/>
                    </a:lnB>
                    <a:noFill/>
                  </a:tcPr>
                </a:tc>
                <a:tc>
                  <a:txBody>
                    <a:bodyPr/>
                    <a:lstStyle/>
                    <a:p>
                      <a:pPr>
                        <a:buNone/>
                      </a:pPr>
                      <a:r>
                        <a:rPr lang="en-GB" sz="1600"/>
                        <a:t>Security Leadership</a:t>
                      </a:r>
                    </a:p>
                  </a:txBody>
                  <a:tcPr anchor="ctr">
                    <a:lnL>
                      <a:noFill/>
                    </a:lnL>
                    <a:lnR w="12700" cap="flat" cmpd="sng" algn="ctr">
                      <a:solidFill>
                        <a:schemeClr val="tx1"/>
                      </a:solidFill>
                      <a:prstDash val="solid"/>
                      <a:round/>
                      <a:headEnd type="none" w="med" len="med"/>
                      <a:tailEnd type="none" w="med" len="med"/>
                    </a:lnR>
                    <a:lnT>
                      <a:noFill/>
                    </a:lnT>
                    <a:lnB>
                      <a:noFill/>
                    </a:lnB>
                    <a:noFill/>
                  </a:tcPr>
                </a:tc>
                <a:extLst>
                  <a:ext uri="{0D108BD9-81ED-4DB2-BD59-A6C34878D82A}">
                    <a16:rowId xmlns:a16="http://schemas.microsoft.com/office/drawing/2014/main" val="4002398087"/>
                  </a:ext>
                </a:extLst>
              </a:tr>
              <a:tr h="267244">
                <a:tc>
                  <a:txBody>
                    <a:bodyPr/>
                    <a:lstStyle/>
                    <a:p>
                      <a:pPr>
                        <a:buNone/>
                      </a:pPr>
                      <a:r>
                        <a:rPr lang="en-GB" sz="1600"/>
                        <a:t>Managers</a:t>
                      </a:r>
                    </a:p>
                  </a:txBody>
                  <a:tcPr anchor="ctr">
                    <a:lnL w="12700" cap="flat" cmpd="sng" algn="ctr">
                      <a:solidFill>
                        <a:schemeClr val="tx1"/>
                      </a:solidFill>
                      <a:prstDash val="solid"/>
                      <a:round/>
                      <a:headEnd type="none" w="med" len="med"/>
                      <a:tailEnd type="none" w="med" len="med"/>
                    </a:lnL>
                    <a:lnR>
                      <a:noFill/>
                    </a:lnR>
                    <a:lnT>
                      <a:noFill/>
                    </a:lnT>
                    <a:lnB>
                      <a:noFill/>
                    </a:lnB>
                    <a:noFill/>
                  </a:tcPr>
                </a:tc>
                <a:tc>
                  <a:txBody>
                    <a:bodyPr/>
                    <a:lstStyle/>
                    <a:p>
                      <a:pPr>
                        <a:buNone/>
                      </a:pPr>
                      <a:r>
                        <a:rPr lang="en-GB" sz="1600"/>
                        <a:t>Control Implementation</a:t>
                      </a:r>
                    </a:p>
                  </a:txBody>
                  <a:tcPr anchor="ctr">
                    <a:lnL>
                      <a:noFill/>
                    </a:lnL>
                    <a:lnR w="12700" cap="flat" cmpd="sng" algn="ctr">
                      <a:solidFill>
                        <a:schemeClr val="tx1"/>
                      </a:solidFill>
                      <a:prstDash val="solid"/>
                      <a:round/>
                      <a:headEnd type="none" w="med" len="med"/>
                      <a:tailEnd type="none" w="med" len="med"/>
                    </a:lnR>
                    <a:lnT>
                      <a:noFill/>
                    </a:lnT>
                    <a:lnB>
                      <a:noFill/>
                    </a:lnB>
                    <a:noFill/>
                  </a:tcPr>
                </a:tc>
                <a:extLst>
                  <a:ext uri="{0D108BD9-81ED-4DB2-BD59-A6C34878D82A}">
                    <a16:rowId xmlns:a16="http://schemas.microsoft.com/office/drawing/2014/main" val="1332456876"/>
                  </a:ext>
                </a:extLst>
              </a:tr>
              <a:tr h="267244">
                <a:tc>
                  <a:txBody>
                    <a:bodyPr/>
                    <a:lstStyle/>
                    <a:p>
                      <a:pPr>
                        <a:buNone/>
                      </a:pPr>
                      <a:r>
                        <a:rPr lang="en-GB" sz="1600"/>
                        <a:t>Staff</a:t>
                      </a:r>
                    </a:p>
                  </a:txBody>
                  <a:tcPr anchor="ctr">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GB" sz="1600" dirty="0"/>
                        <a:t>Compliance</a:t>
                      </a:r>
                    </a:p>
                  </a:txBody>
                  <a:tcPr anchor="ctr">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9277079"/>
                  </a:ext>
                </a:extLst>
              </a:tr>
            </a:tbl>
          </a:graphicData>
        </a:graphic>
      </p:graphicFrame>
    </p:spTree>
    <p:extLst>
      <p:ext uri="{BB962C8B-B14F-4D97-AF65-F5344CB8AC3E}">
        <p14:creationId xmlns:p14="http://schemas.microsoft.com/office/powerpoint/2010/main" val="2694209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86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8611">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86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86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86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8611">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Content Placeholder 2"/>
          <p:cNvSpPr>
            <a:spLocks noGrp="1"/>
          </p:cNvSpPr>
          <p:nvPr>
            <p:ph idx="1"/>
          </p:nvPr>
        </p:nvSpPr>
        <p:spPr>
          <a:xfrm>
            <a:off x="313695" y="795749"/>
            <a:ext cx="8649329" cy="3652426"/>
          </a:xfrm>
        </p:spPr>
        <p:txBody>
          <a:bodyPr>
            <a:normAutofit lnSpcReduction="10000"/>
          </a:bodyPr>
          <a:lstStyle/>
          <a:p>
            <a:pPr algn="just"/>
            <a:r>
              <a:rPr lang="en-US" dirty="0"/>
              <a:t>Security architecture models illustrate information security implementations and can help organizations to quickly make improvements through adaptation</a:t>
            </a:r>
          </a:p>
          <a:p>
            <a:pPr algn="just"/>
            <a:r>
              <a:rPr lang="en-US" dirty="0"/>
              <a:t>Some models are implemented into computer hardware and software, some are implemented as policies and practices, and some are implemented in both</a:t>
            </a:r>
          </a:p>
          <a:p>
            <a:pPr algn="just"/>
            <a:r>
              <a:rPr lang="en-US" dirty="0"/>
              <a:t>Some models focus on the confidentiality of information, while other focus on the integrity of the information as it is being processed</a:t>
            </a:r>
          </a:p>
        </p:txBody>
      </p:sp>
      <p:sp>
        <p:nvSpPr>
          <p:cNvPr id="20482" name="Title 1"/>
          <p:cNvSpPr>
            <a:spLocks noGrp="1"/>
          </p:cNvSpPr>
          <p:nvPr>
            <p:ph type="title"/>
          </p:nvPr>
        </p:nvSpPr>
        <p:spPr>
          <a:xfrm>
            <a:off x="414966" y="107576"/>
            <a:ext cx="8314068" cy="625849"/>
          </a:xfrm>
        </p:spPr>
        <p:txBody>
          <a:bodyPr/>
          <a:lstStyle/>
          <a:p>
            <a:r>
              <a:rPr lang="en-US" sz="4400" dirty="0"/>
              <a:t>Security Architecture Models</a:t>
            </a:r>
          </a:p>
        </p:txBody>
      </p:sp>
      <p:sp>
        <p:nvSpPr>
          <p:cNvPr id="3" name="TextBox 2">
            <a:extLst>
              <a:ext uri="{FF2B5EF4-FFF2-40B4-BE49-F238E27FC236}">
                <a16:creationId xmlns:a16="http://schemas.microsoft.com/office/drawing/2014/main" id="{E15396C3-54D6-21B3-3B35-862D0D6426AC}"/>
              </a:ext>
            </a:extLst>
          </p:cNvPr>
          <p:cNvSpPr txBox="1"/>
          <p:nvPr/>
        </p:nvSpPr>
        <p:spPr>
          <a:xfrm>
            <a:off x="728662" y="4427263"/>
            <a:ext cx="7358063" cy="1354217"/>
          </a:xfrm>
          <a:prstGeom prst="rect">
            <a:avLst/>
          </a:prstGeom>
          <a:noFill/>
          <a:ln>
            <a:solidFill>
              <a:schemeClr val="tx1"/>
            </a:solidFill>
          </a:ln>
        </p:spPr>
        <p:txBody>
          <a:bodyPr wrap="square">
            <a:spAutoFit/>
          </a:bodyPr>
          <a:lstStyle/>
          <a:p>
            <a:pPr>
              <a:buNone/>
            </a:pPr>
            <a:r>
              <a:rPr lang="en-GB" sz="1600" b="1" dirty="0"/>
              <a:t>Modern Models</a:t>
            </a:r>
          </a:p>
          <a:p>
            <a:pPr>
              <a:buNone/>
            </a:pPr>
            <a:r>
              <a:rPr lang="en-GB" sz="1600" b="1" dirty="0"/>
              <a:t>SABSA </a:t>
            </a:r>
            <a:r>
              <a:rPr lang="en-GB" sz="1600" dirty="0"/>
              <a:t>(Sherwood Applied Business Security Architecture)</a:t>
            </a:r>
            <a:endParaRPr lang="en-GB" sz="1600" b="1" dirty="0"/>
          </a:p>
          <a:p>
            <a:pPr>
              <a:buNone/>
            </a:pPr>
            <a:r>
              <a:rPr lang="en-GB" sz="1600" dirty="0"/>
              <a:t>Risk-driven enterprise security architecture.</a:t>
            </a:r>
          </a:p>
          <a:p>
            <a:pPr>
              <a:buNone/>
            </a:pPr>
            <a:r>
              <a:rPr lang="en-GB" sz="1600" b="1" dirty="0"/>
              <a:t>Zero Trust Architecture</a:t>
            </a:r>
          </a:p>
          <a:p>
            <a:pPr>
              <a:buNone/>
            </a:pPr>
            <a:r>
              <a:rPr lang="en-GB" sz="1600" dirty="0"/>
              <a:t>Never trust, always verify.</a:t>
            </a:r>
          </a:p>
        </p:txBody>
      </p:sp>
    </p:spTree>
    <p:extLst>
      <p:ext uri="{BB962C8B-B14F-4D97-AF65-F5344CB8AC3E}">
        <p14:creationId xmlns:p14="http://schemas.microsoft.com/office/powerpoint/2010/main" val="1712635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5FDCF-47DA-E618-31A0-A939C92E495A}"/>
              </a:ext>
            </a:extLst>
          </p:cNvPr>
          <p:cNvSpPr>
            <a:spLocks noGrp="1"/>
          </p:cNvSpPr>
          <p:nvPr>
            <p:ph type="title"/>
          </p:nvPr>
        </p:nvSpPr>
        <p:spPr>
          <a:xfrm>
            <a:off x="104774" y="107577"/>
            <a:ext cx="9039225" cy="844923"/>
          </a:xfrm>
        </p:spPr>
        <p:txBody>
          <a:bodyPr/>
          <a:lstStyle/>
          <a:p>
            <a:r>
              <a:rPr lang="en-GB" sz="2800" dirty="0"/>
              <a:t>SABSA (Sherwood Applied Business Security Architecture)</a:t>
            </a:r>
          </a:p>
        </p:txBody>
      </p:sp>
      <p:sp>
        <p:nvSpPr>
          <p:cNvPr id="3" name="Content Placeholder 2">
            <a:extLst>
              <a:ext uri="{FF2B5EF4-FFF2-40B4-BE49-F238E27FC236}">
                <a16:creationId xmlns:a16="http://schemas.microsoft.com/office/drawing/2014/main" id="{1901A1A8-C5B5-5FBD-C33A-FAFA054A6E23}"/>
              </a:ext>
            </a:extLst>
          </p:cNvPr>
          <p:cNvSpPr>
            <a:spLocks noGrp="1"/>
          </p:cNvSpPr>
          <p:nvPr>
            <p:ph idx="1"/>
          </p:nvPr>
        </p:nvSpPr>
        <p:spPr>
          <a:xfrm>
            <a:off x="104774" y="952499"/>
            <a:ext cx="8934451" cy="3111873"/>
          </a:xfrm>
        </p:spPr>
        <p:txBody>
          <a:bodyPr>
            <a:normAutofit fontScale="92500" lnSpcReduction="10000"/>
          </a:bodyPr>
          <a:lstStyle/>
          <a:p>
            <a:pPr marL="0" indent="0">
              <a:buNone/>
            </a:pPr>
            <a:r>
              <a:rPr lang="en-GB" sz="1800" dirty="0"/>
              <a:t>SABSA is a framework that aligns cybersecurity with business goals, risks and operational requirements.</a:t>
            </a:r>
          </a:p>
          <a:p>
            <a:pPr marL="0" indent="0">
              <a:buNone/>
            </a:pPr>
            <a:r>
              <a:rPr lang="en-GB" sz="1800" b="1" dirty="0"/>
              <a:t>Key Principle</a:t>
            </a:r>
          </a:p>
          <a:p>
            <a:pPr lvl="1"/>
            <a:r>
              <a:rPr lang="en-GB" sz="1800" dirty="0"/>
              <a:t>Security should support the business rather than exist as a separate technical function.</a:t>
            </a:r>
          </a:p>
          <a:p>
            <a:pPr lvl="2"/>
            <a:r>
              <a:rPr lang="en-GB" sz="1600" dirty="0"/>
              <a:t>SABSA ensures security controls are:</a:t>
            </a:r>
          </a:p>
          <a:p>
            <a:pPr lvl="2"/>
            <a:r>
              <a:rPr lang="en-GB" sz="1600" dirty="0"/>
              <a:t>Risk-based </a:t>
            </a:r>
          </a:p>
          <a:p>
            <a:pPr lvl="2"/>
            <a:r>
              <a:rPr lang="en-GB" sz="1600" dirty="0"/>
              <a:t>Business-driven </a:t>
            </a:r>
          </a:p>
          <a:p>
            <a:pPr lvl="2"/>
            <a:r>
              <a:rPr lang="en-GB" sz="1600" dirty="0"/>
              <a:t>Measurable </a:t>
            </a:r>
          </a:p>
          <a:p>
            <a:pPr lvl="2"/>
            <a:r>
              <a:rPr lang="en-GB" sz="1600" dirty="0"/>
              <a:t>Aligned with organisational objectives</a:t>
            </a:r>
          </a:p>
          <a:p>
            <a:endParaRPr lang="en-GB" dirty="0"/>
          </a:p>
        </p:txBody>
      </p:sp>
      <p:graphicFrame>
        <p:nvGraphicFramePr>
          <p:cNvPr id="4" name="Table 3">
            <a:extLst>
              <a:ext uri="{FF2B5EF4-FFF2-40B4-BE49-F238E27FC236}">
                <a16:creationId xmlns:a16="http://schemas.microsoft.com/office/drawing/2014/main" id="{B4DF49C4-5B4F-87CE-D94C-552013667A11}"/>
              </a:ext>
            </a:extLst>
          </p:cNvPr>
          <p:cNvGraphicFramePr>
            <a:graphicFrameLocks noGrp="1"/>
          </p:cNvGraphicFramePr>
          <p:nvPr>
            <p:extLst>
              <p:ext uri="{D42A27DB-BD31-4B8C-83A1-F6EECF244321}">
                <p14:modId xmlns:p14="http://schemas.microsoft.com/office/powerpoint/2010/main" val="411972811"/>
              </p:ext>
            </p:extLst>
          </p:nvPr>
        </p:nvGraphicFramePr>
        <p:xfrm>
          <a:off x="104774" y="4064373"/>
          <a:ext cx="9039226" cy="2683593"/>
        </p:xfrm>
        <a:graphic>
          <a:graphicData uri="http://schemas.openxmlformats.org/drawingml/2006/table">
            <a:tbl>
              <a:tblPr/>
              <a:tblGrid>
                <a:gridCol w="4057651">
                  <a:extLst>
                    <a:ext uri="{9D8B030D-6E8A-4147-A177-3AD203B41FA5}">
                      <a16:colId xmlns:a16="http://schemas.microsoft.com/office/drawing/2014/main" val="1598891962"/>
                    </a:ext>
                  </a:extLst>
                </a:gridCol>
                <a:gridCol w="4981575">
                  <a:extLst>
                    <a:ext uri="{9D8B030D-6E8A-4147-A177-3AD203B41FA5}">
                      <a16:colId xmlns:a16="http://schemas.microsoft.com/office/drawing/2014/main" val="1070595887"/>
                    </a:ext>
                  </a:extLst>
                </a:gridCol>
              </a:tblGrid>
              <a:tr h="412377">
                <a:tc>
                  <a:txBody>
                    <a:bodyPr/>
                    <a:lstStyle/>
                    <a:p>
                      <a:pPr>
                        <a:buNone/>
                      </a:pPr>
                      <a:r>
                        <a:rPr lang="en-GB" sz="1800" b="1"/>
                        <a:t>Layer</a:t>
                      </a:r>
                    </a:p>
                  </a:txBody>
                  <a:tcPr anchor="ctr">
                    <a:lnL>
                      <a:noFill/>
                    </a:lnL>
                    <a:lnR>
                      <a:noFill/>
                    </a:lnR>
                    <a:lnT>
                      <a:noFill/>
                    </a:lnT>
                    <a:lnB>
                      <a:noFill/>
                    </a:lnB>
                    <a:solidFill>
                      <a:schemeClr val="bg2"/>
                    </a:solidFill>
                  </a:tcPr>
                </a:tc>
                <a:tc>
                  <a:txBody>
                    <a:bodyPr/>
                    <a:lstStyle/>
                    <a:p>
                      <a:pPr>
                        <a:buNone/>
                      </a:pPr>
                      <a:r>
                        <a:rPr lang="en-GB" sz="1800" b="1" dirty="0"/>
                        <a:t>Focus</a:t>
                      </a:r>
                    </a:p>
                  </a:txBody>
                  <a:tcPr anchor="ctr">
                    <a:lnL>
                      <a:noFill/>
                    </a:lnL>
                    <a:lnR>
                      <a:noFill/>
                    </a:lnR>
                    <a:lnT>
                      <a:noFill/>
                    </a:lnT>
                    <a:lnB>
                      <a:noFill/>
                    </a:lnB>
                    <a:solidFill>
                      <a:schemeClr val="bg2"/>
                    </a:solidFill>
                  </a:tcPr>
                </a:tc>
                <a:extLst>
                  <a:ext uri="{0D108BD9-81ED-4DB2-BD59-A6C34878D82A}">
                    <a16:rowId xmlns:a16="http://schemas.microsoft.com/office/drawing/2014/main" val="115781836"/>
                  </a:ext>
                </a:extLst>
              </a:tr>
              <a:tr h="381129">
                <a:tc>
                  <a:txBody>
                    <a:bodyPr/>
                    <a:lstStyle/>
                    <a:p>
                      <a:pPr>
                        <a:buNone/>
                      </a:pPr>
                      <a:r>
                        <a:rPr lang="en-GB" sz="1600" dirty="0"/>
                        <a:t>Contextual</a:t>
                      </a:r>
                    </a:p>
                  </a:txBody>
                  <a:tcPr anchor="ctr">
                    <a:lnL>
                      <a:noFill/>
                    </a:lnL>
                    <a:lnR>
                      <a:noFill/>
                    </a:lnR>
                    <a:lnT>
                      <a:noFill/>
                    </a:lnT>
                    <a:lnB>
                      <a:noFill/>
                    </a:lnB>
                    <a:solidFill>
                      <a:schemeClr val="bg2"/>
                    </a:solidFill>
                  </a:tcPr>
                </a:tc>
                <a:tc>
                  <a:txBody>
                    <a:bodyPr/>
                    <a:lstStyle/>
                    <a:p>
                      <a:pPr>
                        <a:buNone/>
                      </a:pPr>
                      <a:r>
                        <a:rPr lang="en-GB" sz="1600" dirty="0"/>
                        <a:t>Business requirements and objectives</a:t>
                      </a:r>
                    </a:p>
                  </a:txBody>
                  <a:tcPr anchor="ctr">
                    <a:lnL>
                      <a:noFill/>
                    </a:lnL>
                    <a:lnR>
                      <a:noFill/>
                    </a:lnR>
                    <a:lnT>
                      <a:noFill/>
                    </a:lnT>
                    <a:lnB>
                      <a:noFill/>
                    </a:lnB>
                    <a:solidFill>
                      <a:schemeClr val="bg2"/>
                    </a:solidFill>
                  </a:tcPr>
                </a:tc>
                <a:extLst>
                  <a:ext uri="{0D108BD9-81ED-4DB2-BD59-A6C34878D82A}">
                    <a16:rowId xmlns:a16="http://schemas.microsoft.com/office/drawing/2014/main" val="4246503898"/>
                  </a:ext>
                </a:extLst>
              </a:tr>
              <a:tr h="381129">
                <a:tc>
                  <a:txBody>
                    <a:bodyPr/>
                    <a:lstStyle/>
                    <a:p>
                      <a:pPr>
                        <a:buNone/>
                      </a:pPr>
                      <a:r>
                        <a:rPr lang="en-GB" sz="1600"/>
                        <a:t>Conceptual</a:t>
                      </a:r>
                    </a:p>
                  </a:txBody>
                  <a:tcPr anchor="ctr">
                    <a:lnL>
                      <a:noFill/>
                    </a:lnL>
                    <a:lnR>
                      <a:noFill/>
                    </a:lnR>
                    <a:lnT>
                      <a:noFill/>
                    </a:lnT>
                    <a:lnB>
                      <a:noFill/>
                    </a:lnB>
                    <a:solidFill>
                      <a:schemeClr val="bg2"/>
                    </a:solidFill>
                  </a:tcPr>
                </a:tc>
                <a:tc>
                  <a:txBody>
                    <a:bodyPr/>
                    <a:lstStyle/>
                    <a:p>
                      <a:pPr>
                        <a:buNone/>
                      </a:pPr>
                      <a:r>
                        <a:rPr lang="en-GB" sz="1600"/>
                        <a:t>Security strategy and business architecture</a:t>
                      </a:r>
                    </a:p>
                  </a:txBody>
                  <a:tcPr anchor="ctr">
                    <a:lnL>
                      <a:noFill/>
                    </a:lnL>
                    <a:lnR>
                      <a:noFill/>
                    </a:lnR>
                    <a:lnT>
                      <a:noFill/>
                    </a:lnT>
                    <a:lnB>
                      <a:noFill/>
                    </a:lnB>
                    <a:solidFill>
                      <a:schemeClr val="bg2"/>
                    </a:solidFill>
                  </a:tcPr>
                </a:tc>
                <a:extLst>
                  <a:ext uri="{0D108BD9-81ED-4DB2-BD59-A6C34878D82A}">
                    <a16:rowId xmlns:a16="http://schemas.microsoft.com/office/drawing/2014/main" val="1195655914"/>
                  </a:ext>
                </a:extLst>
              </a:tr>
              <a:tr h="373350">
                <a:tc>
                  <a:txBody>
                    <a:bodyPr/>
                    <a:lstStyle/>
                    <a:p>
                      <a:pPr>
                        <a:buNone/>
                      </a:pPr>
                      <a:r>
                        <a:rPr lang="en-GB" sz="1600" dirty="0"/>
                        <a:t>Logical</a:t>
                      </a:r>
                    </a:p>
                  </a:txBody>
                  <a:tcPr anchor="ctr">
                    <a:lnL>
                      <a:noFill/>
                    </a:lnL>
                    <a:lnR>
                      <a:noFill/>
                    </a:lnR>
                    <a:lnT>
                      <a:noFill/>
                    </a:lnT>
                    <a:lnB>
                      <a:noFill/>
                    </a:lnB>
                    <a:solidFill>
                      <a:schemeClr val="bg2"/>
                    </a:solidFill>
                  </a:tcPr>
                </a:tc>
                <a:tc>
                  <a:txBody>
                    <a:bodyPr/>
                    <a:lstStyle/>
                    <a:p>
                      <a:pPr>
                        <a:buNone/>
                      </a:pPr>
                      <a:r>
                        <a:rPr lang="en-GB" sz="1600" dirty="0"/>
                        <a:t>Security services and processes</a:t>
                      </a:r>
                    </a:p>
                  </a:txBody>
                  <a:tcPr anchor="ctr">
                    <a:lnL>
                      <a:noFill/>
                    </a:lnL>
                    <a:lnR>
                      <a:noFill/>
                    </a:lnR>
                    <a:lnT>
                      <a:noFill/>
                    </a:lnT>
                    <a:lnB>
                      <a:noFill/>
                    </a:lnB>
                    <a:solidFill>
                      <a:schemeClr val="bg2"/>
                    </a:solidFill>
                  </a:tcPr>
                </a:tc>
                <a:extLst>
                  <a:ext uri="{0D108BD9-81ED-4DB2-BD59-A6C34878D82A}">
                    <a16:rowId xmlns:a16="http://schemas.microsoft.com/office/drawing/2014/main" val="1439158896"/>
                  </a:ext>
                </a:extLst>
              </a:tr>
              <a:tr h="373350">
                <a:tc>
                  <a:txBody>
                    <a:bodyPr/>
                    <a:lstStyle/>
                    <a:p>
                      <a:pPr>
                        <a:buNone/>
                      </a:pPr>
                      <a:r>
                        <a:rPr lang="en-GB" sz="1600"/>
                        <a:t>Physical</a:t>
                      </a:r>
                    </a:p>
                  </a:txBody>
                  <a:tcPr anchor="ctr">
                    <a:lnL>
                      <a:noFill/>
                    </a:lnL>
                    <a:lnR>
                      <a:noFill/>
                    </a:lnR>
                    <a:lnT>
                      <a:noFill/>
                    </a:lnT>
                    <a:lnB>
                      <a:noFill/>
                    </a:lnB>
                    <a:solidFill>
                      <a:schemeClr val="bg2"/>
                    </a:solidFill>
                  </a:tcPr>
                </a:tc>
                <a:tc>
                  <a:txBody>
                    <a:bodyPr/>
                    <a:lstStyle/>
                    <a:p>
                      <a:pPr>
                        <a:buNone/>
                      </a:pPr>
                      <a:r>
                        <a:rPr lang="en-GB" sz="1600"/>
                        <a:t>Technologies and solutions</a:t>
                      </a:r>
                    </a:p>
                  </a:txBody>
                  <a:tcPr anchor="ctr">
                    <a:lnL>
                      <a:noFill/>
                    </a:lnL>
                    <a:lnR>
                      <a:noFill/>
                    </a:lnR>
                    <a:lnT>
                      <a:noFill/>
                    </a:lnT>
                    <a:lnB>
                      <a:noFill/>
                    </a:lnB>
                    <a:solidFill>
                      <a:schemeClr val="bg2"/>
                    </a:solidFill>
                  </a:tcPr>
                </a:tc>
                <a:extLst>
                  <a:ext uri="{0D108BD9-81ED-4DB2-BD59-A6C34878D82A}">
                    <a16:rowId xmlns:a16="http://schemas.microsoft.com/office/drawing/2014/main" val="2704807600"/>
                  </a:ext>
                </a:extLst>
              </a:tr>
              <a:tr h="381129">
                <a:tc>
                  <a:txBody>
                    <a:bodyPr/>
                    <a:lstStyle/>
                    <a:p>
                      <a:pPr>
                        <a:buNone/>
                      </a:pPr>
                      <a:r>
                        <a:rPr lang="en-GB" sz="1600"/>
                        <a:t>Component</a:t>
                      </a:r>
                    </a:p>
                  </a:txBody>
                  <a:tcPr anchor="ctr">
                    <a:lnL>
                      <a:noFill/>
                    </a:lnL>
                    <a:lnR>
                      <a:noFill/>
                    </a:lnR>
                    <a:lnT>
                      <a:noFill/>
                    </a:lnT>
                    <a:lnB>
                      <a:noFill/>
                    </a:lnB>
                    <a:solidFill>
                      <a:schemeClr val="bg2"/>
                    </a:solidFill>
                  </a:tcPr>
                </a:tc>
                <a:tc>
                  <a:txBody>
                    <a:bodyPr/>
                    <a:lstStyle/>
                    <a:p>
                      <a:pPr>
                        <a:buNone/>
                      </a:pPr>
                      <a:r>
                        <a:rPr lang="en-GB" sz="1600"/>
                        <a:t>Specific products and implementations</a:t>
                      </a:r>
                    </a:p>
                  </a:txBody>
                  <a:tcPr anchor="ctr">
                    <a:lnL>
                      <a:noFill/>
                    </a:lnL>
                    <a:lnR>
                      <a:noFill/>
                    </a:lnR>
                    <a:lnT>
                      <a:noFill/>
                    </a:lnT>
                    <a:lnB>
                      <a:noFill/>
                    </a:lnB>
                    <a:solidFill>
                      <a:schemeClr val="bg2"/>
                    </a:solidFill>
                  </a:tcPr>
                </a:tc>
                <a:extLst>
                  <a:ext uri="{0D108BD9-81ED-4DB2-BD59-A6C34878D82A}">
                    <a16:rowId xmlns:a16="http://schemas.microsoft.com/office/drawing/2014/main" val="1904778264"/>
                  </a:ext>
                </a:extLst>
              </a:tr>
              <a:tr h="381129">
                <a:tc>
                  <a:txBody>
                    <a:bodyPr/>
                    <a:lstStyle/>
                    <a:p>
                      <a:pPr>
                        <a:buNone/>
                      </a:pPr>
                      <a:r>
                        <a:rPr lang="en-GB" sz="1600"/>
                        <a:t>Operational</a:t>
                      </a:r>
                    </a:p>
                  </a:txBody>
                  <a:tcPr anchor="ctr">
                    <a:lnL>
                      <a:noFill/>
                    </a:lnL>
                    <a:lnR>
                      <a:noFill/>
                    </a:lnR>
                    <a:lnT>
                      <a:noFill/>
                    </a:lnT>
                    <a:lnB>
                      <a:noFill/>
                    </a:lnB>
                    <a:solidFill>
                      <a:schemeClr val="bg2"/>
                    </a:solidFill>
                  </a:tcPr>
                </a:tc>
                <a:tc>
                  <a:txBody>
                    <a:bodyPr/>
                    <a:lstStyle/>
                    <a:p>
                      <a:pPr>
                        <a:buNone/>
                      </a:pPr>
                      <a:r>
                        <a:rPr lang="en-GB" sz="1600" dirty="0"/>
                        <a:t>Day-to-day management and monitoring</a:t>
                      </a:r>
                    </a:p>
                  </a:txBody>
                  <a:tcPr anchor="ctr">
                    <a:lnL>
                      <a:noFill/>
                    </a:lnL>
                    <a:lnR>
                      <a:noFill/>
                    </a:lnR>
                    <a:lnT>
                      <a:noFill/>
                    </a:lnT>
                    <a:lnB>
                      <a:noFill/>
                    </a:lnB>
                    <a:solidFill>
                      <a:schemeClr val="bg2"/>
                    </a:solidFill>
                  </a:tcPr>
                </a:tc>
                <a:extLst>
                  <a:ext uri="{0D108BD9-81ED-4DB2-BD59-A6C34878D82A}">
                    <a16:rowId xmlns:a16="http://schemas.microsoft.com/office/drawing/2014/main" val="2421059363"/>
                  </a:ext>
                </a:extLst>
              </a:tr>
            </a:tbl>
          </a:graphicData>
        </a:graphic>
      </p:graphicFrame>
    </p:spTree>
    <p:extLst>
      <p:ext uri="{BB962C8B-B14F-4D97-AF65-F5344CB8AC3E}">
        <p14:creationId xmlns:p14="http://schemas.microsoft.com/office/powerpoint/2010/main" val="1229105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81D53-12AB-AE45-6536-9F52CF40AC9C}"/>
              </a:ext>
            </a:extLst>
          </p:cNvPr>
          <p:cNvSpPr>
            <a:spLocks noGrp="1"/>
          </p:cNvSpPr>
          <p:nvPr>
            <p:ph type="title"/>
          </p:nvPr>
        </p:nvSpPr>
        <p:spPr>
          <a:xfrm>
            <a:off x="549275" y="107576"/>
            <a:ext cx="8042276" cy="806823"/>
          </a:xfrm>
        </p:spPr>
        <p:txBody>
          <a:bodyPr/>
          <a:lstStyle/>
          <a:p>
            <a:r>
              <a:rPr lang="en-GB" sz="4400" dirty="0"/>
              <a:t>SABSA vs NIST vs ISO 27001</a:t>
            </a:r>
          </a:p>
        </p:txBody>
      </p:sp>
      <p:graphicFrame>
        <p:nvGraphicFramePr>
          <p:cNvPr id="4" name="Content Placeholder 3">
            <a:extLst>
              <a:ext uri="{FF2B5EF4-FFF2-40B4-BE49-F238E27FC236}">
                <a16:creationId xmlns:a16="http://schemas.microsoft.com/office/drawing/2014/main" id="{07851425-CBAB-66C4-F0AE-BBD779BBC38F}"/>
              </a:ext>
            </a:extLst>
          </p:cNvPr>
          <p:cNvGraphicFramePr>
            <a:graphicFrameLocks noGrp="1"/>
          </p:cNvGraphicFramePr>
          <p:nvPr>
            <p:ph idx="1"/>
            <p:extLst>
              <p:ext uri="{D42A27DB-BD31-4B8C-83A1-F6EECF244321}">
                <p14:modId xmlns:p14="http://schemas.microsoft.com/office/powerpoint/2010/main" val="611801099"/>
              </p:ext>
            </p:extLst>
          </p:nvPr>
        </p:nvGraphicFramePr>
        <p:xfrm>
          <a:off x="19664" y="1370371"/>
          <a:ext cx="9026014" cy="3989747"/>
        </p:xfrm>
        <a:graphic>
          <a:graphicData uri="http://schemas.openxmlformats.org/drawingml/2006/table">
            <a:tbl>
              <a:tblPr/>
              <a:tblGrid>
                <a:gridCol w="3401962">
                  <a:extLst>
                    <a:ext uri="{9D8B030D-6E8A-4147-A177-3AD203B41FA5}">
                      <a16:colId xmlns:a16="http://schemas.microsoft.com/office/drawing/2014/main" val="3542848092"/>
                    </a:ext>
                  </a:extLst>
                </a:gridCol>
                <a:gridCol w="5624052">
                  <a:extLst>
                    <a:ext uri="{9D8B030D-6E8A-4147-A177-3AD203B41FA5}">
                      <a16:colId xmlns:a16="http://schemas.microsoft.com/office/drawing/2014/main" val="2552065412"/>
                    </a:ext>
                  </a:extLst>
                </a:gridCol>
              </a:tblGrid>
              <a:tr h="574402">
                <a:tc>
                  <a:txBody>
                    <a:bodyPr/>
                    <a:lstStyle/>
                    <a:p>
                      <a:pPr>
                        <a:buNone/>
                      </a:pPr>
                      <a:r>
                        <a:rPr lang="en-GB" sz="2400" b="1"/>
                        <a:t>Framework</a:t>
                      </a:r>
                    </a:p>
                  </a:txBody>
                  <a:tcPr anchor="ctr">
                    <a:lnL>
                      <a:noFill/>
                    </a:lnL>
                    <a:lnR>
                      <a:noFill/>
                    </a:lnR>
                    <a:lnT>
                      <a:noFill/>
                    </a:lnT>
                    <a:lnB>
                      <a:noFill/>
                    </a:lnB>
                    <a:solidFill>
                      <a:schemeClr val="bg2"/>
                    </a:solidFill>
                  </a:tcPr>
                </a:tc>
                <a:tc>
                  <a:txBody>
                    <a:bodyPr/>
                    <a:lstStyle/>
                    <a:p>
                      <a:pPr>
                        <a:buNone/>
                      </a:pPr>
                      <a:r>
                        <a:rPr lang="en-GB" sz="2400" b="1" dirty="0"/>
                        <a:t>Main Focus</a:t>
                      </a:r>
                    </a:p>
                  </a:txBody>
                  <a:tcPr anchor="ctr">
                    <a:lnL>
                      <a:noFill/>
                    </a:lnL>
                    <a:lnR>
                      <a:noFill/>
                    </a:lnR>
                    <a:lnT>
                      <a:noFill/>
                    </a:lnT>
                    <a:lnB>
                      <a:noFill/>
                    </a:lnB>
                    <a:solidFill>
                      <a:schemeClr val="bg2"/>
                    </a:solidFill>
                  </a:tcPr>
                </a:tc>
                <a:extLst>
                  <a:ext uri="{0D108BD9-81ED-4DB2-BD59-A6C34878D82A}">
                    <a16:rowId xmlns:a16="http://schemas.microsoft.com/office/drawing/2014/main" val="1739470711"/>
                  </a:ext>
                </a:extLst>
              </a:tr>
              <a:tr h="1408027">
                <a:tc>
                  <a:txBody>
                    <a:bodyPr/>
                    <a:lstStyle/>
                    <a:p>
                      <a:pPr>
                        <a:buNone/>
                      </a:pPr>
                      <a:r>
                        <a:rPr lang="en-GB" sz="2400"/>
                        <a:t>ISO 27001</a:t>
                      </a:r>
                    </a:p>
                  </a:txBody>
                  <a:tcPr anchor="ctr">
                    <a:lnL>
                      <a:noFill/>
                    </a:lnL>
                    <a:lnR>
                      <a:noFill/>
                    </a:lnR>
                    <a:lnT>
                      <a:noFill/>
                    </a:lnT>
                    <a:lnB>
                      <a:noFill/>
                    </a:lnB>
                    <a:noFill/>
                  </a:tcPr>
                </a:tc>
                <a:tc>
                  <a:txBody>
                    <a:bodyPr/>
                    <a:lstStyle/>
                    <a:p>
                      <a:pPr>
                        <a:buNone/>
                      </a:pPr>
                      <a:r>
                        <a:rPr lang="en-GB" sz="2400" dirty="0"/>
                        <a:t>Information Security Management System (ISMS)</a:t>
                      </a:r>
                    </a:p>
                  </a:txBody>
                  <a:tcPr anchor="ctr">
                    <a:lnL>
                      <a:noFill/>
                    </a:lnL>
                    <a:lnR>
                      <a:noFill/>
                    </a:lnR>
                    <a:lnT>
                      <a:noFill/>
                    </a:lnT>
                    <a:lnB>
                      <a:noFill/>
                    </a:lnB>
                    <a:noFill/>
                  </a:tcPr>
                </a:tc>
                <a:extLst>
                  <a:ext uri="{0D108BD9-81ED-4DB2-BD59-A6C34878D82A}">
                    <a16:rowId xmlns:a16="http://schemas.microsoft.com/office/drawing/2014/main" val="2222511256"/>
                  </a:ext>
                </a:extLst>
              </a:tr>
              <a:tr h="973394">
                <a:tc>
                  <a:txBody>
                    <a:bodyPr/>
                    <a:lstStyle/>
                    <a:p>
                      <a:pPr>
                        <a:buNone/>
                      </a:pPr>
                      <a:r>
                        <a:rPr lang="en-GB" sz="2400"/>
                        <a:t>NIST CSF</a:t>
                      </a:r>
                    </a:p>
                  </a:txBody>
                  <a:tcPr anchor="ctr">
                    <a:lnL>
                      <a:noFill/>
                    </a:lnL>
                    <a:lnR>
                      <a:noFill/>
                    </a:lnR>
                    <a:lnT>
                      <a:noFill/>
                    </a:lnT>
                    <a:lnB>
                      <a:noFill/>
                    </a:lnB>
                    <a:noFill/>
                  </a:tcPr>
                </a:tc>
                <a:tc>
                  <a:txBody>
                    <a:bodyPr/>
                    <a:lstStyle/>
                    <a:p>
                      <a:pPr>
                        <a:buNone/>
                      </a:pPr>
                      <a:r>
                        <a:rPr lang="en-GB" sz="2400"/>
                        <a:t>Cybersecurity risk management and controls</a:t>
                      </a:r>
                    </a:p>
                  </a:txBody>
                  <a:tcPr anchor="ctr">
                    <a:lnL>
                      <a:noFill/>
                    </a:lnL>
                    <a:lnR>
                      <a:noFill/>
                    </a:lnR>
                    <a:lnT>
                      <a:noFill/>
                    </a:lnT>
                    <a:lnB>
                      <a:noFill/>
                    </a:lnB>
                    <a:noFill/>
                  </a:tcPr>
                </a:tc>
                <a:extLst>
                  <a:ext uri="{0D108BD9-81ED-4DB2-BD59-A6C34878D82A}">
                    <a16:rowId xmlns:a16="http://schemas.microsoft.com/office/drawing/2014/main" val="1972885687"/>
                  </a:ext>
                </a:extLst>
              </a:tr>
              <a:tr h="1033924">
                <a:tc>
                  <a:txBody>
                    <a:bodyPr/>
                    <a:lstStyle/>
                    <a:p>
                      <a:pPr>
                        <a:buNone/>
                      </a:pPr>
                      <a:r>
                        <a:rPr lang="en-GB" sz="2400" dirty="0"/>
                        <a:t>SABSA</a:t>
                      </a:r>
                    </a:p>
                  </a:txBody>
                  <a:tcPr anchor="ctr">
                    <a:lnL>
                      <a:noFill/>
                    </a:lnL>
                    <a:lnR>
                      <a:noFill/>
                    </a:lnR>
                    <a:lnT>
                      <a:noFill/>
                    </a:lnT>
                    <a:lnB>
                      <a:noFill/>
                    </a:lnB>
                    <a:noFill/>
                  </a:tcPr>
                </a:tc>
                <a:tc>
                  <a:txBody>
                    <a:bodyPr/>
                    <a:lstStyle/>
                    <a:p>
                      <a:pPr>
                        <a:buNone/>
                      </a:pPr>
                      <a:r>
                        <a:rPr lang="en-GB" sz="2400" dirty="0"/>
                        <a:t>Business-driven security architecture</a:t>
                      </a:r>
                    </a:p>
                  </a:txBody>
                  <a:tcPr anchor="ctr">
                    <a:lnL>
                      <a:noFill/>
                    </a:lnL>
                    <a:lnR>
                      <a:noFill/>
                    </a:lnR>
                    <a:lnT>
                      <a:noFill/>
                    </a:lnT>
                    <a:lnB>
                      <a:noFill/>
                    </a:lnB>
                    <a:noFill/>
                  </a:tcPr>
                </a:tc>
                <a:extLst>
                  <a:ext uri="{0D108BD9-81ED-4DB2-BD59-A6C34878D82A}">
                    <a16:rowId xmlns:a16="http://schemas.microsoft.com/office/drawing/2014/main" val="1220119293"/>
                  </a:ext>
                </a:extLst>
              </a:tr>
            </a:tbl>
          </a:graphicData>
        </a:graphic>
      </p:graphicFrame>
    </p:spTree>
    <p:extLst>
      <p:ext uri="{BB962C8B-B14F-4D97-AF65-F5344CB8AC3E}">
        <p14:creationId xmlns:p14="http://schemas.microsoft.com/office/powerpoint/2010/main" val="3788690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271732" y="725131"/>
            <a:ext cx="8600535" cy="2952134"/>
          </a:xfrm>
        </p:spPr>
        <p:txBody>
          <a:bodyPr/>
          <a:lstStyle/>
          <a:p>
            <a:pPr algn="just"/>
            <a:r>
              <a:rPr lang="en-US" dirty="0"/>
              <a:t>Access controls regulate the admission of users into trusted areas of the organization—both the logical access to the information systems, or the physical access to the organization’s facilities</a:t>
            </a:r>
          </a:p>
          <a:p>
            <a:pPr algn="just"/>
            <a:r>
              <a:rPr lang="en-US" dirty="0"/>
              <a:t>Access control is maintained by means of a collection of policies, programs to carry out those policies, and technologies that enforce policies</a:t>
            </a:r>
          </a:p>
        </p:txBody>
      </p:sp>
      <p:sp>
        <p:nvSpPr>
          <p:cNvPr id="6146" name="Title 1"/>
          <p:cNvSpPr>
            <a:spLocks noGrp="1"/>
          </p:cNvSpPr>
          <p:nvPr>
            <p:ph type="title"/>
          </p:nvPr>
        </p:nvSpPr>
        <p:spPr>
          <a:xfrm>
            <a:off x="549275" y="107577"/>
            <a:ext cx="8042276" cy="561018"/>
          </a:xfrm>
        </p:spPr>
        <p:txBody>
          <a:bodyPr/>
          <a:lstStyle/>
          <a:p>
            <a:r>
              <a:rPr lang="en-US" sz="3600" dirty="0"/>
              <a:t>Access Control Models</a:t>
            </a:r>
          </a:p>
        </p:txBody>
      </p:sp>
      <p:graphicFrame>
        <p:nvGraphicFramePr>
          <p:cNvPr id="2" name="Table 1">
            <a:extLst>
              <a:ext uri="{FF2B5EF4-FFF2-40B4-BE49-F238E27FC236}">
                <a16:creationId xmlns:a16="http://schemas.microsoft.com/office/drawing/2014/main" id="{1CE8BE98-3ECD-86F5-65B9-BC32674F081F}"/>
              </a:ext>
            </a:extLst>
          </p:cNvPr>
          <p:cNvGraphicFramePr>
            <a:graphicFrameLocks noGrp="1"/>
          </p:cNvGraphicFramePr>
          <p:nvPr>
            <p:extLst>
              <p:ext uri="{D42A27DB-BD31-4B8C-83A1-F6EECF244321}">
                <p14:modId xmlns:p14="http://schemas.microsoft.com/office/powerpoint/2010/main" val="3019642497"/>
              </p:ext>
            </p:extLst>
          </p:nvPr>
        </p:nvGraphicFramePr>
        <p:xfrm>
          <a:off x="391959" y="3952568"/>
          <a:ext cx="8042274" cy="1463040"/>
        </p:xfrm>
        <a:graphic>
          <a:graphicData uri="http://schemas.openxmlformats.org/drawingml/2006/table">
            <a:tbl>
              <a:tblPr/>
              <a:tblGrid>
                <a:gridCol w="4021137">
                  <a:extLst>
                    <a:ext uri="{9D8B030D-6E8A-4147-A177-3AD203B41FA5}">
                      <a16:colId xmlns:a16="http://schemas.microsoft.com/office/drawing/2014/main" val="2282735631"/>
                    </a:ext>
                  </a:extLst>
                </a:gridCol>
                <a:gridCol w="4021137">
                  <a:extLst>
                    <a:ext uri="{9D8B030D-6E8A-4147-A177-3AD203B41FA5}">
                      <a16:colId xmlns:a16="http://schemas.microsoft.com/office/drawing/2014/main" val="4065351469"/>
                    </a:ext>
                  </a:extLst>
                </a:gridCol>
              </a:tblGrid>
              <a:tr h="185092">
                <a:tc>
                  <a:txBody>
                    <a:bodyPr/>
                    <a:lstStyle/>
                    <a:p>
                      <a:pPr>
                        <a:buNone/>
                      </a:pPr>
                      <a:r>
                        <a:rPr lang="en-GB" sz="1800" b="1"/>
                        <a:t>Traditional Access Control</a:t>
                      </a:r>
                    </a:p>
                  </a:txBody>
                  <a:tcPr anchor="ctr">
                    <a:lnL>
                      <a:noFill/>
                    </a:lnL>
                    <a:lnR>
                      <a:noFill/>
                    </a:lnR>
                    <a:lnT>
                      <a:noFill/>
                    </a:lnT>
                    <a:lnB>
                      <a:noFill/>
                    </a:lnB>
                    <a:solidFill>
                      <a:schemeClr val="bg2"/>
                    </a:solidFill>
                  </a:tcPr>
                </a:tc>
                <a:tc>
                  <a:txBody>
                    <a:bodyPr/>
                    <a:lstStyle/>
                    <a:p>
                      <a:pPr>
                        <a:buNone/>
                      </a:pPr>
                      <a:r>
                        <a:rPr lang="en-GB" sz="1800" b="1" dirty="0"/>
                        <a:t>Modern Access Control</a:t>
                      </a:r>
                    </a:p>
                  </a:txBody>
                  <a:tcPr anchor="ctr">
                    <a:lnL>
                      <a:noFill/>
                    </a:lnL>
                    <a:lnR>
                      <a:noFill/>
                    </a:lnR>
                    <a:lnT>
                      <a:noFill/>
                    </a:lnT>
                    <a:lnB>
                      <a:noFill/>
                    </a:lnB>
                    <a:solidFill>
                      <a:schemeClr val="bg2"/>
                    </a:solidFill>
                  </a:tcPr>
                </a:tc>
                <a:extLst>
                  <a:ext uri="{0D108BD9-81ED-4DB2-BD59-A6C34878D82A}">
                    <a16:rowId xmlns:a16="http://schemas.microsoft.com/office/drawing/2014/main" val="2608673088"/>
                  </a:ext>
                </a:extLst>
              </a:tr>
              <a:tr h="365760">
                <a:tc>
                  <a:txBody>
                    <a:bodyPr/>
                    <a:lstStyle/>
                    <a:p>
                      <a:pPr>
                        <a:buNone/>
                      </a:pPr>
                      <a:r>
                        <a:rPr lang="en-GB" sz="1800"/>
                        <a:t>Network-based</a:t>
                      </a:r>
                    </a:p>
                  </a:txBody>
                  <a:tcPr anchor="ctr">
                    <a:lnL>
                      <a:noFill/>
                    </a:lnL>
                    <a:lnR>
                      <a:noFill/>
                    </a:lnR>
                    <a:lnT>
                      <a:noFill/>
                    </a:lnT>
                    <a:lnB>
                      <a:noFill/>
                    </a:lnB>
                    <a:noFill/>
                  </a:tcPr>
                </a:tc>
                <a:tc>
                  <a:txBody>
                    <a:bodyPr/>
                    <a:lstStyle/>
                    <a:p>
                      <a:pPr>
                        <a:buNone/>
                      </a:pPr>
                      <a:r>
                        <a:rPr lang="en-GB" sz="1800"/>
                        <a:t>Identity-based</a:t>
                      </a:r>
                    </a:p>
                  </a:txBody>
                  <a:tcPr anchor="ctr">
                    <a:lnL>
                      <a:noFill/>
                    </a:lnL>
                    <a:lnR>
                      <a:noFill/>
                    </a:lnR>
                    <a:lnT>
                      <a:noFill/>
                    </a:lnT>
                    <a:lnB>
                      <a:noFill/>
                    </a:lnB>
                    <a:noFill/>
                  </a:tcPr>
                </a:tc>
                <a:extLst>
                  <a:ext uri="{0D108BD9-81ED-4DB2-BD59-A6C34878D82A}">
                    <a16:rowId xmlns:a16="http://schemas.microsoft.com/office/drawing/2014/main" val="379917021"/>
                  </a:ext>
                </a:extLst>
              </a:tr>
              <a:tr h="365760">
                <a:tc>
                  <a:txBody>
                    <a:bodyPr/>
                    <a:lstStyle/>
                    <a:p>
                      <a:pPr>
                        <a:buNone/>
                      </a:pPr>
                      <a:r>
                        <a:rPr lang="en-GB" sz="1800"/>
                        <a:t>Static permissions</a:t>
                      </a:r>
                    </a:p>
                  </a:txBody>
                  <a:tcPr anchor="ctr">
                    <a:lnL>
                      <a:noFill/>
                    </a:lnL>
                    <a:lnR>
                      <a:noFill/>
                    </a:lnR>
                    <a:lnT>
                      <a:noFill/>
                    </a:lnT>
                    <a:lnB>
                      <a:noFill/>
                    </a:lnB>
                    <a:noFill/>
                  </a:tcPr>
                </a:tc>
                <a:tc>
                  <a:txBody>
                    <a:bodyPr/>
                    <a:lstStyle/>
                    <a:p>
                      <a:pPr>
                        <a:buNone/>
                      </a:pPr>
                      <a:r>
                        <a:rPr lang="en-GB" sz="1800"/>
                        <a:t>Dynamic permissions</a:t>
                      </a:r>
                    </a:p>
                  </a:txBody>
                  <a:tcPr anchor="ctr">
                    <a:lnL>
                      <a:noFill/>
                    </a:lnL>
                    <a:lnR>
                      <a:noFill/>
                    </a:lnR>
                    <a:lnT>
                      <a:noFill/>
                    </a:lnT>
                    <a:lnB>
                      <a:noFill/>
                    </a:lnB>
                    <a:noFill/>
                  </a:tcPr>
                </a:tc>
                <a:extLst>
                  <a:ext uri="{0D108BD9-81ED-4DB2-BD59-A6C34878D82A}">
                    <a16:rowId xmlns:a16="http://schemas.microsoft.com/office/drawing/2014/main" val="3642176174"/>
                  </a:ext>
                </a:extLst>
              </a:tr>
              <a:tr h="365760">
                <a:tc>
                  <a:txBody>
                    <a:bodyPr/>
                    <a:lstStyle/>
                    <a:p>
                      <a:pPr>
                        <a:buNone/>
                      </a:pPr>
                      <a:r>
                        <a:rPr lang="en-GB" sz="1800"/>
                        <a:t>Trust after login</a:t>
                      </a:r>
                    </a:p>
                  </a:txBody>
                  <a:tcPr anchor="ctr">
                    <a:lnL>
                      <a:noFill/>
                    </a:lnL>
                    <a:lnR>
                      <a:noFill/>
                    </a:lnR>
                    <a:lnT>
                      <a:noFill/>
                    </a:lnT>
                    <a:lnB>
                      <a:noFill/>
                    </a:lnB>
                    <a:noFill/>
                  </a:tcPr>
                </a:tc>
                <a:tc>
                  <a:txBody>
                    <a:bodyPr/>
                    <a:lstStyle/>
                    <a:p>
                      <a:pPr>
                        <a:buNone/>
                      </a:pPr>
                      <a:r>
                        <a:rPr lang="en-GB" sz="1800" dirty="0"/>
                        <a:t>Continuous verification</a:t>
                      </a:r>
                    </a:p>
                  </a:txBody>
                  <a:tcPr anchor="ctr">
                    <a:lnL>
                      <a:noFill/>
                    </a:lnL>
                    <a:lnR>
                      <a:noFill/>
                    </a:lnR>
                    <a:lnT>
                      <a:noFill/>
                    </a:lnT>
                    <a:lnB>
                      <a:noFill/>
                    </a:lnB>
                    <a:noFill/>
                  </a:tcPr>
                </a:tc>
                <a:extLst>
                  <a:ext uri="{0D108BD9-81ED-4DB2-BD59-A6C34878D82A}">
                    <a16:rowId xmlns:a16="http://schemas.microsoft.com/office/drawing/2014/main" val="2549790083"/>
                  </a:ext>
                </a:extLst>
              </a:tr>
            </a:tbl>
          </a:graphicData>
        </a:graphic>
      </p:graphicFrame>
    </p:spTree>
    <p:extLst>
      <p:ext uri="{BB962C8B-B14F-4D97-AF65-F5344CB8AC3E}">
        <p14:creationId xmlns:p14="http://schemas.microsoft.com/office/powerpoint/2010/main" val="1571254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54329" y="825500"/>
            <a:ext cx="8635342" cy="3810000"/>
            <a:chOff x="254329" y="825500"/>
            <a:chExt cx="8635342" cy="3810000"/>
          </a:xfrm>
        </p:grpSpPr>
        <p:pic>
          <p:nvPicPr>
            <p:cNvPr id="3" name="Picture 2" descr="The table provides Categories of Access Controls. The table has 7 columns and 3 rows. The column headings are as follows from left to right: Deterrent, Preventative, Detective, Corrective, Recovery, Compensation. The row entries are as follows. Row 1, Management. Deterrent, Policies. Preventative, Registration Procedures. Detective, Periodic violation report reviews. Corrective, Employee or account termination. Recovery, Disaster recovery plan. Compensation, Separation of duties, job rotation. Row 2, Operational. Deterrent, Warning signs. Preventative, Gates, fences, and guards. Detective, Sentries, C C T V. Corrective, Fire suppression systems. Recovery, Disaster recovery procedures. Compensation, Defense in depth. Row 3, Technical. Deterrent, Warning banners. Preventative, Login systems, Kerberos. Detective, Log monitors and I D P S. Corrective, Forensics procedures. Recovery, Data backups. Compensation, Key logging and keystroke monitoring. "/>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54329" y="825500"/>
              <a:ext cx="8635342" cy="3810000"/>
            </a:xfrm>
            <a:prstGeom prst="rect">
              <a:avLst/>
            </a:prstGeom>
          </p:spPr>
        </p:pic>
        <p:sp>
          <p:nvSpPr>
            <p:cNvPr id="2" name="TextBox 1"/>
            <p:cNvSpPr txBox="1"/>
            <p:nvPr/>
          </p:nvSpPr>
          <p:spPr>
            <a:xfrm>
              <a:off x="558800" y="990600"/>
              <a:ext cx="1079500"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21699623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167993" y="862525"/>
            <a:ext cx="8504059" cy="5026997"/>
          </a:xfrm>
        </p:spPr>
        <p:txBody>
          <a:bodyPr>
            <a:normAutofit fontScale="92500" lnSpcReduction="10000"/>
          </a:bodyPr>
          <a:lstStyle/>
          <a:p>
            <a:r>
              <a:rPr lang="en-US" dirty="0"/>
              <a:t>Bell-</a:t>
            </a:r>
            <a:r>
              <a:rPr lang="en-US" dirty="0" err="1"/>
              <a:t>LaPadula</a:t>
            </a:r>
            <a:r>
              <a:rPr lang="en-US" dirty="0"/>
              <a:t> Confidentiality Model</a:t>
            </a:r>
          </a:p>
          <a:p>
            <a:pPr lvl="1"/>
            <a:r>
              <a:rPr lang="en-GB" b="1" dirty="0"/>
              <a:t>Example</a:t>
            </a:r>
          </a:p>
          <a:p>
            <a:pPr lvl="2"/>
            <a:r>
              <a:rPr lang="en-GB" dirty="0"/>
              <a:t>Government classified information.</a:t>
            </a:r>
          </a:p>
          <a:p>
            <a:r>
              <a:rPr lang="en-US" dirty="0"/>
              <a:t>Biba Integrity Model</a:t>
            </a:r>
          </a:p>
          <a:p>
            <a:pPr lvl="1"/>
            <a:r>
              <a:rPr lang="en-GB" b="1" dirty="0"/>
              <a:t>Example</a:t>
            </a:r>
          </a:p>
          <a:p>
            <a:pPr lvl="2"/>
            <a:r>
              <a:rPr lang="en-GB" dirty="0"/>
              <a:t>Financial systems.</a:t>
            </a:r>
          </a:p>
          <a:p>
            <a:r>
              <a:rPr lang="en-US" dirty="0"/>
              <a:t>Clark-Wilson Integrity Model</a:t>
            </a:r>
          </a:p>
          <a:p>
            <a:pPr lvl="1"/>
            <a:r>
              <a:rPr lang="en-GB" b="1" dirty="0"/>
              <a:t>Example</a:t>
            </a:r>
          </a:p>
          <a:p>
            <a:pPr lvl="2"/>
            <a:r>
              <a:rPr lang="en-GB" dirty="0"/>
              <a:t>Banking transaction systems.</a:t>
            </a:r>
          </a:p>
          <a:p>
            <a:r>
              <a:rPr lang="en-GB" b="1" dirty="0"/>
              <a:t>Brewer-Nash (Chinese Wall)</a:t>
            </a:r>
          </a:p>
          <a:p>
            <a:pPr lvl="1"/>
            <a:r>
              <a:rPr lang="en-GB" b="1" dirty="0"/>
              <a:t>Example</a:t>
            </a:r>
          </a:p>
          <a:p>
            <a:pPr lvl="2"/>
            <a:r>
              <a:rPr lang="en-GB" dirty="0"/>
              <a:t>Legal firms and consulting firms managing conflicts of interest.</a:t>
            </a:r>
          </a:p>
          <a:p>
            <a:endParaRPr lang="en-US" dirty="0"/>
          </a:p>
        </p:txBody>
      </p:sp>
      <p:sp>
        <p:nvSpPr>
          <p:cNvPr id="25602" name="Title 1"/>
          <p:cNvSpPr>
            <a:spLocks noGrp="1"/>
          </p:cNvSpPr>
          <p:nvPr>
            <p:ph type="title"/>
          </p:nvPr>
        </p:nvSpPr>
        <p:spPr>
          <a:xfrm>
            <a:off x="69670" y="107576"/>
            <a:ext cx="9013370" cy="639676"/>
          </a:xfrm>
        </p:spPr>
        <p:txBody>
          <a:bodyPr/>
          <a:lstStyle/>
          <a:p>
            <a:br>
              <a:rPr lang="en-US" dirty="0"/>
            </a:br>
            <a:r>
              <a:rPr lang="en-US" sz="4000" dirty="0"/>
              <a:t>Academic Access Control Models</a:t>
            </a:r>
            <a:endParaRPr lang="en-US" dirty="0"/>
          </a:p>
        </p:txBody>
      </p:sp>
    </p:spTree>
    <p:extLst>
      <p:ext uri="{BB962C8B-B14F-4D97-AF65-F5344CB8AC3E}">
        <p14:creationId xmlns:p14="http://schemas.microsoft.com/office/powerpoint/2010/main" val="98597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60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60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60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560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560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603">
                                            <p:txEl>
                                              <p:pRg st="9" end="9"/>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5603">
                                            <p:txEl>
                                              <p:pRg st="10" end="10"/>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560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62545-DFB5-EDCF-1A99-5BCEA0D07FBB}"/>
              </a:ext>
            </a:extLst>
          </p:cNvPr>
          <p:cNvSpPr>
            <a:spLocks noGrp="1"/>
          </p:cNvSpPr>
          <p:nvPr>
            <p:ph type="title"/>
          </p:nvPr>
        </p:nvSpPr>
        <p:spPr>
          <a:xfrm>
            <a:off x="549275" y="107576"/>
            <a:ext cx="8042276" cy="806823"/>
          </a:xfrm>
        </p:spPr>
        <p:txBody>
          <a:bodyPr/>
          <a:lstStyle/>
          <a:p>
            <a:r>
              <a:rPr lang="en-GB" sz="4000" dirty="0"/>
              <a:t>Comparison Table</a:t>
            </a:r>
          </a:p>
        </p:txBody>
      </p:sp>
      <p:graphicFrame>
        <p:nvGraphicFramePr>
          <p:cNvPr id="4" name="Content Placeholder 3">
            <a:extLst>
              <a:ext uri="{FF2B5EF4-FFF2-40B4-BE49-F238E27FC236}">
                <a16:creationId xmlns:a16="http://schemas.microsoft.com/office/drawing/2014/main" id="{F0D88B68-92C6-3B4F-B742-3893A6A6176A}"/>
              </a:ext>
            </a:extLst>
          </p:cNvPr>
          <p:cNvGraphicFramePr>
            <a:graphicFrameLocks noGrp="1"/>
          </p:cNvGraphicFramePr>
          <p:nvPr>
            <p:ph idx="1"/>
            <p:extLst>
              <p:ext uri="{D42A27DB-BD31-4B8C-83A1-F6EECF244321}">
                <p14:modId xmlns:p14="http://schemas.microsoft.com/office/powerpoint/2010/main" val="3096642559"/>
              </p:ext>
            </p:extLst>
          </p:nvPr>
        </p:nvGraphicFramePr>
        <p:xfrm>
          <a:off x="147484" y="1071716"/>
          <a:ext cx="8445654" cy="3558072"/>
        </p:xfrm>
        <a:graphic>
          <a:graphicData uri="http://schemas.openxmlformats.org/drawingml/2006/table">
            <a:tbl>
              <a:tblPr/>
              <a:tblGrid>
                <a:gridCol w="4222827">
                  <a:extLst>
                    <a:ext uri="{9D8B030D-6E8A-4147-A177-3AD203B41FA5}">
                      <a16:colId xmlns:a16="http://schemas.microsoft.com/office/drawing/2014/main" val="3250968526"/>
                    </a:ext>
                  </a:extLst>
                </a:gridCol>
                <a:gridCol w="4222827">
                  <a:extLst>
                    <a:ext uri="{9D8B030D-6E8A-4147-A177-3AD203B41FA5}">
                      <a16:colId xmlns:a16="http://schemas.microsoft.com/office/drawing/2014/main" val="2868619971"/>
                    </a:ext>
                  </a:extLst>
                </a:gridCol>
              </a:tblGrid>
              <a:tr h="508296">
                <a:tc>
                  <a:txBody>
                    <a:bodyPr/>
                    <a:lstStyle/>
                    <a:p>
                      <a:pPr>
                        <a:buNone/>
                      </a:pPr>
                      <a:r>
                        <a:rPr lang="en-GB" sz="2400"/>
                        <a:t>Model</a:t>
                      </a:r>
                    </a:p>
                  </a:txBody>
                  <a:tcPr anchor="ctr">
                    <a:lnL>
                      <a:noFill/>
                    </a:lnL>
                    <a:lnR>
                      <a:noFill/>
                    </a:lnR>
                    <a:lnT>
                      <a:noFill/>
                    </a:lnT>
                    <a:lnB>
                      <a:noFill/>
                    </a:lnB>
                    <a:solidFill>
                      <a:schemeClr val="bg2"/>
                    </a:solidFill>
                  </a:tcPr>
                </a:tc>
                <a:tc>
                  <a:txBody>
                    <a:bodyPr/>
                    <a:lstStyle/>
                    <a:p>
                      <a:pPr>
                        <a:buNone/>
                      </a:pPr>
                      <a:r>
                        <a:rPr lang="en-GB" sz="2400" dirty="0"/>
                        <a:t>Focus</a:t>
                      </a:r>
                    </a:p>
                  </a:txBody>
                  <a:tcPr anchor="ctr">
                    <a:lnL>
                      <a:noFill/>
                    </a:lnL>
                    <a:lnR>
                      <a:noFill/>
                    </a:lnR>
                    <a:lnT>
                      <a:noFill/>
                    </a:lnT>
                    <a:lnB>
                      <a:noFill/>
                    </a:lnB>
                    <a:solidFill>
                      <a:schemeClr val="bg2"/>
                    </a:solidFill>
                  </a:tcPr>
                </a:tc>
                <a:extLst>
                  <a:ext uri="{0D108BD9-81ED-4DB2-BD59-A6C34878D82A}">
                    <a16:rowId xmlns:a16="http://schemas.microsoft.com/office/drawing/2014/main" val="1084746002"/>
                  </a:ext>
                </a:extLst>
              </a:tr>
              <a:tr h="508296">
                <a:tc>
                  <a:txBody>
                    <a:bodyPr/>
                    <a:lstStyle/>
                    <a:p>
                      <a:pPr>
                        <a:buNone/>
                      </a:pPr>
                      <a:r>
                        <a:rPr lang="en-GB" sz="2400"/>
                        <a:t>Bell-LaPadula</a:t>
                      </a:r>
                    </a:p>
                  </a:txBody>
                  <a:tcPr anchor="ctr">
                    <a:lnL>
                      <a:noFill/>
                    </a:lnL>
                    <a:lnR>
                      <a:noFill/>
                    </a:lnR>
                    <a:lnT>
                      <a:noFill/>
                    </a:lnT>
                    <a:lnB>
                      <a:noFill/>
                    </a:lnB>
                    <a:noFill/>
                  </a:tcPr>
                </a:tc>
                <a:tc>
                  <a:txBody>
                    <a:bodyPr/>
                    <a:lstStyle/>
                    <a:p>
                      <a:pPr>
                        <a:buNone/>
                      </a:pPr>
                      <a:r>
                        <a:rPr lang="en-GB" sz="2400"/>
                        <a:t>Confidentiality</a:t>
                      </a:r>
                    </a:p>
                  </a:txBody>
                  <a:tcPr anchor="ctr">
                    <a:lnL>
                      <a:noFill/>
                    </a:lnL>
                    <a:lnR>
                      <a:noFill/>
                    </a:lnR>
                    <a:lnT>
                      <a:noFill/>
                    </a:lnT>
                    <a:lnB>
                      <a:noFill/>
                    </a:lnB>
                    <a:noFill/>
                  </a:tcPr>
                </a:tc>
                <a:extLst>
                  <a:ext uri="{0D108BD9-81ED-4DB2-BD59-A6C34878D82A}">
                    <a16:rowId xmlns:a16="http://schemas.microsoft.com/office/drawing/2014/main" val="1953935647"/>
                  </a:ext>
                </a:extLst>
              </a:tr>
              <a:tr h="508296">
                <a:tc>
                  <a:txBody>
                    <a:bodyPr/>
                    <a:lstStyle/>
                    <a:p>
                      <a:pPr>
                        <a:buNone/>
                      </a:pPr>
                      <a:r>
                        <a:rPr lang="en-GB" sz="2400"/>
                        <a:t>Biba</a:t>
                      </a:r>
                    </a:p>
                  </a:txBody>
                  <a:tcPr anchor="ctr">
                    <a:lnL>
                      <a:noFill/>
                    </a:lnL>
                    <a:lnR>
                      <a:noFill/>
                    </a:lnR>
                    <a:lnT>
                      <a:noFill/>
                    </a:lnT>
                    <a:lnB>
                      <a:noFill/>
                    </a:lnB>
                    <a:noFill/>
                  </a:tcPr>
                </a:tc>
                <a:tc>
                  <a:txBody>
                    <a:bodyPr/>
                    <a:lstStyle/>
                    <a:p>
                      <a:pPr>
                        <a:buNone/>
                      </a:pPr>
                      <a:r>
                        <a:rPr lang="en-GB" sz="2400"/>
                        <a:t>Integrity</a:t>
                      </a:r>
                    </a:p>
                  </a:txBody>
                  <a:tcPr anchor="ctr">
                    <a:lnL>
                      <a:noFill/>
                    </a:lnL>
                    <a:lnR>
                      <a:noFill/>
                    </a:lnR>
                    <a:lnT>
                      <a:noFill/>
                    </a:lnT>
                    <a:lnB>
                      <a:noFill/>
                    </a:lnB>
                    <a:noFill/>
                  </a:tcPr>
                </a:tc>
                <a:extLst>
                  <a:ext uri="{0D108BD9-81ED-4DB2-BD59-A6C34878D82A}">
                    <a16:rowId xmlns:a16="http://schemas.microsoft.com/office/drawing/2014/main" val="1677823244"/>
                  </a:ext>
                </a:extLst>
              </a:tr>
              <a:tr h="508296">
                <a:tc>
                  <a:txBody>
                    <a:bodyPr/>
                    <a:lstStyle/>
                    <a:p>
                      <a:pPr>
                        <a:buNone/>
                      </a:pPr>
                      <a:r>
                        <a:rPr lang="en-GB" sz="2400"/>
                        <a:t>Clark-Wilson</a:t>
                      </a:r>
                    </a:p>
                  </a:txBody>
                  <a:tcPr anchor="ctr">
                    <a:lnL>
                      <a:noFill/>
                    </a:lnL>
                    <a:lnR>
                      <a:noFill/>
                    </a:lnR>
                    <a:lnT>
                      <a:noFill/>
                    </a:lnT>
                    <a:lnB>
                      <a:noFill/>
                    </a:lnB>
                    <a:noFill/>
                  </a:tcPr>
                </a:tc>
                <a:tc>
                  <a:txBody>
                    <a:bodyPr/>
                    <a:lstStyle/>
                    <a:p>
                      <a:pPr>
                        <a:buNone/>
                      </a:pPr>
                      <a:r>
                        <a:rPr lang="en-GB" sz="2400"/>
                        <a:t>Commercial Integrity</a:t>
                      </a:r>
                    </a:p>
                  </a:txBody>
                  <a:tcPr anchor="ctr">
                    <a:lnL>
                      <a:noFill/>
                    </a:lnL>
                    <a:lnR>
                      <a:noFill/>
                    </a:lnR>
                    <a:lnT>
                      <a:noFill/>
                    </a:lnT>
                    <a:lnB>
                      <a:noFill/>
                    </a:lnB>
                    <a:noFill/>
                  </a:tcPr>
                </a:tc>
                <a:extLst>
                  <a:ext uri="{0D108BD9-81ED-4DB2-BD59-A6C34878D82A}">
                    <a16:rowId xmlns:a16="http://schemas.microsoft.com/office/drawing/2014/main" val="15300299"/>
                  </a:ext>
                </a:extLst>
              </a:tr>
              <a:tr h="508296">
                <a:tc>
                  <a:txBody>
                    <a:bodyPr/>
                    <a:lstStyle/>
                    <a:p>
                      <a:pPr>
                        <a:buNone/>
                      </a:pPr>
                      <a:r>
                        <a:rPr lang="en-GB" sz="2400"/>
                        <a:t>Graham-Denning</a:t>
                      </a:r>
                    </a:p>
                  </a:txBody>
                  <a:tcPr anchor="ctr">
                    <a:lnL>
                      <a:noFill/>
                    </a:lnL>
                    <a:lnR>
                      <a:noFill/>
                    </a:lnR>
                    <a:lnT>
                      <a:noFill/>
                    </a:lnT>
                    <a:lnB>
                      <a:noFill/>
                    </a:lnB>
                    <a:noFill/>
                  </a:tcPr>
                </a:tc>
                <a:tc>
                  <a:txBody>
                    <a:bodyPr/>
                    <a:lstStyle/>
                    <a:p>
                      <a:pPr>
                        <a:buNone/>
                      </a:pPr>
                      <a:r>
                        <a:rPr lang="en-GB" sz="2400"/>
                        <a:t>Access Rights</a:t>
                      </a:r>
                    </a:p>
                  </a:txBody>
                  <a:tcPr anchor="ctr">
                    <a:lnL>
                      <a:noFill/>
                    </a:lnL>
                    <a:lnR>
                      <a:noFill/>
                    </a:lnR>
                    <a:lnT>
                      <a:noFill/>
                    </a:lnT>
                    <a:lnB>
                      <a:noFill/>
                    </a:lnB>
                    <a:noFill/>
                  </a:tcPr>
                </a:tc>
                <a:extLst>
                  <a:ext uri="{0D108BD9-81ED-4DB2-BD59-A6C34878D82A}">
                    <a16:rowId xmlns:a16="http://schemas.microsoft.com/office/drawing/2014/main" val="3947407341"/>
                  </a:ext>
                </a:extLst>
              </a:tr>
              <a:tr h="508296">
                <a:tc>
                  <a:txBody>
                    <a:bodyPr/>
                    <a:lstStyle/>
                    <a:p>
                      <a:pPr>
                        <a:buNone/>
                      </a:pPr>
                      <a:r>
                        <a:rPr lang="en-GB" sz="2400"/>
                        <a:t>HRU</a:t>
                      </a:r>
                    </a:p>
                  </a:txBody>
                  <a:tcPr anchor="ctr">
                    <a:lnL>
                      <a:noFill/>
                    </a:lnL>
                    <a:lnR>
                      <a:noFill/>
                    </a:lnR>
                    <a:lnT>
                      <a:noFill/>
                    </a:lnT>
                    <a:lnB>
                      <a:noFill/>
                    </a:lnB>
                    <a:noFill/>
                  </a:tcPr>
                </a:tc>
                <a:tc>
                  <a:txBody>
                    <a:bodyPr/>
                    <a:lstStyle/>
                    <a:p>
                      <a:pPr>
                        <a:buNone/>
                      </a:pPr>
                      <a:r>
                        <a:rPr lang="en-GB" sz="2400"/>
                        <a:t>Dynamic Rights</a:t>
                      </a:r>
                    </a:p>
                  </a:txBody>
                  <a:tcPr anchor="ctr">
                    <a:lnL>
                      <a:noFill/>
                    </a:lnL>
                    <a:lnR>
                      <a:noFill/>
                    </a:lnR>
                    <a:lnT>
                      <a:noFill/>
                    </a:lnT>
                    <a:lnB>
                      <a:noFill/>
                    </a:lnB>
                    <a:noFill/>
                  </a:tcPr>
                </a:tc>
                <a:extLst>
                  <a:ext uri="{0D108BD9-81ED-4DB2-BD59-A6C34878D82A}">
                    <a16:rowId xmlns:a16="http://schemas.microsoft.com/office/drawing/2014/main" val="1571839669"/>
                  </a:ext>
                </a:extLst>
              </a:tr>
              <a:tr h="508296">
                <a:tc>
                  <a:txBody>
                    <a:bodyPr/>
                    <a:lstStyle/>
                    <a:p>
                      <a:pPr>
                        <a:buNone/>
                      </a:pPr>
                      <a:r>
                        <a:rPr lang="en-GB" sz="2400"/>
                        <a:t>Brewer-Nash</a:t>
                      </a:r>
                    </a:p>
                  </a:txBody>
                  <a:tcPr anchor="ctr">
                    <a:lnL>
                      <a:noFill/>
                    </a:lnL>
                    <a:lnR>
                      <a:noFill/>
                    </a:lnR>
                    <a:lnT>
                      <a:noFill/>
                    </a:lnT>
                    <a:lnB>
                      <a:noFill/>
                    </a:lnB>
                    <a:noFill/>
                  </a:tcPr>
                </a:tc>
                <a:tc>
                  <a:txBody>
                    <a:bodyPr/>
                    <a:lstStyle/>
                    <a:p>
                      <a:pPr>
                        <a:buNone/>
                      </a:pPr>
                      <a:r>
                        <a:rPr lang="en-GB" sz="2400" dirty="0"/>
                        <a:t>Conflict of Interest</a:t>
                      </a:r>
                    </a:p>
                  </a:txBody>
                  <a:tcPr anchor="ctr">
                    <a:lnL>
                      <a:noFill/>
                    </a:lnL>
                    <a:lnR>
                      <a:noFill/>
                    </a:lnR>
                    <a:lnT>
                      <a:noFill/>
                    </a:lnT>
                    <a:lnB>
                      <a:noFill/>
                    </a:lnB>
                    <a:noFill/>
                  </a:tcPr>
                </a:tc>
                <a:extLst>
                  <a:ext uri="{0D108BD9-81ED-4DB2-BD59-A6C34878D82A}">
                    <a16:rowId xmlns:a16="http://schemas.microsoft.com/office/drawing/2014/main" val="1856846105"/>
                  </a:ext>
                </a:extLst>
              </a:tr>
            </a:tbl>
          </a:graphicData>
        </a:graphic>
      </p:graphicFrame>
      <p:sp>
        <p:nvSpPr>
          <p:cNvPr id="6" name="TextBox 5">
            <a:extLst>
              <a:ext uri="{FF2B5EF4-FFF2-40B4-BE49-F238E27FC236}">
                <a16:creationId xmlns:a16="http://schemas.microsoft.com/office/drawing/2014/main" id="{1A23FCF4-B1EE-68CD-11A4-21F9F747529C}"/>
              </a:ext>
            </a:extLst>
          </p:cNvPr>
          <p:cNvSpPr txBox="1"/>
          <p:nvPr/>
        </p:nvSpPr>
        <p:spPr>
          <a:xfrm>
            <a:off x="147484" y="5120158"/>
            <a:ext cx="8780205" cy="523220"/>
          </a:xfrm>
          <a:prstGeom prst="rect">
            <a:avLst/>
          </a:prstGeom>
          <a:noFill/>
          <a:ln>
            <a:solidFill>
              <a:schemeClr val="tx1"/>
            </a:solidFill>
          </a:ln>
        </p:spPr>
        <p:txBody>
          <a:bodyPr wrap="square">
            <a:spAutoFit/>
          </a:bodyPr>
          <a:lstStyle/>
          <a:p>
            <a:r>
              <a:rPr lang="en-GB" sz="1400" dirty="0"/>
              <a:t>The HRU Model is a security model that describes how permissions and access rights can be added, changed or removed from users and objects within a system.</a:t>
            </a:r>
          </a:p>
        </p:txBody>
      </p:sp>
    </p:spTree>
    <p:extLst>
      <p:ext uri="{BB962C8B-B14F-4D97-AF65-F5344CB8AC3E}">
        <p14:creationId xmlns:p14="http://schemas.microsoft.com/office/powerpoint/2010/main" val="2086623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Rectangle 9"/>
          <p:cNvSpPr>
            <a:spLocks noGrp="1" noChangeArrowheads="1"/>
          </p:cNvSpPr>
          <p:nvPr>
            <p:ph type="body" idx="1"/>
          </p:nvPr>
        </p:nvSpPr>
        <p:spPr>
          <a:xfrm>
            <a:off x="454025" y="827618"/>
            <a:ext cx="8415338" cy="4518160"/>
          </a:xfrm>
        </p:spPr>
        <p:txBody>
          <a:bodyPr>
            <a:normAutofit fontScale="92500" lnSpcReduction="20000"/>
          </a:bodyPr>
          <a:lstStyle/>
          <a:p>
            <a:pPr algn="just"/>
            <a:r>
              <a:rPr lang="en-US" sz="2400" dirty="0"/>
              <a:t>A framework is the outline of a more thorough blueprint used in the creation of the InfoSec environment. A security model is a generic blueprint offered by a service organization</a:t>
            </a:r>
          </a:p>
          <a:p>
            <a:pPr algn="just"/>
            <a:r>
              <a:rPr lang="en-US" sz="2400" dirty="0"/>
              <a:t>One of the most widely referenced security models is “ISO/IEC 27001: 2005 Information Technology—Code of Practice for InfoSec Management,” which is designed to give recommendations for InfoSec management. Other approaches to structuring InfoSec management are found in the many documents available from NIST’s Computer Security Resource Center</a:t>
            </a:r>
          </a:p>
          <a:p>
            <a:pPr algn="just"/>
            <a:r>
              <a:rPr lang="en-US" sz="2400" dirty="0"/>
              <a:t>Control Objectives for Information and Related Technology (COBIT) provides advice about the implementation of sound controls and control objectives for InfoSec</a:t>
            </a:r>
          </a:p>
        </p:txBody>
      </p:sp>
      <p:sp>
        <p:nvSpPr>
          <p:cNvPr id="70659" name="Rectangle 8"/>
          <p:cNvSpPr>
            <a:spLocks noGrp="1" noChangeArrowheads="1"/>
          </p:cNvSpPr>
          <p:nvPr>
            <p:ph type="title"/>
          </p:nvPr>
        </p:nvSpPr>
        <p:spPr>
          <a:xfrm>
            <a:off x="549275" y="107576"/>
            <a:ext cx="8042276" cy="692524"/>
          </a:xfrm>
        </p:spPr>
        <p:txBody>
          <a:bodyPr/>
          <a:lstStyle/>
          <a:p>
            <a:r>
              <a:rPr lang="en-US" dirty="0"/>
              <a:t>Summary</a:t>
            </a:r>
          </a:p>
        </p:txBody>
      </p:sp>
    </p:spTree>
    <p:extLst>
      <p:ext uri="{BB962C8B-B14F-4D97-AF65-F5344CB8AC3E}">
        <p14:creationId xmlns:p14="http://schemas.microsoft.com/office/powerpoint/2010/main" val="31368768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Rectangle 9"/>
          <p:cNvSpPr>
            <a:spLocks noGrp="1" noChangeArrowheads="1"/>
          </p:cNvSpPr>
          <p:nvPr>
            <p:ph type="body" idx="1"/>
          </p:nvPr>
        </p:nvSpPr>
        <p:spPr>
          <a:xfrm>
            <a:off x="365124" y="749300"/>
            <a:ext cx="8550275" cy="4810548"/>
          </a:xfrm>
        </p:spPr>
        <p:txBody>
          <a:bodyPr>
            <a:normAutofit fontScale="92500" lnSpcReduction="10000"/>
          </a:bodyPr>
          <a:lstStyle/>
          <a:p>
            <a:pPr algn="just"/>
            <a:r>
              <a:rPr lang="en-US" sz="2200" dirty="0"/>
              <a:t>The Committee of Sponsoring Organizations (COSO) of the Treadway Commission has established a common definition of internal controls, standards, and criteria against which companies and organizations can assess their control systems. The Information Technology Infrastructure Library (ITIL) is a collection of methods and practices useful for managing the development and operation of information technology infrastructures</a:t>
            </a:r>
          </a:p>
          <a:p>
            <a:pPr algn="just"/>
            <a:r>
              <a:rPr lang="en-US" sz="2200" dirty="0"/>
              <a:t>The Information Security Governance Framework is a managerial model provided by an industry working group that provides guidance in the development and implementation of an organizational InfoSec governance structure</a:t>
            </a:r>
          </a:p>
          <a:p>
            <a:pPr algn="just"/>
            <a:r>
              <a:rPr lang="en-US" sz="2200" dirty="0"/>
              <a:t>Security architecture models illustrate InfoSec implementations and can help organizations make quick improvements through adaptation. The most common model is the Trusted Computer System Evaluation Criteria (TCSEC)</a:t>
            </a:r>
          </a:p>
        </p:txBody>
      </p:sp>
      <p:sp>
        <p:nvSpPr>
          <p:cNvPr id="70659" name="Rectangle 8"/>
          <p:cNvSpPr>
            <a:spLocks noGrp="1" noChangeArrowheads="1"/>
          </p:cNvSpPr>
          <p:nvPr>
            <p:ph type="title"/>
          </p:nvPr>
        </p:nvSpPr>
        <p:spPr>
          <a:xfrm>
            <a:off x="549275" y="107576"/>
            <a:ext cx="8042276" cy="641724"/>
          </a:xfrm>
        </p:spPr>
        <p:txBody>
          <a:bodyPr/>
          <a:lstStyle/>
          <a:p>
            <a:r>
              <a:rPr lang="en-US" dirty="0"/>
              <a:t>Summary</a:t>
            </a:r>
          </a:p>
        </p:txBody>
      </p:sp>
    </p:spTree>
    <p:extLst>
      <p:ext uri="{BB962C8B-B14F-4D97-AF65-F5344CB8AC3E}">
        <p14:creationId xmlns:p14="http://schemas.microsoft.com/office/powerpoint/2010/main" val="20548849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Rectangle 9"/>
          <p:cNvSpPr>
            <a:spLocks noGrp="1" noChangeArrowheads="1"/>
          </p:cNvSpPr>
          <p:nvPr>
            <p:ph type="body" idx="1"/>
          </p:nvPr>
        </p:nvSpPr>
        <p:spPr>
          <a:xfrm>
            <a:off x="365125" y="878418"/>
            <a:ext cx="8415338" cy="4672048"/>
          </a:xfrm>
        </p:spPr>
        <p:txBody>
          <a:bodyPr>
            <a:normAutofit fontScale="92500" lnSpcReduction="20000"/>
          </a:bodyPr>
          <a:lstStyle/>
          <a:p>
            <a:pPr algn="just"/>
            <a:r>
              <a:rPr lang="en-US" sz="2400" dirty="0"/>
              <a:t>Access controls regulate the admission of users into trusted areas of the organization. Access control comprises four elements: identification, authentication, authorization, and accountability</a:t>
            </a:r>
          </a:p>
          <a:p>
            <a:pPr algn="just"/>
            <a:r>
              <a:rPr lang="en-US" sz="2400" dirty="0"/>
              <a:t>Access control is built on the principles of least privilege, need-to-know, and separation of duties</a:t>
            </a:r>
          </a:p>
          <a:p>
            <a:pPr algn="just"/>
            <a:r>
              <a:rPr lang="en-US" sz="2400" dirty="0"/>
              <a:t>Approaches to access control include directive, deterrent, preventative, detective, corrective, recovery, and compensating. Access controls may be classified as management, operational (or administrative), or technical</a:t>
            </a:r>
          </a:p>
          <a:p>
            <a:pPr algn="just"/>
            <a:r>
              <a:rPr lang="en-US" sz="2400" dirty="0"/>
              <a:t>Mandatory access controls (MACs) are controls required by the system that operate within a data classification and personnel clearance scheme</a:t>
            </a:r>
          </a:p>
        </p:txBody>
      </p:sp>
      <p:sp>
        <p:nvSpPr>
          <p:cNvPr id="70659" name="Rectangle 8"/>
          <p:cNvSpPr>
            <a:spLocks noGrp="1" noChangeArrowheads="1"/>
          </p:cNvSpPr>
          <p:nvPr>
            <p:ph type="title"/>
          </p:nvPr>
        </p:nvSpPr>
        <p:spPr>
          <a:xfrm>
            <a:off x="549275" y="107576"/>
            <a:ext cx="8042276" cy="717924"/>
          </a:xfrm>
        </p:spPr>
        <p:txBody>
          <a:bodyPr/>
          <a:lstStyle/>
          <a:p>
            <a:r>
              <a:rPr lang="en-US" dirty="0"/>
              <a:t>Summary</a:t>
            </a:r>
          </a:p>
        </p:txBody>
      </p:sp>
    </p:spTree>
    <p:extLst>
      <p:ext uri="{BB962C8B-B14F-4D97-AF65-F5344CB8AC3E}">
        <p14:creationId xmlns:p14="http://schemas.microsoft.com/office/powerpoint/2010/main" val="12579567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Rectangle 9"/>
          <p:cNvSpPr>
            <a:spLocks noGrp="1" noChangeArrowheads="1"/>
          </p:cNvSpPr>
          <p:nvPr>
            <p:ph type="body" idx="1"/>
          </p:nvPr>
        </p:nvSpPr>
        <p:spPr>
          <a:xfrm>
            <a:off x="365125" y="992718"/>
            <a:ext cx="8415338" cy="3816429"/>
          </a:xfrm>
        </p:spPr>
        <p:txBody>
          <a:bodyPr>
            <a:normAutofit fontScale="92500" lnSpcReduction="10000"/>
          </a:bodyPr>
          <a:lstStyle/>
          <a:p>
            <a:pPr algn="just"/>
            <a:r>
              <a:rPr lang="en-US" sz="2400" dirty="0"/>
              <a:t>Nondiscretionary controls are determined by a central authority in the organization and can be based on roles or on a specified set of tasks</a:t>
            </a:r>
          </a:p>
          <a:p>
            <a:pPr algn="just"/>
            <a:r>
              <a:rPr lang="en-US" sz="2400" dirty="0"/>
              <a:t>Discretionary access controls (DACs) are implemented at the discretion or option of the data user</a:t>
            </a:r>
          </a:p>
          <a:p>
            <a:pPr algn="just"/>
            <a:r>
              <a:rPr lang="en-US" sz="2400" dirty="0"/>
              <a:t>Common academic access control models include the Bell-LaPadula (BLP) confidentiality model, the Biba integrity model, the Clark-Wilson integrity model, the Graham-Denning access control model, the Harrison-Ruzzo-Ullman (HRU) model for access rights, and the Brewer-Nash model</a:t>
            </a:r>
          </a:p>
        </p:txBody>
      </p:sp>
      <p:sp>
        <p:nvSpPr>
          <p:cNvPr id="70659" name="Rectangle 8"/>
          <p:cNvSpPr>
            <a:spLocks noGrp="1" noChangeArrowheads="1"/>
          </p:cNvSpPr>
          <p:nvPr>
            <p:ph type="title"/>
          </p:nvPr>
        </p:nvSpPr>
        <p:spPr>
          <a:xfrm>
            <a:off x="549275" y="107576"/>
            <a:ext cx="8042276" cy="743324"/>
          </a:xfrm>
        </p:spPr>
        <p:txBody>
          <a:bodyPr/>
          <a:lstStyle/>
          <a:p>
            <a:r>
              <a:rPr lang="en-US" dirty="0"/>
              <a:t>Summary</a:t>
            </a:r>
          </a:p>
        </p:txBody>
      </p:sp>
    </p:spTree>
    <p:extLst>
      <p:ext uri="{BB962C8B-B14F-4D97-AF65-F5344CB8AC3E}">
        <p14:creationId xmlns:p14="http://schemas.microsoft.com/office/powerpoint/2010/main" val="20871237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2792" y="2909832"/>
            <a:ext cx="8042276" cy="1527067"/>
          </a:xfrm>
        </p:spPr>
        <p:txBody>
          <a:bodyPr/>
          <a:lstStyle/>
          <a:p>
            <a:pPr algn="ctr">
              <a:buNone/>
            </a:pPr>
            <a:r>
              <a:rPr lang="en-GB" sz="6000" b="1" dirty="0"/>
              <a:t>Questions</a:t>
            </a:r>
          </a:p>
          <a:p>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84825" cy="649508"/>
          </a:xfrm>
        </p:spPr>
        <p:txBody>
          <a:bodyPr/>
          <a:lstStyle/>
          <a:p>
            <a:r>
              <a:rPr lang="en-GB" sz="3600" b="1" dirty="0"/>
              <a:t>References</a:t>
            </a:r>
          </a:p>
        </p:txBody>
      </p:sp>
      <p:sp>
        <p:nvSpPr>
          <p:cNvPr id="3" name="Content Placeholder 2"/>
          <p:cNvSpPr>
            <a:spLocks noGrp="1"/>
          </p:cNvSpPr>
          <p:nvPr>
            <p:ph idx="1"/>
          </p:nvPr>
        </p:nvSpPr>
        <p:spPr>
          <a:xfrm>
            <a:off x="225476" y="754628"/>
            <a:ext cx="8693048" cy="956186"/>
          </a:xfrm>
        </p:spPr>
        <p:txBody>
          <a:bodyPr>
            <a:normAutofit/>
          </a:bodyPr>
          <a:lstStyle/>
          <a:p>
            <a:r>
              <a:rPr lang="en-GB" dirty="0"/>
              <a:t>M. E Whitman, H. J. </a:t>
            </a:r>
            <a:r>
              <a:rPr lang="en-GB" dirty="0" err="1"/>
              <a:t>Mattford</a:t>
            </a:r>
            <a:r>
              <a:rPr lang="en-GB" dirty="0"/>
              <a:t>, Management of Information Security, Cengage Learning, 6</a:t>
            </a:r>
            <a:r>
              <a:rPr lang="en-GB" baseline="30000" dirty="0"/>
              <a:t>th</a:t>
            </a:r>
            <a:r>
              <a:rPr lang="en-GB" dirty="0"/>
              <a:t> </a:t>
            </a:r>
            <a:r>
              <a:rPr lang="en-GB" dirty="0" err="1"/>
              <a:t>ed</a:t>
            </a:r>
            <a:r>
              <a:rPr lang="en-GB" dirty="0"/>
              <a:t> 2019.</a:t>
            </a:r>
          </a:p>
          <a:p>
            <a:endParaRPr lang="en-GB" dirty="0"/>
          </a:p>
          <a:p>
            <a:endParaRPr lang="en-GB" dirty="0"/>
          </a:p>
          <a:p>
            <a:endParaRPr lang="en-GB" dirty="0"/>
          </a:p>
        </p:txBody>
      </p:sp>
      <p:sp>
        <p:nvSpPr>
          <p:cNvPr id="5" name="TextBox 4">
            <a:extLst>
              <a:ext uri="{FF2B5EF4-FFF2-40B4-BE49-F238E27FC236}">
                <a16:creationId xmlns:a16="http://schemas.microsoft.com/office/drawing/2014/main" id="{CCC17E4E-4DD6-99C4-335B-3A868C3489AE}"/>
              </a:ext>
            </a:extLst>
          </p:cNvPr>
          <p:cNvSpPr txBox="1"/>
          <p:nvPr/>
        </p:nvSpPr>
        <p:spPr>
          <a:xfrm>
            <a:off x="450953" y="2005890"/>
            <a:ext cx="7178880" cy="3416320"/>
          </a:xfrm>
          <a:prstGeom prst="rect">
            <a:avLst/>
          </a:prstGeom>
          <a:noFill/>
        </p:spPr>
        <p:txBody>
          <a:bodyPr wrap="square">
            <a:spAutoFit/>
          </a:bodyPr>
          <a:lstStyle/>
          <a:p>
            <a:pPr>
              <a:buNone/>
            </a:pPr>
            <a:r>
              <a:rPr lang="en-GB" b="1" dirty="0"/>
              <a:t>ISO</a:t>
            </a:r>
          </a:p>
          <a:p>
            <a:pPr>
              <a:buNone/>
            </a:pPr>
            <a:r>
              <a:rPr lang="en-GB" dirty="0"/>
              <a:t>ISO 27001 Information Security Management Systems</a:t>
            </a:r>
          </a:p>
          <a:p>
            <a:pPr>
              <a:buNone/>
            </a:pPr>
            <a:r>
              <a:rPr lang="en-GB" dirty="0">
                <a:hlinkClick r:id="rId3"/>
              </a:rPr>
              <a:t>ISO 27005 Information Security Risk Management</a:t>
            </a:r>
            <a:endParaRPr lang="en-GB" dirty="0"/>
          </a:p>
          <a:p>
            <a:pPr>
              <a:buNone/>
            </a:pPr>
            <a:r>
              <a:rPr lang="en-GB" b="1" dirty="0"/>
              <a:t>NIST</a:t>
            </a:r>
          </a:p>
          <a:p>
            <a:pPr>
              <a:buNone/>
            </a:pPr>
            <a:r>
              <a:rPr lang="en-GB" dirty="0">
                <a:hlinkClick r:id="rId4"/>
              </a:rPr>
              <a:t>NIST Cybersecurity Framework 2.0</a:t>
            </a:r>
            <a:endParaRPr lang="en-GB" dirty="0"/>
          </a:p>
          <a:p>
            <a:pPr>
              <a:buNone/>
            </a:pPr>
            <a:r>
              <a:rPr lang="en-GB" dirty="0">
                <a:hlinkClick r:id="rId5"/>
              </a:rPr>
              <a:t>NIST SP 800-207 Zero Trust Architecture</a:t>
            </a:r>
            <a:endParaRPr lang="en-GB" dirty="0"/>
          </a:p>
          <a:p>
            <a:pPr>
              <a:buNone/>
            </a:pPr>
            <a:r>
              <a:rPr lang="en-GB" b="1" dirty="0"/>
              <a:t>COBIT</a:t>
            </a:r>
          </a:p>
          <a:p>
            <a:pPr>
              <a:buNone/>
            </a:pPr>
            <a:r>
              <a:rPr lang="en-GB" dirty="0">
                <a:hlinkClick r:id="rId6"/>
              </a:rPr>
              <a:t>COBIT 2019 Overview</a:t>
            </a:r>
            <a:endParaRPr lang="en-GB" dirty="0"/>
          </a:p>
          <a:p>
            <a:pPr>
              <a:buNone/>
            </a:pPr>
            <a:r>
              <a:rPr lang="en-GB" b="1" dirty="0"/>
              <a:t>ITIL</a:t>
            </a:r>
          </a:p>
          <a:p>
            <a:pPr>
              <a:buNone/>
            </a:pPr>
            <a:r>
              <a:rPr lang="en-GB" dirty="0">
                <a:hlinkClick r:id="rId7"/>
              </a:rPr>
              <a:t>ITIL 4 Overview</a:t>
            </a:r>
            <a:endParaRPr lang="en-GB" dirty="0"/>
          </a:p>
          <a:p>
            <a:pPr>
              <a:buNone/>
            </a:pPr>
            <a:r>
              <a:rPr lang="en-GB" b="1" dirty="0"/>
              <a:t>Common Criteria</a:t>
            </a:r>
          </a:p>
          <a:p>
            <a:pPr>
              <a:buNone/>
            </a:pPr>
            <a:r>
              <a:rPr lang="en-GB" dirty="0">
                <a:hlinkClick r:id="rId8"/>
              </a:rPr>
              <a:t>Common Criteria Portal</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8530</TotalTime>
  <Words>4768</Words>
  <Application>Microsoft Office PowerPoint</Application>
  <PresentationFormat>On-screen Show (4:3)</PresentationFormat>
  <Paragraphs>519</Paragraphs>
  <Slides>28</Slides>
  <Notes>26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News Gothic MT</vt:lpstr>
      <vt:lpstr>Times New Roman</vt:lpstr>
      <vt:lpstr>Wingdings 2</vt:lpstr>
      <vt:lpstr>Breeze</vt:lpstr>
      <vt:lpstr> Security Management Models  Data Security Governance &amp; Compliance</vt:lpstr>
      <vt:lpstr> Learning Outcome</vt:lpstr>
      <vt:lpstr>Introduction to Blueprints, Frameworks, and Security Models</vt:lpstr>
      <vt:lpstr>The ISO 27000 Series </vt:lpstr>
      <vt:lpstr>PowerPoint Presentation</vt:lpstr>
      <vt:lpstr>ISO 27000 Series Core Standards</vt:lpstr>
      <vt:lpstr>NIST Security Models</vt:lpstr>
      <vt:lpstr>Current NIST References</vt:lpstr>
      <vt:lpstr>PowerPoint Presentation</vt:lpstr>
      <vt:lpstr>PowerPoint Presentation</vt:lpstr>
      <vt:lpstr>Control Objectives for Information and Related Technology (COBIT)</vt:lpstr>
      <vt:lpstr>Committee of Sponsoring Organizations (COSO)</vt:lpstr>
      <vt:lpstr>Committee of Sponsoring Organizations (COSO)</vt:lpstr>
      <vt:lpstr>Information Technology Infrastructure Library (ITIL)</vt:lpstr>
      <vt:lpstr>Information Security Governance Framework</vt:lpstr>
      <vt:lpstr>Security Architecture Models</vt:lpstr>
      <vt:lpstr>SABSA (Sherwood Applied Business Security Architecture)</vt:lpstr>
      <vt:lpstr>SABSA vs NIST vs ISO 27001</vt:lpstr>
      <vt:lpstr>Access Control Models</vt:lpstr>
      <vt:lpstr>PowerPoint Presentation</vt:lpstr>
      <vt:lpstr> Academic Access Control Models</vt:lpstr>
      <vt:lpstr>Comparison Table</vt:lpstr>
      <vt:lpstr>Summary</vt:lpstr>
      <vt:lpstr>Summary</vt:lpstr>
      <vt:lpstr>Summary</vt:lpstr>
      <vt:lpstr>Summary</vt:lpstr>
      <vt:lpstr>PowerPoint Presentation</vt:lpstr>
      <vt:lpstr>References</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Carlene Campbell</dc:creator>
  <cp:lastModifiedBy>Carlene Campbell</cp:lastModifiedBy>
  <cp:revision>619</cp:revision>
  <dcterms:created xsi:type="dcterms:W3CDTF">2011-10-03T10:20:59Z</dcterms:created>
  <dcterms:modified xsi:type="dcterms:W3CDTF">2026-06-14T19:45:16Z</dcterms:modified>
</cp:coreProperties>
</file>