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02" r:id="rId1"/>
  </p:sldMasterIdLst>
  <p:notesMasterIdLst>
    <p:notesMasterId r:id="rId47"/>
  </p:notesMasterIdLst>
  <p:sldIdLst>
    <p:sldId id="256" r:id="rId2"/>
    <p:sldId id="348" r:id="rId3"/>
    <p:sldId id="345" r:id="rId4"/>
    <p:sldId id="346" r:id="rId5"/>
    <p:sldId id="347" r:id="rId6"/>
    <p:sldId id="369" r:id="rId7"/>
    <p:sldId id="325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349" r:id="rId19"/>
    <p:sldId id="351" r:id="rId20"/>
    <p:sldId id="352" r:id="rId21"/>
    <p:sldId id="353" r:id="rId22"/>
    <p:sldId id="354" r:id="rId23"/>
    <p:sldId id="355" r:id="rId24"/>
    <p:sldId id="356" r:id="rId25"/>
    <p:sldId id="357" r:id="rId26"/>
    <p:sldId id="358" r:id="rId27"/>
    <p:sldId id="359" r:id="rId28"/>
    <p:sldId id="350" r:id="rId29"/>
    <p:sldId id="368" r:id="rId30"/>
    <p:sldId id="308" r:id="rId31"/>
    <p:sldId id="333" r:id="rId32"/>
    <p:sldId id="312" r:id="rId33"/>
    <p:sldId id="360" r:id="rId34"/>
    <p:sldId id="361" r:id="rId35"/>
    <p:sldId id="298" r:id="rId36"/>
    <p:sldId id="362" r:id="rId37"/>
    <p:sldId id="367" r:id="rId38"/>
    <p:sldId id="299" r:id="rId39"/>
    <p:sldId id="363" r:id="rId40"/>
    <p:sldId id="366" r:id="rId41"/>
    <p:sldId id="300" r:id="rId42"/>
    <p:sldId id="365" r:id="rId43"/>
    <p:sldId id="364" r:id="rId44"/>
    <p:sldId id="304" r:id="rId45"/>
    <p:sldId id="324" r:id="rId46"/>
  </p:sldIdLst>
  <p:sldSz cx="12192000" cy="6858000"/>
  <p:notesSz cx="6877050" cy="10002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420" autoAdjust="0"/>
    <p:restoredTop sz="94417"/>
  </p:normalViewPr>
  <p:slideViewPr>
    <p:cSldViewPr snapToGrid="0" snapToObjects="1">
      <p:cViewPr varScale="1">
        <p:scale>
          <a:sx n="97" d="100"/>
          <a:sy n="97" d="100"/>
        </p:scale>
        <p:origin x="96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0055" cy="501879"/>
          </a:xfrm>
          <a:prstGeom prst="rect">
            <a:avLst/>
          </a:prstGeom>
        </p:spPr>
        <p:txBody>
          <a:bodyPr vert="horz" lIns="96451" tIns="48225" rIns="96451" bIns="48225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5404" y="0"/>
            <a:ext cx="2980055" cy="501879"/>
          </a:xfrm>
          <a:prstGeom prst="rect">
            <a:avLst/>
          </a:prstGeom>
        </p:spPr>
        <p:txBody>
          <a:bodyPr vert="horz" lIns="96451" tIns="48225" rIns="96451" bIns="48225" rtlCol="0"/>
          <a:lstStyle>
            <a:lvl1pPr algn="r">
              <a:defRPr sz="1300"/>
            </a:lvl1pPr>
          </a:lstStyle>
          <a:p>
            <a:fld id="{C94D1554-9A6E-384C-AFBC-83B0BECD1DA6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0950"/>
            <a:ext cx="5997575" cy="33750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51" tIns="48225" rIns="96451" bIns="4822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705" y="4813866"/>
            <a:ext cx="5501640" cy="3938617"/>
          </a:xfrm>
          <a:prstGeom prst="rect">
            <a:avLst/>
          </a:prstGeom>
        </p:spPr>
        <p:txBody>
          <a:bodyPr vert="horz" lIns="96451" tIns="48225" rIns="96451" bIns="4822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00961"/>
            <a:ext cx="2980055" cy="501878"/>
          </a:xfrm>
          <a:prstGeom prst="rect">
            <a:avLst/>
          </a:prstGeom>
        </p:spPr>
        <p:txBody>
          <a:bodyPr vert="horz" lIns="96451" tIns="48225" rIns="96451" bIns="48225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5404" y="9500961"/>
            <a:ext cx="2980055" cy="501878"/>
          </a:xfrm>
          <a:prstGeom prst="rect">
            <a:avLst/>
          </a:prstGeom>
        </p:spPr>
        <p:txBody>
          <a:bodyPr vert="horz" lIns="96451" tIns="48225" rIns="96451" bIns="48225" rtlCol="0" anchor="b"/>
          <a:lstStyle>
            <a:lvl1pPr algn="r">
              <a:defRPr sz="13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geiriau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oll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bodoli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Saesneg</a:t>
            </a:r>
            <a:r>
              <a:rPr lang="en-US" baseline="0" dirty="0"/>
              <a:t> </a:t>
            </a:r>
            <a:r>
              <a:rPr lang="en-US" baseline="0" dirty="0" err="1"/>
              <a:t>ond</a:t>
            </a:r>
            <a:r>
              <a:rPr lang="en-US" baseline="0" dirty="0"/>
              <a:t> </a:t>
            </a:r>
            <a:r>
              <a:rPr lang="en-US" baseline="0" dirty="0" err="1"/>
              <a:t>mae</a:t>
            </a:r>
            <a:r>
              <a:rPr lang="en-US" baseline="0" dirty="0"/>
              <a:t> </a:t>
            </a:r>
            <a:r>
              <a:rPr lang="en-US" baseline="0" dirty="0" err="1"/>
              <a:t>ganddynt</a:t>
            </a:r>
            <a:r>
              <a:rPr lang="en-US" baseline="0" dirty="0"/>
              <a:t> </a:t>
            </a:r>
            <a:r>
              <a:rPr lang="en-US" baseline="0" dirty="0" err="1"/>
              <a:t>ystyr</a:t>
            </a:r>
            <a:r>
              <a:rPr lang="en-US" baseline="0" dirty="0"/>
              <a:t> </a:t>
            </a:r>
            <a:r>
              <a:rPr lang="en-US" baseline="0" dirty="0" err="1"/>
              <a:t>wahanol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y </a:t>
            </a:r>
            <a:r>
              <a:rPr lang="en-US" baseline="0" dirty="0" err="1"/>
              <a:t>Gymraeg</a:t>
            </a:r>
            <a:r>
              <a:rPr lang="en-US" baseline="0" dirty="0"/>
              <a:t>! </a:t>
            </a:r>
            <a:r>
              <a:rPr lang="en-US" baseline="0" dirty="0" err="1"/>
              <a:t>Ym</a:t>
            </a:r>
            <a:r>
              <a:rPr lang="en-US" baseline="0" dirty="0"/>
              <a:t> </a:t>
            </a:r>
            <a:r>
              <a:rPr lang="en-US" baseline="0" dirty="0" err="1"/>
              <a:t>mhle</a:t>
            </a:r>
            <a:r>
              <a:rPr lang="en-US" baseline="0" dirty="0"/>
              <a:t> y </a:t>
            </a:r>
            <a:r>
              <a:rPr lang="en-US" baseline="0" dirty="0" err="1"/>
              <a:t>daw’r</a:t>
            </a:r>
            <a:r>
              <a:rPr lang="en-US" baseline="0" dirty="0"/>
              <a:t> </a:t>
            </a:r>
            <a:r>
              <a:rPr lang="en-US" baseline="0" dirty="0" err="1"/>
              <a:t>pwyslais</a:t>
            </a:r>
            <a:r>
              <a:rPr lang="en-US" baseline="0" dirty="0"/>
              <a:t>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6630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bosib</a:t>
            </a:r>
            <a:r>
              <a:rPr lang="en-US" dirty="0"/>
              <a:t> y </a:t>
            </a:r>
            <a:r>
              <a:rPr lang="en-US" dirty="0" err="1"/>
              <a:t>bydd</a:t>
            </a:r>
            <a:r>
              <a:rPr lang="en-US" dirty="0"/>
              <a:t> y </a:t>
            </a:r>
            <a:r>
              <a:rPr lang="en-US" dirty="0" err="1"/>
              <a:t>sleidiau</a:t>
            </a:r>
            <a:r>
              <a:rPr lang="en-US" dirty="0"/>
              <a:t> </a:t>
            </a:r>
            <a:r>
              <a:rPr lang="en-US" dirty="0" err="1"/>
              <a:t>nesaf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rhy</a:t>
            </a:r>
            <a:r>
              <a:rPr lang="en-US" dirty="0"/>
              <a:t> </a:t>
            </a:r>
            <a:r>
              <a:rPr lang="en-US" dirty="0" err="1"/>
              <a:t>syml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nifer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grwpiau</a:t>
            </a:r>
            <a:r>
              <a:rPr lang="en-US" dirty="0"/>
              <a:t>, a </a:t>
            </a:r>
            <a:r>
              <a:rPr lang="en-US" dirty="0" err="1"/>
              <a:t>gellir</a:t>
            </a:r>
            <a:r>
              <a:rPr lang="en-US" dirty="0"/>
              <a:t> </a:t>
            </a:r>
            <a:r>
              <a:rPr lang="en-US" dirty="0" err="1"/>
              <a:t>symud</a:t>
            </a:r>
            <a:r>
              <a:rPr lang="en-US" dirty="0"/>
              <a:t> </a:t>
            </a:r>
            <a:r>
              <a:rPr lang="en-US" dirty="0" err="1"/>
              <a:t>ymlaen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syth</a:t>
            </a:r>
            <a:r>
              <a:rPr lang="en-US" baseline="0" dirty="0"/>
              <a:t> at y </a:t>
            </a:r>
            <a:r>
              <a:rPr lang="en-US" baseline="0" dirty="0" err="1"/>
              <a:t>dyddiad</a:t>
            </a:r>
            <a:r>
              <a:rPr lang="en-US" baseline="0" dirty="0"/>
              <a:t>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029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b="1" dirty="0"/>
              <a:t>Dau</a:t>
            </a:r>
            <a:r>
              <a:rPr lang="cy-GB" dirty="0"/>
              <a:t> yn creu treiglad meddal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6501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Rhifau 1-99</a:t>
            </a:r>
          </a:p>
          <a:p>
            <a:r>
              <a:rPr lang="cy-GB" dirty="0"/>
              <a:t>Mewn parau, myfyriwr 1 i ysgrifennu rhif, myfyriwr 2 yn ateb ar lafar yn Gymraeg beth yw’r rhif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7914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https://play.kahoot.it/#/k/becba419-b085-43c6-a99e-b4eaff6d245d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1B625-7F27-43D2-AD0D-022541345A0B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9118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76D05-421B-4F27-B83C-F1936FBD3907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602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24578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US" altLang="x-none" dirty="0" err="1">
                <a:ea typeface="ＭＳ Ｐゴシック" charset="-128"/>
              </a:rPr>
              <a:t>Mae</a:t>
            </a:r>
            <a:r>
              <a:rPr lang="en-US" altLang="en-US" dirty="0" err="1">
                <a:ea typeface="ＭＳ Ｐゴシック" charset="-128"/>
              </a:rPr>
              <a:t>’</a:t>
            </a:r>
            <a:r>
              <a:rPr lang="en-US" altLang="x-none" dirty="0" err="1">
                <a:ea typeface="ＭＳ Ｐゴシック" charset="-128"/>
              </a:rPr>
              <a:t>r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sesiynau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llawn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ar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dreigladau</a:t>
            </a:r>
            <a:r>
              <a:rPr lang="en-US" altLang="x-none" dirty="0">
                <a:ea typeface="ＭＳ Ｐゴシック" charset="-128"/>
              </a:rPr>
              <a:t> a </a:t>
            </a:r>
            <a:r>
              <a:rPr lang="en-US" altLang="x-none" dirty="0" err="1">
                <a:ea typeface="ＭＳ Ｐゴシック" charset="-128"/>
              </a:rPr>
              <a:t>rhifolion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i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ddilyn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eto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ond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mae</a:t>
            </a:r>
            <a:r>
              <a:rPr lang="en-US" altLang="en-US" dirty="0" err="1">
                <a:ea typeface="ＭＳ Ｐゴシック" charset="-128"/>
              </a:rPr>
              <a:t>’</a:t>
            </a:r>
            <a:r>
              <a:rPr lang="en-US" altLang="x-none" dirty="0" err="1">
                <a:ea typeface="ＭＳ Ｐゴシック" charset="-128"/>
              </a:rPr>
              <a:t>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bwysig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eich</a:t>
            </a:r>
            <a:r>
              <a:rPr lang="en-US" altLang="x-none" dirty="0">
                <a:ea typeface="ＭＳ Ｐゴシック" charset="-128"/>
              </a:rPr>
              <a:t> bod </a:t>
            </a:r>
            <a:r>
              <a:rPr lang="en-US" altLang="x-none" dirty="0" err="1">
                <a:ea typeface="ＭＳ Ｐゴシック" charset="-128"/>
              </a:rPr>
              <a:t>yn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gwybod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os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yw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gair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wrywaidd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neu</a:t>
            </a:r>
            <a:r>
              <a:rPr lang="en-US" altLang="en-US" dirty="0" err="1">
                <a:ea typeface="ＭＳ Ｐゴシック" charset="-128"/>
              </a:rPr>
              <a:t>’</a:t>
            </a:r>
            <a:r>
              <a:rPr lang="en-US" altLang="x-none" dirty="0" err="1">
                <a:ea typeface="ＭＳ Ｐゴシック" charset="-128"/>
              </a:rPr>
              <a:t>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fenywaidd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wrth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ddefnyddio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rhifau</a:t>
            </a:r>
            <a:r>
              <a:rPr lang="en-US" altLang="x-none" dirty="0">
                <a:ea typeface="ＭＳ Ｐゴシック" charset="-128"/>
              </a:rPr>
              <a:t>.</a:t>
            </a:r>
          </a:p>
          <a:p>
            <a:pPr eaLnBrk="1" hangingPunct="1">
              <a:spcBef>
                <a:spcPct val="0"/>
              </a:spcBef>
            </a:pPr>
            <a:r>
              <a:rPr lang="en-US" altLang="x-none" dirty="0">
                <a:ea typeface="ＭＳ Ｐゴシック" charset="-128"/>
              </a:rPr>
              <a:t>Mae </a:t>
            </a:r>
            <a:r>
              <a:rPr lang="en-US" altLang="x-none" dirty="0" err="1">
                <a:ea typeface="ＭＳ Ｐゴシック" charset="-128"/>
              </a:rPr>
              <a:t>ffurfiau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benywaidd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gyda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ni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ar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gyfer</a:t>
            </a:r>
            <a:r>
              <a:rPr lang="en-US" altLang="x-none" dirty="0">
                <a:ea typeface="ＭＳ Ｐゴシック" charset="-128"/>
              </a:rPr>
              <a:t> 2, 3 a 4 </a:t>
            </a:r>
            <a:r>
              <a:rPr lang="en-US" altLang="x-none" dirty="0" err="1">
                <a:ea typeface="ＭＳ Ｐゴシック" charset="-128"/>
              </a:rPr>
              <a:t>sef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dwy</a:t>
            </a:r>
            <a:r>
              <a:rPr lang="en-US" altLang="x-none" dirty="0">
                <a:ea typeface="ＭＳ Ｐゴシック" charset="-128"/>
              </a:rPr>
              <a:t>, </a:t>
            </a:r>
            <a:r>
              <a:rPr lang="en-US" altLang="x-none" dirty="0" err="1">
                <a:ea typeface="ＭＳ Ｐゴシック" charset="-128"/>
              </a:rPr>
              <a:t>tair</a:t>
            </a:r>
            <a:r>
              <a:rPr lang="en-US" altLang="x-none" dirty="0">
                <a:ea typeface="ＭＳ Ｐゴシック" charset="-128"/>
              </a:rPr>
              <a:t>, </a:t>
            </a:r>
            <a:r>
              <a:rPr lang="en-US" altLang="x-none" dirty="0" err="1">
                <a:ea typeface="ＭＳ Ｐゴシック" charset="-128"/>
              </a:rPr>
              <a:t>pedair</a:t>
            </a:r>
            <a:r>
              <a:rPr lang="en-US" altLang="x-none" dirty="0">
                <a:ea typeface="ＭＳ Ｐゴシック" charset="-128"/>
              </a:rPr>
              <a:t>.</a:t>
            </a:r>
          </a:p>
          <a:p>
            <a:pPr eaLnBrk="1" hangingPunct="1">
              <a:spcBef>
                <a:spcPct val="0"/>
              </a:spcBef>
            </a:pPr>
            <a:r>
              <a:rPr lang="en-US" altLang="x-none" dirty="0" err="1">
                <a:ea typeface="ＭＳ Ｐゴシック" charset="-128"/>
              </a:rPr>
              <a:t>Hefyd</a:t>
            </a:r>
            <a:r>
              <a:rPr lang="en-US" altLang="x-none" dirty="0">
                <a:ea typeface="ＭＳ Ｐゴシック" charset="-128"/>
              </a:rPr>
              <a:t>, </a:t>
            </a:r>
            <a:r>
              <a:rPr lang="en-US" altLang="x-none" dirty="0" err="1">
                <a:ea typeface="ＭＳ Ｐゴシック" charset="-128"/>
              </a:rPr>
              <a:t>mae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yna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dreigladau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ymddangos</a:t>
            </a:r>
            <a:r>
              <a:rPr lang="en-US" altLang="x-none" dirty="0">
                <a:ea typeface="ＭＳ Ｐゴシック" charset="-128"/>
              </a:rPr>
              <a:t> fan </a:t>
            </a:r>
            <a:r>
              <a:rPr lang="en-US" altLang="x-none" dirty="0" err="1">
                <a:ea typeface="ＭＳ Ｐゴシック" charset="-128"/>
              </a:rPr>
              <a:t>hyn</a:t>
            </a:r>
            <a:r>
              <a:rPr lang="en-US" altLang="x-none" dirty="0">
                <a:ea typeface="ＭＳ Ｐゴシック" charset="-128"/>
              </a:rPr>
              <a:t> – </a:t>
            </a:r>
            <a:r>
              <a:rPr lang="en-US" altLang="x-none" dirty="0" err="1">
                <a:ea typeface="ＭＳ Ｐゴシック" charset="-128"/>
              </a:rPr>
              <a:t>meddal</a:t>
            </a:r>
            <a:r>
              <a:rPr lang="en-US" altLang="x-none" dirty="0">
                <a:ea typeface="ＭＳ Ｐゴシック" charset="-128"/>
              </a:rPr>
              <a:t> a </a:t>
            </a:r>
            <a:r>
              <a:rPr lang="en-US" altLang="x-none" dirty="0" err="1">
                <a:ea typeface="ＭＳ Ｐゴシック" charset="-128"/>
              </a:rPr>
              <a:t>llaes</a:t>
            </a:r>
            <a:r>
              <a:rPr lang="en-US" altLang="x-none" dirty="0">
                <a:ea typeface="ＭＳ Ｐゴシック" charset="-128"/>
              </a:rPr>
              <a:t>.</a:t>
            </a:r>
          </a:p>
          <a:p>
            <a:pPr eaLnBrk="1" hangingPunct="1">
              <a:spcBef>
                <a:spcPct val="0"/>
              </a:spcBef>
            </a:pPr>
            <a:r>
              <a:rPr lang="en-US" altLang="x-none" dirty="0">
                <a:ea typeface="ＭＳ Ｐゴシック" charset="-128"/>
              </a:rPr>
              <a:t>MWY am y </a:t>
            </a:r>
            <a:r>
              <a:rPr lang="en-US" altLang="x-none" dirty="0" err="1">
                <a:ea typeface="ＭＳ Ｐゴシック" charset="-128"/>
              </a:rPr>
              <a:t>pethau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hyn</a:t>
            </a:r>
            <a:r>
              <a:rPr lang="en-US" altLang="x-none" dirty="0">
                <a:ea typeface="ＭＳ Ｐゴシック" charset="-128"/>
              </a:rPr>
              <a:t> </a:t>
            </a:r>
            <a:r>
              <a:rPr lang="en-US" altLang="x-none" dirty="0" err="1">
                <a:ea typeface="ＭＳ Ｐゴシック" charset="-128"/>
              </a:rPr>
              <a:t>yn</a:t>
            </a:r>
            <a:r>
              <a:rPr lang="en-US" altLang="x-none" dirty="0">
                <a:ea typeface="ＭＳ Ｐゴシック" charset="-128"/>
              </a:rPr>
              <a:t> y man!</a:t>
            </a:r>
          </a:p>
        </p:txBody>
      </p:sp>
      <p:sp>
        <p:nvSpPr>
          <p:cNvPr id="24579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1pPr>
            <a:lvl2pPr marL="783664" indent="-301409" eaLnBrk="0" hangingPunct="0"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2pPr>
            <a:lvl3pPr marL="1205636" indent="-241127" eaLnBrk="0" hangingPunct="0"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3pPr>
            <a:lvl4pPr marL="1687891" indent="-241127" eaLnBrk="0" hangingPunct="0"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4pPr>
            <a:lvl5pPr marL="2170146" indent="-241127" eaLnBrk="0" hangingPunct="0"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5pPr>
            <a:lvl6pPr marL="2652400" indent="-241127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6pPr>
            <a:lvl7pPr marL="3134655" indent="-241127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7pPr>
            <a:lvl8pPr marL="3616909" indent="-241127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8pPr>
            <a:lvl9pPr marL="4099164" indent="-241127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Verdana" charset="0"/>
                <a:ea typeface="ＭＳ Ｐゴシック" charset="-128"/>
              </a:defRPr>
            </a:lvl9pPr>
          </a:lstStyle>
          <a:p>
            <a:pPr eaLnBrk="1" hangingPunct="1"/>
            <a:fld id="{4E0C028B-C805-6846-A8CF-E375B0073E23}" type="slidenum">
              <a:rPr lang="en-US" altLang="x-none" sz="1300"/>
              <a:pPr eaLnBrk="1" hangingPunct="1"/>
              <a:t>31</a:t>
            </a:fld>
            <a:endParaRPr lang="en-US" altLang="x-none" sz="1300"/>
          </a:p>
        </p:txBody>
      </p:sp>
    </p:spTree>
    <p:extLst>
      <p:ext uri="{BB962C8B-B14F-4D97-AF65-F5344CB8AC3E}">
        <p14:creationId xmlns:p14="http://schemas.microsoft.com/office/powerpoint/2010/main" val="12535561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9F8C9FD-8567-44F7-9576-1A4FB1CCB52C}" type="slidenum">
              <a:rPr lang="en-GB" smtClean="0"/>
              <a:pPr>
                <a:defRPr/>
              </a:pPr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94149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Rhifau 1-99</a:t>
            </a:r>
          </a:p>
          <a:p>
            <a:r>
              <a:rPr lang="cy-GB" dirty="0"/>
              <a:t>Mewn parau, myfyriwr 1 i ysgrifennu rhif, myfyriwr 2 yn ateb ar lafar yn Gymraeg beth yw’r rhif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19608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baseline="0" dirty="0" smtClean="0"/>
              <a:t>Ymarfer dyddiau’r wythnos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711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57548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 smtClean="0"/>
              <a:t>Ymarfer misoedd</a:t>
            </a:r>
            <a:r>
              <a:rPr lang="cy-GB" baseline="0" dirty="0" smtClean="0"/>
              <a:t> y flwyddyn</a:t>
            </a:r>
          </a:p>
          <a:p>
            <a:r>
              <a:rPr lang="cy-GB" baseline="0" dirty="0" smtClean="0"/>
              <a:t>Partner 1 – ysgrifennu rhif o 1 – 12</a:t>
            </a:r>
          </a:p>
          <a:p>
            <a:r>
              <a:rPr lang="cy-GB" baseline="0" dirty="0" smtClean="0"/>
              <a:t>Partner 2 – enwi’r mis</a:t>
            </a:r>
          </a:p>
          <a:p>
            <a:r>
              <a:rPr lang="cy-GB" baseline="0" dirty="0" smtClean="0"/>
              <a:t>A chyfnewid</a:t>
            </a:r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4567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2274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Gellir</a:t>
            </a:r>
            <a:r>
              <a:rPr lang="en-US" baseline="0" dirty="0"/>
              <a:t> </a:t>
            </a:r>
            <a:r>
              <a:rPr lang="en-US" baseline="0" dirty="0" err="1"/>
              <a:t>llunio</a:t>
            </a:r>
            <a:r>
              <a:rPr lang="en-US" baseline="0" dirty="0"/>
              <a:t> </a:t>
            </a:r>
            <a:r>
              <a:rPr lang="en-US" baseline="0" dirty="0" err="1"/>
              <a:t>ymarfer</a:t>
            </a:r>
            <a:r>
              <a:rPr lang="en-US" baseline="0" dirty="0"/>
              <a:t> </a:t>
            </a:r>
            <a:r>
              <a:rPr lang="en-US" baseline="0" dirty="0" err="1"/>
              <a:t>yn</a:t>
            </a:r>
            <a:r>
              <a:rPr lang="en-US" baseline="0" dirty="0"/>
              <a:t> </a:t>
            </a:r>
            <a:r>
              <a:rPr lang="en-US" baseline="0" dirty="0" err="1"/>
              <a:t>gofyn</a:t>
            </a:r>
            <a:r>
              <a:rPr lang="en-US" baseline="0" dirty="0"/>
              <a:t>: </a:t>
            </a:r>
            <a:r>
              <a:rPr lang="en-US" baseline="0" dirty="0" err="1"/>
              <a:t>Pryd</a:t>
            </a:r>
            <a:r>
              <a:rPr lang="en-US" baseline="0" dirty="0"/>
              <a:t> </a:t>
            </a:r>
            <a:r>
              <a:rPr lang="en-US" baseline="0" dirty="0" err="1"/>
              <a:t>mae</a:t>
            </a:r>
            <a:r>
              <a:rPr lang="mr-IN" baseline="0" dirty="0"/>
              <a:t>……</a:t>
            </a:r>
            <a:r>
              <a:rPr lang="en-GB" baseline="0" dirty="0"/>
              <a:t>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8845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(</a:t>
            </a:r>
            <a:r>
              <a:rPr lang="en-US" dirty="0" err="1"/>
              <a:t>haha</a:t>
            </a:r>
            <a:r>
              <a:rPr lang="en-US" dirty="0"/>
              <a:t>) </a:t>
            </a:r>
            <a:r>
              <a:rPr lang="en-US" dirty="0" err="1"/>
              <a:t>gellir</a:t>
            </a:r>
            <a:r>
              <a:rPr lang="en-US" dirty="0"/>
              <a:t> </a:t>
            </a:r>
            <a:r>
              <a:rPr lang="en-US" dirty="0" err="1"/>
              <a:t>esbonio</a:t>
            </a:r>
            <a:r>
              <a:rPr lang="en-US" dirty="0"/>
              <a:t> </a:t>
            </a:r>
            <a:r>
              <a:rPr lang="en-US" dirty="0" err="1"/>
              <a:t>treiglo</a:t>
            </a:r>
            <a:r>
              <a:rPr lang="en-US" baseline="0" dirty="0"/>
              <a:t> </a:t>
            </a:r>
            <a:r>
              <a:rPr lang="en-US" baseline="0" dirty="0" err="1"/>
              <a:t>ar</a:t>
            </a:r>
            <a:r>
              <a:rPr lang="en-US" baseline="0" dirty="0"/>
              <a:t> </a:t>
            </a:r>
            <a:r>
              <a:rPr lang="en-US" baseline="0" dirty="0" err="1"/>
              <a:t>ôl</a:t>
            </a:r>
            <a:r>
              <a:rPr lang="en-US" baseline="0" dirty="0"/>
              <a:t> ‘</a:t>
            </a:r>
            <a:r>
              <a:rPr lang="en-US" baseline="0" dirty="0" err="1"/>
              <a:t>yn</a:t>
            </a:r>
            <a:r>
              <a:rPr lang="en-US" baseline="0" dirty="0"/>
              <a:t>’</a:t>
            </a:r>
            <a:r>
              <a:rPr lang="mr-IN" baseline="0" dirty="0"/>
              <a:t>…</a:t>
            </a:r>
            <a:r>
              <a:rPr lang="en-GB" baseline="0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122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7E7A44-DABC-7643-9255-81D97F854201}" type="datetimeFigureOut">
              <a:rPr lang="en-US" smtClean="0"/>
              <a:t>9/23/2019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42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3" r:id="rId1"/>
    <p:sldLayoutId id="2147484004" r:id="rId2"/>
    <p:sldLayoutId id="2147484005" r:id="rId3"/>
    <p:sldLayoutId id="2147484006" r:id="rId4"/>
    <p:sldLayoutId id="2147484007" r:id="rId5"/>
    <p:sldLayoutId id="2147484008" r:id="rId6"/>
    <p:sldLayoutId id="2147484009" r:id="rId7"/>
    <p:sldLayoutId id="2147484010" r:id="rId8"/>
    <p:sldLayoutId id="2147484011" r:id="rId9"/>
    <p:sldLayoutId id="2147484012" r:id="rId10"/>
    <p:sldLayoutId id="2147484013" r:id="rId11"/>
    <p:sldLayoutId id="2147484014" r:id="rId12"/>
    <p:sldLayoutId id="2147484015" r:id="rId13"/>
    <p:sldLayoutId id="2147484016" r:id="rId14"/>
    <p:sldLayoutId id="2147484017" r:id="rId15"/>
    <p:sldLayoutId id="2147484018" r:id="rId16"/>
    <p:sldLayoutId id="214748401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play.kahoot.it/#/k/becba419-b085-43c6-a99e-b4eaff6d245d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2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microsoft.com/office/2007/relationships/hdphoto" Target="../media/hdphoto3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microsoft.com/office/2007/relationships/hdphoto" Target="../media/hdphoto2.wdp"/><Relationship Id="rId4" Type="http://schemas.openxmlformats.org/officeDocument/2006/relationships/image" Target="../media/image2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7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tellagami.com/gami/X5GZTS/" TargetMode="Externa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tellagami.com/gami/4U4R55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g"/><Relationship Id="rId4" Type="http://schemas.openxmlformats.org/officeDocument/2006/relationships/hyperlink" Target="https://www.youtube.com/watch?v=CTgsw2Q5FnM" TargetMode="Externa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726" t="12992" r="28186" b="13354"/>
          <a:stretch/>
        </p:blipFill>
        <p:spPr>
          <a:xfrm rot="16200000">
            <a:off x="4532646" y="-1392948"/>
            <a:ext cx="3251200" cy="8453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35" t="37588" r="31449" b="37573"/>
          <a:stretch/>
        </p:blipFill>
        <p:spPr>
          <a:xfrm rot="16200000">
            <a:off x="2709192" y="-761709"/>
            <a:ext cx="732568" cy="40132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65" t="32630" r="43448" b="33666"/>
          <a:stretch/>
        </p:blipFill>
        <p:spPr>
          <a:xfrm rot="16200000">
            <a:off x="8159694" y="-1199057"/>
            <a:ext cx="886468" cy="504179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994427" y="1926583"/>
            <a:ext cx="8535097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Adolygu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Wyddor</a:t>
            </a:r>
            <a:r>
              <a:rPr lang="en-GB" sz="2800" dirty="0"/>
              <a:t>, </a:t>
            </a:r>
            <a:r>
              <a:rPr lang="en-GB" sz="2800" dirty="0" err="1"/>
              <a:t>ynganu</a:t>
            </a:r>
            <a:r>
              <a:rPr lang="en-GB" sz="2800" dirty="0"/>
              <a:t> (</a:t>
            </a:r>
            <a:r>
              <a:rPr lang="en-GB" sz="2800" dirty="0" err="1"/>
              <a:t>pronounciation</a:t>
            </a:r>
            <a:r>
              <a:rPr lang="en-GB" sz="2800" dirty="0"/>
              <a:t>)</a:t>
            </a:r>
          </a:p>
          <a:p>
            <a:endParaRPr lang="en-GB" sz="2800" dirty="0"/>
          </a:p>
          <a:p>
            <a:r>
              <a:rPr lang="en-GB" sz="2800" dirty="0" err="1"/>
              <a:t>Rhifau</a:t>
            </a:r>
            <a:r>
              <a:rPr lang="en-GB" sz="2800" dirty="0"/>
              <a:t>/Numbers</a:t>
            </a:r>
          </a:p>
          <a:p>
            <a:r>
              <a:rPr lang="en-GB" sz="2800" dirty="0" err="1"/>
              <a:t>Dyddiadau</a:t>
            </a:r>
            <a:r>
              <a:rPr lang="en-GB" sz="2800" dirty="0"/>
              <a:t>/Days of the week</a:t>
            </a:r>
          </a:p>
          <a:p>
            <a:r>
              <a:rPr lang="en-GB" sz="2800" dirty="0" err="1"/>
              <a:t>Misoedd</a:t>
            </a:r>
            <a:r>
              <a:rPr lang="en-GB" sz="2800" dirty="0"/>
              <a:t>/Months</a:t>
            </a:r>
          </a:p>
          <a:p>
            <a:r>
              <a:rPr lang="en-GB" sz="2800" dirty="0"/>
              <a:t>The date/Y </a:t>
            </a:r>
            <a:r>
              <a:rPr lang="en-GB" sz="2800" dirty="0" err="1"/>
              <a:t>dyddiad</a:t>
            </a:r>
            <a:endParaRPr lang="en-GB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42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2651372" y="1640938"/>
          <a:ext cx="6601116" cy="386096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10018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001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0018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0018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0018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00186">
                  <a:extLst>
                    <a:ext uri="{9D8B030D-6E8A-4147-A177-3AD203B41FA5}">
                      <a16:colId xmlns:a16="http://schemas.microsoft.com/office/drawing/2014/main" val="2040701174"/>
                    </a:ext>
                  </a:extLst>
                </a:gridCol>
              </a:tblGrid>
              <a:tr h="772192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b</a:t>
                      </a:r>
                      <a:endParaRPr lang="en-US" sz="4400" b="1" dirty="0">
                        <a:solidFill>
                          <a:srgbClr val="00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c</a:t>
                      </a:r>
                      <a:endParaRPr lang="en-US" sz="4400" b="1" dirty="0">
                        <a:solidFill>
                          <a:srgbClr val="00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0070C0"/>
                          </a:solidFill>
                        </a:rPr>
                        <a:t>ch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/>
                        <a:t>d</a:t>
                      </a:r>
                      <a:endParaRPr lang="en-US" sz="4400" b="1" dirty="0">
                        <a:solidFill>
                          <a:srgbClr val="00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4400" b="1" dirty="0" err="1">
                          <a:solidFill>
                            <a:srgbClr val="0070C0"/>
                          </a:solidFill>
                        </a:rPr>
                        <a:t>dd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2192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FF0000"/>
                          </a:solidFill>
                        </a:rPr>
                        <a:t>e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f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>
                          <a:solidFill>
                            <a:srgbClr val="0070C0"/>
                          </a:solidFill>
                        </a:rPr>
                        <a:t>ff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g</a:t>
                      </a:r>
                      <a:endParaRPr lang="en-US" sz="4400" b="1" dirty="0">
                        <a:solidFill>
                          <a:srgbClr val="00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0070C0"/>
                          </a:solidFill>
                        </a:rPr>
                        <a:t>ng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h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2192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FF0000"/>
                          </a:solidFill>
                        </a:rPr>
                        <a:t>i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j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l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0070C0"/>
                          </a:solidFill>
                        </a:rPr>
                        <a:t>ll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m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n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2192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FF0000"/>
                          </a:solidFill>
                        </a:rPr>
                        <a:t>o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p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>
                          <a:solidFill>
                            <a:srgbClr val="0070C0"/>
                          </a:solidFill>
                        </a:rPr>
                        <a:t>ph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r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0070C0"/>
                          </a:solidFill>
                        </a:rPr>
                        <a:t>rh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/>
                        <a:t>s</a:t>
                      </a:r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2192"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>
                          <a:latin typeface="Century Gothic" panose="020B0502020202020204" pitchFamily="34" charset="0"/>
                          <a:cs typeface="Comic Sans MS"/>
                        </a:rPr>
                        <a:t>t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0070C0"/>
                          </a:solidFill>
                        </a:rPr>
                        <a:t>th</a:t>
                      </a:r>
                      <a:endParaRPr lang="en-US" sz="4400" b="1" dirty="0">
                        <a:solidFill>
                          <a:srgbClr val="0070C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FF0000"/>
                          </a:solidFill>
                        </a:rPr>
                        <a:t>u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FF0000"/>
                          </a:solidFill>
                        </a:rPr>
                        <a:t>w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400" b="1" dirty="0" err="1">
                          <a:solidFill>
                            <a:srgbClr val="FF0000"/>
                          </a:solidFill>
                        </a:rPr>
                        <a:t>y</a:t>
                      </a:r>
                      <a:endParaRPr lang="en-US" sz="4400" b="1" dirty="0">
                        <a:solidFill>
                          <a:srgbClr val="FF0000"/>
                        </a:solidFill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en-US" sz="4400" b="1" dirty="0">
                        <a:latin typeface="Comic Sans MS"/>
                        <a:cs typeface="Comic Sans MS"/>
                      </a:endParaRP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6" name="Title 4"/>
          <p:cNvSpPr txBox="1">
            <a:spLocks/>
          </p:cNvSpPr>
          <p:nvPr/>
        </p:nvSpPr>
        <p:spPr>
          <a:xfrm>
            <a:off x="2651372" y="783688"/>
            <a:ext cx="6229350" cy="857250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333" dirty="0" err="1">
                <a:cs typeface="Comic Sans MS"/>
              </a:rPr>
              <a:t>Yr</a:t>
            </a:r>
            <a:r>
              <a:rPr lang="en-US" sz="3333" dirty="0">
                <a:cs typeface="Comic Sans MS"/>
              </a:rPr>
              <a:t> </a:t>
            </a:r>
            <a:r>
              <a:rPr lang="en-US" sz="3333" dirty="0" err="1">
                <a:cs typeface="Comic Sans MS"/>
              </a:rPr>
              <a:t>Wyddor</a:t>
            </a:r>
            <a:r>
              <a:rPr lang="en-US" sz="3333" dirty="0">
                <a:cs typeface="Comic Sans MS"/>
              </a:rPr>
              <a:t> </a:t>
            </a:r>
            <a:r>
              <a:rPr lang="en-US" sz="3333" dirty="0" err="1">
                <a:cs typeface="Comic Sans MS"/>
              </a:rPr>
              <a:t>Gymraeg</a:t>
            </a:r>
            <a:r>
              <a:rPr lang="en-US" dirty="0">
                <a:cs typeface="Comic Sans MS"/>
              </a:rPr>
              <a:t/>
            </a:r>
            <a:br>
              <a:rPr lang="en-US" dirty="0">
                <a:cs typeface="Comic Sans MS"/>
              </a:rPr>
            </a:br>
            <a:r>
              <a:rPr lang="en-US" sz="2667" i="1" dirty="0">
                <a:solidFill>
                  <a:srgbClr val="000000"/>
                </a:solidFill>
                <a:cs typeface="Comic Sans MS"/>
              </a:rPr>
              <a:t>The Welsh Alphabet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465760" y="2648327"/>
            <a:ext cx="2726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** Consonants</a:t>
            </a:r>
          </a:p>
          <a:p>
            <a:r>
              <a:rPr lang="en-US" sz="2400" dirty="0">
                <a:solidFill>
                  <a:srgbClr val="FF0000"/>
                </a:solidFill>
              </a:rPr>
              <a:t>** Vowels	         </a:t>
            </a:r>
            <a:r>
              <a:rPr lang="en-US" sz="2400" dirty="0">
                <a:solidFill>
                  <a:srgbClr val="0000FF"/>
                </a:solidFill>
              </a:rPr>
              <a:t>** Double letters</a:t>
            </a:r>
            <a:endParaRPr lang="en-US" sz="2400" dirty="0">
              <a:solidFill>
                <a:srgbClr val="FF0000"/>
              </a:solidFill>
            </a:endParaRPr>
          </a:p>
        </p:txBody>
      </p:sp>
      <p:pic>
        <p:nvPicPr>
          <p:cNvPr id="11" name="MS900074799[1].wav">
            <a:hlinkClick r:id="" action="ppaction://media"/>
            <a:extLst>
              <a:ext uri="{FF2B5EF4-FFF2-40B4-BE49-F238E27FC236}">
                <a16:creationId xmlns:a16="http://schemas.microsoft.com/office/drawing/2014/main" id="{439024C7-DA0B-4CFE-A763-DBEF1D70EC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 cstate="print"/>
          <a:stretch>
            <a:fillRect/>
          </a:stretch>
        </p:blipFill>
        <p:spPr>
          <a:xfrm>
            <a:off x="389128" y="2870938"/>
            <a:ext cx="244475" cy="244475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53E624F5-1694-4CBD-AC2B-268A9087F240}"/>
              </a:ext>
            </a:extLst>
          </p:cNvPr>
          <p:cNvSpPr/>
          <p:nvPr/>
        </p:nvSpPr>
        <p:spPr>
          <a:xfrm>
            <a:off x="253859" y="2078850"/>
            <a:ext cx="2052228" cy="2052228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2170469C-B517-4AC6-AD70-5E0DEAC3CD9D}"/>
              </a:ext>
            </a:extLst>
          </p:cNvPr>
          <p:cNvSpPr/>
          <p:nvPr/>
        </p:nvSpPr>
        <p:spPr>
          <a:xfrm>
            <a:off x="253859" y="2078850"/>
            <a:ext cx="2052228" cy="2052228"/>
          </a:xfrm>
          <a:prstGeom prst="ellipse">
            <a:avLst/>
          </a:prstGeom>
          <a:solidFill>
            <a:srgbClr val="008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64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8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80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7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4331498" y="555344"/>
            <a:ext cx="3679102" cy="856388"/>
          </a:xfrm>
          <a:prstGeom prst="rect">
            <a:avLst/>
          </a:prstGeom>
        </p:spPr>
        <p:txBody>
          <a:bodyPr/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chi!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2738837" y="1092335"/>
          <a:ext cx="6864423" cy="4632960"/>
        </p:xfrm>
        <a:graphic>
          <a:graphicData uri="http://schemas.openxmlformats.org/drawingml/2006/table">
            <a:tbl>
              <a:tblPr firstRow="1" lastRow="1" bandRow="1">
                <a:tableStyleId>{BC89EF96-8CEA-46FF-86C4-4CE0E7609802}</a:tableStyleId>
              </a:tblPr>
              <a:tblGrid>
                <a:gridCol w="228814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881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881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partner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angel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Euros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cell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faint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pump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union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paid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truth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bun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 err="1"/>
                        <a:t>allan</a:t>
                      </a:r>
                      <a:endParaRPr lang="en-GB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gem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march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campus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afraid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hurt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person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64828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murmur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dull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dawn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8026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sail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toes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/>
                        <a:t>draw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pic>
        <p:nvPicPr>
          <p:cNvPr id="10" name="MS900074799[1].wav">
            <a:hlinkClick r:id="" action="ppaction://media"/>
            <a:extLst>
              <a:ext uri="{FF2B5EF4-FFF2-40B4-BE49-F238E27FC236}">
                <a16:creationId xmlns:a16="http://schemas.microsoft.com/office/drawing/2014/main" id="{FA0DEAE2-257B-4B13-A2D8-F25AAF1727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1086201" y="2870938"/>
            <a:ext cx="244475" cy="244475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4F734A1C-AFB6-4C77-873F-D00B2AB8E8F4}"/>
              </a:ext>
            </a:extLst>
          </p:cNvPr>
          <p:cNvSpPr/>
          <p:nvPr/>
        </p:nvSpPr>
        <p:spPr>
          <a:xfrm>
            <a:off x="150097" y="2078850"/>
            <a:ext cx="2052228" cy="2052228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62968628-69A9-42B9-8EB9-7D65C997EFD2}"/>
              </a:ext>
            </a:extLst>
          </p:cNvPr>
          <p:cNvSpPr/>
          <p:nvPr/>
        </p:nvSpPr>
        <p:spPr>
          <a:xfrm>
            <a:off x="150097" y="2078850"/>
            <a:ext cx="2052228" cy="205222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3206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2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0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7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FE1F31D-6C94-4116-8BAF-0A99692201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4727" y="-59118"/>
            <a:ext cx="8610600" cy="1293028"/>
          </a:xfrm>
        </p:spPr>
        <p:txBody>
          <a:bodyPr/>
          <a:lstStyle/>
          <a:p>
            <a:pPr algn="ctr"/>
            <a:r>
              <a:rPr lang="cy-GB" dirty="0"/>
              <a:t>SGWRS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719719F-B82E-41BC-897A-6FB5E0F5403A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181382020"/>
              </p:ext>
            </p:extLst>
          </p:nvPr>
        </p:nvGraphicFramePr>
        <p:xfrm>
          <a:off x="908050" y="1106488"/>
          <a:ext cx="11284974" cy="5595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42487">
                  <a:extLst>
                    <a:ext uri="{9D8B030D-6E8A-4147-A177-3AD203B41FA5}">
                      <a16:colId xmlns:a16="http://schemas.microsoft.com/office/drawing/2014/main" val="3384380643"/>
                    </a:ext>
                  </a:extLst>
                </a:gridCol>
                <a:gridCol w="5642487">
                  <a:extLst>
                    <a:ext uri="{9D8B030D-6E8A-4147-A177-3AD203B41FA5}">
                      <a16:colId xmlns:a16="http://schemas.microsoft.com/office/drawing/2014/main" val="3008349952"/>
                    </a:ext>
                  </a:extLst>
                </a:gridCol>
              </a:tblGrid>
              <a:tr h="781665">
                <a:tc>
                  <a:txBody>
                    <a:bodyPr/>
                    <a:lstStyle/>
                    <a:p>
                      <a:r>
                        <a:rPr lang="cy-GB" sz="2400" dirty="0"/>
                        <a:t>Partner 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Partner 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556276028"/>
                  </a:ext>
                </a:extLst>
              </a:tr>
              <a:tr h="781665">
                <a:tc>
                  <a:txBody>
                    <a:bodyPr/>
                    <a:lstStyle/>
                    <a:p>
                      <a:r>
                        <a:rPr lang="cy-GB" sz="2400" dirty="0"/>
                        <a:t>Shwmai/Bore da/Prynhawn da/Noswaith dda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400" dirty="0"/>
                        <a:t>Shwmai/Bore da/Prynhawn da/Noswaith dda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59428309"/>
                  </a:ext>
                </a:extLst>
              </a:tr>
              <a:tr h="781665">
                <a:tc>
                  <a:txBody>
                    <a:bodyPr/>
                    <a:lstStyle/>
                    <a:p>
                      <a:r>
                        <a:rPr lang="cy-GB" sz="2400" dirty="0"/>
                        <a:t>Sut wyt ti? </a:t>
                      </a:r>
                      <a:r>
                        <a:rPr lang="cy-GB" sz="1800" dirty="0"/>
                        <a:t>(How are you?)</a:t>
                      </a:r>
                      <a:endParaRPr lang="cy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Dwi’n dda iawn/weddol/ofnadwy.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94410015"/>
                  </a:ext>
                </a:extLst>
              </a:tr>
              <a:tr h="781665">
                <a:tc>
                  <a:txBody>
                    <a:bodyPr/>
                    <a:lstStyle/>
                    <a:p>
                      <a:r>
                        <a:rPr lang="cy-GB" sz="2400" dirty="0"/>
                        <a:t>Beth yw dy enw di? </a:t>
                      </a:r>
                      <a:r>
                        <a:rPr lang="cy-GB" sz="1800" dirty="0"/>
                        <a:t>(What’s your name?)</a:t>
                      </a:r>
                      <a:endParaRPr lang="cy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_________________ dw i.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09553878"/>
                  </a:ext>
                </a:extLst>
              </a:tr>
              <a:tr h="781665">
                <a:tc>
                  <a:txBody>
                    <a:bodyPr/>
                    <a:lstStyle/>
                    <a:p>
                      <a:r>
                        <a:rPr lang="cy-GB" sz="2400" dirty="0"/>
                        <a:t>O ble wyt ti’n dod? </a:t>
                      </a:r>
                      <a:r>
                        <a:rPr lang="cy-GB" sz="1800" dirty="0"/>
                        <a:t>(Where are you from?)</a:t>
                      </a:r>
                      <a:endParaRPr lang="cy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Dwi’n dod o ________________________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61087202"/>
                  </a:ext>
                </a:extLst>
              </a:tr>
              <a:tr h="781665">
                <a:tc>
                  <a:txBody>
                    <a:bodyPr/>
                    <a:lstStyle/>
                    <a:p>
                      <a:r>
                        <a:rPr lang="cy-GB" sz="2400" dirty="0"/>
                        <a:t>Ble wyt ti’n byw? </a:t>
                      </a:r>
                      <a:r>
                        <a:rPr lang="cy-GB" sz="1800" dirty="0"/>
                        <a:t>(Where do you live?)</a:t>
                      </a:r>
                      <a:endParaRPr lang="cy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Dwi’n byw yn _________________________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87810684"/>
                  </a:ext>
                </a:extLst>
              </a:tr>
              <a:tr h="781665">
                <a:tc>
                  <a:txBody>
                    <a:bodyPr/>
                    <a:lstStyle/>
                    <a:p>
                      <a:r>
                        <a:rPr lang="cy-GB" sz="2400" dirty="0"/>
                        <a:t>Hwyl/Hwyl </a:t>
                      </a:r>
                      <a:r>
                        <a:rPr lang="cy-GB" sz="2400" dirty="0" smtClean="0"/>
                        <a:t>fawr/Da boch</a:t>
                      </a:r>
                      <a:endParaRPr lang="cy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y-GB" sz="2400" dirty="0"/>
                        <a:t>Hwyl/Hwyl </a:t>
                      </a:r>
                      <a:r>
                        <a:rPr lang="cy-GB" sz="2400" dirty="0" smtClean="0"/>
                        <a:t>fawr/Da boch</a:t>
                      </a:r>
                      <a:endParaRPr lang="cy-GB" sz="24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85584016"/>
                  </a:ext>
                </a:extLst>
              </a:tr>
            </a:tbl>
          </a:graphicData>
        </a:graphic>
      </p:graphicFrame>
      <p:pic>
        <p:nvPicPr>
          <p:cNvPr id="6" name="MS900074799[1].wav">
            <a:hlinkClick r:id="" action="ppaction://media"/>
            <a:extLst>
              <a:ext uri="{FF2B5EF4-FFF2-40B4-BE49-F238E27FC236}">
                <a16:creationId xmlns:a16="http://schemas.microsoft.com/office/drawing/2014/main" id="{FB05FD3C-86BC-4F93-84A5-12D9D534E9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11648117" y="5488294"/>
            <a:ext cx="198070" cy="19807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3C4253FC-98E1-4562-978F-E5BACA5CFC60}"/>
              </a:ext>
            </a:extLst>
          </p:cNvPr>
          <p:cNvSpPr/>
          <p:nvPr/>
        </p:nvSpPr>
        <p:spPr>
          <a:xfrm>
            <a:off x="10529324" y="5235677"/>
            <a:ext cx="1662676" cy="1466351"/>
          </a:xfrm>
          <a:prstGeom prst="ellipse">
            <a:avLst/>
          </a:prstGeom>
          <a:solidFill>
            <a:srgbClr val="FFFF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BE04631A-1774-483D-B970-C22CFDF49EBC}"/>
              </a:ext>
            </a:extLst>
          </p:cNvPr>
          <p:cNvSpPr/>
          <p:nvPr/>
        </p:nvSpPr>
        <p:spPr>
          <a:xfrm>
            <a:off x="10529324" y="5235677"/>
            <a:ext cx="1662676" cy="1466351"/>
          </a:xfrm>
          <a:prstGeom prst="ellipse">
            <a:avLst/>
          </a:prstGeom>
          <a:solidFill>
            <a:srgbClr val="3333CC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547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8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80000"/>
                            </p:stCondLst>
                            <p:childTnLst>
                              <p:par>
                                <p:cTn id="9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17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C920D-DEC5-4DCB-BD23-DD98F24E6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29770"/>
            <a:ext cx="10515600" cy="1325563"/>
          </a:xfrm>
        </p:spPr>
        <p:txBody>
          <a:bodyPr/>
          <a:lstStyle/>
          <a:p>
            <a:r>
              <a:rPr lang="cy-GB" b="1" dirty="0" smtClean="0"/>
              <a:t>RHIFAU </a:t>
            </a:r>
            <a:r>
              <a:rPr lang="cy-GB" b="1" dirty="0"/>
              <a:t>- NUMBERS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A8AAE-66EF-4A7B-9B20-DC9AE8F1F5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901218" cy="4351338"/>
          </a:xfrm>
        </p:spPr>
        <p:txBody>
          <a:bodyPr/>
          <a:lstStyle/>
          <a:p>
            <a:endParaRPr lang="cy-GB" dirty="0"/>
          </a:p>
          <a:p>
            <a:endParaRPr lang="cy-GB" dirty="0"/>
          </a:p>
          <a:p>
            <a:r>
              <a:rPr lang="cy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Mewn parau</a:t>
            </a:r>
            <a:r>
              <a:rPr lang="cy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trafodwch </a:t>
            </a:r>
            <a:r>
              <a:rPr lang="cy-GB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yr holl ffyrdd </a:t>
            </a:r>
            <a:r>
              <a:rPr lang="cy-GB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rydych yn defnyddio</a:t>
            </a:r>
            <a:r>
              <a:rPr lang="cy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y-GB" dirty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rhifau</a:t>
            </a:r>
            <a:r>
              <a:rPr lang="cy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y-GB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yn eich</a:t>
            </a:r>
            <a:r>
              <a:rPr lang="cy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y-GB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bywyd pob dydd</a:t>
            </a:r>
            <a:r>
              <a:rPr lang="cy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y-GB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pairs</a:t>
            </a:r>
            <a:r>
              <a:rPr lang="cy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discuss </a:t>
            </a:r>
            <a:r>
              <a:rPr lang="cy-GB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 the ways in which </a:t>
            </a:r>
            <a:r>
              <a:rPr lang="cy-GB" i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 use </a:t>
            </a:r>
            <a:r>
              <a:rPr lang="cy-GB" i="1" dirty="0">
                <a:solidFill>
                  <a:srgbClr val="FF33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numbers</a:t>
            </a:r>
            <a:r>
              <a:rPr lang="cy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y-GB" i="1" dirty="0">
                <a:solidFill>
                  <a:srgbClr val="FF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your            </a:t>
            </a:r>
            <a:r>
              <a:rPr lang="cy-GB" i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day-to-day life</a:t>
            </a:r>
            <a:r>
              <a:rPr lang="cy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en-GB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Image result for numbers">
            <a:extLst>
              <a:ext uri="{FF2B5EF4-FFF2-40B4-BE49-F238E27FC236}">
                <a16:creationId xmlns:a16="http://schemas.microsoft.com/office/drawing/2014/main" id="{6D748BF2-B706-4656-8FAA-30B62F504B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947" y="0"/>
            <a:ext cx="6029034" cy="2713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AEBEC6-C663-4AC5-8D79-A856DBE89A5D}"/>
              </a:ext>
            </a:extLst>
          </p:cNvPr>
          <p:cNvSpPr txBox="1"/>
          <p:nvPr/>
        </p:nvSpPr>
        <p:spPr>
          <a:xfrm>
            <a:off x="5878944" y="5939115"/>
            <a:ext cx="1893455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Arial Nova" panose="020B0504020202020204" pitchFamily="34" charset="0"/>
              </a:rPr>
              <a:t>Oedran - </a:t>
            </a:r>
            <a:r>
              <a:rPr lang="cy-GB" sz="2000" i="1" dirty="0">
                <a:latin typeface="Arial Nova" panose="020B0504020202020204" pitchFamily="34" charset="0"/>
              </a:rPr>
              <a:t>Age</a:t>
            </a:r>
            <a:endParaRPr lang="en-GB" sz="2000" i="1" dirty="0">
              <a:latin typeface="Arial Nova" panose="020B05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C4EF1E-0442-44D1-A651-63E67BEC559C}"/>
              </a:ext>
            </a:extLst>
          </p:cNvPr>
          <p:cNvSpPr txBox="1"/>
          <p:nvPr/>
        </p:nvSpPr>
        <p:spPr>
          <a:xfrm>
            <a:off x="4112492" y="4335644"/>
            <a:ext cx="1893455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Arial Nova" panose="020B0504020202020204" pitchFamily="34" charset="0"/>
              </a:rPr>
              <a:t>Mesuriadau – </a:t>
            </a:r>
            <a:r>
              <a:rPr lang="cy-GB" sz="2000" i="1" dirty="0">
                <a:latin typeface="Arial Nova" panose="020B0504020202020204" pitchFamily="34" charset="0"/>
              </a:rPr>
              <a:t>Quanitities/ Measurements</a:t>
            </a:r>
            <a:endParaRPr lang="en-GB" sz="2000" i="1" dirty="0">
              <a:latin typeface="Arial Nova" panose="020B05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4D89734-D801-471C-9473-BA01C3BF671E}"/>
              </a:ext>
            </a:extLst>
          </p:cNvPr>
          <p:cNvSpPr txBox="1"/>
          <p:nvPr/>
        </p:nvSpPr>
        <p:spPr>
          <a:xfrm>
            <a:off x="7439892" y="4432752"/>
            <a:ext cx="2369127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Arial Nova" panose="020B0504020202020204" pitchFamily="34" charset="0"/>
              </a:rPr>
              <a:t>Dyddiadau - </a:t>
            </a:r>
            <a:r>
              <a:rPr lang="cy-GB" sz="2000" i="1" dirty="0">
                <a:latin typeface="Arial Nova" panose="020B0504020202020204" pitchFamily="34" charset="0"/>
              </a:rPr>
              <a:t>Dates</a:t>
            </a:r>
            <a:endParaRPr lang="en-GB" sz="2000" i="1" dirty="0">
              <a:latin typeface="Arial Nova" panose="020B05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F1F808-E417-4983-884E-03F6A9A3B5FE}"/>
              </a:ext>
            </a:extLst>
          </p:cNvPr>
          <p:cNvSpPr txBox="1"/>
          <p:nvPr/>
        </p:nvSpPr>
        <p:spPr>
          <a:xfrm>
            <a:off x="8428182" y="5976908"/>
            <a:ext cx="3606799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Arial Nova" panose="020B0504020202020204" pitchFamily="34" charset="0"/>
              </a:rPr>
              <a:t>Rhifau ffôn – </a:t>
            </a:r>
            <a:r>
              <a:rPr lang="cy-GB" sz="2000" i="1" dirty="0">
                <a:latin typeface="Arial Nova" panose="020B0504020202020204" pitchFamily="34" charset="0"/>
              </a:rPr>
              <a:t>Phone numbers</a:t>
            </a:r>
            <a:endParaRPr lang="en-GB" sz="2000" i="1" dirty="0">
              <a:latin typeface="Arial Nova" panose="020B05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C2D726A-A97C-43EE-9260-6DB659791C9C}"/>
              </a:ext>
            </a:extLst>
          </p:cNvPr>
          <p:cNvSpPr txBox="1"/>
          <p:nvPr/>
        </p:nvSpPr>
        <p:spPr>
          <a:xfrm>
            <a:off x="7100743" y="5289574"/>
            <a:ext cx="1893455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Arial Nova" panose="020B0504020202020204" pitchFamily="34" charset="0"/>
              </a:rPr>
              <a:t>Prisiau - </a:t>
            </a:r>
            <a:r>
              <a:rPr lang="cy-GB" sz="2000" i="1" dirty="0">
                <a:latin typeface="Arial Nova" panose="020B0504020202020204" pitchFamily="34" charset="0"/>
              </a:rPr>
              <a:t>Prices</a:t>
            </a:r>
            <a:endParaRPr lang="en-GB" sz="2000" i="1" dirty="0">
              <a:latin typeface="Arial Nova" panose="020B05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B0A78B-76F9-42CE-A8E9-886121EEF1F1}"/>
              </a:ext>
            </a:extLst>
          </p:cNvPr>
          <p:cNvSpPr txBox="1"/>
          <p:nvPr/>
        </p:nvSpPr>
        <p:spPr>
          <a:xfrm>
            <a:off x="9975272" y="5004775"/>
            <a:ext cx="1893455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Arial Nova" panose="020B0504020202020204" pitchFamily="34" charset="0"/>
              </a:rPr>
              <a:t>Amser - </a:t>
            </a:r>
            <a:r>
              <a:rPr lang="cy-GB" sz="2000" i="1" dirty="0">
                <a:latin typeface="Arial Nova" panose="020B0504020202020204" pitchFamily="34" charset="0"/>
              </a:rPr>
              <a:t>Time</a:t>
            </a:r>
            <a:endParaRPr lang="en-GB" sz="2000" i="1" dirty="0">
              <a:latin typeface="Arial Nova" panose="020B05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1298C4E-F7F4-460C-AFA9-3ABE7627D30E}"/>
              </a:ext>
            </a:extLst>
          </p:cNvPr>
          <p:cNvSpPr txBox="1"/>
          <p:nvPr/>
        </p:nvSpPr>
        <p:spPr>
          <a:xfrm>
            <a:off x="746415" y="5050942"/>
            <a:ext cx="2978728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Arial Nova" panose="020B0504020202020204" pitchFamily="34" charset="0"/>
              </a:rPr>
              <a:t>Rhifo (e.e. tudalennau) – </a:t>
            </a:r>
            <a:r>
              <a:rPr lang="cy-GB" sz="2000" i="1" dirty="0">
                <a:latin typeface="Arial Nova" panose="020B0504020202020204" pitchFamily="34" charset="0"/>
              </a:rPr>
              <a:t>Numbering (e.g. pages)</a:t>
            </a:r>
            <a:endParaRPr lang="en-GB" sz="2000" i="1" dirty="0">
              <a:latin typeface="Arial Nova" panose="020B05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418381-F001-4569-A663-26FE64657A79}"/>
              </a:ext>
            </a:extLst>
          </p:cNvPr>
          <p:cNvSpPr txBox="1"/>
          <p:nvPr/>
        </p:nvSpPr>
        <p:spPr>
          <a:xfrm>
            <a:off x="2004870" y="6116250"/>
            <a:ext cx="3440545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2000" dirty="0">
                <a:latin typeface="Arial Nova" panose="020B0504020202020204" pitchFamily="34" charset="0"/>
              </a:rPr>
              <a:t>Cyfeiriadau – </a:t>
            </a:r>
            <a:r>
              <a:rPr lang="cy-GB" sz="2000" i="1" dirty="0">
                <a:latin typeface="Arial Nova" panose="020B0504020202020204" pitchFamily="34" charset="0"/>
              </a:rPr>
              <a:t>Addresses</a:t>
            </a:r>
            <a:endParaRPr lang="en-GB" sz="2000" i="1" dirty="0">
              <a:latin typeface="Arial Nova" panose="020B05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52582" y="1249665"/>
            <a:ext cx="30156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 smtClean="0">
                <a:solidFill>
                  <a:schemeClr val="accent5"/>
                </a:solidFill>
              </a:rPr>
              <a:t>RHIFAU</a:t>
            </a:r>
            <a:endParaRPr lang="en-GB" sz="6000" b="1" dirty="0">
              <a:solidFill>
                <a:schemeClr val="accent5"/>
              </a:solidFill>
            </a:endParaRPr>
          </a:p>
        </p:txBody>
      </p:sp>
      <p:pic>
        <p:nvPicPr>
          <p:cNvPr id="6" name="Picture 5" descr="Flag of Wales - Wikipedia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8076" y="1344545"/>
            <a:ext cx="1517980" cy="910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79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366655" y="1745673"/>
            <a:ext cx="3990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Rhifau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dyddiad</a:t>
            </a:r>
            <a:endParaRPr lang="en-US" dirty="0"/>
          </a:p>
        </p:txBody>
      </p:sp>
      <p:pic>
        <p:nvPicPr>
          <p:cNvPr id="1026" name="Picture 2" descr="https://www.upsondowns.co.uk/media/catalog/product/cache/1/image/500x500/9df78eab33525d08d6e5fb8d27136e95/w/e/welsh-number-stars.jpg">
            <a:extLst>
              <a:ext uri="{FF2B5EF4-FFF2-40B4-BE49-F238E27FC236}">
                <a16:creationId xmlns:a16="http://schemas.microsoft.com/office/drawing/2014/main" id="{AC6524B4-DCA6-4953-B1E3-645E06DDC36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579" b="28094"/>
          <a:stretch/>
        </p:blipFill>
        <p:spPr bwMode="auto">
          <a:xfrm>
            <a:off x="271664" y="486696"/>
            <a:ext cx="11645033" cy="492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5708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5256" y="745109"/>
            <a:ext cx="4937234" cy="4937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85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2476" y="829191"/>
            <a:ext cx="4853152" cy="4853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958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1003" y="775855"/>
            <a:ext cx="4906488" cy="4906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475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2808" y="876488"/>
            <a:ext cx="4805855" cy="4805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13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7165" y="860722"/>
            <a:ext cx="4821621" cy="4821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430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79273" y="679759"/>
            <a:ext cx="5002583" cy="50025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67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8696" y="775137"/>
            <a:ext cx="5042338" cy="504233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76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3744" y="781177"/>
            <a:ext cx="4901165" cy="490116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790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8544" y="676073"/>
            <a:ext cx="5006269" cy="500626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67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6437" y="845127"/>
            <a:ext cx="4956584" cy="495658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587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0680081"/>
              </p:ext>
            </p:extLst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784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5344896"/>
              </p:ext>
            </p:extLst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749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8646692"/>
              </p:ext>
            </p:extLst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6132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2500116"/>
              </p:ext>
            </p:extLst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1915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6881819"/>
              </p:ext>
            </p:extLst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7230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8108705"/>
              </p:ext>
            </p:extLst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8828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794954"/>
              </p:ext>
            </p:extLst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0156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7859720"/>
              </p:ext>
            </p:extLst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8218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3325006"/>
              </p:ext>
            </p:extLst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852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E83E7-39FA-4755-84EB-AE504DDE9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174439"/>
            <a:ext cx="8610600" cy="1293028"/>
          </a:xfrm>
        </p:spPr>
        <p:txBody>
          <a:bodyPr/>
          <a:lstStyle/>
          <a:p>
            <a:r>
              <a:rPr lang="cy-GB" dirty="0"/>
              <a:t>Rhifau 1-99/numbers 1-99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21F158-D0FA-4942-896D-50B49FC1F2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3929435"/>
              </p:ext>
            </p:extLst>
          </p:nvPr>
        </p:nvGraphicFramePr>
        <p:xfrm>
          <a:off x="685800" y="1323769"/>
          <a:ext cx="10820400" cy="518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4819">
                  <a:extLst>
                    <a:ext uri="{9D8B030D-6E8A-4147-A177-3AD203B41FA5}">
                      <a16:colId xmlns:a16="http://schemas.microsoft.com/office/drawing/2014/main" val="225672355"/>
                    </a:ext>
                  </a:extLst>
                </a:gridCol>
                <a:gridCol w="4085304">
                  <a:extLst>
                    <a:ext uri="{9D8B030D-6E8A-4147-A177-3AD203B41FA5}">
                      <a16:colId xmlns:a16="http://schemas.microsoft.com/office/drawing/2014/main" val="2606007022"/>
                    </a:ext>
                  </a:extLst>
                </a:gridCol>
                <a:gridCol w="3940277">
                  <a:extLst>
                    <a:ext uri="{9D8B030D-6E8A-4147-A177-3AD203B41FA5}">
                      <a16:colId xmlns:a16="http://schemas.microsoft.com/office/drawing/2014/main" val="2376462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Rhif/number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English words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Cymraeg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6256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one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un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716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two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dau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508683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One ten seven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Un deg saith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68619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Two ten four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Dau </a:t>
                      </a:r>
                      <a:r>
                        <a:rPr lang="cy-GB" sz="2800" b="1" dirty="0"/>
                        <a:t>dd</a:t>
                      </a:r>
                      <a:r>
                        <a:rPr lang="cy-GB" sz="2800" dirty="0"/>
                        <a:t>eg pedwar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88738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Three ten three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Tri deg tri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748024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Four ten five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Pedwar deg pump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254315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56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Five ten six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Pump deg chwech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79994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67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Six ten seven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Chwech deg saith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218061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98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Nine ten eight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2800" dirty="0"/>
                        <a:t>Naw deg wyth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312615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6408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410416"/>
            <a:ext cx="8610600" cy="1293028"/>
          </a:xfrm>
        </p:spPr>
        <p:txBody>
          <a:bodyPr/>
          <a:lstStyle/>
          <a:p>
            <a:r>
              <a:rPr lang="cy-GB" dirty="0"/>
              <a:t>Ymarfer/practice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7DC97-BB8F-4AC0-8CFD-6F1CBB1E6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48582" y="943086"/>
            <a:ext cx="9077098" cy="6263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853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A6D27-CA99-4A0F-8087-85258D288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sz="5000" b="1" dirty="0"/>
              <a:t>GÊM TREFNU – ORDERING GAME</a:t>
            </a:r>
            <a:endParaRPr lang="en-GB" sz="5000" b="1" dirty="0"/>
          </a:p>
        </p:txBody>
      </p:sp>
      <p:pic>
        <p:nvPicPr>
          <p:cNvPr id="4098" name="Picture 2" descr="Related image">
            <a:hlinkClick r:id="rId3"/>
            <a:extLst>
              <a:ext uri="{FF2B5EF4-FFF2-40B4-BE49-F238E27FC236}">
                <a16:creationId xmlns:a16="http://schemas.microsoft.com/office/drawing/2014/main" id="{6C557641-CF8F-4868-A47F-FC36B2B2E28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140" y="1431366"/>
            <a:ext cx="8191075" cy="4095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B203BD3-D644-41D6-9A4C-3EA757C339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115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121174" y="30404"/>
            <a:ext cx="6512511" cy="1143000"/>
          </a:xfrm>
        </p:spPr>
        <p:txBody>
          <a:bodyPr/>
          <a:lstStyle/>
          <a:p>
            <a:r>
              <a:rPr lang="en-GB" dirty="0" err="1"/>
              <a:t>Rhifau</a:t>
            </a:r>
            <a:endParaRPr lang="en-GB" dirty="0"/>
          </a:p>
        </p:txBody>
      </p:sp>
      <p:pic>
        <p:nvPicPr>
          <p:cNvPr id="8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86"/>
          <a:stretch>
            <a:fillRect/>
          </a:stretch>
        </p:blipFill>
        <p:spPr bwMode="auto">
          <a:xfrm flipH="1">
            <a:off x="442452" y="1559953"/>
            <a:ext cx="1196402" cy="3523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189" r="48785"/>
          <a:stretch>
            <a:fillRect/>
          </a:stretch>
        </p:blipFill>
        <p:spPr bwMode="auto">
          <a:xfrm>
            <a:off x="10561709" y="1544718"/>
            <a:ext cx="1440428" cy="35386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24CE09C-551D-4DF2-AEB2-81A30D90D3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1901231"/>
              </p:ext>
            </p:extLst>
          </p:nvPr>
        </p:nvGraphicFramePr>
        <p:xfrm>
          <a:off x="1872758" y="929150"/>
          <a:ext cx="8455046" cy="5699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27523">
                  <a:extLst>
                    <a:ext uri="{9D8B030D-6E8A-4147-A177-3AD203B41FA5}">
                      <a16:colId xmlns:a16="http://schemas.microsoft.com/office/drawing/2014/main" val="4093657738"/>
                    </a:ext>
                  </a:extLst>
                </a:gridCol>
                <a:gridCol w="4227523">
                  <a:extLst>
                    <a:ext uri="{9D8B030D-6E8A-4147-A177-3AD203B41FA5}">
                      <a16:colId xmlns:a16="http://schemas.microsoft.com/office/drawing/2014/main" val="100416607"/>
                    </a:ext>
                  </a:extLst>
                </a:gridCol>
              </a:tblGrid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Gwrywaidd/Masculine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Benywaidd/Feminine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3801349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Un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4794754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Dau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Dwy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5531909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Tri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Tair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2818433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Pedwar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Pedair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3774545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Pump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7680810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Chwech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9504202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Saith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9546362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Wyth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3309302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Naw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1081871"/>
                  </a:ext>
                </a:extLst>
              </a:tr>
              <a:tr h="383841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/>
                        <a:t>Deg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y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87007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14315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195703" y="281600"/>
            <a:ext cx="8610600" cy="1293028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Masculine/feminine numbers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E961A7C-B179-424E-9A7D-383CCDA60B95}"/>
              </a:ext>
            </a:extLst>
          </p:cNvPr>
          <p:cNvSpPr txBox="1"/>
          <p:nvPr/>
        </p:nvSpPr>
        <p:spPr>
          <a:xfrm>
            <a:off x="1303690" y="1254428"/>
            <a:ext cx="1044585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 need to use masculine numbers with masculine nouns</a:t>
            </a:r>
          </a:p>
          <a:p>
            <a:r>
              <a:rPr lang="en-US" sz="2800" dirty="0"/>
              <a:t>And…n</a:t>
            </a:r>
            <a:r>
              <a:rPr lang="en-US" sz="28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 surprise…</a:t>
            </a:r>
          </a:p>
          <a:p>
            <a:r>
              <a:rPr lang="en-US" sz="2800" dirty="0"/>
              <a:t>We need to use feminine numbers with feminine nouns!</a:t>
            </a:r>
            <a:endParaRPr lang="en-US" sz="2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ECF4A22-F37F-45DC-B409-61F5573732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253409"/>
              </p:ext>
            </p:extLst>
          </p:nvPr>
        </p:nvGraphicFramePr>
        <p:xfrm>
          <a:off x="3008387" y="2995883"/>
          <a:ext cx="618210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91051">
                  <a:extLst>
                    <a:ext uri="{9D8B030D-6E8A-4147-A177-3AD203B41FA5}">
                      <a16:colId xmlns:a16="http://schemas.microsoft.com/office/drawing/2014/main" val="2784171470"/>
                    </a:ext>
                  </a:extLst>
                </a:gridCol>
                <a:gridCol w="3091051">
                  <a:extLst>
                    <a:ext uri="{9D8B030D-6E8A-4147-A177-3AD203B41FA5}">
                      <a16:colId xmlns:a16="http://schemas.microsoft.com/office/drawing/2014/main" val="93828271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Un ci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Un gath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29987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Dau gi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Dwy gath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5544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Tri chi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Tair cath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39401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Pedwar ci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dirty="0"/>
                        <a:t>Pedair cath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538329"/>
                  </a:ext>
                </a:extLst>
              </a:tr>
            </a:tbl>
          </a:graphicData>
        </a:graphic>
      </p:graphicFrame>
      <p:pic>
        <p:nvPicPr>
          <p:cNvPr id="1026" name="Picture 2" descr="https://tse3.mm.bing.net/th?id=OIP.Hvg8TDJLzvOM2TozB9QwJwDgEs&amp;pid=15.1&amp;P=0&amp;w=300&amp;h=300">
            <a:extLst>
              <a:ext uri="{FF2B5EF4-FFF2-40B4-BE49-F238E27FC236}">
                <a16:creationId xmlns:a16="http://schemas.microsoft.com/office/drawing/2014/main" id="{941289C8-AD11-4505-B943-4FC15331D9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689" b="89965" l="7407" r="89815">
                        <a14:foregroundMark x1="16204" y1="32180" x2="16204" y2="32180"/>
                        <a14:foregroundMark x1="11574" y1="53633" x2="11574" y2="53633"/>
                        <a14:foregroundMark x1="9722" y1="56055" x2="9722" y2="56055"/>
                        <a14:foregroundMark x1="9722" y1="62630" x2="9722" y2="62976"/>
                        <a14:foregroundMark x1="7407" y1="64360" x2="7407" y2="66782"/>
                        <a14:foregroundMark x1="8333" y1="77509" x2="8333" y2="77509"/>
                        <a14:foregroundMark x1="15278" y1="82353" x2="15278" y2="8235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43" y="2491128"/>
            <a:ext cx="2057400" cy="275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tse2.mm.bing.net/th?id=OIP.lF9XIbnVaQnJSGTeg-jY6wEsDM&amp;pid=15.1&amp;P=0&amp;w=262&amp;h=179">
            <a:extLst>
              <a:ext uri="{FF2B5EF4-FFF2-40B4-BE49-F238E27FC236}">
                <a16:creationId xmlns:a16="http://schemas.microsoft.com/office/drawing/2014/main" id="{8ADB635F-6E1D-4C33-9F61-FD0544E31C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0478" y="3108750"/>
            <a:ext cx="249555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094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75451" y="199124"/>
            <a:ext cx="6512511" cy="1143000"/>
          </a:xfrm>
        </p:spPr>
        <p:txBody>
          <a:bodyPr/>
          <a:lstStyle/>
          <a:p>
            <a:pPr algn="l"/>
            <a:r>
              <a:rPr lang="en-GB" dirty="0" err="1"/>
              <a:t>Rhifau</a:t>
            </a:r>
            <a:r>
              <a:rPr lang="en-GB" dirty="0"/>
              <a:t> + </a:t>
            </a:r>
            <a:r>
              <a:rPr lang="en-GB" dirty="0" err="1"/>
              <a:t>Oedran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679700" y="1467514"/>
            <a:ext cx="6832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dirty="0"/>
              <a:t>Un </a:t>
            </a:r>
            <a:r>
              <a:rPr lang="en-GB" sz="2800" dirty="0" err="1"/>
              <a:t>oed</a:t>
            </a:r>
            <a:r>
              <a:rPr lang="en-GB" sz="2800" dirty="0"/>
              <a:t> </a:t>
            </a:r>
          </a:p>
          <a:p>
            <a:r>
              <a:rPr lang="en-GB" sz="2800" dirty="0" err="1">
                <a:solidFill>
                  <a:srgbClr val="FF0000"/>
                </a:solidFill>
              </a:rPr>
              <a:t>Dwy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oed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</a:p>
          <a:p>
            <a:r>
              <a:rPr lang="en-GB" sz="2800" dirty="0" err="1">
                <a:solidFill>
                  <a:srgbClr val="FF0000"/>
                </a:solidFill>
              </a:rPr>
              <a:t>Tair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oed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</a:p>
          <a:p>
            <a:r>
              <a:rPr lang="en-GB" sz="2800" dirty="0" err="1">
                <a:solidFill>
                  <a:srgbClr val="FF0000"/>
                </a:solidFill>
              </a:rPr>
              <a:t>Pedair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oed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</a:p>
          <a:p>
            <a:r>
              <a:rPr lang="en-GB" sz="2800" dirty="0"/>
              <a:t>Pump </a:t>
            </a:r>
            <a:r>
              <a:rPr lang="en-GB" sz="2800" dirty="0" err="1"/>
              <a:t>oed</a:t>
            </a:r>
            <a:r>
              <a:rPr lang="en-GB" sz="2800" dirty="0"/>
              <a:t> </a:t>
            </a:r>
          </a:p>
          <a:p>
            <a:r>
              <a:rPr lang="en-GB" sz="2800" dirty="0" err="1"/>
              <a:t>Chwech</a:t>
            </a:r>
            <a:r>
              <a:rPr lang="en-GB" sz="2800" dirty="0"/>
              <a:t> </a:t>
            </a:r>
            <a:r>
              <a:rPr lang="en-GB" sz="2800" dirty="0" err="1"/>
              <a:t>oed</a:t>
            </a:r>
            <a:endParaRPr lang="en-GB" sz="2800" dirty="0"/>
          </a:p>
          <a:p>
            <a:r>
              <a:rPr lang="en-GB" sz="2800" dirty="0" err="1"/>
              <a:t>Saith</a:t>
            </a:r>
            <a:r>
              <a:rPr lang="en-GB" sz="2800" dirty="0"/>
              <a:t> </a:t>
            </a:r>
            <a:r>
              <a:rPr lang="en-GB" sz="2800" dirty="0" err="1"/>
              <a:t>oed</a:t>
            </a:r>
            <a:endParaRPr lang="en-GB" sz="2800" dirty="0"/>
          </a:p>
          <a:p>
            <a:r>
              <a:rPr lang="en-GB" sz="2800" dirty="0" err="1"/>
              <a:t>Wyth</a:t>
            </a:r>
            <a:r>
              <a:rPr lang="en-GB" sz="2800" dirty="0"/>
              <a:t> </a:t>
            </a:r>
            <a:r>
              <a:rPr lang="en-GB" sz="2800" dirty="0" err="1"/>
              <a:t>oed</a:t>
            </a:r>
            <a:r>
              <a:rPr lang="en-GB" sz="2800" dirty="0"/>
              <a:t>…….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77979">
            <a:off x="9558397" y="1427175"/>
            <a:ext cx="2235200" cy="1676400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32165">
            <a:off x="7003013" y="3004908"/>
            <a:ext cx="2447299" cy="3056079"/>
          </a:xfrm>
          <a:prstGeom prst="rect">
            <a:avLst/>
          </a:prstGeom>
          <a:ln w="76200">
            <a:solidFill>
              <a:schemeClr val="tx2">
                <a:lumMod val="50000"/>
                <a:lumOff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81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946212" y="1983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BETH YW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</a:t>
            </a:r>
            <a:r>
              <a:rPr lang="en-GB" b="1" dirty="0"/>
              <a:t> </a:t>
            </a:r>
            <a:r>
              <a:rPr lang="en-GB" b="1" dirty="0" err="1"/>
              <a:t>oedran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</a:t>
            </a:r>
            <a:r>
              <a:rPr lang="en-GB" b="1" dirty="0"/>
              <a:t>?</a:t>
            </a:r>
            <a:br>
              <a:rPr lang="en-GB" b="1" dirty="0"/>
            </a:br>
            <a:r>
              <a:rPr lang="en-GB" b="1" dirty="0"/>
              <a:t>BETH YW’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r>
              <a:rPr lang="en-GB" b="1" dirty="0"/>
              <a:t> </a:t>
            </a:r>
            <a:r>
              <a:rPr lang="en-GB" b="1" dirty="0" err="1"/>
              <a:t>oedran</a:t>
            </a:r>
            <a:r>
              <a:rPr lang="en-GB" b="1" dirty="0"/>
              <a:t> </a:t>
            </a:r>
            <a:r>
              <a:rPr lang="en-GB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</a:t>
            </a:r>
            <a:r>
              <a:rPr lang="en-GB" b="1" dirty="0"/>
              <a:t>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8C73083-A1CA-4287-A89F-5F071FF7F51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871430"/>
            <a:ext cx="12192000" cy="1175657"/>
          </a:xfrm>
          <a:prstGeom prst="rect">
            <a:avLst/>
          </a:prstGeom>
        </p:spPr>
      </p:pic>
      <p:pic>
        <p:nvPicPr>
          <p:cNvPr id="2050" name="Picture 2" descr="http://www.latrobe.edu.au/news/images/articles/perfect-family.jpg/preview.jpg">
            <a:extLst>
              <a:ext uri="{FF2B5EF4-FFF2-40B4-BE49-F238E27FC236}">
                <a16:creationId xmlns:a16="http://schemas.microsoft.com/office/drawing/2014/main" id="{EE7B2587-FE81-45D5-8EF3-0BC67A7700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1658" y="1799883"/>
            <a:ext cx="5882898" cy="390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al Callout 8"/>
          <p:cNvSpPr/>
          <p:nvPr/>
        </p:nvSpPr>
        <p:spPr bwMode="auto">
          <a:xfrm>
            <a:off x="67693" y="3596461"/>
            <a:ext cx="3126419" cy="1440488"/>
          </a:xfrm>
          <a:prstGeom prst="wedgeEllipseCallout">
            <a:avLst>
              <a:gd name="adj1" fmla="val 84550"/>
              <a:gd name="adj2" fmla="val 22029"/>
            </a:avLst>
          </a:prstGeom>
          <a:solidFill>
            <a:srgbClr val="CE32BB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chwech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oed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.</a:t>
            </a:r>
          </a:p>
        </p:txBody>
      </p:sp>
      <p:sp>
        <p:nvSpPr>
          <p:cNvPr id="11" name="Oval Callout 10"/>
          <p:cNvSpPr/>
          <p:nvPr/>
        </p:nvSpPr>
        <p:spPr bwMode="auto">
          <a:xfrm>
            <a:off x="193246" y="1332411"/>
            <a:ext cx="3448856" cy="1131649"/>
          </a:xfrm>
          <a:prstGeom prst="wedgeEllipseCallout">
            <a:avLst>
              <a:gd name="adj1" fmla="val 64656"/>
              <a:gd name="adj2" fmla="val 61410"/>
            </a:avLst>
          </a:prstGeom>
          <a:solidFill>
            <a:srgbClr val="00B05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dri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deg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saith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oed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10" name="Oval Callout 9"/>
          <p:cNvSpPr/>
          <p:nvPr/>
        </p:nvSpPr>
        <p:spPr bwMode="auto">
          <a:xfrm>
            <a:off x="7018537" y="1212448"/>
            <a:ext cx="3169329" cy="1214512"/>
          </a:xfrm>
          <a:prstGeom prst="wedgeEllipseCallout">
            <a:avLst>
              <a:gd name="adj1" fmla="val -67737"/>
              <a:gd name="adj2" fmla="val 60653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un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deg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un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oed</a:t>
            </a:r>
            <a:endParaRPr lang="en-GB" sz="3000" b="1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Oval Callout 10">
            <a:extLst>
              <a:ext uri="{FF2B5EF4-FFF2-40B4-BE49-F238E27FC236}">
                <a16:creationId xmlns:a16="http://schemas.microsoft.com/office/drawing/2014/main" id="{F082DE17-7688-460B-831A-02180F7DF42E}"/>
              </a:ext>
            </a:extLst>
          </p:cNvPr>
          <p:cNvSpPr/>
          <p:nvPr/>
        </p:nvSpPr>
        <p:spPr bwMode="auto">
          <a:xfrm>
            <a:off x="8459103" y="3920763"/>
            <a:ext cx="3650203" cy="1784711"/>
          </a:xfrm>
          <a:prstGeom prst="wedgeEllipseCallout">
            <a:avLst>
              <a:gd name="adj1" fmla="val -56590"/>
              <a:gd name="adj2" fmla="val -27652"/>
            </a:avLst>
          </a:prstGeom>
          <a:solidFill>
            <a:srgbClr val="EC7728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Ci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ydw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Dw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i’n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 bump </a:t>
            </a:r>
            <a:r>
              <a:rPr lang="en-GB" sz="3000" b="1" dirty="0" err="1">
                <a:solidFill>
                  <a:schemeClr val="bg1"/>
                </a:solidFill>
                <a:latin typeface="Calibri" panose="020F0502020204030204" pitchFamily="34" charset="0"/>
              </a:rPr>
              <a:t>oed</a:t>
            </a:r>
            <a:r>
              <a:rPr lang="en-GB" sz="3000" b="1" dirty="0">
                <a:solidFill>
                  <a:schemeClr val="bg1"/>
                </a:solidFill>
                <a:latin typeface="Calibri" panose="020F0502020204030204" pitchFamily="34" charset="0"/>
              </a:rPr>
              <a:t>. Woof.</a:t>
            </a:r>
          </a:p>
        </p:txBody>
      </p:sp>
      <p:sp>
        <p:nvSpPr>
          <p:cNvPr id="3" name="Thought Bubble: Cloud 2">
            <a:extLst>
              <a:ext uri="{FF2B5EF4-FFF2-40B4-BE49-F238E27FC236}">
                <a16:creationId xmlns:a16="http://schemas.microsoft.com/office/drawing/2014/main" id="{C48032CE-CD62-4FDB-8CEC-8CC4040A36A0}"/>
              </a:ext>
            </a:extLst>
          </p:cNvPr>
          <p:cNvSpPr/>
          <p:nvPr/>
        </p:nvSpPr>
        <p:spPr>
          <a:xfrm>
            <a:off x="8967900" y="2124769"/>
            <a:ext cx="3141406" cy="1630038"/>
          </a:xfrm>
          <a:prstGeom prst="cloudCallout">
            <a:avLst>
              <a:gd name="adj1" fmla="val -91528"/>
              <a:gd name="adj2" fmla="val -17918"/>
            </a:avLst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000" dirty="0">
                <a:latin typeface="Calibri" panose="020F0502020204030204" pitchFamily="34" charset="0"/>
              </a:rPr>
              <a:t>Dw i’n un deg naw oed!</a:t>
            </a:r>
          </a:p>
        </p:txBody>
      </p:sp>
    </p:spTree>
    <p:extLst>
      <p:ext uri="{BB962C8B-B14F-4D97-AF65-F5344CB8AC3E}">
        <p14:creationId xmlns:p14="http://schemas.microsoft.com/office/powerpoint/2010/main" val="1393746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0" grpId="0" animBg="1"/>
      <p:bldP spid="14" grpId="0" animBg="1"/>
      <p:bldP spid="3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410416"/>
            <a:ext cx="8610600" cy="1293028"/>
          </a:xfrm>
        </p:spPr>
        <p:txBody>
          <a:bodyPr/>
          <a:lstStyle/>
          <a:p>
            <a:r>
              <a:rPr lang="cy-GB" dirty="0"/>
              <a:t>Ymarfer/practice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7DC97-BB8F-4AC0-8CFD-6F1CBB1E6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259C64B2-6F4B-4E1C-BE08-1CA407350CDC}"/>
              </a:ext>
            </a:extLst>
          </p:cNvPr>
          <p:cNvSpPr/>
          <p:nvPr/>
        </p:nvSpPr>
        <p:spPr>
          <a:xfrm>
            <a:off x="929149" y="881953"/>
            <a:ext cx="4247536" cy="2625213"/>
          </a:xfrm>
          <a:prstGeom prst="wedgeEllipseCallout">
            <a:avLst>
              <a:gd name="adj1" fmla="val -52777"/>
              <a:gd name="adj2" fmla="val 664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/>
              <a:t>Beth yw dy oedran di?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F9007A5F-BB4C-4704-88A1-8C2C599C3C8D}"/>
              </a:ext>
            </a:extLst>
          </p:cNvPr>
          <p:cNvSpPr/>
          <p:nvPr/>
        </p:nvSpPr>
        <p:spPr>
          <a:xfrm>
            <a:off x="5066072" y="2306047"/>
            <a:ext cx="5877231" cy="1900575"/>
          </a:xfrm>
          <a:prstGeom prst="wedgeEllipseCallout">
            <a:avLst>
              <a:gd name="adj1" fmla="val 64881"/>
              <a:gd name="adj2" fmla="val 78501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600" dirty="0"/>
              <a:t>Dw i’n _____ oed </a:t>
            </a:r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5A1181A8-BBD3-4F58-B4CB-78F95BC2A4EA}"/>
              </a:ext>
            </a:extLst>
          </p:cNvPr>
          <p:cNvSpPr/>
          <p:nvPr/>
        </p:nvSpPr>
        <p:spPr>
          <a:xfrm>
            <a:off x="1106130" y="4819773"/>
            <a:ext cx="9630696" cy="902601"/>
          </a:xfrm>
          <a:prstGeom prst="wedgeEllipseCallout">
            <a:avLst>
              <a:gd name="adj1" fmla="val -16895"/>
              <a:gd name="adj2" fmla="val 13242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>
                <a:solidFill>
                  <a:schemeClr val="tx1"/>
                </a:solidFill>
              </a:rPr>
              <a:t>Dw i’n _____ oed blwyddyn nesaf (next year) </a:t>
            </a:r>
          </a:p>
        </p:txBody>
      </p:sp>
    </p:spTree>
    <p:extLst>
      <p:ext uri="{BB962C8B-B14F-4D97-AF65-F5344CB8AC3E}">
        <p14:creationId xmlns:p14="http://schemas.microsoft.com/office/powerpoint/2010/main" val="364287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86" t="12268" r="1135" b="7115"/>
          <a:stretch/>
        </p:blipFill>
        <p:spPr>
          <a:xfrm>
            <a:off x="1622322" y="560439"/>
            <a:ext cx="7564135" cy="475320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000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AFB48D5E-5A55-4DFC-B14D-2C696971A5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067" y="2389556"/>
            <a:ext cx="4028768" cy="2269728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8DFE697-DFCF-4A67-99B3-96768287B666}"/>
              </a:ext>
            </a:extLst>
          </p:cNvPr>
          <p:cNvSpPr txBox="1">
            <a:spLocks/>
          </p:cNvSpPr>
          <p:nvPr/>
        </p:nvSpPr>
        <p:spPr>
          <a:xfrm>
            <a:off x="5675451" y="508837"/>
            <a:ext cx="6512511" cy="1143000"/>
          </a:xfrm>
          <a:prstGeom prst="rect">
            <a:avLst/>
          </a:prstGeom>
        </p:spPr>
        <p:txBody>
          <a:bodyPr/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 err="1"/>
              <a:t>Dyddiau’r</a:t>
            </a:r>
            <a:r>
              <a:rPr lang="en-GB" dirty="0"/>
              <a:t> </a:t>
            </a:r>
            <a:r>
              <a:rPr lang="en-GB" dirty="0" err="1"/>
              <a:t>wythnos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063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410416"/>
            <a:ext cx="8610600" cy="1293028"/>
          </a:xfrm>
        </p:spPr>
        <p:txBody>
          <a:bodyPr/>
          <a:lstStyle/>
          <a:p>
            <a:r>
              <a:rPr lang="cy-GB" dirty="0"/>
              <a:t>Ymarfer/practice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7DC97-BB8F-4AC0-8CFD-6F1CBB1E6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48582" y="943086"/>
            <a:ext cx="9077098" cy="6263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02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23" r="5518" b="9479"/>
          <a:stretch/>
        </p:blipFill>
        <p:spPr>
          <a:xfrm>
            <a:off x="1100536" y="250723"/>
            <a:ext cx="9548970" cy="520618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0269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3"/>
            <a:extLst>
              <a:ext uri="{FF2B5EF4-FFF2-40B4-BE49-F238E27FC236}">
                <a16:creationId xmlns:a16="http://schemas.microsoft.com/office/drawing/2014/main" id="{8741B468-30E0-4F42-9F4A-054D7301F98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1067" y="2378472"/>
            <a:ext cx="4028768" cy="2269728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D600D39-EBAC-488B-9B49-7B30C6C81B46}"/>
              </a:ext>
            </a:extLst>
          </p:cNvPr>
          <p:cNvSpPr txBox="1">
            <a:spLocks/>
          </p:cNvSpPr>
          <p:nvPr/>
        </p:nvSpPr>
        <p:spPr>
          <a:xfrm>
            <a:off x="5675451" y="508837"/>
            <a:ext cx="6512511" cy="1143000"/>
          </a:xfrm>
          <a:prstGeom prst="rect">
            <a:avLst/>
          </a:prstGeom>
        </p:spPr>
        <p:txBody>
          <a:bodyPr/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/>
              <a:t>MISOEDD Y FLWYDDYN</a:t>
            </a:r>
          </a:p>
        </p:txBody>
      </p:sp>
    </p:spTree>
    <p:extLst>
      <p:ext uri="{BB962C8B-B14F-4D97-AF65-F5344CB8AC3E}">
        <p14:creationId xmlns:p14="http://schemas.microsoft.com/office/powerpoint/2010/main" val="725068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410416"/>
            <a:ext cx="8610600" cy="1293028"/>
          </a:xfrm>
        </p:spPr>
        <p:txBody>
          <a:bodyPr/>
          <a:lstStyle/>
          <a:p>
            <a:r>
              <a:rPr lang="cy-GB" dirty="0"/>
              <a:t>Ymarfer/practice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7DC97-BB8F-4AC0-8CFD-6F1CBB1E6C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548582" y="943086"/>
            <a:ext cx="9077098" cy="6263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749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9007" y="309177"/>
            <a:ext cx="6668813" cy="47351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186" y="309178"/>
            <a:ext cx="6353563" cy="47351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96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5CCA14A-0AF6-4A83-83D3-435FE68FC9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927507"/>
              </p:ext>
            </p:extLst>
          </p:nvPr>
        </p:nvGraphicFramePr>
        <p:xfrm>
          <a:off x="349135" y="2651123"/>
          <a:ext cx="11599025" cy="1645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7567">
                  <a:extLst>
                    <a:ext uri="{9D8B030D-6E8A-4147-A177-3AD203B41FA5}">
                      <a16:colId xmlns:a16="http://schemas.microsoft.com/office/drawing/2014/main" val="2778344578"/>
                    </a:ext>
                  </a:extLst>
                </a:gridCol>
                <a:gridCol w="6911458">
                  <a:extLst>
                    <a:ext uri="{9D8B030D-6E8A-4147-A177-3AD203B41FA5}">
                      <a16:colId xmlns:a16="http://schemas.microsoft.com/office/drawing/2014/main" val="2681009571"/>
                    </a:ext>
                  </a:extLst>
                </a:gridCol>
              </a:tblGrid>
              <a:tr h="547171">
                <a:tc>
                  <a:txBody>
                    <a:bodyPr/>
                    <a:lstStyle/>
                    <a:p>
                      <a:endParaRPr lang="cy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chemeClr val="tx1"/>
                          </a:solidFill>
                        </a:rPr>
                        <a:t>Day, month, number, year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7718357"/>
                  </a:ext>
                </a:extLst>
              </a:tr>
              <a:tr h="1007946">
                <a:tc>
                  <a:txBody>
                    <a:bodyPr/>
                    <a:lstStyle/>
                    <a:p>
                      <a:r>
                        <a:rPr lang="cy-GB" sz="3200" dirty="0" err="1" smtClean="0"/>
                        <a:t>Tuesday</a:t>
                      </a:r>
                      <a:r>
                        <a:rPr lang="cy-GB" sz="3200" dirty="0" smtClean="0"/>
                        <a:t>, 24/09/19</a:t>
                      </a:r>
                      <a:endParaRPr lang="cy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chemeClr val="tx1"/>
                          </a:solidFill>
                        </a:rPr>
                        <a:t>Dydd </a:t>
                      </a:r>
                      <a:r>
                        <a:rPr lang="cy-GB" sz="3200" dirty="0" smtClean="0">
                          <a:solidFill>
                            <a:schemeClr val="tx1"/>
                          </a:solidFill>
                        </a:rPr>
                        <a:t>Mawrth, Medi</a:t>
                      </a:r>
                      <a:r>
                        <a:rPr lang="cy-GB" sz="3200" baseline="0" dirty="0" smtClean="0">
                          <a:solidFill>
                            <a:schemeClr val="tx1"/>
                          </a:solidFill>
                        </a:rPr>
                        <a:t> 24ain</a:t>
                      </a:r>
                      <a:r>
                        <a:rPr lang="cy-GB" sz="3200" dirty="0" smtClean="0">
                          <a:solidFill>
                            <a:schemeClr val="tx1"/>
                          </a:solidFill>
                        </a:rPr>
                        <a:t> 2019</a:t>
                      </a:r>
                    </a:p>
                    <a:p>
                      <a:r>
                        <a:rPr lang="cy-GB" sz="3200" dirty="0" smtClean="0">
                          <a:solidFill>
                            <a:schemeClr val="tx1"/>
                          </a:solidFill>
                        </a:rPr>
                        <a:t>                         24ain</a:t>
                      </a:r>
                      <a:r>
                        <a:rPr lang="cy-GB" sz="3200" baseline="0" dirty="0" smtClean="0">
                          <a:solidFill>
                            <a:schemeClr val="tx1"/>
                          </a:solidFill>
                        </a:rPr>
                        <a:t> o Fedi</a:t>
                      </a:r>
                      <a:endParaRPr lang="cy-GB" sz="32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5656127"/>
                  </a:ext>
                </a:extLst>
              </a:tr>
            </a:tbl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63A0A8F8-66A4-432A-88F9-BDF798EAD14D}"/>
              </a:ext>
            </a:extLst>
          </p:cNvPr>
          <p:cNvSpPr txBox="1">
            <a:spLocks/>
          </p:cNvSpPr>
          <p:nvPr/>
        </p:nvSpPr>
        <p:spPr>
          <a:xfrm>
            <a:off x="1329668" y="64075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/>
              <a:t>BETH </a:t>
            </a:r>
            <a:r>
              <a:rPr lang="en-GB" b="1" dirty="0" err="1"/>
              <a:t>YW’r</a:t>
            </a:r>
            <a:r>
              <a:rPr lang="en-GB" b="1" dirty="0"/>
              <a:t> </a:t>
            </a:r>
            <a:r>
              <a:rPr lang="en-GB" b="1" dirty="0" err="1"/>
              <a:t>dyddiad</a:t>
            </a:r>
            <a:r>
              <a:rPr lang="en-GB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113895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C946-52A5-431B-96E6-BFEAF9247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5600" y="410416"/>
            <a:ext cx="8610600" cy="1293028"/>
          </a:xfrm>
        </p:spPr>
        <p:txBody>
          <a:bodyPr/>
          <a:lstStyle/>
          <a:p>
            <a:r>
              <a:rPr lang="cy-GB" dirty="0"/>
              <a:t>Ymarfer/practice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7DC97-BB8F-4AC0-8CFD-6F1CBB1E6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501384"/>
            <a:ext cx="10820400" cy="40241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/>
              <a:t>Write these dates </a:t>
            </a:r>
            <a:r>
              <a:rPr lang="cy-GB" sz="2400" dirty="0" err="1"/>
              <a:t>in</a:t>
            </a:r>
            <a:r>
              <a:rPr lang="cy-GB" sz="2400" dirty="0"/>
              <a:t> </a:t>
            </a:r>
            <a:r>
              <a:rPr lang="cy-GB" sz="2400" dirty="0" smtClean="0"/>
              <a:t>Welsh (</a:t>
            </a:r>
            <a:r>
              <a:rPr lang="cy-GB" sz="2400" dirty="0" err="1" smtClean="0"/>
              <a:t>day</a:t>
            </a:r>
            <a:r>
              <a:rPr lang="cy-GB" sz="2400" dirty="0" smtClean="0"/>
              <a:t>, </a:t>
            </a:r>
            <a:r>
              <a:rPr lang="cy-GB" sz="2400" dirty="0" err="1" smtClean="0"/>
              <a:t>month</a:t>
            </a:r>
            <a:r>
              <a:rPr lang="cy-GB" sz="2400" dirty="0" smtClean="0"/>
              <a:t>, </a:t>
            </a:r>
            <a:r>
              <a:rPr lang="cy-GB" sz="2400" dirty="0" err="1" smtClean="0"/>
              <a:t>number</a:t>
            </a:r>
            <a:r>
              <a:rPr lang="cy-GB" sz="2400" dirty="0" smtClean="0"/>
              <a:t>, </a:t>
            </a:r>
            <a:r>
              <a:rPr lang="cy-GB" sz="2400" dirty="0" err="1" smtClean="0"/>
              <a:t>year</a:t>
            </a:r>
            <a:r>
              <a:rPr lang="cy-GB" sz="2400" dirty="0" smtClean="0"/>
              <a:t>)</a:t>
            </a:r>
            <a:endParaRPr lang="cy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02AABC-00E5-4891-B731-448820C62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63927" y="1375505"/>
            <a:ext cx="8664145" cy="59782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28CBF7-EA3E-4B1D-B610-202F4A107A80}"/>
              </a:ext>
            </a:extLst>
          </p:cNvPr>
          <p:cNvSpPr txBox="1"/>
          <p:nvPr/>
        </p:nvSpPr>
        <p:spPr>
          <a:xfrm>
            <a:off x="3360173" y="2775461"/>
            <a:ext cx="54716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y-GB" sz="3600" dirty="0"/>
              <a:t>Wednesday, </a:t>
            </a:r>
            <a:r>
              <a:rPr lang="cy-GB" sz="3600" dirty="0" smtClean="0"/>
              <a:t>3/10/18</a:t>
            </a:r>
            <a:endParaRPr lang="cy-GB" sz="3600" dirty="0"/>
          </a:p>
          <a:p>
            <a:pPr marL="342900" indent="-342900">
              <a:buFont typeface="+mj-lt"/>
              <a:buAutoNum type="arabicPeriod"/>
            </a:pPr>
            <a:r>
              <a:rPr lang="cy-GB" sz="3600" dirty="0"/>
              <a:t>Monday, </a:t>
            </a:r>
            <a:r>
              <a:rPr lang="cy-GB" sz="3600" dirty="0" smtClean="0"/>
              <a:t>2/2/19</a:t>
            </a:r>
            <a:endParaRPr lang="cy-GB" sz="3600" dirty="0"/>
          </a:p>
          <a:p>
            <a:pPr marL="342900" indent="-342900">
              <a:buFont typeface="+mj-lt"/>
              <a:buAutoNum type="arabicPeriod"/>
            </a:pPr>
            <a:r>
              <a:rPr lang="cy-GB" sz="3600" dirty="0"/>
              <a:t>Tuesday, </a:t>
            </a:r>
            <a:r>
              <a:rPr lang="cy-GB" sz="3600" dirty="0" smtClean="0"/>
              <a:t>10/12/18</a:t>
            </a:r>
            <a:endParaRPr lang="cy-GB" sz="3600" dirty="0"/>
          </a:p>
          <a:p>
            <a:pPr marL="342900" indent="-342900">
              <a:buFont typeface="+mj-lt"/>
              <a:buAutoNum type="arabicPeriod"/>
            </a:pPr>
            <a:r>
              <a:rPr lang="cy-GB" sz="3600" dirty="0"/>
              <a:t>Thursday, </a:t>
            </a:r>
            <a:r>
              <a:rPr lang="cy-GB" sz="3600" dirty="0" smtClean="0"/>
              <a:t>19/10/19</a:t>
            </a:r>
            <a:endParaRPr lang="cy-GB" sz="3600" dirty="0"/>
          </a:p>
          <a:p>
            <a:pPr marL="342900" indent="-342900">
              <a:buFont typeface="+mj-lt"/>
              <a:buAutoNum type="arabicPeriod"/>
            </a:pPr>
            <a:r>
              <a:rPr lang="cy-GB" sz="3600" dirty="0"/>
              <a:t>Friday, </a:t>
            </a:r>
            <a:r>
              <a:rPr lang="cy-GB" sz="3600" dirty="0" smtClean="0"/>
              <a:t>27/11/18</a:t>
            </a:r>
            <a:endParaRPr lang="cy-GB" sz="3600" dirty="0"/>
          </a:p>
        </p:txBody>
      </p:sp>
    </p:spTree>
    <p:extLst>
      <p:ext uri="{BB962C8B-B14F-4D97-AF65-F5344CB8AC3E}">
        <p14:creationId xmlns:p14="http://schemas.microsoft.com/office/powerpoint/2010/main" val="3284894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4" name="Picture 3" descr="Misoedd y Flwyddyn.jpg">
            <a:hlinkClick r:id="rId4"/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88" t="28816" b="6237"/>
          <a:stretch/>
        </p:blipFill>
        <p:spPr>
          <a:xfrm>
            <a:off x="132735" y="0"/>
            <a:ext cx="7846142" cy="6668484"/>
          </a:xfrm>
          <a:prstGeom prst="rect">
            <a:avLst/>
          </a:prstGeom>
        </p:spPr>
      </p:pic>
      <p:sp>
        <p:nvSpPr>
          <p:cNvPr id="5" name="Speech Bubble: Oval 4">
            <a:extLst>
              <a:ext uri="{FF2B5EF4-FFF2-40B4-BE49-F238E27FC236}">
                <a16:creationId xmlns:a16="http://schemas.microsoft.com/office/drawing/2014/main" id="{6956BABC-7ED3-4475-A355-212C5F379328}"/>
              </a:ext>
            </a:extLst>
          </p:cNvPr>
          <p:cNvSpPr/>
          <p:nvPr/>
        </p:nvSpPr>
        <p:spPr>
          <a:xfrm>
            <a:off x="8244347" y="147484"/>
            <a:ext cx="3111911" cy="1651820"/>
          </a:xfrm>
          <a:prstGeom prst="wedgeEllipseCallout">
            <a:avLst>
              <a:gd name="adj1" fmla="val -55470"/>
              <a:gd name="adj2" fmla="val 523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/>
              <a:t>Pryd mae dydd Calan?</a:t>
            </a:r>
          </a:p>
        </p:txBody>
      </p:sp>
      <p:sp>
        <p:nvSpPr>
          <p:cNvPr id="6" name="Speech Bubble: Oval 5">
            <a:extLst>
              <a:ext uri="{FF2B5EF4-FFF2-40B4-BE49-F238E27FC236}">
                <a16:creationId xmlns:a16="http://schemas.microsoft.com/office/drawing/2014/main" id="{E2785FC3-1274-4A59-B7BC-5A836B6D35E7}"/>
              </a:ext>
            </a:extLst>
          </p:cNvPr>
          <p:cNvSpPr/>
          <p:nvPr/>
        </p:nvSpPr>
        <p:spPr>
          <a:xfrm>
            <a:off x="7680222" y="1996082"/>
            <a:ext cx="4129486" cy="1469540"/>
          </a:xfrm>
          <a:prstGeom prst="wedgeEllipseCallout">
            <a:avLst>
              <a:gd name="adj1" fmla="val 55498"/>
              <a:gd name="adj2" fmla="val 6479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</a:rPr>
              <a:t>Mae dydd Calan ym mis Ionawr</a:t>
            </a:r>
            <a:endParaRPr lang="cy-GB" sz="2800" dirty="0"/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5719AD05-FFEF-4997-B0C3-E079FD3ABC19}"/>
              </a:ext>
            </a:extLst>
          </p:cNvPr>
          <p:cNvSpPr/>
          <p:nvPr/>
        </p:nvSpPr>
        <p:spPr>
          <a:xfrm>
            <a:off x="8027371" y="3690562"/>
            <a:ext cx="3469789" cy="1094968"/>
          </a:xfrm>
          <a:prstGeom prst="wedgeEllipseCallout">
            <a:avLst>
              <a:gd name="adj1" fmla="val -55470"/>
              <a:gd name="adj2" fmla="val 523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3200" dirty="0"/>
              <a:t>Pryd mae _____?</a:t>
            </a:r>
          </a:p>
        </p:txBody>
      </p:sp>
      <p:sp>
        <p:nvSpPr>
          <p:cNvPr id="8" name="Speech Bubble: Oval 7">
            <a:extLst>
              <a:ext uri="{FF2B5EF4-FFF2-40B4-BE49-F238E27FC236}">
                <a16:creationId xmlns:a16="http://schemas.microsoft.com/office/drawing/2014/main" id="{D49D3FEE-52D7-4B24-8CE3-D79F37ACA701}"/>
              </a:ext>
            </a:extLst>
          </p:cNvPr>
          <p:cNvSpPr/>
          <p:nvPr/>
        </p:nvSpPr>
        <p:spPr>
          <a:xfrm>
            <a:off x="7832622" y="5186153"/>
            <a:ext cx="4129486" cy="1469540"/>
          </a:xfrm>
          <a:prstGeom prst="wedgeEllipseCallout">
            <a:avLst>
              <a:gd name="adj1" fmla="val 55498"/>
              <a:gd name="adj2" fmla="val 6479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>
                <a:solidFill>
                  <a:schemeClr val="tx1"/>
                </a:solidFill>
              </a:rPr>
              <a:t>Mae _____ym mis __________</a:t>
            </a:r>
            <a:r>
              <a:rPr lang="cy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15843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682343"/>
            <a:ext cx="12192000" cy="117565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9372" y="75662"/>
            <a:ext cx="9629172" cy="667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42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1386</TotalTime>
  <Words>1399</Words>
  <Application>Microsoft Office PowerPoint</Application>
  <PresentationFormat>Widescreen</PresentationFormat>
  <Paragraphs>506</Paragraphs>
  <Slides>45</Slides>
  <Notes>15</Notes>
  <HiddenSlides>0</HiddenSlides>
  <MMClips>3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4" baseType="lpstr">
      <vt:lpstr>ＭＳ Ｐゴシック</vt:lpstr>
      <vt:lpstr>Arial</vt:lpstr>
      <vt:lpstr>Arial Nova</vt:lpstr>
      <vt:lpstr>Calibri</vt:lpstr>
      <vt:lpstr>Century Gothic</vt:lpstr>
      <vt:lpstr>Comic Sans MS</vt:lpstr>
      <vt:lpstr>Mangal</vt:lpstr>
      <vt:lpstr>Verdana</vt:lpstr>
      <vt:lpstr>Vapor Trail</vt:lpstr>
      <vt:lpstr>PowerPoint Presentation</vt:lpstr>
      <vt:lpstr>PowerPoint Presentation</vt:lpstr>
      <vt:lpstr>PowerPoint Presentation</vt:lpstr>
      <vt:lpstr>PowerPoint Presentation</vt:lpstr>
      <vt:lpstr>SGWRS</vt:lpstr>
      <vt:lpstr>RHIFAU - NUMBERS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Rhifau 1-99/numbers 1-99</vt:lpstr>
      <vt:lpstr>Rhifau 1-99/numbers 1-99</vt:lpstr>
      <vt:lpstr>Rhifau 1-99/numbers 1-99</vt:lpstr>
      <vt:lpstr>Rhifau 1-99/numbers 1-99</vt:lpstr>
      <vt:lpstr>Rhifau 1-99/numbers 1-99</vt:lpstr>
      <vt:lpstr>Rhifau 1-99/numbers 1-99</vt:lpstr>
      <vt:lpstr>Rhifau 1-99/numbers 1-99</vt:lpstr>
      <vt:lpstr>Rhifau 1-99/numbers 1-99</vt:lpstr>
      <vt:lpstr>Rhifau 1-99/numbers 1-99</vt:lpstr>
      <vt:lpstr>Rhifau 1-99/numbers 1-99</vt:lpstr>
      <vt:lpstr>Ymarfer/practice</vt:lpstr>
      <vt:lpstr>GÊM TREFNU – ORDERING GAME</vt:lpstr>
      <vt:lpstr>Rhifau</vt:lpstr>
      <vt:lpstr>Masculine/feminine numbers</vt:lpstr>
      <vt:lpstr>Rhifau + Oedran</vt:lpstr>
      <vt:lpstr>BETH YW DY oedran DI? BETH YW’CH oedran CHI?</vt:lpstr>
      <vt:lpstr>Ymarfer/practice</vt:lpstr>
      <vt:lpstr>PowerPoint Presentation</vt:lpstr>
      <vt:lpstr>PowerPoint Presentation</vt:lpstr>
      <vt:lpstr>Ymarfer/practice</vt:lpstr>
      <vt:lpstr>PowerPoint Presentation</vt:lpstr>
      <vt:lpstr>PowerPoint Presentation</vt:lpstr>
      <vt:lpstr>Ymarfer/practice</vt:lpstr>
      <vt:lpstr>PowerPoint Presentation</vt:lpstr>
      <vt:lpstr>PowerPoint Presentation</vt:lpstr>
      <vt:lpstr>Ymarfer/practice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Hanna Hopwood</dc:creator>
  <cp:lastModifiedBy>Helen A Griffiths</cp:lastModifiedBy>
  <cp:revision>61</cp:revision>
  <cp:lastPrinted>2017-09-27T09:40:50Z</cp:lastPrinted>
  <dcterms:created xsi:type="dcterms:W3CDTF">2017-08-16T13:34:29Z</dcterms:created>
  <dcterms:modified xsi:type="dcterms:W3CDTF">2019-09-23T20:19:32Z</dcterms:modified>
</cp:coreProperties>
</file>