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3C3217-8E56-4BB7-AAD6-58CD18EB49F9}" v="357" dt="2023-09-06T12:46:27.7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95407" autoAdjust="0"/>
  </p:normalViewPr>
  <p:slideViewPr>
    <p:cSldViewPr snapToGrid="0">
      <p:cViewPr varScale="1">
        <p:scale>
          <a:sx n="69" d="100"/>
          <a:sy n="69" d="100"/>
        </p:scale>
        <p:origin x="78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7C5A13-0229-48C7-A4BB-0548541F8345}" type="datetimeFigureOut">
              <a:rPr lang="en-US" smtClean="0"/>
              <a:t>9/6/2023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7A7366-17BD-4D79-928D-82B3911183F0}" type="slidenum">
              <a:rPr lang="en-US" smtClean="0"/>
              <a:t>‹#›</a:t>
            </a:fld>
            <a:endParaRPr lang="en-US"/>
          </a:p>
        </p:txBody>
      </p:sp>
    </p:spTree>
    <p:extLst>
      <p:ext uri="{BB962C8B-B14F-4D97-AF65-F5344CB8AC3E}">
        <p14:creationId xmlns:p14="http://schemas.microsoft.com/office/powerpoint/2010/main" val="786846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Human Lifespan and Development Stages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Erik Erikson's psychosocial development theory posits that individuals undergo a series of eight discernible stages over the course of their lifespan, wherein each stage is characterized by a distinctive psychological or emotional milestone. These years encompass the developmental stages from birth to late adulthood, providing insights into an individual's psychological and social maturation. In a concise manner, Erikson's stages can be represented as follows: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Trust vs. Mistrust (Infancy - 0 to 1 year)</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One of the most challenging endeavors for infants involves the acquisition of trust in their caregivers and the external environment</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(Maree, 2022)</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development of a sense of safety in infants occurs when they acquire the ability to place faith in the assurance that their needs will be attended to.</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Autonomy vs. Shame and Doubt (Early Childhood - 1 to 3 years)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significance of independence and autonomy is progressively growing among toddlers and young children. If one successfully navigates through this particular time frame without experiencing any negative consequences, they are likely to experience an increased sense of personal agency and self-assurance</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(Maree, 2022)</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Conversely, if one fails to do so, they may be left with feelings of shame and uncertainty.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Initiative vs. Guilt (Preschool - 3 to 6 years)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During the preschool years, children have the opportunity to explore and identify their individual interests and strengths</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(Maree, 2022)</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cultivation of a sense of purpose and direction is considered advantageous, yet it is important to note that an overwhelming burden of guilt may arise as a consequence of inhibiting one's endeavors.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Industry vs. Inferiority (School Age - 6 to 12 years)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During this developmental stage, children are actively engaged in acquiring proficiency in a diverse array of activities. In the event of successfully attaining their objectives, individuals are likely to have a sense of pride and productivity</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(Maree, 2022)</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Conversely, failure may engender feelings of discouragement and a perception of being undeserving of accomplishment.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Identity vs. Role Confusion (Adolescence - 12 to 18 years)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developmental phase of adolescence is characterized by the inherent difficulty of establishing a cohesive and robust sense of self</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(Maree, 2022)</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development of a strong personal identity occurs as individuals engage in introspection on their moral values, ethical principles, and prospective career paths.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Intimacy vs. Isolation (Young Adulthood - 18 to 40 years)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Adolescents and young adults seek profound and enduring interpersonal connections.</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(Maree, 2022)</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establishment of deep interpersonal bonds is associated with the development of fulfilling relationships, whereas the experience of rejection or the deliberate avoidance of intimacy can result in feelings of social isolation and loneliness.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Generativity vs. Stagnation (Middle Adulthood - 40 to 65 years)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Individuals at the stage of midlife adulthood endeavor to establish an enduring influence on the global community and actively contribute to the betterment of society</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(Maree, 2022)</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Parenthood, professional achievement, mentorship, and volunteer work are all avenues through which individuals can demonstrate kindness.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Integrity vs. Despair (Late Adulthood - 65+ years)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 the later stages of one's life, individuals frequently engage in introspection to evaluate their own growth and achievements. When an individual acknowledges the significance of their being and achieves a state of acceptance towards their own mortality, they experience a sense of integrity</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(Maree, 2022)</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Individuals who possess unfulfilled objectives and experience remorse may perhaps experience a sense of hopelessness.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D7A7366-17BD-4D79-928D-82B3911183F0}" type="slidenum">
              <a:rPr lang="en-US" smtClean="0"/>
              <a:t>3</a:t>
            </a:fld>
            <a:endParaRPr lang="en-US"/>
          </a:p>
        </p:txBody>
      </p:sp>
    </p:spTree>
    <p:extLst>
      <p:ext uri="{BB962C8B-B14F-4D97-AF65-F5344CB8AC3E}">
        <p14:creationId xmlns:p14="http://schemas.microsoft.com/office/powerpoint/2010/main" val="2696143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20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Middle Adulthood: A Developmental Overview</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Career Advancement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Individuals in the midst of their middle adulthood phase often find themselves at a critical juncture in their professional trajectories, having accumulated a substantial reservoir of expertise and practical wisdom over the course of their vocational endeavors thus far</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(Jiang, &amp; Wu, 2023)</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During this period, a significant number of individuals achieve the highest point in their professional trajectories, assuming leadership positions within their respective domains and making noteworthy advancements in their areas of expertise. Obtaining respect and recognition in the present period can serve as a catalyst for confidence and engender a sense of achievement. Conversely, the middle stage of life presents an opportunity for individuals to engage in self-reflection over their professional trajectories. Certain individuals may evaluate their professional trajectories to determine if they align with their personal values and long-term goals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(Jiang, &amp; Wu, 2023)</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It is inherent for individuals to reassess their vocational aspirations during the course of their lives and seek alternative avenues that align more effectively with their own requirements. Hence, this particular phase comprises both the zenith of an individual's professional trajectory and the contemplation of future prospects.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D7A7366-17BD-4D79-928D-82B3911183F0}" type="slidenum">
              <a:rPr lang="en-US" smtClean="0"/>
              <a:t>4</a:t>
            </a:fld>
            <a:endParaRPr lang="en-US"/>
          </a:p>
        </p:txBody>
      </p:sp>
    </p:spTree>
    <p:extLst>
      <p:ext uri="{BB962C8B-B14F-4D97-AF65-F5344CB8AC3E}">
        <p14:creationId xmlns:p14="http://schemas.microsoft.com/office/powerpoint/2010/main" val="4176408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Evolving Family Dynamics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dynamics within families see significant transformations when individuals reach middle age. During this particular stage of life, a significant number of individuals transition into parenthood if they have not yet done so, while others see the maturation and departure of their offspring. The aforementioned alterations necessitate a reevaluation of conventional family frameworks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(Jiang, &amp; Wu, 2023)</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When offspring depart from the familial residence, parents frequently undergo a variety of emotional responses as they adapt to their children's newfound autonomy and the modified dynamics of their parent-child relationships, hence the designation "empty nest." Individuals in the intermediate stage of adulthood may encounter the phenomenon sometimes referred to as the "sandwich generation," wherein they assume the dual role of caretaker for their own offspring as well as their elderly parents. Adapting to these dynamic family dynamics necessitates the cultivation of emotional resilience, effective time management, and prudent financial planning. The manner in which individuals navigate these transitions can significantly influence their perception of purpose, self-concept, and overall satisfaction with their lives.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D7A7366-17BD-4D79-928D-82B3911183F0}" type="slidenum">
              <a:rPr lang="en-US" smtClean="0"/>
              <a:t>5</a:t>
            </a:fld>
            <a:endParaRPr lang="en-US"/>
          </a:p>
        </p:txBody>
      </p:sp>
    </p:spTree>
    <p:extLst>
      <p:ext uri="{BB962C8B-B14F-4D97-AF65-F5344CB8AC3E}">
        <p14:creationId xmlns:p14="http://schemas.microsoft.com/office/powerpoint/2010/main" val="3936252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Onset of Physical Aging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observable manifestations of the aging process are among the most prominent characteristics of individuals in their middle years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(Jiang, &amp; Wu, 2023)</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During this particular phase, it is commonplace for individuals to see alterations in metabolism, muscular mass, and overall health. As individuals progress in age, they often adopt deliberate measures to enhance their well-being by modifying their dietary patterns and participating in heightened levels of physical exertion, owing to the escalating susceptibility to specific ailments. The physiological aging process might trigger introspection over one's mortality and the overall quality of life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(Jiang, &amp; Wu, 2023)</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adoption of health-seeking practices has the potential to protect an individual's vitality and enhance their overall quality of life. The process of adapting to a novel physical reality can exert a substantial impact on an individual's perception of self and overall satisfaction with their physical form. Many individuals utilize it as a stimulus for introspection regarding their attitudes towards the aging process and their self-perception within society.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D7A7366-17BD-4D79-928D-82B3911183F0}" type="slidenum">
              <a:rPr lang="en-US" smtClean="0"/>
              <a:t>6</a:t>
            </a:fld>
            <a:endParaRPr lang="en-US"/>
          </a:p>
        </p:txBody>
      </p:sp>
    </p:spTree>
    <p:extLst>
      <p:ext uri="{BB962C8B-B14F-4D97-AF65-F5344CB8AC3E}">
        <p14:creationId xmlns:p14="http://schemas.microsoft.com/office/powerpoint/2010/main" val="1095602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Erikson’s Stage Theory: An Overview</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Erik Erikson, a highly regarded developmental psychologist, put forth a comprehensive stage theory of psychosocial development that spans across an individual's entire lifespan. Based on his perspective, there exist eight significant transitional stages, with each stage being associated with a distinct psychological or societal crisis. The phase of "Generativity vs. Stagnation" during middle age holds significant importance.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D7A7366-17BD-4D79-928D-82B3911183F0}" type="slidenum">
              <a:rPr lang="en-US" smtClean="0"/>
              <a:t>7</a:t>
            </a:fld>
            <a:endParaRPr lang="en-US"/>
          </a:p>
        </p:txBody>
      </p:sp>
    </p:spTree>
    <p:extLst>
      <p:ext uri="{BB962C8B-B14F-4D97-AF65-F5344CB8AC3E}">
        <p14:creationId xmlns:p14="http://schemas.microsoft.com/office/powerpoint/2010/main" val="646998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Generativity vs. Stagnation: The Middle Adulthood Stage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"Generativity vs. Stagnation" stage, as conceptualized by Erik Erikson, is a crucial element of middle age. During this particular phase of human existence, individuals often grapple with the inherent challenge of making a significant and lasting contribution on society</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Svetina</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2014)</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 significant number of individuals assume or sustain parental responsibilities during their middle adulthood stage. Parenting is a prominent aspect of generativity as it encompasses the act of nurturing and guiding the subsequent generation, imparting values, and offering emotional assistance. When parents effectively fulfill their parental responsibilities, their offspring develop into self-reliant individuals who make constructive contributions to the community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Svetina</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2014)</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Career peaks typically manifest over the period spanning from the age of 30 to 40. Generativity can manifest itself through the attainment of professional accomplishments and the provision of substantial contributions within one's respective domain. Individuals that engage in acts of assisting others who are following in their footsteps, imparting their acquired knowledge to others, and making a lasting impact in their respective domains exemplify commendable instances of generative behavior.</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D7A7366-17BD-4D79-928D-82B3911183F0}" type="slidenum">
              <a:rPr lang="en-US" smtClean="0"/>
              <a:t>8</a:t>
            </a:fld>
            <a:endParaRPr lang="en-US"/>
          </a:p>
        </p:txBody>
      </p:sp>
    </p:spTree>
    <p:extLst>
      <p:ext uri="{BB962C8B-B14F-4D97-AF65-F5344CB8AC3E}">
        <p14:creationId xmlns:p14="http://schemas.microsoft.com/office/powerpoint/2010/main" val="1892728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Relevance of Erikson’s Theory in Health and Social Care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Erik Erikson's theory of psychosocial development holds significant relevance in the domains of health and social care when considering the needs and obstacles encountered by individuals in middle adulthood. The following are several significant rationales for: Erikson's theory provides a valuable framework for comprehending the psychological challenges encountered by children and adolescents across various developmental stages. Health and social care practitioners can utilize this framework to effectively address the specific challenges pertaining to middle-aged persons.  Middle adulthood is a stage in life characterized by several significant life changes, including transitions in job, alterations in family dynamics, and concerns associated to the aging process. During this period, individuals often seek assistance from health and social care professionals to navigate these challenges. By applying Erikson's theory, individuals can provide personalized guidance and support that aligns with the distinct needs and objectives of individuals at various stages of their development. The effectiveness of wellbeing and social care is contingent upon the consideration of the interplay between an individual's mental and physical wellbeing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Svetina</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2014)</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D7A7366-17BD-4D79-928D-82B3911183F0}" type="slidenum">
              <a:rPr lang="en-US" smtClean="0"/>
              <a:t>9</a:t>
            </a:fld>
            <a:endParaRPr lang="en-US"/>
          </a:p>
        </p:txBody>
      </p:sp>
    </p:spTree>
    <p:extLst>
      <p:ext uri="{BB962C8B-B14F-4D97-AF65-F5344CB8AC3E}">
        <p14:creationId xmlns:p14="http://schemas.microsoft.com/office/powerpoint/2010/main" val="21818184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Promoting Generativity in Health and Social Care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Healthcare and social care providers, who possess an understanding of the significance of generativity during midlife, can contribute by including patients in endeavors that enhance their sense of purpose and usefulness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(Kroger, 2014)</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Research has demonstrated that the implementation of strategies aimed at fostering mentorship, facilitating career advancement, and encouraging active participation in the community can have a positive impact on both mental and physical well-being.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D7A7366-17BD-4D79-928D-82B3911183F0}" type="slidenum">
              <a:rPr lang="en-US" smtClean="0"/>
              <a:t>10</a:t>
            </a:fld>
            <a:endParaRPr lang="en-US"/>
          </a:p>
        </p:txBody>
      </p:sp>
    </p:spTree>
    <p:extLst>
      <p:ext uri="{BB962C8B-B14F-4D97-AF65-F5344CB8AC3E}">
        <p14:creationId xmlns:p14="http://schemas.microsoft.com/office/powerpoint/2010/main" val="1299835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Critiquing Erikson’s Theory: Considerations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critical evaluation of Erik Erikson's theory of psychosocial development is imperative, notwithstanding its substantial contributions to the understanding of human lifespan development. There are several considerations and criticisms to be made: There has been contention on the applicability of Erikson's stages to individuals experiencing a crisis in their life, as cultural and individual differences have been posited as potential factors that may limit its universal relevance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(Kroger, 2014)</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manner in which individuals navigate various stages of development can be shaped by cultural norms, values, and societal expectations. For example, individuals residing in societies characterized by individualism may approach problem-solving differently compared to those residing in collectivist societies. It is imperative to bear in mind that the applicability of Erikson's theory may not be universally seamless across different cultural contexts.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Empirical Evidence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D7A7366-17BD-4D79-928D-82B3911183F0}" type="slidenum">
              <a:rPr lang="en-US" smtClean="0"/>
              <a:t>11</a:t>
            </a:fld>
            <a:endParaRPr lang="en-US"/>
          </a:p>
        </p:txBody>
      </p:sp>
    </p:spTree>
    <p:extLst>
      <p:ext uri="{BB962C8B-B14F-4D97-AF65-F5344CB8AC3E}">
        <p14:creationId xmlns:p14="http://schemas.microsoft.com/office/powerpoint/2010/main" val="26184111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Empirical Evidence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Despite the significant influence of Erikson's theory, there exists a dearth of empirical evidence to substantiate all of its assertions. There have been assertions made regarding the theory's lack of scientific rigor in comparison to other developmental theories, due to its heavy reliance on anecdotal observations and case studies</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(Kroger, 2014)</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 theory's validity and applicability are called into question due to a dearth of meaningful empirical research.</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D7A7366-17BD-4D79-928D-82B3911183F0}" type="slidenum">
              <a:rPr lang="en-US" smtClean="0"/>
              <a:t>12</a:t>
            </a:fld>
            <a:endParaRPr lang="en-US"/>
          </a:p>
        </p:txBody>
      </p:sp>
    </p:spTree>
    <p:extLst>
      <p:ext uri="{BB962C8B-B14F-4D97-AF65-F5344CB8AC3E}">
        <p14:creationId xmlns:p14="http://schemas.microsoft.com/office/powerpoint/2010/main" val="25141452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Cognitive Development Emphasis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core tenet of Erikson's theory of human development revolves around the resolution of identity crises and several other manifestations of psychological conflict. The significance of cognitive development in an individual's overall growth is often overlooked. Piaget's theory of cognitive development, for instance, offers comprehensive elucidations about the progressive transformations that occur within our cognitive faculties as we mature. In order to have a comprehensive understanding of human growth and development, it may be necessary to integrate cognitive and psychosocial perspectives</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(Dunkel, &amp;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Harbke</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2017)</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According to Erikson's theoretical framework, the influence of cultural and environmental elements is of paramount importance in shaping individuals' responses to psychological crises. Comprehending the entirety of growth necessitates recognizing and accommodating these variations. It is imperative for health and social care professionals to possess an understanding of the influence that cultural values and beliefs exert on the lives and decision-making processes of individuals as they transition towards middle age. Interventions and assistance are more likely to provide positive outcomes when they are tailored to address the unique requirements of diverse populations, employing a culturally competent framework.</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D7A7366-17BD-4D79-928D-82B3911183F0}" type="slidenum">
              <a:rPr lang="en-US" smtClean="0"/>
              <a:t>13</a:t>
            </a:fld>
            <a:endParaRPr lang="en-US"/>
          </a:p>
        </p:txBody>
      </p:sp>
    </p:spTree>
    <p:extLst>
      <p:ext uri="{BB962C8B-B14F-4D97-AF65-F5344CB8AC3E}">
        <p14:creationId xmlns:p14="http://schemas.microsoft.com/office/powerpoint/2010/main" val="2176656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552872-6E94-474B-8224-9CCB039B60F7}" type="datetimeFigureOut">
              <a:rPr lang="en-US" smtClean="0"/>
              <a:t>9/6/2023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565114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7552872-6E94-474B-8224-9CCB039B60F7}" type="datetimeFigureOut">
              <a:rPr lang="en-US" smtClean="0"/>
              <a:t>9/6/2023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4182488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552872-6E94-474B-8224-9CCB039B60F7}" type="datetimeFigureOut">
              <a:rPr lang="en-US" smtClean="0"/>
              <a:t>9/6/2023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1298722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552872-6E94-474B-8224-9CCB039B60F7}" type="datetimeFigureOut">
              <a:rPr lang="en-US" smtClean="0"/>
              <a:t>9/6/2023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92624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552872-6E94-474B-8224-9CCB039B60F7}" type="datetimeFigureOut">
              <a:rPr lang="en-US" smtClean="0"/>
              <a:t>9/6/2023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1489882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7552872-6E94-474B-8224-9CCB039B60F7}" type="datetimeFigureOut">
              <a:rPr lang="en-US" smtClean="0"/>
              <a:t>9/6/2023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3137264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7552872-6E94-474B-8224-9CCB039B60F7}" type="datetimeFigureOut">
              <a:rPr lang="en-US" smtClean="0"/>
              <a:t>9/6/2023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3768093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7552872-6E94-474B-8224-9CCB039B60F7}" type="datetimeFigureOut">
              <a:rPr lang="en-US" smtClean="0"/>
              <a:t>9/6/2023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1887459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7552872-6E94-474B-8224-9CCB039B60F7}" type="datetimeFigureOut">
              <a:rPr lang="en-US" smtClean="0"/>
              <a:t>9/6/2023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1891823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7552872-6E94-474B-8224-9CCB039B60F7}" type="datetimeFigureOut">
              <a:rPr lang="en-US" smtClean="0"/>
              <a:t>9/6/2023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4261263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7552872-6E94-474B-8224-9CCB039B60F7}" type="datetimeFigureOut">
              <a:rPr lang="en-US" smtClean="0"/>
              <a:t>9/6/2023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27563845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7552872-6E94-474B-8224-9CCB039B60F7}" type="datetimeFigureOut">
              <a:rPr lang="en-US" smtClean="0"/>
              <a:t>9/6/2023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9EA82-BBCA-45C2-B951-D53F2A2E63F7}"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204814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552872-6E94-474B-8224-9CCB039B60F7}" type="datetimeFigureOut">
              <a:rPr lang="en-US" smtClean="0"/>
              <a:t>9/6/2023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28208057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7552872-6E94-474B-8224-9CCB039B60F7}" type="datetimeFigureOut">
              <a:rPr lang="en-US" smtClean="0"/>
              <a:t>9/6/2023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7509450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7552872-6E94-474B-8224-9CCB039B60F7}" type="datetimeFigureOut">
              <a:rPr lang="en-US" smtClean="0"/>
              <a:t>9/6/2023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11732578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552872-6E94-474B-8224-9CCB039B60F7}" type="datetimeFigureOut">
              <a:rPr lang="en-US" smtClean="0"/>
              <a:t>9/6/2023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29399293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552872-6E94-474B-8224-9CCB039B60F7}" type="datetimeFigureOut">
              <a:rPr lang="en-US" smtClean="0"/>
              <a:t>9/6/2023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9EA82-BBCA-45C2-B951-D53F2A2E63F7}" type="slidenum">
              <a:rPr lang="en-US" smtClean="0"/>
              <a:t>‹#›</a:t>
            </a:fld>
            <a:endParaRPr lang="en-US"/>
          </a:p>
        </p:txBody>
      </p:sp>
    </p:spTree>
    <p:extLst>
      <p:ext uri="{BB962C8B-B14F-4D97-AF65-F5344CB8AC3E}">
        <p14:creationId xmlns:p14="http://schemas.microsoft.com/office/powerpoint/2010/main" val="2232805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7552872-6E94-474B-8224-9CCB039B60F7}" type="datetimeFigureOut">
              <a:rPr lang="en-US" smtClean="0"/>
              <a:t>9/6/2023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879EA82-BBCA-45C2-B951-D53F2A2E63F7}" type="slidenum">
              <a:rPr lang="en-US" smtClean="0"/>
              <a:t>‹#›</a:t>
            </a:fld>
            <a:endParaRPr lang="en-US"/>
          </a:p>
        </p:txBody>
      </p:sp>
    </p:spTree>
    <p:extLst>
      <p:ext uri="{BB962C8B-B14F-4D97-AF65-F5344CB8AC3E}">
        <p14:creationId xmlns:p14="http://schemas.microsoft.com/office/powerpoint/2010/main" val="385341154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302F-C5E4-2799-BB48-643418004CBC}"/>
              </a:ext>
            </a:extLst>
          </p:cNvPr>
          <p:cNvSpPr>
            <a:spLocks noGrp="1"/>
          </p:cNvSpPr>
          <p:nvPr>
            <p:ph type="ctrTitle"/>
          </p:nvPr>
        </p:nvSpPr>
        <p:spPr>
          <a:xfrm>
            <a:off x="1780239" y="1992964"/>
            <a:ext cx="8825658" cy="2394400"/>
          </a:xfrm>
        </p:spPr>
        <p:txBody>
          <a:bodyPr>
            <a:normAutofit/>
          </a:bodyPr>
          <a:lstStyle/>
          <a:p>
            <a:r>
              <a:rPr lang="en-US" sz="6000" kern="100" dirty="0">
                <a:effectLst/>
                <a:latin typeface="Times New Roman" panose="02020603050405020304" pitchFamily="18" charset="0"/>
                <a:ea typeface="Calibri" panose="020F0502020204030204" pitchFamily="34" charset="0"/>
                <a:cs typeface="Times New Roman" panose="02020603050405020304" pitchFamily="18" charset="0"/>
              </a:rPr>
              <a:t>Introduction to Psychology and Erikson’s Stage Theory</a:t>
            </a:r>
            <a:endParaRPr lang="en-US" dirty="0"/>
          </a:p>
        </p:txBody>
      </p:sp>
      <p:sp>
        <p:nvSpPr>
          <p:cNvPr id="3" name="Subtitle 2">
            <a:extLst>
              <a:ext uri="{FF2B5EF4-FFF2-40B4-BE49-F238E27FC236}">
                <a16:creationId xmlns:a16="http://schemas.microsoft.com/office/drawing/2014/main" id="{C0FC3BCF-4131-072B-69D0-078620D121DF}"/>
              </a:ext>
            </a:extLst>
          </p:cNvPr>
          <p:cNvSpPr>
            <a:spLocks noGrp="1"/>
          </p:cNvSpPr>
          <p:nvPr>
            <p:ph type="subTitle" idx="1"/>
          </p:nvPr>
        </p:nvSpPr>
        <p:spPr>
          <a:xfrm>
            <a:off x="330679" y="5034688"/>
            <a:ext cx="9144000" cy="1697351"/>
          </a:xfrm>
        </p:spPr>
        <p:txBody>
          <a:bodyPr>
            <a:normAutofit/>
          </a:bodyPr>
          <a:lstStyle/>
          <a:p>
            <a:r>
              <a:rPr lang="en-US" sz="2800" dirty="0"/>
              <a:t>Presented by: maria </a:t>
            </a:r>
            <a:r>
              <a:rPr lang="en-US" sz="2800" err="1"/>
              <a:t>doday</a:t>
            </a:r>
            <a:endParaRPr lang="en-US" sz="2800"/>
          </a:p>
          <a:p>
            <a:r>
              <a:rPr lang="en-US" sz="2800" dirty="0"/>
              <a:t>Date: 06/09/2023</a:t>
            </a:r>
          </a:p>
        </p:txBody>
      </p:sp>
      <p:sp>
        <p:nvSpPr>
          <p:cNvPr id="4" name="TextBox 3">
            <a:extLst>
              <a:ext uri="{FF2B5EF4-FFF2-40B4-BE49-F238E27FC236}">
                <a16:creationId xmlns:a16="http://schemas.microsoft.com/office/drawing/2014/main" id="{D1B57620-771F-D2A2-31CB-5F9F3AF49CD1}"/>
              </a:ext>
            </a:extLst>
          </p:cNvPr>
          <p:cNvSpPr txBox="1"/>
          <p:nvPr/>
        </p:nvSpPr>
        <p:spPr>
          <a:xfrm>
            <a:off x="600692" y="322263"/>
            <a:ext cx="9687464"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Student name: maria </a:t>
            </a:r>
            <a:r>
              <a:rPr lang="en-GB" sz="2800" b="1" dirty="0" err="1"/>
              <a:t>Doday</a:t>
            </a:r>
            <a:endParaRPr lang="en-GB" sz="2800" b="1" dirty="0"/>
          </a:p>
          <a:p>
            <a:r>
              <a:rPr lang="en-GB" sz="2800" b="1" dirty="0"/>
              <a:t>Module : psychology in health and </a:t>
            </a:r>
            <a:r>
              <a:rPr lang="en-GB" sz="2800" b="1" dirty="0" err="1"/>
              <a:t>scoial</a:t>
            </a:r>
            <a:r>
              <a:rPr lang="en-GB" sz="2800" b="1" dirty="0"/>
              <a:t> care</a:t>
            </a:r>
          </a:p>
          <a:p>
            <a:r>
              <a:rPr lang="en-GB" sz="2800" b="1" err="1"/>
              <a:t>Modle</a:t>
            </a:r>
            <a:r>
              <a:rPr lang="en-GB" sz="2800" b="1" dirty="0"/>
              <a:t> code: LCHS4006</a:t>
            </a:r>
          </a:p>
          <a:p>
            <a:r>
              <a:rPr lang="en-GB" sz="2800" b="1" dirty="0"/>
              <a:t>Lecturer(s): Bianca </a:t>
            </a:r>
            <a:r>
              <a:rPr lang="en-GB" sz="2800" b="1" dirty="0" err="1"/>
              <a:t>Sanfiippo</a:t>
            </a:r>
          </a:p>
          <a:p>
            <a:r>
              <a:rPr lang="en-GB" sz="2800" b="1" dirty="0"/>
              <a:t>Student number: 2133010</a:t>
            </a:r>
          </a:p>
        </p:txBody>
      </p:sp>
    </p:spTree>
    <p:extLst>
      <p:ext uri="{BB962C8B-B14F-4D97-AF65-F5344CB8AC3E}">
        <p14:creationId xmlns:p14="http://schemas.microsoft.com/office/powerpoint/2010/main" val="3927832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3059D-E7A3-427F-5AE8-2B21D05723BE}"/>
              </a:ext>
            </a:extLst>
          </p:cNvPr>
          <p:cNvSpPr>
            <a:spLocks noGrp="1"/>
          </p:cNvSpPr>
          <p:nvPr>
            <p:ph type="title"/>
          </p:nvPr>
        </p:nvSpPr>
        <p:spPr/>
        <p:txBody>
          <a:bodyPr/>
          <a:lstStyle/>
          <a:p>
            <a:pPr algn="ctr"/>
            <a:r>
              <a:rPr lang="en-US" sz="4400" b="1" kern="100" dirty="0">
                <a:effectLst/>
                <a:latin typeface="Times New Roman" panose="02020603050405020304" pitchFamily="18" charset="0"/>
                <a:ea typeface="Calibri" panose="020F0502020204030204" pitchFamily="34" charset="0"/>
                <a:cs typeface="Times New Roman" panose="02020603050405020304" pitchFamily="18" charset="0"/>
              </a:rPr>
              <a:t>Introduction to Psychology</a:t>
            </a:r>
            <a:endParaRPr lang="en-US" dirty="0"/>
          </a:p>
        </p:txBody>
      </p:sp>
      <p:sp>
        <p:nvSpPr>
          <p:cNvPr id="3" name="Content Placeholder 2">
            <a:extLst>
              <a:ext uri="{FF2B5EF4-FFF2-40B4-BE49-F238E27FC236}">
                <a16:creationId xmlns:a16="http://schemas.microsoft.com/office/drawing/2014/main" id="{030DC1D1-FD3A-82F1-F9C1-C46EEFD52A3A}"/>
              </a:ext>
            </a:extLst>
          </p:cNvPr>
          <p:cNvSpPr>
            <a:spLocks noGrp="1"/>
          </p:cNvSpPr>
          <p:nvPr>
            <p:ph idx="1"/>
          </p:nvPr>
        </p:nvSpPr>
        <p:spPr>
          <a:xfrm>
            <a:off x="459058" y="1853247"/>
            <a:ext cx="6204978" cy="4478279"/>
          </a:xfrm>
        </p:spPr>
        <p:txBody>
          <a:bodyPr>
            <a:normAutofit lnSpcReduction="10000"/>
          </a:bodyPr>
          <a:lstStyle/>
          <a:p>
            <a:pPr>
              <a:lnSpc>
                <a:spcPct val="2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Psychology, as an empirical discipline, investigates the intricacies of the human mind and its functioning, thereby providing insights into various aspects of the human experience. </a:t>
            </a:r>
          </a:p>
          <a:p>
            <a:pPr>
              <a:lnSpc>
                <a:spcPct val="2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primary area of interest in this context pertains to the examination of human development across the lifespan, encompassing the period from early childhood to late adulthood.</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28" name="Picture 4" descr="Introduction to Psychology | OER Commons">
            <a:extLst>
              <a:ext uri="{FF2B5EF4-FFF2-40B4-BE49-F238E27FC236}">
                <a16:creationId xmlns:a16="http://schemas.microsoft.com/office/drawing/2014/main" id="{24C02969-BCA6-9F7B-CD9B-2D25E7B914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18218" y="2668818"/>
            <a:ext cx="4170217" cy="28121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10002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5622E-0869-5269-12CB-8B3521882B34}"/>
              </a:ext>
            </a:extLst>
          </p:cNvPr>
          <p:cNvSpPr>
            <a:spLocks noGrp="1"/>
          </p:cNvSpPr>
          <p:nvPr>
            <p:ph type="title"/>
          </p:nvPr>
        </p:nvSpPr>
        <p:spPr/>
        <p:txBody>
          <a:bodyPr/>
          <a:lstStyle/>
          <a:p>
            <a:pPr algn="ctr"/>
            <a:r>
              <a:rPr lang="en-US" sz="3600" b="1" kern="100" dirty="0">
                <a:effectLst/>
                <a:latin typeface="Times New Roman" panose="02020603050405020304" pitchFamily="18" charset="0"/>
                <a:ea typeface="Calibri" panose="020F0502020204030204" pitchFamily="34" charset="0"/>
                <a:cs typeface="Times New Roman" panose="02020603050405020304" pitchFamily="18" charset="0"/>
              </a:rPr>
              <a:t>Human Lifespan and Development Stages</a:t>
            </a:r>
            <a:endParaRPr lang="en-US" sz="3600" dirty="0"/>
          </a:p>
        </p:txBody>
      </p:sp>
      <p:sp>
        <p:nvSpPr>
          <p:cNvPr id="3" name="Content Placeholder 2">
            <a:extLst>
              <a:ext uri="{FF2B5EF4-FFF2-40B4-BE49-F238E27FC236}">
                <a16:creationId xmlns:a16="http://schemas.microsoft.com/office/drawing/2014/main" id="{DA89F31D-7CA5-6D02-8F2B-405845500B58}"/>
              </a:ext>
            </a:extLst>
          </p:cNvPr>
          <p:cNvSpPr>
            <a:spLocks noGrp="1"/>
          </p:cNvSpPr>
          <p:nvPr>
            <p:ph idx="1"/>
          </p:nvPr>
        </p:nvSpPr>
        <p:spPr>
          <a:xfrm>
            <a:off x="277090" y="1368339"/>
            <a:ext cx="6622474" cy="4977043"/>
          </a:xfrm>
        </p:spPr>
        <p:txBody>
          <a:bodyPr>
            <a:normAutofit/>
          </a:bodyPr>
          <a:lstStyle/>
          <a:p>
            <a:pPr>
              <a:lnSpc>
                <a:spcPct val="2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Trust vs. Mistrust (Infancy - 0 to 1 year)</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Autonomy vs. Shame and Doubt (Early Childhood - 1 to 3 years)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Initiative vs. Guilt (Preschool - 3 to 6 years)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Industry vs. Inferiority (School Age - 6 to 12 years)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Identity vs. Role Confusion (Adolescence - 12 to 18 years)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Intimacy vs. Isolation (Young Adulthood - 18 to 40 years).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Generativity vs. Stagnation (Middle Adulthood - 40 to 65 years)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Integrity vs. Despair (Late Adulthood - 65+ years)</a:t>
            </a:r>
            <a:r>
              <a:rPr lang="en-US" dirty="0"/>
              <a: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050" name="Picture 2" descr="Erikson's Stages of Development">
            <a:extLst>
              <a:ext uri="{FF2B5EF4-FFF2-40B4-BE49-F238E27FC236}">
                <a16:creationId xmlns:a16="http://schemas.microsoft.com/office/drawing/2014/main" id="{DFF2E9BE-5158-FA6A-4027-D23CEDF9E7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0618" y="2175297"/>
            <a:ext cx="4281055" cy="3105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7191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F4F87-F4FB-C60C-9818-0BD2A560805A}"/>
              </a:ext>
            </a:extLst>
          </p:cNvPr>
          <p:cNvSpPr>
            <a:spLocks noGrp="1"/>
          </p:cNvSpPr>
          <p:nvPr>
            <p:ph type="title"/>
          </p:nvPr>
        </p:nvSpPr>
        <p:spPr/>
        <p:txBody>
          <a:bodyPr>
            <a:normAutofit/>
          </a:bodyPr>
          <a:lstStyle/>
          <a:p>
            <a:pPr algn="ctr"/>
            <a:r>
              <a:rPr lang="en-US" sz="3600" b="1" kern="100" dirty="0">
                <a:effectLst/>
                <a:latin typeface="Times New Roman" panose="02020603050405020304" pitchFamily="18" charset="0"/>
                <a:ea typeface="Calibri" panose="020F0502020204030204" pitchFamily="34" charset="0"/>
                <a:cs typeface="Times New Roman" panose="02020603050405020304" pitchFamily="18" charset="0"/>
              </a:rPr>
              <a:t>Middle Adulthood: A Developmental Overview</a:t>
            </a:r>
            <a:endParaRPr lang="en-US" sz="3600" dirty="0"/>
          </a:p>
        </p:txBody>
      </p:sp>
      <p:sp>
        <p:nvSpPr>
          <p:cNvPr id="3" name="Content Placeholder 2">
            <a:extLst>
              <a:ext uri="{FF2B5EF4-FFF2-40B4-BE49-F238E27FC236}">
                <a16:creationId xmlns:a16="http://schemas.microsoft.com/office/drawing/2014/main" id="{1B14A22B-CA3B-F94A-E662-EFAD54E3F9C2}"/>
              </a:ext>
            </a:extLst>
          </p:cNvPr>
          <p:cNvSpPr>
            <a:spLocks noGrp="1"/>
          </p:cNvSpPr>
          <p:nvPr>
            <p:ph idx="1"/>
          </p:nvPr>
        </p:nvSpPr>
        <p:spPr>
          <a:xfrm>
            <a:off x="4248293" y="1593273"/>
            <a:ext cx="7334107" cy="4891666"/>
          </a:xfrm>
        </p:spPr>
        <p:txBody>
          <a:bodyPr>
            <a:normAutofit/>
          </a:bodyPr>
          <a:lstStyle/>
          <a:p>
            <a:pPr>
              <a:lnSpc>
                <a:spcPct val="2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Individuals in the midst of their middle adulthood phase often find themselves at a critical juncture in their professional trajectories, </a:t>
            </a:r>
          </a:p>
          <a:p>
            <a:pPr>
              <a:lnSpc>
                <a:spcPct val="2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During this period, a significant number of individuals achieve the highest point in their professional trajectories</a:t>
            </a:r>
          </a:p>
          <a:p>
            <a:pPr>
              <a:lnSpc>
                <a:spcPct val="2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Obtaining respect and recognition in the present period can serve as a catalyst for confidence and engender a sense of achievement. </a:t>
            </a:r>
          </a:p>
          <a:p>
            <a:pPr>
              <a:lnSpc>
                <a:spcPct val="2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Conversely, the middle stage of life presents an opportunity for individuals to engage in self-reflection over their professional trajectories. </a:t>
            </a:r>
            <a:endParaRPr lang="en-US" dirty="0"/>
          </a:p>
        </p:txBody>
      </p:sp>
      <p:pic>
        <p:nvPicPr>
          <p:cNvPr id="3074" name="Picture 2" descr="MIDDLE ADULTHOOD by Albert Alivio">
            <a:extLst>
              <a:ext uri="{FF2B5EF4-FFF2-40B4-BE49-F238E27FC236}">
                <a16:creationId xmlns:a16="http://schemas.microsoft.com/office/drawing/2014/main" id="{F203F52B-F60A-B206-E25C-FD5A1B329A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111" y="2773601"/>
            <a:ext cx="3602182" cy="2976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5028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48DE5-C0B4-963C-7670-B8FB4DEEFB4E}"/>
              </a:ext>
            </a:extLst>
          </p:cNvPr>
          <p:cNvSpPr>
            <a:spLocks noGrp="1"/>
          </p:cNvSpPr>
          <p:nvPr>
            <p:ph type="title"/>
          </p:nvPr>
        </p:nvSpPr>
        <p:spPr/>
        <p:txBody>
          <a:bodyPr/>
          <a:lstStyle/>
          <a:p>
            <a:pPr algn="ctr"/>
            <a:r>
              <a:rPr lang="en-US" sz="4400" b="1" kern="100" dirty="0">
                <a:effectLst/>
                <a:latin typeface="Times New Roman" panose="02020603050405020304" pitchFamily="18" charset="0"/>
                <a:ea typeface="Calibri" panose="020F0502020204030204" pitchFamily="34" charset="0"/>
                <a:cs typeface="Times New Roman" panose="02020603050405020304" pitchFamily="18" charset="0"/>
              </a:rPr>
              <a:t>Evolving Family Dynamics</a:t>
            </a:r>
            <a:endParaRPr lang="en-US" dirty="0"/>
          </a:p>
        </p:txBody>
      </p:sp>
      <p:sp>
        <p:nvSpPr>
          <p:cNvPr id="3" name="Content Placeholder 2">
            <a:extLst>
              <a:ext uri="{FF2B5EF4-FFF2-40B4-BE49-F238E27FC236}">
                <a16:creationId xmlns:a16="http://schemas.microsoft.com/office/drawing/2014/main" id="{644E7E71-3788-DFAC-673E-2D10F989E348}"/>
              </a:ext>
            </a:extLst>
          </p:cNvPr>
          <p:cNvSpPr>
            <a:spLocks noGrp="1"/>
          </p:cNvSpPr>
          <p:nvPr>
            <p:ph idx="1"/>
          </p:nvPr>
        </p:nvSpPr>
        <p:spPr>
          <a:xfrm>
            <a:off x="304800" y="1454727"/>
            <a:ext cx="7121236" cy="5282856"/>
          </a:xfrm>
        </p:spPr>
        <p:txBody>
          <a:bodyPr>
            <a:normAutofit/>
          </a:bodyPr>
          <a:lstStyle/>
          <a:p>
            <a:pPr>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The dynamics within families see significant transformations when individuals reach middle age. </a:t>
            </a:r>
          </a:p>
          <a:p>
            <a:pPr>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During this stage of life, a significant number of individuals transition into parenthood if they have not yet done </a:t>
            </a:r>
          </a:p>
          <a:p>
            <a:pPr>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When offspring depart from the familial residence, parents frequently undergo a variety of emotional responses as they adapt to their children's newfound autonomy</a:t>
            </a:r>
          </a:p>
          <a:p>
            <a:pPr>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Adapting to these dynamic family dynamics necessitates the cultivation of emotional resilience.</a:t>
            </a:r>
            <a:endParaRPr lang="en-US" dirty="0"/>
          </a:p>
        </p:txBody>
      </p:sp>
      <p:pic>
        <p:nvPicPr>
          <p:cNvPr id="4098" name="Picture 2" descr="About Us – Family Dynamics">
            <a:extLst>
              <a:ext uri="{FF2B5EF4-FFF2-40B4-BE49-F238E27FC236}">
                <a16:creationId xmlns:a16="http://schemas.microsoft.com/office/drawing/2014/main" id="{4AA6B0B7-2E7B-7B9C-ABA0-CC50B96D58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0558" y="2105891"/>
            <a:ext cx="3597594" cy="3287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6065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BBC91-167A-E4BE-6C15-9A351283A4A8}"/>
              </a:ext>
            </a:extLst>
          </p:cNvPr>
          <p:cNvSpPr>
            <a:spLocks noGrp="1"/>
          </p:cNvSpPr>
          <p:nvPr>
            <p:ph type="title"/>
          </p:nvPr>
        </p:nvSpPr>
        <p:spPr/>
        <p:txBody>
          <a:bodyPr/>
          <a:lstStyle/>
          <a:p>
            <a:pPr algn="ctr"/>
            <a:r>
              <a:rPr lang="en-US" sz="4400" b="1" kern="100" dirty="0">
                <a:effectLst/>
                <a:latin typeface="Times New Roman" panose="02020603050405020304" pitchFamily="18" charset="0"/>
                <a:ea typeface="Calibri" panose="020F0502020204030204" pitchFamily="34" charset="0"/>
                <a:cs typeface="Times New Roman" panose="02020603050405020304" pitchFamily="18" charset="0"/>
              </a:rPr>
              <a:t>Onset of Physical Aging</a:t>
            </a:r>
            <a:endParaRPr lang="en-US" dirty="0"/>
          </a:p>
        </p:txBody>
      </p:sp>
      <p:sp>
        <p:nvSpPr>
          <p:cNvPr id="3" name="Content Placeholder 2">
            <a:extLst>
              <a:ext uri="{FF2B5EF4-FFF2-40B4-BE49-F238E27FC236}">
                <a16:creationId xmlns:a16="http://schemas.microsoft.com/office/drawing/2014/main" id="{28E0B6E5-6399-753D-B2C0-CC4E161D30C6}"/>
              </a:ext>
            </a:extLst>
          </p:cNvPr>
          <p:cNvSpPr>
            <a:spLocks noGrp="1"/>
          </p:cNvSpPr>
          <p:nvPr>
            <p:ph idx="1"/>
          </p:nvPr>
        </p:nvSpPr>
        <p:spPr>
          <a:xfrm>
            <a:off x="3837709" y="1676400"/>
            <a:ext cx="7304218" cy="4980066"/>
          </a:xfrm>
        </p:spPr>
        <p:txBody>
          <a:bodyPr>
            <a:normAutofit/>
          </a:bodyPr>
          <a:lstStyle/>
          <a:p>
            <a:pPr>
              <a:lnSpc>
                <a:spcPct val="20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During this phase, it is commonplace for individuals to see alterations in metabolism, muscular mass, and overall health.</a:t>
            </a:r>
          </a:p>
          <a:p>
            <a:pPr>
              <a:lnSpc>
                <a:spcPct val="20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As individuals progress in age, they often adopt deliberate measures to enhance their well-being by modifying their dietary patterns and participating in heightened levels of physical exertion</a:t>
            </a:r>
          </a:p>
          <a:p>
            <a:pPr>
              <a:lnSpc>
                <a:spcPct val="20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The physiological aging process might trigger introspection over one's mortality and the overall quality of life (Jiang, &amp; Wu, 2023).  </a:t>
            </a:r>
            <a:endParaRPr lang="en-US" dirty="0"/>
          </a:p>
        </p:txBody>
      </p:sp>
      <p:pic>
        <p:nvPicPr>
          <p:cNvPr id="5122" name="Picture 2" descr="Physical Changes of Aging | Lifespan Development">
            <a:extLst>
              <a:ext uri="{FF2B5EF4-FFF2-40B4-BE49-F238E27FC236}">
                <a16:creationId xmlns:a16="http://schemas.microsoft.com/office/drawing/2014/main" id="{36E4E584-554A-8ED5-141A-E95FF69369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311" y="1853248"/>
            <a:ext cx="3111563" cy="35414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5338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7F6C4-3CF5-CB53-8ADE-3BED61094AC7}"/>
              </a:ext>
            </a:extLst>
          </p:cNvPr>
          <p:cNvSpPr>
            <a:spLocks noGrp="1"/>
          </p:cNvSpPr>
          <p:nvPr>
            <p:ph type="title"/>
          </p:nvPr>
        </p:nvSpPr>
        <p:spPr>
          <a:xfrm>
            <a:off x="646111" y="452718"/>
            <a:ext cx="9404723" cy="960446"/>
          </a:xfrm>
        </p:spPr>
        <p:txBody>
          <a:bodyPr/>
          <a:lstStyle/>
          <a:p>
            <a:pPr algn="ctr"/>
            <a:r>
              <a:rPr lang="en-US" sz="4400" b="1" kern="100" dirty="0">
                <a:effectLst/>
                <a:latin typeface="Times New Roman" panose="02020603050405020304" pitchFamily="18" charset="0"/>
                <a:ea typeface="Calibri" panose="020F0502020204030204" pitchFamily="34" charset="0"/>
                <a:cs typeface="Times New Roman" panose="02020603050405020304" pitchFamily="18" charset="0"/>
              </a:rPr>
              <a:t>Erikson’s Stage Theory: An Overview</a:t>
            </a:r>
            <a:endParaRPr lang="en-US" dirty="0"/>
          </a:p>
        </p:txBody>
      </p:sp>
      <p:sp>
        <p:nvSpPr>
          <p:cNvPr id="3" name="Content Placeholder 2">
            <a:extLst>
              <a:ext uri="{FF2B5EF4-FFF2-40B4-BE49-F238E27FC236}">
                <a16:creationId xmlns:a16="http://schemas.microsoft.com/office/drawing/2014/main" id="{51E1F1B4-DBAD-D3EB-BAAF-F43F0AC45F60}"/>
              </a:ext>
            </a:extLst>
          </p:cNvPr>
          <p:cNvSpPr>
            <a:spLocks noGrp="1"/>
          </p:cNvSpPr>
          <p:nvPr>
            <p:ph idx="1"/>
          </p:nvPr>
        </p:nvSpPr>
        <p:spPr>
          <a:xfrm>
            <a:off x="646111" y="1427019"/>
            <a:ext cx="6497782" cy="5167745"/>
          </a:xfrm>
        </p:spPr>
        <p:txBody>
          <a:bodyPr>
            <a:normAutofit/>
          </a:bodyPr>
          <a:lstStyle/>
          <a:p>
            <a:pPr>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Erik Erikson put forth a comprehensive stage theory of psychosocial development that spans across an individual's entire lifespan. </a:t>
            </a:r>
          </a:p>
          <a:p>
            <a:pPr>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Based on his perspective, there exist eight significant transitional stages</a:t>
            </a:r>
          </a:p>
          <a:p>
            <a:pPr>
              <a:lnSpc>
                <a:spcPct val="150000"/>
              </a:lnSpc>
              <a:spcBef>
                <a:spcPts val="0"/>
              </a:spcBef>
            </a:pPr>
            <a:r>
              <a:rPr lang="en-US" kern="100" dirty="0">
                <a:latin typeface="Times New Roman" panose="02020603050405020304" pitchFamily="18" charset="0"/>
                <a:ea typeface="Calibri" panose="020F0502020204030204" pitchFamily="34" charset="0"/>
                <a:cs typeface="Times New Roman" panose="02020603050405020304" pitchFamily="18" charset="0"/>
              </a:rPr>
              <a:t>W</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ith each stage being associated with a distinct psychological or societal crisis. </a:t>
            </a:r>
          </a:p>
          <a:p>
            <a:pPr>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The phase of "Generativity vs. Stagnation" during middle age holds significant importance.</a:t>
            </a:r>
          </a:p>
          <a:p>
            <a:pPr marL="685800">
              <a:lnSpc>
                <a:spcPct val="150000"/>
              </a:lnSpc>
            </a:pPr>
            <a:endParaRPr lang="en-US" dirty="0">
              <a:latin typeface="Times New Roman" panose="02020603050405020304" pitchFamily="18" charset="0"/>
              <a:cs typeface="Times New Roman" panose="02020603050405020304" pitchFamily="18" charset="0"/>
            </a:endParaRPr>
          </a:p>
        </p:txBody>
      </p:sp>
      <p:pic>
        <p:nvPicPr>
          <p:cNvPr id="6146" name="Picture 2" descr="Erikson's Stages of Psychosocial Development | Practical Psychology">
            <a:extLst>
              <a:ext uri="{FF2B5EF4-FFF2-40B4-BE49-F238E27FC236}">
                <a16:creationId xmlns:a16="http://schemas.microsoft.com/office/drawing/2014/main" id="{3CDEA438-A1D9-4232-E65D-822CDB576F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4691" y="2552721"/>
            <a:ext cx="3823854" cy="2776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3362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DB543-F9AE-BD6D-2682-C12FF2E3F741}"/>
              </a:ext>
            </a:extLst>
          </p:cNvPr>
          <p:cNvSpPr>
            <a:spLocks noGrp="1"/>
          </p:cNvSpPr>
          <p:nvPr>
            <p:ph type="title"/>
          </p:nvPr>
        </p:nvSpPr>
        <p:spPr>
          <a:xfrm>
            <a:off x="-110836" y="452718"/>
            <a:ext cx="10515599" cy="1400530"/>
          </a:xfrm>
        </p:spPr>
        <p:txBody>
          <a:bodyPr>
            <a:normAutofit/>
          </a:bodyPr>
          <a:lstStyle/>
          <a:p>
            <a:pPr algn="ctr"/>
            <a:r>
              <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rPr>
              <a:t>Generativity vs. Stagnation: The Middle Adulthood Stage</a:t>
            </a:r>
            <a:endParaRPr lang="en-US" sz="3200" dirty="0"/>
          </a:p>
        </p:txBody>
      </p:sp>
      <p:sp>
        <p:nvSpPr>
          <p:cNvPr id="3" name="Content Placeholder 2">
            <a:extLst>
              <a:ext uri="{FF2B5EF4-FFF2-40B4-BE49-F238E27FC236}">
                <a16:creationId xmlns:a16="http://schemas.microsoft.com/office/drawing/2014/main" id="{45AC68AA-EE13-B443-0E53-8758A33F891B}"/>
              </a:ext>
            </a:extLst>
          </p:cNvPr>
          <p:cNvSpPr>
            <a:spLocks noGrp="1"/>
          </p:cNvSpPr>
          <p:nvPr>
            <p:ph idx="1"/>
          </p:nvPr>
        </p:nvSpPr>
        <p:spPr>
          <a:xfrm>
            <a:off x="237385" y="1378360"/>
            <a:ext cx="6759160" cy="4351338"/>
          </a:xfrm>
        </p:spPr>
        <p:txBody>
          <a:bodyPr>
            <a:noAutofit/>
          </a:bodyPr>
          <a:lstStyle/>
          <a:p>
            <a:pPr>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The "Generativity vs. Stagnation" stage, as conceptualized by Erik Erikson, is a crucial element of middle age. </a:t>
            </a:r>
          </a:p>
          <a:p>
            <a:pPr>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During this phase individuals often grapple with the inherent challenge of making a significant and lasting contribution on society</a:t>
            </a:r>
            <a:r>
              <a:rPr lang="en-US" kern="1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endParaRPr lang="en-US"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A significant number of individuals assume or sustain parental responsibilities during their middle adulthood stage. </a:t>
            </a:r>
          </a:p>
          <a:p>
            <a:pPr>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Parenting is a prominent aspect of generativity as it encompasses the act of nurturing and guiding the subsequent generation, imparting values, and offering emotional assistance. </a:t>
            </a:r>
            <a:endParaRPr lang="en-US" dirty="0"/>
          </a:p>
        </p:txBody>
      </p:sp>
      <p:pic>
        <p:nvPicPr>
          <p:cNvPr id="7170" name="Picture 2" descr="Emotional development, Psychology major, Stages of human development">
            <a:extLst>
              <a:ext uri="{FF2B5EF4-FFF2-40B4-BE49-F238E27FC236}">
                <a16:creationId xmlns:a16="http://schemas.microsoft.com/office/drawing/2014/main" id="{28F9681C-15F5-A2CA-E08A-8E540D25DA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0076" y="1987812"/>
            <a:ext cx="4946073" cy="3741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9663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72C20-6D34-973A-7016-DC70F5E141A3}"/>
              </a:ext>
            </a:extLst>
          </p:cNvPr>
          <p:cNvSpPr>
            <a:spLocks noGrp="1"/>
          </p:cNvSpPr>
          <p:nvPr>
            <p:ph type="title"/>
          </p:nvPr>
        </p:nvSpPr>
        <p:spPr>
          <a:xfrm>
            <a:off x="0" y="161772"/>
            <a:ext cx="10418617" cy="1400530"/>
          </a:xfrm>
        </p:spPr>
        <p:txBody>
          <a:bodyPr>
            <a:normAutofit/>
          </a:bodyPr>
          <a:lstStyle/>
          <a:p>
            <a:pPr algn="ctr"/>
            <a:r>
              <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rPr>
              <a:t>Relevance of Erikson’s Theory in Health and Social Care</a:t>
            </a:r>
            <a:endParaRPr lang="en-US" sz="3200" dirty="0"/>
          </a:p>
        </p:txBody>
      </p:sp>
      <p:sp>
        <p:nvSpPr>
          <p:cNvPr id="3" name="Content Placeholder 2">
            <a:extLst>
              <a:ext uri="{FF2B5EF4-FFF2-40B4-BE49-F238E27FC236}">
                <a16:creationId xmlns:a16="http://schemas.microsoft.com/office/drawing/2014/main" id="{B7C6A165-05C5-456D-F61F-EB8EFE4C03E1}"/>
              </a:ext>
            </a:extLst>
          </p:cNvPr>
          <p:cNvSpPr>
            <a:spLocks noGrp="1"/>
          </p:cNvSpPr>
          <p:nvPr>
            <p:ph idx="1"/>
          </p:nvPr>
        </p:nvSpPr>
        <p:spPr>
          <a:xfrm>
            <a:off x="318655" y="1149927"/>
            <a:ext cx="6657729" cy="5306291"/>
          </a:xfrm>
        </p:spPr>
        <p:txBody>
          <a:bodyPr>
            <a:noAutofit/>
          </a:bodyPr>
          <a:lstStyle/>
          <a:p>
            <a:pPr marL="685800">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Erik Erikson's theory of psychosocial development holds significant relevance in the domains of health and social care.</a:t>
            </a:r>
          </a:p>
          <a:p>
            <a:pPr marL="685800">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Erikson's theory provides a valuable framework for comprehending the psychological challenges encountered by children and adolescents across various developmental stages. </a:t>
            </a:r>
          </a:p>
          <a:p>
            <a:pPr marL="685800">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Health and social care practitioners can utilize this framework to effectively address the specific challenges pertaining to middle-aged persons.  </a:t>
            </a:r>
          </a:p>
        </p:txBody>
      </p:sp>
      <p:pic>
        <p:nvPicPr>
          <p:cNvPr id="8194" name="Picture 2" descr="1.4 Human Needs and Developmental Stages – Nursing Assistant">
            <a:extLst>
              <a:ext uri="{FF2B5EF4-FFF2-40B4-BE49-F238E27FC236}">
                <a16:creationId xmlns:a16="http://schemas.microsoft.com/office/drawing/2014/main" id="{B0F082EC-8E1F-A165-E755-8CA0D5B045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6385" y="1562302"/>
            <a:ext cx="4607387" cy="3976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4206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A5013-8823-5216-D39E-E7569C484318}"/>
              </a:ext>
            </a:extLst>
          </p:cNvPr>
          <p:cNvSpPr>
            <a:spLocks noGrp="1"/>
          </p:cNvSpPr>
          <p:nvPr>
            <p:ph type="title"/>
          </p:nvPr>
        </p:nvSpPr>
        <p:spPr>
          <a:xfrm>
            <a:off x="646111" y="452718"/>
            <a:ext cx="9404723" cy="1251391"/>
          </a:xfrm>
        </p:spPr>
        <p:txBody>
          <a:bodyPr>
            <a:normAutofit/>
          </a:bodyPr>
          <a:lstStyle/>
          <a:p>
            <a:pPr algn="ctr"/>
            <a:r>
              <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rPr>
              <a:t>Promoting Generativity in Health and Social Care</a:t>
            </a:r>
            <a:endParaRPr lang="en-US" sz="3200" dirty="0"/>
          </a:p>
        </p:txBody>
      </p:sp>
      <p:sp>
        <p:nvSpPr>
          <p:cNvPr id="3" name="Content Placeholder 2">
            <a:extLst>
              <a:ext uri="{FF2B5EF4-FFF2-40B4-BE49-F238E27FC236}">
                <a16:creationId xmlns:a16="http://schemas.microsoft.com/office/drawing/2014/main" id="{C0916F99-5A21-949A-2DB5-D5724B68C83D}"/>
              </a:ext>
            </a:extLst>
          </p:cNvPr>
          <p:cNvSpPr>
            <a:spLocks noGrp="1"/>
          </p:cNvSpPr>
          <p:nvPr>
            <p:ph idx="1"/>
          </p:nvPr>
        </p:nvSpPr>
        <p:spPr>
          <a:xfrm>
            <a:off x="277091" y="1343891"/>
            <a:ext cx="6650181" cy="5195454"/>
          </a:xfrm>
        </p:spPr>
        <p:txBody>
          <a:bodyPr>
            <a:noAutofit/>
          </a:bodyPr>
          <a:lstStyle/>
          <a:p>
            <a:pPr>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Healthcare and social care providers, who possess an understanding of the significance of generativity during midlife, can contribute by including patients in endeavors that enhance their sense of purpose and usefulness </a:t>
            </a:r>
            <a:r>
              <a:rPr lang="en-US"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(Kroger, 2014)</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15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Research has demonstrated that the implementation of strategies aimed at fostering mentorship, facilitating career advancement, and encouraging active participation in the community can have a positive impact on both mental and physical well-being.</a:t>
            </a:r>
          </a:p>
          <a:p>
            <a:pPr>
              <a:lnSpc>
                <a:spcPct val="150000"/>
              </a:lnSpc>
            </a:pPr>
            <a:endParaRPr lang="en-US" dirty="0">
              <a:latin typeface="Times New Roman" panose="02020603050405020304" pitchFamily="18" charset="0"/>
              <a:cs typeface="Times New Roman" panose="02020603050405020304" pitchFamily="18" charset="0"/>
            </a:endParaRPr>
          </a:p>
        </p:txBody>
      </p:sp>
      <p:pic>
        <p:nvPicPr>
          <p:cNvPr id="9218" name="Picture 2" descr="Meaning making And Generativity In Children and Young people with Life  limiting conditions (MAGICYL) - Evidence-Based Nursing blog">
            <a:extLst>
              <a:ext uri="{FF2B5EF4-FFF2-40B4-BE49-F238E27FC236}">
                <a16:creationId xmlns:a16="http://schemas.microsoft.com/office/drawing/2014/main" id="{E869EEC1-0399-9B44-4C0F-AC582D4D08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6198" y="2673927"/>
            <a:ext cx="4071619"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2412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37ED1-F90D-1940-F16C-E51953D13AF1}"/>
              </a:ext>
            </a:extLst>
          </p:cNvPr>
          <p:cNvSpPr>
            <a:spLocks noGrp="1"/>
          </p:cNvSpPr>
          <p:nvPr>
            <p:ph type="title"/>
          </p:nvPr>
        </p:nvSpPr>
        <p:spPr>
          <a:xfrm>
            <a:off x="166255" y="452718"/>
            <a:ext cx="9884579" cy="1400530"/>
          </a:xfrm>
        </p:spPr>
        <p:txBody>
          <a:bodyPr>
            <a:normAutofit/>
          </a:bodyPr>
          <a:lstStyle/>
          <a:p>
            <a:pPr algn="ctr"/>
            <a:r>
              <a:rPr lang="en-US" sz="3200" b="1" kern="100" dirty="0">
                <a:effectLst/>
                <a:latin typeface="Times New Roman" panose="02020603050405020304" pitchFamily="18" charset="0"/>
                <a:ea typeface="Calibri" panose="020F0502020204030204" pitchFamily="34" charset="0"/>
                <a:cs typeface="Times New Roman" panose="02020603050405020304" pitchFamily="18" charset="0"/>
              </a:rPr>
              <a:t>Critiquing Erikson’s Theory: Considerations</a:t>
            </a:r>
            <a:endParaRPr lang="en-US" sz="3200" dirty="0"/>
          </a:p>
        </p:txBody>
      </p:sp>
      <p:sp>
        <p:nvSpPr>
          <p:cNvPr id="3" name="Content Placeholder 2">
            <a:extLst>
              <a:ext uri="{FF2B5EF4-FFF2-40B4-BE49-F238E27FC236}">
                <a16:creationId xmlns:a16="http://schemas.microsoft.com/office/drawing/2014/main" id="{89563DC4-27BF-D919-68CC-B220978E5633}"/>
              </a:ext>
            </a:extLst>
          </p:cNvPr>
          <p:cNvSpPr>
            <a:spLocks noGrp="1"/>
          </p:cNvSpPr>
          <p:nvPr>
            <p:ph idx="1"/>
          </p:nvPr>
        </p:nvSpPr>
        <p:spPr>
          <a:xfrm>
            <a:off x="4294910" y="1753610"/>
            <a:ext cx="7601752" cy="4351338"/>
          </a:xfrm>
        </p:spPr>
        <p:txBody>
          <a:bodyPr>
            <a:noAutofit/>
          </a:bodyPr>
          <a:lstStyle/>
          <a:p>
            <a:pPr>
              <a:lnSpc>
                <a:spcPct val="16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The critical evaluation of Erik Erikson's theory of psychosocial development is imperative.</a:t>
            </a:r>
          </a:p>
          <a:p>
            <a:pPr>
              <a:lnSpc>
                <a:spcPct val="16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There has been contention on the applicability of Erikson's stages to individuals experiencing a crisis in their life, as cultural and individual differences have been posited as potential factors that may limit its universal relevance </a:t>
            </a:r>
            <a:r>
              <a:rPr lang="en-US"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(Kroger, 2014)</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a:lnSpc>
                <a:spcPct val="16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The manner in which individuals navigate various stages of development can be shaped by cultural norms, values, and societal expectations. </a:t>
            </a:r>
            <a:endParaRPr lang="en-US" dirty="0"/>
          </a:p>
        </p:txBody>
      </p:sp>
      <p:pic>
        <p:nvPicPr>
          <p:cNvPr id="10242" name="Picture 2" descr="Applying the theory of human development by Erik and Joan Erikson when  communicating with persons with advanced dementia diseases - Monir  Mazaheri, Mona Kihlgren, Astrid Norberg, 2022">
            <a:extLst>
              <a:ext uri="{FF2B5EF4-FFF2-40B4-BE49-F238E27FC236}">
                <a16:creationId xmlns:a16="http://schemas.microsoft.com/office/drawing/2014/main" id="{F9350E29-56FE-50CA-E508-5C4295CB33EA}"/>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313247" y="1961051"/>
            <a:ext cx="3566025" cy="36638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0306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83BBF-101D-344C-AAE4-8BCFCF61DE6E}"/>
              </a:ext>
            </a:extLst>
          </p:cNvPr>
          <p:cNvSpPr>
            <a:spLocks noGrp="1"/>
          </p:cNvSpPr>
          <p:nvPr>
            <p:ph type="title"/>
          </p:nvPr>
        </p:nvSpPr>
        <p:spPr/>
        <p:txBody>
          <a:bodyPr/>
          <a:lstStyle/>
          <a:p>
            <a:pPr algn="ctr"/>
            <a:r>
              <a:rPr lang="en-US" sz="4400" b="1" kern="100" dirty="0">
                <a:effectLst/>
                <a:latin typeface="Times New Roman" panose="02020603050405020304" pitchFamily="18" charset="0"/>
                <a:ea typeface="Calibri" panose="020F0502020204030204" pitchFamily="34" charset="0"/>
                <a:cs typeface="Times New Roman" panose="02020603050405020304" pitchFamily="18" charset="0"/>
              </a:rPr>
              <a:t>Empirical Evidence</a:t>
            </a:r>
            <a:endParaRPr lang="en-US" dirty="0"/>
          </a:p>
        </p:txBody>
      </p:sp>
      <p:sp>
        <p:nvSpPr>
          <p:cNvPr id="3" name="Content Placeholder 2">
            <a:extLst>
              <a:ext uri="{FF2B5EF4-FFF2-40B4-BE49-F238E27FC236}">
                <a16:creationId xmlns:a16="http://schemas.microsoft.com/office/drawing/2014/main" id="{B499B5A0-C06B-BC78-0840-011819BD62BF}"/>
              </a:ext>
            </a:extLst>
          </p:cNvPr>
          <p:cNvSpPr>
            <a:spLocks noGrp="1"/>
          </p:cNvSpPr>
          <p:nvPr>
            <p:ph idx="1"/>
          </p:nvPr>
        </p:nvSpPr>
        <p:spPr>
          <a:xfrm>
            <a:off x="535276" y="1853248"/>
            <a:ext cx="10673052" cy="4320173"/>
          </a:xfrm>
        </p:spPr>
        <p:txBody>
          <a:bodyPr>
            <a:normAutofit/>
          </a:bodyPr>
          <a:lstStyle/>
          <a:p>
            <a:pPr>
              <a:lnSpc>
                <a:spcPct val="20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Despite the significant influence of Erikson's theory, there exists a dearth of empirical evidence to substantiate all of its assertions. </a:t>
            </a:r>
          </a:p>
          <a:p>
            <a:pPr>
              <a:lnSpc>
                <a:spcPct val="20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There have been assertions made regarding the theory's lack of scientific rigor in comparison to other developmental theories.</a:t>
            </a:r>
          </a:p>
          <a:p>
            <a:pPr>
              <a:lnSpc>
                <a:spcPct val="200000"/>
              </a:lnSpc>
              <a:spcBef>
                <a:spcPts val="0"/>
              </a:spcBef>
            </a:pP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The theory's validity and applicability are called into question due to a dearth of meaningful empirical research.</a:t>
            </a:r>
          </a:p>
        </p:txBody>
      </p:sp>
    </p:spTree>
    <p:extLst>
      <p:ext uri="{BB962C8B-B14F-4D97-AF65-F5344CB8AC3E}">
        <p14:creationId xmlns:p14="http://schemas.microsoft.com/office/powerpoint/2010/main" val="1896391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8A053-C962-DE7F-08FE-3D5506E348B1}"/>
              </a:ext>
            </a:extLst>
          </p:cNvPr>
          <p:cNvSpPr>
            <a:spLocks noGrp="1"/>
          </p:cNvSpPr>
          <p:nvPr>
            <p:ph type="title"/>
          </p:nvPr>
        </p:nvSpPr>
        <p:spPr/>
        <p:txBody>
          <a:bodyPr/>
          <a:lstStyle/>
          <a:p>
            <a:pPr algn="ctr"/>
            <a:r>
              <a:rPr lang="en-US" sz="4400" b="1" kern="100" dirty="0">
                <a:effectLst/>
                <a:latin typeface="Times New Roman" panose="02020603050405020304" pitchFamily="18" charset="0"/>
                <a:ea typeface="Calibri" panose="020F0502020204030204" pitchFamily="34" charset="0"/>
                <a:cs typeface="Times New Roman" panose="02020603050405020304" pitchFamily="18" charset="0"/>
              </a:rPr>
              <a:t>Cognitive Development Emphasis</a:t>
            </a:r>
            <a:endParaRPr lang="en-US" dirty="0"/>
          </a:p>
        </p:txBody>
      </p:sp>
      <p:sp>
        <p:nvSpPr>
          <p:cNvPr id="3" name="Content Placeholder 2">
            <a:extLst>
              <a:ext uri="{FF2B5EF4-FFF2-40B4-BE49-F238E27FC236}">
                <a16:creationId xmlns:a16="http://schemas.microsoft.com/office/drawing/2014/main" id="{63703208-D4D4-7D3C-3520-91BB39077439}"/>
              </a:ext>
            </a:extLst>
          </p:cNvPr>
          <p:cNvSpPr>
            <a:spLocks noGrp="1"/>
          </p:cNvSpPr>
          <p:nvPr>
            <p:ph idx="1"/>
          </p:nvPr>
        </p:nvSpPr>
        <p:spPr>
          <a:xfrm>
            <a:off x="356838" y="1601586"/>
            <a:ext cx="6390326" cy="4743796"/>
          </a:xfrm>
        </p:spPr>
        <p:txBody>
          <a:bodyPr>
            <a:noAutofit/>
          </a:bodyPr>
          <a:lstStyle/>
          <a:p>
            <a:pPr>
              <a:lnSpc>
                <a:spcPct val="15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core tenet of Erikson's theory of human development revolves around the resolution of identity crises and several other manifestations of psychological conflict. </a:t>
            </a:r>
          </a:p>
          <a:p>
            <a:pPr>
              <a:lnSpc>
                <a:spcPct val="15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significance of cognitive development in an individual's overall growth is often overlooked. </a:t>
            </a:r>
          </a:p>
          <a:p>
            <a:pPr>
              <a:lnSpc>
                <a:spcPct val="15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Piaget's theory of cognitive development offers comprehensive elucidations about the progressive transformations that occur within our cognitive faculties as we mature. </a:t>
            </a:r>
          </a:p>
          <a:p>
            <a:pPr>
              <a:lnSpc>
                <a:spcPct val="15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 order to have a comprehensive understanding of human growth and development, it may be necessary to integrate cognitive and psychosocial perspectives.</a:t>
            </a:r>
            <a:endParaRPr lang="en-US" sz="1800" dirty="0"/>
          </a:p>
        </p:txBody>
      </p:sp>
      <p:pic>
        <p:nvPicPr>
          <p:cNvPr id="11268" name="Picture 4" descr="Piaget's 4 Stages of Cognitive Development Explained">
            <a:extLst>
              <a:ext uri="{FF2B5EF4-FFF2-40B4-BE49-F238E27FC236}">
                <a16:creationId xmlns:a16="http://schemas.microsoft.com/office/drawing/2014/main" id="{CB56F380-AF4C-985E-129A-DE9E5AF9A9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1853" y="1853248"/>
            <a:ext cx="4701383" cy="3616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4245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52970-3439-1503-199A-4844CCACC4AE}"/>
              </a:ext>
            </a:extLst>
          </p:cNvPr>
          <p:cNvSpPr>
            <a:spLocks noGrp="1"/>
          </p:cNvSpPr>
          <p:nvPr>
            <p:ph type="title"/>
          </p:nvPr>
        </p:nvSpPr>
        <p:spPr/>
        <p:txBody>
          <a:bodyPr/>
          <a:lstStyle/>
          <a:p>
            <a:pPr algn="ctr"/>
            <a:r>
              <a:rPr lang="en-US" sz="4400" b="1" kern="100"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dirty="0"/>
          </a:p>
        </p:txBody>
      </p:sp>
      <p:sp>
        <p:nvSpPr>
          <p:cNvPr id="3" name="Content Placeholder 2">
            <a:extLst>
              <a:ext uri="{FF2B5EF4-FFF2-40B4-BE49-F238E27FC236}">
                <a16:creationId xmlns:a16="http://schemas.microsoft.com/office/drawing/2014/main" id="{C6C0E670-B1D6-614C-9F57-4AFC0DD4A290}"/>
              </a:ext>
            </a:extLst>
          </p:cNvPr>
          <p:cNvSpPr>
            <a:spLocks noGrp="1"/>
          </p:cNvSpPr>
          <p:nvPr>
            <p:ph idx="1"/>
          </p:nvPr>
        </p:nvSpPr>
        <p:spPr>
          <a:xfrm>
            <a:off x="374074" y="1399310"/>
            <a:ext cx="9675780" cy="4849090"/>
          </a:xfrm>
        </p:spPr>
        <p:txBody>
          <a:bodyPr>
            <a:normAutofit/>
          </a:bodyPr>
          <a:lstStyle/>
          <a:p>
            <a:pPr>
              <a:lnSpc>
                <a:spcPct val="200000"/>
              </a:lnSpc>
              <a:spcBef>
                <a:spcPts val="0"/>
              </a:spcBef>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 Erik Erikson's theory of psychosocial development, the stage known as "Generativity vs. Stagnation" provides insight into the psychological challenges experienced during midlife. Nevertheless, it is imperative to conduct a comprehensive assessment that considers various aspects, including the universality of the theory, the significance of scientific data, the emphasis on cognitive development, and the influence of cultural diversity. In order to comprehensively comprehend the process of human development during midlife, it is imperative to adopt a nuanced perspective that recognizes both the merits and limitations of Erikson's theory within the broader context of developmental psychology.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2267543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C43D1-244D-3400-9B5D-F8C906D34469}"/>
              </a:ext>
            </a:extLst>
          </p:cNvPr>
          <p:cNvSpPr>
            <a:spLocks noGrp="1"/>
          </p:cNvSpPr>
          <p:nvPr>
            <p:ph type="title"/>
          </p:nvPr>
        </p:nvSpPr>
        <p:spPr/>
        <p:txBody>
          <a:bodyPr/>
          <a:lstStyle/>
          <a:p>
            <a:pPr algn="ctr"/>
            <a:r>
              <a:rPr lang="en-US" sz="4400" kern="100" dirty="0">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US" dirty="0"/>
          </a:p>
        </p:txBody>
      </p:sp>
      <p:sp>
        <p:nvSpPr>
          <p:cNvPr id="3" name="Content Placeholder 2">
            <a:extLst>
              <a:ext uri="{FF2B5EF4-FFF2-40B4-BE49-F238E27FC236}">
                <a16:creationId xmlns:a16="http://schemas.microsoft.com/office/drawing/2014/main" id="{AB843B2E-5F3F-36DF-8869-171A27902FB0}"/>
              </a:ext>
            </a:extLst>
          </p:cNvPr>
          <p:cNvSpPr>
            <a:spLocks noGrp="1"/>
          </p:cNvSpPr>
          <p:nvPr>
            <p:ph idx="1"/>
          </p:nvPr>
        </p:nvSpPr>
        <p:spPr>
          <a:xfrm>
            <a:off x="646111" y="1482437"/>
            <a:ext cx="10474036" cy="5375563"/>
          </a:xfrm>
        </p:spPr>
        <p:txBody>
          <a:bodyPr>
            <a:normAutofit/>
          </a:bodyPr>
          <a:lstStyle/>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Maree, J. G. (2022). The psychosocial development theory of Erik Erikson: critical overview.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The Influence of Theorists and Pioneers on Early Childhood Education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119-133.</a:t>
            </a: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Jiang, R., &amp; Wu, M. (2023). Child Education Strategies based on Erikson's Theory.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Education and Educational Research</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4</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(2), 93-94.</a:t>
            </a: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Dunkel, C. S., &amp;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Harbke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C. (2017). A review of measures of Erikson’s stages of psychosocial development: Evidence for a general factor.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Adult Development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24</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58-76.</a:t>
            </a:r>
          </a:p>
          <a:p>
            <a:pPr marL="0" marR="0">
              <a:lnSpc>
                <a:spcPct val="200000"/>
              </a:lnSpc>
              <a:spcBef>
                <a:spcPts val="0"/>
              </a:spcBef>
              <a:spcAft>
                <a:spcPts val="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Kroger, J. (2014). Ego identity: An overview.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Discussions on ego identity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1-20.</a:t>
            </a:r>
          </a:p>
          <a:p>
            <a:pPr marL="0" marR="0">
              <a:lnSpc>
                <a:spcPct val="200000"/>
              </a:lnSpc>
              <a:spcBef>
                <a:spcPts val="0"/>
              </a:spcBef>
              <a:spcAft>
                <a:spcPts val="0"/>
              </a:spcAft>
            </a:pP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Svetina</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M. (2014). Resilience in the context of Erikson’s theory of human development.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Current Psychology</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33</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393-404.</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52612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19</TotalTime>
  <Words>3191</Words>
  <Application>Microsoft Office PowerPoint</Application>
  <PresentationFormat>Widescreen</PresentationFormat>
  <Paragraphs>118</Paragraphs>
  <Slides>15</Slides>
  <Notes>11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Ion</vt:lpstr>
      <vt:lpstr>Introduction to Psychology and Erikson’s Stage Theory</vt:lpstr>
      <vt:lpstr>Introduction to Psychology</vt:lpstr>
      <vt:lpstr>Human Lifespan and Development Stages</vt:lpstr>
      <vt:lpstr>Middle Adulthood: A Developmental Overview</vt:lpstr>
      <vt:lpstr>Evolving Family Dynamics</vt:lpstr>
      <vt:lpstr>Onset of Physical Aging</vt:lpstr>
      <vt:lpstr>Erikson’s Stage Theory: An Overview</vt:lpstr>
      <vt:lpstr>Generativity vs. Stagnation: The Middle Adulthood Stage</vt:lpstr>
      <vt:lpstr>Relevance of Erikson’s Theory in Health and Social Care</vt:lpstr>
      <vt:lpstr>Promoting Generativity in Health and Social Care</vt:lpstr>
      <vt:lpstr>Critiquing Erikson’s Theory: Considerations</vt:lpstr>
      <vt:lpstr>Empirical Evidence</vt:lpstr>
      <vt:lpstr>Cognitive Development Emphasis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Psychology and Erikson’s Stage Theory</dc:title>
  <dc:creator>Admin</dc:creator>
  <cp:lastModifiedBy>Windows User</cp:lastModifiedBy>
  <cp:revision>85</cp:revision>
  <dcterms:created xsi:type="dcterms:W3CDTF">2023-09-06T00:34:20Z</dcterms:created>
  <dcterms:modified xsi:type="dcterms:W3CDTF">2023-09-06T12:53:16Z</dcterms:modified>
</cp:coreProperties>
</file>