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16"/>
  </p:notesMasterIdLst>
  <p:sldIdLst>
    <p:sldId id="256" r:id="rId2"/>
    <p:sldId id="257" r:id="rId3"/>
    <p:sldId id="258" r:id="rId4"/>
    <p:sldId id="259" r:id="rId5"/>
    <p:sldId id="260" r:id="rId6"/>
    <p:sldId id="275" r:id="rId7"/>
    <p:sldId id="276" r:id="rId8"/>
    <p:sldId id="277" r:id="rId9"/>
    <p:sldId id="278" r:id="rId10"/>
    <p:sldId id="280" r:id="rId11"/>
    <p:sldId id="279" r:id="rId12"/>
    <p:sldId id="281" r:id="rId13"/>
    <p:sldId id="282" r:id="rId14"/>
    <p:sldId id="28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litsa Ivanova" initials="EI" lastIdx="1" clrIdx="0">
    <p:extLst>
      <p:ext uri="{19B8F6BF-5375-455C-9EA6-DF929625EA0E}">
        <p15:presenceInfo xmlns:p15="http://schemas.microsoft.com/office/powerpoint/2012/main" userId="5594b4cc9e45ceaa"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7226" autoAdjust="0"/>
  </p:normalViewPr>
  <p:slideViewPr>
    <p:cSldViewPr snapToGrid="0">
      <p:cViewPr>
        <p:scale>
          <a:sx n="102" d="100"/>
          <a:sy n="102" d="100"/>
        </p:scale>
        <p:origin x="-96" y="-10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commentAuthors" Target="commentAuthors.xml"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comments/comment1.xml><?xml version="1.0" encoding="utf-8"?>
<p:cmLst xmlns:a="http://schemas.openxmlformats.org/drawingml/2006/main" xmlns:r="http://schemas.openxmlformats.org/officeDocument/2006/relationships" xmlns:p="http://schemas.openxmlformats.org/presentationml/2006/main">
  <p:cm authorId="1" dt="2024-04-04T14:03:02.488" idx="1">
    <p:pos x="7029" y="2953"/>
    <p:text>Presented by Elitsa Ivanova Student ID 2123375</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BA22FB-7B62-4AA2-85A4-35515C5846D4}" type="datetimeFigureOut">
              <a:rPr lang="en-GB" smtClean="0"/>
              <a:t>04/04/2024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399339-E317-4F20-90E9-AD4B10CC4C6E}" type="slidenum">
              <a:rPr lang="en-GB" smtClean="0"/>
              <a:t>‹#›</a:t>
            </a:fld>
            <a:endParaRPr lang="en-GB"/>
          </a:p>
        </p:txBody>
      </p:sp>
    </p:spTree>
    <p:extLst>
      <p:ext uri="{BB962C8B-B14F-4D97-AF65-F5344CB8AC3E}">
        <p14:creationId xmlns:p14="http://schemas.microsoft.com/office/powerpoint/2010/main" val="25058346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A person of any part of the world is also a part of own culture. Values, beliefs, attitude, behaviour, and other collective factors for defining a person’s overall appearance are called culture (Marx, 2022). Cultural differences occur due to changes in the defining factors mentioned here. For example, language is a part of the culture. Linguistic transformation occurred through geographic changes. Though English is spoken in the UK and USA, there exists a certain difference in accent, vocabulary, expression, and similar areas. </a:t>
            </a:r>
          </a:p>
          <a:p>
            <a:pPr algn="just"/>
            <a:r>
              <a:rPr lang="en-GB" sz="1200" kern="1200" dirty="0">
                <a:solidFill>
                  <a:schemeClr val="tx1"/>
                </a:solidFill>
                <a:effectLst/>
                <a:latin typeface="+mn-lt"/>
                <a:ea typeface="+mn-ea"/>
                <a:cs typeface="+mn-cs"/>
              </a:rPr>
              <a:t>Business organisations in the modern age are expanding rapidly from one country to another. It has been a major focus of the modern business firms to promote diversity in different workplaces. Burberry is a luxury fashion brand of the UK. It is aiming to expand the management office to Germany. Intercultural differences and similarities are to be audited in the current presentation. </a:t>
            </a:r>
          </a:p>
          <a:p>
            <a:pPr algn="just"/>
            <a:r>
              <a:rPr lang="en-GB" sz="1200" kern="1200" dirty="0">
                <a:solidFill>
                  <a:schemeClr val="tx1"/>
                </a:solidFill>
                <a:effectLst/>
                <a:latin typeface="+mn-lt"/>
                <a:ea typeface="+mn-ea"/>
                <a:cs typeface="+mn-cs"/>
              </a:rPr>
              <a:t>It will support the organisation with a set of recommendations for appropriate cultural expansion. </a:t>
            </a:r>
          </a:p>
          <a:p>
            <a:endParaRPr lang="en-GB" dirty="0"/>
          </a:p>
        </p:txBody>
      </p:sp>
      <p:sp>
        <p:nvSpPr>
          <p:cNvPr id="4" name="Slide Number Placeholder 3"/>
          <p:cNvSpPr>
            <a:spLocks noGrp="1"/>
          </p:cNvSpPr>
          <p:nvPr>
            <p:ph type="sldNum" sz="quarter" idx="10"/>
          </p:nvPr>
        </p:nvSpPr>
        <p:spPr/>
        <p:txBody>
          <a:bodyPr/>
          <a:lstStyle/>
          <a:p>
            <a:fld id="{83399339-E317-4F20-90E9-AD4B10CC4C6E}" type="slidenum">
              <a:rPr lang="en-GB" smtClean="0"/>
              <a:t>3</a:t>
            </a:fld>
            <a:endParaRPr lang="en-GB"/>
          </a:p>
        </p:txBody>
      </p:sp>
    </p:spTree>
    <p:extLst>
      <p:ext uri="{BB962C8B-B14F-4D97-AF65-F5344CB8AC3E}">
        <p14:creationId xmlns:p14="http://schemas.microsoft.com/office/powerpoint/2010/main" val="34119654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a:solidFill>
                  <a:schemeClr val="tx1"/>
                </a:solidFill>
                <a:effectLst/>
                <a:latin typeface="+mn-lt"/>
                <a:ea typeface="+mn-ea"/>
                <a:cs typeface="+mn-cs"/>
              </a:rPr>
              <a:t>Burberry: Organisational Overview </a:t>
            </a:r>
          </a:p>
          <a:p>
            <a:pPr algn="just"/>
            <a:r>
              <a:rPr lang="en-GB" sz="1200" kern="1200" dirty="0">
                <a:solidFill>
                  <a:schemeClr val="tx1"/>
                </a:solidFill>
                <a:effectLst/>
                <a:latin typeface="+mn-lt"/>
                <a:ea typeface="+mn-ea"/>
                <a:cs typeface="+mn-cs"/>
              </a:rPr>
              <a:t>Burberry was established in 1856 in the UK. The organisation operates mainly in the luxury fashion genre. It sells apparel, footwear, and other luxury fashion items. The firm has management offices in France, the USA, Scotland, Ireland, and 11 other nations. There is no operation in Germany. It is assumed having an emerging market in Germany for the brand. </a:t>
            </a:r>
          </a:p>
          <a:p>
            <a:pPr algn="just"/>
            <a:r>
              <a:rPr lang="en-GB" sz="1200" kern="1200" dirty="0">
                <a:solidFill>
                  <a:schemeClr val="tx1"/>
                </a:solidFill>
                <a:effectLst/>
                <a:latin typeface="+mn-lt"/>
                <a:ea typeface="+mn-ea"/>
                <a:cs typeface="+mn-cs"/>
              </a:rPr>
              <a:t>The possible expansion will occur for Burberry in Germany with the aim of worldwide expansion. </a:t>
            </a:r>
          </a:p>
          <a:p>
            <a:endParaRPr lang="en-GB" dirty="0"/>
          </a:p>
        </p:txBody>
      </p:sp>
      <p:sp>
        <p:nvSpPr>
          <p:cNvPr id="4" name="Slide Number Placeholder 3"/>
          <p:cNvSpPr>
            <a:spLocks noGrp="1"/>
          </p:cNvSpPr>
          <p:nvPr>
            <p:ph type="sldNum" sz="quarter" idx="10"/>
          </p:nvPr>
        </p:nvSpPr>
        <p:spPr/>
        <p:txBody>
          <a:bodyPr/>
          <a:lstStyle/>
          <a:p>
            <a:fld id="{83399339-E317-4F20-90E9-AD4B10CC4C6E}" type="slidenum">
              <a:rPr lang="en-GB" smtClean="0"/>
              <a:t>4</a:t>
            </a:fld>
            <a:endParaRPr lang="en-GB"/>
          </a:p>
        </p:txBody>
      </p:sp>
    </p:spTree>
    <p:extLst>
      <p:ext uri="{BB962C8B-B14F-4D97-AF65-F5344CB8AC3E}">
        <p14:creationId xmlns:p14="http://schemas.microsoft.com/office/powerpoint/2010/main" val="1513824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Cultural Similarities</a:t>
            </a:r>
          </a:p>
          <a:p>
            <a:pPr algn="just"/>
            <a:r>
              <a:rPr lang="en-US" dirty="0"/>
              <a:t>The UK and Germany belong to the same continent. Both are developed nations. Citizens or target audiences of Burberry will possess some similarities because of the continental distance. </a:t>
            </a:r>
          </a:p>
          <a:p>
            <a:pPr marL="171450" indent="-171450" algn="just">
              <a:buFont typeface="Arial" panose="020B0604020202020204" pitchFamily="34" charset="0"/>
              <a:buChar char="•"/>
            </a:pPr>
            <a:r>
              <a:rPr lang="en-US" dirty="0"/>
              <a:t>Consumption Habit</a:t>
            </a:r>
          </a:p>
          <a:p>
            <a:pPr algn="just"/>
            <a:r>
              <a:rPr lang="en-US" dirty="0"/>
              <a:t>The first and most important similarity between the UK and Germany in the case of culture is the consumption habit. Each </a:t>
            </a:r>
            <a:r>
              <a:rPr lang="en-US" dirty="0" err="1"/>
              <a:t>organisation</a:t>
            </a:r>
            <a:r>
              <a:rPr lang="en-US" dirty="0"/>
              <a:t> has to focus on the potential customers for determining business possibilities. People in the UK and Germany have high disposable income as well as appreciation for high-end brands (</a:t>
            </a:r>
            <a:r>
              <a:rPr lang="en-US" dirty="0" err="1"/>
              <a:t>Kaenzig</a:t>
            </a:r>
            <a:r>
              <a:rPr lang="en-US" dirty="0"/>
              <a:t>, </a:t>
            </a:r>
            <a:r>
              <a:rPr lang="en-US" dirty="0" err="1"/>
              <a:t>Heinzle</a:t>
            </a:r>
            <a:r>
              <a:rPr lang="en-US" dirty="0"/>
              <a:t> and </a:t>
            </a:r>
            <a:r>
              <a:rPr lang="en-US" dirty="0" err="1"/>
              <a:t>Wüstenhagen</a:t>
            </a:r>
            <a:r>
              <a:rPr lang="en-US" dirty="0"/>
              <a:t>, 2013). For a luxury fashion brand, it is going to be a major supporting factor. The trend of cultural similarity is demonstrating a possible approach for Burberry in relation to consumption. </a:t>
            </a:r>
          </a:p>
          <a:p>
            <a:pPr marL="171450" indent="-171450" algn="just">
              <a:buFont typeface="Arial" panose="020B0604020202020204" pitchFamily="34" charset="0"/>
              <a:buChar char="•"/>
            </a:pPr>
            <a:r>
              <a:rPr lang="en-GB" sz="1200" kern="1200" dirty="0">
                <a:solidFill>
                  <a:schemeClr val="tx1"/>
                </a:solidFill>
                <a:effectLst/>
                <a:latin typeface="+mn-lt"/>
                <a:ea typeface="+mn-ea"/>
                <a:cs typeface="+mn-cs"/>
              </a:rPr>
              <a:t>Professionalism </a:t>
            </a:r>
          </a:p>
          <a:p>
            <a:pPr algn="just"/>
            <a:r>
              <a:rPr lang="en-GB" sz="1200" kern="1200" dirty="0">
                <a:solidFill>
                  <a:schemeClr val="tx1"/>
                </a:solidFill>
                <a:effectLst/>
                <a:latin typeface="+mn-lt"/>
                <a:ea typeface="+mn-ea"/>
                <a:cs typeface="+mn-cs"/>
              </a:rPr>
              <a:t>Culturally, both the UK and Germany have the culture of vitalising profession. Professionalism plays an important role for businesses to grow. If Burberry expands the market to German sector, workers are going to work with maximum productivity at Burberry (</a:t>
            </a:r>
            <a:r>
              <a:rPr lang="en-GB" sz="1200" kern="1200" dirty="0" err="1">
                <a:solidFill>
                  <a:schemeClr val="tx1"/>
                </a:solidFill>
                <a:effectLst/>
                <a:latin typeface="+mn-lt"/>
                <a:ea typeface="+mn-ea"/>
                <a:cs typeface="+mn-cs"/>
              </a:rPr>
              <a:t>Jaberi</a:t>
            </a:r>
            <a:r>
              <a:rPr lang="en-GB" sz="1200" kern="1200" dirty="0">
                <a:solidFill>
                  <a:schemeClr val="tx1"/>
                </a:solidFill>
                <a:effectLst/>
                <a:latin typeface="+mn-lt"/>
                <a:ea typeface="+mn-ea"/>
                <a:cs typeface="+mn-cs"/>
              </a:rPr>
              <a:t>, 2022). The management may not need to transform the existing strategies for managing the human resources. </a:t>
            </a:r>
          </a:p>
          <a:p>
            <a:pPr algn="just"/>
            <a:endParaRPr lang="en-US" dirty="0"/>
          </a:p>
          <a:p>
            <a:endParaRPr lang="en-GB" dirty="0"/>
          </a:p>
        </p:txBody>
      </p:sp>
      <p:sp>
        <p:nvSpPr>
          <p:cNvPr id="4" name="Slide Number Placeholder 3"/>
          <p:cNvSpPr>
            <a:spLocks noGrp="1"/>
          </p:cNvSpPr>
          <p:nvPr>
            <p:ph type="sldNum" sz="quarter" idx="10"/>
          </p:nvPr>
        </p:nvSpPr>
        <p:spPr/>
        <p:txBody>
          <a:bodyPr/>
          <a:lstStyle/>
          <a:p>
            <a:fld id="{83399339-E317-4F20-90E9-AD4B10CC4C6E}" type="slidenum">
              <a:rPr lang="en-GB" smtClean="0"/>
              <a:t>5</a:t>
            </a:fld>
            <a:endParaRPr lang="en-GB"/>
          </a:p>
        </p:txBody>
      </p:sp>
    </p:spTree>
    <p:extLst>
      <p:ext uri="{BB962C8B-B14F-4D97-AF65-F5344CB8AC3E}">
        <p14:creationId xmlns:p14="http://schemas.microsoft.com/office/powerpoint/2010/main" val="4097389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just">
              <a:buFont typeface="Arial" panose="020B0604020202020204" pitchFamily="34" charset="0"/>
              <a:buChar char="•"/>
            </a:pPr>
            <a:r>
              <a:rPr lang="en-GB" sz="1200" kern="1200" dirty="0">
                <a:solidFill>
                  <a:schemeClr val="tx1"/>
                </a:solidFill>
                <a:effectLst/>
                <a:latin typeface="+mn-lt"/>
                <a:ea typeface="+mn-ea"/>
                <a:cs typeface="+mn-cs"/>
              </a:rPr>
              <a:t>Religion </a:t>
            </a:r>
          </a:p>
          <a:p>
            <a:pPr algn="just"/>
            <a:r>
              <a:rPr lang="en-GB" sz="1200" kern="1200" dirty="0">
                <a:solidFill>
                  <a:schemeClr val="tx1"/>
                </a:solidFill>
                <a:effectLst/>
                <a:latin typeface="+mn-lt"/>
                <a:ea typeface="+mn-ea"/>
                <a:cs typeface="+mn-cs"/>
              </a:rPr>
              <a:t>The next similarity of British and German culture is based on the religious view. People in both nations practice Christianity as their main religion. Religious views are important for businesses because of the vacation and holiday management. When the home nation and the targeted nation (Germany) have the same religious view, it will help to set campaigns together. For example, Christmas can be observed in both nations with the same campaign. Burberry will not need to strategize further for a different religious view. </a:t>
            </a:r>
          </a:p>
          <a:p>
            <a:pPr algn="just"/>
            <a:r>
              <a:rPr lang="en-GB" sz="1200" kern="1200" dirty="0">
                <a:solidFill>
                  <a:schemeClr val="tx1"/>
                </a:solidFill>
                <a:effectLst/>
                <a:latin typeface="+mn-lt"/>
                <a:ea typeface="+mn-ea"/>
                <a:cs typeface="+mn-cs"/>
              </a:rPr>
              <a:t>Again, it is also mentionable that both nations have similar practices in Christianity (</a:t>
            </a:r>
            <a:r>
              <a:rPr lang="en-GB" sz="1200" kern="1200" dirty="0" err="1">
                <a:solidFill>
                  <a:schemeClr val="tx1"/>
                </a:solidFill>
                <a:effectLst/>
                <a:latin typeface="+mn-lt"/>
                <a:ea typeface="+mn-ea"/>
                <a:cs typeface="+mn-cs"/>
              </a:rPr>
              <a:t>Schweda</a:t>
            </a:r>
            <a:r>
              <a:rPr lang="en-GB" sz="1200" kern="1200" dirty="0">
                <a:solidFill>
                  <a:schemeClr val="tx1"/>
                </a:solidFill>
                <a:effectLst/>
                <a:latin typeface="+mn-lt"/>
                <a:ea typeface="+mn-ea"/>
                <a:cs typeface="+mn-cs"/>
              </a:rPr>
              <a:t> et al., 2017). The view is helping to provide a long term support in the case of multicultural development. </a:t>
            </a:r>
          </a:p>
          <a:p>
            <a:pPr marL="171450" indent="-171450" algn="just">
              <a:buFont typeface="Arial" panose="020B0604020202020204" pitchFamily="34" charset="0"/>
              <a:buChar char="•"/>
            </a:pPr>
            <a:r>
              <a:rPr lang="en-GB" sz="1200" kern="1200" dirty="0">
                <a:solidFill>
                  <a:schemeClr val="tx1"/>
                </a:solidFill>
                <a:effectLst/>
                <a:latin typeface="+mn-lt"/>
                <a:ea typeface="+mn-ea"/>
                <a:cs typeface="+mn-cs"/>
              </a:rPr>
              <a:t>Diversity due to Immigrants </a:t>
            </a:r>
          </a:p>
          <a:p>
            <a:pPr algn="just"/>
            <a:r>
              <a:rPr lang="en-GB" sz="1200" kern="1200" dirty="0">
                <a:solidFill>
                  <a:schemeClr val="tx1"/>
                </a:solidFill>
                <a:effectLst/>
                <a:latin typeface="+mn-lt"/>
                <a:ea typeface="+mn-ea"/>
                <a:cs typeface="+mn-cs"/>
              </a:rPr>
              <a:t>Burberry will get the major help from the current diversity scenario due to the immigration policy at Germany. The country appreciates educational factors and immigration is easy in Germany for students. The similar context appears in the UK too. The appreciation towards diversity in each sector will help Burberry for developing and introducing strategies for HR policies (</a:t>
            </a:r>
            <a:r>
              <a:rPr lang="en-GB" sz="1200" kern="1200" dirty="0" err="1">
                <a:solidFill>
                  <a:schemeClr val="tx1"/>
                </a:solidFill>
                <a:effectLst/>
                <a:latin typeface="+mn-lt"/>
                <a:ea typeface="+mn-ea"/>
                <a:cs typeface="+mn-cs"/>
              </a:rPr>
              <a:t>Schönwälder</a:t>
            </a:r>
            <a:r>
              <a:rPr lang="en-GB" sz="1200" kern="1200" dirty="0">
                <a:solidFill>
                  <a:schemeClr val="tx1"/>
                </a:solidFill>
                <a:effectLst/>
                <a:latin typeface="+mn-lt"/>
                <a:ea typeface="+mn-ea"/>
                <a:cs typeface="+mn-cs"/>
              </a:rPr>
              <a:t> et al., 2016). </a:t>
            </a:r>
          </a:p>
          <a:p>
            <a:pPr algn="just"/>
            <a:r>
              <a:rPr lang="en-GB" sz="1200" kern="1200" dirty="0">
                <a:solidFill>
                  <a:schemeClr val="tx1"/>
                </a:solidFill>
                <a:effectLst/>
                <a:latin typeface="+mn-lt"/>
                <a:ea typeface="+mn-ea"/>
                <a:cs typeface="+mn-cs"/>
              </a:rPr>
              <a:t>Immigrants are key factors for innovation and development for a workplace. Burberry is currently occupied with workers and developers from each corner of the world. Because of the multicultural workplace policies in Germany, it will be possible to expand the workplace strategies in Germany by Burberry. </a:t>
            </a:r>
          </a:p>
          <a:p>
            <a:endParaRPr lang="en-GB" dirty="0"/>
          </a:p>
        </p:txBody>
      </p:sp>
      <p:sp>
        <p:nvSpPr>
          <p:cNvPr id="4" name="Slide Number Placeholder 3"/>
          <p:cNvSpPr>
            <a:spLocks noGrp="1"/>
          </p:cNvSpPr>
          <p:nvPr>
            <p:ph type="sldNum" sz="quarter" idx="10"/>
          </p:nvPr>
        </p:nvSpPr>
        <p:spPr/>
        <p:txBody>
          <a:bodyPr/>
          <a:lstStyle/>
          <a:p>
            <a:fld id="{83399339-E317-4F20-90E9-AD4B10CC4C6E}" type="slidenum">
              <a:rPr lang="en-GB" smtClean="0"/>
              <a:t>6</a:t>
            </a:fld>
            <a:endParaRPr lang="en-GB"/>
          </a:p>
        </p:txBody>
      </p:sp>
    </p:spTree>
    <p:extLst>
      <p:ext uri="{BB962C8B-B14F-4D97-AF65-F5344CB8AC3E}">
        <p14:creationId xmlns:p14="http://schemas.microsoft.com/office/powerpoint/2010/main" val="7030069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just">
              <a:buFont typeface="Arial" panose="020B0604020202020204" pitchFamily="34" charset="0"/>
              <a:buChar char="•"/>
            </a:pPr>
            <a:r>
              <a:rPr lang="en-GB" sz="1200" kern="1200" dirty="0">
                <a:solidFill>
                  <a:schemeClr val="tx1"/>
                </a:solidFill>
                <a:effectLst/>
                <a:latin typeface="+mn-lt"/>
                <a:ea typeface="+mn-ea"/>
                <a:cs typeface="+mn-cs"/>
              </a:rPr>
              <a:t>Social Media Usage</a:t>
            </a:r>
          </a:p>
          <a:p>
            <a:pPr algn="just"/>
            <a:r>
              <a:rPr lang="en-GB" sz="1200" kern="1200" dirty="0">
                <a:solidFill>
                  <a:schemeClr val="tx1"/>
                </a:solidFill>
                <a:effectLst/>
                <a:latin typeface="+mn-lt"/>
                <a:ea typeface="+mn-ea"/>
                <a:cs typeface="+mn-cs"/>
              </a:rPr>
              <a:t>The modern definition of culture includes technology as a part of the collective behaviour. The UK has a population of 84% who use social media actively (Devlin, 2024). Similarly, Germany has a population of 81.4% who use social media actively (Devlin, 2024). Socialisation in the virtual media is a habit and it has potential impacts on the multinational expansion. The culture will help and support Burberry to grow the social media marketing strategy both for the UK and Germany</a:t>
            </a:r>
          </a:p>
          <a:p>
            <a:endParaRPr lang="en-GB" dirty="0"/>
          </a:p>
        </p:txBody>
      </p:sp>
      <p:sp>
        <p:nvSpPr>
          <p:cNvPr id="4" name="Slide Number Placeholder 3"/>
          <p:cNvSpPr>
            <a:spLocks noGrp="1"/>
          </p:cNvSpPr>
          <p:nvPr>
            <p:ph type="sldNum" sz="quarter" idx="10"/>
          </p:nvPr>
        </p:nvSpPr>
        <p:spPr/>
        <p:txBody>
          <a:bodyPr/>
          <a:lstStyle/>
          <a:p>
            <a:fld id="{83399339-E317-4F20-90E9-AD4B10CC4C6E}" type="slidenum">
              <a:rPr lang="en-GB" smtClean="0"/>
              <a:t>7</a:t>
            </a:fld>
            <a:endParaRPr lang="en-GB"/>
          </a:p>
        </p:txBody>
      </p:sp>
    </p:spTree>
    <p:extLst>
      <p:ext uri="{BB962C8B-B14F-4D97-AF65-F5344CB8AC3E}">
        <p14:creationId xmlns:p14="http://schemas.microsoft.com/office/powerpoint/2010/main" val="39714445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a:solidFill>
                  <a:schemeClr val="tx1"/>
                </a:solidFill>
                <a:effectLst/>
                <a:latin typeface="+mn-lt"/>
                <a:ea typeface="+mn-ea"/>
                <a:cs typeface="+mn-cs"/>
              </a:rPr>
              <a:t>Cultural Variations </a:t>
            </a:r>
          </a:p>
          <a:p>
            <a:pPr algn="just"/>
            <a:r>
              <a:rPr lang="en-GB" sz="1200" kern="1200" dirty="0">
                <a:solidFill>
                  <a:schemeClr val="tx1"/>
                </a:solidFill>
                <a:effectLst/>
                <a:latin typeface="+mn-lt"/>
                <a:ea typeface="+mn-ea"/>
                <a:cs typeface="+mn-cs"/>
              </a:rPr>
              <a:t>Multinational companies require levelling cultural differences to operate in various nations without facing hassles due to workplaces, workers, or customers. It is needed to identify the differences or variations for developing specific strategy for each expansion possibilities. The UK and German cultures are varied in some determining factors. These will be discussed in this portion. </a:t>
            </a:r>
          </a:p>
          <a:p>
            <a:pPr marL="171450" indent="-171450" algn="just">
              <a:buFont typeface="Arial" panose="020B0604020202020204" pitchFamily="34" charset="0"/>
              <a:buChar char="•"/>
            </a:pPr>
            <a:r>
              <a:rPr lang="en-GB" sz="1200" kern="1200" dirty="0">
                <a:solidFill>
                  <a:schemeClr val="tx1"/>
                </a:solidFill>
                <a:effectLst/>
                <a:latin typeface="+mn-lt"/>
                <a:ea typeface="+mn-ea"/>
                <a:cs typeface="+mn-cs"/>
              </a:rPr>
              <a:t>Linguistic Difference (German vs. British English)</a:t>
            </a:r>
          </a:p>
          <a:p>
            <a:pPr algn="just"/>
            <a:r>
              <a:rPr lang="en-GB" sz="1200" kern="1200" dirty="0">
                <a:solidFill>
                  <a:schemeClr val="tx1"/>
                </a:solidFill>
                <a:effectLst/>
                <a:latin typeface="+mn-lt"/>
                <a:ea typeface="+mn-ea"/>
                <a:cs typeface="+mn-cs"/>
              </a:rPr>
              <a:t>Language is the carrier of messages from one entity to another. Although the UK promotes diversity and there are people from all around the world, English is the main language for communication purpose. Businesses, individuals, and societies communicate with English. </a:t>
            </a:r>
          </a:p>
          <a:p>
            <a:pPr algn="just"/>
            <a:r>
              <a:rPr lang="en-GB" sz="1200" kern="1200" dirty="0">
                <a:solidFill>
                  <a:schemeClr val="tx1"/>
                </a:solidFill>
                <a:effectLst/>
                <a:latin typeface="+mn-lt"/>
                <a:ea typeface="+mn-ea"/>
                <a:cs typeface="+mn-cs"/>
              </a:rPr>
              <a:t>On the other hand, English is not the first language in Germany. Rather, 95% people speak native German for daily usage and business purpose (Nelson, 2021). 56% people speak English as a second language. However, there exists a significant differences in term of accent, vocabulary, and tone of delivery (Nelson, 2021). These areas often create challenges for multinational companies to grow in Germany. </a:t>
            </a:r>
          </a:p>
          <a:p>
            <a:pPr marL="171450" indent="-171450" algn="just">
              <a:buFont typeface="Arial" panose="020B0604020202020204" pitchFamily="34" charset="0"/>
              <a:buChar char="•"/>
            </a:pPr>
            <a:r>
              <a:rPr lang="en-GB" sz="1200" kern="1200" dirty="0">
                <a:solidFill>
                  <a:schemeClr val="tx1"/>
                </a:solidFill>
                <a:effectLst/>
                <a:latin typeface="+mn-lt"/>
                <a:ea typeface="+mn-ea"/>
                <a:cs typeface="+mn-cs"/>
              </a:rPr>
              <a:t>Innovation vs. Development</a:t>
            </a:r>
          </a:p>
          <a:p>
            <a:pPr algn="just"/>
            <a:r>
              <a:rPr lang="en-GB" sz="1200" kern="1200" dirty="0">
                <a:solidFill>
                  <a:schemeClr val="tx1"/>
                </a:solidFill>
                <a:effectLst/>
                <a:latin typeface="+mn-lt"/>
                <a:ea typeface="+mn-ea"/>
                <a:cs typeface="+mn-cs"/>
              </a:rPr>
              <a:t>In the workplace culture, German professional culture follows innovation as the key strategy for business positioning (</a:t>
            </a:r>
            <a:r>
              <a:rPr lang="en-GB" sz="1200" kern="1200" dirty="0" err="1">
                <a:solidFill>
                  <a:schemeClr val="tx1"/>
                </a:solidFill>
                <a:effectLst/>
                <a:latin typeface="+mn-lt"/>
                <a:ea typeface="+mn-ea"/>
                <a:cs typeface="+mn-cs"/>
              </a:rPr>
              <a:t>Riemhofer</a:t>
            </a:r>
            <a:r>
              <a:rPr lang="en-GB" sz="1200" kern="1200" dirty="0">
                <a:solidFill>
                  <a:schemeClr val="tx1"/>
                </a:solidFill>
                <a:effectLst/>
                <a:latin typeface="+mn-lt"/>
                <a:ea typeface="+mn-ea"/>
                <a:cs typeface="+mn-cs"/>
              </a:rPr>
              <a:t>, 2019). On the contrary, British professional culture is more developmental oriented. Rather than innovating and focusing on exploring new ideas, development of a particular idea is given main focus. Such process is useful for developing the existing brand policy and product portfolio (</a:t>
            </a:r>
            <a:r>
              <a:rPr lang="en-GB" sz="1200" kern="1200" dirty="0" err="1">
                <a:solidFill>
                  <a:schemeClr val="tx1"/>
                </a:solidFill>
                <a:effectLst/>
                <a:latin typeface="+mn-lt"/>
                <a:ea typeface="+mn-ea"/>
                <a:cs typeface="+mn-cs"/>
              </a:rPr>
              <a:t>O’regan</a:t>
            </a:r>
            <a:r>
              <a:rPr lang="en-GB" sz="1200" kern="1200" dirty="0">
                <a:solidFill>
                  <a:schemeClr val="tx1"/>
                </a:solidFill>
                <a:effectLst/>
                <a:latin typeface="+mn-lt"/>
                <a:ea typeface="+mn-ea"/>
                <a:cs typeface="+mn-cs"/>
              </a:rPr>
              <a:t>, 2015). </a:t>
            </a:r>
          </a:p>
          <a:p>
            <a:pPr algn="just"/>
            <a:r>
              <a:rPr lang="en-GB" sz="1200" kern="1200" dirty="0">
                <a:solidFill>
                  <a:schemeClr val="tx1"/>
                </a:solidFill>
                <a:effectLst/>
                <a:latin typeface="+mn-lt"/>
                <a:ea typeface="+mn-ea"/>
                <a:cs typeface="+mn-cs"/>
              </a:rPr>
              <a:t>Burberry will need to identify the equating perspective in accordance with innovation and development in Germany. The difference can affect the customer acceptance and brand images. </a:t>
            </a:r>
          </a:p>
          <a:p>
            <a:endParaRPr lang="en-GB" dirty="0"/>
          </a:p>
        </p:txBody>
      </p:sp>
      <p:sp>
        <p:nvSpPr>
          <p:cNvPr id="4" name="Slide Number Placeholder 3"/>
          <p:cNvSpPr>
            <a:spLocks noGrp="1"/>
          </p:cNvSpPr>
          <p:nvPr>
            <p:ph type="sldNum" sz="quarter" idx="10"/>
          </p:nvPr>
        </p:nvSpPr>
        <p:spPr/>
        <p:txBody>
          <a:bodyPr/>
          <a:lstStyle/>
          <a:p>
            <a:fld id="{83399339-E317-4F20-90E9-AD4B10CC4C6E}" type="slidenum">
              <a:rPr lang="en-GB" smtClean="0"/>
              <a:t>8</a:t>
            </a:fld>
            <a:endParaRPr lang="en-GB"/>
          </a:p>
        </p:txBody>
      </p:sp>
    </p:spTree>
    <p:extLst>
      <p:ext uri="{BB962C8B-B14F-4D97-AF65-F5344CB8AC3E}">
        <p14:creationId xmlns:p14="http://schemas.microsoft.com/office/powerpoint/2010/main" val="33613114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a:solidFill>
                  <a:schemeClr val="tx1"/>
                </a:solidFill>
                <a:effectLst/>
                <a:latin typeface="+mn-lt"/>
                <a:ea typeface="+mn-ea"/>
                <a:cs typeface="+mn-cs"/>
              </a:rPr>
              <a:t>Straightforward vs. Flexible Communication </a:t>
            </a:r>
          </a:p>
          <a:p>
            <a:pPr algn="just"/>
            <a:r>
              <a:rPr lang="en-GB" sz="1200" kern="1200" dirty="0">
                <a:solidFill>
                  <a:schemeClr val="tx1"/>
                </a:solidFill>
                <a:effectLst/>
                <a:latin typeface="+mn-lt"/>
                <a:ea typeface="+mn-ea"/>
                <a:cs typeface="+mn-cs"/>
              </a:rPr>
              <a:t>A key difference exists in term of the communication process. British approach to communication is more flexible than German approach. German culture supports in communicating with a straightforward tone. It hampers the customer acquisition and retaining in the long run (Johnson and </a:t>
            </a:r>
            <a:r>
              <a:rPr lang="en-GB" sz="1200" kern="1200" dirty="0" err="1">
                <a:solidFill>
                  <a:schemeClr val="tx1"/>
                </a:solidFill>
                <a:effectLst/>
                <a:latin typeface="+mn-lt"/>
                <a:ea typeface="+mn-ea"/>
                <a:cs typeface="+mn-cs"/>
              </a:rPr>
              <a:t>Bayless</a:t>
            </a:r>
            <a:r>
              <a:rPr lang="en-GB" sz="1200" kern="1200" dirty="0">
                <a:solidFill>
                  <a:schemeClr val="tx1"/>
                </a:solidFill>
                <a:effectLst/>
                <a:latin typeface="+mn-lt"/>
                <a:ea typeface="+mn-ea"/>
                <a:cs typeface="+mn-cs"/>
              </a:rPr>
              <a:t>, 2015). For a product that sells high end fashion luxuries, it is mandatory to provide flexibility for customers.</a:t>
            </a:r>
          </a:p>
          <a:p>
            <a:pPr algn="just"/>
            <a:r>
              <a:rPr lang="en-GB" sz="1200" kern="1200" dirty="0">
                <a:solidFill>
                  <a:schemeClr val="tx1"/>
                </a:solidFill>
                <a:effectLst/>
                <a:latin typeface="+mn-lt"/>
                <a:ea typeface="+mn-ea"/>
                <a:cs typeface="+mn-cs"/>
              </a:rPr>
              <a:t>Other than that, it will develop miscommunication amongst offices of Burberry. </a:t>
            </a:r>
          </a:p>
          <a:p>
            <a:pPr algn="just"/>
            <a:r>
              <a:rPr lang="en-GB" sz="1200" b="1" kern="1200" dirty="0">
                <a:solidFill>
                  <a:schemeClr val="tx1"/>
                </a:solidFill>
                <a:effectLst/>
                <a:latin typeface="+mn-lt"/>
                <a:ea typeface="+mn-ea"/>
                <a:cs typeface="+mn-cs"/>
              </a:rPr>
              <a:t>Conservatism vs. Liberalism </a:t>
            </a:r>
          </a:p>
          <a:p>
            <a:pPr algn="just"/>
            <a:r>
              <a:rPr lang="en-GB" sz="1200" kern="1200" dirty="0">
                <a:solidFill>
                  <a:schemeClr val="tx1"/>
                </a:solidFill>
                <a:effectLst/>
                <a:latin typeface="+mn-lt"/>
                <a:ea typeface="+mn-ea"/>
                <a:cs typeface="+mn-cs"/>
              </a:rPr>
              <a:t>Political view is also a core part of the culture. It defines how a nation or people choose the leadership to be.  For example, a nation that practices liberalism will adopt a democratic leadership style. It will be easier to communicate and converse within the workplace. A conservatism policy within the nation will prefer an autocratic leadership style. The majority of processes will be based on the decision by an autocratic decision-maker (</a:t>
            </a:r>
            <a:r>
              <a:rPr lang="en-GB" sz="1200" kern="1200" dirty="0" err="1">
                <a:solidFill>
                  <a:schemeClr val="tx1"/>
                </a:solidFill>
                <a:effectLst/>
                <a:latin typeface="+mn-lt"/>
                <a:ea typeface="+mn-ea"/>
                <a:cs typeface="+mn-cs"/>
              </a:rPr>
              <a:t>Demsetz</a:t>
            </a:r>
            <a:r>
              <a:rPr lang="en-GB" sz="1200" kern="1200" dirty="0">
                <a:solidFill>
                  <a:schemeClr val="tx1"/>
                </a:solidFill>
                <a:effectLst/>
                <a:latin typeface="+mn-lt"/>
                <a:ea typeface="+mn-ea"/>
                <a:cs typeface="+mn-cs"/>
              </a:rPr>
              <a:t>, 2020). </a:t>
            </a:r>
          </a:p>
          <a:p>
            <a:pPr algn="just"/>
            <a:r>
              <a:rPr lang="en-GB" sz="1200" kern="1200" dirty="0">
                <a:solidFill>
                  <a:schemeClr val="tx1"/>
                </a:solidFill>
                <a:effectLst/>
                <a:latin typeface="+mn-lt"/>
                <a:ea typeface="+mn-ea"/>
                <a:cs typeface="+mn-cs"/>
              </a:rPr>
              <a:t>The German political beliefs are based on conservatism (</a:t>
            </a:r>
            <a:r>
              <a:rPr lang="en-GB" sz="1200" kern="1200" dirty="0" err="1">
                <a:solidFill>
                  <a:schemeClr val="tx1"/>
                </a:solidFill>
                <a:effectLst/>
                <a:latin typeface="+mn-lt"/>
                <a:ea typeface="+mn-ea"/>
                <a:cs typeface="+mn-cs"/>
              </a:rPr>
              <a:t>Demsetz</a:t>
            </a:r>
            <a:r>
              <a:rPr lang="en-GB" sz="1200" kern="1200" dirty="0">
                <a:solidFill>
                  <a:schemeClr val="tx1"/>
                </a:solidFill>
                <a:effectLst/>
                <a:latin typeface="+mn-lt"/>
                <a:ea typeface="+mn-ea"/>
                <a:cs typeface="+mn-cs"/>
              </a:rPr>
              <a:t>, 2020). The recent election and national practices are indicating towards a right movement. On the contrary, adaptive and liberal political practices are practiced in the UK. The majority of the focus remains on choosing the leader with democratic views. Burberry will need to identify and focus on this respect for organisational leadership and leadership policymaking purpose. </a:t>
            </a:r>
          </a:p>
          <a:p>
            <a:pPr algn="just"/>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83399339-E317-4F20-90E9-AD4B10CC4C6E}" type="slidenum">
              <a:rPr lang="en-GB" smtClean="0"/>
              <a:t>9</a:t>
            </a:fld>
            <a:endParaRPr lang="en-GB"/>
          </a:p>
        </p:txBody>
      </p:sp>
    </p:spTree>
    <p:extLst>
      <p:ext uri="{BB962C8B-B14F-4D97-AF65-F5344CB8AC3E}">
        <p14:creationId xmlns:p14="http://schemas.microsoft.com/office/powerpoint/2010/main" val="14839923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Recommendations for Burberry </a:t>
            </a:r>
          </a:p>
          <a:p>
            <a:pPr algn="just"/>
            <a:r>
              <a:rPr lang="en-US" dirty="0"/>
              <a:t>The discussion and presentation showcased similarities and variations. Burberry will have to choose the effective strategy for its expansion in German sector.</a:t>
            </a:r>
          </a:p>
          <a:p>
            <a:pPr algn="just"/>
            <a:r>
              <a:rPr lang="en-US" b="1" dirty="0"/>
              <a:t>a. Devices for Translation and Communication </a:t>
            </a:r>
          </a:p>
          <a:p>
            <a:pPr algn="just"/>
            <a:r>
              <a:rPr lang="en-US" dirty="0"/>
              <a:t>The first recommendation for Burberry is to ensure low linguistic differences. There are high-end translating devices such as Google Nest, Amazon Alexa, etc. These can be availed for corporate meeting and business operations. Currently, the Burberry is using ethnocentric orientation for developing the business in French market. Only senior management team of the French office have to use the translation devices for communication purpose. It supports the brand to continue communication and avoid misinformation between executives and managers. </a:t>
            </a:r>
          </a:p>
          <a:p>
            <a:pPr algn="just"/>
            <a:r>
              <a:rPr lang="en-US" dirty="0"/>
              <a:t>The technological adoption for translation will also dissolve the challenge of hiring a full-time translator for Burberry. The SMT will require attaining information and use the information for business decisions. All the other workers will remain from German sector. The linguistic difference can be overcome with this strategic recommendation. </a:t>
            </a:r>
          </a:p>
          <a:p>
            <a:pPr algn="just"/>
            <a:r>
              <a:rPr lang="en-US" b="1" dirty="0"/>
              <a:t>b. Focus strategy</a:t>
            </a:r>
          </a:p>
          <a:p>
            <a:pPr algn="just"/>
            <a:r>
              <a:rPr lang="en-US" dirty="0"/>
              <a:t>In order to resolve the difference of views regarding innovation and development between Germany and the UK respectively, the business has to continue with focus strategy. Burberry will have to continue the current strategy of niche products to the new market. German business strategists will be able to adopt the strategy since it appears as a key success factor for Burberry (B </a:t>
            </a:r>
            <a:r>
              <a:rPr lang="en-US" dirty="0" err="1"/>
              <a:t>Hiriyappa</a:t>
            </a:r>
            <a:r>
              <a:rPr lang="en-US" dirty="0"/>
              <a:t>, 2013). </a:t>
            </a:r>
          </a:p>
          <a:p>
            <a:pPr algn="just"/>
            <a:r>
              <a:rPr lang="en-US" dirty="0"/>
              <a:t>Both innovation and development are required for a brand. The effective blending is possible with focusing on the business and product development through innovation. Adoption of focus strategy ensures this process to continue in both nations. </a:t>
            </a:r>
          </a:p>
          <a:p>
            <a:endParaRPr lang="en-GB" dirty="0"/>
          </a:p>
        </p:txBody>
      </p:sp>
      <p:sp>
        <p:nvSpPr>
          <p:cNvPr id="4" name="Slide Number Placeholder 3"/>
          <p:cNvSpPr>
            <a:spLocks noGrp="1"/>
          </p:cNvSpPr>
          <p:nvPr>
            <p:ph type="sldNum" sz="quarter" idx="10"/>
          </p:nvPr>
        </p:nvSpPr>
        <p:spPr/>
        <p:txBody>
          <a:bodyPr/>
          <a:lstStyle/>
          <a:p>
            <a:fld id="{83399339-E317-4F20-90E9-AD4B10CC4C6E}" type="slidenum">
              <a:rPr lang="en-GB" smtClean="0"/>
              <a:t>10</a:t>
            </a:fld>
            <a:endParaRPr lang="en-GB"/>
          </a:p>
        </p:txBody>
      </p:sp>
    </p:spTree>
    <p:extLst>
      <p:ext uri="{BB962C8B-B14F-4D97-AF65-F5344CB8AC3E}">
        <p14:creationId xmlns:p14="http://schemas.microsoft.com/office/powerpoint/2010/main" val="7553594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c. Training on Customer Service </a:t>
            </a:r>
          </a:p>
          <a:p>
            <a:pPr algn="just"/>
            <a:r>
              <a:rPr lang="en-US" dirty="0"/>
              <a:t>Burberry will require arranging and managing training for providing customer services to German workers. Rather than changing their belief on straightforward approach, they will be advised to adopt the flexible customer service attitude. Customer satisfaction is a motto of Burberry and a German worker will need to blend the way of satisfying customers through adaptive and flexible </a:t>
            </a:r>
            <a:r>
              <a:rPr lang="en-US" dirty="0" err="1"/>
              <a:t>behaviour</a:t>
            </a:r>
            <a:r>
              <a:rPr lang="en-US" dirty="0"/>
              <a:t> (AL-</a:t>
            </a:r>
            <a:r>
              <a:rPr lang="en-US" dirty="0" err="1"/>
              <a:t>Badareen</a:t>
            </a:r>
            <a:r>
              <a:rPr lang="en-US" dirty="0"/>
              <a:t> and Al-</a:t>
            </a:r>
            <a:r>
              <a:rPr lang="en-US" dirty="0" err="1"/>
              <a:t>Ghazzawi</a:t>
            </a:r>
            <a:r>
              <a:rPr lang="en-US" dirty="0"/>
              <a:t>, 2018). The training on customer service will play a vital role in this regard. </a:t>
            </a:r>
          </a:p>
          <a:p>
            <a:pPr algn="just"/>
            <a:r>
              <a:rPr lang="en-US" b="1" dirty="0"/>
              <a:t>d. Situational Leadership Style </a:t>
            </a:r>
          </a:p>
          <a:p>
            <a:pPr algn="just"/>
            <a:r>
              <a:rPr lang="en-US" dirty="0"/>
              <a:t>The cultural difference in term of conservatism and liberalism can be solved using the situational leadership style in the host nation. The senior management team has to adopt the policy for treating employees as per their required and habituated styles (</a:t>
            </a:r>
            <a:r>
              <a:rPr lang="en-US" dirty="0" err="1"/>
              <a:t>Zimenga</a:t>
            </a:r>
            <a:r>
              <a:rPr lang="en-US" dirty="0"/>
              <a:t>, 2020). If the situation suggests adopting democratic leadership style, the leader will adopt the style. The autocracy can also be adopted in case of necessity. </a:t>
            </a:r>
          </a:p>
          <a:p>
            <a:endParaRPr lang="en-GB" dirty="0"/>
          </a:p>
        </p:txBody>
      </p:sp>
      <p:sp>
        <p:nvSpPr>
          <p:cNvPr id="4" name="Slide Number Placeholder 3"/>
          <p:cNvSpPr>
            <a:spLocks noGrp="1"/>
          </p:cNvSpPr>
          <p:nvPr>
            <p:ph type="sldNum" sz="quarter" idx="10"/>
          </p:nvPr>
        </p:nvSpPr>
        <p:spPr/>
        <p:txBody>
          <a:bodyPr/>
          <a:lstStyle/>
          <a:p>
            <a:fld id="{83399339-E317-4F20-90E9-AD4B10CC4C6E}" type="slidenum">
              <a:rPr lang="en-GB" smtClean="0"/>
              <a:t>11</a:t>
            </a:fld>
            <a:endParaRPr lang="en-GB"/>
          </a:p>
        </p:txBody>
      </p:sp>
    </p:spTree>
    <p:extLst>
      <p:ext uri="{BB962C8B-B14F-4D97-AF65-F5344CB8AC3E}">
        <p14:creationId xmlns:p14="http://schemas.microsoft.com/office/powerpoint/2010/main" val="30605445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a:solidFill>
                  <a:schemeClr val="tx1"/>
                </a:solidFill>
                <a:effectLst/>
                <a:latin typeface="+mn-lt"/>
                <a:ea typeface="+mn-ea"/>
                <a:cs typeface="+mn-cs"/>
              </a:rPr>
              <a:t>Conclusion </a:t>
            </a:r>
          </a:p>
          <a:p>
            <a:pPr algn="just"/>
            <a:r>
              <a:rPr lang="en-GB" sz="1200" kern="1200" dirty="0">
                <a:solidFill>
                  <a:schemeClr val="tx1"/>
                </a:solidFill>
                <a:effectLst/>
                <a:latin typeface="+mn-lt"/>
                <a:ea typeface="+mn-ea"/>
                <a:cs typeface="+mn-cs"/>
              </a:rPr>
              <a:t>The presentation has provided a comprehensive view on the similarities and variations between the German and British culture. Burberry has to come across these areas for making effective decisions to sustain in the German market for the long term. It will have to dignify British culture and adopt the views of German culture to concede a thorough organisational success. </a:t>
            </a:r>
          </a:p>
          <a:p>
            <a:endParaRPr lang="en-GB" dirty="0"/>
          </a:p>
        </p:txBody>
      </p:sp>
      <p:sp>
        <p:nvSpPr>
          <p:cNvPr id="4" name="Slide Number Placeholder 3"/>
          <p:cNvSpPr>
            <a:spLocks noGrp="1"/>
          </p:cNvSpPr>
          <p:nvPr>
            <p:ph type="sldNum" sz="quarter" idx="10"/>
          </p:nvPr>
        </p:nvSpPr>
        <p:spPr/>
        <p:txBody>
          <a:bodyPr/>
          <a:lstStyle/>
          <a:p>
            <a:fld id="{83399339-E317-4F20-90E9-AD4B10CC4C6E}" type="slidenum">
              <a:rPr lang="en-GB" smtClean="0"/>
              <a:t>12</a:t>
            </a:fld>
            <a:endParaRPr lang="en-GB"/>
          </a:p>
        </p:txBody>
      </p:sp>
    </p:spTree>
    <p:extLst>
      <p:ext uri="{BB962C8B-B14F-4D97-AF65-F5344CB8AC3E}">
        <p14:creationId xmlns:p14="http://schemas.microsoft.com/office/powerpoint/2010/main" val="34845829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2888978-4E36-4626-A316-E7BF16E636D5}" type="datetimeFigureOut">
              <a:rPr lang="en-GB" smtClean="0"/>
              <a:t>04/04/2024</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6C3D9566-26A5-4AC0-9F0A-FCDC91DF963C}" type="slidenum">
              <a:rPr lang="en-GB" smtClean="0"/>
              <a:t>‹#›</a:t>
            </a:fld>
            <a:endParaRPr lang="en-GB"/>
          </a:p>
        </p:txBody>
      </p:sp>
    </p:spTree>
    <p:extLst>
      <p:ext uri="{BB962C8B-B14F-4D97-AF65-F5344CB8AC3E}">
        <p14:creationId xmlns:p14="http://schemas.microsoft.com/office/powerpoint/2010/main" val="628439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lvl1pPr>
              <a:defRPr b="1"/>
            </a:lvl1pPr>
          </a:lstStyle>
          <a:p>
            <a:r>
              <a:rPr lang="en-US" dirty="0"/>
              <a:t>Click to edit Master title style</a:t>
            </a:r>
          </a:p>
        </p:txBody>
      </p:sp>
      <p:sp>
        <p:nvSpPr>
          <p:cNvPr id="3" name="Content Placeholder 2"/>
          <p:cNvSpPr>
            <a:spLocks noGrp="1"/>
          </p:cNvSpPr>
          <p:nvPr>
            <p:ph idx="1"/>
          </p:nvPr>
        </p:nvSpPr>
        <p:spPr>
          <a:xfrm>
            <a:off x="2589212" y="2133600"/>
            <a:ext cx="5190445" cy="38608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F2888978-4E36-4626-A316-E7BF16E636D5}" type="datetimeFigureOut">
              <a:rPr lang="en-GB" smtClean="0"/>
              <a:t>04/04/2024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C3D9566-26A5-4AC0-9F0A-FCDC91DF963C}" type="slidenum">
              <a:rPr lang="en-GB" smtClean="0"/>
              <a:t>‹#›</a:t>
            </a:fld>
            <a:endParaRPr lang="en-GB"/>
          </a:p>
        </p:txBody>
      </p:sp>
    </p:spTree>
    <p:extLst>
      <p:ext uri="{BB962C8B-B14F-4D97-AF65-F5344CB8AC3E}">
        <p14:creationId xmlns:p14="http://schemas.microsoft.com/office/powerpoint/2010/main" val="15627885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888978-4E36-4626-A316-E7BF16E636D5}" type="datetimeFigureOut">
              <a:rPr lang="en-GB" smtClean="0"/>
              <a:t>04/04/2024</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C3D9566-26A5-4AC0-9F0A-FCDC91DF963C}" type="slidenum">
              <a:rPr lang="en-GB" smtClean="0"/>
              <a:t>‹#›</a:t>
            </a:fld>
            <a:endParaRPr lang="en-GB"/>
          </a:p>
        </p:txBody>
      </p:sp>
    </p:spTree>
    <p:extLst>
      <p:ext uri="{BB962C8B-B14F-4D97-AF65-F5344CB8AC3E}">
        <p14:creationId xmlns:p14="http://schemas.microsoft.com/office/powerpoint/2010/main" val="23042770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2888978-4E36-4626-A316-E7BF16E636D5}" type="datetimeFigureOut">
              <a:rPr lang="en-GB" smtClean="0"/>
              <a:t>04/04/2024</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6C3D9566-26A5-4AC0-9F0A-FCDC91DF963C}" type="slidenum">
              <a:rPr lang="en-GB" smtClean="0"/>
              <a:t>‹#›</a:t>
            </a:fld>
            <a:endParaRPr lang="en-GB"/>
          </a:p>
        </p:txBody>
      </p:sp>
    </p:spTree>
    <p:extLst>
      <p:ext uri="{BB962C8B-B14F-4D97-AF65-F5344CB8AC3E}">
        <p14:creationId xmlns:p14="http://schemas.microsoft.com/office/powerpoint/2010/main" val="4429520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2888978-4E36-4626-A316-E7BF16E636D5}" type="datetimeFigureOut">
              <a:rPr lang="en-GB" smtClean="0"/>
              <a:t>04/04/2024</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6C3D9566-26A5-4AC0-9F0A-FCDC91DF963C}" type="slidenum">
              <a:rPr lang="en-GB" smtClean="0"/>
              <a:t>‹#›</a:t>
            </a:fld>
            <a:endParaRPr lang="en-GB"/>
          </a:p>
        </p:txBody>
      </p:sp>
    </p:spTree>
    <p:extLst>
      <p:ext uri="{BB962C8B-B14F-4D97-AF65-F5344CB8AC3E}">
        <p14:creationId xmlns:p14="http://schemas.microsoft.com/office/powerpoint/2010/main" val="970092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2888978-4E36-4626-A316-E7BF16E636D5}" type="datetimeFigureOut">
              <a:rPr lang="en-GB" smtClean="0"/>
              <a:t>04/04/2024</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6C3D9566-26A5-4AC0-9F0A-FCDC91DF963C}" type="slidenum">
              <a:rPr lang="en-GB" smtClean="0"/>
              <a:t>‹#›</a:t>
            </a:fld>
            <a:endParaRPr lang="en-GB"/>
          </a:p>
        </p:txBody>
      </p:sp>
    </p:spTree>
    <p:extLst>
      <p:ext uri="{BB962C8B-B14F-4D97-AF65-F5344CB8AC3E}">
        <p14:creationId xmlns:p14="http://schemas.microsoft.com/office/powerpoint/2010/main" val="36208842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2888978-4E36-4626-A316-E7BF16E636D5}" type="datetimeFigureOut">
              <a:rPr lang="en-GB" smtClean="0"/>
              <a:t>04/04/2024</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6C3D9566-26A5-4AC0-9F0A-FCDC91DF963C}" type="slidenum">
              <a:rPr lang="en-GB" smtClean="0"/>
              <a:t>‹#›</a:t>
            </a:fld>
            <a:endParaRPr lang="en-GB"/>
          </a:p>
        </p:txBody>
      </p:sp>
    </p:spTree>
    <p:extLst>
      <p:ext uri="{BB962C8B-B14F-4D97-AF65-F5344CB8AC3E}">
        <p14:creationId xmlns:p14="http://schemas.microsoft.com/office/powerpoint/2010/main" val="31802901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2888978-4E36-4626-A316-E7BF16E636D5}" type="datetimeFigureOut">
              <a:rPr lang="en-GB" smtClean="0"/>
              <a:t>04/04/2024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6C3D9566-26A5-4AC0-9F0A-FCDC91DF963C}" type="slidenum">
              <a:rPr lang="en-GB" smtClean="0"/>
              <a:t>‹#›</a:t>
            </a:fld>
            <a:endParaRPr lang="en-GB"/>
          </a:p>
        </p:txBody>
      </p:sp>
    </p:spTree>
    <p:extLst>
      <p:ext uri="{BB962C8B-B14F-4D97-AF65-F5344CB8AC3E}">
        <p14:creationId xmlns:p14="http://schemas.microsoft.com/office/powerpoint/2010/main" val="19044008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2888978-4E36-4626-A316-E7BF16E636D5}" type="datetimeFigureOut">
              <a:rPr lang="en-GB" smtClean="0"/>
              <a:t>04/04/2024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C3D9566-26A5-4AC0-9F0A-FCDC91DF963C}" type="slidenum">
              <a:rPr lang="en-GB" smtClean="0"/>
              <a:t>‹#›</a:t>
            </a:fld>
            <a:endParaRPr lang="en-GB"/>
          </a:p>
        </p:txBody>
      </p:sp>
    </p:spTree>
    <p:extLst>
      <p:ext uri="{BB962C8B-B14F-4D97-AF65-F5344CB8AC3E}">
        <p14:creationId xmlns:p14="http://schemas.microsoft.com/office/powerpoint/2010/main" val="7081850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888978-4E36-4626-A316-E7BF16E636D5}" type="datetimeFigureOut">
              <a:rPr lang="en-GB" smtClean="0"/>
              <a:t>04/04/2024</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C3D9566-26A5-4AC0-9F0A-FCDC91DF963C}" type="slidenum">
              <a:rPr lang="en-GB" smtClean="0"/>
              <a:t>‹#›</a:t>
            </a:fld>
            <a:endParaRPr lang="en-GB"/>
          </a:p>
        </p:txBody>
      </p:sp>
    </p:spTree>
    <p:extLst>
      <p:ext uri="{BB962C8B-B14F-4D97-AF65-F5344CB8AC3E}">
        <p14:creationId xmlns:p14="http://schemas.microsoft.com/office/powerpoint/2010/main" val="7025246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888978-4E36-4626-A316-E7BF16E636D5}" type="datetimeFigureOut">
              <a:rPr lang="en-GB" smtClean="0"/>
              <a:t>04/04/2024</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C3D9566-26A5-4AC0-9F0A-FCDC91DF963C}"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219611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2888978-4E36-4626-A316-E7BF16E636D5}" type="datetimeFigureOut">
              <a:rPr lang="en-GB" smtClean="0"/>
              <a:t>04/04/2024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C3D9566-26A5-4AC0-9F0A-FCDC91DF963C}" type="slidenum">
              <a:rPr lang="en-GB" smtClean="0"/>
              <a:t>‹#›</a:t>
            </a:fld>
            <a:endParaRPr lang="en-GB"/>
          </a:p>
        </p:txBody>
      </p:sp>
    </p:spTree>
    <p:extLst>
      <p:ext uri="{BB962C8B-B14F-4D97-AF65-F5344CB8AC3E}">
        <p14:creationId xmlns:p14="http://schemas.microsoft.com/office/powerpoint/2010/main" val="41216330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2888978-4E36-4626-A316-E7BF16E636D5}" type="datetimeFigureOut">
              <a:rPr lang="en-GB" smtClean="0"/>
              <a:t>04/04/2024</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C3D9566-26A5-4AC0-9F0A-FCDC91DF963C}"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0585569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2888978-4E36-4626-A316-E7BF16E636D5}" type="datetimeFigureOut">
              <a:rPr lang="en-GB" smtClean="0"/>
              <a:t>04/04/2024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C3D9566-26A5-4AC0-9F0A-FCDC91DF963C}" type="slidenum">
              <a:rPr lang="en-GB" smtClean="0"/>
              <a:t>‹#›</a:t>
            </a:fld>
            <a:endParaRPr lang="en-GB"/>
          </a:p>
        </p:txBody>
      </p:sp>
    </p:spTree>
    <p:extLst>
      <p:ext uri="{BB962C8B-B14F-4D97-AF65-F5344CB8AC3E}">
        <p14:creationId xmlns:p14="http://schemas.microsoft.com/office/powerpoint/2010/main" val="31766017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888978-4E36-4626-A316-E7BF16E636D5}" type="datetimeFigureOut">
              <a:rPr lang="en-GB" smtClean="0"/>
              <a:t>04/04/2024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C3D9566-26A5-4AC0-9F0A-FCDC91DF963C}" type="slidenum">
              <a:rPr lang="en-GB" smtClean="0"/>
              <a:t>‹#›</a:t>
            </a:fld>
            <a:endParaRPr lang="en-GB"/>
          </a:p>
        </p:txBody>
      </p:sp>
    </p:spTree>
    <p:extLst>
      <p:ext uri="{BB962C8B-B14F-4D97-AF65-F5344CB8AC3E}">
        <p14:creationId xmlns:p14="http://schemas.microsoft.com/office/powerpoint/2010/main" val="6881315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888978-4E36-4626-A316-E7BF16E636D5}" type="datetimeFigureOut">
              <a:rPr lang="en-GB" smtClean="0"/>
              <a:t>04/04/2024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C3D9566-26A5-4AC0-9F0A-FCDC91DF963C}" type="slidenum">
              <a:rPr lang="en-GB" smtClean="0"/>
              <a:t>‹#›</a:t>
            </a:fld>
            <a:endParaRPr lang="en-GB"/>
          </a:p>
        </p:txBody>
      </p:sp>
    </p:spTree>
    <p:extLst>
      <p:ext uri="{BB962C8B-B14F-4D97-AF65-F5344CB8AC3E}">
        <p14:creationId xmlns:p14="http://schemas.microsoft.com/office/powerpoint/2010/main" val="28564919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F2888978-4E36-4626-A316-E7BF16E636D5}" type="datetimeFigureOut">
              <a:rPr lang="en-GB" smtClean="0"/>
              <a:t>04/04/2024</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6C3D9566-26A5-4AC0-9F0A-FCDC91DF963C}" type="slidenum">
              <a:rPr lang="en-GB" smtClean="0"/>
              <a:t>‹#›</a:t>
            </a:fld>
            <a:endParaRPr lang="en-GB"/>
          </a:p>
        </p:txBody>
      </p:sp>
    </p:spTree>
    <p:extLst>
      <p:ext uri="{BB962C8B-B14F-4D97-AF65-F5344CB8AC3E}">
        <p14:creationId xmlns:p14="http://schemas.microsoft.com/office/powerpoint/2010/main" val="4137244071"/>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 id="2147483737" r:id="rId12"/>
    <p:sldLayoutId id="2147483738" r:id="rId13"/>
    <p:sldLayoutId id="2147483739" r:id="rId14"/>
    <p:sldLayoutId id="2147483740" r:id="rId15"/>
    <p:sldLayoutId id="2147483741"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comments" Target="../comments/comment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8.xml" /><Relationship Id="rId1" Type="http://schemas.openxmlformats.org/officeDocument/2006/relationships/slideLayout" Target="../slideLayouts/slideLayout2.xml" /><Relationship Id="rId4" Type="http://schemas.openxmlformats.org/officeDocument/2006/relationships/image" Target="../media/image9.jpeg" /></Relationships>
</file>

<file path=ppt/slides/_rels/slide11.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Module: International Business Communications </a:t>
            </a:r>
          </a:p>
        </p:txBody>
      </p:sp>
      <p:sp>
        <p:nvSpPr>
          <p:cNvPr id="3" name="Subtitle 2"/>
          <p:cNvSpPr>
            <a:spLocks noGrp="1"/>
          </p:cNvSpPr>
          <p:nvPr>
            <p:ph type="subTitle" idx="1"/>
          </p:nvPr>
        </p:nvSpPr>
        <p:spPr>
          <a:xfrm>
            <a:off x="2589214" y="4688279"/>
            <a:ext cx="8568644" cy="1215383"/>
          </a:xfrm>
        </p:spPr>
        <p:txBody>
          <a:bodyPr/>
          <a:lstStyle/>
          <a:p>
            <a:r>
              <a:rPr lang="en-US" i="1" dirty="0"/>
              <a:t>Topic: Cultural similarities and variations between the UK and Germany</a:t>
            </a:r>
            <a:endParaRPr lang="en-GB" i="1" dirty="0"/>
          </a:p>
        </p:txBody>
      </p:sp>
    </p:spTree>
    <p:extLst>
      <p:ext uri="{BB962C8B-B14F-4D97-AF65-F5344CB8AC3E}">
        <p14:creationId xmlns:p14="http://schemas.microsoft.com/office/powerpoint/2010/main" val="32030817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Contents </a:t>
            </a:r>
            <a:endParaRPr lang="en-GB" dirty="0"/>
          </a:p>
        </p:txBody>
      </p:sp>
      <p:sp>
        <p:nvSpPr>
          <p:cNvPr id="3" name="Content Placeholder 2"/>
          <p:cNvSpPr>
            <a:spLocks noGrp="1"/>
          </p:cNvSpPr>
          <p:nvPr>
            <p:ph idx="1"/>
          </p:nvPr>
        </p:nvSpPr>
        <p:spPr/>
        <p:txBody>
          <a:bodyPr>
            <a:normAutofit/>
          </a:bodyPr>
          <a:lstStyle/>
          <a:p>
            <a:r>
              <a:rPr lang="en-US" dirty="0"/>
              <a:t>Introduction </a:t>
            </a:r>
          </a:p>
          <a:p>
            <a:r>
              <a:rPr lang="en-US" dirty="0"/>
              <a:t>Organizational Overview </a:t>
            </a:r>
          </a:p>
          <a:p>
            <a:r>
              <a:rPr lang="en-US" dirty="0"/>
              <a:t>Cultural Similarities </a:t>
            </a:r>
          </a:p>
          <a:p>
            <a:r>
              <a:rPr lang="en-US" dirty="0"/>
              <a:t>Cultural Variations </a:t>
            </a:r>
          </a:p>
          <a:p>
            <a:r>
              <a:rPr lang="en-US" dirty="0"/>
              <a:t>Recommendations </a:t>
            </a:r>
          </a:p>
          <a:p>
            <a:r>
              <a:rPr lang="en-US" dirty="0"/>
              <a:t>Conclusion</a:t>
            </a:r>
          </a:p>
          <a:p>
            <a:r>
              <a:rPr lang="en-US" dirty="0"/>
              <a:t>References</a:t>
            </a:r>
            <a:endParaRPr lang="en-GB" dirty="0"/>
          </a:p>
        </p:txBody>
      </p:sp>
    </p:spTree>
    <p:extLst>
      <p:ext uri="{BB962C8B-B14F-4D97-AF65-F5344CB8AC3E}">
        <p14:creationId xmlns:p14="http://schemas.microsoft.com/office/powerpoint/2010/main" val="2081476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a:t>
            </a:r>
            <a:endParaRPr lang="en-GB" dirty="0"/>
          </a:p>
        </p:txBody>
      </p:sp>
      <p:sp>
        <p:nvSpPr>
          <p:cNvPr id="3" name="Content Placeholder 2"/>
          <p:cNvSpPr>
            <a:spLocks noGrp="1"/>
          </p:cNvSpPr>
          <p:nvPr>
            <p:ph idx="1"/>
          </p:nvPr>
        </p:nvSpPr>
        <p:spPr>
          <a:xfrm>
            <a:off x="2592925" y="1422399"/>
            <a:ext cx="5143189" cy="4412344"/>
          </a:xfrm>
        </p:spPr>
        <p:txBody>
          <a:bodyPr>
            <a:normAutofit lnSpcReduction="10000"/>
          </a:bodyPr>
          <a:lstStyle/>
          <a:p>
            <a:r>
              <a:rPr lang="en-US" dirty="0"/>
              <a:t>A person is introduced through the culture he belongs from. It defines person’s behavior, collective beliefs, attitude, and overall appearances. </a:t>
            </a:r>
          </a:p>
          <a:p>
            <a:r>
              <a:rPr lang="en-US" dirty="0"/>
              <a:t>The collective belief, behavior, themes, and attitude of a group of people is called culture. </a:t>
            </a:r>
          </a:p>
          <a:p>
            <a:r>
              <a:rPr lang="en-US" dirty="0"/>
              <a:t>Elements of culture can be similar and different because of geographic perspectives. </a:t>
            </a:r>
          </a:p>
          <a:p>
            <a:r>
              <a:rPr lang="en-US" dirty="0"/>
              <a:t>Modern multinational businesses focus on multicultural perspectives while making the expansion strategy. </a:t>
            </a:r>
          </a:p>
          <a:p>
            <a:r>
              <a:rPr lang="en-US" dirty="0"/>
              <a:t>The presentation is going to focus on the similarities and differences between German and British Culture for aiding Burberry’s decision making on German Office expansion. </a:t>
            </a:r>
            <a:endParaRPr lang="en-GB" dirty="0"/>
          </a:p>
        </p:txBody>
      </p:sp>
      <p:pic>
        <p:nvPicPr>
          <p:cNvPr id="2050" name="Picture 2" descr="Germany vs UK: Which is the Better Study Abroad Destination? - Which One to  Choose? - Leverage Edu"/>
          <p:cNvPicPr>
            <a:picLocks noChangeAspect="1" noChangeArrowheads="1"/>
          </p:cNvPicPr>
          <p:nvPr/>
        </p:nvPicPr>
        <p:blipFill rotWithShape="1">
          <a:blip r:embed="rId3">
            <a:extLst>
              <a:ext uri="{28A0092B-C50C-407E-A947-70E740481C1C}">
                <a14:useLocalDpi xmlns:a14="http://schemas.microsoft.com/office/drawing/2010/main" val="0"/>
              </a:ext>
            </a:extLst>
          </a:blip>
          <a:srcRect l="191" t="37519" r="-1"/>
          <a:stretch/>
        </p:blipFill>
        <p:spPr bwMode="auto">
          <a:xfrm>
            <a:off x="7736115" y="2703289"/>
            <a:ext cx="4455885" cy="17433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41366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Burberry: Organisational Overview </a:t>
            </a:r>
          </a:p>
        </p:txBody>
      </p:sp>
      <p:sp>
        <p:nvSpPr>
          <p:cNvPr id="3" name="Content Placeholder 2"/>
          <p:cNvSpPr>
            <a:spLocks noGrp="1"/>
          </p:cNvSpPr>
          <p:nvPr>
            <p:ph idx="1"/>
          </p:nvPr>
        </p:nvSpPr>
        <p:spPr>
          <a:xfrm>
            <a:off x="7048768" y="1905000"/>
            <a:ext cx="4638902" cy="3918857"/>
          </a:xfrm>
        </p:spPr>
        <p:txBody>
          <a:bodyPr/>
          <a:lstStyle/>
          <a:p>
            <a:r>
              <a:rPr lang="en-US" dirty="0"/>
              <a:t>Burberry is a renowned fashion brand of the UK. </a:t>
            </a:r>
          </a:p>
          <a:p>
            <a:r>
              <a:rPr lang="en-US" dirty="0"/>
              <a:t>It was established in 1856. </a:t>
            </a:r>
          </a:p>
          <a:p>
            <a:r>
              <a:rPr lang="en-US" dirty="0"/>
              <a:t>The core product are high-end fashion apparels. </a:t>
            </a:r>
          </a:p>
          <a:p>
            <a:r>
              <a:rPr lang="en-US" dirty="0"/>
              <a:t>It also sells footwear and fashion accessories. </a:t>
            </a:r>
          </a:p>
          <a:p>
            <a:r>
              <a:rPr lang="en-US" dirty="0"/>
              <a:t>11 countries are included in the operable area of Burberry. </a:t>
            </a:r>
          </a:p>
        </p:txBody>
      </p:sp>
      <p:pic>
        <p:nvPicPr>
          <p:cNvPr id="3078" name="Picture 6" descr="Classic Logo Design Inspiration: Burberry | DesignRus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32718" y="2278969"/>
            <a:ext cx="4286250" cy="25812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6096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Cultural Similarities: British and German</a:t>
            </a:r>
          </a:p>
        </p:txBody>
      </p:sp>
      <p:sp>
        <p:nvSpPr>
          <p:cNvPr id="3" name="Content Placeholder 2"/>
          <p:cNvSpPr>
            <a:spLocks noGrp="1"/>
          </p:cNvSpPr>
          <p:nvPr>
            <p:ph idx="1"/>
          </p:nvPr>
        </p:nvSpPr>
        <p:spPr/>
        <p:txBody>
          <a:bodyPr/>
          <a:lstStyle/>
          <a:p>
            <a:r>
              <a:rPr lang="en-GB" b="1" dirty="0"/>
              <a:t>Consumption Habit</a:t>
            </a:r>
          </a:p>
          <a:p>
            <a:pPr marL="0" indent="0">
              <a:buNone/>
            </a:pPr>
            <a:r>
              <a:rPr lang="en-US" dirty="0"/>
              <a:t>German consumers have good sense of fashion products. Due to the high disposable income, they can spend for attaining premium or luxury products</a:t>
            </a:r>
            <a:r>
              <a:rPr lang="de-DE" dirty="0"/>
              <a:t> (Kaenzig, Heinzle and Wüstenhagen, 2013)</a:t>
            </a:r>
            <a:r>
              <a:rPr lang="en-US" dirty="0"/>
              <a:t>. The habit enlarges the scope of Burberry in developing business in the host nation. </a:t>
            </a:r>
            <a:endParaRPr lang="en-GB" dirty="0"/>
          </a:p>
          <a:p>
            <a:r>
              <a:rPr lang="en-GB" b="1" dirty="0"/>
              <a:t>Professionalism </a:t>
            </a:r>
          </a:p>
          <a:p>
            <a:pPr marL="0" indent="0">
              <a:buNone/>
            </a:pPr>
            <a:r>
              <a:rPr lang="en-US" dirty="0"/>
              <a:t>Workers in the UK and Germany practices sheer professionalism. It will allow workplaces to generate productivity and profitability within short period  (</a:t>
            </a:r>
            <a:r>
              <a:rPr lang="en-US" dirty="0" err="1"/>
              <a:t>Jaberi</a:t>
            </a:r>
            <a:r>
              <a:rPr lang="en-US" dirty="0"/>
              <a:t>, 2022). </a:t>
            </a:r>
            <a:endParaRPr lang="en-GB" dirty="0"/>
          </a:p>
        </p:txBody>
      </p:sp>
      <p:pic>
        <p:nvPicPr>
          <p:cNvPr id="5" name="Picture 2" descr="Sustainable fashion: clothes shopping in Germany 2020 | Statist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11003" y="2305989"/>
            <a:ext cx="3502025" cy="260097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8418285" y="4660742"/>
            <a:ext cx="3478837" cy="246221"/>
          </a:xfrm>
          <a:prstGeom prst="rect">
            <a:avLst/>
          </a:prstGeom>
          <a:noFill/>
        </p:spPr>
        <p:txBody>
          <a:bodyPr wrap="none" rtlCol="0">
            <a:spAutoFit/>
          </a:bodyPr>
          <a:lstStyle/>
          <a:p>
            <a:r>
              <a:rPr lang="en-US" sz="1000" dirty="0"/>
              <a:t>Growth of fashion consumption in Germany than previous year </a:t>
            </a:r>
            <a:endParaRPr lang="en-GB" sz="1000" dirty="0"/>
          </a:p>
        </p:txBody>
      </p:sp>
    </p:spTree>
    <p:extLst>
      <p:ext uri="{BB962C8B-B14F-4D97-AF65-F5344CB8AC3E}">
        <p14:creationId xmlns:p14="http://schemas.microsoft.com/office/powerpoint/2010/main" val="42870035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Cultural Similarities: British and German</a:t>
            </a:r>
          </a:p>
        </p:txBody>
      </p:sp>
      <p:sp>
        <p:nvSpPr>
          <p:cNvPr id="3" name="Content Placeholder 2"/>
          <p:cNvSpPr>
            <a:spLocks noGrp="1"/>
          </p:cNvSpPr>
          <p:nvPr>
            <p:ph idx="1"/>
          </p:nvPr>
        </p:nvSpPr>
        <p:spPr>
          <a:xfrm>
            <a:off x="6314167" y="1905000"/>
            <a:ext cx="5190445" cy="3860800"/>
          </a:xfrm>
        </p:spPr>
        <p:txBody>
          <a:bodyPr>
            <a:normAutofit lnSpcReduction="10000"/>
          </a:bodyPr>
          <a:lstStyle/>
          <a:p>
            <a:r>
              <a:rPr lang="en-GB" b="1" dirty="0"/>
              <a:t>Religion </a:t>
            </a:r>
          </a:p>
          <a:p>
            <a:pPr marL="0" indent="0">
              <a:buNone/>
            </a:pPr>
            <a:r>
              <a:rPr lang="en-US" dirty="0"/>
              <a:t>Christianity is practiced in the UK and Germany (</a:t>
            </a:r>
            <a:r>
              <a:rPr lang="en-US" dirty="0" err="1"/>
              <a:t>Schweda</a:t>
            </a:r>
            <a:r>
              <a:rPr lang="en-US" dirty="0"/>
              <a:t> et al., 2017). Being the principal religion, it will support a business for campaign and marketing strategies. There will be similarity in festivals. The festival will generate higher productivity for these two nations. </a:t>
            </a:r>
            <a:endParaRPr lang="en-GB" dirty="0"/>
          </a:p>
          <a:p>
            <a:r>
              <a:rPr lang="en-GB" b="1" dirty="0"/>
              <a:t>Diversity due to Immigrants </a:t>
            </a:r>
          </a:p>
          <a:p>
            <a:pPr marL="0" indent="0">
              <a:buNone/>
            </a:pPr>
            <a:r>
              <a:rPr lang="en-US" dirty="0"/>
              <a:t>Immigration is accepted and appreciated in both nations. Therefore, a diverse workforce in German office can be presumed. The similar situation exists in the UK. It allows to innovate and development effectively. </a:t>
            </a:r>
            <a:endParaRPr lang="en-GB" dirty="0"/>
          </a:p>
        </p:txBody>
      </p:sp>
      <p:pic>
        <p:nvPicPr>
          <p:cNvPr id="5124" name="Picture 4" descr="Multiculturalism and Migration (the Germany Cas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1938" y="1905000"/>
            <a:ext cx="4932816" cy="32911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47298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Cultural Similarities</a:t>
            </a:r>
          </a:p>
        </p:txBody>
      </p:sp>
      <p:sp>
        <p:nvSpPr>
          <p:cNvPr id="3" name="Content Placeholder 2"/>
          <p:cNvSpPr>
            <a:spLocks noGrp="1"/>
          </p:cNvSpPr>
          <p:nvPr>
            <p:ph idx="1"/>
          </p:nvPr>
        </p:nvSpPr>
        <p:spPr/>
        <p:txBody>
          <a:bodyPr/>
          <a:lstStyle/>
          <a:p>
            <a:r>
              <a:rPr lang="en-GB" b="1" dirty="0"/>
              <a:t>Social Media Usage</a:t>
            </a:r>
          </a:p>
          <a:p>
            <a:pPr marL="0" indent="0">
              <a:buNone/>
            </a:pPr>
            <a:r>
              <a:rPr lang="en-US" dirty="0"/>
              <a:t>Both nations have a population who are using social media on a daily basis. The percentage is above 80%. The habit is a part of the modern definition of culture  (Devlin, 2024). It will lead Burberry to decide for an improved strategic practice. </a:t>
            </a:r>
            <a:endParaRPr lang="en-GB" dirty="0"/>
          </a:p>
          <a:p>
            <a:pPr marL="0" indent="0">
              <a:buNone/>
            </a:pPr>
            <a:endParaRPr lang="en-GB" dirty="0"/>
          </a:p>
        </p:txBody>
      </p:sp>
      <p:pic>
        <p:nvPicPr>
          <p:cNvPr id="6146" name="Picture 2" descr="Social media usage of top stores | OMNES Influenc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28832" y="1611085"/>
            <a:ext cx="4555448" cy="32457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41715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Cultural Variations: German vs. British </a:t>
            </a:r>
          </a:p>
        </p:txBody>
      </p:sp>
      <p:sp>
        <p:nvSpPr>
          <p:cNvPr id="3" name="Content Placeholder 2"/>
          <p:cNvSpPr>
            <a:spLocks noGrp="1"/>
          </p:cNvSpPr>
          <p:nvPr>
            <p:ph idx="1"/>
          </p:nvPr>
        </p:nvSpPr>
        <p:spPr>
          <a:xfrm>
            <a:off x="6314167" y="1905000"/>
            <a:ext cx="5190445" cy="3860800"/>
          </a:xfrm>
        </p:spPr>
        <p:txBody>
          <a:bodyPr/>
          <a:lstStyle/>
          <a:p>
            <a:r>
              <a:rPr lang="en-GB" b="1" dirty="0"/>
              <a:t>Linguistic Difference (German vs. British English)</a:t>
            </a:r>
          </a:p>
          <a:p>
            <a:pPr marL="0" indent="0">
              <a:buNone/>
            </a:pPr>
            <a:r>
              <a:rPr lang="en-US" dirty="0"/>
              <a:t>English is the first language in the UK. On the other hand, Germans speak English as their second language  (Nelson, 2021). Also, only 56% people can converse in English. </a:t>
            </a:r>
            <a:endParaRPr lang="en-GB" dirty="0"/>
          </a:p>
          <a:p>
            <a:r>
              <a:rPr lang="en-GB" b="1" dirty="0"/>
              <a:t>Innovation vs. Development</a:t>
            </a:r>
          </a:p>
          <a:p>
            <a:pPr marL="0" indent="0">
              <a:buNone/>
            </a:pPr>
            <a:r>
              <a:rPr lang="en-US" dirty="0"/>
              <a:t>Germans are prone for innovation. British culture is more developmental-centric. It allows Burberry to identify the area to focus. Also, the variation may affect the workplace strategy for managing product development  (</a:t>
            </a:r>
            <a:r>
              <a:rPr lang="en-US" dirty="0" err="1"/>
              <a:t>Riemhofer</a:t>
            </a:r>
            <a:r>
              <a:rPr lang="en-US" dirty="0"/>
              <a:t>, 2019). </a:t>
            </a:r>
            <a:endParaRPr lang="en-GB" dirty="0"/>
          </a:p>
        </p:txBody>
      </p:sp>
      <p:pic>
        <p:nvPicPr>
          <p:cNvPr id="7172" name="Picture 4" descr="Can Britain Surpass Germany Economically? - The Globalis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69747" y="1908628"/>
            <a:ext cx="2615139" cy="36938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60150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Cultural Variations: German vs. British  </a:t>
            </a:r>
          </a:p>
        </p:txBody>
      </p:sp>
      <p:sp>
        <p:nvSpPr>
          <p:cNvPr id="3" name="Content Placeholder 2"/>
          <p:cNvSpPr>
            <a:spLocks noGrp="1"/>
          </p:cNvSpPr>
          <p:nvPr>
            <p:ph idx="1"/>
          </p:nvPr>
        </p:nvSpPr>
        <p:spPr/>
        <p:txBody>
          <a:bodyPr/>
          <a:lstStyle/>
          <a:p>
            <a:r>
              <a:rPr lang="en-GB" b="1" dirty="0"/>
              <a:t>Straightforward vs. Flexible Communication </a:t>
            </a:r>
          </a:p>
          <a:p>
            <a:pPr marL="0" indent="0">
              <a:buNone/>
            </a:pPr>
            <a:r>
              <a:rPr lang="en-US" dirty="0"/>
              <a:t>German people are known for their straightforward communication approach. Rather than trying to convince, Germans are moved for saving time  (Johnson and </a:t>
            </a:r>
            <a:r>
              <a:rPr lang="en-US" dirty="0" err="1"/>
              <a:t>Bayless</a:t>
            </a:r>
            <a:r>
              <a:rPr lang="en-US" dirty="0"/>
              <a:t>, 2015). British workers and customer service providers communicate with flexible options. </a:t>
            </a:r>
            <a:endParaRPr lang="en-GB" dirty="0"/>
          </a:p>
          <a:p>
            <a:r>
              <a:rPr lang="en-GB" b="1" dirty="0"/>
              <a:t>Conservatism vs. Liberalism </a:t>
            </a:r>
          </a:p>
          <a:p>
            <a:pPr marL="0" indent="0">
              <a:buNone/>
            </a:pPr>
            <a:r>
              <a:rPr lang="en-US" dirty="0"/>
              <a:t>German culture is conservatism and British Culture is liberalism-oriented. It hampers the leadership decision-making process. </a:t>
            </a:r>
            <a:endParaRPr lang="en-GB" dirty="0"/>
          </a:p>
          <a:p>
            <a:pPr marL="0" indent="0">
              <a:buNone/>
            </a:pPr>
            <a:endParaRPr lang="en-GB" dirty="0"/>
          </a:p>
        </p:txBody>
      </p:sp>
      <p:pic>
        <p:nvPicPr>
          <p:cNvPr id="8198" name="Picture 6" descr="12 Essential Customer Service Skills In 2024 – Forbes Adviso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79657" y="2620171"/>
            <a:ext cx="4112532" cy="23167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79842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Recommendations for Burberry </a:t>
            </a:r>
          </a:p>
        </p:txBody>
      </p:sp>
      <p:sp>
        <p:nvSpPr>
          <p:cNvPr id="3" name="Content Placeholder 2"/>
          <p:cNvSpPr>
            <a:spLocks noGrp="1"/>
          </p:cNvSpPr>
          <p:nvPr>
            <p:ph idx="1"/>
          </p:nvPr>
        </p:nvSpPr>
        <p:spPr>
          <a:xfrm>
            <a:off x="6314167" y="1905000"/>
            <a:ext cx="5190445" cy="3860800"/>
          </a:xfrm>
        </p:spPr>
        <p:txBody>
          <a:bodyPr>
            <a:normAutofit lnSpcReduction="10000"/>
          </a:bodyPr>
          <a:lstStyle/>
          <a:p>
            <a:r>
              <a:rPr lang="en-GB" b="1" dirty="0"/>
              <a:t>Devices for Translation and Communication </a:t>
            </a:r>
          </a:p>
          <a:p>
            <a:pPr marL="0" indent="0">
              <a:buNone/>
            </a:pPr>
            <a:r>
              <a:rPr lang="en-US" dirty="0"/>
              <a:t>Modern technologies are well-developed for senior management team to communicate through devices. Google Nest and Amazon Alexa are well-suited for managing translation rather than hiring a translator for the brand. </a:t>
            </a:r>
          </a:p>
          <a:p>
            <a:pPr marL="0" indent="0">
              <a:buNone/>
            </a:pPr>
            <a:endParaRPr lang="en-GB" dirty="0"/>
          </a:p>
          <a:p>
            <a:r>
              <a:rPr lang="en-GB" b="1" dirty="0"/>
              <a:t>Focus strategy</a:t>
            </a:r>
          </a:p>
          <a:p>
            <a:pPr marL="0" indent="0">
              <a:buNone/>
            </a:pPr>
            <a:r>
              <a:rPr lang="en-US" dirty="0"/>
              <a:t>Business organization will need to adopt focus strategy to develop the business at a flat platform. It will blend both innovation and development. Host and Home nation offices will not face contradiction with such process  (B </a:t>
            </a:r>
            <a:r>
              <a:rPr lang="en-US" dirty="0" err="1"/>
              <a:t>Hiriyappa</a:t>
            </a:r>
            <a:r>
              <a:rPr lang="en-US" dirty="0"/>
              <a:t>, 2013). </a:t>
            </a:r>
            <a:endParaRPr lang="en-GB" dirty="0"/>
          </a:p>
          <a:p>
            <a:pPr marL="0" indent="0">
              <a:buNone/>
            </a:pPr>
            <a:endParaRPr lang="en-GB" dirty="0"/>
          </a:p>
        </p:txBody>
      </p:sp>
      <p:pic>
        <p:nvPicPr>
          <p:cNvPr id="9218" name="Picture 2" descr="Amazon Productizes NLP via Alexa, Puts 'Live Translation' Into Echo - Slato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28381" y="1905000"/>
            <a:ext cx="2824844" cy="1883229"/>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descr="Porter's Generic Competitive Strategies - Management Weekly"/>
          <p:cNvPicPr>
            <a:picLocks noChangeAspect="1" noChangeArrowheads="1"/>
          </p:cNvPicPr>
          <p:nvPr/>
        </p:nvPicPr>
        <p:blipFill rotWithShape="1">
          <a:blip r:embed="rId4">
            <a:extLst>
              <a:ext uri="{28A0092B-C50C-407E-A947-70E740481C1C}">
                <a14:useLocalDpi xmlns:a14="http://schemas.microsoft.com/office/drawing/2010/main" val="0"/>
              </a:ext>
            </a:extLst>
          </a:blip>
          <a:srcRect l="6409" t="15183" r="11051" b="4818"/>
          <a:stretch/>
        </p:blipFill>
        <p:spPr bwMode="auto">
          <a:xfrm>
            <a:off x="3313224" y="3996944"/>
            <a:ext cx="2540001" cy="24618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46061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Recommendations for Burberry </a:t>
            </a:r>
          </a:p>
        </p:txBody>
      </p:sp>
      <p:sp>
        <p:nvSpPr>
          <p:cNvPr id="3" name="Content Placeholder 2"/>
          <p:cNvSpPr>
            <a:spLocks noGrp="1"/>
          </p:cNvSpPr>
          <p:nvPr>
            <p:ph idx="1"/>
          </p:nvPr>
        </p:nvSpPr>
        <p:spPr/>
        <p:txBody>
          <a:bodyPr>
            <a:normAutofit lnSpcReduction="10000"/>
          </a:bodyPr>
          <a:lstStyle/>
          <a:p>
            <a:r>
              <a:rPr lang="en-GB" b="1" dirty="0"/>
              <a:t>Training on Customer Service </a:t>
            </a:r>
          </a:p>
          <a:p>
            <a:pPr marL="0" indent="0">
              <a:buNone/>
            </a:pPr>
            <a:r>
              <a:rPr lang="en-US" dirty="0"/>
              <a:t>Burberry has to revaluate their policies of customer services in Germany and train employees to practice for flexible customer service. It is utterly important to attain better chances for customer relationship management  (AL-</a:t>
            </a:r>
            <a:r>
              <a:rPr lang="en-US" dirty="0" err="1"/>
              <a:t>Badareen</a:t>
            </a:r>
            <a:r>
              <a:rPr lang="en-US" dirty="0"/>
              <a:t> and Al-</a:t>
            </a:r>
            <a:r>
              <a:rPr lang="en-US" dirty="0" err="1"/>
              <a:t>Ghazzawi</a:t>
            </a:r>
            <a:r>
              <a:rPr lang="en-US" dirty="0"/>
              <a:t>, 2018). </a:t>
            </a:r>
            <a:endParaRPr lang="en-GB" dirty="0"/>
          </a:p>
          <a:p>
            <a:r>
              <a:rPr lang="en-GB" b="1" dirty="0"/>
              <a:t>Situational Leadership Style </a:t>
            </a:r>
          </a:p>
          <a:p>
            <a:pPr marL="0" indent="0">
              <a:buNone/>
            </a:pPr>
            <a:r>
              <a:rPr lang="en-US" dirty="0"/>
              <a:t>Through the application of situational leadership, it is possible to blend and apply democratic and autocratic leadership styles. The leader get to choose the appropriate style based on the situation. Burberry will progress with the expansion strategy by applying the strategic process  (</a:t>
            </a:r>
            <a:r>
              <a:rPr lang="en-US" dirty="0" err="1"/>
              <a:t>Zimenga</a:t>
            </a:r>
            <a:r>
              <a:rPr lang="en-US" dirty="0"/>
              <a:t>, 2020). </a:t>
            </a:r>
            <a:endParaRPr lang="en-GB" dirty="0"/>
          </a:p>
          <a:p>
            <a:pPr marL="0" indent="0">
              <a:buNone/>
            </a:pPr>
            <a:endParaRPr lang="en-GB" dirty="0"/>
          </a:p>
        </p:txBody>
      </p:sp>
      <p:pic>
        <p:nvPicPr>
          <p:cNvPr id="10242" name="Picture 2" descr="Your definitive guide to employee training: Why, when and how - Insperity"/>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64260" y="2682363"/>
            <a:ext cx="3821339" cy="20062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98122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endParaRPr lang="en-GB" dirty="0"/>
          </a:p>
        </p:txBody>
      </p:sp>
      <p:sp>
        <p:nvSpPr>
          <p:cNvPr id="3" name="Content Placeholder 2"/>
          <p:cNvSpPr>
            <a:spLocks noGrp="1"/>
          </p:cNvSpPr>
          <p:nvPr>
            <p:ph idx="1"/>
          </p:nvPr>
        </p:nvSpPr>
        <p:spPr/>
        <p:txBody>
          <a:bodyPr/>
          <a:lstStyle/>
          <a:p>
            <a:r>
              <a:rPr lang="en-US" dirty="0"/>
              <a:t>Differences in culture is evident and it is natural for each nation. Burberry will have to choose strategic position and proactive approach for minimize the difference. </a:t>
            </a:r>
          </a:p>
          <a:p>
            <a:r>
              <a:rPr lang="en-US" dirty="0"/>
              <a:t>Multicultural expansion for Burberry will be possible by applying prior experiences and following recommendations stated in the presentation. </a:t>
            </a:r>
            <a:endParaRPr lang="en-GB" dirty="0"/>
          </a:p>
        </p:txBody>
      </p:sp>
      <p:pic>
        <p:nvPicPr>
          <p:cNvPr id="11266" name="Picture 2" descr="This is the future of the business handshak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72375" y="2133600"/>
            <a:ext cx="4300311" cy="2418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0768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endParaRPr lang="en-GB" dirty="0"/>
          </a:p>
        </p:txBody>
      </p:sp>
      <p:sp>
        <p:nvSpPr>
          <p:cNvPr id="4" name="Rectangle 1"/>
          <p:cNvSpPr>
            <a:spLocks noGrp="1" noChangeArrowheads="1"/>
          </p:cNvSpPr>
          <p:nvPr>
            <p:ph idx="1"/>
          </p:nvPr>
        </p:nvSpPr>
        <p:spPr bwMode="auto">
          <a:xfrm>
            <a:off x="2592925" y="1250105"/>
            <a:ext cx="8017018" cy="5700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defTabSz="914400" eaLnBrk="0" fontAlgn="base" hangingPunct="0">
              <a:spcBef>
                <a:spcPct val="0"/>
              </a:spcBef>
              <a:spcAft>
                <a:spcPct val="0"/>
              </a:spcAft>
              <a:buClrTx/>
            </a:pP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AL-</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Badareen</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R. and Al-</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Ghazzawi</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H. (2018). Diversity Training and its Impact on the Employees’ Organizational Commitment: Job Satisfaction as a Moderating Variable in the Classic Fashion Apparel Industry Company. </a:t>
            </a:r>
            <a:r>
              <a:rPr kumimoji="0" 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International Journal of Business and Management</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13(10), p.116.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://doi.org/10.5539/ijbm.v13n10p116.</a:t>
            </a:r>
            <a:endParaRPr kumimoji="0" lang="en-US" sz="1100" b="0" i="0" u="none" strike="noStrike" cap="none" normalizeH="0" baseline="0" dirty="0">
              <a:ln>
                <a:noFill/>
              </a:ln>
              <a:solidFill>
                <a:schemeClr val="tx1"/>
              </a:solidFill>
              <a:effectLst/>
            </a:endParaRPr>
          </a:p>
          <a:p>
            <a:pPr defTabSz="914400" eaLnBrk="0" fontAlgn="base" hangingPunct="0">
              <a:spcBef>
                <a:spcPct val="0"/>
              </a:spcBef>
              <a:spcAft>
                <a:spcPct val="0"/>
              </a:spcAft>
              <a:buClrTx/>
            </a:pP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Hiriyappa</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(2013). </a:t>
            </a:r>
            <a:r>
              <a:rPr kumimoji="0" 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Corporate Strategy Formulation and Implementation Process</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Booktango</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sz="1100" b="0" i="0" u="none" strike="noStrike" cap="none" normalizeH="0" baseline="0" dirty="0">
              <a:ln>
                <a:noFill/>
              </a:ln>
              <a:solidFill>
                <a:schemeClr val="tx1"/>
              </a:solidFill>
              <a:effectLst/>
            </a:endParaRPr>
          </a:p>
          <a:p>
            <a:pPr defTabSz="914400" eaLnBrk="0" fontAlgn="base" hangingPunct="0">
              <a:spcBef>
                <a:spcPct val="0"/>
              </a:spcBef>
              <a:spcAft>
                <a:spcPct val="0"/>
              </a:spcAft>
              <a:buClrTx/>
            </a:pP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Demsetz</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H. (2020). Industry Structure, Market Rivalry, and Public Policy. </a:t>
            </a:r>
            <a:r>
              <a:rPr kumimoji="0" 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Journal of Law and Economics</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16(1), pp.1–9.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://doi.org/10.1086/466752.</a:t>
            </a:r>
            <a:endParaRPr kumimoji="0" lang="en-US" sz="1100" b="0" i="0" u="none" strike="noStrike" cap="none" normalizeH="0" baseline="0" dirty="0">
              <a:ln>
                <a:noFill/>
              </a:ln>
              <a:solidFill>
                <a:schemeClr val="tx1"/>
              </a:solidFill>
              <a:effectLst/>
            </a:endParaRPr>
          </a:p>
          <a:p>
            <a:pPr defTabSz="914400" eaLnBrk="0" fontAlgn="base" hangingPunct="0">
              <a:spcBef>
                <a:spcPct val="0"/>
              </a:spcBef>
              <a:spcAft>
                <a:spcPct val="0"/>
              </a:spcAft>
              <a:buClrTx/>
            </a:pP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Devlin, H. (2024). Revealed: almost half of British teens feel addicted to social media, study says. </a:t>
            </a:r>
            <a:r>
              <a:rPr kumimoji="0" 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Guardian</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2 Jan. Available at: https://www.theguardian.com/lifeandstyle/2024/jan/02/social-media-addiction-teenagers-study-phones [Accessed 30 Mar. 2024].</a:t>
            </a:r>
            <a:endParaRPr kumimoji="0" lang="en-US" sz="1100" b="0" i="0" u="none" strike="noStrike" cap="none" normalizeH="0" baseline="0" dirty="0">
              <a:ln>
                <a:noFill/>
              </a:ln>
              <a:solidFill>
                <a:schemeClr val="tx1"/>
              </a:solidFill>
              <a:effectLst/>
            </a:endParaRPr>
          </a:p>
          <a:p>
            <a:pPr defTabSz="914400" eaLnBrk="0" fontAlgn="base" hangingPunct="0">
              <a:spcBef>
                <a:spcPct val="0"/>
              </a:spcBef>
              <a:spcAft>
                <a:spcPct val="0"/>
              </a:spcAft>
              <a:buClrTx/>
            </a:pP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Jaberi</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 (2022). </a:t>
            </a:r>
            <a:r>
              <a:rPr kumimoji="0" 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Council Post: Three Things To Consider When Establishing Your Business In Germany</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Forbes. Available at: https://www.forbes.com/sites/forbesbusinesscouncil/2022/08/03/three-things-to-consider-when-establishing-your-business-in-germany/?sh=3322d37440d1 [Accessed 30 Mar. 2024].</a:t>
            </a:r>
            <a:endParaRPr kumimoji="0" lang="en-US" sz="1100" b="0" i="0" u="none" strike="noStrike" cap="none" normalizeH="0" baseline="0" dirty="0">
              <a:ln>
                <a:noFill/>
              </a:ln>
              <a:solidFill>
                <a:schemeClr val="tx1"/>
              </a:solidFill>
              <a:effectLst/>
            </a:endParaRPr>
          </a:p>
          <a:p>
            <a:pPr defTabSz="914400" eaLnBrk="0" fontAlgn="base" hangingPunct="0">
              <a:spcBef>
                <a:spcPct val="0"/>
              </a:spcBef>
              <a:spcAft>
                <a:spcPct val="0"/>
              </a:spcAft>
              <a:buClrTx/>
            </a:pP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Johnson, B.S. and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Bayless</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M.L. (2015). </a:t>
            </a:r>
            <a:r>
              <a:rPr kumimoji="0" 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Business communication</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Mason, Ohio: Thomson.</a:t>
            </a:r>
            <a:endParaRPr kumimoji="0" lang="en-US" sz="1100" b="0" i="0" u="none" strike="noStrike" cap="none" normalizeH="0" baseline="0" dirty="0">
              <a:ln>
                <a:noFill/>
              </a:ln>
              <a:solidFill>
                <a:schemeClr val="tx1"/>
              </a:solidFill>
              <a:effectLst/>
            </a:endParaRPr>
          </a:p>
          <a:p>
            <a:pPr defTabSz="914400" eaLnBrk="0" fontAlgn="base" hangingPunct="0">
              <a:spcBef>
                <a:spcPct val="0"/>
              </a:spcBef>
              <a:spcAft>
                <a:spcPct val="0"/>
              </a:spcAft>
              <a:buClrTx/>
            </a:pP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Kaenzig</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J.,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Heinzle</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S.L. and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Wüstenhagen</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R. (2013). Whatever the customer wants, the customer gets? Exploring the gap between consumer preferences and default electricity products in Germany. </a:t>
            </a:r>
            <a:r>
              <a:rPr kumimoji="0" 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Energy Policy</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53, pp.311–322.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://doi.org/10.1016/j.enpol.2012.10.061.</a:t>
            </a:r>
            <a:endParaRPr kumimoji="0" lang="en-US" sz="1100" b="0" i="0" u="none" strike="noStrike" cap="none" normalizeH="0" baseline="0" dirty="0">
              <a:ln>
                <a:noFill/>
              </a:ln>
              <a:solidFill>
                <a:schemeClr val="tx1"/>
              </a:solidFill>
              <a:effectLst/>
            </a:endParaRPr>
          </a:p>
          <a:p>
            <a:pPr defTabSz="914400" eaLnBrk="0" fontAlgn="base" hangingPunct="0">
              <a:spcBef>
                <a:spcPct val="0"/>
              </a:spcBef>
              <a:spcAft>
                <a:spcPct val="0"/>
              </a:spcAft>
              <a:buClrTx/>
            </a:pP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Marx, W.D. (2022). </a:t>
            </a:r>
            <a:r>
              <a:rPr kumimoji="0" 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Status and culture : how our desire for higher social rank shapes identity, fosters creativity, and changes the world</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New York,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Ny</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Viking.</a:t>
            </a:r>
            <a:endParaRPr kumimoji="0" lang="en-US" sz="1100" b="0" i="0" u="none" strike="noStrike" cap="none" normalizeH="0" baseline="0" dirty="0">
              <a:ln>
                <a:noFill/>
              </a:ln>
              <a:solidFill>
                <a:schemeClr val="tx1"/>
              </a:solidFill>
              <a:effectLst/>
            </a:endParaRPr>
          </a:p>
          <a:p>
            <a:pPr defTabSz="914400" eaLnBrk="0" fontAlgn="base" hangingPunct="0">
              <a:spcBef>
                <a:spcPct val="0"/>
              </a:spcBef>
              <a:spcAft>
                <a:spcPct val="0"/>
              </a:spcAft>
              <a:buClrTx/>
            </a:pP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Nelson, P. (2021). Information and Consumer Behavior. </a:t>
            </a:r>
            <a:r>
              <a:rPr kumimoji="0" 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Journal of Political Economy</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78(2), pp.311–329.</a:t>
            </a:r>
            <a:endParaRPr kumimoji="0" lang="en-US" sz="1100" b="0" i="0" u="none" strike="noStrike" cap="none" normalizeH="0" baseline="0" dirty="0">
              <a:ln>
                <a:noFill/>
              </a:ln>
              <a:solidFill>
                <a:schemeClr val="tx1"/>
              </a:solidFill>
              <a:effectLst/>
            </a:endParaRPr>
          </a:p>
          <a:p>
            <a:pPr defTabSz="914400" eaLnBrk="0" fontAlgn="base" hangingPunct="0">
              <a:spcBef>
                <a:spcPct val="0"/>
              </a:spcBef>
              <a:spcAft>
                <a:spcPct val="0"/>
              </a:spcAft>
              <a:buClrTx/>
            </a:pP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O’regan</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P. (2015). </a:t>
            </a:r>
            <a:r>
              <a:rPr kumimoji="0" 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Financial Information Analysis The role of accounting information in modern society</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Taylor And Francis.</a:t>
            </a:r>
            <a:endParaRPr kumimoji="0" lang="en-US" sz="1100" b="0" i="0" u="none" strike="noStrike" cap="none" normalizeH="0" baseline="0" dirty="0">
              <a:ln>
                <a:noFill/>
              </a:ln>
              <a:solidFill>
                <a:schemeClr val="tx1"/>
              </a:solidFill>
              <a:effectLst/>
            </a:endParaRPr>
          </a:p>
          <a:p>
            <a:pPr defTabSz="914400" eaLnBrk="0" fontAlgn="base" hangingPunct="0">
              <a:spcBef>
                <a:spcPct val="0"/>
              </a:spcBef>
              <a:spcAft>
                <a:spcPct val="0"/>
              </a:spcAft>
              <a:buClrTx/>
            </a:pP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Riemhofer</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 (2019). </a:t>
            </a:r>
            <a:r>
              <a:rPr kumimoji="0" 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Doing Business in Germany : a Short Guide to Understanding Germans and Their Business Practices</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New York: Business Expert Press.</a:t>
            </a:r>
            <a:endParaRPr kumimoji="0" lang="en-US" sz="1100" b="0" i="0" u="none" strike="noStrike" cap="none" normalizeH="0" baseline="0" dirty="0">
              <a:ln>
                <a:noFill/>
              </a:ln>
              <a:solidFill>
                <a:schemeClr val="tx1"/>
              </a:solidFill>
              <a:effectLst/>
            </a:endParaRPr>
          </a:p>
          <a:p>
            <a:pPr defTabSz="914400" eaLnBrk="0" fontAlgn="base" hangingPunct="0">
              <a:spcBef>
                <a:spcPct val="0"/>
              </a:spcBef>
              <a:spcAft>
                <a:spcPct val="0"/>
              </a:spcAft>
              <a:buClrTx/>
            </a:pP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SchönwälderK</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Petermann</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HüttermannJ</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Vertovec</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Hewstone</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Stolle</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D.,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Schmid</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K. and Schmitt, T. (2016). </a:t>
            </a:r>
            <a:r>
              <a:rPr kumimoji="0" 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Diversity and Contact : Immigration and Social Interaction in German Cities</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London: Palgrave Macmillan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Uk</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sz="1100" b="0" i="0" u="none" strike="noStrike" cap="none" normalizeH="0" baseline="0" dirty="0">
              <a:ln>
                <a:noFill/>
              </a:ln>
              <a:solidFill>
                <a:schemeClr val="tx1"/>
              </a:solidFill>
              <a:effectLst/>
            </a:endParaRPr>
          </a:p>
          <a:p>
            <a:pPr defTabSz="914400" eaLnBrk="0" fontAlgn="base" hangingPunct="0">
              <a:spcBef>
                <a:spcPct val="0"/>
              </a:spcBef>
              <a:spcAft>
                <a:spcPct val="0"/>
              </a:spcAft>
              <a:buClrTx/>
            </a:pP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Schweda</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Schicktanz</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Raz</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 and Silvers, A. (2017). Beyond cultural stereotyping: views on end-of-life decision making among religious and secular persons in the USA, Germany, and Israel. </a:t>
            </a:r>
            <a:r>
              <a:rPr kumimoji="0" 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BMC Medical Ethics</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18(1).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://doi.org/10.1186/s12910-017-0170-4.</a:t>
            </a:r>
            <a:endParaRPr kumimoji="0" lang="en-US" sz="1100" b="0" i="0" u="none" strike="noStrike" cap="none" normalizeH="0" baseline="0" dirty="0">
              <a:ln>
                <a:noFill/>
              </a:ln>
              <a:solidFill>
                <a:schemeClr val="tx1"/>
              </a:solidFill>
              <a:effectLst/>
            </a:endParaRPr>
          </a:p>
          <a:p>
            <a:pPr defTabSz="914400" eaLnBrk="0" fontAlgn="base" hangingPunct="0">
              <a:spcBef>
                <a:spcPct val="0"/>
              </a:spcBef>
              <a:spcAft>
                <a:spcPct val="0"/>
              </a:spcAft>
              <a:buClrTx/>
            </a:pP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Zimenga</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T. (2020). </a:t>
            </a:r>
            <a:r>
              <a:rPr kumimoji="0" 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Situational Leadership Theory. What kind of leadership style should be adopted to lead the employees of a McDonald’s restaurant?</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GRIN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Verlag</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0389102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QnA </a:t>
            </a:r>
            <a:endParaRPr lang="en-GB" dirty="0"/>
          </a:p>
        </p:txBody>
      </p:sp>
      <p:sp>
        <p:nvSpPr>
          <p:cNvPr id="3" name="Content Placeholder 2"/>
          <p:cNvSpPr>
            <a:spLocks noGrp="1"/>
          </p:cNvSpPr>
          <p:nvPr>
            <p:ph idx="1"/>
          </p:nvPr>
        </p:nvSpPr>
        <p:spPr/>
        <p:txBody>
          <a:bodyPr/>
          <a:lstStyle/>
          <a:p>
            <a:r>
              <a:rPr lang="en-US"/>
              <a:t>Any Question?</a:t>
            </a:r>
            <a:endParaRPr lang="en-GB"/>
          </a:p>
        </p:txBody>
      </p:sp>
    </p:spTree>
    <p:extLst>
      <p:ext uri="{BB962C8B-B14F-4D97-AF65-F5344CB8AC3E}">
        <p14:creationId xmlns:p14="http://schemas.microsoft.com/office/powerpoint/2010/main" val="352450601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Custom 1">
      <a:majorFont>
        <a:latin typeface="Times New Roman"/>
        <a:ea typeface=""/>
        <a:cs typeface=""/>
      </a:majorFont>
      <a:minorFont>
        <a:latin typeface="Times New Roman"/>
        <a:ea typeface=""/>
        <a:cs typeface=""/>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68</TotalTime>
  <Words>3223</Words>
  <Application>Microsoft Office PowerPoint</Application>
  <PresentationFormat>Широк екран</PresentationFormat>
  <Paragraphs>136</Paragraphs>
  <Slides>14</Slides>
  <Notes>10</Notes>
  <HiddenSlides>0</HiddenSlides>
  <MMClips>0</MMClips>
  <ScaleCrop>false</ScaleCrop>
  <HeadingPairs>
    <vt:vector size="4" baseType="variant">
      <vt:variant>
        <vt:lpstr>Тема</vt:lpstr>
      </vt:variant>
      <vt:variant>
        <vt:i4>1</vt:i4>
      </vt:variant>
      <vt:variant>
        <vt:lpstr>Заглавия на слайдовете</vt:lpstr>
      </vt:variant>
      <vt:variant>
        <vt:i4>14</vt:i4>
      </vt:variant>
    </vt:vector>
  </HeadingPairs>
  <TitlesOfParts>
    <vt:vector size="15" baseType="lpstr">
      <vt:lpstr>Wisp</vt:lpstr>
      <vt:lpstr>Module: International Business Communications </vt:lpstr>
      <vt:lpstr>Contents </vt:lpstr>
      <vt:lpstr>Introduction </vt:lpstr>
      <vt:lpstr>Burberry: Organisational Overview </vt:lpstr>
      <vt:lpstr>Cultural Similarities: British and German</vt:lpstr>
      <vt:lpstr>Cultural Similarities: British and German</vt:lpstr>
      <vt:lpstr>Cultural Similarities</vt:lpstr>
      <vt:lpstr>Cultural Variations: German vs. British </vt:lpstr>
      <vt:lpstr>Cultural Variations: German vs. British  </vt:lpstr>
      <vt:lpstr>Recommendations for Burberry </vt:lpstr>
      <vt:lpstr>Recommendations for Burberry </vt:lpstr>
      <vt:lpstr>Conclusion</vt:lpstr>
      <vt:lpstr>References</vt:lpstr>
      <vt:lpstr>QnA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International Business Communications</dc:title>
  <dc:creator>BLAGO</dc:creator>
  <cp:lastModifiedBy>Elitsa Ivanova</cp:lastModifiedBy>
  <cp:revision>2</cp:revision>
  <dcterms:created xsi:type="dcterms:W3CDTF">2024-03-30T14:56:04Z</dcterms:created>
  <dcterms:modified xsi:type="dcterms:W3CDTF">2024-04-04T13:04:23Z</dcterms:modified>
</cp:coreProperties>
</file>