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62" r:id="rId3"/>
    <p:sldId id="261" r:id="rId4"/>
    <p:sldId id="260" r:id="rId5"/>
    <p:sldId id="259" r:id="rId6"/>
    <p:sldId id="258" r:id="rId7"/>
    <p:sldId id="263" r:id="rId8"/>
    <p:sldId id="25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3"/>
    <p:restoredTop sz="94694"/>
  </p:normalViewPr>
  <p:slideViewPr>
    <p:cSldViewPr snapToGrid="0">
      <p:cViewPr varScale="1">
        <p:scale>
          <a:sx n="59" d="100"/>
          <a:sy n="59" d="100"/>
        </p:scale>
        <p:origin x="10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9F861-A605-058D-43BC-5BDA8F182F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EB56C91-78F7-BA51-20C6-3E748AEFAE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5922C6D-4F3C-137D-1AC1-6EA14C197618}"/>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5FD7FF57-4C43-909C-ACAD-51D31B15EF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D5A18-3A7B-045A-19C8-EE1A3239065C}"/>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3771094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ED58C-6ECD-C124-6E5E-0947D29513D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34B539-89EF-37B8-BF0C-DE225CD369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1723C9-EF1E-758B-6EFB-31F3F11984A3}"/>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F9A2918A-4B29-968E-7859-76F36E2A60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486766-4953-3DB4-5465-B3AAAD64B2C7}"/>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2979675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9838A-ADA3-3DBB-3EB0-AD9A2E1C68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C1B95E-5327-2B67-901D-0370DE22AF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166491-0FF6-C0E4-6E7E-C63F77FDD5BD}"/>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70831F07-95B8-B7BD-8BEB-689F55D4F6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B54BBD-8490-3D63-A6DE-C2908427B33A}"/>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2906313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E8607-8A7F-7C98-1D09-57635D6446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0980BD-5CD9-6337-C743-87DDA25E52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F5BD03-C4B1-6445-4D96-858DDCC95FD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AD9050D-05ED-968F-18EF-2B447B2C2077}"/>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6" name="Footer Placeholder 5">
            <a:extLst>
              <a:ext uri="{FF2B5EF4-FFF2-40B4-BE49-F238E27FC236}">
                <a16:creationId xmlns:a16="http://schemas.microsoft.com/office/drawing/2014/main" id="{F4E8EB33-981E-E77A-DAA4-A5D941252D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6ACF4B-EC68-E177-E816-66B8C35EE091}"/>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3403546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91DE3-AA3A-DD22-6B13-158B4444AA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BB6C43-AACF-6DC5-E4D7-A48A7FACB5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BD79C8-C56E-AAF8-0963-C5775AAF15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EF4C04-F0B3-3E02-C457-FCC8904E82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7645B7-FE99-9785-1DB7-FE39D30245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040F7E0-88C7-D227-4E17-519955F7B456}"/>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8" name="Footer Placeholder 7">
            <a:extLst>
              <a:ext uri="{FF2B5EF4-FFF2-40B4-BE49-F238E27FC236}">
                <a16:creationId xmlns:a16="http://schemas.microsoft.com/office/drawing/2014/main" id="{9A212096-7FA3-F34D-488A-F1F946593B7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F112FF7-A764-C086-BDBE-E67800C0C9BE}"/>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427399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6C14A-0D32-D363-B3F1-0F88C7158F1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DFCFC8-17F7-C8D4-E3FF-CCE838D0241B}"/>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4" name="Footer Placeholder 3">
            <a:extLst>
              <a:ext uri="{FF2B5EF4-FFF2-40B4-BE49-F238E27FC236}">
                <a16:creationId xmlns:a16="http://schemas.microsoft.com/office/drawing/2014/main" id="{68061805-4E3D-C00D-AB79-7827CC6CDB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B936966-026F-0AF8-ACDC-D5D83B15DBA4}"/>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3816250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49136C-1ABF-AFC8-2EAE-EFEBAD37BB00}"/>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3" name="Footer Placeholder 2">
            <a:extLst>
              <a:ext uri="{FF2B5EF4-FFF2-40B4-BE49-F238E27FC236}">
                <a16:creationId xmlns:a16="http://schemas.microsoft.com/office/drawing/2014/main" id="{42C468C4-234A-3121-4EFC-7DCFE5EC2F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BEE01D-A9F3-A0D9-A155-E49CED5266A8}"/>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3048598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DC9BC-0233-F8F4-3247-16F86B9E45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5A1C907-31B3-88DF-A306-BA49BA8D43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80656D2-B5DE-2073-C448-31416D84BE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D85EF7-2546-05EE-B210-8C60F04A2CF4}"/>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6" name="Footer Placeholder 5">
            <a:extLst>
              <a:ext uri="{FF2B5EF4-FFF2-40B4-BE49-F238E27FC236}">
                <a16:creationId xmlns:a16="http://schemas.microsoft.com/office/drawing/2014/main" id="{855E1BC4-5EE4-6E6B-963F-25768F4E56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03712-B912-8107-E08A-91D079EA24C4}"/>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1904985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0D15-7F37-D2CE-050B-BC1D874B6F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B9498DB-AF11-4F27-1572-6F1A55E4EF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3708E3-5545-5597-3605-B008AE76A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44D46-5B89-693E-830C-6573D1623AFD}"/>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6" name="Footer Placeholder 5">
            <a:extLst>
              <a:ext uri="{FF2B5EF4-FFF2-40B4-BE49-F238E27FC236}">
                <a16:creationId xmlns:a16="http://schemas.microsoft.com/office/drawing/2014/main" id="{EE5B7189-B85A-0E7C-0878-10D7C45A08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E0B5ED-A9AE-4CC8-448C-3FFCCC284367}"/>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2224474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EE33E-279D-352A-E7AB-67A4B93A28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B3A8B9-8B5A-5E08-29C8-A22193BD18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0AC13D-1B00-CFF7-24AB-138322219BDD}"/>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D108257F-5B0D-A960-D90B-9E1801B22E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ABD2F3-5800-F401-0B35-D128D47ABDDE}"/>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1625412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38F150-2452-52CA-9F52-9197E2D8A4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C332F8-DF8A-BE77-2AC3-3C412C45743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ED696C-A4BC-6514-6A45-ADA2E04FA164}"/>
              </a:ext>
            </a:extLst>
          </p:cNvPr>
          <p:cNvSpPr>
            <a:spLocks noGrp="1"/>
          </p:cNvSpPr>
          <p:nvPr>
            <p:ph type="dt" sz="half" idx="10"/>
          </p:nvPr>
        </p:nvSpPr>
        <p:spPr/>
        <p:txBody>
          <a:body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D0B7298B-DEAA-C314-3099-206B1C6FB2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9B8DAA-0BC4-171C-4CD3-AD834E23CDD2}"/>
              </a:ext>
            </a:extLst>
          </p:cNvPr>
          <p:cNvSpPr>
            <a:spLocks noGrp="1"/>
          </p:cNvSpPr>
          <p:nvPr>
            <p:ph type="sldNum" sz="quarter" idx="12"/>
          </p:nvPr>
        </p:nvSpPr>
        <p:spPr/>
        <p:txBody>
          <a:bodyPr/>
          <a:lstStyle/>
          <a:p>
            <a:fld id="{1945EF80-76AD-9749-9E67-20E638E9DFEF}" type="slidenum">
              <a:rPr lang="en-US" smtClean="0"/>
              <a:t>‹#›</a:t>
            </a:fld>
            <a:endParaRPr lang="en-US"/>
          </a:p>
        </p:txBody>
      </p:sp>
    </p:spTree>
    <p:extLst>
      <p:ext uri="{BB962C8B-B14F-4D97-AF65-F5344CB8AC3E}">
        <p14:creationId xmlns:p14="http://schemas.microsoft.com/office/powerpoint/2010/main" val="15481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9E5C0E-3207-307B-28A6-A4DFC3B194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E759E4-B002-CFFC-E5EC-F8B620AA52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E146F-F1AA-D18F-BBFB-66B629B48D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A677BF-A049-0342-832D-B89D1D07F345}" type="datetimeFigureOut">
              <a:rPr lang="en-US" smtClean="0"/>
              <a:t>2/16/2026</a:t>
            </a:fld>
            <a:endParaRPr lang="en-US"/>
          </a:p>
        </p:txBody>
      </p:sp>
      <p:sp>
        <p:nvSpPr>
          <p:cNvPr id="5" name="Footer Placeholder 4">
            <a:extLst>
              <a:ext uri="{FF2B5EF4-FFF2-40B4-BE49-F238E27FC236}">
                <a16:creationId xmlns:a16="http://schemas.microsoft.com/office/drawing/2014/main" id="{20007BBC-8DFD-17E4-7883-BBB7F6423E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C6B1819-C938-36CF-049E-2FA31B3CFF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45EF80-76AD-9749-9E67-20E638E9DFEF}" type="slidenum">
              <a:rPr lang="en-US" smtClean="0"/>
              <a:t>‹#›</a:t>
            </a:fld>
            <a:endParaRPr lang="en-US"/>
          </a:p>
        </p:txBody>
      </p:sp>
    </p:spTree>
    <p:extLst>
      <p:ext uri="{BB962C8B-B14F-4D97-AF65-F5344CB8AC3E}">
        <p14:creationId xmlns:p14="http://schemas.microsoft.com/office/powerpoint/2010/main" val="15683786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28B1A-C4CB-1FB5-5CB5-61A70FA54C1E}"/>
              </a:ext>
            </a:extLst>
          </p:cNvPr>
          <p:cNvSpPr>
            <a:spLocks noGrp="1"/>
          </p:cNvSpPr>
          <p:nvPr>
            <p:ph type="ctrTitle"/>
          </p:nvPr>
        </p:nvSpPr>
        <p:spPr>
          <a:xfrm>
            <a:off x="1043631" y="809898"/>
            <a:ext cx="9942716" cy="1554480"/>
          </a:xfrm>
        </p:spPr>
        <p:txBody>
          <a:bodyPr vert="horz" lIns="91440" tIns="45720" rIns="91440" bIns="45720" rtlCol="0" anchor="ctr">
            <a:normAutofit/>
          </a:bodyPr>
          <a:lstStyle/>
          <a:p>
            <a:pPr algn="l"/>
            <a:r>
              <a:rPr lang="en-US" sz="4800" kern="1200">
                <a:solidFill>
                  <a:schemeClr val="tx1"/>
                </a:solidFill>
                <a:latin typeface="+mj-lt"/>
                <a:ea typeface="+mj-ea"/>
                <a:cs typeface="+mj-cs"/>
              </a:rPr>
              <a:t>Communication: </a:t>
            </a:r>
            <a:br>
              <a:rPr lang="en-US" sz="4800" kern="1200">
                <a:solidFill>
                  <a:schemeClr val="tx1"/>
                </a:solidFill>
                <a:latin typeface="+mj-lt"/>
                <a:ea typeface="+mj-ea"/>
                <a:cs typeface="+mj-cs"/>
              </a:rPr>
            </a:br>
            <a:r>
              <a:rPr lang="en-US" sz="4800" kern="1200">
                <a:solidFill>
                  <a:schemeClr val="tx1"/>
                </a:solidFill>
                <a:latin typeface="+mj-lt"/>
                <a:ea typeface="+mj-ea"/>
                <a:cs typeface="+mj-cs"/>
              </a:rPr>
              <a:t>A Key Skill in Health and Social Care</a:t>
            </a:r>
          </a:p>
        </p:txBody>
      </p:sp>
      <p:sp>
        <p:nvSpPr>
          <p:cNvPr id="3" name="Subtitle 2">
            <a:extLst>
              <a:ext uri="{FF2B5EF4-FFF2-40B4-BE49-F238E27FC236}">
                <a16:creationId xmlns:a16="http://schemas.microsoft.com/office/drawing/2014/main" id="{4B650592-5191-2101-3059-8CEBEBFD0051}"/>
              </a:ext>
            </a:extLst>
          </p:cNvPr>
          <p:cNvSpPr>
            <a:spLocks noGrp="1"/>
          </p:cNvSpPr>
          <p:nvPr>
            <p:ph type="subTitle" idx="1"/>
          </p:nvPr>
        </p:nvSpPr>
        <p:spPr>
          <a:xfrm>
            <a:off x="1045028" y="3017522"/>
            <a:ext cx="9941319" cy="3124658"/>
          </a:xfrm>
        </p:spPr>
        <p:txBody>
          <a:bodyPr vert="horz" lIns="91440" tIns="45720" rIns="91440" bIns="45720" rtlCol="0" anchor="ctr">
            <a:normAutofit/>
          </a:bodyPr>
          <a:lstStyle/>
          <a:p>
            <a:pPr algn="l"/>
            <a:r>
              <a:rPr lang="en-US" dirty="0"/>
              <a:t>Student Name: Kwasi Asiedu </a:t>
            </a:r>
            <a:br>
              <a:rPr lang="en-US" dirty="0"/>
            </a:br>
            <a:r>
              <a:rPr lang="en-US" dirty="0"/>
              <a:t>Student Number</a:t>
            </a:r>
            <a:r>
              <a:rPr lang="en-US"/>
              <a:t>: 2419872</a:t>
            </a:r>
            <a:br>
              <a:rPr lang="en-US" dirty="0"/>
            </a:br>
            <a:r>
              <a:rPr lang="en-US" dirty="0"/>
              <a:t>Module Code: LCHS4009</a:t>
            </a:r>
            <a:br>
              <a:rPr lang="en-US" dirty="0"/>
            </a:br>
            <a:r>
              <a:rPr lang="en-US" dirty="0"/>
              <a:t>Assignment title: Self-Awareness Presentation</a:t>
            </a:r>
            <a:br>
              <a:rPr lang="en-US" dirty="0"/>
            </a:br>
            <a:endParaRPr lang="en-US"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832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1C179-2DD4-747A-A9DE-682217251AD2}"/>
              </a:ext>
            </a:extLst>
          </p:cNvPr>
          <p:cNvSpPr>
            <a:spLocks noGrp="1"/>
          </p:cNvSpPr>
          <p:nvPr>
            <p:ph type="title"/>
          </p:nvPr>
        </p:nvSpPr>
        <p:spPr>
          <a:xfrm>
            <a:off x="808638" y="386930"/>
            <a:ext cx="9236700" cy="1188950"/>
          </a:xfrm>
        </p:spPr>
        <p:txBody>
          <a:bodyPr anchor="b">
            <a:normAutofit/>
          </a:bodyPr>
          <a:lstStyle/>
          <a:p>
            <a:r>
              <a:rPr lang="en-US" sz="5400"/>
              <a:t> What is Communication?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6329D-4EE4-27C3-1447-2C88D90A90D7}"/>
              </a:ext>
            </a:extLst>
          </p:cNvPr>
          <p:cNvSpPr>
            <a:spLocks noGrp="1"/>
          </p:cNvSpPr>
          <p:nvPr>
            <p:ph idx="1"/>
          </p:nvPr>
        </p:nvSpPr>
        <p:spPr>
          <a:xfrm>
            <a:off x="793660" y="2364829"/>
            <a:ext cx="10143668" cy="3670212"/>
          </a:xfrm>
        </p:spPr>
        <p:txBody>
          <a:bodyPr anchor="ctr">
            <a:normAutofit fontScale="92500" lnSpcReduction="10000"/>
          </a:bodyPr>
          <a:lstStyle/>
          <a:p>
            <a:pPr marL="0" indent="0">
              <a:buNone/>
            </a:pPr>
            <a:r>
              <a:rPr lang="en-US" sz="2000" dirty="0"/>
              <a:t>The sharing of thoughts, feelings, and information between individuals is known as communication. Communicating well and actively listening to people in order to understand their needs are key components of health and social care.</a:t>
            </a:r>
          </a:p>
          <a:p>
            <a:pPr marL="0" indent="0">
              <a:buNone/>
            </a:pPr>
            <a:r>
              <a:rPr lang="en-US" sz="2000" dirty="0"/>
              <a:t>Effective communication facilitates collaboration between patients and carers. In order to deliver high-quality care and promote people's welfare, it cultivates relationships founded on mutual respect and trust.</a:t>
            </a:r>
          </a:p>
          <a:p>
            <a:pPr marL="0" indent="0">
              <a:buNone/>
            </a:pPr>
            <a:r>
              <a:rPr lang="en-US" sz="2000" dirty="0"/>
              <a:t>•Listening carefully to what people say</a:t>
            </a:r>
          </a:p>
          <a:p>
            <a:pPr marL="0" indent="0">
              <a:buNone/>
            </a:pPr>
            <a:r>
              <a:rPr lang="en-US" sz="2000" dirty="0"/>
              <a:t>•Speaking clearly and using simple words</a:t>
            </a:r>
          </a:p>
          <a:p>
            <a:pPr marL="0" indent="0">
              <a:buNone/>
            </a:pPr>
            <a:r>
              <a:rPr lang="en-US" sz="2000" dirty="0"/>
              <a:t>•Using body language and facial expressions</a:t>
            </a:r>
          </a:p>
          <a:p>
            <a:pPr marL="0" indent="0">
              <a:buNone/>
            </a:pPr>
            <a:r>
              <a:rPr lang="en-US" sz="2000" dirty="0"/>
              <a:t>•Asking questions to understand better</a:t>
            </a:r>
          </a:p>
          <a:p>
            <a:pPr marL="0" indent="0">
              <a:buNone/>
            </a:pPr>
            <a:r>
              <a:rPr lang="en-US" sz="2000" dirty="0"/>
              <a:t>•Showing empathy and respect</a:t>
            </a:r>
          </a:p>
          <a:p>
            <a:pPr marL="0" indent="0">
              <a:buNone/>
            </a:pPr>
            <a:endParaRPr lang="en-US" sz="1700" dirty="0"/>
          </a:p>
        </p:txBody>
      </p:sp>
    </p:spTree>
    <p:extLst>
      <p:ext uri="{BB962C8B-B14F-4D97-AF65-F5344CB8AC3E}">
        <p14:creationId xmlns:p14="http://schemas.microsoft.com/office/powerpoint/2010/main" val="3263671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F355EC-6F83-AE8E-C7E8-AF070A185808}"/>
              </a:ext>
            </a:extLst>
          </p:cNvPr>
          <p:cNvSpPr>
            <a:spLocks noGrp="1"/>
          </p:cNvSpPr>
          <p:nvPr>
            <p:ph type="title"/>
          </p:nvPr>
        </p:nvSpPr>
        <p:spPr>
          <a:xfrm>
            <a:off x="808638" y="386930"/>
            <a:ext cx="9236700" cy="1188950"/>
          </a:xfrm>
        </p:spPr>
        <p:txBody>
          <a:bodyPr anchor="b">
            <a:normAutofit/>
          </a:bodyPr>
          <a:lstStyle/>
          <a:p>
            <a:r>
              <a:rPr lang="en-US" sz="3800"/>
              <a:t>Why is Communication Important in Health and Social Care?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6BD8F-682B-03F6-D848-B22F189F5E0F}"/>
              </a:ext>
            </a:extLst>
          </p:cNvPr>
          <p:cNvSpPr>
            <a:spLocks noGrp="1"/>
          </p:cNvSpPr>
          <p:nvPr>
            <p:ph idx="1"/>
          </p:nvPr>
        </p:nvSpPr>
        <p:spPr>
          <a:xfrm>
            <a:off x="793660" y="2364827"/>
            <a:ext cx="10143668" cy="3670213"/>
          </a:xfrm>
        </p:spPr>
        <p:txBody>
          <a:bodyPr anchor="ctr">
            <a:normAutofit lnSpcReduction="10000"/>
          </a:bodyPr>
          <a:lstStyle/>
          <a:p>
            <a:pPr marL="0" indent="0">
              <a:buNone/>
            </a:pPr>
            <a:r>
              <a:rPr lang="en-US" sz="2000" dirty="0"/>
              <a:t>•Prevents misunderstandings and errors</a:t>
            </a:r>
          </a:p>
          <a:p>
            <a:pPr marL="0" indent="0">
              <a:buNone/>
            </a:pPr>
            <a:r>
              <a:rPr lang="en-US" sz="2000" dirty="0"/>
              <a:t>•Builds trust between patients and care workers</a:t>
            </a:r>
          </a:p>
          <a:p>
            <a:pPr marL="0" indent="0">
              <a:buNone/>
            </a:pPr>
            <a:r>
              <a:rPr lang="en-US" sz="2000" dirty="0"/>
              <a:t>•Ensures person-centered care</a:t>
            </a:r>
          </a:p>
          <a:p>
            <a:pPr marL="0" indent="0">
              <a:buNone/>
            </a:pPr>
            <a:r>
              <a:rPr lang="en-US" sz="2000" dirty="0"/>
              <a:t>•Improves patient safety</a:t>
            </a:r>
          </a:p>
          <a:p>
            <a:pPr marL="0" indent="0">
              <a:buNone/>
            </a:pPr>
            <a:endParaRPr lang="en-US" sz="2000" dirty="0"/>
          </a:p>
          <a:p>
            <a:pPr marL="0" indent="0">
              <a:buNone/>
            </a:pPr>
            <a:r>
              <a:rPr lang="en-US" sz="2000" dirty="0"/>
              <a:t>In the health and social care sectors, communication is essential because it keeps people safe and helps avoid mistakes. When carers are able to effectively communicate with patients and one another, everyone is aware of what needs to happen and when.</a:t>
            </a:r>
          </a:p>
          <a:p>
            <a:pPr marL="0" indent="0">
              <a:buNone/>
            </a:pPr>
            <a:r>
              <a:rPr lang="en-US" sz="2000" dirty="0"/>
              <a:t>Effective communication helps patients feel heard and respected. It fosters improved decision-making, helps carers understand what people actually need, and establishes a space where individuals feel free to express their fears and concerns (CPDONLINE, 2025).</a:t>
            </a:r>
          </a:p>
          <a:p>
            <a:pPr marL="0" indent="0">
              <a:buNone/>
            </a:pPr>
            <a:endParaRPr lang="en-US" sz="1700" dirty="0"/>
          </a:p>
        </p:txBody>
      </p:sp>
    </p:spTree>
    <p:extLst>
      <p:ext uri="{BB962C8B-B14F-4D97-AF65-F5344CB8AC3E}">
        <p14:creationId xmlns:p14="http://schemas.microsoft.com/office/powerpoint/2010/main" val="3184508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67CA7-3CE8-E08B-1D39-B28EE7E95ADC}"/>
              </a:ext>
            </a:extLst>
          </p:cNvPr>
          <p:cNvSpPr>
            <a:spLocks noGrp="1"/>
          </p:cNvSpPr>
          <p:nvPr>
            <p:ph type="title"/>
          </p:nvPr>
        </p:nvSpPr>
        <p:spPr>
          <a:xfrm>
            <a:off x="808638" y="386930"/>
            <a:ext cx="9236700" cy="1188950"/>
          </a:xfrm>
        </p:spPr>
        <p:txBody>
          <a:bodyPr anchor="b">
            <a:normAutofit/>
          </a:bodyPr>
          <a:lstStyle/>
          <a:p>
            <a:r>
              <a:rPr lang="en-US" sz="5400"/>
              <a:t>Key Communication Skills</a:t>
            </a:r>
          </a:p>
        </p:txBody>
      </p:sp>
      <p:grpSp>
        <p:nvGrpSpPr>
          <p:cNvPr id="25" name="Group 2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6" name="Rectangle 2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137823-0CC6-37B3-10D5-E25889A46FC9}"/>
              </a:ext>
            </a:extLst>
          </p:cNvPr>
          <p:cNvSpPr>
            <a:spLocks noGrp="1"/>
          </p:cNvSpPr>
          <p:nvPr>
            <p:ph idx="1"/>
          </p:nvPr>
        </p:nvSpPr>
        <p:spPr>
          <a:xfrm>
            <a:off x="793660" y="2599509"/>
            <a:ext cx="10143668" cy="3435531"/>
          </a:xfrm>
        </p:spPr>
        <p:txBody>
          <a:bodyPr anchor="ctr">
            <a:normAutofit/>
          </a:bodyPr>
          <a:lstStyle/>
          <a:p>
            <a:pPr marL="0" indent="0">
              <a:buNone/>
            </a:pPr>
            <a:r>
              <a:rPr lang="en-US" sz="1900" dirty="0"/>
              <a:t>Care providers need to learn and practice certain skills in order to communicate effectively in the health and social care sectors. One of the most crucial abilities is active listening, which involves paying close attention to what the other person is saying without interjecting or formulating a response. Empathy, effective communication, suitable body language, and asking questions to ensure understanding are other crucial abilities. These abilities aid in establishing a secure environment where patients feel valued and understood (Moss, 2007).</a:t>
            </a:r>
          </a:p>
          <a:p>
            <a:pPr marL="0" indent="0">
              <a:buNone/>
            </a:pPr>
            <a:endParaRPr lang="en-US" sz="1900" dirty="0"/>
          </a:p>
          <a:p>
            <a:pPr marL="0" indent="0">
              <a:buNone/>
            </a:pPr>
            <a:r>
              <a:rPr lang="en-US" sz="1900" dirty="0"/>
              <a:t>•Active listening</a:t>
            </a:r>
          </a:p>
          <a:p>
            <a:pPr marL="0" indent="0">
              <a:buNone/>
            </a:pPr>
            <a:r>
              <a:rPr lang="en-US" sz="1900" dirty="0"/>
              <a:t>•Showing empathy and compassion</a:t>
            </a:r>
          </a:p>
          <a:p>
            <a:pPr marL="0" indent="0">
              <a:buNone/>
            </a:pPr>
            <a:r>
              <a:rPr lang="en-US" sz="1900" dirty="0"/>
              <a:t>•Speaking clearly and simply</a:t>
            </a:r>
          </a:p>
        </p:txBody>
      </p:sp>
    </p:spTree>
    <p:extLst>
      <p:ext uri="{BB962C8B-B14F-4D97-AF65-F5344CB8AC3E}">
        <p14:creationId xmlns:p14="http://schemas.microsoft.com/office/powerpoint/2010/main" val="2961720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161AF-B6F9-0955-B114-797246308CEE}"/>
              </a:ext>
            </a:extLst>
          </p:cNvPr>
          <p:cNvSpPr>
            <a:spLocks noGrp="1"/>
          </p:cNvSpPr>
          <p:nvPr>
            <p:ph type="title"/>
          </p:nvPr>
        </p:nvSpPr>
        <p:spPr>
          <a:xfrm>
            <a:off x="808638" y="386930"/>
            <a:ext cx="9236700" cy="1188950"/>
          </a:xfrm>
        </p:spPr>
        <p:txBody>
          <a:bodyPr anchor="b">
            <a:normAutofit/>
          </a:bodyPr>
          <a:lstStyle/>
          <a:p>
            <a:r>
              <a:rPr lang="en-US" sz="5400"/>
              <a:t> Real-World Example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4" name="Rectangle 3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388E62-7E77-5511-F5FC-DBF1F67B7D27}"/>
              </a:ext>
            </a:extLst>
          </p:cNvPr>
          <p:cNvSpPr>
            <a:spLocks noGrp="1"/>
          </p:cNvSpPr>
          <p:nvPr>
            <p:ph idx="1"/>
          </p:nvPr>
        </p:nvSpPr>
        <p:spPr>
          <a:xfrm>
            <a:off x="793660" y="2599509"/>
            <a:ext cx="10143668" cy="3435531"/>
          </a:xfrm>
        </p:spPr>
        <p:txBody>
          <a:bodyPr anchor="ctr">
            <a:normAutofit fontScale="92500" lnSpcReduction="10000"/>
          </a:bodyPr>
          <a:lstStyle/>
          <a:p>
            <a:pPr marL="0" indent="0">
              <a:buNone/>
            </a:pPr>
            <a:r>
              <a:rPr lang="en-US" sz="2000" dirty="0"/>
              <a:t>When an elderly patient has not been eating properly, a care provider comes to their house. The care provider listens intently and learns that the patient is experiencing loneliness and health concerns, rather than merely instructing them to eat more. Effective communication increases the patient's sense of worth and enhances their health (Nightingale Institute, 2022).</a:t>
            </a:r>
          </a:p>
          <a:p>
            <a:pPr marL="0" indent="0">
              <a:buNone/>
            </a:pPr>
            <a:endParaRPr lang="en-US" sz="2000" dirty="0"/>
          </a:p>
          <a:p>
            <a:pPr marL="0" indent="0">
              <a:buNone/>
            </a:pPr>
            <a:r>
              <a:rPr lang="en-US" sz="2000" dirty="0"/>
              <a:t>•The care worker listens without interrupting</a:t>
            </a:r>
          </a:p>
          <a:p>
            <a:pPr marL="0" indent="0">
              <a:buNone/>
            </a:pPr>
            <a:r>
              <a:rPr lang="en-US" sz="2000" dirty="0"/>
              <a:t>•They ask open questions to understand the real problem</a:t>
            </a:r>
          </a:p>
          <a:p>
            <a:pPr marL="0" indent="0">
              <a:buNone/>
            </a:pPr>
            <a:r>
              <a:rPr lang="en-US" sz="2000" dirty="0"/>
              <a:t>•They show empathy and genuine concern</a:t>
            </a:r>
          </a:p>
          <a:p>
            <a:pPr marL="0" indent="0">
              <a:buNone/>
            </a:pPr>
            <a:r>
              <a:rPr lang="en-US" sz="2000" dirty="0"/>
              <a:t>•Together they find solutions that work for the patient</a:t>
            </a:r>
          </a:p>
          <a:p>
            <a:pPr marL="0" indent="0">
              <a:buNone/>
            </a:pPr>
            <a:r>
              <a:rPr lang="en-US" sz="2000" dirty="0"/>
              <a:t>•The patient feels respected and supported</a:t>
            </a:r>
          </a:p>
        </p:txBody>
      </p:sp>
    </p:spTree>
    <p:extLst>
      <p:ext uri="{BB962C8B-B14F-4D97-AF65-F5344CB8AC3E}">
        <p14:creationId xmlns:p14="http://schemas.microsoft.com/office/powerpoint/2010/main" val="166870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2486A-F85D-A6A9-93E9-3704AE7716D3}"/>
              </a:ext>
            </a:extLst>
          </p:cNvPr>
          <p:cNvSpPr>
            <a:spLocks noGrp="1"/>
          </p:cNvSpPr>
          <p:nvPr>
            <p:ph type="title"/>
          </p:nvPr>
        </p:nvSpPr>
        <p:spPr>
          <a:xfrm>
            <a:off x="808638" y="386930"/>
            <a:ext cx="9236700" cy="1188950"/>
          </a:xfrm>
        </p:spPr>
        <p:txBody>
          <a:bodyPr anchor="b">
            <a:normAutofit/>
          </a:bodyPr>
          <a:lstStyle/>
          <a:p>
            <a:r>
              <a:rPr lang="en-US" sz="4600"/>
              <a:t>The Impact of Good Communication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890F71-FA20-2126-080D-149A1252726E}"/>
              </a:ext>
            </a:extLst>
          </p:cNvPr>
          <p:cNvSpPr>
            <a:spLocks noGrp="1"/>
          </p:cNvSpPr>
          <p:nvPr>
            <p:ph idx="1"/>
          </p:nvPr>
        </p:nvSpPr>
        <p:spPr>
          <a:xfrm>
            <a:off x="793660" y="2599509"/>
            <a:ext cx="10143668" cy="3435531"/>
          </a:xfrm>
        </p:spPr>
        <p:txBody>
          <a:bodyPr anchor="ctr">
            <a:normAutofit/>
          </a:bodyPr>
          <a:lstStyle/>
          <a:p>
            <a:pPr marL="0" indent="0">
              <a:buNone/>
            </a:pPr>
            <a:r>
              <a:rPr lang="en-US" sz="2400" dirty="0"/>
              <a:t>Everyone benefits from effective communication. Patients heal more quickly and adhere to treatment recommendations when they feel heard. Teams make fewer errors, employees are happier, and services are safer and more person-centered (Anglian Care, 2024).</a:t>
            </a:r>
          </a:p>
          <a:p>
            <a:pPr marL="0" indent="0">
              <a:buNone/>
            </a:pPr>
            <a:r>
              <a:rPr lang="en-US" sz="2400" dirty="0"/>
              <a:t>•Patients recover faster and feel safer</a:t>
            </a:r>
          </a:p>
          <a:p>
            <a:pPr marL="0" indent="0">
              <a:buNone/>
            </a:pPr>
            <a:r>
              <a:rPr lang="en-US" sz="2400" dirty="0"/>
              <a:t>•Staff feel more confident and satisfied</a:t>
            </a:r>
          </a:p>
          <a:p>
            <a:pPr marL="0" indent="0">
              <a:buNone/>
            </a:pPr>
            <a:r>
              <a:rPr lang="en-US" sz="2400" dirty="0"/>
              <a:t>•Fewer mistakes and misunderstandings happen</a:t>
            </a:r>
          </a:p>
          <a:p>
            <a:pPr marL="0" indent="0">
              <a:buNone/>
            </a:pPr>
            <a:r>
              <a:rPr lang="en-US" sz="2400" dirty="0"/>
              <a:t>•Better teamwork between all care workers</a:t>
            </a:r>
          </a:p>
        </p:txBody>
      </p:sp>
    </p:spTree>
    <p:extLst>
      <p:ext uri="{BB962C8B-B14F-4D97-AF65-F5344CB8AC3E}">
        <p14:creationId xmlns:p14="http://schemas.microsoft.com/office/powerpoint/2010/main" val="2077020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D8012-E683-7A55-12BF-BEF6553E1B9E}"/>
              </a:ext>
            </a:extLst>
          </p:cNvPr>
          <p:cNvSpPr>
            <a:spLocks noGrp="1"/>
          </p:cNvSpPr>
          <p:nvPr>
            <p:ph type="title"/>
          </p:nvPr>
        </p:nvSpPr>
        <p:spPr>
          <a:xfrm>
            <a:off x="808638" y="386930"/>
            <a:ext cx="9236700" cy="1188950"/>
          </a:xfrm>
        </p:spPr>
        <p:txBody>
          <a:bodyPr anchor="b">
            <a:normAutofit/>
          </a:bodyPr>
          <a:lstStyle/>
          <a:p>
            <a:r>
              <a:rPr lang="en-US" sz="5400" dirty="0"/>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E2C42-3AFC-D978-2939-21643AB9D0BC}"/>
              </a:ext>
            </a:extLst>
          </p:cNvPr>
          <p:cNvSpPr>
            <a:spLocks noGrp="1"/>
          </p:cNvSpPr>
          <p:nvPr>
            <p:ph idx="1"/>
          </p:nvPr>
        </p:nvSpPr>
        <p:spPr>
          <a:xfrm>
            <a:off x="793660" y="2599509"/>
            <a:ext cx="10143668" cy="3435531"/>
          </a:xfrm>
        </p:spPr>
        <p:txBody>
          <a:bodyPr anchor="ctr">
            <a:normAutofit lnSpcReduction="10000"/>
          </a:bodyPr>
          <a:lstStyle/>
          <a:p>
            <a:pPr marL="0" indent="0">
              <a:buNone/>
            </a:pPr>
            <a:r>
              <a:rPr lang="en-US" sz="2400" dirty="0"/>
              <a:t>The most crucial ability in social and health care is communication. It fosters trust, ensures public safety, and aids carers in comprehending the true needs and desires of patients. Errors are avoided and everyone benefits from improved services when there is effective communication.</a:t>
            </a:r>
          </a:p>
          <a:p>
            <a:pPr marL="0" indent="0">
              <a:buNone/>
            </a:pPr>
            <a:endParaRPr lang="en-US" sz="2400" dirty="0"/>
          </a:p>
          <a:p>
            <a:pPr marL="0" indent="0">
              <a:buNone/>
            </a:pPr>
            <a:r>
              <a:rPr lang="en-US" sz="2400" dirty="0"/>
              <a:t>Through attentive listening, empathetic communication, and clear communication, carers may truly impact people's lives and provide a nurturing atmosphere where everyone is treated with respect and worth. Keep in mind that communication is about genuinely connecting with others, not merely talking.</a:t>
            </a:r>
          </a:p>
        </p:txBody>
      </p:sp>
    </p:spTree>
    <p:extLst>
      <p:ext uri="{BB962C8B-B14F-4D97-AF65-F5344CB8AC3E}">
        <p14:creationId xmlns:p14="http://schemas.microsoft.com/office/powerpoint/2010/main" val="3861358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85519-063B-8506-37AB-547AE600E509}"/>
              </a:ext>
            </a:extLst>
          </p:cNvPr>
          <p:cNvSpPr>
            <a:spLocks noGrp="1"/>
          </p:cNvSpPr>
          <p:nvPr>
            <p:ph type="title"/>
          </p:nvPr>
        </p:nvSpPr>
        <p:spPr>
          <a:xfrm>
            <a:off x="1043631" y="809898"/>
            <a:ext cx="9942716" cy="1554480"/>
          </a:xfrm>
        </p:spPr>
        <p:txBody>
          <a:bodyPr anchor="ctr">
            <a:normAutofit/>
          </a:bodyPr>
          <a:lstStyle/>
          <a:p>
            <a:r>
              <a:rPr lang="en-US" sz="4800" dirty="0"/>
              <a:t>References</a:t>
            </a:r>
          </a:p>
        </p:txBody>
      </p:sp>
      <p:sp>
        <p:nvSpPr>
          <p:cNvPr id="3" name="Content Placeholder 2">
            <a:extLst>
              <a:ext uri="{FF2B5EF4-FFF2-40B4-BE49-F238E27FC236}">
                <a16:creationId xmlns:a16="http://schemas.microsoft.com/office/drawing/2014/main" id="{27B113B0-4ECE-0BDE-6671-95404E9628C1}"/>
              </a:ext>
            </a:extLst>
          </p:cNvPr>
          <p:cNvSpPr>
            <a:spLocks noGrp="1"/>
          </p:cNvSpPr>
          <p:nvPr>
            <p:ph idx="1"/>
          </p:nvPr>
        </p:nvSpPr>
        <p:spPr>
          <a:xfrm>
            <a:off x="1045028" y="2508070"/>
            <a:ext cx="9941319" cy="3634110"/>
          </a:xfrm>
        </p:spPr>
        <p:txBody>
          <a:bodyPr anchor="ctr">
            <a:normAutofit lnSpcReduction="10000"/>
          </a:bodyPr>
          <a:lstStyle/>
          <a:p>
            <a:r>
              <a:rPr lang="en-US" sz="1800" dirty="0"/>
              <a:t>Anglian Care (2024) ‘Why Is Communication Important in Health and Social Care?’, Anglian Care Blog. link: https://</a:t>
            </a:r>
            <a:r>
              <a:rPr lang="en-US" sz="1800" dirty="0" err="1"/>
              <a:t>angliancare.com</a:t>
            </a:r>
            <a:r>
              <a:rPr lang="en-US" sz="1800" dirty="0"/>
              <a:t>/blog/why-is-communication-important-in-health-and-social-care/ (Accessed February 2026).</a:t>
            </a:r>
          </a:p>
          <a:p>
            <a:r>
              <a:rPr lang="en-US" sz="1800" dirty="0"/>
              <a:t>CPDONLINE (2025) ‘Effective Communication In Health &amp; Social Care’, CPDONLINE Knowledge Base. link: https://</a:t>
            </a:r>
            <a:r>
              <a:rPr lang="en-US" sz="1800" dirty="0" err="1"/>
              <a:t>cpdonline.co.uk</a:t>
            </a:r>
            <a:r>
              <a:rPr lang="en-US" sz="1800" dirty="0"/>
              <a:t>/knowledge-base/care/effective-communication/ (Accessed February 2026).</a:t>
            </a:r>
          </a:p>
          <a:p>
            <a:r>
              <a:rPr lang="en-US" sz="1800" dirty="0"/>
              <a:t>Moss, B. (2007) Communication Skills for Health and Social Care. London: Sage Publications Ltd.</a:t>
            </a:r>
          </a:p>
          <a:p>
            <a:r>
              <a:rPr lang="en-US" sz="1800" dirty="0"/>
              <a:t>QCS (2026) ‘Effective Communication in Health and Social Care’, Quality Compliance Systems Blog, January 13, 2026. link: https://</a:t>
            </a:r>
            <a:r>
              <a:rPr lang="en-US" sz="1800" dirty="0" err="1"/>
              <a:t>www.qcs.co.uk</a:t>
            </a:r>
            <a:r>
              <a:rPr lang="en-US" sz="1800" dirty="0"/>
              <a:t>/effective-communication-in-health-and-social-care/ (Accessed February 2026).</a:t>
            </a:r>
          </a:p>
          <a:p>
            <a:r>
              <a:rPr lang="en-US" sz="1800" dirty="0"/>
              <a:t>NHS England (2022) ‘Spoken Communication and Patient Safety in the NHS’, NHS England Publications. link: https://</a:t>
            </a:r>
            <a:r>
              <a:rPr lang="en-US" sz="1800" dirty="0" err="1"/>
              <a:t>www.england.nhs.uk</a:t>
            </a:r>
            <a:r>
              <a:rPr lang="en-US" sz="1800" dirty="0"/>
              <a:t>/wp-content/uploads/2022/03/spoken-communication-and-patient-safety-in-the-nhs-summary-v2.pdf (Accessed February 2026).</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6640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190</TotalTime>
  <Words>821</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Communication:  A Key Skill in Health and Social Care</vt:lpstr>
      <vt:lpstr> What is Communication?</vt:lpstr>
      <vt:lpstr>Why is Communication Important in Health and Social Care?</vt:lpstr>
      <vt:lpstr>Key Communication Skills</vt:lpstr>
      <vt:lpstr> Real-World Example</vt:lpstr>
      <vt:lpstr>The Impact of Good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Kwasi Asiedu (2419872)</cp:lastModifiedBy>
  <cp:revision>1</cp:revision>
  <dcterms:created xsi:type="dcterms:W3CDTF">2026-02-06T10:46:18Z</dcterms:created>
  <dcterms:modified xsi:type="dcterms:W3CDTF">2026-02-16T17:56:45Z</dcterms:modified>
</cp:coreProperties>
</file>