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3" r:id="rId4"/>
  </p:sldMasterIdLst>
  <p:sldIdLst>
    <p:sldId id="257" r:id="rId5"/>
    <p:sldId id="262" r:id="rId6"/>
    <p:sldId id="270" r:id="rId7"/>
    <p:sldId id="272" r:id="rId8"/>
    <p:sldId id="263" r:id="rId9"/>
    <p:sldId id="264" r:id="rId10"/>
    <p:sldId id="265" r:id="rId11"/>
    <p:sldId id="266" r:id="rId12"/>
    <p:sldId id="267" r:id="rId13"/>
    <p:sldId id="269" r:id="rId14"/>
    <p:sldId id="268"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19" autoAdjust="0"/>
  </p:normalViewPr>
  <p:slideViewPr>
    <p:cSldViewPr snapToGrid="0">
      <p:cViewPr varScale="1">
        <p:scale>
          <a:sx n="72" d="100"/>
          <a:sy n="72" d="100"/>
        </p:scale>
        <p:origin x="6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10/25/2020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10/25/2020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10/25/2020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10/25/2020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10/25/2020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mc:AlternateContent xmlns:mc="http://schemas.openxmlformats.org/markup-compatibility/2006" xmlns:p14="http://schemas.microsoft.com/office/powerpoint/2010/main">
    <mc:Choice Requires="p14">
      <p:transition p14:dur="0" advClick="0"/>
    </mc:Choice>
    <mc:Fallback xmlns="">
      <p:transition advClick="0"/>
    </mc:Fallback>
  </mc:AlternateConten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audio" Target="../media/audio1.wav"/><Relationship Id="rId1" Type="http://schemas.openxmlformats.org/officeDocument/2006/relationships/slideLayout" Target="../slideLayouts/slideLayout1.xml"/><Relationship Id="rId4" Type="http://schemas.openxmlformats.org/officeDocument/2006/relationships/audio" Target="../media/audio1.wav"/></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toolbox.com/hr/performance-management/articles/what-is-performance-management/#:~:text=The%20Performance%20Management%20Cycle%201%20Planning.%20This%20stage,improve%20the%20performance%20of%20employees.%20More%20items...%20" TargetMode="External"/><Relationship Id="rId2" Type="http://schemas.openxmlformats.org/officeDocument/2006/relationships/hyperlink" Target="http://www.accipio.com/eleadership/mod/wiki/view.php?id=1741#:~:text=Armstrong%20and%20Baron%20%281998%29%20define%20performance%20management%20as,framework%20of%20planned%20goals%2C%20standards%20and%20competence%20requirements.%E2%80%9D" TargetMode="External"/><Relationship Id="rId1" Type="http://schemas.openxmlformats.org/officeDocument/2006/relationships/slideLayout" Target="../slideLayouts/slideLayout2.xml"/><Relationship Id="rId6" Type="http://schemas.openxmlformats.org/officeDocument/2006/relationships/hyperlink" Target="https://www.intangiblecapital.org/index.php/ic/article/view/838/574" TargetMode="External"/><Relationship Id="rId5" Type="http://schemas.openxmlformats.org/officeDocument/2006/relationships/hyperlink" Target="https://www.workfront.com/blog/the-disadvantages-of-poor-performance-management" TargetMode="External"/><Relationship Id="rId4" Type="http://schemas.openxmlformats.org/officeDocument/2006/relationships/hyperlink" Target="https://www.techfunnel.com/hr-tech/importance-of-performance-management-in-an-organizatio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performyard.com/articles/how-does-amazon-do-performance-management" TargetMode="External"/><Relationship Id="rId2" Type="http://schemas.openxmlformats.org/officeDocument/2006/relationships/hyperlink" Target="https://myassignmenthelp.com/free-samples/tesco-performance-management-performance-and-productivity" TargetMode="External"/><Relationship Id="rId1" Type="http://schemas.openxmlformats.org/officeDocument/2006/relationships/slideLayout" Target="../slideLayouts/slideLayout2.xml"/><Relationship Id="rId6" Type="http://schemas.openxmlformats.org/officeDocument/2006/relationships/hyperlink" Target="http://www.workinfo.org/index.php/articles/item/573-six-steps-to-effective-performance-management" TargetMode="External"/><Relationship Id="rId5" Type="http://schemas.openxmlformats.org/officeDocument/2006/relationships/hyperlink" Target="https://www.ukessays.com/essays/management/tesco-organisational-performance-management.php?vref=1" TargetMode="External"/><Relationship Id="rId4" Type="http://schemas.openxmlformats.org/officeDocument/2006/relationships/hyperlink" Target="https://www.payscale.com/compensation-today/2018/08/performance-management-techniqu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85276" y="1693997"/>
            <a:ext cx="4775075" cy="1114729"/>
          </a:xfrm>
        </p:spPr>
        <p:txBody>
          <a:bodyPr>
            <a:normAutofit fontScale="90000"/>
          </a:bodyPr>
          <a:lstStyle/>
          <a:p>
            <a:br>
              <a:rPr lang="en-US" sz="3600" u="sng" dirty="0">
                <a:solidFill>
                  <a:schemeClr val="tx1"/>
                </a:solidFill>
              </a:rPr>
            </a:br>
            <a:br>
              <a:rPr lang="en-US" sz="2200" u="sng" dirty="0">
                <a:solidFill>
                  <a:schemeClr val="tx1"/>
                </a:solidFill>
              </a:rPr>
            </a:br>
            <a:br>
              <a:rPr lang="en-US" sz="3600" u="sng" dirty="0">
                <a:solidFill>
                  <a:schemeClr val="tx1"/>
                </a:solidFill>
              </a:rPr>
            </a:br>
            <a:endParaRPr lang="en-US" sz="3600" u="sng"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0" y="5297844"/>
            <a:ext cx="4775075" cy="1114730"/>
          </a:xfrm>
        </p:spPr>
        <p:txBody>
          <a:bodyPr>
            <a:noAutofit/>
          </a:bodyPr>
          <a:lstStyle/>
          <a:p>
            <a:pPr>
              <a:spcAft>
                <a:spcPts val="600"/>
              </a:spcAft>
            </a:pPr>
            <a:r>
              <a:rPr lang="en-US" sz="2400" b="1" dirty="0">
                <a:solidFill>
                  <a:schemeClr val="bg1"/>
                </a:solidFill>
              </a:rPr>
              <a:t>Carly North</a:t>
            </a:r>
          </a:p>
          <a:p>
            <a:pPr>
              <a:spcAft>
                <a:spcPts val="600"/>
              </a:spcAft>
            </a:pPr>
            <a:r>
              <a:rPr lang="en-US" sz="2400" b="1" dirty="0">
                <a:solidFill>
                  <a:schemeClr val="bg1"/>
                </a:solidFill>
              </a:rPr>
              <a:t>1904917</a:t>
            </a:r>
          </a:p>
        </p:txBody>
      </p:sp>
      <p:sp>
        <p:nvSpPr>
          <p:cNvPr id="12" name="TextBox 11">
            <a:extLst>
              <a:ext uri="{FF2B5EF4-FFF2-40B4-BE49-F238E27FC236}">
                <a16:creationId xmlns:a16="http://schemas.microsoft.com/office/drawing/2014/main" id="{571E5908-7796-48CD-B86B-970BC5C92D94}"/>
              </a:ext>
            </a:extLst>
          </p:cNvPr>
          <p:cNvSpPr txBox="1"/>
          <p:nvPr/>
        </p:nvSpPr>
        <p:spPr>
          <a:xfrm>
            <a:off x="5861010" y="2312765"/>
            <a:ext cx="6192982" cy="2677656"/>
          </a:xfrm>
          <a:prstGeom prst="rect">
            <a:avLst/>
          </a:prstGeom>
          <a:noFill/>
        </p:spPr>
        <p:txBody>
          <a:bodyPr wrap="square">
            <a:spAutoFit/>
          </a:bodyPr>
          <a:lstStyle/>
          <a:p>
            <a:r>
              <a:rPr lang="en-US" sz="2800" dirty="0"/>
              <a:t> Performance Management </a:t>
            </a:r>
            <a:br>
              <a:rPr lang="en-US" sz="2400" dirty="0"/>
            </a:br>
            <a:endParaRPr lang="en-US" sz="2400" dirty="0"/>
          </a:p>
          <a:p>
            <a:r>
              <a:rPr lang="en-US" sz="2000" dirty="0"/>
              <a:t>BA Leadership &amp; Management</a:t>
            </a:r>
            <a:br>
              <a:rPr lang="en-US" sz="2000" dirty="0"/>
            </a:br>
            <a:r>
              <a:rPr lang="en-US" sz="2000" dirty="0"/>
              <a:t>(Skills in the workplace)</a:t>
            </a:r>
            <a:br>
              <a:rPr lang="en-US" sz="2000" dirty="0"/>
            </a:br>
            <a:r>
              <a:rPr lang="en-US" sz="2000" dirty="0"/>
              <a:t>Developing Relationships &amp; </a:t>
            </a:r>
          </a:p>
          <a:p>
            <a:r>
              <a:rPr lang="en-US" sz="2000" dirty="0"/>
              <a:t>Workplace Achievement</a:t>
            </a:r>
            <a:br>
              <a:rPr lang="en-US" sz="2400" dirty="0"/>
            </a:br>
            <a:br>
              <a:rPr lang="en-US" dirty="0"/>
            </a:br>
            <a:endParaRPr lang="en-GB" dirty="0"/>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advClick="0">
        <p159:morph option="byObject"/>
        <p:sndAc>
          <p:stSnd>
            <p:snd r:embed="rId2" name="drumroll.wav"/>
          </p:stSnd>
        </p:sndAc>
      </p:transition>
    </mc:Choice>
    <mc:Fallback xmlns="">
      <p:transition spd="slow" advClick="0">
        <p:fade/>
        <p:sndAc>
          <p:stSnd>
            <p:snd r:embed="rId4" name="drumroll.wav"/>
          </p:stSnd>
        </p:sndAc>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0B3AA-E77B-4184-8601-F586C2337973}"/>
              </a:ext>
            </a:extLst>
          </p:cNvPr>
          <p:cNvSpPr>
            <a:spLocks noGrp="1"/>
          </p:cNvSpPr>
          <p:nvPr>
            <p:ph type="title"/>
          </p:nvPr>
        </p:nvSpPr>
        <p:spPr>
          <a:xfrm>
            <a:off x="351183" y="688840"/>
            <a:ext cx="10058400" cy="541027"/>
          </a:xfrm>
        </p:spPr>
        <p:txBody>
          <a:bodyPr>
            <a:normAutofit fontScale="90000"/>
          </a:bodyPr>
          <a:lstStyle/>
          <a:p>
            <a:r>
              <a:rPr lang="en-US" dirty="0"/>
              <a:t>Defining the Performance Management theory</a:t>
            </a:r>
            <a:endParaRPr lang="en-GB" dirty="0"/>
          </a:p>
        </p:txBody>
      </p:sp>
      <p:sp>
        <p:nvSpPr>
          <p:cNvPr id="3" name="Content Placeholder 2">
            <a:extLst>
              <a:ext uri="{FF2B5EF4-FFF2-40B4-BE49-F238E27FC236}">
                <a16:creationId xmlns:a16="http://schemas.microsoft.com/office/drawing/2014/main" id="{E9F0AA90-A155-4BC0-ADB8-5C2B87FD3C15}"/>
              </a:ext>
            </a:extLst>
          </p:cNvPr>
          <p:cNvSpPr>
            <a:spLocks noGrp="1"/>
          </p:cNvSpPr>
          <p:nvPr>
            <p:ph idx="1"/>
          </p:nvPr>
        </p:nvSpPr>
        <p:spPr>
          <a:xfrm>
            <a:off x="609305" y="1436488"/>
            <a:ext cx="10058400" cy="4444512"/>
          </a:xfrm>
        </p:spPr>
        <p:txBody>
          <a:bodyPr/>
          <a:lstStyle/>
          <a:p>
            <a:pPr marL="0" indent="0" algn="ctr">
              <a:buNone/>
            </a:pPr>
            <a:r>
              <a:rPr lang="en-US" sz="2800" b="1" u="sng" dirty="0">
                <a:solidFill>
                  <a:schemeClr val="accent2">
                    <a:lumMod val="75000"/>
                  </a:schemeClr>
                </a:solidFill>
              </a:rPr>
              <a:t>What Is Performance Management?</a:t>
            </a:r>
          </a:p>
        </p:txBody>
      </p:sp>
      <p:pic>
        <p:nvPicPr>
          <p:cNvPr id="5" name="Picture 4">
            <a:extLst>
              <a:ext uri="{FF2B5EF4-FFF2-40B4-BE49-F238E27FC236}">
                <a16:creationId xmlns:a16="http://schemas.microsoft.com/office/drawing/2014/main" id="{DCEEB2CF-85EF-481F-9723-6BA03CA4F617}"/>
              </a:ext>
            </a:extLst>
          </p:cNvPr>
          <p:cNvPicPr>
            <a:picLocks noChangeAspect="1"/>
          </p:cNvPicPr>
          <p:nvPr/>
        </p:nvPicPr>
        <p:blipFill>
          <a:blip r:embed="rId2"/>
          <a:stretch>
            <a:fillRect/>
          </a:stretch>
        </p:blipFill>
        <p:spPr>
          <a:xfrm>
            <a:off x="6096001" y="2551216"/>
            <a:ext cx="4744278" cy="3123163"/>
          </a:xfrm>
          <a:prstGeom prst="rect">
            <a:avLst/>
          </a:prstGeom>
        </p:spPr>
      </p:pic>
      <p:sp>
        <p:nvSpPr>
          <p:cNvPr id="6" name="TextBox 5">
            <a:extLst>
              <a:ext uri="{FF2B5EF4-FFF2-40B4-BE49-F238E27FC236}">
                <a16:creationId xmlns:a16="http://schemas.microsoft.com/office/drawing/2014/main" id="{2504A7F2-8861-410D-9E09-DEFCF9C5106A}"/>
              </a:ext>
            </a:extLst>
          </p:cNvPr>
          <p:cNvSpPr txBox="1"/>
          <p:nvPr/>
        </p:nvSpPr>
        <p:spPr>
          <a:xfrm>
            <a:off x="3994047" y="5984494"/>
            <a:ext cx="6096000" cy="369332"/>
          </a:xfrm>
          <a:prstGeom prst="rect">
            <a:avLst/>
          </a:prstGeom>
          <a:noFill/>
        </p:spPr>
        <p:txBody>
          <a:bodyPr wrap="square">
            <a:spAutoFit/>
          </a:bodyPr>
          <a:lstStyle/>
          <a:p>
            <a:r>
              <a:rPr lang="en-GB" dirty="0"/>
              <a:t>ARMSTRONG, M. &amp; BARON, A. (1998)</a:t>
            </a:r>
          </a:p>
        </p:txBody>
      </p:sp>
      <p:sp>
        <p:nvSpPr>
          <p:cNvPr id="8" name="TextBox 7">
            <a:extLst>
              <a:ext uri="{FF2B5EF4-FFF2-40B4-BE49-F238E27FC236}">
                <a16:creationId xmlns:a16="http://schemas.microsoft.com/office/drawing/2014/main" id="{4FEF427A-34D6-4FE1-90BA-7C346D20E420}"/>
              </a:ext>
            </a:extLst>
          </p:cNvPr>
          <p:cNvSpPr txBox="1"/>
          <p:nvPr/>
        </p:nvSpPr>
        <p:spPr>
          <a:xfrm>
            <a:off x="609305" y="2551216"/>
            <a:ext cx="5248156" cy="3570208"/>
          </a:xfrm>
          <a:prstGeom prst="rect">
            <a:avLst/>
          </a:prstGeom>
          <a:noFill/>
        </p:spPr>
        <p:txBody>
          <a:bodyPr wrap="square">
            <a:spAutoFit/>
          </a:bodyPr>
          <a:lstStyle/>
          <a:p>
            <a:r>
              <a:rPr lang="en-US" dirty="0"/>
              <a:t>Performance management is a tool to define  the process of continuous communication and feedback between a manager and employee to achieve organizational objectives.</a:t>
            </a:r>
          </a:p>
          <a:p>
            <a:pPr algn="r"/>
            <a:r>
              <a:rPr lang="en-US" dirty="0"/>
              <a:t> Lalwani, P. (2020) </a:t>
            </a:r>
          </a:p>
          <a:p>
            <a:pPr algn="r"/>
            <a:endParaRPr lang="en-US" dirty="0"/>
          </a:p>
          <a:p>
            <a:endParaRPr lang="en-US" sz="2000" dirty="0">
              <a:solidFill>
                <a:schemeClr val="accent2">
                  <a:lumMod val="50000"/>
                </a:schemeClr>
              </a:solidFill>
            </a:endParaRPr>
          </a:p>
          <a:p>
            <a:r>
              <a:rPr lang="en-US" sz="2000" dirty="0">
                <a:solidFill>
                  <a:schemeClr val="accent2">
                    <a:lumMod val="50000"/>
                  </a:schemeClr>
                </a:solidFill>
              </a:rPr>
              <a:t>“systematic process for improving organizational performance by developing the performance of individuals”.</a:t>
            </a:r>
          </a:p>
        </p:txBody>
      </p:sp>
    </p:spTree>
    <p:extLst>
      <p:ext uri="{BB962C8B-B14F-4D97-AF65-F5344CB8AC3E}">
        <p14:creationId xmlns:p14="http://schemas.microsoft.com/office/powerpoint/2010/main" val="1978727552"/>
      </p:ext>
    </p:extLst>
  </p:cSld>
  <p:clrMapOvr>
    <a:masterClrMapping/>
  </p:clrMapOvr>
  <p:transition spd="slow" advClick="0">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49844-3DDA-4FD4-9EC9-5F9C8019F9C5}"/>
              </a:ext>
            </a:extLst>
          </p:cNvPr>
          <p:cNvSpPr>
            <a:spLocks noGrp="1"/>
          </p:cNvSpPr>
          <p:nvPr>
            <p:ph type="title"/>
          </p:nvPr>
        </p:nvSpPr>
        <p:spPr>
          <a:xfrm>
            <a:off x="1066800" y="327546"/>
            <a:ext cx="10058400" cy="1119117"/>
          </a:xfrm>
        </p:spPr>
        <p:txBody>
          <a:bodyPr>
            <a:normAutofit fontScale="90000"/>
          </a:bodyPr>
          <a:lstStyle/>
          <a:p>
            <a:r>
              <a:rPr lang="en-US" dirty="0"/>
              <a:t>Examples of how Organizations use Performance Management.</a:t>
            </a:r>
            <a:endParaRPr lang="en-GB" dirty="0"/>
          </a:p>
        </p:txBody>
      </p:sp>
      <p:sp>
        <p:nvSpPr>
          <p:cNvPr id="3" name="Content Placeholder 2">
            <a:extLst>
              <a:ext uri="{FF2B5EF4-FFF2-40B4-BE49-F238E27FC236}">
                <a16:creationId xmlns:a16="http://schemas.microsoft.com/office/drawing/2014/main" id="{C87AC1E2-F39C-4607-8D55-05CD562EA903}"/>
              </a:ext>
            </a:extLst>
          </p:cNvPr>
          <p:cNvSpPr>
            <a:spLocks noGrp="1"/>
          </p:cNvSpPr>
          <p:nvPr>
            <p:ph idx="1"/>
          </p:nvPr>
        </p:nvSpPr>
        <p:spPr>
          <a:xfrm>
            <a:off x="436728" y="1323833"/>
            <a:ext cx="10688472" cy="4628911"/>
          </a:xfrm>
        </p:spPr>
        <p:txBody>
          <a:bodyPr>
            <a:normAutofit/>
          </a:bodyPr>
          <a:lstStyle/>
          <a:p>
            <a:pPr marL="0" indent="0">
              <a:buNone/>
            </a:pPr>
            <a:r>
              <a:rPr lang="en-US" sz="2400" b="1" u="sng" dirty="0"/>
              <a:t>Tesco</a:t>
            </a:r>
          </a:p>
          <a:p>
            <a:pPr marL="0" indent="0">
              <a:buNone/>
            </a:pPr>
            <a:r>
              <a:rPr lang="en-US" sz="1800" dirty="0">
                <a:solidFill>
                  <a:srgbClr val="FF0000"/>
                </a:solidFill>
              </a:rPr>
              <a:t>The Performance Management system for Tesco is that the business goals are met by the Employees. The Performance Management system used is a strategic tool for the company that helps it to focus on Employees and the organization as a whole.</a:t>
            </a:r>
          </a:p>
          <a:p>
            <a:pPr marL="0" indent="0">
              <a:buNone/>
            </a:pPr>
            <a:r>
              <a:rPr lang="en-US" sz="1800" dirty="0">
                <a:solidFill>
                  <a:schemeClr val="accent3">
                    <a:lumMod val="75000"/>
                  </a:schemeClr>
                </a:solidFill>
              </a:rPr>
              <a:t>Tesco is one of the companies who used the performance management system in retail to increase the business success. </a:t>
            </a:r>
          </a:p>
          <a:p>
            <a:pPr marL="0" indent="0">
              <a:buNone/>
            </a:pPr>
            <a:r>
              <a:rPr lang="en-US" sz="1800" dirty="0">
                <a:solidFill>
                  <a:srgbClr val="FF0000"/>
                </a:solidFill>
              </a:rPr>
              <a:t>According to Tesco turnover in the Uk are approximately</a:t>
            </a:r>
          </a:p>
          <a:p>
            <a:pPr marL="0" indent="0">
              <a:buNone/>
            </a:pPr>
            <a:r>
              <a:rPr lang="en-US" sz="1800" dirty="0">
                <a:solidFill>
                  <a:srgbClr val="FF0000"/>
                </a:solidFill>
              </a:rPr>
              <a:t>£6000 each minute.</a:t>
            </a:r>
          </a:p>
          <a:p>
            <a:endParaRPr lang="en-GB" sz="1800" dirty="0"/>
          </a:p>
        </p:txBody>
      </p:sp>
      <p:pic>
        <p:nvPicPr>
          <p:cNvPr id="4" name="Picture 3">
            <a:extLst>
              <a:ext uri="{FF2B5EF4-FFF2-40B4-BE49-F238E27FC236}">
                <a16:creationId xmlns:a16="http://schemas.microsoft.com/office/drawing/2014/main" id="{8BEC11EA-D049-4873-BEDF-A657E36C7A76}"/>
              </a:ext>
            </a:extLst>
          </p:cNvPr>
          <p:cNvPicPr>
            <a:picLocks noChangeAspect="1"/>
          </p:cNvPicPr>
          <p:nvPr/>
        </p:nvPicPr>
        <p:blipFill>
          <a:blip r:embed="rId2"/>
          <a:stretch>
            <a:fillRect/>
          </a:stretch>
        </p:blipFill>
        <p:spPr>
          <a:xfrm>
            <a:off x="7096833" y="3638288"/>
            <a:ext cx="3323503" cy="1961458"/>
          </a:xfrm>
          <a:prstGeom prst="rect">
            <a:avLst/>
          </a:prstGeom>
        </p:spPr>
      </p:pic>
      <p:sp>
        <p:nvSpPr>
          <p:cNvPr id="6" name="TextBox 5">
            <a:extLst>
              <a:ext uri="{FF2B5EF4-FFF2-40B4-BE49-F238E27FC236}">
                <a16:creationId xmlns:a16="http://schemas.microsoft.com/office/drawing/2014/main" id="{22F276B7-8442-4E5B-A103-B990F6C0B037}"/>
              </a:ext>
            </a:extLst>
          </p:cNvPr>
          <p:cNvSpPr txBox="1"/>
          <p:nvPr/>
        </p:nvSpPr>
        <p:spPr>
          <a:xfrm>
            <a:off x="9554817" y="6030740"/>
            <a:ext cx="6096000" cy="369332"/>
          </a:xfrm>
          <a:prstGeom prst="rect">
            <a:avLst/>
          </a:prstGeom>
          <a:noFill/>
        </p:spPr>
        <p:txBody>
          <a:bodyPr wrap="square">
            <a:spAutoFit/>
          </a:bodyPr>
          <a:lstStyle/>
          <a:p>
            <a:r>
              <a:rPr lang="en-GB" dirty="0"/>
              <a:t>(Kourtit, 2013) </a:t>
            </a:r>
          </a:p>
        </p:txBody>
      </p:sp>
    </p:spTree>
    <p:extLst>
      <p:ext uri="{BB962C8B-B14F-4D97-AF65-F5344CB8AC3E}">
        <p14:creationId xmlns:p14="http://schemas.microsoft.com/office/powerpoint/2010/main" val="276603255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E733D-0DC1-48DC-A7C7-F9CB2F634B06}"/>
              </a:ext>
            </a:extLst>
          </p:cNvPr>
          <p:cNvSpPr>
            <a:spLocks noGrp="1"/>
          </p:cNvSpPr>
          <p:nvPr>
            <p:ph type="title"/>
          </p:nvPr>
        </p:nvSpPr>
        <p:spPr/>
        <p:txBody>
          <a:bodyPr/>
          <a:lstStyle/>
          <a:p>
            <a:r>
              <a:rPr lang="en-US" dirty="0"/>
              <a:t>Amazon- How they use Performance Management.</a:t>
            </a:r>
            <a:endParaRPr lang="en-GB" dirty="0"/>
          </a:p>
        </p:txBody>
      </p:sp>
      <p:sp>
        <p:nvSpPr>
          <p:cNvPr id="3" name="Content Placeholder 2">
            <a:extLst>
              <a:ext uri="{FF2B5EF4-FFF2-40B4-BE49-F238E27FC236}">
                <a16:creationId xmlns:a16="http://schemas.microsoft.com/office/drawing/2014/main" id="{69E3C276-8425-4D6A-826F-C2439931623D}"/>
              </a:ext>
            </a:extLst>
          </p:cNvPr>
          <p:cNvSpPr>
            <a:spLocks noGrp="1"/>
          </p:cNvSpPr>
          <p:nvPr>
            <p:ph idx="1"/>
          </p:nvPr>
        </p:nvSpPr>
        <p:spPr>
          <a:xfrm>
            <a:off x="1066800" y="2103120"/>
            <a:ext cx="10451910" cy="4112286"/>
          </a:xfrm>
        </p:spPr>
        <p:txBody>
          <a:bodyPr/>
          <a:lstStyle/>
          <a:p>
            <a:pPr marL="0" indent="0">
              <a:buNone/>
            </a:pPr>
            <a:r>
              <a:rPr lang="en-US" dirty="0">
                <a:solidFill>
                  <a:srgbClr val="C00000"/>
                </a:solidFill>
              </a:rPr>
              <a:t>Amazon have six sigma style processes that enables them to offer the best possible customer service. </a:t>
            </a:r>
          </a:p>
          <a:p>
            <a:pPr marL="0" indent="0">
              <a:buNone/>
            </a:pPr>
            <a:r>
              <a:rPr lang="en-US" dirty="0">
                <a:solidFill>
                  <a:srgbClr val="00B050"/>
                </a:solidFill>
              </a:rPr>
              <a:t>Amazon uses a data-driven approach with clear metrics to measure both consumer and employee behavior.</a:t>
            </a:r>
          </a:p>
          <a:p>
            <a:pPr marL="0" indent="0">
              <a:buNone/>
            </a:pPr>
            <a:r>
              <a:rPr lang="en-US" dirty="0"/>
              <a:t>Amazon has built its success on being entirely customer focused – constantly striving to provide the highest customer satisfaction.</a:t>
            </a:r>
          </a:p>
          <a:p>
            <a:pPr marL="0" indent="0" algn="ctr">
              <a:buNone/>
            </a:pPr>
            <a:r>
              <a:rPr lang="en-US" b="1" u="sng" dirty="0"/>
              <a:t>“you can work long, hard or smart but at Amazon you cant choose the two out of the three”</a:t>
            </a:r>
          </a:p>
        </p:txBody>
      </p:sp>
      <p:sp>
        <p:nvSpPr>
          <p:cNvPr id="5" name="TextBox 4">
            <a:extLst>
              <a:ext uri="{FF2B5EF4-FFF2-40B4-BE49-F238E27FC236}">
                <a16:creationId xmlns:a16="http://schemas.microsoft.com/office/drawing/2014/main" id="{1A8E6379-666C-49BA-9780-5C57302947E4}"/>
              </a:ext>
            </a:extLst>
          </p:cNvPr>
          <p:cNvSpPr txBox="1"/>
          <p:nvPr/>
        </p:nvSpPr>
        <p:spPr>
          <a:xfrm>
            <a:off x="9515061" y="5935000"/>
            <a:ext cx="6096000" cy="369332"/>
          </a:xfrm>
          <a:prstGeom prst="rect">
            <a:avLst/>
          </a:prstGeom>
          <a:noFill/>
        </p:spPr>
        <p:txBody>
          <a:bodyPr wrap="square">
            <a:spAutoFit/>
          </a:bodyPr>
          <a:lstStyle/>
          <a:p>
            <a:r>
              <a:rPr lang="en-GB" dirty="0"/>
              <a:t>Perform Yard (2018) </a:t>
            </a:r>
          </a:p>
        </p:txBody>
      </p:sp>
      <p:pic>
        <p:nvPicPr>
          <p:cNvPr id="6" name="Picture 5">
            <a:extLst>
              <a:ext uri="{FF2B5EF4-FFF2-40B4-BE49-F238E27FC236}">
                <a16:creationId xmlns:a16="http://schemas.microsoft.com/office/drawing/2014/main" id="{2FCF4E7F-8196-45A6-9101-F62865B1075A}"/>
              </a:ext>
            </a:extLst>
          </p:cNvPr>
          <p:cNvPicPr>
            <a:picLocks noChangeAspect="1"/>
          </p:cNvPicPr>
          <p:nvPr/>
        </p:nvPicPr>
        <p:blipFill>
          <a:blip r:embed="rId2"/>
          <a:stretch>
            <a:fillRect/>
          </a:stretch>
        </p:blipFill>
        <p:spPr>
          <a:xfrm>
            <a:off x="3166281" y="3918750"/>
            <a:ext cx="5073981" cy="2385582"/>
          </a:xfrm>
          <a:prstGeom prst="rect">
            <a:avLst/>
          </a:prstGeom>
        </p:spPr>
      </p:pic>
    </p:spTree>
    <p:extLst>
      <p:ext uri="{BB962C8B-B14F-4D97-AF65-F5344CB8AC3E}">
        <p14:creationId xmlns:p14="http://schemas.microsoft.com/office/powerpoint/2010/main" val="3064605539"/>
      </p:ext>
    </p:extLst>
  </p:cSld>
  <p:clrMapOvr>
    <a:masterClrMapping/>
  </p:clrMapOvr>
  <mc:AlternateContent xmlns:mc="http://schemas.openxmlformats.org/markup-compatibility/2006" xmlns:p14="http://schemas.microsoft.com/office/powerpoint/2010/main">
    <mc:Choice Requires="p14">
      <p:transition spd="slow" p14:dur="800" advClick="0">
        <p:circle/>
      </p:transition>
    </mc:Choice>
    <mc:Fallback xmlns="">
      <p:transition spd="slow" advClick="0">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261D2-53D3-4632-A07D-3A09455E8D10}"/>
              </a:ext>
            </a:extLst>
          </p:cNvPr>
          <p:cNvSpPr>
            <a:spLocks noGrp="1"/>
          </p:cNvSpPr>
          <p:nvPr>
            <p:ph type="title"/>
          </p:nvPr>
        </p:nvSpPr>
        <p:spPr>
          <a:xfrm>
            <a:off x="1026140" y="496390"/>
            <a:ext cx="10058400" cy="1371600"/>
          </a:xfrm>
        </p:spPr>
        <p:txBody>
          <a:bodyPr/>
          <a:lstStyle/>
          <a:p>
            <a:r>
              <a:rPr lang="en-US" u="sng" dirty="0"/>
              <a:t>The Performance Management cycle</a:t>
            </a:r>
            <a:endParaRPr lang="en-GB" u="sng" dirty="0"/>
          </a:p>
        </p:txBody>
      </p:sp>
      <p:sp>
        <p:nvSpPr>
          <p:cNvPr id="11" name="TextBox 10">
            <a:extLst>
              <a:ext uri="{FF2B5EF4-FFF2-40B4-BE49-F238E27FC236}">
                <a16:creationId xmlns:a16="http://schemas.microsoft.com/office/drawing/2014/main" id="{7588DB7B-E453-48B5-BCA5-711DF578E078}"/>
              </a:ext>
            </a:extLst>
          </p:cNvPr>
          <p:cNvSpPr txBox="1"/>
          <p:nvPr/>
        </p:nvSpPr>
        <p:spPr>
          <a:xfrm rot="20820905">
            <a:off x="5694454" y="3307306"/>
            <a:ext cx="2915478" cy="461665"/>
          </a:xfrm>
          <a:prstGeom prst="rect">
            <a:avLst/>
          </a:prstGeom>
          <a:noFill/>
        </p:spPr>
        <p:txBody>
          <a:bodyPr wrap="square">
            <a:spAutoFit/>
          </a:bodyPr>
          <a:lstStyle/>
          <a:p>
            <a:r>
              <a:rPr lang="en-GB" dirty="0">
                <a:solidFill>
                  <a:srgbClr val="FF0000"/>
                </a:solidFill>
              </a:rPr>
              <a:t> </a:t>
            </a:r>
            <a:r>
              <a:rPr lang="en-GB" sz="2400" dirty="0">
                <a:solidFill>
                  <a:srgbClr val="FF0000"/>
                </a:solidFill>
              </a:rPr>
              <a:t>Planning</a:t>
            </a:r>
          </a:p>
        </p:txBody>
      </p:sp>
      <p:sp>
        <p:nvSpPr>
          <p:cNvPr id="13" name="TextBox 12">
            <a:extLst>
              <a:ext uri="{FF2B5EF4-FFF2-40B4-BE49-F238E27FC236}">
                <a16:creationId xmlns:a16="http://schemas.microsoft.com/office/drawing/2014/main" id="{BF90E6AF-CCA1-49FB-BE31-918AB5E7C52A}"/>
              </a:ext>
            </a:extLst>
          </p:cNvPr>
          <p:cNvSpPr txBox="1"/>
          <p:nvPr/>
        </p:nvSpPr>
        <p:spPr>
          <a:xfrm rot="20739104">
            <a:off x="7507261" y="2930338"/>
            <a:ext cx="6096000" cy="461665"/>
          </a:xfrm>
          <a:prstGeom prst="rect">
            <a:avLst/>
          </a:prstGeom>
          <a:noFill/>
        </p:spPr>
        <p:txBody>
          <a:bodyPr wrap="square">
            <a:spAutoFit/>
          </a:bodyPr>
          <a:lstStyle/>
          <a:p>
            <a:r>
              <a:rPr lang="en-GB" sz="2400" dirty="0">
                <a:solidFill>
                  <a:schemeClr val="accent3">
                    <a:lumMod val="75000"/>
                  </a:schemeClr>
                </a:solidFill>
              </a:rPr>
              <a:t>Monitoring</a:t>
            </a:r>
          </a:p>
        </p:txBody>
      </p:sp>
      <p:sp>
        <p:nvSpPr>
          <p:cNvPr id="15" name="TextBox 14">
            <a:extLst>
              <a:ext uri="{FF2B5EF4-FFF2-40B4-BE49-F238E27FC236}">
                <a16:creationId xmlns:a16="http://schemas.microsoft.com/office/drawing/2014/main" id="{847972AA-9330-490D-9796-A85FCC5B2FBC}"/>
              </a:ext>
            </a:extLst>
          </p:cNvPr>
          <p:cNvSpPr txBox="1"/>
          <p:nvPr/>
        </p:nvSpPr>
        <p:spPr>
          <a:xfrm rot="20901768">
            <a:off x="9404632" y="3813626"/>
            <a:ext cx="6096000" cy="461665"/>
          </a:xfrm>
          <a:prstGeom prst="rect">
            <a:avLst/>
          </a:prstGeom>
          <a:noFill/>
        </p:spPr>
        <p:txBody>
          <a:bodyPr wrap="square">
            <a:spAutoFit/>
          </a:bodyPr>
          <a:lstStyle/>
          <a:p>
            <a:r>
              <a:rPr lang="en-GB" sz="2400" dirty="0">
                <a:solidFill>
                  <a:schemeClr val="accent4">
                    <a:lumMod val="50000"/>
                  </a:schemeClr>
                </a:solidFill>
              </a:rPr>
              <a:t>Reviewing</a:t>
            </a:r>
            <a:r>
              <a:rPr lang="en-GB" dirty="0">
                <a:solidFill>
                  <a:schemeClr val="accent4">
                    <a:lumMod val="50000"/>
                  </a:schemeClr>
                </a:solidFill>
              </a:rPr>
              <a:t> </a:t>
            </a:r>
          </a:p>
        </p:txBody>
      </p:sp>
      <p:sp>
        <p:nvSpPr>
          <p:cNvPr id="19" name="TextBox 18">
            <a:extLst>
              <a:ext uri="{FF2B5EF4-FFF2-40B4-BE49-F238E27FC236}">
                <a16:creationId xmlns:a16="http://schemas.microsoft.com/office/drawing/2014/main" id="{F6CEAE05-73B6-42F4-ACB8-509025CC9ABF}"/>
              </a:ext>
            </a:extLst>
          </p:cNvPr>
          <p:cNvSpPr txBox="1"/>
          <p:nvPr/>
        </p:nvSpPr>
        <p:spPr>
          <a:xfrm rot="20873538">
            <a:off x="6548145" y="4476236"/>
            <a:ext cx="7368208" cy="461665"/>
          </a:xfrm>
          <a:prstGeom prst="rect">
            <a:avLst/>
          </a:prstGeom>
          <a:noFill/>
        </p:spPr>
        <p:txBody>
          <a:bodyPr wrap="square">
            <a:spAutoFit/>
          </a:bodyPr>
          <a:lstStyle/>
          <a:p>
            <a:r>
              <a:rPr lang="en-GB" sz="2400" dirty="0"/>
              <a:t>Rewarding</a:t>
            </a:r>
          </a:p>
        </p:txBody>
      </p:sp>
      <p:sp>
        <p:nvSpPr>
          <p:cNvPr id="21" name="TextBox 20">
            <a:extLst>
              <a:ext uri="{FF2B5EF4-FFF2-40B4-BE49-F238E27FC236}">
                <a16:creationId xmlns:a16="http://schemas.microsoft.com/office/drawing/2014/main" id="{14B80BBB-B98A-4EBE-A204-38DEB3223FCE}"/>
              </a:ext>
            </a:extLst>
          </p:cNvPr>
          <p:cNvSpPr txBox="1"/>
          <p:nvPr/>
        </p:nvSpPr>
        <p:spPr>
          <a:xfrm>
            <a:off x="5844208" y="1895148"/>
            <a:ext cx="5865571" cy="1200329"/>
          </a:xfrm>
          <a:prstGeom prst="rect">
            <a:avLst/>
          </a:prstGeom>
          <a:noFill/>
        </p:spPr>
        <p:txBody>
          <a:bodyPr wrap="square">
            <a:spAutoFit/>
          </a:bodyPr>
          <a:lstStyle/>
          <a:p>
            <a:r>
              <a:rPr lang="en-US" dirty="0"/>
              <a:t>The performance management cycle is a part of the performance management process or strategy, it utilizes as a continuous four-step procedure.</a:t>
            </a:r>
            <a:endParaRPr lang="en-GB" dirty="0"/>
          </a:p>
        </p:txBody>
      </p:sp>
      <p:sp>
        <p:nvSpPr>
          <p:cNvPr id="10" name="TextBox 9">
            <a:extLst>
              <a:ext uri="{FF2B5EF4-FFF2-40B4-BE49-F238E27FC236}">
                <a16:creationId xmlns:a16="http://schemas.microsoft.com/office/drawing/2014/main" id="{B4B8B013-1669-446B-B1C1-2849A29DC969}"/>
              </a:ext>
            </a:extLst>
          </p:cNvPr>
          <p:cNvSpPr txBox="1"/>
          <p:nvPr/>
        </p:nvSpPr>
        <p:spPr>
          <a:xfrm>
            <a:off x="1959749" y="5475701"/>
            <a:ext cx="7460974" cy="369332"/>
          </a:xfrm>
          <a:prstGeom prst="rect">
            <a:avLst/>
          </a:prstGeom>
          <a:noFill/>
        </p:spPr>
        <p:txBody>
          <a:bodyPr wrap="square">
            <a:spAutoFit/>
          </a:bodyPr>
          <a:lstStyle/>
          <a:p>
            <a:endParaRPr lang="en-US" dirty="0"/>
          </a:p>
        </p:txBody>
      </p:sp>
      <p:pic>
        <p:nvPicPr>
          <p:cNvPr id="7" name="Content Placeholder 6">
            <a:extLst>
              <a:ext uri="{FF2B5EF4-FFF2-40B4-BE49-F238E27FC236}">
                <a16:creationId xmlns:a16="http://schemas.microsoft.com/office/drawing/2014/main" id="{FE3F32FC-1512-4E18-AA76-1D242512AB12}"/>
              </a:ext>
            </a:extLst>
          </p:cNvPr>
          <p:cNvPicPr>
            <a:picLocks noGrp="1" noChangeAspect="1"/>
          </p:cNvPicPr>
          <p:nvPr>
            <p:ph idx="1"/>
          </p:nvPr>
        </p:nvPicPr>
        <p:blipFill>
          <a:blip r:embed="rId2"/>
          <a:stretch>
            <a:fillRect/>
          </a:stretch>
        </p:blipFill>
        <p:spPr>
          <a:xfrm>
            <a:off x="530131" y="1655263"/>
            <a:ext cx="5033715" cy="3894699"/>
          </a:xfrm>
          <a:prstGeom prst="rect">
            <a:avLst/>
          </a:prstGeom>
        </p:spPr>
      </p:pic>
    </p:spTree>
    <p:extLst>
      <p:ext uri="{BB962C8B-B14F-4D97-AF65-F5344CB8AC3E}">
        <p14:creationId xmlns:p14="http://schemas.microsoft.com/office/powerpoint/2010/main" val="134185848"/>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2A97C-B824-4037-B39D-29F104D5A1C8}"/>
              </a:ext>
            </a:extLst>
          </p:cNvPr>
          <p:cNvSpPr>
            <a:spLocks noGrp="1"/>
          </p:cNvSpPr>
          <p:nvPr>
            <p:ph type="title"/>
          </p:nvPr>
        </p:nvSpPr>
        <p:spPr/>
        <p:txBody>
          <a:bodyPr>
            <a:normAutofit fontScale="90000"/>
          </a:bodyPr>
          <a:lstStyle/>
          <a:p>
            <a:r>
              <a:rPr lang="en-US" dirty="0"/>
              <a:t>The importance of performance management cycle in organizations?</a:t>
            </a:r>
            <a:br>
              <a:rPr lang="en-US" dirty="0"/>
            </a:br>
            <a:endParaRPr lang="en-GB" dirty="0"/>
          </a:p>
        </p:txBody>
      </p:sp>
      <p:sp>
        <p:nvSpPr>
          <p:cNvPr id="3" name="Content Placeholder 2">
            <a:extLst>
              <a:ext uri="{FF2B5EF4-FFF2-40B4-BE49-F238E27FC236}">
                <a16:creationId xmlns:a16="http://schemas.microsoft.com/office/drawing/2014/main" id="{E6BBFDEF-D5D0-4C34-BA55-4AE09F2F996E}"/>
              </a:ext>
            </a:extLst>
          </p:cNvPr>
          <p:cNvSpPr>
            <a:spLocks noGrp="1"/>
          </p:cNvSpPr>
          <p:nvPr>
            <p:ph idx="1"/>
          </p:nvPr>
        </p:nvSpPr>
        <p:spPr>
          <a:xfrm>
            <a:off x="475224" y="1600250"/>
            <a:ext cx="6301409" cy="3449422"/>
          </a:xfrm>
        </p:spPr>
        <p:txBody>
          <a:bodyPr>
            <a:normAutofit fontScale="77500" lnSpcReduction="20000"/>
          </a:bodyPr>
          <a:lstStyle/>
          <a:p>
            <a:pPr marL="0" indent="0">
              <a:buNone/>
            </a:pPr>
            <a:r>
              <a:rPr lang="en-US" sz="2400" dirty="0">
                <a:solidFill>
                  <a:srgbClr val="FF0000"/>
                </a:solidFill>
              </a:rPr>
              <a:t>Why is it important? </a:t>
            </a:r>
          </a:p>
          <a:p>
            <a:pPr marL="0" indent="0">
              <a:buNone/>
            </a:pPr>
            <a:r>
              <a:rPr lang="en-US" sz="2600" dirty="0"/>
              <a:t>By developing the performance management cycle plan, an organization can maximize the output of their employees, ensure that organizational goals are being driven forward by tracking the performance of each employee.</a:t>
            </a:r>
          </a:p>
          <a:p>
            <a:pPr marL="0" indent="0">
              <a:buNone/>
            </a:pPr>
            <a:r>
              <a:rPr lang="en-US" sz="2600" dirty="0"/>
              <a:t> performance management is so important to every organization.</a:t>
            </a:r>
          </a:p>
          <a:p>
            <a:pPr marL="0" indent="0">
              <a:buNone/>
            </a:pPr>
            <a:r>
              <a:rPr lang="en-US" sz="2600" dirty="0"/>
              <a:t>Employees also benefit from the performance management cycle plan</a:t>
            </a:r>
            <a:endParaRPr lang="en-GB" sz="2600" dirty="0"/>
          </a:p>
        </p:txBody>
      </p:sp>
      <p:pic>
        <p:nvPicPr>
          <p:cNvPr id="5" name="Picture 4">
            <a:extLst>
              <a:ext uri="{FF2B5EF4-FFF2-40B4-BE49-F238E27FC236}">
                <a16:creationId xmlns:a16="http://schemas.microsoft.com/office/drawing/2014/main" id="{CB5A0579-C84C-44EC-8C2E-D00DD918C5D2}"/>
              </a:ext>
            </a:extLst>
          </p:cNvPr>
          <p:cNvPicPr>
            <a:picLocks noChangeAspect="1"/>
          </p:cNvPicPr>
          <p:nvPr/>
        </p:nvPicPr>
        <p:blipFill>
          <a:blip r:embed="rId2"/>
          <a:stretch>
            <a:fillRect/>
          </a:stretch>
        </p:blipFill>
        <p:spPr>
          <a:xfrm>
            <a:off x="7738241" y="1553057"/>
            <a:ext cx="3974402" cy="3060460"/>
          </a:xfrm>
          <a:prstGeom prst="rect">
            <a:avLst/>
          </a:prstGeom>
        </p:spPr>
      </p:pic>
      <p:pic>
        <p:nvPicPr>
          <p:cNvPr id="6" name="Picture 5">
            <a:extLst>
              <a:ext uri="{FF2B5EF4-FFF2-40B4-BE49-F238E27FC236}">
                <a16:creationId xmlns:a16="http://schemas.microsoft.com/office/drawing/2014/main" id="{20EE4560-8346-4C60-9FB1-E6E37A1A2F07}"/>
              </a:ext>
            </a:extLst>
          </p:cNvPr>
          <p:cNvPicPr>
            <a:picLocks noChangeAspect="1"/>
          </p:cNvPicPr>
          <p:nvPr/>
        </p:nvPicPr>
        <p:blipFill>
          <a:blip r:embed="rId3"/>
          <a:stretch>
            <a:fillRect/>
          </a:stretch>
        </p:blipFill>
        <p:spPr>
          <a:xfrm>
            <a:off x="4453760" y="4498561"/>
            <a:ext cx="2876699" cy="1874944"/>
          </a:xfrm>
          <a:prstGeom prst="rect">
            <a:avLst/>
          </a:prstGeom>
        </p:spPr>
      </p:pic>
      <p:sp>
        <p:nvSpPr>
          <p:cNvPr id="7" name="TextBox 6">
            <a:extLst>
              <a:ext uri="{FF2B5EF4-FFF2-40B4-BE49-F238E27FC236}">
                <a16:creationId xmlns:a16="http://schemas.microsoft.com/office/drawing/2014/main" id="{8EC4088B-FA17-4243-9E8A-5E63005DA5DB}"/>
              </a:ext>
            </a:extLst>
          </p:cNvPr>
          <p:cNvSpPr txBox="1"/>
          <p:nvPr/>
        </p:nvSpPr>
        <p:spPr>
          <a:xfrm>
            <a:off x="9137999" y="5846074"/>
            <a:ext cx="6096000" cy="369332"/>
          </a:xfrm>
          <a:prstGeom prst="rect">
            <a:avLst/>
          </a:prstGeom>
          <a:noFill/>
        </p:spPr>
        <p:txBody>
          <a:bodyPr wrap="square">
            <a:spAutoFit/>
          </a:bodyPr>
          <a:lstStyle/>
          <a:p>
            <a:r>
              <a:rPr lang="en-GB" dirty="0"/>
              <a:t>(</a:t>
            </a:r>
            <a:r>
              <a:rPr lang="en-GB" sz="1600" dirty="0"/>
              <a:t>Danni White 2019</a:t>
            </a:r>
            <a:r>
              <a:rPr lang="en-GB" dirty="0"/>
              <a:t>)</a:t>
            </a:r>
          </a:p>
        </p:txBody>
      </p:sp>
    </p:spTree>
    <p:extLst>
      <p:ext uri="{BB962C8B-B14F-4D97-AF65-F5344CB8AC3E}">
        <p14:creationId xmlns:p14="http://schemas.microsoft.com/office/powerpoint/2010/main" val="395714745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68207-7DEA-4CB2-82A0-25CE3F1B3C2E}"/>
              </a:ext>
            </a:extLst>
          </p:cNvPr>
          <p:cNvSpPr>
            <a:spLocks noGrp="1"/>
          </p:cNvSpPr>
          <p:nvPr>
            <p:ph type="title"/>
          </p:nvPr>
        </p:nvSpPr>
        <p:spPr/>
        <p:txBody>
          <a:bodyPr>
            <a:normAutofit/>
          </a:bodyPr>
          <a:lstStyle/>
          <a:p>
            <a:r>
              <a:rPr lang="en-US" dirty="0"/>
              <a:t>Advantages of managing performance of employees within an organization.</a:t>
            </a:r>
            <a:endParaRPr lang="en-GB" dirty="0"/>
          </a:p>
        </p:txBody>
      </p:sp>
      <p:sp>
        <p:nvSpPr>
          <p:cNvPr id="3" name="Content Placeholder 2">
            <a:extLst>
              <a:ext uri="{FF2B5EF4-FFF2-40B4-BE49-F238E27FC236}">
                <a16:creationId xmlns:a16="http://schemas.microsoft.com/office/drawing/2014/main" id="{43114E2F-7E07-4A8B-A150-4E5832042C16}"/>
              </a:ext>
            </a:extLst>
          </p:cNvPr>
          <p:cNvSpPr>
            <a:spLocks noGrp="1"/>
          </p:cNvSpPr>
          <p:nvPr>
            <p:ph idx="1"/>
          </p:nvPr>
        </p:nvSpPr>
        <p:spPr/>
        <p:txBody>
          <a:bodyPr>
            <a:normAutofit/>
          </a:bodyPr>
          <a:lstStyle/>
          <a:p>
            <a:pPr marL="0" indent="0">
              <a:buNone/>
            </a:pPr>
            <a:r>
              <a:rPr lang="en-US" dirty="0"/>
              <a:t> </a:t>
            </a:r>
            <a:r>
              <a:rPr lang="en-US" sz="1800" dirty="0"/>
              <a:t>When employees see a high-performer get a handsome reward, it demonstrates the value in putting in that extra effort.</a:t>
            </a:r>
          </a:p>
          <a:p>
            <a:pPr marL="0" indent="0">
              <a:buNone/>
            </a:pPr>
            <a:r>
              <a:rPr lang="en-US" sz="1800" dirty="0"/>
              <a:t>Some rewards that might be offered in an organization could be:</a:t>
            </a:r>
          </a:p>
          <a:p>
            <a:pPr marL="0" indent="0">
              <a:buNone/>
            </a:pPr>
            <a:endParaRPr lang="en-US" dirty="0"/>
          </a:p>
          <a:p>
            <a:r>
              <a:rPr lang="en-US" sz="1800" dirty="0">
                <a:solidFill>
                  <a:srgbClr val="FF0000"/>
                </a:solidFill>
              </a:rPr>
              <a:t>A promotion</a:t>
            </a:r>
          </a:p>
          <a:p>
            <a:r>
              <a:rPr lang="en-US" sz="1800" dirty="0">
                <a:solidFill>
                  <a:schemeClr val="accent1"/>
                </a:solidFill>
              </a:rPr>
              <a:t>A positive written review</a:t>
            </a:r>
          </a:p>
          <a:p>
            <a:r>
              <a:rPr lang="en-US" sz="1800" dirty="0">
                <a:solidFill>
                  <a:schemeClr val="accent3">
                    <a:lumMod val="75000"/>
                  </a:schemeClr>
                </a:solidFill>
              </a:rPr>
              <a:t>Company-wide acknowledgment</a:t>
            </a:r>
          </a:p>
          <a:p>
            <a:r>
              <a:rPr lang="en-US" sz="1800" dirty="0"/>
              <a:t>Reward &amp; recognition </a:t>
            </a:r>
          </a:p>
          <a:p>
            <a:r>
              <a:rPr lang="en-US" sz="1800" dirty="0">
                <a:solidFill>
                  <a:srgbClr val="7030A0"/>
                </a:solidFill>
              </a:rPr>
              <a:t>Pay rise</a:t>
            </a:r>
          </a:p>
          <a:p>
            <a:endParaRPr lang="en-US" dirty="0"/>
          </a:p>
          <a:p>
            <a:pPr marL="0" indent="0">
              <a:buNone/>
            </a:pPr>
            <a:endParaRPr lang="en-US" dirty="0"/>
          </a:p>
        </p:txBody>
      </p:sp>
      <p:pic>
        <p:nvPicPr>
          <p:cNvPr id="4" name="Picture 3">
            <a:extLst>
              <a:ext uri="{FF2B5EF4-FFF2-40B4-BE49-F238E27FC236}">
                <a16:creationId xmlns:a16="http://schemas.microsoft.com/office/drawing/2014/main" id="{9A2284DE-4412-4B78-9A44-8A4C282CBC60}"/>
              </a:ext>
            </a:extLst>
          </p:cNvPr>
          <p:cNvPicPr>
            <a:picLocks noChangeAspect="1"/>
          </p:cNvPicPr>
          <p:nvPr/>
        </p:nvPicPr>
        <p:blipFill>
          <a:blip r:embed="rId2"/>
          <a:stretch>
            <a:fillRect/>
          </a:stretch>
        </p:blipFill>
        <p:spPr>
          <a:xfrm>
            <a:off x="8658638" y="2859256"/>
            <a:ext cx="2466561" cy="2337352"/>
          </a:xfrm>
          <a:prstGeom prst="rect">
            <a:avLst/>
          </a:prstGeom>
        </p:spPr>
      </p:pic>
      <p:pic>
        <p:nvPicPr>
          <p:cNvPr id="7" name="Picture 6">
            <a:extLst>
              <a:ext uri="{FF2B5EF4-FFF2-40B4-BE49-F238E27FC236}">
                <a16:creationId xmlns:a16="http://schemas.microsoft.com/office/drawing/2014/main" id="{6612C584-257A-4EFB-91D0-31F7FE898469}"/>
              </a:ext>
            </a:extLst>
          </p:cNvPr>
          <p:cNvPicPr>
            <a:picLocks noChangeAspect="1"/>
          </p:cNvPicPr>
          <p:nvPr/>
        </p:nvPicPr>
        <p:blipFill>
          <a:blip r:embed="rId3"/>
          <a:stretch>
            <a:fillRect/>
          </a:stretch>
        </p:blipFill>
        <p:spPr>
          <a:xfrm>
            <a:off x="5353192" y="3635979"/>
            <a:ext cx="2671691" cy="2579427"/>
          </a:xfrm>
          <a:prstGeom prst="rect">
            <a:avLst/>
          </a:prstGeom>
        </p:spPr>
      </p:pic>
    </p:spTree>
    <p:extLst>
      <p:ext uri="{BB962C8B-B14F-4D97-AF65-F5344CB8AC3E}">
        <p14:creationId xmlns:p14="http://schemas.microsoft.com/office/powerpoint/2010/main" val="2530792786"/>
      </p:ext>
    </p:extLst>
  </p:cSld>
  <p:clrMapOvr>
    <a:masterClrMapping/>
  </p:clrMapOvr>
  <p:transition spd="slow" advClick="0">
    <p:wipe di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BB871-0EB1-481C-AB6A-4FF88CFB73F8}"/>
              </a:ext>
            </a:extLst>
          </p:cNvPr>
          <p:cNvSpPr>
            <a:spLocks noGrp="1"/>
          </p:cNvSpPr>
          <p:nvPr>
            <p:ph type="title"/>
          </p:nvPr>
        </p:nvSpPr>
        <p:spPr>
          <a:xfrm>
            <a:off x="630071" y="642594"/>
            <a:ext cx="10495129" cy="1371600"/>
          </a:xfrm>
        </p:spPr>
        <p:txBody>
          <a:bodyPr>
            <a:normAutofit fontScale="90000"/>
          </a:bodyPr>
          <a:lstStyle/>
          <a:p>
            <a:r>
              <a:rPr lang="en-GB" u="sng" dirty="0">
                <a:solidFill>
                  <a:srgbClr val="00B0F0"/>
                </a:solidFill>
              </a:rPr>
              <a:t>Disadvantages of Performance Management regarding employees within organizations.</a:t>
            </a:r>
          </a:p>
        </p:txBody>
      </p:sp>
      <p:sp>
        <p:nvSpPr>
          <p:cNvPr id="3" name="Content Placeholder 2">
            <a:extLst>
              <a:ext uri="{FF2B5EF4-FFF2-40B4-BE49-F238E27FC236}">
                <a16:creationId xmlns:a16="http://schemas.microsoft.com/office/drawing/2014/main" id="{5EEFCED5-C7C5-46C0-8E54-8A2C49133400}"/>
              </a:ext>
            </a:extLst>
          </p:cNvPr>
          <p:cNvSpPr>
            <a:spLocks noGrp="1"/>
          </p:cNvSpPr>
          <p:nvPr>
            <p:ph idx="1"/>
          </p:nvPr>
        </p:nvSpPr>
        <p:spPr>
          <a:xfrm>
            <a:off x="630071" y="2103120"/>
            <a:ext cx="10058400" cy="4112286"/>
          </a:xfrm>
        </p:spPr>
        <p:txBody>
          <a:bodyPr>
            <a:normAutofit fontScale="92500" lnSpcReduction="10000"/>
          </a:bodyPr>
          <a:lstStyle/>
          <a:p>
            <a:pPr marL="0" indent="0">
              <a:buNone/>
            </a:pPr>
            <a:r>
              <a:rPr lang="en-GB" sz="2000" dirty="0"/>
              <a:t>Poorly- implemented Performance Management can cost an organization their company.</a:t>
            </a:r>
          </a:p>
          <a:p>
            <a:endParaRPr lang="en-GB" sz="2000" dirty="0"/>
          </a:p>
          <a:p>
            <a:r>
              <a:rPr lang="en-GB" sz="2000" dirty="0"/>
              <a:t>Employees could quit and walk away from the organization</a:t>
            </a:r>
          </a:p>
          <a:p>
            <a:r>
              <a:rPr lang="en-GB" sz="2000" dirty="0"/>
              <a:t>Employees Morals may drop</a:t>
            </a:r>
          </a:p>
          <a:p>
            <a:r>
              <a:rPr lang="en-GB" sz="2000" dirty="0"/>
              <a:t>Employees could become demotivated</a:t>
            </a:r>
          </a:p>
          <a:p>
            <a:pPr marL="0" indent="0">
              <a:buNone/>
            </a:pPr>
            <a:r>
              <a:rPr lang="en-GB" sz="2000" dirty="0"/>
              <a:t>                                                                             </a:t>
            </a:r>
            <a:r>
              <a:rPr lang="en-GB" sz="1600" dirty="0"/>
              <a:t>                                                                                                                                                  </a:t>
            </a:r>
          </a:p>
          <a:p>
            <a:pPr marL="0" indent="0" algn="r">
              <a:buNone/>
            </a:pPr>
            <a:r>
              <a:rPr lang="en-GB" sz="1600" dirty="0"/>
              <a:t>                                                                  </a:t>
            </a:r>
          </a:p>
          <a:p>
            <a:pPr marL="0" indent="0" algn="r">
              <a:buNone/>
            </a:pPr>
            <a:endParaRPr lang="en-GB" sz="1600" dirty="0"/>
          </a:p>
          <a:p>
            <a:pPr marL="0" indent="0" algn="r">
              <a:buNone/>
            </a:pPr>
            <a:endParaRPr lang="en-GB" sz="1600" dirty="0"/>
          </a:p>
          <a:p>
            <a:pPr marL="0" indent="0" algn="r">
              <a:buNone/>
            </a:pPr>
            <a:r>
              <a:rPr lang="en-GB" sz="1600" dirty="0"/>
              <a:t> (</a:t>
            </a:r>
            <a:r>
              <a:rPr lang="en-US" sz="1600" dirty="0"/>
              <a:t>work front 2019) </a:t>
            </a:r>
            <a:r>
              <a:rPr lang="en-GB" sz="1600" dirty="0"/>
              <a:t>    </a:t>
            </a:r>
          </a:p>
          <a:p>
            <a:endParaRPr lang="en-GB" sz="2000" dirty="0"/>
          </a:p>
        </p:txBody>
      </p:sp>
      <p:pic>
        <p:nvPicPr>
          <p:cNvPr id="5" name="Picture 4">
            <a:extLst>
              <a:ext uri="{FF2B5EF4-FFF2-40B4-BE49-F238E27FC236}">
                <a16:creationId xmlns:a16="http://schemas.microsoft.com/office/drawing/2014/main" id="{4E47E5C9-20E3-42A8-B84B-2DBE45EF6C5F}"/>
              </a:ext>
            </a:extLst>
          </p:cNvPr>
          <p:cNvPicPr>
            <a:picLocks noChangeAspect="1"/>
          </p:cNvPicPr>
          <p:nvPr/>
        </p:nvPicPr>
        <p:blipFill>
          <a:blip r:embed="rId2"/>
          <a:stretch>
            <a:fillRect/>
          </a:stretch>
        </p:blipFill>
        <p:spPr>
          <a:xfrm>
            <a:off x="8582167" y="3002509"/>
            <a:ext cx="2543033" cy="2101684"/>
          </a:xfrm>
          <a:prstGeom prst="rect">
            <a:avLst/>
          </a:prstGeom>
        </p:spPr>
      </p:pic>
      <p:pic>
        <p:nvPicPr>
          <p:cNvPr id="6" name="Picture 5">
            <a:extLst>
              <a:ext uri="{FF2B5EF4-FFF2-40B4-BE49-F238E27FC236}">
                <a16:creationId xmlns:a16="http://schemas.microsoft.com/office/drawing/2014/main" id="{014176CA-2FFE-4359-986F-5AA7E71F20ED}"/>
              </a:ext>
            </a:extLst>
          </p:cNvPr>
          <p:cNvPicPr>
            <a:picLocks noChangeAspect="1"/>
          </p:cNvPicPr>
          <p:nvPr/>
        </p:nvPicPr>
        <p:blipFill>
          <a:blip r:embed="rId3"/>
          <a:stretch>
            <a:fillRect/>
          </a:stretch>
        </p:blipFill>
        <p:spPr>
          <a:xfrm>
            <a:off x="4682958" y="4589832"/>
            <a:ext cx="1952625" cy="1714500"/>
          </a:xfrm>
          <a:prstGeom prst="rect">
            <a:avLst/>
          </a:prstGeom>
        </p:spPr>
      </p:pic>
    </p:spTree>
    <p:extLst>
      <p:ext uri="{BB962C8B-B14F-4D97-AF65-F5344CB8AC3E}">
        <p14:creationId xmlns:p14="http://schemas.microsoft.com/office/powerpoint/2010/main" val="1286895924"/>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9028D-D0D7-488E-8692-704A69C9CC41}"/>
              </a:ext>
            </a:extLst>
          </p:cNvPr>
          <p:cNvSpPr>
            <a:spLocks noGrp="1"/>
          </p:cNvSpPr>
          <p:nvPr>
            <p:ph type="title"/>
          </p:nvPr>
        </p:nvSpPr>
        <p:spPr>
          <a:xfrm>
            <a:off x="486625" y="642594"/>
            <a:ext cx="6392477" cy="1453492"/>
          </a:xfrm>
        </p:spPr>
        <p:txBody>
          <a:bodyPr>
            <a:normAutofit fontScale="90000"/>
          </a:bodyPr>
          <a:lstStyle/>
          <a:p>
            <a:r>
              <a:rPr lang="en-US" b="1" u="sng" dirty="0"/>
              <a:t>Amo Theory &amp; where it came from.</a:t>
            </a:r>
            <a:br>
              <a:rPr lang="en-US" dirty="0"/>
            </a:br>
            <a:endParaRPr lang="en-GB" dirty="0"/>
          </a:p>
        </p:txBody>
      </p:sp>
      <p:sp>
        <p:nvSpPr>
          <p:cNvPr id="3" name="Content Placeholder 2">
            <a:extLst>
              <a:ext uri="{FF2B5EF4-FFF2-40B4-BE49-F238E27FC236}">
                <a16:creationId xmlns:a16="http://schemas.microsoft.com/office/drawing/2014/main" id="{711228CB-44F3-4005-BCD2-4B0249E90BD4}"/>
              </a:ext>
            </a:extLst>
          </p:cNvPr>
          <p:cNvSpPr>
            <a:spLocks noGrp="1"/>
          </p:cNvSpPr>
          <p:nvPr>
            <p:ph idx="1"/>
          </p:nvPr>
        </p:nvSpPr>
        <p:spPr>
          <a:xfrm>
            <a:off x="486625" y="1674055"/>
            <a:ext cx="5490105" cy="4448450"/>
          </a:xfrm>
        </p:spPr>
        <p:txBody>
          <a:bodyPr>
            <a:normAutofit lnSpcReduction="10000"/>
          </a:bodyPr>
          <a:lstStyle/>
          <a:p>
            <a:pPr marL="0" indent="0">
              <a:buNone/>
            </a:pPr>
            <a:r>
              <a:rPr lang="en-US" sz="2000" dirty="0"/>
              <a:t>The AMO theory suggests that there are three independent work system components that shape employee characteristics and contribute to the success of the organization. According to the theory, organizational interests are best served by a system that attends to the employees ability, motivation, and opportunity </a:t>
            </a:r>
          </a:p>
          <a:p>
            <a:pPr marL="0" indent="0">
              <a:buNone/>
            </a:pPr>
            <a:r>
              <a:rPr lang="en-US" sz="2000" b="1" u="sng" dirty="0">
                <a:solidFill>
                  <a:schemeClr val="tx1">
                    <a:lumMod val="75000"/>
                    <a:lumOff val="25000"/>
                  </a:schemeClr>
                </a:solidFill>
              </a:rPr>
              <a:t>The term AMO means </a:t>
            </a:r>
          </a:p>
          <a:p>
            <a:r>
              <a:rPr lang="en-US" sz="1800" dirty="0">
                <a:solidFill>
                  <a:srgbClr val="FFFF00"/>
                </a:solidFill>
              </a:rPr>
              <a:t>A=Ability </a:t>
            </a:r>
          </a:p>
          <a:p>
            <a:r>
              <a:rPr lang="en-US" sz="1800" dirty="0">
                <a:solidFill>
                  <a:srgbClr val="00B050"/>
                </a:solidFill>
              </a:rPr>
              <a:t>M=Motivation</a:t>
            </a:r>
          </a:p>
          <a:p>
            <a:r>
              <a:rPr lang="en-US" sz="1800" dirty="0">
                <a:solidFill>
                  <a:srgbClr val="FFC000"/>
                </a:solidFill>
              </a:rPr>
              <a:t>O= opportunity. </a:t>
            </a:r>
          </a:p>
          <a:p>
            <a:pPr marL="0" indent="0">
              <a:buNone/>
            </a:pPr>
            <a:endParaRPr lang="en-US" dirty="0"/>
          </a:p>
        </p:txBody>
      </p:sp>
      <p:pic>
        <p:nvPicPr>
          <p:cNvPr id="7" name="Picture 6">
            <a:extLst>
              <a:ext uri="{FF2B5EF4-FFF2-40B4-BE49-F238E27FC236}">
                <a16:creationId xmlns:a16="http://schemas.microsoft.com/office/drawing/2014/main" id="{786A368F-A8DF-44E2-80DE-1F46CFA03824}"/>
              </a:ext>
            </a:extLst>
          </p:cNvPr>
          <p:cNvPicPr>
            <a:picLocks noChangeAspect="1"/>
          </p:cNvPicPr>
          <p:nvPr/>
        </p:nvPicPr>
        <p:blipFill>
          <a:blip r:embed="rId2"/>
          <a:stretch>
            <a:fillRect/>
          </a:stretch>
        </p:blipFill>
        <p:spPr>
          <a:xfrm>
            <a:off x="7160455" y="751875"/>
            <a:ext cx="4325171" cy="4932218"/>
          </a:xfrm>
          <a:prstGeom prst="rect">
            <a:avLst/>
          </a:prstGeom>
        </p:spPr>
      </p:pic>
      <p:sp>
        <p:nvSpPr>
          <p:cNvPr id="6" name="TextBox 5">
            <a:extLst>
              <a:ext uri="{FF2B5EF4-FFF2-40B4-BE49-F238E27FC236}">
                <a16:creationId xmlns:a16="http://schemas.microsoft.com/office/drawing/2014/main" id="{79D988D4-0AE7-488E-AD61-347AA2ADB58D}"/>
              </a:ext>
            </a:extLst>
          </p:cNvPr>
          <p:cNvSpPr txBox="1"/>
          <p:nvPr/>
        </p:nvSpPr>
        <p:spPr>
          <a:xfrm>
            <a:off x="8892209" y="5921459"/>
            <a:ext cx="6096000" cy="369332"/>
          </a:xfrm>
          <a:prstGeom prst="rect">
            <a:avLst/>
          </a:prstGeom>
          <a:noFill/>
        </p:spPr>
        <p:txBody>
          <a:bodyPr wrap="square">
            <a:spAutoFit/>
          </a:bodyPr>
          <a:lstStyle/>
          <a:p>
            <a:r>
              <a:rPr lang="en-GB" dirty="0"/>
              <a:t>(Marin Garcia 2016) </a:t>
            </a:r>
          </a:p>
        </p:txBody>
      </p:sp>
    </p:spTree>
    <p:extLst>
      <p:ext uri="{BB962C8B-B14F-4D97-AF65-F5344CB8AC3E}">
        <p14:creationId xmlns:p14="http://schemas.microsoft.com/office/powerpoint/2010/main" val="2104834147"/>
      </p:ext>
    </p:extLst>
  </p:cSld>
  <p:clrMapOvr>
    <a:masterClrMapping/>
  </p:clrMapOvr>
  <p:transition spd="slow" advClick="0">
    <p:fade thruBlk="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729C-FD30-4016-B17B-B897C4430453}"/>
              </a:ext>
            </a:extLst>
          </p:cNvPr>
          <p:cNvSpPr>
            <a:spLocks noGrp="1"/>
          </p:cNvSpPr>
          <p:nvPr>
            <p:ph type="title"/>
          </p:nvPr>
        </p:nvSpPr>
        <p:spPr/>
        <p:txBody>
          <a:bodyPr/>
          <a:lstStyle/>
          <a:p>
            <a:r>
              <a:rPr lang="en-GB" u="sng" dirty="0"/>
              <a:t>Conclusion.</a:t>
            </a:r>
          </a:p>
        </p:txBody>
      </p:sp>
      <p:sp>
        <p:nvSpPr>
          <p:cNvPr id="3" name="Content Placeholder 2">
            <a:extLst>
              <a:ext uri="{FF2B5EF4-FFF2-40B4-BE49-F238E27FC236}">
                <a16:creationId xmlns:a16="http://schemas.microsoft.com/office/drawing/2014/main" id="{2D13B5BA-E5C0-4762-9CC5-1403B0EF1B33}"/>
              </a:ext>
            </a:extLst>
          </p:cNvPr>
          <p:cNvSpPr>
            <a:spLocks noGrp="1"/>
          </p:cNvSpPr>
          <p:nvPr>
            <p:ph idx="1"/>
          </p:nvPr>
        </p:nvSpPr>
        <p:spPr>
          <a:xfrm>
            <a:off x="1066800" y="1630017"/>
            <a:ext cx="10058400" cy="4585389"/>
          </a:xfrm>
        </p:spPr>
        <p:txBody>
          <a:bodyPr>
            <a:noAutofit/>
          </a:bodyPr>
          <a:lstStyle/>
          <a:p>
            <a:pPr marL="0" indent="0">
              <a:buNone/>
            </a:pPr>
            <a:r>
              <a:rPr lang="en-US" sz="1800" dirty="0"/>
              <a:t>Based on my whole presentation I found out that an effective performance management aims at aligning team members of an organization supporting the employees development by enchancing the employees performance. Having an effective performance management process within an organization increases the productivity of an organization. The process of performance management helps identify who the hard working employees are in the organization and motivate them to work harder.</a:t>
            </a:r>
          </a:p>
          <a:p>
            <a:pPr marL="0" indent="0">
              <a:buNone/>
            </a:pPr>
            <a:r>
              <a:rPr lang="en-US" sz="1800" dirty="0"/>
              <a:t>The theories such as the Performance Management cycle and the Amo Theory included in this presentation are both Performance management tools used to help employees, managers and the company meet their goals. </a:t>
            </a:r>
          </a:p>
          <a:p>
            <a:pPr marL="0" indent="0">
              <a:buNone/>
            </a:pPr>
            <a:r>
              <a:rPr lang="en-US" sz="1800" dirty="0"/>
              <a:t>I think when a performance management system is used well, there are positive outcomes. With no system in place, feedback between leaders and employees is less frequent or often non-existent. Organizations need systems that set objectives and define work plans to have an successful organization.</a:t>
            </a:r>
          </a:p>
        </p:txBody>
      </p:sp>
    </p:spTree>
    <p:extLst>
      <p:ext uri="{BB962C8B-B14F-4D97-AF65-F5344CB8AC3E}">
        <p14:creationId xmlns:p14="http://schemas.microsoft.com/office/powerpoint/2010/main" val="3169962158"/>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639FA-8849-45C1-BE83-A4E59AAF89BF}"/>
              </a:ext>
            </a:extLst>
          </p:cNvPr>
          <p:cNvSpPr>
            <a:spLocks noGrp="1"/>
          </p:cNvSpPr>
          <p:nvPr>
            <p:ph type="title"/>
          </p:nvPr>
        </p:nvSpPr>
        <p:spPr>
          <a:xfrm>
            <a:off x="954157" y="642594"/>
            <a:ext cx="10171043" cy="470589"/>
          </a:xfrm>
        </p:spPr>
        <p:txBody>
          <a:bodyPr>
            <a:normAutofit fontScale="90000"/>
          </a:bodyPr>
          <a:lstStyle/>
          <a:p>
            <a:r>
              <a:rPr lang="en-US" dirty="0"/>
              <a:t>Reference List</a:t>
            </a:r>
            <a:endParaRPr lang="en-GB" dirty="0"/>
          </a:p>
        </p:txBody>
      </p:sp>
      <p:sp>
        <p:nvSpPr>
          <p:cNvPr id="3" name="Content Placeholder 2">
            <a:extLst>
              <a:ext uri="{FF2B5EF4-FFF2-40B4-BE49-F238E27FC236}">
                <a16:creationId xmlns:a16="http://schemas.microsoft.com/office/drawing/2014/main" id="{39903924-C5AC-4069-927B-FE6FE3B876F6}"/>
              </a:ext>
            </a:extLst>
          </p:cNvPr>
          <p:cNvSpPr>
            <a:spLocks noGrp="1"/>
          </p:cNvSpPr>
          <p:nvPr>
            <p:ph idx="1"/>
          </p:nvPr>
        </p:nvSpPr>
        <p:spPr>
          <a:xfrm>
            <a:off x="1066800" y="1113183"/>
            <a:ext cx="10058400" cy="5353878"/>
          </a:xfrm>
        </p:spPr>
        <p:txBody>
          <a:bodyPr>
            <a:normAutofit lnSpcReduction="10000"/>
          </a:bodyPr>
          <a:lstStyle/>
          <a:p>
            <a:r>
              <a:rPr lang="en-US" dirty="0"/>
              <a:t>Armstrong, M. &amp; Baron, A, (1998). Performance Management. “systematic process for improving organizational performance by developing the performance of individuals. London: Institute of Personnel and Development define performance management available at </a:t>
            </a:r>
            <a:r>
              <a:rPr lang="en-US" dirty="0">
                <a:hlinkClick r:id="rId2"/>
              </a:rPr>
              <a:t>www.accipio.com/eleadership/mod/wiki/view.php?id=1741#:~:text=Armstrong%20and%20Baron%20%281998%29%20define%20performance%20management%20as,framework%20of%20planned%20goals%2C%20standards%20and%20competence%20requirements.%E2%80%9D</a:t>
            </a:r>
            <a:r>
              <a:rPr lang="en-US" dirty="0"/>
              <a:t> [accessed on 18.10.20]</a:t>
            </a:r>
          </a:p>
          <a:p>
            <a:r>
              <a:rPr lang="en-US" dirty="0"/>
              <a:t>Lalwani, P. (2020). Performance management is defined as the process of continuous communication and feedback between a manager and employee towards the achievement of organizational objectives. Available at </a:t>
            </a:r>
            <a:r>
              <a:rPr lang="en-US" dirty="0">
                <a:hlinkClick r:id="rId3"/>
              </a:rPr>
              <a:t>www.toolbox.com/</a:t>
            </a:r>
            <a:r>
              <a:rPr lang="en-US" dirty="0" err="1">
                <a:hlinkClick r:id="rId3"/>
              </a:rPr>
              <a:t>hr</a:t>
            </a:r>
            <a:r>
              <a:rPr lang="en-US" dirty="0">
                <a:hlinkClick r:id="rId3"/>
              </a:rPr>
              <a:t>/performance-management/articles/what-is-performance-management/#:~:text=The%20Performance%20Management%20Cycle%201%20Planning.%20This%20stage,improve%20the%20performance%20of%20employees.%20More%20items...%20</a:t>
            </a:r>
            <a:r>
              <a:rPr lang="en-US" dirty="0"/>
              <a:t> [accessed on 18.10.20]</a:t>
            </a:r>
          </a:p>
          <a:p>
            <a:r>
              <a:rPr lang="en-US" dirty="0"/>
              <a:t>White, D. (2019). performance management is so important to every organization. available at  </a:t>
            </a:r>
            <a:r>
              <a:rPr lang="en-US" dirty="0">
                <a:hlinkClick r:id="rId4"/>
              </a:rPr>
              <a:t>https://www.techfunnel.com/hr-tech/importance-of-performance-management-in-an-organization/</a:t>
            </a:r>
            <a:r>
              <a:rPr lang="en-US" dirty="0"/>
              <a:t> [accessed on 18.10.20]</a:t>
            </a:r>
          </a:p>
          <a:p>
            <a:r>
              <a:rPr lang="en-US" dirty="0"/>
              <a:t>Work front, (2019). Poorly-implemented performance management will cost your company.  Available at </a:t>
            </a:r>
            <a:r>
              <a:rPr lang="en-US" dirty="0">
                <a:hlinkClick r:id="rId5"/>
              </a:rPr>
              <a:t>https://www.workfront.com/blog/the-disadvantages-of-poor-performance-management</a:t>
            </a:r>
            <a:r>
              <a:rPr lang="en-US" dirty="0"/>
              <a:t> [accessed on 18.10.20]</a:t>
            </a:r>
          </a:p>
          <a:p>
            <a:r>
              <a:rPr lang="en-US" dirty="0"/>
              <a:t>Garcia, M. (2016) organizational interests are best served by a system that attends to the employees ability, motivation, and opportunity available at  </a:t>
            </a:r>
            <a:r>
              <a:rPr lang="en-US" dirty="0">
                <a:hlinkClick r:id="rId6"/>
              </a:rPr>
              <a:t>https://www.intangiblecapital.org/index.php/ic/article/view/838/574</a:t>
            </a:r>
            <a:r>
              <a:rPr lang="en-US" dirty="0"/>
              <a:t> [accessed on 19.10.20]</a:t>
            </a:r>
          </a:p>
          <a:p>
            <a:pPr marL="342900" indent="-342900">
              <a:buFont typeface="+mj-lt"/>
              <a:buAutoNum type="arabicPeriod"/>
            </a:pPr>
            <a:endParaRPr lang="en-US" dirty="0"/>
          </a:p>
          <a:p>
            <a:pPr marL="0" indent="0">
              <a:buNone/>
            </a:pPr>
            <a:endParaRPr lang="en-US" dirty="0"/>
          </a:p>
          <a:p>
            <a:pPr marL="0" indent="0">
              <a:buNone/>
            </a:pPr>
            <a:endParaRPr lang="en-US" dirty="0"/>
          </a:p>
          <a:p>
            <a:endParaRPr lang="en-US" dirty="0"/>
          </a:p>
          <a:p>
            <a:endParaRPr lang="en-US" dirty="0"/>
          </a:p>
          <a:p>
            <a:pPr marL="0" indent="0">
              <a:buNone/>
            </a:pPr>
            <a:endParaRPr lang="en-GB" dirty="0"/>
          </a:p>
        </p:txBody>
      </p:sp>
    </p:spTree>
    <p:extLst>
      <p:ext uri="{BB962C8B-B14F-4D97-AF65-F5344CB8AC3E}">
        <p14:creationId xmlns:p14="http://schemas.microsoft.com/office/powerpoint/2010/main" val="86028218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5E6B9-7183-4A1B-9BF2-092ED1856299}"/>
              </a:ext>
            </a:extLst>
          </p:cNvPr>
          <p:cNvSpPr>
            <a:spLocks noGrp="1"/>
          </p:cNvSpPr>
          <p:nvPr>
            <p:ph type="title"/>
          </p:nvPr>
        </p:nvSpPr>
        <p:spPr>
          <a:xfrm>
            <a:off x="1066800" y="642595"/>
            <a:ext cx="10058400" cy="298310"/>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CD21603A-12B5-4742-A5E4-7410FF09E613}"/>
              </a:ext>
            </a:extLst>
          </p:cNvPr>
          <p:cNvSpPr>
            <a:spLocks noGrp="1"/>
          </p:cNvSpPr>
          <p:nvPr>
            <p:ph idx="1"/>
          </p:nvPr>
        </p:nvSpPr>
        <p:spPr>
          <a:xfrm>
            <a:off x="1066800" y="1139687"/>
            <a:ext cx="10058400" cy="5287617"/>
          </a:xfrm>
        </p:spPr>
        <p:txBody>
          <a:bodyPr>
            <a:normAutofit fontScale="92500" lnSpcReduction="10000"/>
          </a:bodyPr>
          <a:lstStyle/>
          <a:p>
            <a:r>
              <a:rPr lang="en-US" dirty="0"/>
              <a:t>(Kourtit, 2013) The Performance Management system used is a strategic tool for the company that helps it to focus on Employees and the organization as a whole. Available at  </a:t>
            </a:r>
            <a:r>
              <a:rPr lang="en-GB" dirty="0">
                <a:hlinkClick r:id="rId2"/>
              </a:rPr>
              <a:t>https://myassignmenthelp.com/free-samples/tesco-performance-management-performance-and-productivity</a:t>
            </a:r>
            <a:r>
              <a:rPr lang="en-GB" dirty="0"/>
              <a:t> [ accessed on 20.10.20]</a:t>
            </a:r>
          </a:p>
          <a:p>
            <a:r>
              <a:rPr lang="en-GB" dirty="0"/>
              <a:t>Perform Yard (2018) </a:t>
            </a:r>
            <a:r>
              <a:rPr lang="en-US" dirty="0"/>
              <a:t>“you can work long, hard or smart but at Amazon you cant choose the two out of the three” available at  </a:t>
            </a:r>
            <a:r>
              <a:rPr lang="en-US" dirty="0">
                <a:hlinkClick r:id="rId3"/>
              </a:rPr>
              <a:t>https://www.performyard.com/articles/how-does-amazon-do-performance-management</a:t>
            </a:r>
            <a:r>
              <a:rPr lang="en-US" dirty="0"/>
              <a:t> [accessed on 20.10.20]</a:t>
            </a:r>
            <a:endParaRPr lang="en-GB" dirty="0"/>
          </a:p>
          <a:p>
            <a:r>
              <a:rPr lang="en-US" dirty="0"/>
              <a:t>PayScale (2018). When a manager is looking to promote someone, they are required to write a white paper that documents the employee’s successes, failures and how the person has grown in the process. Available at  </a:t>
            </a:r>
            <a:r>
              <a:rPr lang="en-US" dirty="0">
                <a:hlinkClick r:id="rId4"/>
              </a:rPr>
              <a:t>https://www.payscale.com/compensation-today/2018/08/performance-management-techniques</a:t>
            </a:r>
            <a:r>
              <a:rPr lang="en-US" dirty="0"/>
              <a:t> [accessed on 20.10.20]</a:t>
            </a:r>
            <a:endParaRPr lang="en-GB" dirty="0"/>
          </a:p>
          <a:p>
            <a:r>
              <a:rPr lang="en-US" dirty="0"/>
              <a:t>PayScale (2018). one of the mechanisms they’ve developed is known as the white paper process. available at </a:t>
            </a:r>
            <a:r>
              <a:rPr lang="en-US" dirty="0">
                <a:hlinkClick r:id="rId4"/>
              </a:rPr>
              <a:t>https://www.payscale.com/compensation-today/2018/08/performance-management-techniques</a:t>
            </a:r>
            <a:r>
              <a:rPr lang="en-US" dirty="0"/>
              <a:t> [accessed on 21.10.20]</a:t>
            </a:r>
          </a:p>
          <a:p>
            <a:r>
              <a:rPr lang="en-US" dirty="0"/>
              <a:t>November (2018). Tesco is one of the companies which used performance management system and leadership in retail industry to increase business success rate. Available at </a:t>
            </a:r>
            <a:r>
              <a:rPr lang="en-US" dirty="0">
                <a:hlinkClick r:id="rId5"/>
              </a:rPr>
              <a:t>https://www.ukessays.com/essays/management/tesco-organisational-performance-management.php?vref=1</a:t>
            </a:r>
            <a:r>
              <a:rPr lang="en-US" dirty="0"/>
              <a:t> [Accessed 21.10.20]. </a:t>
            </a:r>
          </a:p>
          <a:p>
            <a:r>
              <a:rPr lang="en-US" dirty="0"/>
              <a:t>Watkins. G (2013). The first step to unlocking performance is to engage your people through an effective performance management process. Available at </a:t>
            </a:r>
            <a:r>
              <a:rPr lang="en-US" dirty="0">
                <a:hlinkClick r:id="rId6"/>
              </a:rPr>
              <a:t>http://www.workinfo.org/index.php/articles/item/573-six-steps-to-effective-performance-management</a:t>
            </a:r>
            <a:r>
              <a:rPr lang="en-US" dirty="0"/>
              <a:t> [accessed on 22.10.20] </a:t>
            </a:r>
          </a:p>
        </p:txBody>
      </p:sp>
      <p:sp>
        <p:nvSpPr>
          <p:cNvPr id="5" name="TextBox 4">
            <a:extLst>
              <a:ext uri="{FF2B5EF4-FFF2-40B4-BE49-F238E27FC236}">
                <a16:creationId xmlns:a16="http://schemas.microsoft.com/office/drawing/2014/main" id="{66218192-2F80-4A91-BEE5-E2DCD6218803}"/>
              </a:ext>
            </a:extLst>
          </p:cNvPr>
          <p:cNvSpPr txBox="1"/>
          <p:nvPr/>
        </p:nvSpPr>
        <p:spPr>
          <a:xfrm>
            <a:off x="3048000" y="2970648"/>
            <a:ext cx="6096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54450206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E4487CEA-7875-4327-875F-CA3B32E800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745B92C-4D89-4324-B52D-E1F5F627B790}">
  <ds:schemaRefs>
    <ds:schemaRef ds:uri="http://schemas.microsoft.com/sharepoint/v3/contenttype/forms"/>
  </ds:schemaRefs>
</ds:datastoreItem>
</file>

<file path=customXml/itemProps3.xml><?xml version="1.0" encoding="utf-8"?>
<ds:datastoreItem xmlns:ds="http://schemas.openxmlformats.org/officeDocument/2006/customXml" ds:itemID="{E7228C0C-F774-4270-99CB-314B07EBFBE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{18635611-0112-4A0C-A743-C4D61A7E39C8}tf78438558_wac</Template>
  <TotalTime>0</TotalTime>
  <Words>1307</Words>
  <Application>Microsoft Office PowerPoint</Application>
  <PresentationFormat>Widescreen</PresentationFormat>
  <Paragraphs>86</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Century Gothic</vt:lpstr>
      <vt:lpstr>Garamond</vt:lpstr>
      <vt:lpstr>SavonVTI</vt:lpstr>
      <vt:lpstr>   </vt:lpstr>
      <vt:lpstr>Defining the Performance Management theory</vt:lpstr>
      <vt:lpstr>Examples of how Organizations use Performance Management.</vt:lpstr>
      <vt:lpstr>Amazon- How they use Performance Management.</vt:lpstr>
      <vt:lpstr>The Performance Management cycle</vt:lpstr>
      <vt:lpstr>The importance of performance management cycle in organizations? </vt:lpstr>
      <vt:lpstr>Advantages of managing performance of employees within an organization.</vt:lpstr>
      <vt:lpstr>Disadvantages of Performance Management regarding employees within organizations.</vt:lpstr>
      <vt:lpstr>Amo Theory &amp; where it came from. </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2020-10-19T13:05:35Z</dcterms:created>
  <dcterms:modified xsi:type="dcterms:W3CDTF">2020-10-25T13:49:46Z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