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1" r:id="rId4"/>
    <p:sldId id="258" r:id="rId5"/>
    <p:sldId id="259" r:id="rId6"/>
    <p:sldId id="260"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4669"/>
  </p:normalViewPr>
  <p:slideViewPr>
    <p:cSldViewPr snapToGrid="0" snapToObjects="1">
      <p:cViewPr varScale="1">
        <p:scale>
          <a:sx n="93" d="100"/>
          <a:sy n="93" d="100"/>
        </p:scale>
        <p:origin x="784"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11/12/19</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GB"/>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11/12/19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GB"/>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11/12/19</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GB"/>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11/12/19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11/12/19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11/12/19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11/12/19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GB"/>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11/12/19</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11/12/19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11/12/19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11/12/19</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GB"/>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11/12/19</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FD123-D6BD-394E-A74B-7637ED4BBF59}"/>
              </a:ext>
            </a:extLst>
          </p:cNvPr>
          <p:cNvSpPr>
            <a:spLocks noGrp="1"/>
          </p:cNvSpPr>
          <p:nvPr>
            <p:ph type="ctrTitle"/>
          </p:nvPr>
        </p:nvSpPr>
        <p:spPr/>
        <p:txBody>
          <a:bodyPr/>
          <a:lstStyle/>
          <a:p>
            <a:r>
              <a:rPr lang="en-US" dirty="0">
                <a:solidFill>
                  <a:schemeClr val="tx1"/>
                </a:solidFill>
              </a:rPr>
              <a:t>CHOCOLATE BAR RECALL – PR campaign</a:t>
            </a:r>
          </a:p>
        </p:txBody>
      </p:sp>
      <p:sp>
        <p:nvSpPr>
          <p:cNvPr id="3" name="Subtitle 2">
            <a:extLst>
              <a:ext uri="{FF2B5EF4-FFF2-40B4-BE49-F238E27FC236}">
                <a16:creationId xmlns:a16="http://schemas.microsoft.com/office/drawing/2014/main" id="{260DBF38-27E7-EA49-8211-745BCFDEF69F}"/>
              </a:ext>
            </a:extLst>
          </p:cNvPr>
          <p:cNvSpPr>
            <a:spLocks noGrp="1"/>
          </p:cNvSpPr>
          <p:nvPr>
            <p:ph type="subTitle" idx="1"/>
          </p:nvPr>
        </p:nvSpPr>
        <p:spPr/>
        <p:txBody>
          <a:bodyPr/>
          <a:lstStyle/>
          <a:p>
            <a:r>
              <a:rPr lang="en-US" dirty="0"/>
              <a:t>Georgia </a:t>
            </a:r>
            <a:r>
              <a:rPr lang="en-US" dirty="0" err="1"/>
              <a:t>passmore</a:t>
            </a:r>
            <a:endParaRPr lang="en-US" dirty="0"/>
          </a:p>
        </p:txBody>
      </p:sp>
    </p:spTree>
    <p:extLst>
      <p:ext uri="{BB962C8B-B14F-4D97-AF65-F5344CB8AC3E}">
        <p14:creationId xmlns:p14="http://schemas.microsoft.com/office/powerpoint/2010/main" val="20585955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18A07-C779-154D-84C9-107629446F08}"/>
              </a:ext>
            </a:extLst>
          </p:cNvPr>
          <p:cNvSpPr>
            <a:spLocks noGrp="1"/>
          </p:cNvSpPr>
          <p:nvPr>
            <p:ph type="title"/>
          </p:nvPr>
        </p:nvSpPr>
        <p:spPr/>
        <p:txBody>
          <a:bodyPr/>
          <a:lstStyle/>
          <a:p>
            <a:r>
              <a:rPr lang="en-US" dirty="0"/>
              <a:t>stakeholders </a:t>
            </a:r>
          </a:p>
        </p:txBody>
      </p:sp>
      <p:sp>
        <p:nvSpPr>
          <p:cNvPr id="3" name="Content Placeholder 2">
            <a:extLst>
              <a:ext uri="{FF2B5EF4-FFF2-40B4-BE49-F238E27FC236}">
                <a16:creationId xmlns:a16="http://schemas.microsoft.com/office/drawing/2014/main" id="{83ABBA2E-EE9E-8F4F-82F0-E5C842D44CC7}"/>
              </a:ext>
            </a:extLst>
          </p:cNvPr>
          <p:cNvSpPr>
            <a:spLocks noGrp="1"/>
          </p:cNvSpPr>
          <p:nvPr>
            <p:ph idx="1"/>
          </p:nvPr>
        </p:nvSpPr>
        <p:spPr/>
        <p:txBody>
          <a:bodyPr/>
          <a:lstStyle/>
          <a:p>
            <a:r>
              <a:rPr lang="en-US" dirty="0"/>
              <a:t>As we are a FMCG (fast </a:t>
            </a:r>
            <a:r>
              <a:rPr lang="en-US"/>
              <a:t>moving consumer goods) </a:t>
            </a:r>
            <a:r>
              <a:rPr lang="en-US" dirty="0"/>
              <a:t>company, meaning our products are typically low value and our turnover is regularly high, this recall will most definitely cost us and our manufacturers the cost of replacement products and fixing defective products.  We will undoubtedly cope with the short term affects and we will try to eliminate all factors of long term financial consequences (Investopedia, 2019). </a:t>
            </a:r>
          </a:p>
          <a:p>
            <a:r>
              <a:rPr lang="en-US" dirty="0"/>
              <a:t>As a company we must work quickly to maintain our customer loyalty and most importantly stakeholder confidence. During this presentation we will be discussing the most suitable strategy for product recall. Stakeholders will be included in covering small amounts of cost, in return we agree to boost our sales with our campaign and new improved product.</a:t>
            </a:r>
          </a:p>
        </p:txBody>
      </p:sp>
    </p:spTree>
    <p:extLst>
      <p:ext uri="{BB962C8B-B14F-4D97-AF65-F5344CB8AC3E}">
        <p14:creationId xmlns:p14="http://schemas.microsoft.com/office/powerpoint/2010/main" val="18499027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4D77F-C886-9F45-A5D2-2E63FAA12692}"/>
              </a:ext>
            </a:extLst>
          </p:cNvPr>
          <p:cNvSpPr>
            <a:spLocks noGrp="1"/>
          </p:cNvSpPr>
          <p:nvPr>
            <p:ph type="title"/>
          </p:nvPr>
        </p:nvSpPr>
        <p:spPr/>
        <p:txBody>
          <a:bodyPr/>
          <a:lstStyle/>
          <a:p>
            <a:r>
              <a:rPr lang="en-US" dirty="0"/>
              <a:t>Types of stakeholders</a:t>
            </a:r>
          </a:p>
        </p:txBody>
      </p:sp>
      <p:sp>
        <p:nvSpPr>
          <p:cNvPr id="3" name="Content Placeholder 2">
            <a:extLst>
              <a:ext uri="{FF2B5EF4-FFF2-40B4-BE49-F238E27FC236}">
                <a16:creationId xmlns:a16="http://schemas.microsoft.com/office/drawing/2014/main" id="{B7B3B6BB-F4C3-2D4C-8FA4-9DB614454868}"/>
              </a:ext>
            </a:extLst>
          </p:cNvPr>
          <p:cNvSpPr>
            <a:spLocks noGrp="1"/>
          </p:cNvSpPr>
          <p:nvPr>
            <p:ph idx="1"/>
          </p:nvPr>
        </p:nvSpPr>
        <p:spPr/>
        <p:txBody>
          <a:bodyPr/>
          <a:lstStyle/>
          <a:p>
            <a:pPr marL="0" indent="0">
              <a:buNone/>
            </a:pPr>
            <a:r>
              <a:rPr lang="en-US" dirty="0"/>
              <a:t>Internal Stakeholders include; CEO, Managers, Board Members.</a:t>
            </a:r>
          </a:p>
          <a:p>
            <a:pPr marL="0" indent="0">
              <a:buNone/>
            </a:pPr>
            <a:endParaRPr lang="en-US" dirty="0"/>
          </a:p>
          <a:p>
            <a:pPr marL="0" indent="0">
              <a:buNone/>
            </a:pPr>
            <a:r>
              <a:rPr lang="en-US" dirty="0"/>
              <a:t>External Stakeholders include; Customers, Clients, Business Partners and Suppliers. </a:t>
            </a:r>
          </a:p>
        </p:txBody>
      </p:sp>
    </p:spTree>
    <p:extLst>
      <p:ext uri="{BB962C8B-B14F-4D97-AF65-F5344CB8AC3E}">
        <p14:creationId xmlns:p14="http://schemas.microsoft.com/office/powerpoint/2010/main" val="16105453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7FC28-0BBC-7C42-935A-D845C579376E}"/>
              </a:ext>
            </a:extLst>
          </p:cNvPr>
          <p:cNvSpPr>
            <a:spLocks noGrp="1"/>
          </p:cNvSpPr>
          <p:nvPr>
            <p:ph type="title"/>
          </p:nvPr>
        </p:nvSpPr>
        <p:spPr/>
        <p:txBody>
          <a:bodyPr/>
          <a:lstStyle/>
          <a:p>
            <a:r>
              <a:rPr lang="en-US" dirty="0"/>
              <a:t>Key issues</a:t>
            </a:r>
          </a:p>
        </p:txBody>
      </p:sp>
      <p:sp>
        <p:nvSpPr>
          <p:cNvPr id="3" name="Content Placeholder 2">
            <a:extLst>
              <a:ext uri="{FF2B5EF4-FFF2-40B4-BE49-F238E27FC236}">
                <a16:creationId xmlns:a16="http://schemas.microsoft.com/office/drawing/2014/main" id="{05A60694-30EA-154E-B459-4D18AEAA5D05}"/>
              </a:ext>
            </a:extLst>
          </p:cNvPr>
          <p:cNvSpPr>
            <a:spLocks noGrp="1"/>
          </p:cNvSpPr>
          <p:nvPr>
            <p:ph idx="1"/>
          </p:nvPr>
        </p:nvSpPr>
        <p:spPr/>
        <p:txBody>
          <a:bodyPr/>
          <a:lstStyle/>
          <a:p>
            <a:pPr>
              <a:buFont typeface="Arial" panose="020B0604020202020204" pitchFamily="34" charset="0"/>
              <a:buChar char="•"/>
            </a:pPr>
            <a:r>
              <a:rPr lang="en-US" dirty="0"/>
              <a:t>The main issue of our product recall would be how it’s affected our customers, in a number of ways we will have to re gain their loyalty.  The complaint cases of this recall include a number of customers having an allergic reaction or disturbance to their diet.  </a:t>
            </a:r>
          </a:p>
          <a:p>
            <a:pPr>
              <a:buFont typeface="Arial" panose="020B0604020202020204" pitchFamily="34" charset="0"/>
              <a:buChar char="•"/>
            </a:pPr>
            <a:r>
              <a:rPr lang="en-US" dirty="0"/>
              <a:t>From this moment onwards our customers and the public will doubt our products and brand, possible company competition now. </a:t>
            </a:r>
          </a:p>
          <a:p>
            <a:pPr>
              <a:buFont typeface="Arial" panose="020B0604020202020204" pitchFamily="34" charset="0"/>
              <a:buChar char="•"/>
            </a:pPr>
            <a:r>
              <a:rPr lang="en-US" dirty="0"/>
              <a:t>Our product will have to completely be re designed and have a new release.</a:t>
            </a:r>
          </a:p>
          <a:p>
            <a:pPr>
              <a:buFont typeface="Arial" panose="020B0604020202020204" pitchFamily="34" charset="0"/>
              <a:buChar char="•"/>
            </a:pPr>
            <a:r>
              <a:rPr lang="en-US" dirty="0"/>
              <a:t>Though insurance may cover a certain amount of damage, we need to prepare for a turnaround so long term we aren’t affected by customer and shareholder loss. </a:t>
            </a:r>
          </a:p>
          <a:p>
            <a:pPr>
              <a:buFont typeface="Arial" panose="020B0604020202020204" pitchFamily="34" charset="0"/>
              <a:buChar char="•"/>
            </a:pPr>
            <a:r>
              <a:rPr lang="en-US" dirty="0"/>
              <a:t>The recall may cause many of our stakeholders to lose confidence with our company and look elsewhere.</a:t>
            </a:r>
          </a:p>
          <a:p>
            <a:pPr marL="0" indent="0">
              <a:buNone/>
            </a:pPr>
            <a:endParaRPr lang="en-US" dirty="0"/>
          </a:p>
        </p:txBody>
      </p:sp>
    </p:spTree>
    <p:extLst>
      <p:ext uri="{BB962C8B-B14F-4D97-AF65-F5344CB8AC3E}">
        <p14:creationId xmlns:p14="http://schemas.microsoft.com/office/powerpoint/2010/main" val="13599995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DA4E7-07E9-3045-99DA-D7F3D12B2336}"/>
              </a:ext>
            </a:extLst>
          </p:cNvPr>
          <p:cNvSpPr>
            <a:spLocks noGrp="1"/>
          </p:cNvSpPr>
          <p:nvPr>
            <p:ph type="title"/>
          </p:nvPr>
        </p:nvSpPr>
        <p:spPr/>
        <p:txBody>
          <a:bodyPr/>
          <a:lstStyle/>
          <a:p>
            <a:r>
              <a:rPr lang="en-US" dirty="0"/>
              <a:t>Communication channels to be used</a:t>
            </a:r>
          </a:p>
        </p:txBody>
      </p:sp>
      <p:sp>
        <p:nvSpPr>
          <p:cNvPr id="3" name="Content Placeholder 2">
            <a:extLst>
              <a:ext uri="{FF2B5EF4-FFF2-40B4-BE49-F238E27FC236}">
                <a16:creationId xmlns:a16="http://schemas.microsoft.com/office/drawing/2014/main" id="{6AD386D8-0D09-A549-A6A5-6C2CD9B1FBB4}"/>
              </a:ext>
            </a:extLst>
          </p:cNvPr>
          <p:cNvSpPr>
            <a:spLocks noGrp="1"/>
          </p:cNvSpPr>
          <p:nvPr>
            <p:ph idx="1"/>
          </p:nvPr>
        </p:nvSpPr>
        <p:spPr/>
        <p:txBody>
          <a:bodyPr/>
          <a:lstStyle/>
          <a:p>
            <a:r>
              <a:rPr lang="en-US" dirty="0"/>
              <a:t>Our main priority throughout the recall campaign is to inform our consumers of what exact product is needed and why it has been recalled, we intend to communicate this message via physical laminated posters in every retailer store that sells our product.  We will be posting the message via all of our social media accounts and in most daily newspapers.</a:t>
            </a:r>
          </a:p>
          <a:p>
            <a:r>
              <a:rPr lang="en-US" dirty="0"/>
              <a:t>Our website and all forums will post this message and all ways to contact us if need to.</a:t>
            </a:r>
          </a:p>
          <a:p>
            <a:r>
              <a:rPr lang="en-US" dirty="0"/>
              <a:t>We will speak with all retailers selling our chocolate bar through email and conference call.</a:t>
            </a:r>
          </a:p>
        </p:txBody>
      </p:sp>
    </p:spTree>
    <p:extLst>
      <p:ext uri="{BB962C8B-B14F-4D97-AF65-F5344CB8AC3E}">
        <p14:creationId xmlns:p14="http://schemas.microsoft.com/office/powerpoint/2010/main" val="2476663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FB2B6-7EB2-654E-B2D6-2FCBCACB8506}"/>
              </a:ext>
            </a:extLst>
          </p:cNvPr>
          <p:cNvSpPr>
            <a:spLocks noGrp="1"/>
          </p:cNvSpPr>
          <p:nvPr>
            <p:ph type="title"/>
          </p:nvPr>
        </p:nvSpPr>
        <p:spPr/>
        <p:txBody>
          <a:bodyPr/>
          <a:lstStyle/>
          <a:p>
            <a:r>
              <a:rPr lang="en-US" dirty="0"/>
              <a:t>Tools for monitoring </a:t>
            </a:r>
          </a:p>
        </p:txBody>
      </p:sp>
      <p:sp>
        <p:nvSpPr>
          <p:cNvPr id="3" name="Content Placeholder 2">
            <a:extLst>
              <a:ext uri="{FF2B5EF4-FFF2-40B4-BE49-F238E27FC236}">
                <a16:creationId xmlns:a16="http://schemas.microsoft.com/office/drawing/2014/main" id="{8A45DD49-83C0-3D4F-AE2F-F65D0A8B3CF4}"/>
              </a:ext>
            </a:extLst>
          </p:cNvPr>
          <p:cNvSpPr>
            <a:spLocks noGrp="1"/>
          </p:cNvSpPr>
          <p:nvPr>
            <p:ph idx="1"/>
          </p:nvPr>
        </p:nvSpPr>
        <p:spPr/>
        <p:txBody>
          <a:bodyPr/>
          <a:lstStyle/>
          <a:p>
            <a:r>
              <a:rPr lang="en-US" dirty="0"/>
              <a:t>The tools we’ll use are analysis of our sales to determine if we have lost or gained many consumers, we will do this across the board in co ordination with all retailers. </a:t>
            </a:r>
          </a:p>
          <a:p>
            <a:r>
              <a:rPr lang="en-US" dirty="0"/>
              <a:t>Read and acknowledge all newspaper, magazine and social media articles to see what their opinion on the matter is, then again we can determine how many customers we have lost or potentially gained from this recall. </a:t>
            </a:r>
          </a:p>
          <a:p>
            <a:endParaRPr lang="en-US" dirty="0"/>
          </a:p>
          <a:p>
            <a:endParaRPr lang="en-US" dirty="0"/>
          </a:p>
        </p:txBody>
      </p:sp>
    </p:spTree>
    <p:extLst>
      <p:ext uri="{BB962C8B-B14F-4D97-AF65-F5344CB8AC3E}">
        <p14:creationId xmlns:p14="http://schemas.microsoft.com/office/powerpoint/2010/main" val="4176166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15E18-32E8-D040-AEBE-81CCCBEFAC21}"/>
              </a:ext>
            </a:extLst>
          </p:cNvPr>
          <p:cNvSpPr>
            <a:spLocks noGrp="1"/>
          </p:cNvSpPr>
          <p:nvPr>
            <p:ph type="title"/>
          </p:nvPr>
        </p:nvSpPr>
        <p:spPr/>
        <p:txBody>
          <a:bodyPr/>
          <a:lstStyle/>
          <a:p>
            <a:r>
              <a:rPr lang="en-US" dirty="0"/>
              <a:t>Solution</a:t>
            </a:r>
          </a:p>
        </p:txBody>
      </p:sp>
      <p:sp>
        <p:nvSpPr>
          <p:cNvPr id="3" name="Content Placeholder 2">
            <a:extLst>
              <a:ext uri="{FF2B5EF4-FFF2-40B4-BE49-F238E27FC236}">
                <a16:creationId xmlns:a16="http://schemas.microsoft.com/office/drawing/2014/main" id="{C6B62A07-0B0C-344A-9F0D-E113C805EF03}"/>
              </a:ext>
            </a:extLst>
          </p:cNvPr>
          <p:cNvSpPr>
            <a:spLocks noGrp="1"/>
          </p:cNvSpPr>
          <p:nvPr>
            <p:ph idx="1"/>
          </p:nvPr>
        </p:nvSpPr>
        <p:spPr/>
        <p:txBody>
          <a:bodyPr/>
          <a:lstStyle/>
          <a:p>
            <a:r>
              <a:rPr lang="en-US" dirty="0"/>
              <a:t>We intend to advertise the recall, via all the communications channels previously mentioned.</a:t>
            </a:r>
          </a:p>
          <a:p>
            <a:r>
              <a:rPr lang="en-US" dirty="0"/>
              <a:t>We will release a new product shortly after we receive all faulty batches, with a new campaign.</a:t>
            </a:r>
          </a:p>
          <a:p>
            <a:r>
              <a:rPr lang="en-US" dirty="0"/>
              <a:t>We will create a competition to win a prize by buying our chocolate bar to distract customers from the situation of the recall.  </a:t>
            </a:r>
          </a:p>
          <a:p>
            <a:r>
              <a:rPr lang="en-US" dirty="0"/>
              <a:t>We intend to not react to negative PR in a sense where there will be no communication with PR articles, social media accounts or any form of negative PR.</a:t>
            </a:r>
          </a:p>
        </p:txBody>
      </p:sp>
    </p:spTree>
    <p:extLst>
      <p:ext uri="{BB962C8B-B14F-4D97-AF65-F5344CB8AC3E}">
        <p14:creationId xmlns:p14="http://schemas.microsoft.com/office/powerpoint/2010/main" val="1309049179"/>
      </p:ext>
    </p:extLst>
  </p:cSld>
  <p:clrMapOvr>
    <a:masterClrMapping/>
  </p:clrMapOvr>
</p:sld>
</file>

<file path=ppt/theme/theme1.xml><?xml version="1.0" encoding="utf-8"?>
<a:theme xmlns:a="http://schemas.openxmlformats.org/drawingml/2006/main" name="Dividend">
  <a:themeElements>
    <a:clrScheme name="Gre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Dividend</Template>
  <TotalTime>132</TotalTime>
  <Words>574</Words>
  <Application>Microsoft Macintosh PowerPoint</Application>
  <PresentationFormat>Widescreen</PresentationFormat>
  <Paragraphs>27</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Gill Sans MT</vt:lpstr>
      <vt:lpstr>Wingdings 2</vt:lpstr>
      <vt:lpstr>Dividend</vt:lpstr>
      <vt:lpstr>CHOCOLATE BAR RECALL – PR campaign</vt:lpstr>
      <vt:lpstr>stakeholders </vt:lpstr>
      <vt:lpstr>Types of stakeholders</vt:lpstr>
      <vt:lpstr>Key issues</vt:lpstr>
      <vt:lpstr>Communication channels to be used</vt:lpstr>
      <vt:lpstr>Tools for monitoring </vt:lpstr>
      <vt:lpstr>Solution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CHOCOLATE BAR RECALL</dc:title>
  <dc:creator>Georgia Passmore (1802108)</dc:creator>
  <cp:lastModifiedBy>Georgia Passmore (1802108)</cp:lastModifiedBy>
  <cp:revision>13</cp:revision>
  <dcterms:created xsi:type="dcterms:W3CDTF">2019-10-24T09:20:31Z</dcterms:created>
  <dcterms:modified xsi:type="dcterms:W3CDTF">2019-11-12T09:19:28Z</dcterms:modified>
</cp:coreProperties>
</file>