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6" r:id="rId2"/>
    <p:sldId id="269" r:id="rId3"/>
    <p:sldId id="257" r:id="rId4"/>
    <p:sldId id="258" r:id="rId5"/>
    <p:sldId id="259" r:id="rId6"/>
    <p:sldId id="260" r:id="rId7"/>
    <p:sldId id="261" r:id="rId8"/>
    <p:sldId id="262" r:id="rId9"/>
    <p:sldId id="263" r:id="rId10"/>
    <p:sldId id="264" r:id="rId11"/>
    <p:sldId id="265" r:id="rId12"/>
    <p:sldId id="266" r:id="rId13"/>
    <p:sldId id="267" r:id="rId14"/>
    <p:sldId id="268"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2574" autoAdjust="0"/>
    <p:restoredTop sz="91562" autoAdjust="0"/>
  </p:normalViewPr>
  <p:slideViewPr>
    <p:cSldViewPr snapToGrid="0">
      <p:cViewPr>
        <p:scale>
          <a:sx n="71" d="100"/>
          <a:sy n="71" d="100"/>
        </p:scale>
        <p:origin x="1248" y="149"/>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F810E6-9ACB-4294-A58E-9B34181075D1}" type="datetimeFigureOut">
              <a:rPr lang="en-IN" smtClean="0"/>
              <a:t>22-02-2024</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AFFC6EB-9E85-4D52-B0C1-26BC8C516D6B}" type="slidenum">
              <a:rPr lang="en-IN" smtClean="0"/>
              <a:t>‹#›</a:t>
            </a:fld>
            <a:endParaRPr lang="en-IN"/>
          </a:p>
        </p:txBody>
      </p:sp>
    </p:spTree>
    <p:extLst>
      <p:ext uri="{BB962C8B-B14F-4D97-AF65-F5344CB8AC3E}">
        <p14:creationId xmlns:p14="http://schemas.microsoft.com/office/powerpoint/2010/main" val="5872471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Overview of the topic</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project analyses the importance of appropriate health and safety procedures and addresses the cleanliness in the hotel for maintaining the safety and procedure for the wellbeing of the people. </a:t>
            </a:r>
          </a:p>
          <a:p>
            <a:r>
              <a:rPr lang="en-GB" sz="1200" b="1" i="1" kern="1200" dirty="0">
                <a:solidFill>
                  <a:schemeClr val="tx1"/>
                </a:solidFill>
                <a:effectLst/>
                <a:latin typeface="+mn-lt"/>
                <a:ea typeface="+mn-ea"/>
                <a:cs typeface="+mn-cs"/>
              </a:rPr>
              <a:t>Overview of the organisation</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hotel maintains the guest service, crib, laundry and effective security service for the satisfaction of their customers. </a:t>
            </a:r>
          </a:p>
        </p:txBody>
      </p:sp>
      <p:sp>
        <p:nvSpPr>
          <p:cNvPr id="4" name="Slide Number Placeholder 3"/>
          <p:cNvSpPr>
            <a:spLocks noGrp="1"/>
          </p:cNvSpPr>
          <p:nvPr>
            <p:ph type="sldNum" sz="quarter" idx="10"/>
          </p:nvPr>
        </p:nvSpPr>
        <p:spPr/>
        <p:txBody>
          <a:bodyPr/>
          <a:lstStyle/>
          <a:p>
            <a:fld id="{5AFFC6EB-9E85-4D52-B0C1-26BC8C516D6B}" type="slidenum">
              <a:rPr lang="en-IN" smtClean="0"/>
              <a:t>3</a:t>
            </a:fld>
            <a:endParaRPr lang="en-IN"/>
          </a:p>
        </p:txBody>
      </p:sp>
    </p:spTree>
    <p:extLst>
      <p:ext uri="{BB962C8B-B14F-4D97-AF65-F5344CB8AC3E}">
        <p14:creationId xmlns:p14="http://schemas.microsoft.com/office/powerpoint/2010/main" val="23173037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Day by day, the number of travellers is increasing in the UK, which affects the customer number also. The customer easily books the hotel to maintain the positive approach by the management (</a:t>
            </a:r>
            <a:r>
              <a:rPr lang="en-GB" sz="1200" kern="1200" dirty="0" err="1">
                <a:solidFill>
                  <a:schemeClr val="tx1"/>
                </a:solidFill>
                <a:effectLst/>
                <a:latin typeface="+mn-lt"/>
                <a:ea typeface="+mn-ea"/>
                <a:cs typeface="+mn-cs"/>
              </a:rPr>
              <a:t>Heimerl</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et al., </a:t>
            </a:r>
            <a:r>
              <a:rPr lang="en-GB" sz="1200" kern="1200" dirty="0">
                <a:solidFill>
                  <a:schemeClr val="tx1"/>
                </a:solidFill>
                <a:effectLst/>
                <a:latin typeface="+mn-lt"/>
                <a:ea typeface="+mn-ea"/>
                <a:cs typeface="+mn-cs"/>
              </a:rPr>
              <a:t>2020). The hygienic step of hotel companies such as IBIS Northampton Centre also provides satisfaction to their clients and guests. Taking the positive initiative also helps to overcome the fire-related and safety-related issues of the customers. </a:t>
            </a:r>
          </a:p>
        </p:txBody>
      </p:sp>
      <p:sp>
        <p:nvSpPr>
          <p:cNvPr id="4" name="Slide Number Placeholder 3"/>
          <p:cNvSpPr>
            <a:spLocks noGrp="1"/>
          </p:cNvSpPr>
          <p:nvPr>
            <p:ph type="sldNum" sz="quarter" idx="10"/>
          </p:nvPr>
        </p:nvSpPr>
        <p:spPr/>
        <p:txBody>
          <a:bodyPr/>
          <a:lstStyle/>
          <a:p>
            <a:fld id="{5AFFC6EB-9E85-4D52-B0C1-26BC8C516D6B}" type="slidenum">
              <a:rPr lang="en-IN" smtClean="0"/>
              <a:t>4</a:t>
            </a:fld>
            <a:endParaRPr lang="en-IN"/>
          </a:p>
        </p:txBody>
      </p:sp>
    </p:spTree>
    <p:extLst>
      <p:ext uri="{BB962C8B-B14F-4D97-AF65-F5344CB8AC3E}">
        <p14:creationId xmlns:p14="http://schemas.microsoft.com/office/powerpoint/2010/main" val="34779313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Hospitality industry of the UK generated 16.42 billion British pounds in 2022. The management of the hospitality industry of the UK also addresses the behaviour of the customers, providing a clean atmosphere for raising the higher turnover ratio (</a:t>
            </a:r>
            <a:r>
              <a:rPr lang="en-GB" sz="1200" kern="1200" dirty="0" err="1">
                <a:solidFill>
                  <a:schemeClr val="tx1"/>
                </a:solidFill>
                <a:effectLst/>
                <a:latin typeface="+mn-lt"/>
                <a:ea typeface="+mn-ea"/>
                <a:cs typeface="+mn-cs"/>
              </a:rPr>
              <a:t>Mariani</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Borghi</a:t>
            </a:r>
            <a:r>
              <a:rPr lang="en-GB" sz="1200" kern="1200" dirty="0">
                <a:solidFill>
                  <a:schemeClr val="tx1"/>
                </a:solidFill>
                <a:effectLst/>
                <a:latin typeface="+mn-lt"/>
                <a:ea typeface="+mn-ea"/>
                <a:cs typeface="+mn-cs"/>
              </a:rPr>
              <a:t>, 2021, p. 3957). The management of IBIS Northampton Centre also maintains hygienic patterns to raise the ratio of the customer. The process of training and development of the employees also generates the interest to visit the place. </a:t>
            </a:r>
          </a:p>
        </p:txBody>
      </p:sp>
      <p:sp>
        <p:nvSpPr>
          <p:cNvPr id="4" name="Slide Number Placeholder 3"/>
          <p:cNvSpPr>
            <a:spLocks noGrp="1"/>
          </p:cNvSpPr>
          <p:nvPr>
            <p:ph type="sldNum" sz="quarter" idx="10"/>
          </p:nvPr>
        </p:nvSpPr>
        <p:spPr/>
        <p:txBody>
          <a:bodyPr/>
          <a:lstStyle/>
          <a:p>
            <a:fld id="{5AFFC6EB-9E85-4D52-B0C1-26BC8C516D6B}" type="slidenum">
              <a:rPr lang="en-IN" smtClean="0"/>
              <a:t>5</a:t>
            </a:fld>
            <a:endParaRPr lang="en-IN"/>
          </a:p>
        </p:txBody>
      </p:sp>
    </p:spTree>
    <p:extLst>
      <p:ext uri="{BB962C8B-B14F-4D97-AF65-F5344CB8AC3E}">
        <p14:creationId xmlns:p14="http://schemas.microsoft.com/office/powerpoint/2010/main" val="15535993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management of IBIS Northampton Center also focuses on ensuring better service to their customer as well as they are providing safety materials to the employees for the cleaning and sanitisation process. The management of IBIS Northampton Center also focuses on maintaining a safe atmosphere for the guests and the employees for better engagement in the organisation. </a:t>
            </a:r>
          </a:p>
        </p:txBody>
      </p:sp>
      <p:sp>
        <p:nvSpPr>
          <p:cNvPr id="4" name="Slide Number Placeholder 3"/>
          <p:cNvSpPr>
            <a:spLocks noGrp="1"/>
          </p:cNvSpPr>
          <p:nvPr>
            <p:ph type="sldNum" sz="quarter" idx="10"/>
          </p:nvPr>
        </p:nvSpPr>
        <p:spPr/>
        <p:txBody>
          <a:bodyPr/>
          <a:lstStyle/>
          <a:p>
            <a:fld id="{5AFFC6EB-9E85-4D52-B0C1-26BC8C516D6B}" type="slidenum">
              <a:rPr lang="en-IN" smtClean="0"/>
              <a:t>6</a:t>
            </a:fld>
            <a:endParaRPr lang="en-IN"/>
          </a:p>
        </p:txBody>
      </p:sp>
    </p:spTree>
    <p:extLst>
      <p:ext uri="{BB962C8B-B14F-4D97-AF65-F5344CB8AC3E}">
        <p14:creationId xmlns:p14="http://schemas.microsoft.com/office/powerpoint/2010/main" val="30433510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UK legislation </a:t>
            </a:r>
            <a:r>
              <a:rPr lang="en-GB" sz="1200" i="1" kern="1200" dirty="0">
                <a:solidFill>
                  <a:schemeClr val="tx1"/>
                </a:solidFill>
                <a:effectLst/>
                <a:latin typeface="+mn-lt"/>
                <a:ea typeface="+mn-ea"/>
                <a:cs typeface="+mn-cs"/>
              </a:rPr>
              <a:t>Management of Health and Safety at Work Regulations 1999</a:t>
            </a:r>
            <a:r>
              <a:rPr lang="en-GB" sz="1200" kern="1200" dirty="0">
                <a:solidFill>
                  <a:schemeClr val="tx1"/>
                </a:solidFill>
                <a:effectLst/>
                <a:latin typeface="+mn-lt"/>
                <a:ea typeface="+mn-ea"/>
                <a:cs typeface="+mn-cs"/>
              </a:rPr>
              <a:t>, section two highlighted that the safety of the customer needed to be checked properly. The UK government also promotes training and development to promote production. The management of IBIS Northampton Center also focuses on providing proper training to the employees to raise the satisfaction rate of their customers. </a:t>
            </a:r>
          </a:p>
        </p:txBody>
      </p:sp>
      <p:sp>
        <p:nvSpPr>
          <p:cNvPr id="4" name="Slide Number Placeholder 3"/>
          <p:cNvSpPr>
            <a:spLocks noGrp="1"/>
          </p:cNvSpPr>
          <p:nvPr>
            <p:ph type="sldNum" sz="quarter" idx="10"/>
          </p:nvPr>
        </p:nvSpPr>
        <p:spPr/>
        <p:txBody>
          <a:bodyPr/>
          <a:lstStyle/>
          <a:p>
            <a:fld id="{5AFFC6EB-9E85-4D52-B0C1-26BC8C516D6B}" type="slidenum">
              <a:rPr lang="en-IN" smtClean="0"/>
              <a:t>7</a:t>
            </a:fld>
            <a:endParaRPr lang="en-IN"/>
          </a:p>
        </p:txBody>
      </p:sp>
    </p:spTree>
    <p:extLst>
      <p:ext uri="{BB962C8B-B14F-4D97-AF65-F5344CB8AC3E}">
        <p14:creationId xmlns:p14="http://schemas.microsoft.com/office/powerpoint/2010/main" val="38664752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According to Phuong and Tran, (2020), communication skills increase satisfaction among employees and the customer is easily satisfied with the positive initiative. IBIS Northampton Center's management also takes seminars and addresses the minor issues of the employees to raise the satisfaction of the customer. The effect of training the employees of the firm to manage their customers confidently, for instance, the turnover ratio of the company automatically increased (</a:t>
            </a:r>
            <a:r>
              <a:rPr lang="en-GB" sz="1200" kern="1200" dirty="0" err="1">
                <a:solidFill>
                  <a:schemeClr val="tx1"/>
                </a:solidFill>
                <a:effectLst/>
                <a:latin typeface="+mn-lt"/>
                <a:ea typeface="+mn-ea"/>
                <a:cs typeface="+mn-cs"/>
              </a:rPr>
              <a:t>Ozdemir</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et al., </a:t>
            </a:r>
            <a:r>
              <a:rPr lang="en-GB" sz="1200" kern="1200" dirty="0">
                <a:solidFill>
                  <a:schemeClr val="tx1"/>
                </a:solidFill>
                <a:effectLst/>
                <a:latin typeface="+mn-lt"/>
                <a:ea typeface="+mn-ea"/>
                <a:cs typeface="+mn-cs"/>
              </a:rPr>
              <a:t>2021). </a:t>
            </a:r>
          </a:p>
        </p:txBody>
      </p:sp>
      <p:sp>
        <p:nvSpPr>
          <p:cNvPr id="4" name="Slide Number Placeholder 3"/>
          <p:cNvSpPr>
            <a:spLocks noGrp="1"/>
          </p:cNvSpPr>
          <p:nvPr>
            <p:ph type="sldNum" sz="quarter" idx="10"/>
          </p:nvPr>
        </p:nvSpPr>
        <p:spPr/>
        <p:txBody>
          <a:bodyPr/>
          <a:lstStyle/>
          <a:p>
            <a:fld id="{5AFFC6EB-9E85-4D52-B0C1-26BC8C516D6B}" type="slidenum">
              <a:rPr lang="en-IN" smtClean="0"/>
              <a:t>8</a:t>
            </a:fld>
            <a:endParaRPr lang="en-IN"/>
          </a:p>
        </p:txBody>
      </p:sp>
    </p:spTree>
    <p:extLst>
      <p:ext uri="{BB962C8B-B14F-4D97-AF65-F5344CB8AC3E}">
        <p14:creationId xmlns:p14="http://schemas.microsoft.com/office/powerpoint/2010/main" val="30031148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The management also focuses on providing effective customer service to mitigate the quarries of the customer and increase the business opportunity of the firm. The management also focuses on hygiene and provides emergency support for protecting their customer in emergencies. </a:t>
            </a:r>
          </a:p>
        </p:txBody>
      </p:sp>
      <p:sp>
        <p:nvSpPr>
          <p:cNvPr id="4" name="Slide Number Placeholder 3"/>
          <p:cNvSpPr>
            <a:spLocks noGrp="1"/>
          </p:cNvSpPr>
          <p:nvPr>
            <p:ph type="sldNum" sz="quarter" idx="10"/>
          </p:nvPr>
        </p:nvSpPr>
        <p:spPr/>
        <p:txBody>
          <a:bodyPr/>
          <a:lstStyle/>
          <a:p>
            <a:fld id="{5AFFC6EB-9E85-4D52-B0C1-26BC8C516D6B}" type="slidenum">
              <a:rPr lang="en-IN" smtClean="0"/>
              <a:t>9</a:t>
            </a:fld>
            <a:endParaRPr lang="en-IN"/>
          </a:p>
        </p:txBody>
      </p:sp>
    </p:spTree>
    <p:extLst>
      <p:ext uri="{BB962C8B-B14F-4D97-AF65-F5344CB8AC3E}">
        <p14:creationId xmlns:p14="http://schemas.microsoft.com/office/powerpoint/2010/main" val="201652453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management of the organisation provides integrity and effective hospitality service to their customer and makes sure that they provide quality meals to their customers. The management of the hotel also provides effective decision making such as providing offers in the festivals, which also raise the engagement among their customers. The loyal customer base is automatically created. </a:t>
            </a:r>
          </a:p>
        </p:txBody>
      </p:sp>
      <p:sp>
        <p:nvSpPr>
          <p:cNvPr id="4" name="Slide Number Placeholder 3"/>
          <p:cNvSpPr>
            <a:spLocks noGrp="1"/>
          </p:cNvSpPr>
          <p:nvPr>
            <p:ph type="sldNum" sz="quarter" idx="10"/>
          </p:nvPr>
        </p:nvSpPr>
        <p:spPr/>
        <p:txBody>
          <a:bodyPr/>
          <a:lstStyle/>
          <a:p>
            <a:fld id="{5AFFC6EB-9E85-4D52-B0C1-26BC8C516D6B}" type="slidenum">
              <a:rPr lang="en-IN" smtClean="0"/>
              <a:t>10</a:t>
            </a:fld>
            <a:endParaRPr lang="en-IN"/>
          </a:p>
        </p:txBody>
      </p:sp>
    </p:spTree>
    <p:extLst>
      <p:ext uri="{BB962C8B-B14F-4D97-AF65-F5344CB8AC3E}">
        <p14:creationId xmlns:p14="http://schemas.microsoft.com/office/powerpoint/2010/main" val="414559236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management always believes in working on a teamwork basis for a higher quality of service. They also provide flexibility to their employees, which also increases engagement among the employees. The welcoming nature of the management and the quality of service create an effective for maintaining the relationship between the employees and customers (Pillai </a:t>
            </a:r>
            <a:r>
              <a:rPr lang="en-GB" sz="1200" i="1" kern="1200" dirty="0">
                <a:solidFill>
                  <a:schemeClr val="tx1"/>
                </a:solidFill>
                <a:effectLst/>
                <a:latin typeface="+mn-lt"/>
                <a:ea typeface="+mn-ea"/>
                <a:cs typeface="+mn-cs"/>
              </a:rPr>
              <a:t>et al., </a:t>
            </a:r>
            <a:r>
              <a:rPr lang="en-GB" sz="1200" kern="1200" dirty="0">
                <a:solidFill>
                  <a:schemeClr val="tx1"/>
                </a:solidFill>
                <a:effectLst/>
                <a:latin typeface="+mn-lt"/>
                <a:ea typeface="+mn-ea"/>
                <a:cs typeface="+mn-cs"/>
              </a:rPr>
              <a:t>2021).  It also boosts the revenue of the company and the brand identity to build in the UK market. </a:t>
            </a:r>
          </a:p>
        </p:txBody>
      </p:sp>
      <p:sp>
        <p:nvSpPr>
          <p:cNvPr id="4" name="Slide Number Placeholder 3"/>
          <p:cNvSpPr>
            <a:spLocks noGrp="1"/>
          </p:cNvSpPr>
          <p:nvPr>
            <p:ph type="sldNum" sz="quarter" idx="10"/>
          </p:nvPr>
        </p:nvSpPr>
        <p:spPr/>
        <p:txBody>
          <a:bodyPr/>
          <a:lstStyle/>
          <a:p>
            <a:fld id="{5AFFC6EB-9E85-4D52-B0C1-26BC8C516D6B}" type="slidenum">
              <a:rPr lang="en-IN" smtClean="0"/>
              <a:t>11</a:t>
            </a:fld>
            <a:endParaRPr lang="en-IN"/>
          </a:p>
        </p:txBody>
      </p:sp>
    </p:spTree>
    <p:extLst>
      <p:ext uri="{BB962C8B-B14F-4D97-AF65-F5344CB8AC3E}">
        <p14:creationId xmlns:p14="http://schemas.microsoft.com/office/powerpoint/2010/main" val="37543821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Graph and the UK legislation “</a:t>
            </a:r>
            <a:r>
              <a:rPr lang="en-GB" sz="1200" i="1" kern="1200" dirty="0">
                <a:solidFill>
                  <a:schemeClr val="tx1"/>
                </a:solidFill>
                <a:effectLst/>
                <a:latin typeface="+mn-lt"/>
                <a:ea typeface="+mn-ea"/>
                <a:cs typeface="+mn-cs"/>
              </a:rPr>
              <a:t>Management of Health and Safety at Work Regulations 1999” </a:t>
            </a:r>
            <a:r>
              <a:rPr lang="en-GB" sz="1200" kern="1200" dirty="0">
                <a:solidFill>
                  <a:schemeClr val="tx1"/>
                </a:solidFill>
                <a:effectLst/>
                <a:latin typeface="+mn-lt"/>
                <a:ea typeface="+mn-ea"/>
                <a:cs typeface="+mn-cs"/>
              </a:rPr>
              <a:t>also highlighted in the project for maintaining the transparency knowledge of the product. The cleanliness and the hygienic process also increase the ratio of the customer highlighted in the project. Behaviour patterns, communication skills, and problem-solving skills play important roles in attracting customers. </a:t>
            </a:r>
          </a:p>
        </p:txBody>
      </p:sp>
      <p:sp>
        <p:nvSpPr>
          <p:cNvPr id="4" name="Slide Number Placeholder 3"/>
          <p:cNvSpPr>
            <a:spLocks noGrp="1"/>
          </p:cNvSpPr>
          <p:nvPr>
            <p:ph type="sldNum" sz="quarter" idx="10"/>
          </p:nvPr>
        </p:nvSpPr>
        <p:spPr/>
        <p:txBody>
          <a:bodyPr/>
          <a:lstStyle/>
          <a:p>
            <a:fld id="{5AFFC6EB-9E85-4D52-B0C1-26BC8C516D6B}" type="slidenum">
              <a:rPr lang="en-IN" smtClean="0"/>
              <a:t>12</a:t>
            </a:fld>
            <a:endParaRPr lang="en-IN"/>
          </a:p>
        </p:txBody>
      </p:sp>
    </p:spTree>
    <p:extLst>
      <p:ext uri="{BB962C8B-B14F-4D97-AF65-F5344CB8AC3E}">
        <p14:creationId xmlns:p14="http://schemas.microsoft.com/office/powerpoint/2010/main" val="17748622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p:cNvSpPr>
            <a:spLocks noGrp="1"/>
          </p:cNvSpPr>
          <p:nvPr>
            <p:ph type="dt" sz="half" idx="10"/>
          </p:nvPr>
        </p:nvSpPr>
        <p:spPr/>
        <p:txBody>
          <a:bodyPr/>
          <a:lstStyle/>
          <a:p>
            <a:fld id="{1C22179E-D187-4ACA-9FBE-1FBBD357B936}" type="datetimeFigureOut">
              <a:rPr lang="en-IN" smtClean="0"/>
              <a:t>22-02-2024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985D7DC-68A8-4C57-BC63-59FECB4E1EA1}" type="slidenum">
              <a:rPr lang="en-IN" smtClean="0"/>
              <a:t>‹#›</a:t>
            </a:fld>
            <a:endParaRPr lang="en-IN"/>
          </a:p>
        </p:txBody>
      </p:sp>
    </p:spTree>
    <p:extLst>
      <p:ext uri="{BB962C8B-B14F-4D97-AF65-F5344CB8AC3E}">
        <p14:creationId xmlns:p14="http://schemas.microsoft.com/office/powerpoint/2010/main" val="40335660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1C22179E-D187-4ACA-9FBE-1FBBD357B936}" type="datetimeFigureOut">
              <a:rPr lang="en-IN" smtClean="0"/>
              <a:t>22-02-2024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985D7DC-68A8-4C57-BC63-59FECB4E1EA1}" type="slidenum">
              <a:rPr lang="en-IN" smtClean="0"/>
              <a:t>‹#›</a:t>
            </a:fld>
            <a:endParaRPr lang="en-IN"/>
          </a:p>
        </p:txBody>
      </p:sp>
    </p:spTree>
    <p:extLst>
      <p:ext uri="{BB962C8B-B14F-4D97-AF65-F5344CB8AC3E}">
        <p14:creationId xmlns:p14="http://schemas.microsoft.com/office/powerpoint/2010/main" val="15037796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C22179E-D187-4ACA-9FBE-1FBBD357B936}" type="datetimeFigureOut">
              <a:rPr lang="en-IN" smtClean="0"/>
              <a:t>22-02-2024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985D7DC-68A8-4C57-BC63-59FECB4E1EA1}" type="slidenum">
              <a:rPr lang="en-IN" smtClean="0"/>
              <a:t>‹#›</a:t>
            </a:fld>
            <a:endParaRPr lang="en-IN"/>
          </a:p>
        </p:txBody>
      </p:sp>
    </p:spTree>
    <p:extLst>
      <p:ext uri="{BB962C8B-B14F-4D97-AF65-F5344CB8AC3E}">
        <p14:creationId xmlns:p14="http://schemas.microsoft.com/office/powerpoint/2010/main" val="1868773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p:cNvSpPr>
            <a:spLocks noGrp="1"/>
          </p:cNvSpPr>
          <p:nvPr>
            <p:ph type="dt" sz="half" idx="10"/>
          </p:nvPr>
        </p:nvSpPr>
        <p:spPr/>
        <p:txBody>
          <a:bodyPr/>
          <a:lstStyle/>
          <a:p>
            <a:fld id="{1C22179E-D187-4ACA-9FBE-1FBBD357B936}" type="datetimeFigureOut">
              <a:rPr lang="en-IN" smtClean="0"/>
              <a:t>22-02-2024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5985D7DC-68A8-4C57-BC63-59FECB4E1EA1}" type="slidenum">
              <a:rPr lang="en-IN" smtClean="0"/>
              <a:t>‹#›</a:t>
            </a:fld>
            <a:endParaRPr lang="en-IN"/>
          </a:p>
        </p:txBody>
      </p:sp>
    </p:spTree>
    <p:extLst>
      <p:ext uri="{BB962C8B-B14F-4D97-AF65-F5344CB8AC3E}">
        <p14:creationId xmlns:p14="http://schemas.microsoft.com/office/powerpoint/2010/main" val="6724701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p:cNvSpPr>
            <a:spLocks noGrp="1"/>
          </p:cNvSpPr>
          <p:nvPr>
            <p:ph type="dt" sz="half" idx="10"/>
          </p:nvPr>
        </p:nvSpPr>
        <p:spPr/>
        <p:txBody>
          <a:bodyPr/>
          <a:lstStyle/>
          <a:p>
            <a:fld id="{1C22179E-D187-4ACA-9FBE-1FBBD357B936}" type="datetimeFigureOut">
              <a:rPr lang="en-IN" smtClean="0"/>
              <a:t>22-02-2024</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5985D7DC-68A8-4C57-BC63-59FECB4E1EA1}" type="slidenum">
              <a:rPr lang="en-IN" smtClean="0"/>
              <a:t>‹#›</a:t>
            </a:fld>
            <a:endParaRPr lang="en-IN"/>
          </a:p>
        </p:txBody>
      </p:sp>
    </p:spTree>
    <p:extLst>
      <p:ext uri="{BB962C8B-B14F-4D97-AF65-F5344CB8AC3E}">
        <p14:creationId xmlns:p14="http://schemas.microsoft.com/office/powerpoint/2010/main" val="6460543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Date Placeholder 2"/>
          <p:cNvSpPr>
            <a:spLocks noGrp="1"/>
          </p:cNvSpPr>
          <p:nvPr>
            <p:ph type="dt" sz="half" idx="10"/>
          </p:nvPr>
        </p:nvSpPr>
        <p:spPr/>
        <p:txBody>
          <a:bodyPr/>
          <a:lstStyle/>
          <a:p>
            <a:fld id="{1C22179E-D187-4ACA-9FBE-1FBBD357B936}" type="datetimeFigureOut">
              <a:rPr lang="en-IN" smtClean="0"/>
              <a:t>22-02-2024</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5985D7DC-68A8-4C57-BC63-59FECB4E1EA1}" type="slidenum">
              <a:rPr lang="en-IN" smtClean="0"/>
              <a:t>‹#›</a:t>
            </a:fld>
            <a:endParaRPr lang="en-IN"/>
          </a:p>
        </p:txBody>
      </p:sp>
    </p:spTree>
    <p:extLst>
      <p:ext uri="{BB962C8B-B14F-4D97-AF65-F5344CB8AC3E}">
        <p14:creationId xmlns:p14="http://schemas.microsoft.com/office/powerpoint/2010/main" val="31391733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C22179E-D187-4ACA-9FBE-1FBBD357B936}" type="datetimeFigureOut">
              <a:rPr lang="en-IN" smtClean="0"/>
              <a:t>22-02-2024</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5985D7DC-68A8-4C57-BC63-59FECB4E1EA1}" type="slidenum">
              <a:rPr lang="en-IN" smtClean="0"/>
              <a:t>‹#›</a:t>
            </a:fld>
            <a:endParaRPr lang="en-IN"/>
          </a:p>
        </p:txBody>
      </p:sp>
    </p:spTree>
    <p:extLst>
      <p:ext uri="{BB962C8B-B14F-4D97-AF65-F5344CB8AC3E}">
        <p14:creationId xmlns:p14="http://schemas.microsoft.com/office/powerpoint/2010/main" val="40031106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C22179E-D187-4ACA-9FBE-1FBBD357B936}" type="datetimeFigureOut">
              <a:rPr lang="en-IN" smtClean="0"/>
              <a:t>22-02-2024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5985D7DC-68A8-4C57-BC63-59FECB4E1EA1}" type="slidenum">
              <a:rPr lang="en-IN" smtClean="0"/>
              <a:t>‹#›</a:t>
            </a:fld>
            <a:endParaRPr lang="en-IN"/>
          </a:p>
        </p:txBody>
      </p:sp>
    </p:spTree>
    <p:extLst>
      <p:ext uri="{BB962C8B-B14F-4D97-AF65-F5344CB8AC3E}">
        <p14:creationId xmlns:p14="http://schemas.microsoft.com/office/powerpoint/2010/main" val="15044161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C22179E-D187-4ACA-9FBE-1FBBD357B936}" type="datetimeFigureOut">
              <a:rPr lang="en-IN" smtClean="0"/>
              <a:t>22-02-2024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5985D7DC-68A8-4C57-BC63-59FECB4E1EA1}" type="slidenum">
              <a:rPr lang="en-IN" smtClean="0"/>
              <a:t>‹#›</a:t>
            </a:fld>
            <a:endParaRPr lang="en-IN"/>
          </a:p>
        </p:txBody>
      </p:sp>
    </p:spTree>
    <p:extLst>
      <p:ext uri="{BB962C8B-B14F-4D97-AF65-F5344CB8AC3E}">
        <p14:creationId xmlns:p14="http://schemas.microsoft.com/office/powerpoint/2010/main" val="33651715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1C22179E-D187-4ACA-9FBE-1FBBD357B936}" type="datetimeFigureOut">
              <a:rPr lang="en-IN" smtClean="0"/>
              <a:t>22-02-2024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985D7DC-68A8-4C57-BC63-59FECB4E1EA1}" type="slidenum">
              <a:rPr lang="en-IN" smtClean="0"/>
              <a:t>‹#›</a:t>
            </a:fld>
            <a:endParaRPr lang="en-IN"/>
          </a:p>
        </p:txBody>
      </p:sp>
    </p:spTree>
    <p:extLst>
      <p:ext uri="{BB962C8B-B14F-4D97-AF65-F5344CB8AC3E}">
        <p14:creationId xmlns:p14="http://schemas.microsoft.com/office/powerpoint/2010/main" val="7128033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1C22179E-D187-4ACA-9FBE-1FBBD357B936}" type="datetimeFigureOut">
              <a:rPr lang="en-IN" smtClean="0"/>
              <a:t>22-02-2024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985D7DC-68A8-4C57-BC63-59FECB4E1EA1}" type="slidenum">
              <a:rPr lang="en-IN" smtClean="0"/>
              <a:t>‹#›</a:t>
            </a:fld>
            <a:endParaRPr lang="en-IN"/>
          </a:p>
        </p:txBody>
      </p:sp>
    </p:spTree>
    <p:extLst>
      <p:ext uri="{BB962C8B-B14F-4D97-AF65-F5344CB8AC3E}">
        <p14:creationId xmlns:p14="http://schemas.microsoft.com/office/powerpoint/2010/main" val="2748407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30000"/>
            <a:lum/>
          </a:blip>
          <a:srcRect/>
          <a:stretch>
            <a:fillRect t="-9000" b="-9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C22179E-D187-4ACA-9FBE-1FBBD357B936}" type="datetimeFigureOut">
              <a:rPr lang="en-IN" smtClean="0"/>
              <a:t>22-02-2024</a:t>
            </a:fld>
            <a:endParaRPr lang="en-IN"/>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985D7DC-68A8-4C57-BC63-59FECB4E1EA1}" type="slidenum">
              <a:rPr lang="en-IN" smtClean="0"/>
              <a:t>‹#›</a:t>
            </a:fld>
            <a:endParaRPr lang="en-IN"/>
          </a:p>
        </p:txBody>
      </p:sp>
    </p:spTree>
    <p:extLst>
      <p:ext uri="{BB962C8B-B14F-4D97-AF65-F5344CB8AC3E}">
        <p14:creationId xmlns:p14="http://schemas.microsoft.com/office/powerpoint/2010/main" val="401166866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11.jpeg"/></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13.png"/></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16.jpeg"/></Relationships>
</file>

<file path=ppt/slides/_rels/slide10.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18.jpeg"/></Relationships>
</file>

<file path=ppt/slides/_rels/slide11.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21.jpeg"/></Relationships>
</file>

<file path=ppt/slides/_rels/slide13.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hyperlink" Target="https://journals.sagepub.com/doi/pdf/10.1177/2158244020982998" TargetMode="External"/><Relationship Id="rId7" Type="http://schemas.openxmlformats.org/officeDocument/2006/relationships/hyperlink" Target="https://www.academia.edu/download/101682476/AEFR-2020-106-698-713.pdf" TargetMode="External"/><Relationship Id="rId2" Type="http://schemas.openxmlformats.org/officeDocument/2006/relationships/hyperlink" Target="https://www.ncbi.nlm.nih.gov/pmc/articles/PMC7458044/" TargetMode="External"/><Relationship Id="rId1" Type="http://schemas.openxmlformats.org/officeDocument/2006/relationships/slideLayout" Target="../slideLayouts/slideLayout2.xml"/><Relationship Id="rId6" Type="http://schemas.openxmlformats.org/officeDocument/2006/relationships/hyperlink" Target="https://www.ncbi.nlm.nih.gov/pmc/articles/PMC9766329/" TargetMode="External"/><Relationship Id="rId5" Type="http://schemas.openxmlformats.org/officeDocument/2006/relationships/hyperlink" Target="https://centaur.reading.ac.uk/98861/1/Manuscript_IJCHM_AI_Anonymous_R4_final_Accepted.pdf" TargetMode="External"/><Relationship Id="rId4" Type="http://schemas.openxmlformats.org/officeDocument/2006/relationships/hyperlink" Target="https://orca.cardiff.ac.uk/id/eprint/132114/1/Tourism%20Clusters%20and%20Peer-to-Peer%20Accommodation_final%20version.pdf"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68217"/>
            <a:ext cx="9144000" cy="697752"/>
          </a:xfrm>
        </p:spPr>
        <p:txBody>
          <a:bodyPr>
            <a:normAutofit/>
          </a:bodyPr>
          <a:lstStyle/>
          <a:p>
            <a:r>
              <a:rPr lang="en-IN" sz="3200" b="1" dirty="0">
                <a:latin typeface="Arial" panose="020B0604020202020204" pitchFamily="34" charset="0"/>
                <a:cs typeface="Arial" panose="020B0604020202020204" pitchFamily="34" charset="0"/>
              </a:rPr>
              <a:t>Operating Hotel Facilities</a:t>
            </a:r>
            <a:endParaRPr lang="en-IN" sz="3200"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3403600" y="5296618"/>
            <a:ext cx="9144000" cy="1393165"/>
          </a:xfrm>
        </p:spPr>
        <p:txBody>
          <a:bodyPr>
            <a:normAutofit/>
          </a:bodyPr>
          <a:lstStyle/>
          <a:p>
            <a:pPr algn="l"/>
            <a:r>
              <a:rPr lang="en-US" sz="1500" b="1" i="1" dirty="0">
                <a:latin typeface="Arial" panose="020B0604020202020204" pitchFamily="34" charset="0"/>
                <a:cs typeface="Arial" panose="020B0604020202020204" pitchFamily="34" charset="0"/>
              </a:rPr>
              <a:t>Student’s Name: Nicusor Florin Mistode</a:t>
            </a:r>
            <a:endParaRPr lang="en-US" sz="1500" b="1" dirty="0">
              <a:effectLst/>
              <a:latin typeface="Arial" panose="020B0604020202020204" pitchFamily="34" charset="0"/>
              <a:cs typeface="Arial" panose="020B0604020202020204" pitchFamily="34" charset="0"/>
            </a:endParaRPr>
          </a:p>
          <a:p>
            <a:pPr algn="l"/>
            <a:r>
              <a:rPr lang="en-US" sz="1500" b="1" i="1" dirty="0">
                <a:latin typeface="Arial" panose="020B0604020202020204" pitchFamily="34" charset="0"/>
                <a:cs typeface="Arial" panose="020B0604020202020204" pitchFamily="34" charset="0"/>
              </a:rPr>
              <a:t>Student ID: 2246469</a:t>
            </a:r>
            <a:endParaRPr lang="en-US" sz="1500" b="1" dirty="0">
              <a:effectLst/>
              <a:latin typeface="Arial" panose="020B0604020202020204" pitchFamily="34" charset="0"/>
              <a:cs typeface="Arial" panose="020B0604020202020204" pitchFamily="34" charset="0"/>
            </a:endParaRPr>
          </a:p>
          <a:p>
            <a:pPr algn="l"/>
            <a:r>
              <a:rPr lang="en-US" sz="1500" b="1" i="1" dirty="0">
                <a:latin typeface="Arial" panose="020B0604020202020204" pitchFamily="34" charset="0"/>
                <a:cs typeface="Arial" panose="020B0604020202020204" pitchFamily="34" charset="0"/>
              </a:rPr>
              <a:t>Course Name</a:t>
            </a:r>
            <a:r>
              <a:rPr lang="en-US" sz="1500" b="1" i="1">
                <a:latin typeface="Arial" panose="020B0604020202020204" pitchFamily="34" charset="0"/>
                <a:cs typeface="Arial" panose="020B0604020202020204" pitchFamily="34" charset="0"/>
              </a:rPr>
              <a:t>: </a:t>
            </a:r>
            <a:r>
              <a:rPr lang="en-US" sz="1500" b="1">
                <a:effectLst/>
                <a:latin typeface="Arial" panose="020B0604020202020204" pitchFamily="34" charset="0"/>
                <a:ea typeface="Aptos" panose="020B0004020202020204" pitchFamily="34" charset="0"/>
                <a:cs typeface="Arial" panose="020B0604020202020204" pitchFamily="34" charset="0"/>
              </a:rPr>
              <a:t>Operating </a:t>
            </a:r>
            <a:r>
              <a:rPr lang="en-US" sz="1500" b="1" dirty="0">
                <a:effectLst/>
                <a:latin typeface="Arial" panose="020B0604020202020204" pitchFamily="34" charset="0"/>
                <a:ea typeface="Aptos" panose="020B0004020202020204" pitchFamily="34" charset="0"/>
                <a:cs typeface="Arial" panose="020B0604020202020204" pitchFamily="34" charset="0"/>
              </a:rPr>
              <a:t>Hotel Facilities BMIH4006</a:t>
            </a:r>
          </a:p>
          <a:p>
            <a:pPr algn="l"/>
            <a:endParaRPr lang="en-US" sz="1800" b="1" dirty="0">
              <a:effectLst/>
              <a:latin typeface="Arial" panose="020B0604020202020204" pitchFamily="34" charset="0"/>
              <a:ea typeface="Aptos" panose="020B0004020202020204" pitchFamily="34" charset="0"/>
              <a:cs typeface="Arial" panose="020B0604020202020204" pitchFamily="34" charset="0"/>
            </a:endParaRPr>
          </a:p>
          <a:p>
            <a:pPr algn="l"/>
            <a:endParaRPr lang="en-US" sz="1600" b="0" dirty="0">
              <a:effectLst/>
              <a:latin typeface="Arial" panose="020B0604020202020204" pitchFamily="34" charset="0"/>
              <a:cs typeface="Arial" panose="020B0604020202020204" pitchFamily="34" charset="0"/>
            </a:endParaRPr>
          </a:p>
          <a:p>
            <a:endParaRPr lang="en-IN" dirty="0"/>
          </a:p>
        </p:txBody>
      </p:sp>
      <p:pic>
        <p:nvPicPr>
          <p:cNvPr id="4" name="Picture 3"/>
          <p:cNvPicPr>
            <a:picLocks noChangeAspect="1"/>
          </p:cNvPicPr>
          <p:nvPr/>
        </p:nvPicPr>
        <p:blipFill>
          <a:blip r:embed="rId2"/>
          <a:stretch>
            <a:fillRect/>
          </a:stretch>
        </p:blipFill>
        <p:spPr>
          <a:xfrm>
            <a:off x="11146220" y="236482"/>
            <a:ext cx="726737" cy="694271"/>
          </a:xfrm>
          <a:prstGeom prst="rect">
            <a:avLst/>
          </a:prstGeom>
        </p:spPr>
      </p:pic>
      <p:pic>
        <p:nvPicPr>
          <p:cNvPr id="5" name="Picture 4"/>
          <p:cNvPicPr>
            <a:picLocks noChangeAspect="1"/>
          </p:cNvPicPr>
          <p:nvPr/>
        </p:nvPicPr>
        <p:blipFill>
          <a:blip r:embed="rId3"/>
          <a:stretch>
            <a:fillRect/>
          </a:stretch>
        </p:blipFill>
        <p:spPr>
          <a:xfrm>
            <a:off x="3214849" y="1188093"/>
            <a:ext cx="5762302" cy="3851185"/>
          </a:xfrm>
          <a:prstGeom prst="rect">
            <a:avLst/>
          </a:prstGeom>
        </p:spPr>
      </p:pic>
    </p:spTree>
    <p:extLst>
      <p:ext uri="{BB962C8B-B14F-4D97-AF65-F5344CB8AC3E}">
        <p14:creationId xmlns:p14="http://schemas.microsoft.com/office/powerpoint/2010/main" val="20782356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78C092-1EB9-FF2F-2FD8-E05EFE0C41BD}"/>
              </a:ext>
            </a:extLst>
          </p:cNvPr>
          <p:cNvSpPr>
            <a:spLocks noGrp="1"/>
          </p:cNvSpPr>
          <p:nvPr>
            <p:ph type="title"/>
          </p:nvPr>
        </p:nvSpPr>
        <p:spPr/>
        <p:txBody>
          <a:bodyPr>
            <a:normAutofit/>
          </a:bodyPr>
          <a:lstStyle/>
          <a:p>
            <a:r>
              <a:rPr lang="en-US" sz="2800" dirty="0">
                <a:latin typeface="Arial" panose="020B0604020202020204" pitchFamily="34" charset="0"/>
                <a:cs typeface="Arial" panose="020B0604020202020204" pitchFamily="34" charset="0"/>
              </a:rPr>
              <a:t>Table of contents:</a:t>
            </a:r>
          </a:p>
        </p:txBody>
      </p:sp>
      <p:sp>
        <p:nvSpPr>
          <p:cNvPr id="3" name="Content Placeholder 2">
            <a:extLst>
              <a:ext uri="{FF2B5EF4-FFF2-40B4-BE49-F238E27FC236}">
                <a16:creationId xmlns:a16="http://schemas.microsoft.com/office/drawing/2014/main" id="{BED11699-668B-6207-1563-FBBACC1FC375}"/>
              </a:ext>
            </a:extLst>
          </p:cNvPr>
          <p:cNvSpPr>
            <a:spLocks noGrp="1"/>
          </p:cNvSpPr>
          <p:nvPr>
            <p:ph idx="1"/>
          </p:nvPr>
        </p:nvSpPr>
        <p:spPr/>
        <p:txBody>
          <a:bodyPr>
            <a:normAutofit fontScale="92500" lnSpcReduction="10000"/>
          </a:bodyPr>
          <a:lstStyle/>
          <a:p>
            <a:endParaRPr lang="en-US" sz="1900" dirty="0"/>
          </a:p>
          <a:p>
            <a:r>
              <a:rPr lang="en-IN" sz="1900" b="1" dirty="0">
                <a:latin typeface="Arial" panose="020B0604020202020204" pitchFamily="34" charset="0"/>
                <a:cs typeface="Arial" panose="020B0604020202020204" pitchFamily="34" charset="0"/>
              </a:rPr>
              <a:t>Introduction.</a:t>
            </a:r>
          </a:p>
          <a:p>
            <a:r>
              <a:rPr lang="en-GB" sz="1900" b="1" dirty="0">
                <a:latin typeface="Arial" panose="020B0604020202020204" pitchFamily="34" charset="0"/>
                <a:cs typeface="Arial" panose="020B0604020202020204" pitchFamily="34" charset="0"/>
              </a:rPr>
              <a:t>The importance of appropriate health and safety procedures.</a:t>
            </a:r>
          </a:p>
          <a:p>
            <a:r>
              <a:rPr lang="en-GB" sz="1900" b="1" dirty="0">
                <a:latin typeface="Arial" panose="020B0604020202020204" pitchFamily="34" charset="0"/>
                <a:cs typeface="Arial" panose="020B0604020202020204" pitchFamily="34" charset="0"/>
              </a:rPr>
              <a:t>Cleanliness in the hotel and maintaining the safety procedure.</a:t>
            </a:r>
          </a:p>
          <a:p>
            <a:r>
              <a:rPr lang="en-GB" sz="1900" b="1" dirty="0">
                <a:latin typeface="Arial" panose="020B0604020202020204" pitchFamily="34" charset="0"/>
                <a:cs typeface="Arial" panose="020B0604020202020204" pitchFamily="34" charset="0"/>
              </a:rPr>
              <a:t>Cleanliness in the hotel and maintaining the safety procedure continuation.</a:t>
            </a:r>
          </a:p>
          <a:p>
            <a:r>
              <a:rPr lang="en-GB" sz="1900" b="1" dirty="0">
                <a:latin typeface="Arial" panose="020B0604020202020204" pitchFamily="34" charset="0"/>
                <a:cs typeface="Arial" panose="020B0604020202020204" pitchFamily="34" charset="0"/>
              </a:rPr>
              <a:t>Health and safety policy of the UK government.</a:t>
            </a:r>
          </a:p>
          <a:p>
            <a:r>
              <a:rPr lang="en-GB" sz="1900" b="1" dirty="0">
                <a:latin typeface="Arial" panose="020B0604020202020204" pitchFamily="34" charset="0"/>
                <a:cs typeface="Arial" panose="020B0604020202020204" pitchFamily="34" charset="0"/>
              </a:rPr>
              <a:t>Work-based skills for hotel operations.</a:t>
            </a:r>
          </a:p>
          <a:p>
            <a:r>
              <a:rPr lang="en-GB" sz="1900" b="1" dirty="0">
                <a:latin typeface="Arial" panose="020B0604020202020204" pitchFamily="34" charset="0"/>
                <a:cs typeface="Arial" panose="020B0604020202020204" pitchFamily="34" charset="0"/>
              </a:rPr>
              <a:t>A variety of different positions within facilities management.</a:t>
            </a:r>
          </a:p>
          <a:p>
            <a:r>
              <a:rPr lang="en-GB" sz="1900" b="1" dirty="0">
                <a:latin typeface="Arial" panose="020B0604020202020204" pitchFamily="34" charset="0"/>
                <a:cs typeface="Arial" panose="020B0604020202020204" pitchFamily="34" charset="0"/>
              </a:rPr>
              <a:t>The process of maintaining the origination's standards and requirements.</a:t>
            </a:r>
          </a:p>
          <a:p>
            <a:r>
              <a:rPr lang="en-GB" sz="1900" b="1" dirty="0">
                <a:latin typeface="Arial" panose="020B0604020202020204" pitchFamily="34" charset="0"/>
                <a:cs typeface="Arial" panose="020B0604020202020204" pitchFamily="34" charset="0"/>
              </a:rPr>
              <a:t>Develop knowledge of guest service skills.</a:t>
            </a:r>
          </a:p>
          <a:p>
            <a:r>
              <a:rPr lang="en-IN" sz="1900" b="1" dirty="0">
                <a:latin typeface="Arial" panose="020B0604020202020204" pitchFamily="34" charset="0"/>
                <a:cs typeface="Arial" panose="020B0604020202020204" pitchFamily="34" charset="0"/>
              </a:rPr>
              <a:t>Conclusion.</a:t>
            </a:r>
          </a:p>
          <a:p>
            <a:r>
              <a:rPr lang="en-IN" sz="1900" b="1" dirty="0">
                <a:latin typeface="Arial" panose="020B0604020202020204" pitchFamily="34" charset="0"/>
                <a:cs typeface="Arial" panose="020B0604020202020204" pitchFamily="34" charset="0"/>
              </a:rPr>
              <a:t>Reference List.</a:t>
            </a:r>
            <a:endParaRPr lang="en-GB" sz="1900" b="1" dirty="0">
              <a:latin typeface="Arial" panose="020B0604020202020204" pitchFamily="34" charset="0"/>
              <a:cs typeface="Arial" panose="020B0604020202020204" pitchFamily="34" charset="0"/>
            </a:endParaRPr>
          </a:p>
          <a:p>
            <a:endParaRPr lang="en-GB" sz="2000" b="1" dirty="0">
              <a:latin typeface="Arial" panose="020B0604020202020204" pitchFamily="34" charset="0"/>
              <a:cs typeface="Arial" panose="020B0604020202020204" pitchFamily="34" charset="0"/>
            </a:endParaRPr>
          </a:p>
          <a:p>
            <a:endParaRPr lang="en-GB" sz="2000" b="1" dirty="0">
              <a:latin typeface="Arial" panose="020B0604020202020204" pitchFamily="34" charset="0"/>
              <a:cs typeface="Arial" panose="020B0604020202020204" pitchFamily="34" charset="0"/>
            </a:endParaRPr>
          </a:p>
          <a:p>
            <a:endParaRPr lang="en-GB" sz="2000" b="1" dirty="0">
              <a:latin typeface="Arial" panose="020B0604020202020204" pitchFamily="34" charset="0"/>
              <a:cs typeface="Arial" panose="020B0604020202020204" pitchFamily="34" charset="0"/>
            </a:endParaRPr>
          </a:p>
          <a:p>
            <a:endParaRPr lang="en-GB" sz="2000" b="1" dirty="0">
              <a:latin typeface="Arial" panose="020B0604020202020204" pitchFamily="34" charset="0"/>
              <a:cs typeface="Arial" panose="020B0604020202020204" pitchFamily="34" charset="0"/>
            </a:endParaRPr>
          </a:p>
          <a:p>
            <a:endParaRPr lang="en-GB" sz="2800" b="1" dirty="0">
              <a:latin typeface="Arial" panose="020B060402020202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10351725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199" y="90153"/>
            <a:ext cx="9898118" cy="755236"/>
          </a:xfrm>
        </p:spPr>
        <p:txBody>
          <a:bodyPr>
            <a:normAutofit/>
          </a:bodyPr>
          <a:lstStyle/>
          <a:p>
            <a:pPr algn="ctr"/>
            <a:r>
              <a:rPr lang="en-IN" sz="2400" b="1" dirty="0">
                <a:latin typeface="Arial" panose="020B0604020202020204" pitchFamily="34" charset="0"/>
                <a:cs typeface="Arial" panose="020B0604020202020204" pitchFamily="34" charset="0"/>
              </a:rPr>
              <a:t>Introduction</a:t>
            </a:r>
            <a:endParaRPr lang="en-IN" sz="2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020057" y="4807563"/>
            <a:ext cx="10515600" cy="1570515"/>
          </a:xfrm>
        </p:spPr>
        <p:txBody>
          <a:bodyPr>
            <a:noAutofit/>
          </a:bodyPr>
          <a:lstStyle/>
          <a:p>
            <a:pPr algn="just"/>
            <a:r>
              <a:rPr lang="en-GB" sz="1600" b="1" i="1" dirty="0">
                <a:latin typeface="Arial" panose="020B0604020202020204" pitchFamily="34" charset="0"/>
                <a:cs typeface="Arial" panose="020B0604020202020204" pitchFamily="34" charset="0"/>
              </a:rPr>
              <a:t>Overview of the topic</a:t>
            </a:r>
            <a:endParaRPr lang="en-GB" sz="1600" dirty="0">
              <a:latin typeface="Arial" panose="020B0604020202020204" pitchFamily="34" charset="0"/>
              <a:cs typeface="Arial" panose="020B0604020202020204" pitchFamily="34" charset="0"/>
            </a:endParaRPr>
          </a:p>
          <a:p>
            <a:pPr lvl="0" algn="just"/>
            <a:r>
              <a:rPr lang="en-GB" sz="1600" dirty="0">
                <a:latin typeface="Arial" panose="020B0604020202020204" pitchFamily="34" charset="0"/>
                <a:cs typeface="Arial" panose="020B0604020202020204" pitchFamily="34" charset="0"/>
              </a:rPr>
              <a:t>According to Lee </a:t>
            </a:r>
            <a:r>
              <a:rPr lang="en-GB" sz="1600" i="1" dirty="0">
                <a:latin typeface="Arial" panose="020B0604020202020204" pitchFamily="34" charset="0"/>
                <a:cs typeface="Arial" panose="020B0604020202020204" pitchFamily="34" charset="0"/>
              </a:rPr>
              <a:t>et al., </a:t>
            </a:r>
            <a:r>
              <a:rPr lang="en-GB" sz="1600" dirty="0">
                <a:latin typeface="Arial" panose="020B0604020202020204" pitchFamily="34" charset="0"/>
                <a:cs typeface="Arial" panose="020B0604020202020204" pitchFamily="34" charset="0"/>
              </a:rPr>
              <a:t>(2020), health refers to general well-being and maintains a positive sense of mental. Psychological and social well. </a:t>
            </a:r>
          </a:p>
          <a:p>
            <a:pPr algn="just"/>
            <a:r>
              <a:rPr lang="en-GB" sz="1600" b="1" i="1" dirty="0">
                <a:latin typeface="Arial" panose="020B0604020202020204" pitchFamily="34" charset="0"/>
                <a:cs typeface="Arial" panose="020B0604020202020204" pitchFamily="34" charset="0"/>
              </a:rPr>
              <a:t>Overview of the organisation</a:t>
            </a:r>
            <a:endParaRPr lang="en-GB" sz="1600" dirty="0">
              <a:latin typeface="Arial" panose="020B0604020202020204" pitchFamily="34" charset="0"/>
              <a:cs typeface="Arial" panose="020B0604020202020204" pitchFamily="34" charset="0"/>
            </a:endParaRPr>
          </a:p>
          <a:p>
            <a:pPr lvl="0" algn="just"/>
            <a:r>
              <a:rPr lang="en-GB" sz="1600" dirty="0">
                <a:latin typeface="Arial" panose="020B0604020202020204" pitchFamily="34" charset="0"/>
                <a:cs typeface="Arial" panose="020B0604020202020204" pitchFamily="34" charset="0"/>
              </a:rPr>
              <a:t>The IBIS Northampton Center was founded in the year of 2002 and its headquarters is in Northampton. </a:t>
            </a:r>
          </a:p>
        </p:txBody>
      </p:sp>
      <p:pic>
        <p:nvPicPr>
          <p:cNvPr id="7" name="Picture 6" descr="https://lh7-us.googleusercontent.com/RmNhfry-zHDubOcKWMsmX55RYY7bSYZrfLRaUKVYW4l9M0dP-hsExz8kxbD04UR-l0fig0YC9xGKoYtw6663MkB-s4kHxjbT9nasPBAHOB6Cwk4LT-wE4gd0R5DQg5mvWiIy7Az6Ga4cxM9dFJHyZrA"/>
          <p:cNvPicPr/>
          <p:nvPr/>
        </p:nvPicPr>
        <p:blipFill>
          <a:blip r:embed="rId3">
            <a:extLst>
              <a:ext uri="{28A0092B-C50C-407E-A947-70E740481C1C}">
                <a14:useLocalDpi xmlns:a14="http://schemas.microsoft.com/office/drawing/2010/main" val="0"/>
              </a:ext>
            </a:extLst>
          </a:blip>
          <a:srcRect/>
          <a:stretch>
            <a:fillRect/>
          </a:stretch>
        </p:blipFill>
        <p:spPr bwMode="auto">
          <a:xfrm>
            <a:off x="1541749" y="1102849"/>
            <a:ext cx="4102305" cy="2900367"/>
          </a:xfrm>
          <a:prstGeom prst="rect">
            <a:avLst/>
          </a:prstGeom>
          <a:ln>
            <a:noFill/>
          </a:ln>
          <a:effectLst>
            <a:outerShdw blurRad="292100" dist="139700" dir="2700000" algn="tl" rotWithShape="0">
              <a:srgbClr val="333333">
                <a:alpha val="65000"/>
              </a:srgbClr>
            </a:outerShdw>
          </a:effectLst>
        </p:spPr>
      </p:pic>
      <p:sp>
        <p:nvSpPr>
          <p:cNvPr id="4" name="AutoShape 2" descr="Workplace housekeeping and safety tips"/>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30" name="Picture 6" descr="Occupational health and safety procedures | PPT"/>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24843" y="1102849"/>
            <a:ext cx="4022287" cy="2909721"/>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p:cNvPicPr>
            <a:picLocks noChangeAspect="1"/>
          </p:cNvPicPr>
          <p:nvPr/>
        </p:nvPicPr>
        <p:blipFill>
          <a:blip r:embed="rId5"/>
          <a:stretch>
            <a:fillRect/>
          </a:stretch>
        </p:blipFill>
        <p:spPr>
          <a:xfrm>
            <a:off x="11146220" y="236482"/>
            <a:ext cx="726737" cy="694271"/>
          </a:xfrm>
          <a:prstGeom prst="rect">
            <a:avLst/>
          </a:prstGeom>
        </p:spPr>
      </p:pic>
    </p:spTree>
    <p:extLst>
      <p:ext uri="{BB962C8B-B14F-4D97-AF65-F5344CB8AC3E}">
        <p14:creationId xmlns:p14="http://schemas.microsoft.com/office/powerpoint/2010/main" val="39885099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7856" y="90153"/>
            <a:ext cx="9843966" cy="898804"/>
          </a:xfrm>
        </p:spPr>
        <p:txBody>
          <a:bodyPr>
            <a:normAutofit/>
          </a:bodyPr>
          <a:lstStyle/>
          <a:p>
            <a:pPr algn="ctr"/>
            <a:r>
              <a:rPr lang="en-GB" sz="2400" b="1" dirty="0">
                <a:latin typeface="Arial" panose="020B0604020202020204" pitchFamily="34" charset="0"/>
                <a:cs typeface="Arial" panose="020B0604020202020204" pitchFamily="34" charset="0"/>
              </a:rPr>
              <a:t>The importance of appropriate health and safety procedures</a:t>
            </a:r>
            <a:endParaRPr lang="en-GB" sz="2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84094" y="4803228"/>
            <a:ext cx="6073460" cy="1385362"/>
          </a:xfrm>
        </p:spPr>
        <p:txBody>
          <a:bodyPr>
            <a:normAutofit/>
          </a:bodyPr>
          <a:lstStyle/>
          <a:p>
            <a:pPr lvl="0" algn="just"/>
            <a:r>
              <a:rPr lang="en-GB" sz="1600" dirty="0">
                <a:latin typeface="Arial" panose="020B0604020202020204" pitchFamily="34" charset="0"/>
                <a:cs typeface="Arial" panose="020B0604020202020204" pitchFamily="34" charset="0"/>
              </a:rPr>
              <a:t>The fire drills, incorporating the safety protocol also maintain the safety of the procedures. </a:t>
            </a:r>
          </a:p>
          <a:p>
            <a:pPr lvl="0" algn="just"/>
            <a:r>
              <a:rPr lang="en-GB" sz="1600" dirty="0">
                <a:latin typeface="Arial" panose="020B0604020202020204" pitchFamily="34" charset="0"/>
                <a:cs typeface="Arial" panose="020B0604020202020204" pitchFamily="34" charset="0"/>
              </a:rPr>
              <a:t>The health of the customer also becomes better for maintaining the health and safety procedures. </a:t>
            </a:r>
          </a:p>
        </p:txBody>
      </p:sp>
      <p:pic>
        <p:nvPicPr>
          <p:cNvPr id="2052" name="Picture 4" descr="Safety precautions for public health facilities — Vikaspedia"/>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54553" y="1802190"/>
            <a:ext cx="3518709" cy="3668443"/>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p:cNvPicPr>
            <a:picLocks noChangeAspect="1"/>
          </p:cNvPicPr>
          <p:nvPr/>
        </p:nvPicPr>
        <p:blipFill>
          <a:blip r:embed="rId4"/>
          <a:stretch>
            <a:fillRect/>
          </a:stretch>
        </p:blipFill>
        <p:spPr>
          <a:xfrm>
            <a:off x="11146220" y="236482"/>
            <a:ext cx="726737" cy="694271"/>
          </a:xfrm>
          <a:prstGeom prst="rect">
            <a:avLst/>
          </a:prstGeom>
        </p:spPr>
      </p:pic>
      <p:pic>
        <p:nvPicPr>
          <p:cNvPr id="4" name="Picture 3"/>
          <p:cNvPicPr>
            <a:picLocks noChangeAspect="1"/>
          </p:cNvPicPr>
          <p:nvPr/>
        </p:nvPicPr>
        <p:blipFill>
          <a:blip r:embed="rId5"/>
          <a:stretch>
            <a:fillRect/>
          </a:stretch>
        </p:blipFill>
        <p:spPr>
          <a:xfrm>
            <a:off x="2345569" y="1301858"/>
            <a:ext cx="3396310" cy="3361565"/>
          </a:xfrm>
          <a:prstGeom prst="rect">
            <a:avLst/>
          </a:prstGeom>
        </p:spPr>
      </p:pic>
    </p:spTree>
    <p:extLst>
      <p:ext uri="{BB962C8B-B14F-4D97-AF65-F5344CB8AC3E}">
        <p14:creationId xmlns:p14="http://schemas.microsoft.com/office/powerpoint/2010/main" val="33371378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85496" y="310870"/>
            <a:ext cx="9235966" cy="898804"/>
          </a:xfrm>
        </p:spPr>
        <p:txBody>
          <a:bodyPr>
            <a:normAutofit/>
          </a:bodyPr>
          <a:lstStyle/>
          <a:p>
            <a:pPr algn="ctr"/>
            <a:r>
              <a:rPr lang="en-GB" sz="2400" b="1" dirty="0">
                <a:latin typeface="Arial" panose="020B0604020202020204" pitchFamily="34" charset="0"/>
                <a:cs typeface="Arial" panose="020B0604020202020204" pitchFamily="34" charset="0"/>
              </a:rPr>
              <a:t>Cleanliness in the hotel and maintaining the safety procedure</a:t>
            </a:r>
            <a:endParaRPr lang="en-IN" sz="2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964294" y="5572658"/>
            <a:ext cx="7719204" cy="876032"/>
          </a:xfrm>
        </p:spPr>
        <p:txBody>
          <a:bodyPr>
            <a:normAutofit lnSpcReduction="10000"/>
          </a:bodyPr>
          <a:lstStyle/>
          <a:p>
            <a:pPr lvl="0" algn="ctr"/>
            <a:r>
              <a:rPr lang="en-GB" sz="1600" dirty="0">
                <a:latin typeface="Arial" panose="020B0604020202020204" pitchFamily="34" charset="0"/>
                <a:cs typeface="Arial" panose="020B0604020202020204" pitchFamily="34" charset="0"/>
              </a:rPr>
              <a:t>The United Kingdom's hotel marketing renowned 5-star and luxury hotels to the major national budget.</a:t>
            </a:r>
          </a:p>
          <a:p>
            <a:pPr lvl="0" algn="ctr"/>
            <a:r>
              <a:rPr lang="en-GB" sz="1600" dirty="0">
                <a:latin typeface="Arial" panose="020B0604020202020204" pitchFamily="34" charset="0"/>
                <a:cs typeface="Arial" panose="020B0604020202020204" pitchFamily="34" charset="0"/>
              </a:rPr>
              <a:t>They also maintain the cleanness for raising their customer ratio in the UK. </a:t>
            </a:r>
          </a:p>
        </p:txBody>
      </p:sp>
      <p:pic>
        <p:nvPicPr>
          <p:cNvPr id="4" name="Picture 2" descr="Housekeeping Equipment: Manual &amp; Mechanical equipment/Cleaning Equipment/ Hotel  Housekeeping - YouTube"/>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95647" y="1849839"/>
            <a:ext cx="4572299" cy="3280099"/>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p:cNvPicPr>
            <a:picLocks noChangeAspect="1"/>
          </p:cNvPicPr>
          <p:nvPr/>
        </p:nvPicPr>
        <p:blipFill>
          <a:blip r:embed="rId4"/>
          <a:stretch>
            <a:fillRect/>
          </a:stretch>
        </p:blipFill>
        <p:spPr>
          <a:xfrm>
            <a:off x="11146220" y="236482"/>
            <a:ext cx="726737" cy="694271"/>
          </a:xfrm>
          <a:prstGeom prst="rect">
            <a:avLst/>
          </a:prstGeom>
        </p:spPr>
      </p:pic>
      <p:pic>
        <p:nvPicPr>
          <p:cNvPr id="5" name="Picture 4"/>
          <p:cNvPicPr>
            <a:picLocks noChangeAspect="1"/>
          </p:cNvPicPr>
          <p:nvPr/>
        </p:nvPicPr>
        <p:blipFill>
          <a:blip r:embed="rId5"/>
          <a:stretch>
            <a:fillRect/>
          </a:stretch>
        </p:blipFill>
        <p:spPr>
          <a:xfrm>
            <a:off x="6907158" y="1971109"/>
            <a:ext cx="4034645" cy="3224716"/>
          </a:xfrm>
          <a:prstGeom prst="rect">
            <a:avLst/>
          </a:prstGeom>
        </p:spPr>
      </p:pic>
    </p:spTree>
    <p:extLst>
      <p:ext uri="{BB962C8B-B14F-4D97-AF65-F5344CB8AC3E}">
        <p14:creationId xmlns:p14="http://schemas.microsoft.com/office/powerpoint/2010/main" val="1324221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199" y="90153"/>
            <a:ext cx="9078311" cy="898804"/>
          </a:xfrm>
        </p:spPr>
        <p:txBody>
          <a:bodyPr>
            <a:normAutofit/>
          </a:bodyPr>
          <a:lstStyle/>
          <a:p>
            <a:pPr algn="ctr"/>
            <a:r>
              <a:rPr lang="en-GB" sz="2400" b="1" dirty="0">
                <a:latin typeface="Arial" panose="020B0604020202020204" pitchFamily="34" charset="0"/>
                <a:cs typeface="Arial" panose="020B0604020202020204" pitchFamily="34" charset="0"/>
              </a:rPr>
              <a:t>Cleanliness in the hotel and maintaining the safety procedure continuation</a:t>
            </a:r>
            <a:endParaRPr lang="en-IN" sz="2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968138" y="5377227"/>
            <a:ext cx="10157098" cy="966608"/>
          </a:xfrm>
        </p:spPr>
        <p:txBody>
          <a:bodyPr>
            <a:normAutofit/>
          </a:bodyPr>
          <a:lstStyle/>
          <a:p>
            <a:pPr lvl="0" algn="just"/>
            <a:r>
              <a:rPr lang="en-GB" sz="1600" dirty="0">
                <a:latin typeface="Arial" panose="020B0604020202020204" pitchFamily="34" charset="0"/>
                <a:cs typeface="Arial" panose="020B0604020202020204" pitchFamily="34" charset="0"/>
              </a:rPr>
              <a:t>The management of IBIS Northampton Centre maintains the sustainable safety protocols at the hotel for maintaining cleanliness </a:t>
            </a:r>
          </a:p>
          <a:p>
            <a:pPr lvl="0" algn="just"/>
            <a:r>
              <a:rPr lang="en-GB" sz="1600" dirty="0">
                <a:latin typeface="Arial" panose="020B0604020202020204" pitchFamily="34" charset="0"/>
                <a:cs typeface="Arial" panose="020B0604020202020204" pitchFamily="34" charset="0"/>
              </a:rPr>
              <a:t>The risk of infection spreading also decreases by routine disinfecting of high-touch surfaces. </a:t>
            </a:r>
          </a:p>
        </p:txBody>
      </p:sp>
      <p:pic>
        <p:nvPicPr>
          <p:cNvPr id="4" name="Picture 2" descr="Safety Procedures in a Hotel (Part-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09493" y="2311336"/>
            <a:ext cx="5715000" cy="212904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Hotel Safety Tips &amp; Training Courses - Limerick"/>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454153" y="2188103"/>
            <a:ext cx="3671083" cy="2097290"/>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p:cNvPicPr>
            <a:picLocks noChangeAspect="1"/>
          </p:cNvPicPr>
          <p:nvPr/>
        </p:nvPicPr>
        <p:blipFill>
          <a:blip r:embed="rId5"/>
          <a:stretch>
            <a:fillRect/>
          </a:stretch>
        </p:blipFill>
        <p:spPr>
          <a:xfrm>
            <a:off x="11146220" y="236482"/>
            <a:ext cx="726737" cy="694271"/>
          </a:xfrm>
          <a:prstGeom prst="rect">
            <a:avLst/>
          </a:prstGeom>
        </p:spPr>
      </p:pic>
    </p:spTree>
    <p:extLst>
      <p:ext uri="{BB962C8B-B14F-4D97-AF65-F5344CB8AC3E}">
        <p14:creationId xmlns:p14="http://schemas.microsoft.com/office/powerpoint/2010/main" val="41668972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41611" y="242987"/>
            <a:ext cx="8864086" cy="898804"/>
          </a:xfrm>
        </p:spPr>
        <p:txBody>
          <a:bodyPr>
            <a:normAutofit/>
          </a:bodyPr>
          <a:lstStyle/>
          <a:p>
            <a:pPr algn="ctr"/>
            <a:r>
              <a:rPr lang="en-GB" sz="2400" b="1" dirty="0">
                <a:latin typeface="Arial" panose="020B0604020202020204" pitchFamily="34" charset="0"/>
                <a:cs typeface="Arial" panose="020B0604020202020204" pitchFamily="34" charset="0"/>
              </a:rPr>
              <a:t>Health and safety policy of the UK government </a:t>
            </a:r>
            <a:endParaRPr lang="en-IN" sz="2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600917" y="5055078"/>
            <a:ext cx="10017342" cy="1397480"/>
          </a:xfrm>
        </p:spPr>
        <p:txBody>
          <a:bodyPr>
            <a:normAutofit/>
          </a:bodyPr>
          <a:lstStyle/>
          <a:p>
            <a:pPr lvl="0" algn="just"/>
            <a:r>
              <a:rPr lang="en-GB" sz="1600" dirty="0">
                <a:latin typeface="Arial" panose="020B0604020202020204" pitchFamily="34" charset="0"/>
                <a:cs typeface="Arial" panose="020B0604020202020204" pitchFamily="34" charset="0"/>
              </a:rPr>
              <a:t>Management of Health and Safety at Work Regulations 1999 legislation provides the full guidelines for maintaining health and safety (Legislation.gov.uk, 2024). </a:t>
            </a:r>
          </a:p>
          <a:p>
            <a:pPr lvl="0" algn="just"/>
            <a:r>
              <a:rPr lang="en-GB" sz="1600" dirty="0">
                <a:latin typeface="Arial" panose="020B0604020202020204" pitchFamily="34" charset="0"/>
                <a:cs typeface="Arial" panose="020B0604020202020204" pitchFamily="34" charset="0"/>
              </a:rPr>
              <a:t>The management also focuses on providing insurance policies to their employees for better support of their employees. </a:t>
            </a:r>
          </a:p>
        </p:txBody>
      </p:sp>
      <p:pic>
        <p:nvPicPr>
          <p:cNvPr id="4" name="Picture 2" descr="Managing of health &amp; safety at work regulations 1999 by Tori Kinniburgh on  Prezi Nex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00917" y="1647265"/>
            <a:ext cx="4572000" cy="285750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The Management of Health and Safety at Work Regulations 1999 | Peoplesafe"/>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934748" y="1692104"/>
            <a:ext cx="4195707" cy="2812661"/>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p:cNvPicPr>
            <a:picLocks noChangeAspect="1"/>
          </p:cNvPicPr>
          <p:nvPr/>
        </p:nvPicPr>
        <p:blipFill>
          <a:blip r:embed="rId5"/>
          <a:stretch>
            <a:fillRect/>
          </a:stretch>
        </p:blipFill>
        <p:spPr>
          <a:xfrm>
            <a:off x="11146220" y="236482"/>
            <a:ext cx="726737" cy="694271"/>
          </a:xfrm>
          <a:prstGeom prst="rect">
            <a:avLst/>
          </a:prstGeom>
        </p:spPr>
      </p:pic>
    </p:spTree>
    <p:extLst>
      <p:ext uri="{BB962C8B-B14F-4D97-AF65-F5344CB8AC3E}">
        <p14:creationId xmlns:p14="http://schemas.microsoft.com/office/powerpoint/2010/main" val="29025080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90154"/>
            <a:ext cx="9251731" cy="870711"/>
          </a:xfrm>
        </p:spPr>
        <p:txBody>
          <a:bodyPr>
            <a:normAutofit/>
          </a:bodyPr>
          <a:lstStyle/>
          <a:p>
            <a:pPr algn="ctr"/>
            <a:r>
              <a:rPr lang="en-GB" sz="2400" b="1" dirty="0">
                <a:latin typeface="Arial" panose="020B0604020202020204" pitchFamily="34" charset="0"/>
                <a:cs typeface="Arial" panose="020B0604020202020204" pitchFamily="34" charset="0"/>
              </a:rPr>
              <a:t>Work-based skills for hotel operations</a:t>
            </a:r>
            <a:endParaRPr lang="en-IN" sz="2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838200" y="4710442"/>
            <a:ext cx="10732219" cy="1747348"/>
          </a:xfrm>
        </p:spPr>
        <p:txBody>
          <a:bodyPr>
            <a:normAutofit/>
          </a:bodyPr>
          <a:lstStyle/>
          <a:p>
            <a:pPr lvl="0" algn="just"/>
            <a:r>
              <a:rPr lang="en-GB" sz="1600" dirty="0">
                <a:latin typeface="Arial" panose="020B0604020202020204" pitchFamily="34" charset="0"/>
                <a:cs typeface="Arial" panose="020B0604020202020204" pitchFamily="34" charset="0"/>
              </a:rPr>
              <a:t>Communication skills, problem-solving skills and time management skills are important for hotel operations</a:t>
            </a:r>
          </a:p>
          <a:p>
            <a:pPr lvl="0" algn="just"/>
            <a:r>
              <a:rPr lang="en-GB" sz="1600" dirty="0">
                <a:latin typeface="Arial" panose="020B0604020202020204" pitchFamily="34" charset="0"/>
                <a:cs typeface="Arial" panose="020B0604020202020204" pitchFamily="34" charset="0"/>
              </a:rPr>
              <a:t>As far as the opinion of </a:t>
            </a:r>
            <a:r>
              <a:rPr lang="en-GB" sz="1600" dirty="0" err="1">
                <a:latin typeface="Arial" panose="020B0604020202020204" pitchFamily="34" charset="0"/>
                <a:cs typeface="Arial" panose="020B0604020202020204" pitchFamily="34" charset="0"/>
              </a:rPr>
              <a:t>Filimonau</a:t>
            </a:r>
            <a:r>
              <a:rPr lang="en-GB" sz="1600" dirty="0">
                <a:latin typeface="Arial" panose="020B0604020202020204" pitchFamily="34" charset="0"/>
                <a:cs typeface="Arial" panose="020B0604020202020204" pitchFamily="34" charset="0"/>
              </a:rPr>
              <a:t> </a:t>
            </a:r>
            <a:r>
              <a:rPr lang="en-GB" sz="1600" i="1" dirty="0">
                <a:latin typeface="Arial" panose="020B0604020202020204" pitchFamily="34" charset="0"/>
                <a:cs typeface="Arial" panose="020B0604020202020204" pitchFamily="34" charset="0"/>
              </a:rPr>
              <a:t>et al., </a:t>
            </a:r>
            <a:r>
              <a:rPr lang="en-GB" sz="1600" dirty="0">
                <a:latin typeface="Arial" panose="020B0604020202020204" pitchFamily="34" charset="0"/>
                <a:cs typeface="Arial" panose="020B0604020202020204" pitchFamily="34" charset="0"/>
              </a:rPr>
              <a:t>(2020) effective skills can increse the profitability of the company and business flow automatically. </a:t>
            </a:r>
          </a:p>
        </p:txBody>
      </p:sp>
      <p:sp>
        <p:nvSpPr>
          <p:cNvPr id="5" name="AutoShape 2" descr="Hotel Management Course After 10th - Fees, Duration &amp; Top Colleges"/>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6146" name="Picture 2" descr="How a course in Hospitality Management can help you to develop or improve  soft skills?"/>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b="10195"/>
          <a:stretch/>
        </p:blipFill>
        <p:spPr bwMode="auto">
          <a:xfrm>
            <a:off x="3301139" y="1255364"/>
            <a:ext cx="4795031" cy="3177152"/>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p:cNvPicPr>
            <a:picLocks noChangeAspect="1"/>
          </p:cNvPicPr>
          <p:nvPr/>
        </p:nvPicPr>
        <p:blipFill>
          <a:blip r:embed="rId4"/>
          <a:stretch>
            <a:fillRect/>
          </a:stretch>
        </p:blipFill>
        <p:spPr>
          <a:xfrm>
            <a:off x="11146220" y="236482"/>
            <a:ext cx="726737" cy="694271"/>
          </a:xfrm>
          <a:prstGeom prst="rect">
            <a:avLst/>
          </a:prstGeom>
        </p:spPr>
      </p:pic>
    </p:spTree>
    <p:extLst>
      <p:ext uri="{BB962C8B-B14F-4D97-AF65-F5344CB8AC3E}">
        <p14:creationId xmlns:p14="http://schemas.microsoft.com/office/powerpoint/2010/main" val="40661666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90153"/>
            <a:ext cx="9567041" cy="898804"/>
          </a:xfrm>
        </p:spPr>
        <p:txBody>
          <a:bodyPr>
            <a:normAutofit/>
          </a:bodyPr>
          <a:lstStyle/>
          <a:p>
            <a:pPr algn="ctr"/>
            <a:r>
              <a:rPr lang="en-GB" sz="2400" b="1" dirty="0">
                <a:latin typeface="Arial" panose="020B0604020202020204" pitchFamily="34" charset="0"/>
                <a:cs typeface="Arial" panose="020B0604020202020204" pitchFamily="34" charset="0"/>
              </a:rPr>
              <a:t>A variety of different positions within facilities management</a:t>
            </a:r>
            <a:endParaRPr lang="en-IN" sz="2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6970047" y="1812145"/>
            <a:ext cx="4958096" cy="1736274"/>
          </a:xfrm>
        </p:spPr>
        <p:txBody>
          <a:bodyPr>
            <a:normAutofit/>
          </a:bodyPr>
          <a:lstStyle/>
          <a:p>
            <a:pPr lvl="0" algn="just"/>
            <a:r>
              <a:rPr lang="en-GB" sz="1600" dirty="0">
                <a:latin typeface="Arial" panose="020B0604020202020204" pitchFamily="34" charset="0"/>
                <a:cs typeface="Arial" panose="020B0604020202020204" pitchFamily="34" charset="0"/>
              </a:rPr>
              <a:t>The management of IBIS Northampton Center also believes that the division of the management role to handle their customers</a:t>
            </a:r>
          </a:p>
          <a:p>
            <a:pPr lvl="0" algn="just"/>
            <a:r>
              <a:rPr lang="en-GB" sz="1600" dirty="0">
                <a:latin typeface="Arial" panose="020B0604020202020204" pitchFamily="34" charset="0"/>
                <a:cs typeface="Arial" panose="020B0604020202020204" pitchFamily="34" charset="0"/>
              </a:rPr>
              <a:t>They also provide the facilities of digital innovation in the home appliances for raising the customer number. </a:t>
            </a:r>
          </a:p>
        </p:txBody>
      </p:sp>
      <p:pic>
        <p:nvPicPr>
          <p:cNvPr id="4" name="Picture 2" descr="Hotel Tech: How to Use It to Gain a Competitive Edge | By Lillian Connor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7174" y="1924126"/>
            <a:ext cx="4331447" cy="3248586"/>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9 Excellent Customer Service Tips for Hospitality Providers"/>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519059" y="3883634"/>
            <a:ext cx="3860072" cy="2578156"/>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p:cNvPicPr>
            <a:picLocks noChangeAspect="1"/>
          </p:cNvPicPr>
          <p:nvPr/>
        </p:nvPicPr>
        <p:blipFill>
          <a:blip r:embed="rId5"/>
          <a:stretch>
            <a:fillRect/>
          </a:stretch>
        </p:blipFill>
        <p:spPr>
          <a:xfrm>
            <a:off x="11146220" y="236482"/>
            <a:ext cx="726737" cy="694271"/>
          </a:xfrm>
          <a:prstGeom prst="rect">
            <a:avLst/>
          </a:prstGeom>
        </p:spPr>
      </p:pic>
    </p:spTree>
    <p:extLst>
      <p:ext uri="{BB962C8B-B14F-4D97-AF65-F5344CB8AC3E}">
        <p14:creationId xmlns:p14="http://schemas.microsoft.com/office/powerpoint/2010/main" val="20450315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90153"/>
            <a:ext cx="9782908" cy="898804"/>
          </a:xfrm>
        </p:spPr>
        <p:txBody>
          <a:bodyPr>
            <a:normAutofit/>
          </a:bodyPr>
          <a:lstStyle/>
          <a:p>
            <a:pPr algn="ctr"/>
            <a:r>
              <a:rPr lang="en-GB" sz="2400" b="1" dirty="0">
                <a:latin typeface="Arial" panose="020B0604020202020204" pitchFamily="34" charset="0"/>
                <a:cs typeface="Arial" panose="020B0604020202020204" pitchFamily="34" charset="0"/>
              </a:rPr>
              <a:t>The process of maintaining the origination's standards and requirements</a:t>
            </a:r>
            <a:endParaRPr lang="en-GB" sz="2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736311" y="1338118"/>
            <a:ext cx="4768970" cy="1811548"/>
          </a:xfrm>
        </p:spPr>
        <p:txBody>
          <a:bodyPr>
            <a:normAutofit/>
          </a:bodyPr>
          <a:lstStyle/>
          <a:p>
            <a:pPr lvl="0" algn="just"/>
            <a:r>
              <a:rPr lang="en-GB" sz="1600" dirty="0">
                <a:latin typeface="Arial" panose="020B0604020202020204" pitchFamily="34" charset="0"/>
                <a:cs typeface="Arial" panose="020B0604020202020204" pitchFamily="34" charset="0"/>
              </a:rPr>
              <a:t>The management of the company also maintains honesty and truthfulness to their customer </a:t>
            </a:r>
          </a:p>
          <a:p>
            <a:pPr lvl="0" algn="just"/>
            <a:r>
              <a:rPr lang="en-GB" sz="1600" dirty="0">
                <a:latin typeface="Arial" panose="020B0604020202020204" pitchFamily="34" charset="0"/>
                <a:cs typeface="Arial" panose="020B0604020202020204" pitchFamily="34" charset="0"/>
              </a:rPr>
              <a:t>They also focus on addressing the needs of the customers and taking feedback from the customers. </a:t>
            </a:r>
          </a:p>
        </p:txBody>
      </p:sp>
      <p:pic>
        <p:nvPicPr>
          <p:cNvPr id="4" name="Picture 2" descr="Honesty in business Business Studies - 202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43396" y="3498827"/>
            <a:ext cx="4053818" cy="2697633"/>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Building Organizational Truth, Trust and Integrity - ReadyToManage"/>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473845" y="2212360"/>
            <a:ext cx="4852155" cy="3463226"/>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p:cNvPicPr>
            <a:picLocks noChangeAspect="1"/>
          </p:cNvPicPr>
          <p:nvPr/>
        </p:nvPicPr>
        <p:blipFill>
          <a:blip r:embed="rId5"/>
          <a:stretch>
            <a:fillRect/>
          </a:stretch>
        </p:blipFill>
        <p:spPr>
          <a:xfrm>
            <a:off x="11146220" y="236482"/>
            <a:ext cx="726737" cy="694271"/>
          </a:xfrm>
          <a:prstGeom prst="rect">
            <a:avLst/>
          </a:prstGeom>
        </p:spPr>
      </p:pic>
    </p:spTree>
    <p:extLst>
      <p:ext uri="{BB962C8B-B14F-4D97-AF65-F5344CB8AC3E}">
        <p14:creationId xmlns:p14="http://schemas.microsoft.com/office/powerpoint/2010/main" val="5116252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90153"/>
            <a:ext cx="9251731" cy="898804"/>
          </a:xfrm>
        </p:spPr>
        <p:txBody>
          <a:bodyPr>
            <a:normAutofit/>
          </a:bodyPr>
          <a:lstStyle/>
          <a:p>
            <a:pPr algn="ctr"/>
            <a:r>
              <a:rPr lang="en-GB" sz="2400" b="1" dirty="0">
                <a:latin typeface="Arial" panose="020B0604020202020204" pitchFamily="34" charset="0"/>
                <a:cs typeface="Arial" panose="020B0604020202020204" pitchFamily="34" charset="0"/>
              </a:rPr>
              <a:t>Develop knowledge of guest service skills</a:t>
            </a:r>
            <a:endParaRPr lang="en-IN" sz="2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976222" y="5520905"/>
            <a:ext cx="10287036" cy="966608"/>
          </a:xfrm>
        </p:spPr>
        <p:txBody>
          <a:bodyPr>
            <a:normAutofit/>
          </a:bodyPr>
          <a:lstStyle/>
          <a:p>
            <a:pPr lvl="0" algn="ctr"/>
            <a:r>
              <a:rPr lang="en-GB" sz="1600" dirty="0">
                <a:latin typeface="Arial" panose="020B0604020202020204" pitchFamily="34" charset="0"/>
                <a:cs typeface="Arial" panose="020B0604020202020204" pitchFamily="34" charset="0"/>
              </a:rPr>
              <a:t>They maintain professionalism and a multitasking nature to satisfy their employees.</a:t>
            </a:r>
          </a:p>
          <a:p>
            <a:pPr lvl="0" algn="ctr"/>
            <a:r>
              <a:rPr lang="en-GB" sz="1600" dirty="0">
                <a:latin typeface="Arial" panose="020B0604020202020204" pitchFamily="34" charset="0"/>
                <a:cs typeface="Arial" panose="020B0604020202020204" pitchFamily="34" charset="0"/>
              </a:rPr>
              <a:t>The management also focuses on positivity to provide a positive aroma to their customers. </a:t>
            </a:r>
          </a:p>
        </p:txBody>
      </p:sp>
      <p:pic>
        <p:nvPicPr>
          <p:cNvPr id="4" name="Picture 2" descr="How can your business succeed with good customer service skill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34802" y="1869581"/>
            <a:ext cx="4794797" cy="2585592"/>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p:cNvPicPr>
            <a:picLocks noChangeAspect="1"/>
          </p:cNvPicPr>
          <p:nvPr/>
        </p:nvPicPr>
        <p:blipFill>
          <a:blip r:embed="rId4"/>
          <a:stretch>
            <a:fillRect/>
          </a:stretch>
        </p:blipFill>
        <p:spPr>
          <a:xfrm>
            <a:off x="11146220" y="236482"/>
            <a:ext cx="726737" cy="694271"/>
          </a:xfrm>
          <a:prstGeom prst="rect">
            <a:avLst/>
          </a:prstGeom>
        </p:spPr>
      </p:pic>
    </p:spTree>
    <p:extLst>
      <p:ext uri="{BB962C8B-B14F-4D97-AF65-F5344CB8AC3E}">
        <p14:creationId xmlns:p14="http://schemas.microsoft.com/office/powerpoint/2010/main" val="10694600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90153"/>
            <a:ext cx="9204433" cy="898804"/>
          </a:xfrm>
        </p:spPr>
        <p:txBody>
          <a:bodyPr>
            <a:normAutofit/>
          </a:bodyPr>
          <a:lstStyle/>
          <a:p>
            <a:pPr algn="ctr"/>
            <a:r>
              <a:rPr lang="en-IN" sz="2400" b="1" dirty="0">
                <a:latin typeface="Arial" panose="020B0604020202020204" pitchFamily="34" charset="0"/>
                <a:cs typeface="Arial" panose="020B0604020202020204" pitchFamily="34" charset="0"/>
              </a:rPr>
              <a:t>Conclusion </a:t>
            </a:r>
            <a:endParaRPr lang="en-IN" sz="2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838200" y="5745192"/>
            <a:ext cx="10515600" cy="863091"/>
          </a:xfrm>
        </p:spPr>
        <p:txBody>
          <a:bodyPr>
            <a:normAutofit lnSpcReduction="10000"/>
          </a:bodyPr>
          <a:lstStyle/>
          <a:p>
            <a:pPr lvl="0" algn="just"/>
            <a:r>
              <a:rPr lang="en-GB" sz="1600" dirty="0">
                <a:latin typeface="Arial" panose="020B0604020202020204" pitchFamily="34" charset="0"/>
                <a:cs typeface="Arial" panose="020B0604020202020204" pitchFamily="34" charset="0"/>
              </a:rPr>
              <a:t>The project highlights the needs of the customer.</a:t>
            </a:r>
          </a:p>
          <a:p>
            <a:pPr lvl="0" algn="just"/>
            <a:r>
              <a:rPr lang="en-GB" sz="1600" dirty="0">
                <a:latin typeface="Arial" panose="020B0604020202020204" pitchFamily="34" charset="0"/>
                <a:cs typeface="Arial" panose="020B0604020202020204" pitchFamily="34" charset="0"/>
              </a:rPr>
              <a:t>The project also discusses the many variables, which can raise the engagement of the employees as well as customers. </a:t>
            </a:r>
          </a:p>
        </p:txBody>
      </p:sp>
      <p:pic>
        <p:nvPicPr>
          <p:cNvPr id="4" name="Picture 2" descr="Housekeeping &amp; Office Safety ©Consultnet Ltd. - ppt video online downloa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16816" y="1693397"/>
            <a:ext cx="3990756" cy="2993067"/>
          </a:xfrm>
          <a:prstGeom prst="rect">
            <a:avLst/>
          </a:prstGeom>
          <a:noFill/>
          <a:extLst>
            <a:ext uri="{909E8E84-426E-40DD-AFC4-6F175D3DCCD1}">
              <a14:hiddenFill xmlns:a14="http://schemas.microsoft.com/office/drawing/2010/main">
                <a:solidFill>
                  <a:srgbClr val="FFFFFF"/>
                </a:solidFill>
              </a14:hiddenFill>
            </a:ext>
          </a:extLst>
        </p:spPr>
      </p:pic>
      <p:pic>
        <p:nvPicPr>
          <p:cNvPr id="10244" name="Picture 4" descr="Health &amp; Safety Tips Archives -"/>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367186" y="1730578"/>
            <a:ext cx="3675447" cy="2918703"/>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p:cNvPicPr>
            <a:picLocks noChangeAspect="1"/>
          </p:cNvPicPr>
          <p:nvPr/>
        </p:nvPicPr>
        <p:blipFill>
          <a:blip r:embed="rId5"/>
          <a:stretch>
            <a:fillRect/>
          </a:stretch>
        </p:blipFill>
        <p:spPr>
          <a:xfrm>
            <a:off x="11146220" y="236482"/>
            <a:ext cx="726737" cy="694271"/>
          </a:xfrm>
          <a:prstGeom prst="rect">
            <a:avLst/>
          </a:prstGeom>
        </p:spPr>
      </p:pic>
    </p:spTree>
    <p:extLst>
      <p:ext uri="{BB962C8B-B14F-4D97-AF65-F5344CB8AC3E}">
        <p14:creationId xmlns:p14="http://schemas.microsoft.com/office/powerpoint/2010/main" val="1040595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90153"/>
            <a:ext cx="8763000" cy="898804"/>
          </a:xfrm>
        </p:spPr>
        <p:txBody>
          <a:bodyPr>
            <a:normAutofit/>
          </a:bodyPr>
          <a:lstStyle/>
          <a:p>
            <a:pPr algn="ctr"/>
            <a:r>
              <a:rPr lang="en-IN" sz="2400" b="1" dirty="0">
                <a:latin typeface="Arial" panose="020B0604020202020204" pitchFamily="34" charset="0"/>
                <a:cs typeface="Arial" panose="020B0604020202020204" pitchFamily="34" charset="0"/>
              </a:rPr>
              <a:t> Reference List</a:t>
            </a:r>
            <a:endParaRPr lang="en-IN" sz="2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838199" y="1170017"/>
            <a:ext cx="10776045" cy="5380907"/>
          </a:xfrm>
        </p:spPr>
        <p:txBody>
          <a:bodyPr>
            <a:noAutofit/>
          </a:bodyPr>
          <a:lstStyle/>
          <a:p>
            <a:r>
              <a:rPr lang="en-GB" sz="1200" dirty="0" err="1">
                <a:latin typeface="Arial" panose="020B0604020202020204" pitchFamily="34" charset="0"/>
                <a:cs typeface="Arial" panose="020B0604020202020204" pitchFamily="34" charset="0"/>
              </a:rPr>
              <a:t>Filimonau</a:t>
            </a:r>
            <a:r>
              <a:rPr lang="en-GB" sz="1200" dirty="0">
                <a:latin typeface="Arial" panose="020B0604020202020204" pitchFamily="34" charset="0"/>
                <a:cs typeface="Arial" panose="020B0604020202020204" pitchFamily="34" charset="0"/>
              </a:rPr>
              <a:t>, V., </a:t>
            </a:r>
            <a:r>
              <a:rPr lang="en-GB" sz="1200" dirty="0" err="1">
                <a:latin typeface="Arial" panose="020B0604020202020204" pitchFamily="34" charset="0"/>
                <a:cs typeface="Arial" panose="020B0604020202020204" pitchFamily="34" charset="0"/>
              </a:rPr>
              <a:t>Derqui</a:t>
            </a:r>
            <a:r>
              <a:rPr lang="en-GB" sz="1200" dirty="0">
                <a:latin typeface="Arial" panose="020B0604020202020204" pitchFamily="34" charset="0"/>
                <a:cs typeface="Arial" panose="020B0604020202020204" pitchFamily="34" charset="0"/>
              </a:rPr>
              <a:t>, B. and </a:t>
            </a:r>
            <a:r>
              <a:rPr lang="en-GB" sz="1200" dirty="0" err="1">
                <a:latin typeface="Arial" panose="020B0604020202020204" pitchFamily="34" charset="0"/>
                <a:cs typeface="Arial" panose="020B0604020202020204" pitchFamily="34" charset="0"/>
              </a:rPr>
              <a:t>Matute</a:t>
            </a:r>
            <a:r>
              <a:rPr lang="en-GB" sz="1200" dirty="0">
                <a:latin typeface="Arial" panose="020B0604020202020204" pitchFamily="34" charset="0"/>
                <a:cs typeface="Arial" panose="020B0604020202020204" pitchFamily="34" charset="0"/>
              </a:rPr>
              <a:t>, J., 2020. The COVID-19 pandemic and organisational commitment of senior hotel managers. </a:t>
            </a:r>
            <a:r>
              <a:rPr lang="en-GB" sz="1200" i="1" dirty="0">
                <a:latin typeface="Arial" panose="020B0604020202020204" pitchFamily="34" charset="0"/>
                <a:cs typeface="Arial" panose="020B0604020202020204" pitchFamily="34" charset="0"/>
              </a:rPr>
              <a:t>International Journal of Hospitality Management, 91,</a:t>
            </a:r>
            <a:r>
              <a:rPr lang="en-GB" sz="1200" dirty="0">
                <a:latin typeface="Arial" panose="020B0604020202020204" pitchFamily="34" charset="0"/>
                <a:cs typeface="Arial" panose="020B0604020202020204" pitchFamily="34" charset="0"/>
              </a:rPr>
              <a:t> p.102659. </a:t>
            </a:r>
            <a:r>
              <a:rPr lang="en-GB" sz="1200" u="sng" dirty="0">
                <a:latin typeface="Arial" panose="020B0604020202020204" pitchFamily="34" charset="0"/>
                <a:cs typeface="Arial" panose="020B0604020202020204" pitchFamily="34" charset="0"/>
                <a:hlinkClick r:id="rId2"/>
              </a:rPr>
              <a:t>https://www.ncbi.nlm.nih.gov/pmc/articles/PMC7458044/</a:t>
            </a:r>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Guestreservations.com, 2024, </a:t>
            </a:r>
            <a:r>
              <a:rPr lang="en-GB" sz="1200" i="1" dirty="0">
                <a:latin typeface="Arial" panose="020B0604020202020204" pitchFamily="34" charset="0"/>
                <a:cs typeface="Arial" panose="020B0604020202020204" pitchFamily="34" charset="0"/>
              </a:rPr>
              <a:t> Ibis Hotel Northampton Centre</a:t>
            </a:r>
            <a:r>
              <a:rPr lang="en-GB" sz="1200" dirty="0">
                <a:latin typeface="Arial" panose="020B0604020202020204" pitchFamily="34" charset="0"/>
                <a:cs typeface="Arial" panose="020B0604020202020204" pitchFamily="34" charset="0"/>
              </a:rPr>
              <a:t> (no date) </a:t>
            </a:r>
            <a:r>
              <a:rPr lang="en-GB" sz="1200" i="1" dirty="0">
                <a:latin typeface="Arial" panose="020B0604020202020204" pitchFamily="34" charset="0"/>
                <a:cs typeface="Arial" panose="020B0604020202020204" pitchFamily="34" charset="0"/>
              </a:rPr>
              <a:t>Guest Reservations</a:t>
            </a:r>
            <a:r>
              <a:rPr lang="en-GB" sz="1200" dirty="0">
                <a:latin typeface="Arial" panose="020B0604020202020204" pitchFamily="34" charset="0"/>
                <a:cs typeface="Arial" panose="020B0604020202020204" pitchFamily="34" charset="0"/>
              </a:rPr>
              <a:t>. Available at: https://www.guestreservations.com/ibis-hotel-northampton-centre/booking?gad_source=1&amp;gclid=CjwKCAiAlJKuBhAdEiwAnZb7laceMzwXjuLyOq-tFbtazdeI9SaL2uB7xXV171y8xa9HFWC22JDJ2RoCjx8QAvD_BwE (Accessed: 08 February 2024). </a:t>
            </a:r>
          </a:p>
          <a:p>
            <a:r>
              <a:rPr lang="en-GB" sz="1200" dirty="0" err="1">
                <a:latin typeface="Arial" panose="020B0604020202020204" pitchFamily="34" charset="0"/>
                <a:cs typeface="Arial" panose="020B0604020202020204" pitchFamily="34" charset="0"/>
              </a:rPr>
              <a:t>Heimerl</a:t>
            </a:r>
            <a:r>
              <a:rPr lang="en-GB" sz="1200" dirty="0">
                <a:latin typeface="Arial" panose="020B0604020202020204" pitchFamily="34" charset="0"/>
                <a:cs typeface="Arial" panose="020B0604020202020204" pitchFamily="34" charset="0"/>
              </a:rPr>
              <a:t>, P., </a:t>
            </a:r>
            <a:r>
              <a:rPr lang="en-GB" sz="1200" dirty="0" err="1">
                <a:latin typeface="Arial" panose="020B0604020202020204" pitchFamily="34" charset="0"/>
                <a:cs typeface="Arial" panose="020B0604020202020204" pitchFamily="34" charset="0"/>
              </a:rPr>
              <a:t>Haid</a:t>
            </a:r>
            <a:r>
              <a:rPr lang="en-GB" sz="1200" dirty="0">
                <a:latin typeface="Arial" panose="020B0604020202020204" pitchFamily="34" charset="0"/>
                <a:cs typeface="Arial" panose="020B0604020202020204" pitchFamily="34" charset="0"/>
              </a:rPr>
              <a:t>, M., </a:t>
            </a:r>
            <a:r>
              <a:rPr lang="en-GB" sz="1200" dirty="0" err="1">
                <a:latin typeface="Arial" panose="020B0604020202020204" pitchFamily="34" charset="0"/>
                <a:cs typeface="Arial" panose="020B0604020202020204" pitchFamily="34" charset="0"/>
              </a:rPr>
              <a:t>Benedikt</a:t>
            </a:r>
            <a:r>
              <a:rPr lang="en-GB" sz="1200" dirty="0">
                <a:latin typeface="Arial" panose="020B0604020202020204" pitchFamily="34" charset="0"/>
                <a:cs typeface="Arial" panose="020B0604020202020204" pitchFamily="34" charset="0"/>
              </a:rPr>
              <a:t>, L. and Scholl-</a:t>
            </a:r>
            <a:r>
              <a:rPr lang="en-GB" sz="1200" dirty="0" err="1">
                <a:latin typeface="Arial" panose="020B0604020202020204" pitchFamily="34" charset="0"/>
                <a:cs typeface="Arial" panose="020B0604020202020204" pitchFamily="34" charset="0"/>
              </a:rPr>
              <a:t>Grissemann</a:t>
            </a:r>
            <a:r>
              <a:rPr lang="en-GB" sz="1200" dirty="0">
                <a:latin typeface="Arial" panose="020B0604020202020204" pitchFamily="34" charset="0"/>
                <a:cs typeface="Arial" panose="020B0604020202020204" pitchFamily="34" charset="0"/>
              </a:rPr>
              <a:t>, U., 2020. Factors influencing job satisfaction in hospitality industry. </a:t>
            </a:r>
            <a:r>
              <a:rPr lang="en-GB" sz="1200" i="1" dirty="0">
                <a:latin typeface="Arial" panose="020B0604020202020204" pitchFamily="34" charset="0"/>
                <a:cs typeface="Arial" panose="020B0604020202020204" pitchFamily="34" charset="0"/>
              </a:rPr>
              <a:t>SAGE open, 10</a:t>
            </a:r>
            <a:r>
              <a:rPr lang="en-GB" sz="1200" dirty="0">
                <a:latin typeface="Arial" panose="020B0604020202020204" pitchFamily="34" charset="0"/>
                <a:cs typeface="Arial" panose="020B0604020202020204" pitchFamily="34" charset="0"/>
              </a:rPr>
              <a:t>(4), p.2158244020982998. </a:t>
            </a:r>
            <a:r>
              <a:rPr lang="en-GB" sz="1200" u="sng" dirty="0">
                <a:latin typeface="Arial" panose="020B0604020202020204" pitchFamily="34" charset="0"/>
                <a:cs typeface="Arial" panose="020B0604020202020204" pitchFamily="34" charset="0"/>
                <a:hlinkClick r:id="rId3"/>
              </a:rPr>
              <a:t>https://journals.sagepub.com/doi/pdf/10.1177/2158244020982998</a:t>
            </a:r>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Lee, Y.J.A., Jang, S. and Kim, J., 2020. Tourism clusters and peer-to-peer accommodation. </a:t>
            </a:r>
            <a:r>
              <a:rPr lang="en-GB" sz="1200" i="1" dirty="0">
                <a:latin typeface="Arial" panose="020B0604020202020204" pitchFamily="34" charset="0"/>
                <a:cs typeface="Arial" panose="020B0604020202020204" pitchFamily="34" charset="0"/>
              </a:rPr>
              <a:t>Annals of Tourism Research, 83, </a:t>
            </a:r>
            <a:r>
              <a:rPr lang="en-GB" sz="1200" dirty="0">
                <a:latin typeface="Arial" panose="020B0604020202020204" pitchFamily="34" charset="0"/>
                <a:cs typeface="Arial" panose="020B0604020202020204" pitchFamily="34" charset="0"/>
              </a:rPr>
              <a:t>p.102960. </a:t>
            </a:r>
            <a:r>
              <a:rPr lang="en-GB" sz="1200" u="sng" dirty="0">
                <a:latin typeface="Arial" panose="020B0604020202020204" pitchFamily="34" charset="0"/>
                <a:cs typeface="Arial" panose="020B0604020202020204" pitchFamily="34" charset="0"/>
                <a:hlinkClick r:id="rId4"/>
              </a:rPr>
              <a:t>https://orca.cardiff.ac.uk/id/eprint/132114/1/Tourism%20Clusters%20and%20Peer-to-Peer%20Accommodation_final%20version.pdf</a:t>
            </a:r>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Legislation.gov.uk, 2024, </a:t>
            </a:r>
            <a:r>
              <a:rPr lang="en-GB" sz="1200" i="1" dirty="0">
                <a:latin typeface="Arial" panose="020B0604020202020204" pitchFamily="34" charset="0"/>
                <a:cs typeface="Arial" panose="020B0604020202020204" pitchFamily="34" charset="0"/>
              </a:rPr>
              <a:t>The management of Health and Safety at Work Regulations 1999</a:t>
            </a:r>
            <a:r>
              <a:rPr lang="en-GB" sz="1200" dirty="0">
                <a:latin typeface="Arial" panose="020B0604020202020204" pitchFamily="34" charset="0"/>
                <a:cs typeface="Arial" panose="020B0604020202020204" pitchFamily="34" charset="0"/>
              </a:rPr>
              <a:t> https://www.legislation.gov.uk/uksi/1999/3242/contents/made (Accessed: 08 February 2024). </a:t>
            </a:r>
          </a:p>
          <a:p>
            <a:r>
              <a:rPr lang="en-GB" sz="1200" dirty="0" err="1">
                <a:latin typeface="Arial" panose="020B0604020202020204" pitchFamily="34" charset="0"/>
                <a:cs typeface="Arial" panose="020B0604020202020204" pitchFamily="34" charset="0"/>
              </a:rPr>
              <a:t>Mariani</a:t>
            </a:r>
            <a:r>
              <a:rPr lang="en-GB" sz="1200" dirty="0">
                <a:latin typeface="Arial" panose="020B0604020202020204" pitchFamily="34" charset="0"/>
                <a:cs typeface="Arial" panose="020B0604020202020204" pitchFamily="34" charset="0"/>
              </a:rPr>
              <a:t>, M. and </a:t>
            </a:r>
            <a:r>
              <a:rPr lang="en-GB" sz="1200" dirty="0" err="1">
                <a:latin typeface="Arial" panose="020B0604020202020204" pitchFamily="34" charset="0"/>
                <a:cs typeface="Arial" panose="020B0604020202020204" pitchFamily="34" charset="0"/>
              </a:rPr>
              <a:t>Borghi</a:t>
            </a:r>
            <a:r>
              <a:rPr lang="en-GB" sz="1200" dirty="0">
                <a:latin typeface="Arial" panose="020B0604020202020204" pitchFamily="34" charset="0"/>
                <a:cs typeface="Arial" panose="020B0604020202020204" pitchFamily="34" charset="0"/>
              </a:rPr>
              <a:t>, M., 2021. Customers’ evaluation of mechanical artificial intelligence in hospitality services: a study using online reviews analytics. </a:t>
            </a:r>
            <a:r>
              <a:rPr lang="en-GB" sz="1200" i="1" dirty="0">
                <a:latin typeface="Arial" panose="020B0604020202020204" pitchFamily="34" charset="0"/>
                <a:cs typeface="Arial" panose="020B0604020202020204" pitchFamily="34" charset="0"/>
              </a:rPr>
              <a:t>International Journal of Contemporary Hospitality Management, 33(</a:t>
            </a:r>
            <a:r>
              <a:rPr lang="en-GB" sz="1200" dirty="0">
                <a:latin typeface="Arial" panose="020B0604020202020204" pitchFamily="34" charset="0"/>
                <a:cs typeface="Arial" panose="020B0604020202020204" pitchFamily="34" charset="0"/>
              </a:rPr>
              <a:t>11), pp.3956-3976. </a:t>
            </a:r>
            <a:r>
              <a:rPr lang="en-GB" sz="1200" u="sng" dirty="0">
                <a:latin typeface="Arial" panose="020B0604020202020204" pitchFamily="34" charset="0"/>
                <a:cs typeface="Arial" panose="020B0604020202020204" pitchFamily="34" charset="0"/>
                <a:hlinkClick r:id="rId5"/>
              </a:rPr>
              <a:t>https://centaur.reading.ac.uk/98861/1/Manuscript_IJCHM_AI_Anonymous_R4_final_Accepted.pdf</a:t>
            </a:r>
            <a:r>
              <a:rPr lang="en-GB" sz="1200" dirty="0">
                <a:latin typeface="Arial" panose="020B0604020202020204" pitchFamily="34" charset="0"/>
                <a:cs typeface="Arial" panose="020B0604020202020204" pitchFamily="34" charset="0"/>
              </a:rPr>
              <a:t>.</a:t>
            </a:r>
          </a:p>
          <a:p>
            <a:r>
              <a:rPr lang="en-GB" sz="1200" dirty="0" err="1">
                <a:latin typeface="Arial" panose="020B0604020202020204" pitchFamily="34" charset="0"/>
                <a:cs typeface="Arial" panose="020B0604020202020204" pitchFamily="34" charset="0"/>
              </a:rPr>
              <a:t>Ozdemir</a:t>
            </a:r>
            <a:r>
              <a:rPr lang="en-GB" sz="1200" dirty="0">
                <a:latin typeface="Arial" panose="020B0604020202020204" pitchFamily="34" charset="0"/>
                <a:cs typeface="Arial" panose="020B0604020202020204" pitchFamily="34" charset="0"/>
              </a:rPr>
              <a:t>, O., </a:t>
            </a:r>
            <a:r>
              <a:rPr lang="en-GB" sz="1200" dirty="0" err="1">
                <a:latin typeface="Arial" panose="020B0604020202020204" pitchFamily="34" charset="0"/>
                <a:cs typeface="Arial" panose="020B0604020202020204" pitchFamily="34" charset="0"/>
              </a:rPr>
              <a:t>Dogru</a:t>
            </a:r>
            <a:r>
              <a:rPr lang="en-GB" sz="1200" dirty="0">
                <a:latin typeface="Arial" panose="020B0604020202020204" pitchFamily="34" charset="0"/>
                <a:cs typeface="Arial" panose="020B0604020202020204" pitchFamily="34" charset="0"/>
              </a:rPr>
              <a:t>, T., </a:t>
            </a:r>
            <a:r>
              <a:rPr lang="en-GB" sz="1200" dirty="0" err="1">
                <a:latin typeface="Arial" panose="020B0604020202020204" pitchFamily="34" charset="0"/>
                <a:cs typeface="Arial" panose="020B0604020202020204" pitchFamily="34" charset="0"/>
              </a:rPr>
              <a:t>Kizildag</a:t>
            </a:r>
            <a:r>
              <a:rPr lang="en-GB" sz="1200" dirty="0">
                <a:latin typeface="Arial" panose="020B0604020202020204" pitchFamily="34" charset="0"/>
                <a:cs typeface="Arial" panose="020B0604020202020204" pitchFamily="34" charset="0"/>
              </a:rPr>
              <a:t>, M., </a:t>
            </a:r>
            <a:r>
              <a:rPr lang="en-GB" sz="1200" dirty="0" err="1">
                <a:latin typeface="Arial" panose="020B0604020202020204" pitchFamily="34" charset="0"/>
                <a:cs typeface="Arial" panose="020B0604020202020204" pitchFamily="34" charset="0"/>
              </a:rPr>
              <a:t>Mody</a:t>
            </a:r>
            <a:r>
              <a:rPr lang="en-GB" sz="1200" dirty="0">
                <a:latin typeface="Arial" panose="020B0604020202020204" pitchFamily="34" charset="0"/>
                <a:cs typeface="Arial" panose="020B0604020202020204" pitchFamily="34" charset="0"/>
              </a:rPr>
              <a:t>, M. and </a:t>
            </a:r>
            <a:r>
              <a:rPr lang="en-GB" sz="1200" dirty="0" err="1">
                <a:latin typeface="Arial" panose="020B0604020202020204" pitchFamily="34" charset="0"/>
                <a:cs typeface="Arial" panose="020B0604020202020204" pitchFamily="34" charset="0"/>
              </a:rPr>
              <a:t>Suess</a:t>
            </a:r>
            <a:r>
              <a:rPr lang="en-GB" sz="1200" dirty="0">
                <a:latin typeface="Arial" panose="020B0604020202020204" pitchFamily="34" charset="0"/>
                <a:cs typeface="Arial" panose="020B0604020202020204" pitchFamily="34" charset="0"/>
              </a:rPr>
              <a:t>, C., 2021. Quantifying the economic impact of COVID-19 on the US hotel industry: Examination of hotel segments and operational structures. </a:t>
            </a:r>
            <a:r>
              <a:rPr lang="en-GB" sz="1200" i="1" dirty="0">
                <a:latin typeface="Arial" panose="020B0604020202020204" pitchFamily="34" charset="0"/>
                <a:cs typeface="Arial" panose="020B0604020202020204" pitchFamily="34" charset="0"/>
              </a:rPr>
              <a:t>Tourism Management Perspectives</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39</a:t>
            </a:r>
            <a:r>
              <a:rPr lang="en-GB" sz="1200" dirty="0">
                <a:latin typeface="Arial" panose="020B0604020202020204" pitchFamily="34" charset="0"/>
                <a:cs typeface="Arial" panose="020B0604020202020204" pitchFamily="34" charset="0"/>
              </a:rPr>
              <a:t>, p.100864. </a:t>
            </a:r>
            <a:r>
              <a:rPr lang="en-GB" sz="1200" u="sng" dirty="0">
                <a:latin typeface="Arial" panose="020B0604020202020204" pitchFamily="34" charset="0"/>
                <a:cs typeface="Arial" panose="020B0604020202020204" pitchFamily="34" charset="0"/>
                <a:hlinkClick r:id="rId6"/>
              </a:rPr>
              <a:t>https://www.ncbi.nlm.nih.gov/pmc/articles/PMC9766329/</a:t>
            </a:r>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Phuong, T.T.K. and Tran, T.V., 2020. Job satisfaction, employee loyalty and job performance in the hospitality industry: A moderated model. </a:t>
            </a:r>
            <a:r>
              <a:rPr lang="en-GB" sz="1200" i="1" dirty="0">
                <a:latin typeface="Arial" panose="020B0604020202020204" pitchFamily="34" charset="0"/>
                <a:cs typeface="Arial" panose="020B0604020202020204" pitchFamily="34" charset="0"/>
              </a:rPr>
              <a:t>Asian Economic and Financial Review, 10</a:t>
            </a:r>
            <a:r>
              <a:rPr lang="en-GB" sz="1200" dirty="0">
                <a:latin typeface="Arial" panose="020B0604020202020204" pitchFamily="34" charset="0"/>
                <a:cs typeface="Arial" panose="020B0604020202020204" pitchFamily="34" charset="0"/>
              </a:rPr>
              <a:t>(6), p.698. </a:t>
            </a:r>
            <a:r>
              <a:rPr lang="en-GB" sz="1200" u="sng" dirty="0">
                <a:latin typeface="Arial" panose="020B0604020202020204" pitchFamily="34" charset="0"/>
                <a:cs typeface="Arial" panose="020B0604020202020204" pitchFamily="34" charset="0"/>
                <a:hlinkClick r:id="rId7"/>
              </a:rPr>
              <a:t>https://www.academia.edu/download/101682476/AEFR-2020-106-698-713.pdf</a:t>
            </a:r>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Pillai, S.G., </a:t>
            </a:r>
            <a:r>
              <a:rPr lang="en-GB" sz="1200" dirty="0" err="1">
                <a:latin typeface="Arial" panose="020B0604020202020204" pitchFamily="34" charset="0"/>
                <a:cs typeface="Arial" panose="020B0604020202020204" pitchFamily="34" charset="0"/>
              </a:rPr>
              <a:t>Haldorai</a:t>
            </a:r>
            <a:r>
              <a:rPr lang="en-GB" sz="1200" dirty="0">
                <a:latin typeface="Arial" panose="020B0604020202020204" pitchFamily="34" charset="0"/>
                <a:cs typeface="Arial" panose="020B0604020202020204" pitchFamily="34" charset="0"/>
              </a:rPr>
              <a:t>, K., </a:t>
            </a:r>
            <a:r>
              <a:rPr lang="en-GB" sz="1200" dirty="0" err="1">
                <a:latin typeface="Arial" panose="020B0604020202020204" pitchFamily="34" charset="0"/>
                <a:cs typeface="Arial" panose="020B0604020202020204" pitchFamily="34" charset="0"/>
              </a:rPr>
              <a:t>Seo</a:t>
            </a:r>
            <a:r>
              <a:rPr lang="en-GB" sz="1200" dirty="0">
                <a:latin typeface="Arial" panose="020B0604020202020204" pitchFamily="34" charset="0"/>
                <a:cs typeface="Arial" panose="020B0604020202020204" pitchFamily="34" charset="0"/>
              </a:rPr>
              <a:t>, W.S. and Kim, W.G., 2021. COVID-19 and hospitality 5.0: Redefining hospitality operations. </a:t>
            </a:r>
            <a:r>
              <a:rPr lang="en-GB" sz="1200" i="1" dirty="0">
                <a:latin typeface="Arial" panose="020B0604020202020204" pitchFamily="34" charset="0"/>
                <a:cs typeface="Arial" panose="020B0604020202020204" pitchFamily="34" charset="0"/>
              </a:rPr>
              <a:t>International Journal of Hospitality Management</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94</a:t>
            </a:r>
            <a:r>
              <a:rPr lang="en-GB" sz="1200" dirty="0">
                <a:latin typeface="Arial" panose="020B0604020202020204" pitchFamily="34" charset="0"/>
                <a:cs typeface="Arial" panose="020B0604020202020204" pitchFamily="34" charset="0"/>
              </a:rPr>
              <a:t>, p.102869.</a:t>
            </a:r>
          </a:p>
          <a:p>
            <a:r>
              <a:rPr lang="en-GB" sz="1200" dirty="0">
                <a:latin typeface="Arial" panose="020B0604020202020204" pitchFamily="34" charset="0"/>
                <a:cs typeface="Arial" panose="020B0604020202020204" pitchFamily="34" charset="0"/>
              </a:rPr>
              <a:t>Statista.com, 2024, Published by Statista Research Department and 7, S. (2023) </a:t>
            </a:r>
            <a:r>
              <a:rPr lang="en-GB" sz="1200" i="1" dirty="0">
                <a:latin typeface="Arial" panose="020B0604020202020204" pitchFamily="34" charset="0"/>
                <a:cs typeface="Arial" panose="020B0604020202020204" pitchFamily="34" charset="0"/>
              </a:rPr>
              <a:t>Hotel Industry Market Size UK 2022</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Statista</a:t>
            </a:r>
            <a:r>
              <a:rPr lang="en-GB" sz="1200" dirty="0">
                <a:latin typeface="Arial" panose="020B0604020202020204" pitchFamily="34" charset="0"/>
                <a:cs typeface="Arial" panose="020B0604020202020204" pitchFamily="34" charset="0"/>
              </a:rPr>
              <a:t>. Available at: https://www.statista.com/statistics/1364712/hotel-industry-market-size-uk/ (Accessed: 08 February 2024). </a:t>
            </a:r>
          </a:p>
        </p:txBody>
      </p:sp>
      <p:pic>
        <p:nvPicPr>
          <p:cNvPr id="4" name="Picture 3"/>
          <p:cNvPicPr>
            <a:picLocks noChangeAspect="1"/>
          </p:cNvPicPr>
          <p:nvPr/>
        </p:nvPicPr>
        <p:blipFill>
          <a:blip r:embed="rId8"/>
          <a:stretch>
            <a:fillRect/>
          </a:stretch>
        </p:blipFill>
        <p:spPr>
          <a:xfrm>
            <a:off x="11146220" y="236482"/>
            <a:ext cx="726737" cy="694271"/>
          </a:xfrm>
          <a:prstGeom prst="rect">
            <a:avLst/>
          </a:prstGeom>
        </p:spPr>
      </p:pic>
    </p:spTree>
    <p:extLst>
      <p:ext uri="{BB962C8B-B14F-4D97-AF65-F5344CB8AC3E}">
        <p14:creationId xmlns:p14="http://schemas.microsoft.com/office/powerpoint/2010/main" val="5894870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1125236" y="90152"/>
            <a:ext cx="939660" cy="898805"/>
          </a:xfrm>
          <a:prstGeom prst="rect">
            <a:avLst/>
          </a:prstGeom>
        </p:spPr>
      </p:pic>
      <p:pic>
        <p:nvPicPr>
          <p:cNvPr id="11268" name="Picture 4" descr="Thank You Note Day – Fun Holida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49238"/>
            <a:ext cx="12192000" cy="69072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7321019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180</TotalTime>
  <Words>1782</Words>
  <Application>Microsoft Office PowerPoint</Application>
  <PresentationFormat>Widescreen</PresentationFormat>
  <Paragraphs>88</Paragraphs>
  <Slides>14</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Calibri Light</vt:lpstr>
      <vt:lpstr>Office Theme</vt:lpstr>
      <vt:lpstr>Operating Hotel Facilities</vt:lpstr>
      <vt:lpstr>Table of contents:</vt:lpstr>
      <vt:lpstr>Introduction</vt:lpstr>
      <vt:lpstr>The importance of appropriate health and safety procedures</vt:lpstr>
      <vt:lpstr>Cleanliness in the hotel and maintaining the safety procedure</vt:lpstr>
      <vt:lpstr>Cleanliness in the hotel and maintaining the safety procedure continuation</vt:lpstr>
      <vt:lpstr>Health and safety policy of the UK government </vt:lpstr>
      <vt:lpstr>Work-based skills for hotel operations</vt:lpstr>
      <vt:lpstr>A variety of different positions within facilities management</vt:lpstr>
      <vt:lpstr>The process of maintaining the origination's standards and requirements</vt:lpstr>
      <vt:lpstr>Develop knowledge of guest service skills</vt:lpstr>
      <vt:lpstr>Conclusion </vt:lpstr>
      <vt:lpstr> Reference List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Nicusor Florin Mistode</cp:lastModifiedBy>
  <cp:revision>63</cp:revision>
  <dcterms:created xsi:type="dcterms:W3CDTF">2024-02-07T10:55:55Z</dcterms:created>
  <dcterms:modified xsi:type="dcterms:W3CDTF">2024-02-22T22:37:42Z</dcterms:modified>
</cp:coreProperties>
</file>