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67" r:id="rId4"/>
    <p:sldId id="270" r:id="rId5"/>
    <p:sldId id="271" r:id="rId6"/>
    <p:sldId id="274" r:id="rId7"/>
    <p:sldId id="272" r:id="rId8"/>
    <p:sldId id="263" r:id="rId9"/>
    <p:sldId id="273" r:id="rId10"/>
    <p:sldId id="268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1/26/2019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1/26/2019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1/26/2019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1/26/2019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1/26/2019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1/26/2019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1/26/2019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1/26/2019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1/26/2019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1/26/2019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1/26/2019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410B8-02C1-44ED-B50E-3AE1C7AD7BD8}" type="datetimeFigureOut">
              <a:rPr lang="en-US" smtClean="0"/>
              <a:pPr/>
              <a:t>1/26/2019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Adaptation</a:t>
            </a:r>
            <a:r>
              <a:rPr lang="en-GB" sz="4000" dirty="0" smtClean="0">
                <a:solidFill>
                  <a:srgbClr val="FFC000"/>
                </a:solidFill>
              </a:rPr>
              <a:t> </a:t>
            </a:r>
            <a:r>
              <a:rPr lang="en-GB" sz="4000" b="1" i="1" dirty="0" smtClean="0">
                <a:solidFill>
                  <a:srgbClr val="FFC000"/>
                </a:solidFill>
              </a:rPr>
              <a:t>The </a:t>
            </a:r>
            <a:r>
              <a:rPr lang="en-GB" sz="4000" b="1" i="1" dirty="0" smtClean="0">
                <a:solidFill>
                  <a:srgbClr val="FFC000"/>
                </a:solidFill>
              </a:rPr>
              <a:t>Shining</a:t>
            </a:r>
            <a:endParaRPr lang="en-GB" sz="4000" b="1" i="1" dirty="0" smtClean="0">
              <a:solidFill>
                <a:srgbClr val="FFC000"/>
              </a:solidFill>
            </a:endParaRPr>
          </a:p>
        </p:txBody>
      </p:sp>
      <p:pic>
        <p:nvPicPr>
          <p:cNvPr id="5" name="Picture 4" descr="TheGradyGir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4422"/>
            <a:ext cx="9144000" cy="5067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TheGradyGirls.jpg"/>
          <p:cNvPicPr>
            <a:picLocks noChangeAspect="1"/>
          </p:cNvPicPr>
          <p:nvPr/>
        </p:nvPicPr>
        <p:blipFill>
          <a:blip r:embed="rId2">
            <a:lum contrast="-40000"/>
          </a:blip>
          <a:stretch>
            <a:fillRect/>
          </a:stretch>
        </p:blipFill>
        <p:spPr>
          <a:xfrm>
            <a:off x="0" y="1214422"/>
            <a:ext cx="9144000" cy="50673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86916"/>
            <a:ext cx="9144000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i="1" dirty="0" smtClean="0"/>
              <a:t>A dialogue between two mediums</a:t>
            </a:r>
            <a:endParaRPr lang="en-GB" sz="4400" b="1" dirty="0" smtClean="0"/>
          </a:p>
          <a:p>
            <a:pPr algn="ctr"/>
            <a:endParaRPr lang="en-GB" sz="3200" b="1" dirty="0" smtClean="0">
              <a:solidFill>
                <a:schemeClr val="bg1"/>
              </a:solidFill>
            </a:endParaRPr>
          </a:p>
          <a:p>
            <a:pPr algn="ctr"/>
            <a:endParaRPr lang="en-GB" sz="2600" b="1" dirty="0" smtClean="0">
              <a:solidFill>
                <a:schemeClr val="bg1"/>
              </a:solidFill>
            </a:endParaRPr>
          </a:p>
          <a:p>
            <a:pPr algn="ctr"/>
            <a:endParaRPr lang="en-GB" sz="3200" b="1" dirty="0" smtClean="0">
              <a:solidFill>
                <a:schemeClr val="bg1"/>
              </a:solidFill>
            </a:endParaRPr>
          </a:p>
          <a:p>
            <a:pPr algn="ctr"/>
            <a:r>
              <a:rPr lang="en-GB" sz="3200" b="1" dirty="0" smtClean="0">
                <a:solidFill>
                  <a:schemeClr val="bg1"/>
                </a:solidFill>
              </a:rPr>
              <a:t>“To consider a film and its parental work of fiction together is to imagine a dialogue going on between two mediums. This imagining consists of more than a mere comparison of paired narratives. We ask how the text </a:t>
            </a:r>
            <a:r>
              <a:rPr lang="en-GB" sz="3200" b="1" i="1" dirty="0" smtClean="0">
                <a:solidFill>
                  <a:schemeClr val="bg1"/>
                </a:solidFill>
              </a:rPr>
              <a:t>informs </a:t>
            </a:r>
            <a:r>
              <a:rPr lang="en-GB" sz="3200" b="1" dirty="0" smtClean="0">
                <a:solidFill>
                  <a:schemeClr val="bg1"/>
                </a:solidFill>
              </a:rPr>
              <a:t>the film and vice-versa.”</a:t>
            </a:r>
          </a:p>
          <a:p>
            <a:pPr algn="ctr"/>
            <a:endParaRPr lang="en-GB" b="1" dirty="0" smtClean="0">
              <a:solidFill>
                <a:schemeClr val="bg1"/>
              </a:solidFill>
            </a:endParaRPr>
          </a:p>
          <a:p>
            <a:pPr algn="ctr"/>
            <a:endParaRPr lang="en-GB" b="1" dirty="0" smtClean="0">
              <a:solidFill>
                <a:schemeClr val="bg1"/>
              </a:solidFill>
            </a:endParaRPr>
          </a:p>
          <a:p>
            <a:pPr algn="ctr"/>
            <a:endParaRPr lang="en-GB" b="1" dirty="0" smtClean="0">
              <a:solidFill>
                <a:schemeClr val="bg1"/>
              </a:solidFill>
            </a:endParaRPr>
          </a:p>
          <a:p>
            <a:pPr algn="ctr"/>
            <a:endParaRPr lang="en-GB" b="1" dirty="0" smtClean="0">
              <a:solidFill>
                <a:schemeClr val="bg1"/>
              </a:solidFill>
            </a:endParaRPr>
          </a:p>
          <a:p>
            <a:pPr algn="ctr"/>
            <a:r>
              <a:rPr lang="en-GB" sz="1400" b="1" dirty="0" smtClean="0">
                <a:solidFill>
                  <a:schemeClr val="bg1"/>
                </a:solidFill>
              </a:rPr>
              <a:t>Rick Wallach, </a:t>
            </a:r>
            <a:r>
              <a:rPr lang="en-GB" sz="1400" b="1" i="1" dirty="0" smtClean="0">
                <a:solidFill>
                  <a:schemeClr val="bg1"/>
                </a:solidFill>
              </a:rPr>
              <a:t>No Country for Old Men: From Novel to Film</a:t>
            </a:r>
            <a:r>
              <a:rPr lang="en-GB" sz="1400" b="1" dirty="0" smtClean="0">
                <a:solidFill>
                  <a:schemeClr val="bg1"/>
                </a:solidFill>
              </a:rPr>
              <a:t>, eds. Lynnea Chapman King</a:t>
            </a:r>
            <a:r>
              <a:rPr lang="en-GB" sz="1400" b="1" i="1" dirty="0" smtClean="0">
                <a:solidFill>
                  <a:schemeClr val="bg1"/>
                </a:solidFill>
              </a:rPr>
              <a:t>, </a:t>
            </a:r>
            <a:r>
              <a:rPr lang="en-GB" sz="1400" b="1" dirty="0" smtClean="0">
                <a:solidFill>
                  <a:schemeClr val="bg1"/>
                </a:solidFill>
              </a:rPr>
              <a:t>Rick Wallach</a:t>
            </a:r>
            <a:r>
              <a:rPr lang="en-GB" sz="1400" b="1" i="1" dirty="0" smtClean="0">
                <a:solidFill>
                  <a:schemeClr val="bg1"/>
                </a:solidFill>
              </a:rPr>
              <a:t> </a:t>
            </a:r>
            <a:r>
              <a:rPr lang="en-GB" sz="1400" b="1" dirty="0" smtClean="0">
                <a:solidFill>
                  <a:schemeClr val="bg1"/>
                </a:solidFill>
              </a:rPr>
              <a:t>and Jim Welsh (Plymouth: The Scarecrow Press, 2009)</a:t>
            </a:r>
            <a:endParaRPr lang="en-GB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550070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Danny Torrance is [a] 1970s psychic child whose magical thinking allows him to evade the marshalled forces of a punitive and psychotic patriarchal order</a:t>
            </a:r>
            <a:r>
              <a:rPr lang="en-GB" sz="2400" dirty="0" smtClean="0"/>
              <a:t> (Luckhurst)</a:t>
            </a:r>
            <a:r>
              <a:rPr lang="en-GB" sz="2400" dirty="0" smtClean="0"/>
              <a:t> </a:t>
            </a:r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FFC000"/>
                </a:solidFill>
              </a:rPr>
              <a:t>Danny: the psychic child</a:t>
            </a:r>
            <a:endParaRPr lang="en-GB" sz="3600" dirty="0"/>
          </a:p>
        </p:txBody>
      </p:sp>
      <p:pic>
        <p:nvPicPr>
          <p:cNvPr id="15" name="Picture 14" descr="Danny.jpg"/>
          <p:cNvPicPr>
            <a:picLocks noChangeAspect="1"/>
          </p:cNvPicPr>
          <p:nvPr/>
        </p:nvPicPr>
        <p:blipFill>
          <a:blip r:embed="rId2"/>
          <a:srcRect b="9722"/>
          <a:stretch>
            <a:fillRect/>
          </a:stretch>
        </p:blipFill>
        <p:spPr>
          <a:xfrm>
            <a:off x="0" y="785794"/>
            <a:ext cx="9144000" cy="46434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550070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Danny  [is] a figure who registers receptive vulnerability to the traumas embedded in his environment, but also conveys the anxiety that children may be the conduits for strange and inexplicable forces 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FFC000"/>
                </a:solidFill>
              </a:rPr>
              <a:t>Danny: the psychic child (2)</a:t>
            </a:r>
            <a:endParaRPr lang="en-GB" sz="3600" dirty="0"/>
          </a:p>
        </p:txBody>
      </p:sp>
      <p:pic>
        <p:nvPicPr>
          <p:cNvPr id="10" name="Picture 9" descr="The Hotel.jpg"/>
          <p:cNvPicPr>
            <a:picLocks noChangeAspect="1"/>
          </p:cNvPicPr>
          <p:nvPr/>
        </p:nvPicPr>
        <p:blipFill>
          <a:blip r:embed="rId2"/>
          <a:srcRect t="15384"/>
          <a:stretch>
            <a:fillRect/>
          </a:stretch>
        </p:blipFill>
        <p:spPr>
          <a:xfrm>
            <a:off x="0" y="714356"/>
            <a:ext cx="9144000" cy="47148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FFC000"/>
                </a:solidFill>
              </a:rPr>
              <a:t>‘Conduits for strange and inexplicable forces’</a:t>
            </a:r>
            <a:endParaRPr lang="en-GB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4643438" y="5929330"/>
            <a:ext cx="45005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 smtClean="0"/>
              <a:t>Carrie </a:t>
            </a:r>
            <a:r>
              <a:rPr lang="en-GB" sz="2400" dirty="0" smtClean="0"/>
              <a:t>1976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0" y="5929330"/>
            <a:ext cx="4214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 smtClean="0"/>
              <a:t>The </a:t>
            </a:r>
            <a:r>
              <a:rPr lang="en-GB" sz="2400" i="1" dirty="0" smtClean="0"/>
              <a:t>Omen </a:t>
            </a:r>
            <a:r>
              <a:rPr lang="en-GB" sz="2400" dirty="0" smtClean="0"/>
              <a:t>1976</a:t>
            </a:r>
            <a:endParaRPr lang="en-GB" sz="2400" dirty="0"/>
          </a:p>
        </p:txBody>
      </p:sp>
      <p:pic>
        <p:nvPicPr>
          <p:cNvPr id="9" name="Picture 8" descr="Carrie_036Pyxurz.jpg"/>
          <p:cNvPicPr>
            <a:picLocks noChangeAspect="1"/>
          </p:cNvPicPr>
          <p:nvPr/>
        </p:nvPicPr>
        <p:blipFill>
          <a:blip r:embed="rId2"/>
          <a:srcRect l="25000" r="18750"/>
          <a:stretch>
            <a:fillRect/>
          </a:stretch>
        </p:blipFill>
        <p:spPr>
          <a:xfrm>
            <a:off x="4643439" y="1285860"/>
            <a:ext cx="4500561" cy="4455524"/>
          </a:xfrm>
          <a:prstGeom prst="rect">
            <a:avLst/>
          </a:prstGeom>
        </p:spPr>
      </p:pic>
      <p:pic>
        <p:nvPicPr>
          <p:cNvPr id="10" name="Picture 9" descr="TeenageDamien.jpg"/>
          <p:cNvPicPr>
            <a:picLocks noChangeAspect="1"/>
          </p:cNvPicPr>
          <p:nvPr/>
        </p:nvPicPr>
        <p:blipFill>
          <a:blip r:embed="rId3">
            <a:lum/>
          </a:blip>
          <a:srcRect l="20312" r="38281"/>
          <a:stretch>
            <a:fillRect/>
          </a:stretch>
        </p:blipFill>
        <p:spPr>
          <a:xfrm>
            <a:off x="-1" y="1285860"/>
            <a:ext cx="4288324" cy="44166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5500702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It is the father’s Oedipal rages that drive Kubrick’s tale, his wounded paternal authority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FFC000"/>
                </a:solidFill>
              </a:rPr>
              <a:t>Jack: Oedipal Rages</a:t>
            </a:r>
            <a:endParaRPr lang="en-GB" sz="3600" dirty="0"/>
          </a:p>
        </p:txBody>
      </p:sp>
      <p:pic>
        <p:nvPicPr>
          <p:cNvPr id="10" name="Picture 9" descr="Jack2.jpg"/>
          <p:cNvPicPr>
            <a:picLocks noChangeAspect="1"/>
          </p:cNvPicPr>
          <p:nvPr/>
        </p:nvPicPr>
        <p:blipFill>
          <a:blip r:embed="rId2"/>
          <a:srcRect b="11111"/>
          <a:stretch>
            <a:fillRect/>
          </a:stretch>
        </p:blipFill>
        <p:spPr>
          <a:xfrm>
            <a:off x="0" y="785794"/>
            <a:ext cx="9144000" cy="45720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55721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Nicholson was clearly drawn to portraits of conflicted masculinity in the 1970s. Institutional systems bring down Jake Gittes in </a:t>
            </a:r>
            <a:r>
              <a:rPr lang="en-GB" sz="2400" i="1" dirty="0" smtClean="0"/>
              <a:t>Chinatown</a:t>
            </a:r>
            <a:r>
              <a:rPr lang="en-GB" sz="2400" dirty="0" smtClean="0"/>
              <a:t> (left) and Randle McMurphy in </a:t>
            </a:r>
            <a:r>
              <a:rPr lang="en-GB" sz="2400" i="1" dirty="0" smtClean="0"/>
              <a:t>One Flew Over the Cuckoo’s Nest </a:t>
            </a:r>
            <a:r>
              <a:rPr lang="en-GB" sz="2400" dirty="0" smtClean="0"/>
              <a:t>(right)</a:t>
            </a:r>
            <a:endParaRPr lang="en-GB" sz="2400" i="1" dirty="0"/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FFC000"/>
                </a:solidFill>
              </a:rPr>
              <a:t>Jack Nicholson</a:t>
            </a:r>
            <a:endParaRPr lang="en-GB" sz="3600" dirty="0"/>
          </a:p>
        </p:txBody>
      </p:sp>
      <p:pic>
        <p:nvPicPr>
          <p:cNvPr id="10" name="Picture 9" descr="JakeGittes.jpg"/>
          <p:cNvPicPr>
            <a:picLocks noChangeAspect="1"/>
          </p:cNvPicPr>
          <p:nvPr/>
        </p:nvPicPr>
        <p:blipFill>
          <a:blip r:embed="rId2"/>
          <a:srcRect l="19531" r="35156"/>
          <a:stretch>
            <a:fillRect/>
          </a:stretch>
        </p:blipFill>
        <p:spPr>
          <a:xfrm>
            <a:off x="0" y="857232"/>
            <a:ext cx="4143404" cy="4547286"/>
          </a:xfrm>
          <a:prstGeom prst="rect">
            <a:avLst/>
          </a:prstGeom>
        </p:spPr>
      </p:pic>
      <p:pic>
        <p:nvPicPr>
          <p:cNvPr id="11" name="Picture 10" descr="One_Flew_Over_the_Cuckoos_Nest2.png"/>
          <p:cNvPicPr>
            <a:picLocks noChangeAspect="1"/>
          </p:cNvPicPr>
          <p:nvPr/>
        </p:nvPicPr>
        <p:blipFill>
          <a:blip r:embed="rId3"/>
          <a:srcRect l="32812" t="6061" r="21875" b="1777"/>
          <a:stretch>
            <a:fillRect/>
          </a:stretch>
        </p:blipFill>
        <p:spPr>
          <a:xfrm>
            <a:off x="4929190" y="857232"/>
            <a:ext cx="4214810" cy="45720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550070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We are invited to read the cues in [The Overlook Hotel] historically, and in relatio</a:t>
            </a:r>
            <a:r>
              <a:rPr lang="en-GB" sz="2400" dirty="0" smtClean="0"/>
              <a:t>n to the violent history of the America frontier and the destruction of Native Americans (Luckhurst)</a:t>
            </a:r>
            <a:r>
              <a:rPr lang="en-GB" sz="2400" dirty="0" smtClean="0"/>
              <a:t> </a:t>
            </a:r>
            <a:endParaRPr lang="en-GB" sz="2400" dirty="0"/>
          </a:p>
        </p:txBody>
      </p:sp>
      <p:sp>
        <p:nvSpPr>
          <p:cNvPr id="32" name="TextBox 31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FFC000"/>
                </a:solidFill>
              </a:rPr>
              <a:t>The Overlook Hotel</a:t>
            </a:r>
            <a:endParaRPr lang="en-GB" sz="3600" dirty="0"/>
          </a:p>
        </p:txBody>
      </p:sp>
      <p:pic>
        <p:nvPicPr>
          <p:cNvPr id="7" name="Picture 6" descr="the-shining-overlook-hotel.jpg"/>
          <p:cNvPicPr>
            <a:picLocks noChangeAspect="1"/>
          </p:cNvPicPr>
          <p:nvPr/>
        </p:nvPicPr>
        <p:blipFill>
          <a:blip r:embed="rId2"/>
          <a:srcRect b="5555"/>
          <a:stretch>
            <a:fillRect/>
          </a:stretch>
        </p:blipFill>
        <p:spPr>
          <a:xfrm>
            <a:off x="0" y="571480"/>
            <a:ext cx="9144000" cy="4857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FFC000"/>
                </a:solidFill>
              </a:rPr>
              <a:t>Room 237</a:t>
            </a:r>
            <a:endParaRPr lang="en-GB" sz="3600" dirty="0"/>
          </a:p>
        </p:txBody>
      </p:sp>
      <p:pic>
        <p:nvPicPr>
          <p:cNvPr id="5" name="Picture 4" descr="Room 237-2.jpg"/>
          <p:cNvPicPr>
            <a:picLocks noChangeAspect="1"/>
          </p:cNvPicPr>
          <p:nvPr/>
        </p:nvPicPr>
        <p:blipFill>
          <a:blip r:embed="rId2"/>
          <a:srcRect t="5555" b="4166"/>
          <a:stretch>
            <a:fillRect/>
          </a:stretch>
        </p:blipFill>
        <p:spPr>
          <a:xfrm>
            <a:off x="0" y="785794"/>
            <a:ext cx="9144000" cy="464347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55721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The scene in Room 237 impossibly intertwines the psychic lives of Wendy, Danny, Hallorann, Jack and the hotel. We enter a whole new way of navigating cinematic intersubjectivity</a:t>
            </a:r>
            <a:endParaRPr lang="en-GB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FFC000"/>
                </a:solidFill>
              </a:rPr>
              <a:t>Wendy and </a:t>
            </a:r>
            <a:r>
              <a:rPr lang="en-GB" sz="3600" b="1" dirty="0" smtClean="0">
                <a:solidFill>
                  <a:srgbClr val="FFC000"/>
                </a:solidFill>
              </a:rPr>
              <a:t>Hallorann</a:t>
            </a:r>
            <a:endParaRPr lang="en-GB" sz="3600" dirty="0"/>
          </a:p>
        </p:txBody>
      </p:sp>
      <p:sp>
        <p:nvSpPr>
          <p:cNvPr id="12" name="TextBox 11"/>
          <p:cNvSpPr txBox="1"/>
          <p:nvPr/>
        </p:nvSpPr>
        <p:spPr>
          <a:xfrm>
            <a:off x="0" y="550070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The counter-force [to the lethal force of the ‘white manhood’ of American authority] will come from an alliance of the marginal and the overlooked – the black man, the child, and the mother</a:t>
            </a:r>
            <a:endParaRPr lang="en-GB" sz="2400" i="1" dirty="0"/>
          </a:p>
        </p:txBody>
      </p:sp>
      <p:pic>
        <p:nvPicPr>
          <p:cNvPr id="13" name="Picture 12" descr="Wendy2.jpg"/>
          <p:cNvPicPr>
            <a:picLocks noChangeAspect="1"/>
          </p:cNvPicPr>
          <p:nvPr/>
        </p:nvPicPr>
        <p:blipFill>
          <a:blip r:embed="rId2"/>
          <a:srcRect l="28125" r="29687"/>
          <a:stretch>
            <a:fillRect/>
          </a:stretch>
        </p:blipFill>
        <p:spPr>
          <a:xfrm>
            <a:off x="-1" y="1000108"/>
            <a:ext cx="4442241" cy="4214842"/>
          </a:xfrm>
          <a:prstGeom prst="rect">
            <a:avLst/>
          </a:prstGeom>
        </p:spPr>
      </p:pic>
      <p:pic>
        <p:nvPicPr>
          <p:cNvPr id="14" name="Picture 13" descr="Hallorann.jpg"/>
          <p:cNvPicPr>
            <a:picLocks noChangeAspect="1"/>
          </p:cNvPicPr>
          <p:nvPr/>
        </p:nvPicPr>
        <p:blipFill>
          <a:blip r:embed="rId3"/>
          <a:srcRect l="10937" r="29687"/>
          <a:stretch>
            <a:fillRect/>
          </a:stretch>
        </p:blipFill>
        <p:spPr>
          <a:xfrm>
            <a:off x="4714876" y="1000108"/>
            <a:ext cx="4429124" cy="41959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1090</TotalTime>
  <Words>350</Words>
  <Application>Microsoft Office PowerPoint</Application>
  <PresentationFormat>On-screen Show (4:3)</PresentationFormat>
  <Paragraphs>28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German Expressionism Weimar Cinema 1920-31</dc:title>
  <dc:creator>Matt</dc:creator>
  <cp:lastModifiedBy>Matt</cp:lastModifiedBy>
  <cp:revision>76</cp:revision>
  <dcterms:created xsi:type="dcterms:W3CDTF">2016-10-05T07:20:19Z</dcterms:created>
  <dcterms:modified xsi:type="dcterms:W3CDTF">2019-01-26T19:06:26Z</dcterms:modified>
</cp:coreProperties>
</file>