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6" r:id="rId3"/>
    <p:sldId id="257" r:id="rId4"/>
    <p:sldId id="265" r:id="rId5"/>
    <p:sldId id="283" r:id="rId6"/>
    <p:sldId id="348" r:id="rId7"/>
    <p:sldId id="364" r:id="rId8"/>
    <p:sldId id="314" r:id="rId9"/>
    <p:sldId id="369" r:id="rId10"/>
    <p:sldId id="373" r:id="rId11"/>
    <p:sldId id="372" r:id="rId12"/>
    <p:sldId id="374" r:id="rId13"/>
    <p:sldId id="259" r:id="rId14"/>
    <p:sldId id="377" r:id="rId15"/>
    <p:sldId id="379" r:id="rId16"/>
    <p:sldId id="378" r:id="rId17"/>
    <p:sldId id="260" r:id="rId18"/>
    <p:sldId id="376" r:id="rId19"/>
    <p:sldId id="282" r:id="rId20"/>
    <p:sldId id="268" r:id="rId21"/>
    <p:sldId id="261" r:id="rId22"/>
    <p:sldId id="280" r:id="rId23"/>
    <p:sldId id="262" r:id="rId24"/>
    <p:sldId id="365" r:id="rId25"/>
    <p:sldId id="366" r:id="rId26"/>
    <p:sldId id="368" r:id="rId27"/>
    <p:sldId id="315" r:id="rId28"/>
    <p:sldId id="281" r:id="rId29"/>
    <p:sldId id="367" r:id="rId30"/>
    <p:sldId id="371" r:id="rId31"/>
    <p:sldId id="263" r:id="rId32"/>
    <p:sldId id="375" r:id="rId33"/>
    <p:sldId id="264" r:id="rId34"/>
    <p:sldId id="267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0" autoAdjust="0"/>
    <p:restoredTop sz="94660"/>
  </p:normalViewPr>
  <p:slideViewPr>
    <p:cSldViewPr snapToGrid="0">
      <p:cViewPr varScale="1">
        <p:scale>
          <a:sx n="93" d="100"/>
          <a:sy n="93" d="100"/>
        </p:scale>
        <p:origin x="92" y="1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D35D6-E15C-4F65-8239-D9328EA1AA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E0E4DC2-A8E1-44DB-B42D-8344414255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60D74D-8161-4831-ACBE-813C8F8FCB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A694C-755A-4344-A04C-40719F7EED04}" type="datetimeFigureOut">
              <a:rPr lang="en-GB" smtClean="0"/>
              <a:t>12/01/2019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E44597-B80E-4021-AB01-026ECAFC3E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EDA232-22A5-4AD2-9947-D12ADFC88B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1BA7C-F214-4690-AF5D-607DABFB00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34894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EAF678-D949-42C3-B888-03B1795AF0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C2F605-28D0-4587-979C-6E4759425C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B1CD33-6AEE-435B-9237-7581B93C50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A694C-755A-4344-A04C-40719F7EED04}" type="datetimeFigureOut">
              <a:rPr lang="en-GB" smtClean="0"/>
              <a:t>12/01/2019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2A8EEF-4FDD-476B-BF44-1449F37CA0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CA8AF1-FA89-487D-86FB-C6936AAD0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1BA7C-F214-4690-AF5D-607DABFB00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02330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089E58-52A4-44B4-A59F-60429F91F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7D091E-63DE-4D6F-B949-35110FAE00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45B423-690A-455F-AD15-3C10E562CF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A694C-755A-4344-A04C-40719F7EED04}" type="datetimeFigureOut">
              <a:rPr lang="en-GB" smtClean="0"/>
              <a:t>12/01/2019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017F86-509E-4754-A333-CE8EA3D393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09DD23-0B73-4653-AFA8-05704FD6E8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1BA7C-F214-4690-AF5D-607DABFB00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4371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DA921C-36A0-4D72-80E7-9D927CFD2A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C1CE1F-53BE-4058-BE64-B0B59D08148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B5023A-A954-4BA7-BCC4-35330DA04F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258A58-C186-473D-9EC8-FBE140311B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A694C-755A-4344-A04C-40719F7EED04}" type="datetimeFigureOut">
              <a:rPr lang="en-GB" smtClean="0"/>
              <a:t>12/01/2019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469ACE-97BA-4F6A-A0BF-BC67C509EE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80ED7F-9EC8-4A79-9D6D-FD2669773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1BA7C-F214-4690-AF5D-607DABFB00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8324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47361C-7ED1-4959-8F37-655C95E43F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C02990-7E36-42A5-B0D8-4D62FAEC6B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26D7FB-67B2-464A-9491-0988883DF5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DBB1FD7-CBD5-439C-BE21-1C37099D6C6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D27B1C1-F321-4B79-A1BA-39749353E71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77585B3-A113-4E16-8A6D-BE594A18E5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A694C-755A-4344-A04C-40719F7EED04}" type="datetimeFigureOut">
              <a:rPr lang="en-GB" smtClean="0"/>
              <a:t>12/01/2019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2587FE-9E14-41C4-8983-B23A98D299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D4BFC7A-E64C-415C-93DE-3EF2911FCF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1BA7C-F214-4690-AF5D-607DABFB00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00922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8F496-4568-46F5-A5EC-0F42F36C55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5E89D89-C7A8-4E2A-A9CD-1BE2ECBF89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A694C-755A-4344-A04C-40719F7EED04}" type="datetimeFigureOut">
              <a:rPr lang="en-GB" smtClean="0"/>
              <a:t>12/01/2019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FDC2635-8E04-47BD-9E66-986D31F0F9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35BF9B-92BF-444E-BBBD-016E88A731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1BA7C-F214-4690-AF5D-607DABFB00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13546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1D8ADD0-EEA9-4D0C-B70E-3988186427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A694C-755A-4344-A04C-40719F7EED04}" type="datetimeFigureOut">
              <a:rPr lang="en-GB" smtClean="0"/>
              <a:t>12/01/2019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3823A4D-F28E-41E9-B534-110F8090C0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3E76C18-02F3-4ACE-BE3A-D8B235A77D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1BA7C-F214-4690-AF5D-607DABFB00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13855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6035B8-A19D-4B81-982A-7CC71A337F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A72681-E8C7-4288-AFCA-BC1AEA0079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CED8005-1875-4976-ADA7-D195634283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A0400E-61B6-4302-8702-CC7D909135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A694C-755A-4344-A04C-40719F7EED04}" type="datetimeFigureOut">
              <a:rPr lang="en-GB" smtClean="0"/>
              <a:t>12/01/2019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285094B-9FFF-464B-A1BF-42DC4D0EFB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180185-1596-4EEB-9519-BF00FC3A87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1BA7C-F214-4690-AF5D-607DABFB00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8076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63144-8184-4E74-8522-519A3DF1C5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EED29F-7510-4CC4-9794-7B29EEC14B4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E70311A-EAC0-47F7-AE8B-22EE5567C6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979975-E129-4335-AFE2-6F95496E2A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A694C-755A-4344-A04C-40719F7EED04}" type="datetimeFigureOut">
              <a:rPr lang="en-GB" smtClean="0"/>
              <a:t>12/01/2019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1396FF-1EA2-4985-93DC-57A9924FA1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803C38-1929-4B3B-826F-C1BCC1904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1BA7C-F214-4690-AF5D-607DABFB00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07523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A77A3B-EB9F-4EE8-96EF-70D5997661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814869D-1058-4065-9D54-18FF846FCD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6A9C44-6D3C-4720-9B62-E00C4041AA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A694C-755A-4344-A04C-40719F7EED04}" type="datetimeFigureOut">
              <a:rPr lang="en-GB" smtClean="0"/>
              <a:t>12/01/2019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45B1A-53F7-4BD7-8B04-82D6AC666B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6A682D-53CB-48C6-9589-C83B25978B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1BA7C-F214-4690-AF5D-607DABFB00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83941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849D42B-86D8-40AC-B644-92E4FB3C0D8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4F62B08-65B4-441F-A2EB-222A29E22F1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41DC7B-888C-48D5-8738-FA2D4A438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A694C-755A-4344-A04C-40719F7EED04}" type="datetimeFigureOut">
              <a:rPr lang="en-GB" smtClean="0"/>
              <a:t>12/01/2019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BFB07F-9CB8-4007-934E-201414237F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2F4FC4-378D-44D2-8CF7-4548AB2BCE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1BA7C-F214-4690-AF5D-607DABFB00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07367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800" y="274638"/>
            <a:ext cx="10566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812800" y="1600200"/>
            <a:ext cx="105664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D0B5E0-7C11-4047-AB81-6051F1742AE7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800BA3-5B4E-4CD9-A6F7-AC517AD4D34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9885EA-4796-4B42-9A25-A60B4E2AE07B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fld id="{277D34AA-C6F6-4E4D-808B-558F8382B5F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724822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alphaModFix amt="32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A298D09-7840-43A9-9D44-2A2936A5C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5C74E-5FEB-43AB-BA69-89D0166094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E4380F-09A7-49D6-8CFA-5E663D934FE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6A694C-755A-4344-A04C-40719F7EED04}" type="datetimeFigureOut">
              <a:rPr lang="en-GB" smtClean="0"/>
              <a:t>12/01/2019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29B1A0-EDA0-42D7-A4F1-BF7487E81F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090437-3974-49D9-A9A1-912E840B07C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61BA7C-F214-4690-AF5D-607DABFB00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1339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e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hyperlink" Target="http://www.nhm.ac.uk/hosted_sites/ahob/Picture_Library/preglacial/Full_Size/MimArv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jpe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e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5.png"/><Relationship Id="rId5" Type="http://schemas.openxmlformats.org/officeDocument/2006/relationships/image" Target="../media/image33.emf"/><Relationship Id="rId4" Type="http://schemas.openxmlformats.org/officeDocument/2006/relationships/oleObject" Target="../embeddings/oleObject1.bin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B854E01-3DE9-4172-A5C6-21B9E41BCB8F}"/>
              </a:ext>
            </a:extLst>
          </p:cNvPr>
          <p:cNvSpPr txBox="1"/>
          <p:nvPr/>
        </p:nvSpPr>
        <p:spPr>
          <a:xfrm>
            <a:off x="2262290" y="1320800"/>
            <a:ext cx="6928050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600" b="1" dirty="0"/>
              <a:t>Key sites: Boxgrove</a:t>
            </a:r>
          </a:p>
        </p:txBody>
      </p:sp>
      <p:pic>
        <p:nvPicPr>
          <p:cNvPr id="5" name="Picture 4" descr="Untitled 13">
            <a:extLst>
              <a:ext uri="{FF2B5EF4-FFF2-40B4-BE49-F238E27FC236}">
                <a16:creationId xmlns:a16="http://schemas.microsoft.com/office/drawing/2014/main" id="{9C67EE02-E320-4644-A501-B505152072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77789" y="3170910"/>
            <a:ext cx="2955925" cy="1966913"/>
          </a:xfrm>
          <a:prstGeom prst="rect">
            <a:avLst/>
          </a:prstGeom>
          <a:noFill/>
        </p:spPr>
      </p:pic>
      <p:pic>
        <p:nvPicPr>
          <p:cNvPr id="6" name="Picture 6" descr="001">
            <a:extLst>
              <a:ext uri="{FF2B5EF4-FFF2-40B4-BE49-F238E27FC236}">
                <a16:creationId xmlns:a16="http://schemas.microsoft.com/office/drawing/2014/main" id="{597A784F-7C43-4E44-B008-CB3B742396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248359" y="2551785"/>
            <a:ext cx="2171700" cy="3197225"/>
          </a:xfrm>
          <a:prstGeom prst="rect">
            <a:avLst/>
          </a:prstGeom>
          <a:noFill/>
        </p:spPr>
      </p:pic>
      <p:pic>
        <p:nvPicPr>
          <p:cNvPr id="7" name="Picture 8" descr="Untitled 3">
            <a:extLst>
              <a:ext uri="{FF2B5EF4-FFF2-40B4-BE49-F238E27FC236}">
                <a16:creationId xmlns:a16="http://schemas.microsoft.com/office/drawing/2014/main" id="{79656168-C208-44A5-8502-C90C2BC50E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600635" y="3162973"/>
            <a:ext cx="2965450" cy="19748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0200505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CC0A5B4-713E-44BC-BD13-9607ACBB2AAA}"/>
              </a:ext>
            </a:extLst>
          </p:cNvPr>
          <p:cNvSpPr txBox="1"/>
          <p:nvPr/>
        </p:nvSpPr>
        <p:spPr>
          <a:xfrm>
            <a:off x="728133" y="880533"/>
            <a:ext cx="38052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Background information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8922BB7-1768-409E-858A-115CD2656188}"/>
              </a:ext>
            </a:extLst>
          </p:cNvPr>
          <p:cNvSpPr txBox="1"/>
          <p:nvPr/>
        </p:nvSpPr>
        <p:spPr>
          <a:xfrm>
            <a:off x="1148156" y="1670671"/>
            <a:ext cx="9843977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Site previously known about but not fully investigated</a:t>
            </a:r>
          </a:p>
          <a:p>
            <a:endParaRPr lang="en-GB" dirty="0"/>
          </a:p>
          <a:p>
            <a:r>
              <a:rPr lang="en-GB" dirty="0"/>
              <a:t>Quarry site with no protection or archaeological mitigation in place</a:t>
            </a:r>
          </a:p>
          <a:p>
            <a:endParaRPr lang="en-GB" dirty="0"/>
          </a:p>
          <a:p>
            <a:r>
              <a:rPr lang="en-GB" dirty="0"/>
              <a:t>Discovered during excavation of later Iron Age site at the top of the quarry</a:t>
            </a:r>
          </a:p>
          <a:p>
            <a:endParaRPr lang="en-GB" dirty="0"/>
          </a:p>
          <a:p>
            <a:r>
              <a:rPr lang="en-GB" dirty="0"/>
              <a:t>Excavated over a number of seasons starting in December 1982</a:t>
            </a:r>
          </a:p>
          <a:p>
            <a:endParaRPr lang="en-GB" dirty="0"/>
          </a:p>
          <a:p>
            <a:r>
              <a:rPr lang="en-GB" dirty="0"/>
              <a:t>Now partly protected and partly owned by English Heritage and managed by University College London</a:t>
            </a:r>
          </a:p>
        </p:txBody>
      </p:sp>
    </p:spTree>
    <p:extLst>
      <p:ext uri="{BB962C8B-B14F-4D97-AF65-F5344CB8AC3E}">
        <p14:creationId xmlns:p14="http://schemas.microsoft.com/office/powerpoint/2010/main" val="29787276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CC0A5B4-713E-44BC-BD13-9607ACBB2AAA}"/>
              </a:ext>
            </a:extLst>
          </p:cNvPr>
          <p:cNvSpPr txBox="1"/>
          <p:nvPr/>
        </p:nvSpPr>
        <p:spPr>
          <a:xfrm>
            <a:off x="728133" y="880533"/>
            <a:ext cx="14503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Location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91CD0E1-032B-4620-B64D-8B1CB910BB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1742" y="1601918"/>
            <a:ext cx="3207426" cy="4678565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12D1DB60-0B45-4627-88D4-BC0A57AAAE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273752"/>
            <a:ext cx="4786454" cy="299723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7FD92FF-0103-403E-88C7-663D93093F6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8836" t="17343" r="11816" b="7669"/>
          <a:stretch/>
        </p:blipFill>
        <p:spPr>
          <a:xfrm>
            <a:off x="6521777" y="3429000"/>
            <a:ext cx="3934900" cy="3314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39996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CC0A5B4-713E-44BC-BD13-9607ACBB2AAA}"/>
              </a:ext>
            </a:extLst>
          </p:cNvPr>
          <p:cNvSpPr txBox="1"/>
          <p:nvPr/>
        </p:nvSpPr>
        <p:spPr>
          <a:xfrm>
            <a:off x="728133" y="880533"/>
            <a:ext cx="31718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Excavation methods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A2248A4-46F6-4AEE-BD03-770BE38D3B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" name="Picture 2" descr="Sitemap">
            <a:extLst>
              <a:ext uri="{FF2B5EF4-FFF2-40B4-BE49-F238E27FC236}">
                <a16:creationId xmlns:a16="http://schemas.microsoft.com/office/drawing/2014/main" id="{16F65FB5-3A0E-4576-BC1B-C54364696F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77" t="11479"/>
          <a:stretch>
            <a:fillRect/>
          </a:stretch>
        </p:blipFill>
        <p:spPr bwMode="auto">
          <a:xfrm>
            <a:off x="494572" y="1403753"/>
            <a:ext cx="10654308" cy="52376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055794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CC0A5B4-713E-44BC-BD13-9607ACBB2AAA}"/>
              </a:ext>
            </a:extLst>
          </p:cNvPr>
          <p:cNvSpPr txBox="1"/>
          <p:nvPr/>
        </p:nvSpPr>
        <p:spPr>
          <a:xfrm>
            <a:off x="728133" y="880533"/>
            <a:ext cx="31718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Excavation methods</a:t>
            </a:r>
          </a:p>
        </p:txBody>
      </p:sp>
      <p:pic>
        <p:nvPicPr>
          <p:cNvPr id="3" name="Picture 5" descr="box1">
            <a:extLst>
              <a:ext uri="{FF2B5EF4-FFF2-40B4-BE49-F238E27FC236}">
                <a16:creationId xmlns:a16="http://schemas.microsoft.com/office/drawing/2014/main" id="{0409F229-AE86-449C-B5DA-B2C35138608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804933" y="1736247"/>
            <a:ext cx="5981700" cy="4351338"/>
          </a:xfrm>
          <a:noFill/>
        </p:spPr>
      </p:pic>
    </p:spTree>
    <p:extLst>
      <p:ext uri="{BB962C8B-B14F-4D97-AF65-F5344CB8AC3E}">
        <p14:creationId xmlns:p14="http://schemas.microsoft.com/office/powerpoint/2010/main" val="10980534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3" descr="gtp17scatter49.jpg">
            <a:extLst>
              <a:ext uri="{FF2B5EF4-FFF2-40B4-BE49-F238E27FC236}">
                <a16:creationId xmlns:a16="http://schemas.microsoft.com/office/drawing/2014/main" id="{8BFBAE90-D501-414D-A144-8AD31C87C96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9589" y="549276"/>
            <a:ext cx="8524875" cy="5688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81F5969E-70AA-49F9-98C6-CD33DA83D8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altLang="en-US" sz="2800" b="1" dirty="0"/>
              <a:t>Excavation Area 1: GTP17</a:t>
            </a:r>
          </a:p>
        </p:txBody>
      </p:sp>
      <p:pic>
        <p:nvPicPr>
          <p:cNvPr id="17411" name="Picture 3" descr="GTP17introlookingwest.jpg">
            <a:extLst>
              <a:ext uri="{FF2B5EF4-FFF2-40B4-BE49-F238E27FC236}">
                <a16:creationId xmlns:a16="http://schemas.microsoft.com/office/drawing/2014/main" id="{25D425D8-A900-4126-8BCC-212766EE9EC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5189" y="1484313"/>
            <a:ext cx="7837487" cy="5135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AADB3372-68F0-4DD5-9157-B6B3A4B909F0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183338" y="-71044"/>
            <a:ext cx="5334000" cy="1143000"/>
          </a:xfrm>
        </p:spPr>
        <p:txBody>
          <a:bodyPr/>
          <a:lstStyle/>
          <a:p>
            <a:pPr>
              <a:defRPr/>
            </a:pPr>
            <a:r>
              <a:rPr lang="en-GB" altLang="en-US" dirty="0"/>
              <a:t>GTP17</a:t>
            </a:r>
          </a:p>
        </p:txBody>
      </p:sp>
      <p:pic>
        <p:nvPicPr>
          <p:cNvPr id="18435" name="Picture 3" descr="excavating at GTP17">
            <a:extLst>
              <a:ext uri="{FF2B5EF4-FFF2-40B4-BE49-F238E27FC236}">
                <a16:creationId xmlns:a16="http://schemas.microsoft.com/office/drawing/2014/main" id="{667B35E2-54C4-4756-B6D1-9922F5AA83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7552" y="1013519"/>
            <a:ext cx="7670800" cy="5064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1" descr="GTP17introunderexcavation3.jpg">
            <a:extLst>
              <a:ext uri="{FF2B5EF4-FFF2-40B4-BE49-F238E27FC236}">
                <a16:creationId xmlns:a16="http://schemas.microsoft.com/office/drawing/2014/main" id="{828F6BDE-AD1C-4E6C-A0C5-820E840D08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789" y="293472"/>
            <a:ext cx="4302617" cy="63479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59" name="Picture 2" descr="GTP17introunderexcavation2.jpg">
            <a:extLst>
              <a:ext uri="{FF2B5EF4-FFF2-40B4-BE49-F238E27FC236}">
                <a16:creationId xmlns:a16="http://schemas.microsoft.com/office/drawing/2014/main" id="{B84CC339-431B-4304-B7DA-6022EA99C4F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0173" y="1237919"/>
            <a:ext cx="5938263" cy="38867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2" descr="Quarry 1 Aerial Looking NW">
            <a:extLst>
              <a:ext uri="{FF2B5EF4-FFF2-40B4-BE49-F238E27FC236}">
                <a16:creationId xmlns:a16="http://schemas.microsoft.com/office/drawing/2014/main" id="{F94F6227-AA0F-4B1D-9B49-016BD3C48D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451" y="909388"/>
            <a:ext cx="8458200" cy="5553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987" name="Rectangle 3">
            <a:extLst>
              <a:ext uri="{FF2B5EF4-FFF2-40B4-BE49-F238E27FC236}">
                <a16:creationId xmlns:a16="http://schemas.microsoft.com/office/drawing/2014/main" id="{B4D4C841-1171-4516-9A78-046D925DA11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40226" y="3328737"/>
            <a:ext cx="1600200" cy="914400"/>
          </a:xfrm>
          <a:prstGeom prst="rect">
            <a:avLst/>
          </a:prstGeom>
          <a:solidFill>
            <a:srgbClr val="FFCC00">
              <a:alpha val="50195"/>
            </a:srgbClr>
          </a:solidFill>
          <a:ln w="9525">
            <a:solidFill>
              <a:srgbClr val="FF66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fontAlgn="base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fontAlgn="base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fontAlgn="base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fontAlgn="base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  <a:buClrTx/>
              <a:buFontTx/>
              <a:buNone/>
            </a:pP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41988" name="Line 4">
            <a:extLst>
              <a:ext uri="{FF2B5EF4-FFF2-40B4-BE49-F238E27FC236}">
                <a16:creationId xmlns:a16="http://schemas.microsoft.com/office/drawing/2014/main" id="{172EFDC3-20DC-4E18-A9F6-E6B408B4C16D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1773226" y="1804737"/>
            <a:ext cx="8382000" cy="1676400"/>
          </a:xfrm>
          <a:prstGeom prst="line">
            <a:avLst/>
          </a:prstGeom>
          <a:noFill/>
          <a:ln w="25400">
            <a:solidFill>
              <a:srgbClr val="FF66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2" name="Group 5">
            <a:extLst>
              <a:ext uri="{FF2B5EF4-FFF2-40B4-BE49-F238E27FC236}">
                <a16:creationId xmlns:a16="http://schemas.microsoft.com/office/drawing/2014/main" id="{D232CC4E-8353-4D4B-8A39-EA033F5522AF}"/>
              </a:ext>
            </a:extLst>
          </p:cNvPr>
          <p:cNvGrpSpPr>
            <a:grpSpLocks/>
          </p:cNvGrpSpPr>
          <p:nvPr/>
        </p:nvGrpSpPr>
        <p:grpSpPr bwMode="auto">
          <a:xfrm>
            <a:off x="3602026" y="3404937"/>
            <a:ext cx="3886200" cy="1219200"/>
            <a:chOff x="1296" y="1872"/>
            <a:chExt cx="2448" cy="768"/>
          </a:xfrm>
        </p:grpSpPr>
        <p:sp>
          <p:nvSpPr>
            <p:cNvPr id="30727" name="Rectangle 6">
              <a:extLst>
                <a:ext uri="{FF2B5EF4-FFF2-40B4-BE49-F238E27FC236}">
                  <a16:creationId xmlns:a16="http://schemas.microsoft.com/office/drawing/2014/main" id="{A6602FE7-8C56-4593-96BC-0B7AE12C85A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52" y="2304"/>
              <a:ext cx="528" cy="288"/>
            </a:xfrm>
            <a:prstGeom prst="rect">
              <a:avLst/>
            </a:prstGeom>
            <a:solidFill>
              <a:srgbClr val="99CC00">
                <a:alpha val="50195"/>
              </a:srgbClr>
            </a:solidFill>
            <a:ln w="9525">
              <a:solidFill>
                <a:srgbClr val="339966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fontAlgn="base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fontAlgn="base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fontAlgn="base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fontAlgn="base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pPr>
                <a:spcBef>
                  <a:spcPct val="0"/>
                </a:spcBef>
                <a:spcAft>
                  <a:spcPct val="0"/>
                </a:spcAft>
                <a:buClrTx/>
                <a:buFontTx/>
                <a:buNone/>
              </a:pPr>
              <a:endParaRPr lang="en-US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30728" name="Rectangle 7">
              <a:extLst>
                <a:ext uri="{FF2B5EF4-FFF2-40B4-BE49-F238E27FC236}">
                  <a16:creationId xmlns:a16="http://schemas.microsoft.com/office/drawing/2014/main" id="{2BEF0981-DB34-4B71-A358-A3242328AC6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96" y="2208"/>
              <a:ext cx="192" cy="144"/>
            </a:xfrm>
            <a:prstGeom prst="rect">
              <a:avLst/>
            </a:prstGeom>
            <a:solidFill>
              <a:srgbClr val="99CC00">
                <a:alpha val="50195"/>
              </a:srgbClr>
            </a:solidFill>
            <a:ln w="9525">
              <a:solidFill>
                <a:srgbClr val="339966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fontAlgn="base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fontAlgn="base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fontAlgn="base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fontAlgn="base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pPr>
                <a:spcBef>
                  <a:spcPct val="0"/>
                </a:spcBef>
                <a:spcAft>
                  <a:spcPct val="0"/>
                </a:spcAft>
                <a:buClrTx/>
                <a:buFontTx/>
                <a:buNone/>
              </a:pPr>
              <a:endParaRPr lang="en-US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30729" name="Rectangle 8">
              <a:extLst>
                <a:ext uri="{FF2B5EF4-FFF2-40B4-BE49-F238E27FC236}">
                  <a16:creationId xmlns:a16="http://schemas.microsoft.com/office/drawing/2014/main" id="{378E0C9F-2D17-4897-BDD1-DBD69680297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440" y="2496"/>
              <a:ext cx="240" cy="144"/>
            </a:xfrm>
            <a:prstGeom prst="rect">
              <a:avLst/>
            </a:prstGeom>
            <a:solidFill>
              <a:srgbClr val="99CC00">
                <a:alpha val="50195"/>
              </a:srgbClr>
            </a:solidFill>
            <a:ln w="9525">
              <a:solidFill>
                <a:srgbClr val="339966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fontAlgn="base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fontAlgn="base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fontAlgn="base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fontAlgn="base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pPr>
                <a:spcBef>
                  <a:spcPct val="0"/>
                </a:spcBef>
                <a:spcAft>
                  <a:spcPct val="0"/>
                </a:spcAft>
                <a:buClrTx/>
                <a:buFontTx/>
                <a:buNone/>
              </a:pPr>
              <a:endParaRPr lang="en-US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30730" name="Rectangle 9">
              <a:extLst>
                <a:ext uri="{FF2B5EF4-FFF2-40B4-BE49-F238E27FC236}">
                  <a16:creationId xmlns:a16="http://schemas.microsoft.com/office/drawing/2014/main" id="{9EE78EB4-4190-48F4-A74A-F2C4124DEC9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92" y="2304"/>
              <a:ext cx="192" cy="144"/>
            </a:xfrm>
            <a:prstGeom prst="rect">
              <a:avLst/>
            </a:prstGeom>
            <a:solidFill>
              <a:srgbClr val="99CC00">
                <a:alpha val="50195"/>
              </a:srgbClr>
            </a:solidFill>
            <a:ln w="9525">
              <a:solidFill>
                <a:srgbClr val="339966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fontAlgn="base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fontAlgn="base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fontAlgn="base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fontAlgn="base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pPr>
                <a:spcBef>
                  <a:spcPct val="0"/>
                </a:spcBef>
                <a:spcAft>
                  <a:spcPct val="0"/>
                </a:spcAft>
                <a:buClrTx/>
                <a:buFontTx/>
                <a:buNone/>
              </a:pPr>
              <a:endParaRPr lang="en-US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30731" name="Rectangle 10">
              <a:extLst>
                <a:ext uri="{FF2B5EF4-FFF2-40B4-BE49-F238E27FC236}">
                  <a16:creationId xmlns:a16="http://schemas.microsoft.com/office/drawing/2014/main" id="{FF3B9F38-2102-484C-B998-681E53F161D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20" y="2448"/>
              <a:ext cx="192" cy="144"/>
            </a:xfrm>
            <a:prstGeom prst="rect">
              <a:avLst/>
            </a:prstGeom>
            <a:solidFill>
              <a:srgbClr val="99CC00">
                <a:alpha val="50195"/>
              </a:srgbClr>
            </a:solidFill>
            <a:ln w="9525">
              <a:solidFill>
                <a:srgbClr val="339966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fontAlgn="base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fontAlgn="base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fontAlgn="base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fontAlgn="base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pPr>
                <a:spcBef>
                  <a:spcPct val="0"/>
                </a:spcBef>
                <a:spcAft>
                  <a:spcPct val="0"/>
                </a:spcAft>
                <a:buClrTx/>
                <a:buFontTx/>
                <a:buNone/>
              </a:pPr>
              <a:endParaRPr lang="en-US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30732" name="Rectangle 11">
              <a:extLst>
                <a:ext uri="{FF2B5EF4-FFF2-40B4-BE49-F238E27FC236}">
                  <a16:creationId xmlns:a16="http://schemas.microsoft.com/office/drawing/2014/main" id="{8AED4A11-5500-4821-92B0-5D65561D8D6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84" y="2064"/>
              <a:ext cx="192" cy="144"/>
            </a:xfrm>
            <a:prstGeom prst="rect">
              <a:avLst/>
            </a:prstGeom>
            <a:solidFill>
              <a:srgbClr val="99CC00">
                <a:alpha val="50195"/>
              </a:srgbClr>
            </a:solidFill>
            <a:ln w="9525">
              <a:solidFill>
                <a:srgbClr val="339966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fontAlgn="base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fontAlgn="base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fontAlgn="base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fontAlgn="base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pPr>
                <a:spcBef>
                  <a:spcPct val="0"/>
                </a:spcBef>
                <a:spcAft>
                  <a:spcPct val="0"/>
                </a:spcAft>
                <a:buClrTx/>
                <a:buFontTx/>
                <a:buNone/>
              </a:pPr>
              <a:endParaRPr lang="en-US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30733" name="Rectangle 12">
              <a:extLst>
                <a:ext uri="{FF2B5EF4-FFF2-40B4-BE49-F238E27FC236}">
                  <a16:creationId xmlns:a16="http://schemas.microsoft.com/office/drawing/2014/main" id="{FE2182B4-B4D0-4966-AE05-94F9C9D5852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60" y="1872"/>
              <a:ext cx="192" cy="144"/>
            </a:xfrm>
            <a:prstGeom prst="rect">
              <a:avLst/>
            </a:prstGeom>
            <a:solidFill>
              <a:srgbClr val="99CC00">
                <a:alpha val="50195"/>
              </a:srgbClr>
            </a:solidFill>
            <a:ln w="9525">
              <a:solidFill>
                <a:srgbClr val="339966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fontAlgn="base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fontAlgn="base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fontAlgn="base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fontAlgn="base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pPr>
                <a:spcBef>
                  <a:spcPct val="0"/>
                </a:spcBef>
                <a:spcAft>
                  <a:spcPct val="0"/>
                </a:spcAft>
                <a:buClrTx/>
                <a:buFontTx/>
                <a:buNone/>
              </a:pPr>
              <a:endParaRPr lang="en-US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30734" name="Rectangle 13">
              <a:extLst>
                <a:ext uri="{FF2B5EF4-FFF2-40B4-BE49-F238E27FC236}">
                  <a16:creationId xmlns:a16="http://schemas.microsoft.com/office/drawing/2014/main" id="{BC6F5990-DB03-42E2-9DFB-69971C5A055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52" y="2016"/>
              <a:ext cx="192" cy="144"/>
            </a:xfrm>
            <a:prstGeom prst="rect">
              <a:avLst/>
            </a:prstGeom>
            <a:solidFill>
              <a:srgbClr val="99CC00">
                <a:alpha val="50195"/>
              </a:srgbClr>
            </a:solidFill>
            <a:ln w="9525">
              <a:solidFill>
                <a:srgbClr val="339966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fontAlgn="base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fontAlgn="base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fontAlgn="base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fontAlgn="base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pPr>
                <a:spcBef>
                  <a:spcPct val="0"/>
                </a:spcBef>
                <a:spcAft>
                  <a:spcPct val="0"/>
                </a:spcAft>
                <a:buClrTx/>
                <a:buFontTx/>
                <a:buNone/>
              </a:pPr>
              <a:endParaRPr lang="en-US" altLang="en-US" sz="1800">
                <a:latin typeface="Arial" panose="020B0604020202020204" pitchFamily="34" charset="0"/>
              </a:endParaRPr>
            </a:p>
          </p:txBody>
        </p:sp>
      </p:grpSp>
      <p:sp>
        <p:nvSpPr>
          <p:cNvPr id="41998" name="Oval 14">
            <a:extLst>
              <a:ext uri="{FF2B5EF4-FFF2-40B4-BE49-F238E27FC236}">
                <a16:creationId xmlns:a16="http://schemas.microsoft.com/office/drawing/2014/main" id="{1263C51E-96D6-46B0-A4C8-27756BE8DE2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3226" y="3709737"/>
            <a:ext cx="2362200" cy="609600"/>
          </a:xfrm>
          <a:prstGeom prst="ellipse">
            <a:avLst/>
          </a:prstGeom>
          <a:solidFill>
            <a:srgbClr val="CCFFFF">
              <a:alpha val="50195"/>
            </a:srgbClr>
          </a:solidFill>
          <a:ln w="9525">
            <a:solidFill>
              <a:srgbClr val="0000FF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fontAlgn="base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fontAlgn="base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fontAlgn="base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fontAlgn="base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  <a:buClrTx/>
              <a:buFontTx/>
              <a:buNone/>
            </a:pP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4EF559C7-D5FA-4670-AC6D-CEBF6C1A18C8}"/>
              </a:ext>
            </a:extLst>
          </p:cNvPr>
          <p:cNvSpPr txBox="1">
            <a:spLocks/>
          </p:cNvSpPr>
          <p:nvPr/>
        </p:nvSpPr>
        <p:spPr>
          <a:xfrm>
            <a:off x="279400" y="28574"/>
            <a:ext cx="10566400" cy="11430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altLang="en-US" sz="2400" b="1" dirty="0"/>
              <a:t>Excavation Area 2: Q1B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9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9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9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87" grpId="0" animBg="1"/>
      <p:bldP spid="4199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q1b96lookingw">
            <a:extLst>
              <a:ext uri="{FF2B5EF4-FFF2-40B4-BE49-F238E27FC236}">
                <a16:creationId xmlns:a16="http://schemas.microsoft.com/office/drawing/2014/main" id="{30CADFDC-4CE5-4E4B-AE50-050849B3D8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3750" y="1484314"/>
            <a:ext cx="7848600" cy="5229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5E3AA06-1394-4F4A-80C4-8FDF35F58F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7" name="Picture 3" descr="q1blate96">
            <a:extLst>
              <a:ext uri="{FF2B5EF4-FFF2-40B4-BE49-F238E27FC236}">
                <a16:creationId xmlns:a16="http://schemas.microsoft.com/office/drawing/2014/main" id="{E79650DB-54A5-41BF-84CD-CBD1078576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lum bright="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8438" y="404813"/>
            <a:ext cx="4062412" cy="609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1F70688-C2CC-4433-BD5C-8EE0BCAC26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1DCD242-E891-41B6-9365-D071FAD193B4}"/>
              </a:ext>
            </a:extLst>
          </p:cNvPr>
          <p:cNvSpPr txBox="1"/>
          <p:nvPr/>
        </p:nvSpPr>
        <p:spPr>
          <a:xfrm>
            <a:off x="728133" y="880533"/>
            <a:ext cx="17684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Sequences</a:t>
            </a:r>
          </a:p>
        </p:txBody>
      </p:sp>
      <p:pic>
        <p:nvPicPr>
          <p:cNvPr id="3" name="Picture 6" descr="001">
            <a:extLst>
              <a:ext uri="{FF2B5EF4-FFF2-40B4-BE49-F238E27FC236}">
                <a16:creationId xmlns:a16="http://schemas.microsoft.com/office/drawing/2014/main" id="{D267BAAE-6492-48FF-9D0D-E9020CC510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12349" y="1589838"/>
            <a:ext cx="3198694" cy="4709188"/>
          </a:xfrm>
          <a:prstGeom prst="rect">
            <a:avLst/>
          </a:prstGeom>
          <a:noFill/>
        </p:spPr>
      </p:pic>
      <p:pic>
        <p:nvPicPr>
          <p:cNvPr id="4" name="Picture 8" descr="Untitled 3">
            <a:extLst>
              <a:ext uri="{FF2B5EF4-FFF2-40B4-BE49-F238E27FC236}">
                <a16:creationId xmlns:a16="http://schemas.microsoft.com/office/drawing/2014/main" id="{B429BFA7-ED30-480F-A656-8A0CC71892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960789" y="2152319"/>
            <a:ext cx="5323414" cy="354514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6584336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1DCD242-E891-41B6-9365-D071FAD193B4}"/>
              </a:ext>
            </a:extLst>
          </p:cNvPr>
          <p:cNvSpPr txBox="1"/>
          <p:nvPr/>
        </p:nvSpPr>
        <p:spPr>
          <a:xfrm>
            <a:off x="728133" y="880533"/>
            <a:ext cx="17684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Sequences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F858850-8725-4007-A955-6854E16C1A7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292" t="12839" r="40086" b="12581"/>
          <a:stretch/>
        </p:blipFill>
        <p:spPr>
          <a:xfrm rot="5400000">
            <a:off x="1364351" y="519959"/>
            <a:ext cx="5104572" cy="712462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E2450B2-9A58-42EF-81F8-8D83EBF63B1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4049" t="20469" r="39418" b="6967"/>
          <a:stretch/>
        </p:blipFill>
        <p:spPr>
          <a:xfrm rot="5400000">
            <a:off x="6717670" y="-1250678"/>
            <a:ext cx="3749809" cy="6836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54302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ED3A2-8F62-408A-8F2E-BE8DDF853C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BD344A-6507-41ED-9D18-22C5016F39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2D4A92B-CB6A-4F29-9CC8-94F24AC122B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073" t="25655" r="32067" b="26716"/>
          <a:stretch/>
        </p:blipFill>
        <p:spPr>
          <a:xfrm>
            <a:off x="446887" y="320771"/>
            <a:ext cx="9886520" cy="6172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67680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4560EE-FCAB-4C31-AEA2-EC10754852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30107E-BB7B-40A6-AAFE-D82B4770EE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683D6A6-77A2-4487-B005-D65D7E8942E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192" t="24652" r="25583" b="8872"/>
          <a:stretch/>
        </p:blipFill>
        <p:spPr>
          <a:xfrm rot="10800000">
            <a:off x="1588168" y="439404"/>
            <a:ext cx="8485251" cy="5947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395036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1DCD242-E891-41B6-9365-D071FAD193B4}"/>
              </a:ext>
            </a:extLst>
          </p:cNvPr>
          <p:cNvSpPr txBox="1"/>
          <p:nvPr/>
        </p:nvSpPr>
        <p:spPr>
          <a:xfrm>
            <a:off x="728133" y="880533"/>
            <a:ext cx="31080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Palaeoenvironment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3857144-FD07-46B5-9069-150E6E25C3EC}"/>
              </a:ext>
            </a:extLst>
          </p:cNvPr>
          <p:cNvSpPr txBox="1"/>
          <p:nvPr/>
        </p:nvSpPr>
        <p:spPr>
          <a:xfrm>
            <a:off x="1306286" y="1938803"/>
            <a:ext cx="8710077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Marine fish replaced by freshwater ones up sequence</a:t>
            </a:r>
          </a:p>
          <a:p>
            <a:endParaRPr lang="en-GB" dirty="0"/>
          </a:p>
          <a:p>
            <a:r>
              <a:rPr lang="en-GB" dirty="0"/>
              <a:t>Toads, frogs and snakes characterise the grasslands and ponds in the freshwater sequences</a:t>
            </a:r>
          </a:p>
          <a:p>
            <a:endParaRPr lang="en-GB" dirty="0"/>
          </a:p>
          <a:p>
            <a:r>
              <a:rPr lang="en-GB" dirty="0"/>
              <a:t>A range of birds including great auk present</a:t>
            </a:r>
          </a:p>
          <a:p>
            <a:endParaRPr lang="en-GB" dirty="0"/>
          </a:p>
          <a:p>
            <a:r>
              <a:rPr lang="en-GB" dirty="0"/>
              <a:t>Vertebrates include open grassland species such as Field Vole, Horse and extinct Rhino</a:t>
            </a:r>
          </a:p>
          <a:p>
            <a:endParaRPr lang="en-GB" dirty="0"/>
          </a:p>
          <a:p>
            <a:r>
              <a:rPr lang="en-GB" dirty="0"/>
              <a:t>Woodland animals including Wood Mouse, Hazel Dormouse and two types of bat</a:t>
            </a:r>
          </a:p>
          <a:p>
            <a:endParaRPr lang="en-GB" dirty="0"/>
          </a:p>
          <a:p>
            <a:r>
              <a:rPr lang="en-GB" dirty="0"/>
              <a:t>A mosaic of environments represented.</a:t>
            </a:r>
          </a:p>
        </p:txBody>
      </p:sp>
    </p:spTree>
    <p:extLst>
      <p:ext uri="{BB962C8B-B14F-4D97-AF65-F5344CB8AC3E}">
        <p14:creationId xmlns:p14="http://schemas.microsoft.com/office/powerpoint/2010/main" val="296082881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1DCD242-E891-41B6-9365-D071FAD193B4}"/>
              </a:ext>
            </a:extLst>
          </p:cNvPr>
          <p:cNvSpPr txBox="1"/>
          <p:nvPr/>
        </p:nvSpPr>
        <p:spPr>
          <a:xfrm>
            <a:off x="728133" y="880533"/>
            <a:ext cx="31080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Palaeoenvironment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63F007B-9F96-4F76-A683-97B25DB2EB2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563" t="20469" r="36277" b="23809"/>
          <a:stretch/>
        </p:blipFill>
        <p:spPr>
          <a:xfrm>
            <a:off x="618769" y="1651259"/>
            <a:ext cx="4482622" cy="448119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BF0783C-F5F3-4249-9C0B-EDABAC8CCB2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762" t="77694" r="35876" b="9674"/>
          <a:stretch/>
        </p:blipFill>
        <p:spPr>
          <a:xfrm>
            <a:off x="5438272" y="3121334"/>
            <a:ext cx="6264055" cy="13750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934706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1DCD242-E891-41B6-9365-D071FAD193B4}"/>
              </a:ext>
            </a:extLst>
          </p:cNvPr>
          <p:cNvSpPr txBox="1"/>
          <p:nvPr/>
        </p:nvSpPr>
        <p:spPr>
          <a:xfrm>
            <a:off x="323850" y="364894"/>
            <a:ext cx="27419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Palaeogeography</a:t>
            </a:r>
          </a:p>
        </p:txBody>
      </p:sp>
      <p:pic>
        <p:nvPicPr>
          <p:cNvPr id="7" name="Picture 4" descr="Locmap">
            <a:extLst>
              <a:ext uri="{FF2B5EF4-FFF2-40B4-BE49-F238E27FC236}">
                <a16:creationId xmlns:a16="http://schemas.microsoft.com/office/drawing/2014/main" id="{BAB0444A-0209-4022-8739-C82F29D3C9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33" y="1169475"/>
            <a:ext cx="8640763" cy="5241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Oval 7">
            <a:extLst>
              <a:ext uri="{FF2B5EF4-FFF2-40B4-BE49-F238E27FC236}">
                <a16:creationId xmlns:a16="http://schemas.microsoft.com/office/drawing/2014/main" id="{13244503-C340-41E9-AD7D-5ABC24AACE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83121" y="2106100"/>
            <a:ext cx="720725" cy="719138"/>
          </a:xfrm>
          <a:prstGeom prst="ellipse">
            <a:avLst/>
          </a:prstGeom>
          <a:noFill/>
          <a:ln w="28575">
            <a:solidFill>
              <a:srgbClr val="FF33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fontAlgn="base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fontAlgn="base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fontAlgn="base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fontAlgn="base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  <a:buClrTx/>
              <a:buFontTx/>
              <a:buNone/>
            </a:pPr>
            <a:endParaRPr lang="en-US" altLang="en-US" sz="18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8790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" dur="50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8" grpId="1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1DCD242-E891-41B6-9365-D071FAD193B4}"/>
              </a:ext>
            </a:extLst>
          </p:cNvPr>
          <p:cNvSpPr txBox="1"/>
          <p:nvPr/>
        </p:nvSpPr>
        <p:spPr>
          <a:xfrm>
            <a:off x="728133" y="880533"/>
            <a:ext cx="27419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Palaeogeography</a:t>
            </a:r>
          </a:p>
        </p:txBody>
      </p:sp>
      <p:pic>
        <p:nvPicPr>
          <p:cNvPr id="3" name="Picture 4" descr="elsteriananglian">
            <a:extLst>
              <a:ext uri="{FF2B5EF4-FFF2-40B4-BE49-F238E27FC236}">
                <a16:creationId xmlns:a16="http://schemas.microsoft.com/office/drawing/2014/main" id="{5410927F-8EE1-4966-AB6E-871CFD2FAA67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355128" y="1880483"/>
            <a:ext cx="4656672" cy="3750296"/>
          </a:xfrm>
          <a:noFill/>
        </p:spPr>
      </p:pic>
      <p:pic>
        <p:nvPicPr>
          <p:cNvPr id="4" name="Picture 11" descr="No 4B">
            <a:extLst>
              <a:ext uri="{FF2B5EF4-FFF2-40B4-BE49-F238E27FC236}">
                <a16:creationId xmlns:a16="http://schemas.microsoft.com/office/drawing/2014/main" id="{BE7D2FBC-42A4-48FD-AFA7-51BEE1B7E5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506734" y="1098048"/>
            <a:ext cx="5361416" cy="493149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6463270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1DCD242-E891-41B6-9365-D071FAD193B4}"/>
              </a:ext>
            </a:extLst>
          </p:cNvPr>
          <p:cNvSpPr txBox="1"/>
          <p:nvPr/>
        </p:nvSpPr>
        <p:spPr>
          <a:xfrm>
            <a:off x="728133" y="880533"/>
            <a:ext cx="18891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Chronology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3B7B882-4BB3-4214-AF52-8DA21B340F86}"/>
              </a:ext>
            </a:extLst>
          </p:cNvPr>
          <p:cNvSpPr>
            <a:spLocks noGrp="1"/>
          </p:cNvSpPr>
          <p:nvPr>
            <p:ph type="title" sz="quarter"/>
          </p:nvPr>
        </p:nvSpPr>
        <p:spPr>
          <a:xfrm>
            <a:off x="1770360" y="6003925"/>
            <a:ext cx="8229600" cy="113982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600" kern="0" dirty="0">
                <a:solidFill>
                  <a:srgbClr val="000000"/>
                </a:solidFill>
              </a:rPr>
              <a:t>Rhino: </a:t>
            </a:r>
            <a:r>
              <a:rPr lang="en-GB" sz="3600" i="1" kern="0" dirty="0" err="1">
                <a:solidFill>
                  <a:srgbClr val="000000"/>
                </a:solidFill>
              </a:rPr>
              <a:t>Stephanorhinus</a:t>
            </a:r>
            <a:r>
              <a:rPr lang="en-GB" sz="3600" i="1" kern="0" dirty="0">
                <a:solidFill>
                  <a:srgbClr val="000000"/>
                </a:solidFill>
              </a:rPr>
              <a:t> </a:t>
            </a:r>
            <a:r>
              <a:rPr lang="en-GB" sz="3600" i="1" kern="0" dirty="0" err="1">
                <a:solidFill>
                  <a:srgbClr val="000000"/>
                </a:solidFill>
              </a:rPr>
              <a:t>hundsheimensis</a:t>
            </a:r>
            <a:br>
              <a:rPr lang="en-GB" sz="4800" i="1" kern="0" dirty="0">
                <a:solidFill>
                  <a:schemeClr val="tx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</a:br>
            <a:endParaRPr lang="en-GB" dirty="0">
              <a:solidFill>
                <a:schemeClr val="accent1">
                  <a:satMod val="150000"/>
                </a:schemeClr>
              </a:solidFill>
            </a:endParaRPr>
          </a:p>
        </p:txBody>
      </p:sp>
      <p:pic>
        <p:nvPicPr>
          <p:cNvPr id="4" name="Picture 7">
            <a:extLst>
              <a:ext uri="{FF2B5EF4-FFF2-40B4-BE49-F238E27FC236}">
                <a16:creationId xmlns:a16="http://schemas.microsoft.com/office/drawing/2014/main" id="{F021D17A-5DA0-4ACC-9381-B6436DBAF1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1752600"/>
            <a:ext cx="7962900" cy="4251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1544776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1DCD242-E891-41B6-9365-D071FAD193B4}"/>
              </a:ext>
            </a:extLst>
          </p:cNvPr>
          <p:cNvSpPr txBox="1"/>
          <p:nvPr/>
        </p:nvSpPr>
        <p:spPr>
          <a:xfrm>
            <a:off x="728133" y="880533"/>
            <a:ext cx="78597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Chronology: </a:t>
            </a:r>
            <a:r>
              <a:rPr lang="en-GB" sz="2800" dirty="0">
                <a:solidFill>
                  <a:srgbClr val="000000"/>
                </a:solidFill>
              </a:rPr>
              <a:t>Mammal biostratigraphy: the Vole clock</a:t>
            </a:r>
            <a:endParaRPr lang="en-GB" sz="2800" b="1" dirty="0"/>
          </a:p>
        </p:txBody>
      </p:sp>
      <p:pic>
        <p:nvPicPr>
          <p:cNvPr id="9" name="Picture 5" descr="MimArv">
            <a:hlinkClick r:id="rId2"/>
            <a:extLst>
              <a:ext uri="{FF2B5EF4-FFF2-40B4-BE49-F238E27FC236}">
                <a16:creationId xmlns:a16="http://schemas.microsoft.com/office/drawing/2014/main" id="{CE32C693-9640-4726-923D-08661092DC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13" y="4221163"/>
            <a:ext cx="3603625" cy="215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 Box 6">
            <a:extLst>
              <a:ext uri="{FF2B5EF4-FFF2-40B4-BE49-F238E27FC236}">
                <a16:creationId xmlns:a16="http://schemas.microsoft.com/office/drawing/2014/main" id="{6DDAC4CB-B0BB-4199-82F5-0CBFD43CBDE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79475" y="776288"/>
            <a:ext cx="18415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 b="1">
              <a:solidFill>
                <a:srgbClr val="FF0000"/>
              </a:solidFill>
              <a:latin typeface="Verdana" panose="020B0604030504040204" pitchFamily="34" charset="0"/>
            </a:endParaRPr>
          </a:p>
        </p:txBody>
      </p:sp>
      <p:sp>
        <p:nvSpPr>
          <p:cNvPr id="11" name="Text Box 7">
            <a:extLst>
              <a:ext uri="{FF2B5EF4-FFF2-40B4-BE49-F238E27FC236}">
                <a16:creationId xmlns:a16="http://schemas.microsoft.com/office/drawing/2014/main" id="{F43261C1-6974-4DA2-80C6-655489423E3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32363" y="3789363"/>
            <a:ext cx="3749675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1800" i="1">
                <a:latin typeface="Verdana" panose="020B0604030504040204" pitchFamily="34" charset="0"/>
              </a:rPr>
              <a:t>Mimomys</a:t>
            </a:r>
            <a:r>
              <a:rPr lang="en-GB" altLang="en-US" sz="1800">
                <a:latin typeface="Verdana" panose="020B0604030504040204" pitchFamily="34" charset="0"/>
              </a:rPr>
              <a:t> – rooted teeth that 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1800">
                <a:latin typeface="Verdana" panose="020B0604030504040204" pitchFamily="34" charset="0"/>
              </a:rPr>
              <a:t> cease growth after eruption</a:t>
            </a:r>
          </a:p>
        </p:txBody>
      </p:sp>
      <p:sp>
        <p:nvSpPr>
          <p:cNvPr id="12" name="Text Box 8">
            <a:extLst>
              <a:ext uri="{FF2B5EF4-FFF2-40B4-BE49-F238E27FC236}">
                <a16:creationId xmlns:a16="http://schemas.microsoft.com/office/drawing/2014/main" id="{0C4A05E9-DA56-4931-9710-BE78D786425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56100" y="5445125"/>
            <a:ext cx="3816350" cy="915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1800" i="1">
                <a:latin typeface="Verdana" panose="020B0604030504040204" pitchFamily="34" charset="0"/>
              </a:rPr>
              <a:t>Arvicola</a:t>
            </a:r>
            <a:r>
              <a:rPr lang="en-GB" altLang="en-US" sz="1800">
                <a:latin typeface="Verdana" panose="020B0604030504040204" pitchFamily="34" charset="0"/>
              </a:rPr>
              <a:t> – teeth continue to 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1800">
                <a:latin typeface="Verdana" panose="020B0604030504040204" pitchFamily="34" charset="0"/>
              </a:rPr>
              <a:t> grow throughout the life of the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1800">
                <a:latin typeface="Verdana" panose="020B0604030504040204" pitchFamily="34" charset="0"/>
              </a:rPr>
              <a:t> individual</a:t>
            </a:r>
          </a:p>
        </p:txBody>
      </p:sp>
      <p:sp>
        <p:nvSpPr>
          <p:cNvPr id="13" name="Line 9">
            <a:extLst>
              <a:ext uri="{FF2B5EF4-FFF2-40B4-BE49-F238E27FC236}">
                <a16:creationId xmlns:a16="http://schemas.microsoft.com/office/drawing/2014/main" id="{7E60D359-1923-40E5-8F91-6723D90A8F68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1692275" y="4076700"/>
            <a:ext cx="3167063" cy="4318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" name="Line 10">
            <a:extLst>
              <a:ext uri="{FF2B5EF4-FFF2-40B4-BE49-F238E27FC236}">
                <a16:creationId xmlns:a16="http://schemas.microsoft.com/office/drawing/2014/main" id="{339D57F4-B70F-499E-AD49-89E90B850162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3635375" y="5013325"/>
            <a:ext cx="720725" cy="792163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pic>
        <p:nvPicPr>
          <p:cNvPr id="15" name="Picture 12" descr="wsmvoleteeth">
            <a:extLst>
              <a:ext uri="{FF2B5EF4-FFF2-40B4-BE49-F238E27FC236}">
                <a16:creationId xmlns:a16="http://schemas.microsoft.com/office/drawing/2014/main" id="{0BAE3B8E-5765-4990-9373-540C0127F9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213" y="1628775"/>
            <a:ext cx="2952750" cy="180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6949244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1DCD242-E891-41B6-9365-D071FAD193B4}"/>
              </a:ext>
            </a:extLst>
          </p:cNvPr>
          <p:cNvSpPr txBox="1"/>
          <p:nvPr/>
        </p:nvSpPr>
        <p:spPr>
          <a:xfrm>
            <a:off x="728133" y="880533"/>
            <a:ext cx="20406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Archaeology</a:t>
            </a:r>
          </a:p>
        </p:txBody>
      </p:sp>
      <p:pic>
        <p:nvPicPr>
          <p:cNvPr id="3" name="Picture 4" descr="Q1B surface 1995 (2)">
            <a:extLst>
              <a:ext uri="{FF2B5EF4-FFF2-40B4-BE49-F238E27FC236}">
                <a16:creationId xmlns:a16="http://schemas.microsoft.com/office/drawing/2014/main" id="{B4EE2CD9-AA93-4F30-8027-25361A3ACB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213" r="11339"/>
          <a:stretch>
            <a:fillRect/>
          </a:stretch>
        </p:blipFill>
        <p:spPr bwMode="auto">
          <a:xfrm>
            <a:off x="3046414" y="373063"/>
            <a:ext cx="5781675" cy="59356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8500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4" descr="GTP17flintmainscatterldrw.jpg">
            <a:extLst>
              <a:ext uri="{FF2B5EF4-FFF2-40B4-BE49-F238E27FC236}">
                <a16:creationId xmlns:a16="http://schemas.microsoft.com/office/drawing/2014/main" id="{C9D88458-18D0-479E-A873-999A801C66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6276" y="476250"/>
            <a:ext cx="5649913" cy="6051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Content Placeholder 3" descr="GTP17introtrenchfindplans.jpg">
            <a:extLst>
              <a:ext uri="{FF2B5EF4-FFF2-40B4-BE49-F238E27FC236}">
                <a16:creationId xmlns:a16="http://schemas.microsoft.com/office/drawing/2014/main" id="{F5E021DA-F970-497B-991D-50ED1DE5D57B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542" r="1630" b="7091"/>
          <a:stretch>
            <a:fillRect/>
          </a:stretch>
        </p:blipFill>
        <p:spPr bwMode="auto">
          <a:xfrm>
            <a:off x="295633" y="162445"/>
            <a:ext cx="11567011" cy="6348358"/>
          </a:xfr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17lith">
            <a:extLst>
              <a:ext uri="{FF2B5EF4-FFF2-40B4-BE49-F238E27FC236}">
                <a16:creationId xmlns:a16="http://schemas.microsoft.com/office/drawing/2014/main" id="{A82F3604-EFE3-45E9-8D0C-3C211E0736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850" y="1484314"/>
            <a:ext cx="8820150" cy="446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49C0366F-DC48-411E-A192-B3C90FA04F57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1524000" y="274638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altLang="en-US"/>
              <a:t>GTP17 Taphonomy</a:t>
            </a:r>
          </a:p>
        </p:txBody>
      </p:sp>
      <p:grpSp>
        <p:nvGrpSpPr>
          <p:cNvPr id="2" name="Group 3">
            <a:extLst>
              <a:ext uri="{FF2B5EF4-FFF2-40B4-BE49-F238E27FC236}">
                <a16:creationId xmlns:a16="http://schemas.microsoft.com/office/drawing/2014/main" id="{74B94D26-BCDA-4A92-881F-00E9CD51CEF4}"/>
              </a:ext>
            </a:extLst>
          </p:cNvPr>
          <p:cNvGrpSpPr>
            <a:grpSpLocks/>
          </p:cNvGrpSpPr>
          <p:nvPr/>
        </p:nvGrpSpPr>
        <p:grpSpPr bwMode="auto">
          <a:xfrm>
            <a:off x="1847850" y="404813"/>
            <a:ext cx="8305800" cy="5867400"/>
            <a:chOff x="192" y="192"/>
            <a:chExt cx="5232" cy="3696"/>
          </a:xfrm>
        </p:grpSpPr>
        <p:sp>
          <p:nvSpPr>
            <p:cNvPr id="23558" name="Rectangle 4">
              <a:extLst>
                <a:ext uri="{FF2B5EF4-FFF2-40B4-BE49-F238E27FC236}">
                  <a16:creationId xmlns:a16="http://schemas.microsoft.com/office/drawing/2014/main" id="{CC63E0A6-F441-4CD7-B10E-383D7F33BF5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2" y="192"/>
              <a:ext cx="5232" cy="3696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fontAlgn="base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fontAlgn="base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fontAlgn="base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fontAlgn="base">
                <a:spcBef>
                  <a:spcPct val="20000"/>
                </a:spcBef>
                <a:spcAft>
                  <a:spcPts val="60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7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pPr>
                <a:spcBef>
                  <a:spcPct val="0"/>
                </a:spcBef>
                <a:spcAft>
                  <a:spcPct val="0"/>
                </a:spcAft>
                <a:buClrTx/>
                <a:buFontTx/>
                <a:buNone/>
              </a:pPr>
              <a:endParaRPr lang="en-US" altLang="en-US" sz="1800">
                <a:latin typeface="Arial" panose="020B0604020202020204" pitchFamily="34" charset="0"/>
              </a:endParaRPr>
            </a:p>
          </p:txBody>
        </p:sp>
        <p:pic>
          <p:nvPicPr>
            <p:cNvPr id="23559" name="Picture 5">
              <a:extLst>
                <a:ext uri="{FF2B5EF4-FFF2-40B4-BE49-F238E27FC236}">
                  <a16:creationId xmlns:a16="http://schemas.microsoft.com/office/drawing/2014/main" id="{F539EEAB-CE67-4EC3-A2F5-E84F781EFBC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8" y="336"/>
              <a:ext cx="4878" cy="34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aphicFrame>
        <p:nvGraphicFramePr>
          <p:cNvPr id="77830" name="Object 6">
            <a:extLst>
              <a:ext uri="{FF2B5EF4-FFF2-40B4-BE49-F238E27FC236}">
                <a16:creationId xmlns:a16="http://schemas.microsoft.com/office/drawing/2014/main" id="{9E3C9919-DD75-4807-B984-5B92B32640DB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386014" y="981075"/>
          <a:ext cx="7419975" cy="4895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3" name="Chart" r:id="rId4" imgW="7420214" imgH="4896095" progId="Excel.Chart.8">
                  <p:embed/>
                </p:oleObj>
              </mc:Choice>
              <mc:Fallback>
                <p:oleObj name="Chart" r:id="rId4" imgW="7420214" imgH="4896095" progId="Excel.Chart.8">
                  <p:embed/>
                  <p:pic>
                    <p:nvPicPr>
                      <p:cNvPr id="77830" name="Object 6">
                        <a:extLst>
                          <a:ext uri="{FF2B5EF4-FFF2-40B4-BE49-F238E27FC236}">
                            <a16:creationId xmlns:a16="http://schemas.microsoft.com/office/drawing/2014/main" id="{9E3C9919-DD75-4807-B984-5B92B32640DB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86014" y="981075"/>
                        <a:ext cx="7419975" cy="48958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77831" name="Picture 7">
            <a:extLst>
              <a:ext uri="{FF2B5EF4-FFF2-40B4-BE49-F238E27FC236}">
                <a16:creationId xmlns:a16="http://schemas.microsoft.com/office/drawing/2014/main" id="{C23C7549-02A4-4DAC-AF3D-58EE719384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7200" y="1295401"/>
            <a:ext cx="3409950" cy="2486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78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78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78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78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OleChart spid="77830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7F103AA-3D7D-4B83-A041-55CAC53F54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2748" y="5799"/>
            <a:ext cx="9126503" cy="68464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992489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refit49">
            <a:extLst>
              <a:ext uri="{FF2B5EF4-FFF2-40B4-BE49-F238E27FC236}">
                <a16:creationId xmlns:a16="http://schemas.microsoft.com/office/drawing/2014/main" id="{AE7F307D-F902-4F2B-A679-627048CDA8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lum brigh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5189" y="1052513"/>
            <a:ext cx="7488237" cy="5008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1" descr="gtp17refitbiface.jpg">
            <a:extLst>
              <a:ext uri="{FF2B5EF4-FFF2-40B4-BE49-F238E27FC236}">
                <a16:creationId xmlns:a16="http://schemas.microsoft.com/office/drawing/2014/main" id="{CD754497-B862-48F4-B999-51614E67CF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1314" y="981076"/>
            <a:ext cx="3673475" cy="5464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1DCD242-E891-41B6-9365-D071FAD193B4}"/>
              </a:ext>
            </a:extLst>
          </p:cNvPr>
          <p:cNvSpPr txBox="1"/>
          <p:nvPr/>
        </p:nvSpPr>
        <p:spPr>
          <a:xfrm>
            <a:off x="728133" y="880533"/>
            <a:ext cx="32630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Associated materials</a:t>
            </a:r>
          </a:p>
        </p:txBody>
      </p:sp>
      <p:pic>
        <p:nvPicPr>
          <p:cNvPr id="3" name="Picture 1" descr="GTP17faunascapula.jpg">
            <a:extLst>
              <a:ext uri="{FF2B5EF4-FFF2-40B4-BE49-F238E27FC236}">
                <a16:creationId xmlns:a16="http://schemas.microsoft.com/office/drawing/2014/main" id="{85E46711-F893-450A-9B08-759E20AB71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2472" y="1470287"/>
            <a:ext cx="7212013" cy="5156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2195157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1DCD242-E891-41B6-9365-D071FAD193B4}"/>
              </a:ext>
            </a:extLst>
          </p:cNvPr>
          <p:cNvSpPr txBox="1"/>
          <p:nvPr/>
        </p:nvSpPr>
        <p:spPr>
          <a:xfrm>
            <a:off x="234006" y="491577"/>
            <a:ext cx="32630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Associated materials</a:t>
            </a: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4E531AFE-61EE-42D5-ADE8-A45D4FDE514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006" y="1403752"/>
            <a:ext cx="3390315" cy="49626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3">
            <a:extLst>
              <a:ext uri="{FF2B5EF4-FFF2-40B4-BE49-F238E27FC236}">
                <a16:creationId xmlns:a16="http://schemas.microsoft.com/office/drawing/2014/main" id="{7474E5A2-DFEE-435F-9A24-D3FB4F4BB64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2107" y="1403753"/>
            <a:ext cx="5633031" cy="49626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7869661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1DCD242-E891-41B6-9365-D071FAD193B4}"/>
              </a:ext>
            </a:extLst>
          </p:cNvPr>
          <p:cNvSpPr txBox="1"/>
          <p:nvPr/>
        </p:nvSpPr>
        <p:spPr>
          <a:xfrm>
            <a:off x="728133" y="880533"/>
            <a:ext cx="19458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Significance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E6B2119-F01F-4D8D-8E3F-2141A48424AE}"/>
              </a:ext>
            </a:extLst>
          </p:cNvPr>
          <p:cNvSpPr txBox="1"/>
          <p:nvPr/>
        </p:nvSpPr>
        <p:spPr>
          <a:xfrm>
            <a:off x="1505666" y="1801299"/>
            <a:ext cx="8055539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Part of the largest intact buried </a:t>
            </a:r>
            <a:r>
              <a:rPr lang="en-GB" dirty="0" err="1"/>
              <a:t>palaeolandscape</a:t>
            </a:r>
            <a:r>
              <a:rPr lang="en-GB" dirty="0"/>
              <a:t> in NW Europe</a:t>
            </a:r>
          </a:p>
          <a:p>
            <a:endParaRPr lang="en-GB" dirty="0"/>
          </a:p>
          <a:p>
            <a:r>
              <a:rPr lang="en-GB" dirty="0"/>
              <a:t>Wide range of different archaeological signatures across the landscape</a:t>
            </a:r>
          </a:p>
          <a:p>
            <a:endParaRPr lang="en-GB" dirty="0"/>
          </a:p>
          <a:p>
            <a:r>
              <a:rPr lang="en-GB" dirty="0"/>
              <a:t>Much of the archaeology remains </a:t>
            </a:r>
            <a:r>
              <a:rPr lang="en-GB" i="1" dirty="0"/>
              <a:t>in situ </a:t>
            </a:r>
            <a:r>
              <a:rPr lang="en-GB" dirty="0"/>
              <a:t>or close to </a:t>
            </a:r>
            <a:r>
              <a:rPr lang="en-GB" i="1" dirty="0"/>
              <a:t>in situ</a:t>
            </a:r>
          </a:p>
          <a:p>
            <a:endParaRPr lang="en-GB" dirty="0"/>
          </a:p>
          <a:p>
            <a:r>
              <a:rPr lang="en-GB" dirty="0"/>
              <a:t>Hominid remains preserved</a:t>
            </a:r>
          </a:p>
          <a:p>
            <a:endParaRPr lang="en-GB" dirty="0"/>
          </a:p>
          <a:p>
            <a:r>
              <a:rPr lang="en-GB" dirty="0"/>
              <a:t>Site started the re-evaluation of the age of the oldest archaeology in N W Europe</a:t>
            </a:r>
          </a:p>
          <a:p>
            <a:endParaRPr lang="en-GB" dirty="0"/>
          </a:p>
          <a:p>
            <a:r>
              <a:rPr lang="en-GB" dirty="0"/>
              <a:t>Remains a very important source of unexcavated archaeology for future generations</a:t>
            </a:r>
          </a:p>
        </p:txBody>
      </p:sp>
    </p:spTree>
    <p:extLst>
      <p:ext uri="{BB962C8B-B14F-4D97-AF65-F5344CB8AC3E}">
        <p14:creationId xmlns:p14="http://schemas.microsoft.com/office/powerpoint/2010/main" val="3336458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1DCD242-E891-41B6-9365-D071FAD193B4}"/>
              </a:ext>
            </a:extLst>
          </p:cNvPr>
          <p:cNvSpPr txBox="1"/>
          <p:nvPr/>
        </p:nvSpPr>
        <p:spPr>
          <a:xfrm>
            <a:off x="728133" y="880533"/>
            <a:ext cx="31218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Other relevant sites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9C9AAB2-DC7A-4DE7-A69B-FC1787EA0982}"/>
              </a:ext>
            </a:extLst>
          </p:cNvPr>
          <p:cNvSpPr txBox="1"/>
          <p:nvPr/>
        </p:nvSpPr>
        <p:spPr>
          <a:xfrm>
            <a:off x="1430039" y="1815050"/>
            <a:ext cx="1669496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Waverely</a:t>
            </a:r>
            <a:r>
              <a:rPr lang="en-GB" dirty="0"/>
              <a:t> Wood</a:t>
            </a:r>
          </a:p>
          <a:p>
            <a:endParaRPr lang="en-GB" dirty="0"/>
          </a:p>
          <a:p>
            <a:r>
              <a:rPr lang="en-GB" dirty="0"/>
              <a:t>High Lodge</a:t>
            </a:r>
          </a:p>
          <a:p>
            <a:endParaRPr lang="en-GB" dirty="0"/>
          </a:p>
          <a:p>
            <a:r>
              <a:rPr lang="en-GB" dirty="0" err="1"/>
              <a:t>Pakefield</a:t>
            </a:r>
            <a:endParaRPr lang="en-GB" dirty="0"/>
          </a:p>
          <a:p>
            <a:endParaRPr lang="en-GB" dirty="0"/>
          </a:p>
          <a:p>
            <a:r>
              <a:rPr lang="en-GB" dirty="0"/>
              <a:t>Warren Hills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73240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4091</TotalTime>
  <Words>263</Words>
  <Application>Microsoft Office PowerPoint</Application>
  <PresentationFormat>Widescreen</PresentationFormat>
  <Paragraphs>66</Paragraphs>
  <Slides>34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0" baseType="lpstr">
      <vt:lpstr>Arial</vt:lpstr>
      <vt:lpstr>Calibri</vt:lpstr>
      <vt:lpstr>Calibri Light</vt:lpstr>
      <vt:lpstr>Verdana</vt:lpstr>
      <vt:lpstr>Office Theme</vt:lpstr>
      <vt:lpstr>Microsoft Excel Chart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Excavation Area 1: GTP17</vt:lpstr>
      <vt:lpstr>GTP17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Rhino: Stephanorhinus hundsheimensis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GTP17 Taphonomy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Martin Bates</dc:creator>
  <cp:lastModifiedBy>Martin Bates</cp:lastModifiedBy>
  <cp:revision>13</cp:revision>
  <dcterms:created xsi:type="dcterms:W3CDTF">2019-01-07T17:33:14Z</dcterms:created>
  <dcterms:modified xsi:type="dcterms:W3CDTF">2019-01-15T10:22:13Z</dcterms:modified>
</cp:coreProperties>
</file>