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78" d="100"/>
          <a:sy n="78" d="100"/>
        </p:scale>
        <p:origin x="73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06/03/2026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06/03/2026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iencedirect.com/science/article/pii/S1052305724001770" TargetMode="External"/><Relationship Id="rId2" Type="http://schemas.openxmlformats.org/officeDocument/2006/relationships/hyperlink" Target="https://onlinelibrary.wiley.com/doi/abs/10.1111/jan.15076"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s://www.tandfonline.com/doi/abs/10.1080/09638288.2018.15342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48455-E38C-DB1C-3D58-2E8F06DFB7F9}"/>
              </a:ext>
            </a:extLst>
          </p:cNvPr>
          <p:cNvSpPr/>
          <p:nvPr/>
        </p:nvSpPr>
        <p:spPr>
          <a:xfrm>
            <a:off x="0" y="0"/>
            <a:ext cx="12192000" cy="685800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0312A49A-2D79-F21F-57FB-735F3F006BD1}"/>
              </a:ext>
            </a:extLst>
          </p:cNvPr>
          <p:cNvSpPr txBox="1"/>
          <p:nvPr/>
        </p:nvSpPr>
        <p:spPr>
          <a:xfrm>
            <a:off x="0" y="0"/>
            <a:ext cx="12192000" cy="1261884"/>
          </a:xfrm>
          <a:prstGeom prst="rect">
            <a:avLst/>
          </a:prstGeom>
          <a:noFill/>
        </p:spPr>
        <p:txBody>
          <a:bodyPr wrap="square" rtlCol="0">
            <a:spAutoFit/>
          </a:bodyPr>
          <a:lstStyle/>
          <a:p>
            <a:pPr algn="ctr"/>
            <a:r>
              <a:rPr lang="en-IN" sz="2000" b="1" dirty="0"/>
              <a:t>Mental health challenges among post strokes patients aged 30 to 50 years old. The role of social care practitioners.</a:t>
            </a:r>
            <a:endParaRPr lang="en-IN" sz="2000" dirty="0"/>
          </a:p>
          <a:p>
            <a:pPr algn="ctr"/>
            <a:r>
              <a:rPr lang="en-IN" sz="1200" b="1" dirty="0"/>
              <a:t>Student name : Neha Makwana</a:t>
            </a:r>
            <a:endParaRPr lang="en-IN" sz="1200" dirty="0"/>
          </a:p>
          <a:p>
            <a:pPr algn="ctr"/>
            <a:r>
              <a:rPr lang="en-IN" sz="1200" b="1" dirty="0"/>
              <a:t>Student </a:t>
            </a:r>
            <a:r>
              <a:rPr lang="en-IN" sz="1200" b="1"/>
              <a:t>e-mail address : 2436892@student.uwtsd.ac.uk</a:t>
            </a:r>
            <a:endParaRPr lang="en-IN" sz="1200" dirty="0"/>
          </a:p>
          <a:p>
            <a:pPr algn="ctr"/>
            <a:r>
              <a:rPr lang="en-IN" sz="1200" b="1" dirty="0"/>
              <a:t>Name of supervisor : Farah Witta</a:t>
            </a:r>
            <a:endParaRPr lang="en-IN" sz="1200" dirty="0"/>
          </a:p>
        </p:txBody>
      </p:sp>
      <p:sp>
        <p:nvSpPr>
          <p:cNvPr id="7" name="Rectangle 6">
            <a:extLst>
              <a:ext uri="{FF2B5EF4-FFF2-40B4-BE49-F238E27FC236}">
                <a16:creationId xmlns:a16="http://schemas.microsoft.com/office/drawing/2014/main" id="{A1C14C7D-C2A0-B0EB-6CBF-7E060AB7667C}"/>
              </a:ext>
            </a:extLst>
          </p:cNvPr>
          <p:cNvSpPr/>
          <p:nvPr/>
        </p:nvSpPr>
        <p:spPr>
          <a:xfrm>
            <a:off x="196646" y="1583214"/>
            <a:ext cx="4050889" cy="1935256"/>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5" name="TextBox 4">
            <a:extLst>
              <a:ext uri="{FF2B5EF4-FFF2-40B4-BE49-F238E27FC236}">
                <a16:creationId xmlns:a16="http://schemas.microsoft.com/office/drawing/2014/main" id="{51DA6B9D-27AC-E937-B4F6-D1681613EE11}"/>
              </a:ext>
            </a:extLst>
          </p:cNvPr>
          <p:cNvSpPr txBox="1"/>
          <p:nvPr/>
        </p:nvSpPr>
        <p:spPr>
          <a:xfrm>
            <a:off x="196646" y="1592738"/>
            <a:ext cx="4050888" cy="1938992"/>
          </a:xfrm>
          <a:prstGeom prst="rect">
            <a:avLst/>
          </a:prstGeom>
          <a:noFill/>
        </p:spPr>
        <p:txBody>
          <a:bodyPr wrap="square" rtlCol="0">
            <a:spAutoFit/>
          </a:bodyPr>
          <a:lstStyle/>
          <a:p>
            <a:pPr algn="just"/>
            <a:r>
              <a:rPr lang="en-IN" sz="800" dirty="0"/>
              <a:t>Post-stroke patients aged 30-50 years are susceptible to mental health issues due to the absence of rareness in working-age stroke among the population and the frequent interruption of employment, parenting, and long-term recovery trajectories. Internationally, the World Stroke Organization (2022) approximates that one-fifth (22%) of individuals with stroke are aged between 15 and 49 (including a significant percentage of 30 to 49 years). This indicates that a considerable percentage of stroke survivors are in early-mid adulthood (Shorter </a:t>
            </a:r>
            <a:r>
              <a:rPr lang="en-IN" sz="800" i="1" dirty="0"/>
              <a:t>et al</a:t>
            </a:r>
            <a:r>
              <a:rPr lang="en-IN" sz="800" dirty="0"/>
              <a:t>., 2021). Mood and anxiety issues can be considered some of the most common post-stroke complications: one of the largest meta-analyses shows the overall prevalence of post-stroke depression as approximately 27% at various time points, and recent reviews often put post-stroke anxiety at approximately 20-25% (Liu </a:t>
            </a:r>
            <a:r>
              <a:rPr lang="en-IN" sz="800" i="1" dirty="0"/>
              <a:t>et al.,</a:t>
            </a:r>
            <a:r>
              <a:rPr lang="en-IN" sz="800" dirty="0"/>
              <a:t> 2023). This, in practise, implies that within any group of younger post-stroke survivors observed by social care, a significant minority will be clinically depressed and/or anxious enough to limit participation in the rehabilitation process, augment social isolation and/or augment its need of longer-term support (Ibrahim </a:t>
            </a:r>
            <a:r>
              <a:rPr lang="en-IN" sz="800" i="1" dirty="0"/>
              <a:t>et al</a:t>
            </a:r>
            <a:r>
              <a:rPr lang="en-IN" sz="800" dirty="0"/>
              <a:t>., 2024; Ottaway </a:t>
            </a:r>
            <a:r>
              <a:rPr lang="en-IN" sz="800" i="1" dirty="0"/>
              <a:t>et al.,</a:t>
            </a:r>
            <a:r>
              <a:rPr lang="en-IN" sz="800" dirty="0"/>
              <a:t> 2024; Ignacio </a:t>
            </a:r>
            <a:r>
              <a:rPr lang="en-IN" sz="800" i="1" dirty="0"/>
              <a:t>et al</a:t>
            </a:r>
            <a:r>
              <a:rPr lang="en-IN" sz="800" dirty="0"/>
              <a:t>., 2024).</a:t>
            </a:r>
          </a:p>
        </p:txBody>
      </p:sp>
      <p:sp>
        <p:nvSpPr>
          <p:cNvPr id="10" name="Rectangle 9">
            <a:extLst>
              <a:ext uri="{FF2B5EF4-FFF2-40B4-BE49-F238E27FC236}">
                <a16:creationId xmlns:a16="http://schemas.microsoft.com/office/drawing/2014/main" id="{54E78417-4DAE-796A-019A-04ABCAF47BA4}"/>
              </a:ext>
            </a:extLst>
          </p:cNvPr>
          <p:cNvSpPr/>
          <p:nvPr/>
        </p:nvSpPr>
        <p:spPr>
          <a:xfrm>
            <a:off x="196645" y="1276216"/>
            <a:ext cx="4050889" cy="250981"/>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9" name="TextBox 8">
            <a:extLst>
              <a:ext uri="{FF2B5EF4-FFF2-40B4-BE49-F238E27FC236}">
                <a16:creationId xmlns:a16="http://schemas.microsoft.com/office/drawing/2014/main" id="{8F92AF11-F7C8-1FF1-7928-10097B8EFC96}"/>
              </a:ext>
            </a:extLst>
          </p:cNvPr>
          <p:cNvSpPr txBox="1"/>
          <p:nvPr/>
        </p:nvSpPr>
        <p:spPr>
          <a:xfrm>
            <a:off x="-176980" y="1278206"/>
            <a:ext cx="4621161" cy="276999"/>
          </a:xfrm>
          <a:prstGeom prst="rect">
            <a:avLst/>
          </a:prstGeom>
          <a:noFill/>
        </p:spPr>
        <p:txBody>
          <a:bodyPr wrap="square" rtlCol="0">
            <a:spAutoFit/>
          </a:bodyPr>
          <a:lstStyle/>
          <a:p>
            <a:pPr algn="ctr"/>
            <a:r>
              <a:rPr lang="en-IN" sz="1200" b="1" dirty="0"/>
              <a:t>Prevalence</a:t>
            </a:r>
          </a:p>
        </p:txBody>
      </p:sp>
      <p:sp>
        <p:nvSpPr>
          <p:cNvPr id="12" name="Rectangle 11">
            <a:extLst>
              <a:ext uri="{FF2B5EF4-FFF2-40B4-BE49-F238E27FC236}">
                <a16:creationId xmlns:a16="http://schemas.microsoft.com/office/drawing/2014/main" id="{EEE398CD-2892-6ECB-27F7-D16E59BAC8CE}"/>
              </a:ext>
            </a:extLst>
          </p:cNvPr>
          <p:cNvSpPr/>
          <p:nvPr/>
        </p:nvSpPr>
        <p:spPr>
          <a:xfrm>
            <a:off x="4446639" y="1282497"/>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1" name="TextBox 10">
            <a:extLst>
              <a:ext uri="{FF2B5EF4-FFF2-40B4-BE49-F238E27FC236}">
                <a16:creationId xmlns:a16="http://schemas.microsoft.com/office/drawing/2014/main" id="{2F51573B-CDCC-AC4E-022D-14E2E7FB8D10}"/>
              </a:ext>
            </a:extLst>
          </p:cNvPr>
          <p:cNvSpPr txBox="1"/>
          <p:nvPr/>
        </p:nvSpPr>
        <p:spPr>
          <a:xfrm>
            <a:off x="5083277" y="1248300"/>
            <a:ext cx="4621161" cy="276999"/>
          </a:xfrm>
          <a:prstGeom prst="rect">
            <a:avLst/>
          </a:prstGeom>
          <a:noFill/>
        </p:spPr>
        <p:txBody>
          <a:bodyPr wrap="square" rtlCol="0">
            <a:spAutoFit/>
          </a:bodyPr>
          <a:lstStyle/>
          <a:p>
            <a:r>
              <a:rPr lang="en-IN" sz="1200" b="1" dirty="0"/>
              <a:t>Rationale of the research</a:t>
            </a:r>
          </a:p>
        </p:txBody>
      </p:sp>
      <p:sp>
        <p:nvSpPr>
          <p:cNvPr id="15" name="Rectangle 14">
            <a:extLst>
              <a:ext uri="{FF2B5EF4-FFF2-40B4-BE49-F238E27FC236}">
                <a16:creationId xmlns:a16="http://schemas.microsoft.com/office/drawing/2014/main" id="{3F2F9042-2623-250E-ABB1-E88EC7BC7465}"/>
              </a:ext>
            </a:extLst>
          </p:cNvPr>
          <p:cNvSpPr/>
          <p:nvPr/>
        </p:nvSpPr>
        <p:spPr>
          <a:xfrm>
            <a:off x="4444181" y="1592869"/>
            <a:ext cx="3293807" cy="192370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6" name="Rectangle 15">
            <a:extLst>
              <a:ext uri="{FF2B5EF4-FFF2-40B4-BE49-F238E27FC236}">
                <a16:creationId xmlns:a16="http://schemas.microsoft.com/office/drawing/2014/main" id="{A8B0671A-CFBC-1383-BC39-68033437A03D}"/>
              </a:ext>
            </a:extLst>
          </p:cNvPr>
          <p:cNvSpPr/>
          <p:nvPr/>
        </p:nvSpPr>
        <p:spPr>
          <a:xfrm>
            <a:off x="8180440" y="1601357"/>
            <a:ext cx="3569108" cy="1789471"/>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3" name="TextBox 12">
            <a:extLst>
              <a:ext uri="{FF2B5EF4-FFF2-40B4-BE49-F238E27FC236}">
                <a16:creationId xmlns:a16="http://schemas.microsoft.com/office/drawing/2014/main" id="{E552E1F2-CA9A-B735-378A-8DE72F83B1BD}"/>
              </a:ext>
            </a:extLst>
          </p:cNvPr>
          <p:cNvSpPr txBox="1"/>
          <p:nvPr/>
        </p:nvSpPr>
        <p:spPr>
          <a:xfrm>
            <a:off x="8160772" y="1731965"/>
            <a:ext cx="3569108" cy="1446550"/>
          </a:xfrm>
          <a:prstGeom prst="rect">
            <a:avLst/>
          </a:prstGeom>
          <a:noFill/>
        </p:spPr>
        <p:txBody>
          <a:bodyPr wrap="square" rtlCol="0">
            <a:spAutoFit/>
          </a:bodyPr>
          <a:lstStyle/>
          <a:p>
            <a:pPr algn="just"/>
            <a:r>
              <a:rPr lang="en-IN" sz="800" dirty="0"/>
              <a:t>The study will make social care interventions more responsive and age-related to achieve better results among post-stroke patients aged 30-50. The study will help to design integrated care pathways that integrate mental health and rehabilitation services by identifying the ways social care practitioners can more effectively diagnose, identify, and treat psychological distress in this population. The results could be used to inform policy improvements in the health and social care frameworks to foster early psychosocial screening and multi-agency provision. Also, the study will also reinforce the practise of professionals because it will provide practitioners with evidence-based knowledge to improve the resilience, social reintegration, and long-term recovery of working-age stroke survivors.</a:t>
            </a:r>
          </a:p>
        </p:txBody>
      </p:sp>
      <p:sp>
        <p:nvSpPr>
          <p:cNvPr id="18" name="Rectangle 17">
            <a:extLst>
              <a:ext uri="{FF2B5EF4-FFF2-40B4-BE49-F238E27FC236}">
                <a16:creationId xmlns:a16="http://schemas.microsoft.com/office/drawing/2014/main" id="{81E1B673-A87F-E8CA-7358-E202D4E485DD}"/>
              </a:ext>
            </a:extLst>
          </p:cNvPr>
          <p:cNvSpPr/>
          <p:nvPr/>
        </p:nvSpPr>
        <p:spPr>
          <a:xfrm>
            <a:off x="8160772" y="1277669"/>
            <a:ext cx="3569109"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7" name="TextBox 16">
            <a:extLst>
              <a:ext uri="{FF2B5EF4-FFF2-40B4-BE49-F238E27FC236}">
                <a16:creationId xmlns:a16="http://schemas.microsoft.com/office/drawing/2014/main" id="{00E383D2-6CA3-70EA-74EA-B870D7D44850}"/>
              </a:ext>
            </a:extLst>
          </p:cNvPr>
          <p:cNvSpPr txBox="1"/>
          <p:nvPr/>
        </p:nvSpPr>
        <p:spPr>
          <a:xfrm>
            <a:off x="7656871" y="1260024"/>
            <a:ext cx="4621161" cy="276999"/>
          </a:xfrm>
          <a:prstGeom prst="rect">
            <a:avLst/>
          </a:prstGeom>
          <a:noFill/>
        </p:spPr>
        <p:txBody>
          <a:bodyPr wrap="square" rtlCol="0">
            <a:spAutoFit/>
          </a:bodyPr>
          <a:lstStyle/>
          <a:p>
            <a:pPr algn="ctr"/>
            <a:r>
              <a:rPr lang="en-IN" sz="1200" b="1" dirty="0"/>
              <a:t>Research impact</a:t>
            </a:r>
          </a:p>
        </p:txBody>
      </p:sp>
      <p:sp>
        <p:nvSpPr>
          <p:cNvPr id="19" name="TextBox 18">
            <a:extLst>
              <a:ext uri="{FF2B5EF4-FFF2-40B4-BE49-F238E27FC236}">
                <a16:creationId xmlns:a16="http://schemas.microsoft.com/office/drawing/2014/main" id="{5B387F19-C182-5E3E-0FA9-0C78BBF4D6BA}"/>
              </a:ext>
            </a:extLst>
          </p:cNvPr>
          <p:cNvSpPr txBox="1"/>
          <p:nvPr/>
        </p:nvSpPr>
        <p:spPr>
          <a:xfrm>
            <a:off x="4444181" y="1608855"/>
            <a:ext cx="3293807" cy="1815882"/>
          </a:xfrm>
          <a:prstGeom prst="rect">
            <a:avLst/>
          </a:prstGeom>
          <a:noFill/>
        </p:spPr>
        <p:txBody>
          <a:bodyPr wrap="square" rtlCol="0">
            <a:spAutoFit/>
          </a:bodyPr>
          <a:lstStyle/>
          <a:p>
            <a:pPr algn="just"/>
            <a:r>
              <a:rPr lang="en-IN" sz="800" dirty="0"/>
              <a:t>A gap in existing knowledge concerning the distinctive mental health issues among post-stroke patients aged 30 to 50 years is the rationale behind conducting the research because the study itself has been disregarded due to older age groups. This age cohort might experience unique stressors such as; career disruption, family issues and financial pressure that can compound psychological suffering but have not been adequately measured in literature. Research into this population is critical because the cases of stroke are increasing among younger adults and there is a lack of customised care in the social care systems (Yahya, 2020; Shipley </a:t>
            </a:r>
            <a:r>
              <a:rPr lang="en-IN" sz="800" i="1" dirty="0"/>
              <a:t>et al</a:t>
            </a:r>
            <a:r>
              <a:rPr lang="en-IN" sz="800" dirty="0"/>
              <a:t>., 2020; Holloway </a:t>
            </a:r>
            <a:r>
              <a:rPr lang="en-IN" sz="800" i="1" dirty="0"/>
              <a:t>et al.</a:t>
            </a:r>
            <a:r>
              <a:rPr lang="en-IN" sz="800" dirty="0"/>
              <a:t>, 2022; Bukhari </a:t>
            </a:r>
            <a:r>
              <a:rPr lang="en-IN" sz="800" i="1" dirty="0"/>
              <a:t>et al</a:t>
            </a:r>
            <a:r>
              <a:rPr lang="en-IN" sz="800" dirty="0"/>
              <a:t>., 2023). The study will produce novel knowledge that can be applied to develop specific interventions and policy formulation by concentrating specifically on the intersection of the mental health and social care practise of working-age stroke survivors.</a:t>
            </a:r>
          </a:p>
        </p:txBody>
      </p:sp>
      <p:sp>
        <p:nvSpPr>
          <p:cNvPr id="20" name="Rectangle 19">
            <a:extLst>
              <a:ext uri="{FF2B5EF4-FFF2-40B4-BE49-F238E27FC236}">
                <a16:creationId xmlns:a16="http://schemas.microsoft.com/office/drawing/2014/main" id="{CF448505-4F6D-06D1-F109-9FF48EFEE538}"/>
              </a:ext>
            </a:extLst>
          </p:cNvPr>
          <p:cNvSpPr/>
          <p:nvPr/>
        </p:nvSpPr>
        <p:spPr>
          <a:xfrm>
            <a:off x="5338915" y="4141901"/>
            <a:ext cx="3024652" cy="252904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1" name="Rectangle 20">
            <a:extLst>
              <a:ext uri="{FF2B5EF4-FFF2-40B4-BE49-F238E27FC236}">
                <a16:creationId xmlns:a16="http://schemas.microsoft.com/office/drawing/2014/main" id="{BD2CF093-3FA0-1286-2169-D28AB43F181C}"/>
              </a:ext>
            </a:extLst>
          </p:cNvPr>
          <p:cNvSpPr/>
          <p:nvPr/>
        </p:nvSpPr>
        <p:spPr>
          <a:xfrm>
            <a:off x="8440992" y="4141901"/>
            <a:ext cx="3593690" cy="2612860"/>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6" name="Rectangle 25">
            <a:extLst>
              <a:ext uri="{FF2B5EF4-FFF2-40B4-BE49-F238E27FC236}">
                <a16:creationId xmlns:a16="http://schemas.microsoft.com/office/drawing/2014/main" id="{3686388D-D4F3-C7CA-69A2-41DAD0AE6F12}"/>
              </a:ext>
            </a:extLst>
          </p:cNvPr>
          <p:cNvSpPr/>
          <p:nvPr/>
        </p:nvSpPr>
        <p:spPr>
          <a:xfrm>
            <a:off x="8765457" y="3828789"/>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5" name="Rectangle 24">
            <a:extLst>
              <a:ext uri="{FF2B5EF4-FFF2-40B4-BE49-F238E27FC236}">
                <a16:creationId xmlns:a16="http://schemas.microsoft.com/office/drawing/2014/main" id="{2100E059-2552-2334-7554-C6D21F3EA9BA}"/>
              </a:ext>
            </a:extLst>
          </p:cNvPr>
          <p:cNvSpPr/>
          <p:nvPr/>
        </p:nvSpPr>
        <p:spPr>
          <a:xfrm>
            <a:off x="5319248" y="3837262"/>
            <a:ext cx="3060604" cy="219971"/>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813A5BFE-650F-A7B8-911D-9D8A94E0315B}"/>
              </a:ext>
            </a:extLst>
          </p:cNvPr>
          <p:cNvSpPr txBox="1"/>
          <p:nvPr/>
        </p:nvSpPr>
        <p:spPr>
          <a:xfrm>
            <a:off x="4538969" y="3794598"/>
            <a:ext cx="4621161" cy="276999"/>
          </a:xfrm>
          <a:prstGeom prst="rect">
            <a:avLst/>
          </a:prstGeom>
          <a:noFill/>
        </p:spPr>
        <p:txBody>
          <a:bodyPr wrap="square" rtlCol="0">
            <a:spAutoFit/>
          </a:bodyPr>
          <a:lstStyle/>
          <a:p>
            <a:pPr algn="ctr"/>
            <a:r>
              <a:rPr lang="en-IN" sz="1200" b="1" dirty="0"/>
              <a:t>Research question, aims and objectives</a:t>
            </a:r>
          </a:p>
        </p:txBody>
      </p:sp>
      <p:sp>
        <p:nvSpPr>
          <p:cNvPr id="27" name="TextBox 26">
            <a:extLst>
              <a:ext uri="{FF2B5EF4-FFF2-40B4-BE49-F238E27FC236}">
                <a16:creationId xmlns:a16="http://schemas.microsoft.com/office/drawing/2014/main" id="{90E2819C-7B8A-8F05-FCCE-DECAEE6A1C0F}"/>
              </a:ext>
            </a:extLst>
          </p:cNvPr>
          <p:cNvSpPr txBox="1"/>
          <p:nvPr/>
        </p:nvSpPr>
        <p:spPr>
          <a:xfrm>
            <a:off x="7960978" y="3794598"/>
            <a:ext cx="4621161" cy="276999"/>
          </a:xfrm>
          <a:prstGeom prst="rect">
            <a:avLst/>
          </a:prstGeom>
          <a:noFill/>
        </p:spPr>
        <p:txBody>
          <a:bodyPr wrap="square" rtlCol="0">
            <a:spAutoFit/>
          </a:bodyPr>
          <a:lstStyle/>
          <a:p>
            <a:pPr algn="ctr"/>
            <a:r>
              <a:rPr lang="en-IN" sz="1200" b="1" dirty="0"/>
              <a:t>References</a:t>
            </a:r>
          </a:p>
        </p:txBody>
      </p:sp>
      <p:sp>
        <p:nvSpPr>
          <p:cNvPr id="28" name="TextBox 27">
            <a:extLst>
              <a:ext uri="{FF2B5EF4-FFF2-40B4-BE49-F238E27FC236}">
                <a16:creationId xmlns:a16="http://schemas.microsoft.com/office/drawing/2014/main" id="{883B6ABB-035E-38B2-59CB-04D2FBEAD27E}"/>
              </a:ext>
            </a:extLst>
          </p:cNvPr>
          <p:cNvSpPr txBox="1"/>
          <p:nvPr/>
        </p:nvSpPr>
        <p:spPr>
          <a:xfrm>
            <a:off x="5326935" y="4304203"/>
            <a:ext cx="3052916" cy="2062103"/>
          </a:xfrm>
          <a:prstGeom prst="rect">
            <a:avLst/>
          </a:prstGeom>
          <a:noFill/>
        </p:spPr>
        <p:txBody>
          <a:bodyPr wrap="square" rtlCol="0">
            <a:spAutoFit/>
          </a:bodyPr>
          <a:lstStyle/>
          <a:p>
            <a:r>
              <a:rPr lang="en-IN" sz="800" b="1" dirty="0"/>
              <a:t>Research Question</a:t>
            </a:r>
            <a:endParaRPr lang="en-IN" sz="800" dirty="0"/>
          </a:p>
          <a:p>
            <a:r>
              <a:rPr lang="en-IN" sz="800" dirty="0"/>
              <a:t>How effective are health and social care practices in supporting stroke patients who experience mental health problems in the UK?</a:t>
            </a:r>
          </a:p>
          <a:p>
            <a:r>
              <a:rPr lang="en-IN" sz="800" b="1" dirty="0"/>
              <a:t>Research Aim</a:t>
            </a:r>
            <a:endParaRPr lang="en-IN" sz="800" dirty="0"/>
          </a:p>
          <a:p>
            <a:r>
              <a:rPr lang="en-IN" sz="800" dirty="0"/>
              <a:t>To assess the effectiveness of health and social care practices in supporting stroke patients who experience mental health problems in the UK.</a:t>
            </a:r>
          </a:p>
          <a:p>
            <a:r>
              <a:rPr lang="en-IN" sz="800" b="1" dirty="0"/>
              <a:t>Research Objectives</a:t>
            </a:r>
            <a:endParaRPr lang="en-IN" sz="800" dirty="0"/>
          </a:p>
          <a:p>
            <a:pPr lvl="0"/>
            <a:r>
              <a:rPr lang="en-IN" sz="800" dirty="0"/>
              <a:t>Identify common post stroke patients aged 30 to 50 years mental health problem experience. (Anxiety, depression)</a:t>
            </a:r>
          </a:p>
          <a:p>
            <a:pPr lvl="0"/>
            <a:r>
              <a:rPr lang="en-IN" sz="800" dirty="0"/>
              <a:t>Examine : what type of social care intervention and support services available for post strokes patients </a:t>
            </a:r>
          </a:p>
          <a:p>
            <a:pPr lvl="0"/>
            <a:r>
              <a:rPr lang="en-IN" sz="800" dirty="0"/>
              <a:t>Assess: impact of social care practices on post stroke patients' mental health </a:t>
            </a:r>
          </a:p>
          <a:p>
            <a:pPr lvl="0"/>
            <a:r>
              <a:rPr lang="en-IN" sz="800" dirty="0"/>
              <a:t>Assess Secondary and barriers affecting effective services.</a:t>
            </a:r>
          </a:p>
        </p:txBody>
      </p:sp>
      <p:sp>
        <p:nvSpPr>
          <p:cNvPr id="29" name="TextBox 28">
            <a:extLst>
              <a:ext uri="{FF2B5EF4-FFF2-40B4-BE49-F238E27FC236}">
                <a16:creationId xmlns:a16="http://schemas.microsoft.com/office/drawing/2014/main" id="{E20997C9-3982-B0D8-05B8-FC483FFB3F54}"/>
              </a:ext>
            </a:extLst>
          </p:cNvPr>
          <p:cNvSpPr txBox="1"/>
          <p:nvPr/>
        </p:nvSpPr>
        <p:spPr>
          <a:xfrm>
            <a:off x="8396746" y="4141901"/>
            <a:ext cx="3606596" cy="2862322"/>
          </a:xfrm>
          <a:prstGeom prst="rect">
            <a:avLst/>
          </a:prstGeom>
          <a:noFill/>
        </p:spPr>
        <p:txBody>
          <a:bodyPr wrap="square" rtlCol="0">
            <a:spAutoFit/>
          </a:bodyPr>
          <a:lstStyle/>
          <a:p>
            <a:pPr algn="just" fontAlgn="base"/>
            <a:r>
              <a:rPr lang="en-IN" sz="500" dirty="0"/>
              <a:t>Bukhari, S., Yaghi, S. and Bashir, Z., (2023). Stroke in young adults. </a:t>
            </a:r>
            <a:r>
              <a:rPr lang="en-IN" sz="500" i="1" dirty="0"/>
              <a:t>Journal of Clinical Medicine</a:t>
            </a:r>
            <a:r>
              <a:rPr lang="en-IN" sz="500" dirty="0"/>
              <a:t>, </a:t>
            </a:r>
            <a:r>
              <a:rPr lang="en-IN" sz="500" i="1" dirty="0"/>
              <a:t>12</a:t>
            </a:r>
            <a:r>
              <a:rPr lang="en-IN" sz="500" dirty="0"/>
              <a:t>(15), p.4999. https://www.mdpi.com/2077-0383/12/15/4999</a:t>
            </a:r>
          </a:p>
          <a:p>
            <a:pPr algn="just" fontAlgn="base"/>
            <a:r>
              <a:rPr lang="en-IN" sz="500" dirty="0"/>
              <a:t>Holloway, A., Chandler, C., Aviles </a:t>
            </a:r>
            <a:r>
              <a:rPr lang="en-IN" sz="500" dirty="0" err="1"/>
              <a:t>Reinso</a:t>
            </a:r>
            <a:r>
              <a:rPr lang="en-IN" sz="500" dirty="0"/>
              <a:t>, L., Clarissa, C., Putri, A., Choi, H., Pan, J.F., Mitra, U., Hewitt, J., </a:t>
            </a:r>
            <a:r>
              <a:rPr lang="en-IN" sz="500" dirty="0" err="1"/>
              <a:t>Cluckie</a:t>
            </a:r>
            <a:r>
              <a:rPr lang="en-IN" sz="500" dirty="0"/>
              <a:t>, G. and Smart, A., (2022). Young adults rehabilitation needs and experiences following stroke (YARNS): a review of digital accounts to inform the development of age‐appropriate support and rehabilitation. </a:t>
            </a:r>
            <a:r>
              <a:rPr lang="en-IN" sz="500" i="1" dirty="0"/>
              <a:t>Journal of Advanced Nursing</a:t>
            </a:r>
            <a:r>
              <a:rPr lang="en-IN" sz="500" dirty="0"/>
              <a:t>, </a:t>
            </a:r>
            <a:r>
              <a:rPr lang="en-IN" sz="500" i="1" dirty="0"/>
              <a:t>78</a:t>
            </a:r>
            <a:r>
              <a:rPr lang="en-IN" sz="500" dirty="0"/>
              <a:t>(3), pp.869-882. </a:t>
            </a:r>
            <a:r>
              <a:rPr lang="en-IN" sz="500" u="sng" dirty="0">
                <a:hlinkClick r:id="rId2"/>
              </a:rPr>
              <a:t>https://onlinelibrary.wiley.com/doi/abs/10.1111/jan.15076</a:t>
            </a:r>
            <a:endParaRPr lang="en-IN" sz="500" dirty="0"/>
          </a:p>
          <a:p>
            <a:pPr algn="just"/>
            <a:r>
              <a:rPr lang="en-IN" sz="500" dirty="0"/>
              <a:t>Ibrahim, S., Francis, T., Sheehan, K.A., </a:t>
            </a:r>
            <a:r>
              <a:rPr lang="en-IN" sz="500" dirty="0" err="1"/>
              <a:t>Kokorelias</a:t>
            </a:r>
            <a:r>
              <a:rPr lang="en-IN" sz="500" dirty="0"/>
              <a:t>, K., </a:t>
            </a:r>
            <a:r>
              <a:rPr lang="en-IN" sz="500" dirty="0" err="1"/>
              <a:t>Stanimirovic</a:t>
            </a:r>
            <a:r>
              <a:rPr lang="en-IN" sz="500" dirty="0"/>
              <a:t>, A., Hashmi, S., Kalocsai, C., Ng, S., Berkhout, S.G., Cameron, J.I., Rac, V. and Pikula, A. (2024). Exploring unmet needs and preferences of young adult stroke patients for post-stroke care through PROMs and gender differences. </a:t>
            </a:r>
            <a:r>
              <a:rPr lang="en-IN" sz="500" i="1" dirty="0"/>
              <a:t>Frontiers in Stroke</a:t>
            </a:r>
            <a:r>
              <a:rPr lang="en-IN" sz="500" dirty="0"/>
              <a:t>, 3. </a:t>
            </a:r>
            <a:r>
              <a:rPr lang="en-IN" sz="500" dirty="0" err="1"/>
              <a:t>doi:https</a:t>
            </a:r>
            <a:r>
              <a:rPr lang="en-IN" sz="500" dirty="0"/>
              <a:t>://doi.org/10.3389/fstro.2024.1386300. </a:t>
            </a:r>
          </a:p>
          <a:p>
            <a:pPr algn="just" fontAlgn="base"/>
            <a:r>
              <a:rPr lang="en-IN" sz="500" dirty="0"/>
              <a:t>Ignacio, K.H.D., Muir, R.T., </a:t>
            </a:r>
            <a:r>
              <a:rPr lang="en-IN" sz="500" dirty="0" err="1"/>
              <a:t>Diestro</a:t>
            </a:r>
            <a:r>
              <a:rPr lang="en-IN" sz="500" dirty="0"/>
              <a:t>, J.D.B., Singh, N., Yu, M.H.L.L., El Omari, O., Abdalrahman, R., Barker-Collo, S.L., Hackett, M.L., Dukelow, S.P. and </a:t>
            </a:r>
            <a:r>
              <a:rPr lang="en-IN" sz="500" dirty="0" err="1"/>
              <a:t>Almekhlafi</a:t>
            </a:r>
            <a:r>
              <a:rPr lang="en-IN" sz="500" dirty="0"/>
              <a:t>, M.A., (2024). Prevalence of depression and anxiety symptoms after stroke in young adults: A systematic review and meta-analysis. </a:t>
            </a:r>
            <a:r>
              <a:rPr lang="en-IN" sz="500" i="1" dirty="0"/>
              <a:t>Journal of Stroke and Cerebrovascular Diseases</a:t>
            </a:r>
            <a:r>
              <a:rPr lang="en-IN" sz="500" dirty="0"/>
              <a:t>, </a:t>
            </a:r>
            <a:r>
              <a:rPr lang="en-IN" sz="500" i="1" dirty="0"/>
              <a:t>33</a:t>
            </a:r>
            <a:r>
              <a:rPr lang="en-IN" sz="500" dirty="0"/>
              <a:t>(7), p.107732. </a:t>
            </a:r>
            <a:r>
              <a:rPr lang="en-IN" sz="500" u="sng" dirty="0">
                <a:hlinkClick r:id="rId3"/>
              </a:rPr>
              <a:t>https://www.sciencedirect.com/science/article/pii/S1052305724001770</a:t>
            </a:r>
            <a:endParaRPr lang="en-IN" sz="500" dirty="0"/>
          </a:p>
          <a:p>
            <a:pPr algn="just"/>
            <a:r>
              <a:rPr lang="en-IN" sz="500" dirty="0"/>
              <a:t>Liu, L., Xu, M., Marshall, I.J., Wolfe, C.D., Wang, Y. and O’Connell, M.D. (2023a). Prevalence and natural history of depression after stroke: A systematic review and meta-analysis of observational studies. </a:t>
            </a:r>
            <a:r>
              <a:rPr lang="en-IN" sz="500" i="1" dirty="0"/>
              <a:t>PLOS Medicine</a:t>
            </a:r>
            <a:r>
              <a:rPr lang="en-IN" sz="500" dirty="0"/>
              <a:t>, [online] 20(3), p.e1004200. </a:t>
            </a:r>
            <a:r>
              <a:rPr lang="en-IN" sz="500" dirty="0" err="1"/>
              <a:t>doi:https</a:t>
            </a:r>
            <a:r>
              <a:rPr lang="en-IN" sz="500" dirty="0"/>
              <a:t>://doi.org/10.1371/journal.pmed.1004200. </a:t>
            </a:r>
          </a:p>
          <a:p>
            <a:pPr algn="just" fontAlgn="base"/>
            <a:r>
              <a:rPr lang="en-IN" sz="500" dirty="0"/>
              <a:t>Ottaway, G., Ene, C., Gracey, F. and Broomfield, N.M. (2024). Investigating the reporting of participant characteristics relating to health equity in randomised controlled trials of non-pharmacological interventions for post-stroke anxiety and/or depression: a scoping review. </a:t>
            </a:r>
            <a:r>
              <a:rPr lang="en-IN" sz="500" i="1" dirty="0"/>
              <a:t>Disability and Rehabilitation</a:t>
            </a:r>
            <a:r>
              <a:rPr lang="en-IN" sz="500" dirty="0"/>
              <a:t>, 47(12), pp.1–12. </a:t>
            </a:r>
            <a:r>
              <a:rPr lang="en-IN" sz="500" dirty="0" err="1"/>
              <a:t>doi:https</a:t>
            </a:r>
            <a:r>
              <a:rPr lang="en-IN" sz="500" dirty="0"/>
              <a:t>://doi.org/10.1080/09638288.2024.2407506.</a:t>
            </a:r>
          </a:p>
          <a:p>
            <a:pPr algn="just" fontAlgn="base"/>
            <a:r>
              <a:rPr lang="en-IN" sz="500" dirty="0"/>
              <a:t>Shipley, J., Luker, J., Thijs, V. and Bernhardt, J., (2020). How can stroke care be improved for younger service users? A qualitative study on the unmet needs of younger adults in inpatient and outpatient stroke care in Australia. </a:t>
            </a:r>
            <a:r>
              <a:rPr lang="en-IN" sz="500" i="1" dirty="0"/>
              <a:t>Disability and rehabilitation</a:t>
            </a:r>
            <a:r>
              <a:rPr lang="en-IN" sz="500" dirty="0"/>
              <a:t>, </a:t>
            </a:r>
            <a:r>
              <a:rPr lang="en-IN" sz="500" i="1" dirty="0"/>
              <a:t>42</a:t>
            </a:r>
            <a:r>
              <a:rPr lang="en-IN" sz="500" dirty="0"/>
              <a:t>(12), pp.1697-1704. </a:t>
            </a:r>
            <a:r>
              <a:rPr lang="en-IN" sz="500" u="sng" dirty="0">
                <a:hlinkClick r:id="rId4"/>
              </a:rPr>
              <a:t>https://www.tandfonline.com/doi/abs/10.1080/09638288.2018.1534278</a:t>
            </a:r>
            <a:endParaRPr lang="en-IN" sz="500" dirty="0"/>
          </a:p>
          <a:p>
            <a:pPr algn="just" fontAlgn="base"/>
            <a:r>
              <a:rPr lang="en-IN" sz="500" dirty="0"/>
              <a:t>Shorter, A.L., Richardson, J.K., Finucane, S.B., Joshi, V., Gordon, K. and Rouse, E.J. (2021). Characterization and clinical implications of ankle impedance during walking in chronic stroke. </a:t>
            </a:r>
            <a:r>
              <a:rPr lang="en-IN" sz="500" i="1" dirty="0"/>
              <a:t>Scientific Reports</a:t>
            </a:r>
            <a:r>
              <a:rPr lang="en-IN" sz="500" dirty="0"/>
              <a:t>, [online] 11(1), p.16726. </a:t>
            </a:r>
            <a:r>
              <a:rPr lang="en-IN" sz="500" dirty="0" err="1"/>
              <a:t>doi:https</a:t>
            </a:r>
            <a:r>
              <a:rPr lang="en-IN" sz="500" dirty="0"/>
              <a:t>://doi.org/10.1038/s41598-021-95737-6.</a:t>
            </a:r>
          </a:p>
          <a:p>
            <a:pPr algn="just"/>
            <a:r>
              <a:rPr lang="en-IN" sz="500" dirty="0"/>
              <a:t>World Stroke Organization (2022). </a:t>
            </a:r>
            <a:r>
              <a:rPr lang="en-IN" sz="500" i="1" dirty="0"/>
              <a:t>Global Stroke Fact Sheet 2022</a:t>
            </a:r>
            <a:r>
              <a:rPr lang="en-IN" sz="500" dirty="0"/>
              <a:t>. [online] </a:t>
            </a:r>
            <a:r>
              <a:rPr lang="en-IN" sz="500" i="1" dirty="0"/>
              <a:t>World Stroke Organization</a:t>
            </a:r>
            <a:r>
              <a:rPr lang="en-IN" sz="500" dirty="0"/>
              <a:t>. World Stroke Organization. Available at: https://www.world-stroke.org/assets/downloads/WSO_Global_Stroke_Fact_Sheet.pdf [Accessed 2 Mar. 2026]. </a:t>
            </a:r>
          </a:p>
          <a:p>
            <a:pPr algn="just"/>
            <a:r>
              <a:rPr lang="en-IN" sz="500" dirty="0"/>
              <a:t>Yahya, T. (2020). Stroke in young adults: Current trends, opportunities for prevention and pathways forward. </a:t>
            </a:r>
            <a:r>
              <a:rPr lang="en-IN" sz="500" i="1" dirty="0"/>
              <a:t>American Journal of Preventive Cardiology</a:t>
            </a:r>
            <a:r>
              <a:rPr lang="en-IN" sz="500" dirty="0"/>
              <a:t>, [online] 3, p.100085. </a:t>
            </a:r>
            <a:r>
              <a:rPr lang="en-IN" sz="500" dirty="0" err="1"/>
              <a:t>doi:https</a:t>
            </a:r>
            <a:r>
              <a:rPr lang="en-IN" sz="500" dirty="0"/>
              <a:t>://doi.org/10.1016/j.ajpc.2020.100085.</a:t>
            </a:r>
          </a:p>
          <a:p>
            <a:pPr algn="just"/>
            <a:r>
              <a:rPr lang="en-US" sz="500" dirty="0"/>
              <a:t>Newsroom Shepherd Center (2023). </a:t>
            </a:r>
            <a:r>
              <a:rPr lang="en-US" sz="500" i="1" dirty="0"/>
              <a:t>Mental Health After Stroke</a:t>
            </a:r>
            <a:r>
              <a:rPr lang="en-US" sz="500" dirty="0"/>
              <a:t>. [online] Mental Health After Stroke. Available at: https://news.shepherd.org/mental-health-after-stroke/ [Accessed 2 Mar. 2026].</a:t>
            </a:r>
          </a:p>
          <a:p>
            <a:pPr algn="just"/>
            <a:br>
              <a:rPr lang="en-US" sz="500" dirty="0"/>
            </a:br>
            <a:br>
              <a:rPr lang="en-US" sz="500" dirty="0"/>
            </a:br>
            <a:endParaRPr lang="en-IN" sz="500" dirty="0"/>
          </a:p>
        </p:txBody>
      </p:sp>
      <p:sp>
        <p:nvSpPr>
          <p:cNvPr id="32" name="TextBox 31">
            <a:extLst>
              <a:ext uri="{FF2B5EF4-FFF2-40B4-BE49-F238E27FC236}">
                <a16:creationId xmlns:a16="http://schemas.microsoft.com/office/drawing/2014/main" id="{529ADAC4-7886-98DE-FED6-B66035F38241}"/>
              </a:ext>
            </a:extLst>
          </p:cNvPr>
          <p:cNvSpPr txBox="1"/>
          <p:nvPr/>
        </p:nvSpPr>
        <p:spPr>
          <a:xfrm>
            <a:off x="1711126" y="4850763"/>
            <a:ext cx="2302177" cy="215444"/>
          </a:xfrm>
          <a:prstGeom prst="rect">
            <a:avLst/>
          </a:prstGeom>
          <a:noFill/>
        </p:spPr>
        <p:txBody>
          <a:bodyPr wrap="square" rtlCol="0">
            <a:spAutoFit/>
          </a:bodyPr>
          <a:lstStyle/>
          <a:p>
            <a:r>
              <a:rPr lang="en-US" sz="800" dirty="0"/>
              <a:t>(Source: </a:t>
            </a:r>
            <a:r>
              <a:rPr lang="en-IN" sz="800" dirty="0"/>
              <a:t>World Stroke Organization, 2022)</a:t>
            </a:r>
          </a:p>
        </p:txBody>
      </p:sp>
      <p:sp>
        <p:nvSpPr>
          <p:cNvPr id="38" name="TextBox 37">
            <a:extLst>
              <a:ext uri="{FF2B5EF4-FFF2-40B4-BE49-F238E27FC236}">
                <a16:creationId xmlns:a16="http://schemas.microsoft.com/office/drawing/2014/main" id="{61C516B5-1F22-F66C-CE32-4C1070F88F17}"/>
              </a:ext>
            </a:extLst>
          </p:cNvPr>
          <p:cNvSpPr txBox="1"/>
          <p:nvPr/>
        </p:nvSpPr>
        <p:spPr>
          <a:xfrm>
            <a:off x="1797159" y="6633694"/>
            <a:ext cx="2302177" cy="215444"/>
          </a:xfrm>
          <a:prstGeom prst="rect">
            <a:avLst/>
          </a:prstGeom>
          <a:noFill/>
        </p:spPr>
        <p:txBody>
          <a:bodyPr wrap="square" rtlCol="0">
            <a:spAutoFit/>
          </a:bodyPr>
          <a:lstStyle/>
          <a:p>
            <a:r>
              <a:rPr lang="en-US" sz="800" dirty="0"/>
              <a:t>(Source: Newsroom Shepherd Center </a:t>
            </a:r>
            <a:r>
              <a:rPr lang="en-IN" sz="800" dirty="0"/>
              <a:t>, 2023)</a:t>
            </a:r>
          </a:p>
        </p:txBody>
      </p:sp>
      <p:pic>
        <p:nvPicPr>
          <p:cNvPr id="6" name="Picture 5">
            <a:extLst>
              <a:ext uri="{FF2B5EF4-FFF2-40B4-BE49-F238E27FC236}">
                <a16:creationId xmlns:a16="http://schemas.microsoft.com/office/drawing/2014/main" id="{35A874A0-3680-7DEC-741F-E30A6089FDDF}"/>
              </a:ext>
            </a:extLst>
          </p:cNvPr>
          <p:cNvPicPr>
            <a:picLocks noChangeAspect="1"/>
          </p:cNvPicPr>
          <p:nvPr/>
        </p:nvPicPr>
        <p:blipFill>
          <a:blip r:embed="rId5"/>
          <a:stretch>
            <a:fillRect/>
          </a:stretch>
        </p:blipFill>
        <p:spPr>
          <a:xfrm>
            <a:off x="235973" y="3546478"/>
            <a:ext cx="4906294" cy="1344338"/>
          </a:xfrm>
          <a:prstGeom prst="rect">
            <a:avLst/>
          </a:prstGeom>
        </p:spPr>
      </p:pic>
      <p:pic>
        <p:nvPicPr>
          <p:cNvPr id="24" name="Picture 23">
            <a:extLst>
              <a:ext uri="{FF2B5EF4-FFF2-40B4-BE49-F238E27FC236}">
                <a16:creationId xmlns:a16="http://schemas.microsoft.com/office/drawing/2014/main" id="{629E7FBF-5087-CD16-2C6D-F3B2E73D9695}"/>
              </a:ext>
            </a:extLst>
          </p:cNvPr>
          <p:cNvPicPr>
            <a:picLocks noChangeAspect="1"/>
          </p:cNvPicPr>
          <p:nvPr/>
        </p:nvPicPr>
        <p:blipFill>
          <a:blip r:embed="rId6"/>
          <a:stretch>
            <a:fillRect/>
          </a:stretch>
        </p:blipFill>
        <p:spPr>
          <a:xfrm>
            <a:off x="304799" y="5089816"/>
            <a:ext cx="4778478" cy="1529130"/>
          </a:xfrm>
          <a:prstGeom prst="rect">
            <a:avLst/>
          </a:prstGeom>
        </p:spPr>
      </p:pic>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1491</Words>
  <Application>Microsoft Office PowerPoint</Application>
  <PresentationFormat>Widescreen</PresentationFormat>
  <Paragraphs>35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vishwal</dc:creator>
  <cp:lastModifiedBy>vishwalmakwana9999@outlook.com</cp:lastModifiedBy>
  <cp:revision>1</cp:revision>
  <dcterms:created xsi:type="dcterms:W3CDTF">2024-06-11T15:13:02Z</dcterms:created>
  <dcterms:modified xsi:type="dcterms:W3CDTF">2026-03-06T13:58:06Z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