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7" r:id="rId5"/>
    <p:sldId id="272" r:id="rId6"/>
    <p:sldId id="291" r:id="rId7"/>
    <p:sldId id="275" r:id="rId8"/>
    <p:sldId id="267" r:id="rId9"/>
    <p:sldId id="271" r:id="rId10"/>
    <p:sldId id="270" r:id="rId11"/>
    <p:sldId id="269" r:id="rId12"/>
    <p:sldId id="268" r:id="rId13"/>
    <p:sldId id="261" r:id="rId14"/>
    <p:sldId id="266" r:id="rId15"/>
    <p:sldId id="265" r:id="rId16"/>
    <p:sldId id="264" r:id="rId17"/>
    <p:sldId id="260" r:id="rId18"/>
    <p:sldId id="263" r:id="rId19"/>
    <p:sldId id="273" r:id="rId20"/>
    <p:sldId id="286" r:id="rId21"/>
    <p:sldId id="288" r:id="rId22"/>
    <p:sldId id="289" r:id="rId23"/>
    <p:sldId id="290" r:id="rId24"/>
    <p:sldId id="276" r:id="rId25"/>
    <p:sldId id="285" r:id="rId26"/>
    <p:sldId id="277" r:id="rId27"/>
    <p:sldId id="281" r:id="rId28"/>
    <p:sldId id="282" r:id="rId29"/>
    <p:sldId id="279" r:id="rId30"/>
    <p:sldId id="280" r:id="rId31"/>
    <p:sldId id="283" r:id="rId32"/>
    <p:sldId id="284" r:id="rId33"/>
    <p:sldId id="278" r:id="rId34"/>
    <p:sldId id="287" r:id="rId35"/>
    <p:sldId id="25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BC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385" autoAdjust="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penclipart.org/detail/5370/fwd__bubble_hand_drawn-by-rejon-177666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oughlydaily.com/tag/paper-bags/" TargetMode="External"/><Relationship Id="rId4" Type="http://schemas.openxmlformats.org/officeDocument/2006/relationships/image" Target="../media/image15.jp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6.png"/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4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65670CB-EEB3-B23A-CE87-00B268558D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04931" y="0"/>
            <a:ext cx="12456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8800" dirty="0"/>
              <a:t>Y </a:t>
            </a:r>
            <a:r>
              <a:rPr lang="en-US" sz="8800" err="1"/>
              <a:t>Tywydd</a:t>
            </a:r>
            <a:endParaRPr lang="en-US" sz="8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7841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(</a:t>
            </a:r>
            <a:r>
              <a:rPr lang="en-US" sz="3600" dirty="0" err="1"/>
              <a:t>dyfodol</a:t>
            </a:r>
            <a:r>
              <a:rPr lang="en-US" sz="3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65670CB-EEB3-B23A-CE87-00B268558D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3FBD93-F5A8-0B6F-300C-35F73077A2A6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am y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tywydd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dyfydol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A4573D-0B18-FCAB-0BB0-DEC16B0F88A3}"/>
              </a:ext>
            </a:extLst>
          </p:cNvPr>
          <p:cNvSpPr txBox="1"/>
          <p:nvPr/>
        </p:nvSpPr>
        <p:spPr>
          <a:xfrm>
            <a:off x="3038006" y="2503358"/>
            <a:ext cx="611598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Nod y </a:t>
            </a:r>
            <a:r>
              <a:rPr lang="en-GB" sz="3200" b="1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Wers</a:t>
            </a:r>
            <a:r>
              <a:rPr lang="en-GB" sz="32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endParaRPr lang="en-GB" sz="3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am y </a:t>
            </a:r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tywydd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dyfodol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93CBFC-B624-72E5-CC89-0670BD81BE8E}"/>
              </a:ext>
            </a:extLst>
          </p:cNvPr>
          <p:cNvSpPr txBox="1"/>
          <p:nvPr/>
        </p:nvSpPr>
        <p:spPr>
          <a:xfrm>
            <a:off x="764499" y="719528"/>
            <a:ext cx="8574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err="1"/>
              <a:t>Dydd</a:t>
            </a:r>
            <a:r>
              <a:rPr lang="en-GB" sz="3200" u="sng" dirty="0"/>
              <a:t> </a:t>
            </a:r>
            <a:r>
              <a:rPr lang="en-GB" sz="3200" u="sng" dirty="0" err="1"/>
              <a:t>Gwener</a:t>
            </a:r>
            <a:r>
              <a:rPr lang="en-GB" sz="3200" u="sng" dirty="0"/>
              <a:t>, y </a:t>
            </a:r>
            <a:r>
              <a:rPr lang="en-GB" sz="3200" u="sng" dirty="0" err="1"/>
              <a:t>pumed</a:t>
            </a:r>
            <a:r>
              <a:rPr lang="en-GB" sz="3200" u="sng" dirty="0"/>
              <a:t> </a:t>
            </a:r>
            <a:r>
              <a:rPr lang="en-GB" sz="3200" u="sng" dirty="0" err="1"/>
              <a:t>ar</a:t>
            </a:r>
            <a:r>
              <a:rPr lang="en-GB" sz="3200" u="sng" dirty="0"/>
              <a:t> </a:t>
            </a:r>
            <a:r>
              <a:rPr lang="en-GB" sz="3200" u="sng" dirty="0" err="1"/>
              <a:t>hugain</a:t>
            </a:r>
            <a:r>
              <a:rPr lang="en-GB" sz="3200" u="sng" dirty="0"/>
              <a:t> o Hydref, 2024</a:t>
            </a:r>
          </a:p>
        </p:txBody>
      </p:sp>
    </p:spTree>
    <p:extLst>
      <p:ext uri="{BB962C8B-B14F-4D97-AF65-F5344CB8AC3E}">
        <p14:creationId xmlns:p14="http://schemas.microsoft.com/office/powerpoint/2010/main" val="2477565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65670CB-EEB3-B23A-CE87-00B268558D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3FBD93-F5A8-0B6F-300C-35F73077A2A6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CE3BD41-EA78-41A3-12EC-74A5984E9489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dirty="0" err="1"/>
              <a:t>Amser</a:t>
            </a:r>
            <a:r>
              <a:rPr lang="en-US" sz="4400" dirty="0"/>
              <a:t> </a:t>
            </a:r>
            <a:r>
              <a:rPr lang="en-US" sz="4400" dirty="0" err="1"/>
              <a:t>Drilio</a:t>
            </a:r>
            <a:r>
              <a:rPr lang="en-US" sz="4400" dirty="0"/>
              <a:t>!</a:t>
            </a:r>
          </a:p>
        </p:txBody>
      </p:sp>
      <p:pic>
        <p:nvPicPr>
          <p:cNvPr id="3" name="Picture 2" descr="A whistle with a black background&#10;&#10;Description automatically generated">
            <a:extLst>
              <a:ext uri="{FF2B5EF4-FFF2-40B4-BE49-F238E27FC236}">
                <a16:creationId xmlns:a16="http://schemas.microsoft.com/office/drawing/2014/main" id="{7D9B23D1-1151-BDCA-7D93-997447E7AC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26026" y="3429000"/>
            <a:ext cx="1939947" cy="1214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18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65670CB-EEB3-B23A-CE87-00B268558D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3FBD93-F5A8-0B6F-300C-35F73077A2A6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CE3BD41-EA78-41A3-12EC-74A5984E9489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dirty="0" err="1"/>
              <a:t>stormus</a:t>
            </a:r>
            <a:endParaRPr lang="en-US" sz="4400" dirty="0"/>
          </a:p>
        </p:txBody>
      </p:sp>
      <p:pic>
        <p:nvPicPr>
          <p:cNvPr id="11" name="Content Placeholder 3" descr="A cartoon of a cloud with lightning bolt&#10;&#10;Description automatically generated">
            <a:extLst>
              <a:ext uri="{FF2B5EF4-FFF2-40B4-BE49-F238E27FC236}">
                <a16:creationId xmlns:a16="http://schemas.microsoft.com/office/drawing/2014/main" id="{CE56ACB6-6B7C-1497-71EF-B8FA8EC24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208500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729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A1E16104-1C1A-00F1-5DB4-248A0B330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B114C07-4702-D1EB-166B-831739E02C8E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236E5-4619-2AD4-40EB-C92F018B9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solidFill>
                  <a:srgbClr val="FF0000"/>
                </a:solidFill>
              </a:rPr>
              <a:t>p</a:t>
            </a:r>
            <a:r>
              <a:rPr lang="en-US" dirty="0" err="1"/>
              <a:t>oeth</a:t>
            </a:r>
            <a:endParaRPr lang="en-US" dirty="0"/>
          </a:p>
        </p:txBody>
      </p:sp>
      <p:pic>
        <p:nvPicPr>
          <p:cNvPr id="5" name="Picture 4" descr="A cartoon of a thermometer with a sad face&#10;&#10;Description automatically generated">
            <a:extLst>
              <a:ext uri="{FF2B5EF4-FFF2-40B4-BE49-F238E27FC236}">
                <a16:creationId xmlns:a16="http://schemas.microsoft.com/office/drawing/2014/main" id="{76526738-4478-E806-C9F7-D83221A4F4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1544" y="1821021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984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566FC6BA-7620-2FF9-6735-E952D7D02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C939CF-4C28-31D3-F0B3-A8C0742BC118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3F1699-421F-1087-2E1B-F575CB1DB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bwrw eira</a:t>
            </a:r>
          </a:p>
        </p:txBody>
      </p:sp>
      <p:pic>
        <p:nvPicPr>
          <p:cNvPr id="5" name="Picture 4" descr="A cloud and snowflakes&#10;&#10;Description automatically generated">
            <a:extLst>
              <a:ext uri="{FF2B5EF4-FFF2-40B4-BE49-F238E27FC236}">
                <a16:creationId xmlns:a16="http://schemas.microsoft.com/office/drawing/2014/main" id="{F521DE41-C150-DF57-4C5B-5543E7737E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2194" y="2206281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390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B4AAB581-3C21-28A9-80A9-6E7C0532A1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F888961-2778-D7AE-BAAE-353534C72368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C6AA0-19EF-F320-33C1-2DF68F9D6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heulog</a:t>
            </a:r>
          </a:p>
        </p:txBody>
      </p:sp>
      <p:pic>
        <p:nvPicPr>
          <p:cNvPr id="5" name="Picture 4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C6DC5FA6-1A00-9123-2E01-8A1E3358F3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1946557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166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4883E26E-9C27-F26F-87F1-DEB48003FA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799866-5063-5ADF-2EE1-08B4F057B90C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FF419-97E1-C361-7463-39D9BC36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solidFill>
                  <a:srgbClr val="FF0000"/>
                </a:solidFill>
              </a:rPr>
              <a:t>c</a:t>
            </a:r>
            <a:r>
              <a:rPr lang="en-US" dirty="0" err="1"/>
              <a:t>ymylog</a:t>
            </a:r>
            <a:endParaRPr lang="en-US" dirty="0"/>
          </a:p>
        </p:txBody>
      </p:sp>
      <p:pic>
        <p:nvPicPr>
          <p:cNvPr id="5" name="Picture 4" descr="A cartoon of a cloud&#10;&#10;Description automatically generated">
            <a:extLst>
              <a:ext uri="{FF2B5EF4-FFF2-40B4-BE49-F238E27FC236}">
                <a16:creationId xmlns:a16="http://schemas.microsoft.com/office/drawing/2014/main" id="{7C243D73-077E-4BF4-72DF-1515E3BBE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5656" y="1950950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548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E060BC8E-E7BD-ED9E-FFE7-E0AB8F37A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A824903-046D-235E-260C-9AAF5D4353C5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E4DAC-B810-3DB9-29D2-D5D9EC32D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/>
              <a:t>bwrw</a:t>
            </a:r>
            <a:r>
              <a:rPr lang="en-US" dirty="0"/>
              <a:t> </a:t>
            </a:r>
            <a:r>
              <a:rPr lang="en-US" err="1"/>
              <a:t>cesair</a:t>
            </a:r>
            <a:endParaRPr lang="en-US"/>
          </a:p>
        </p:txBody>
      </p:sp>
      <p:pic>
        <p:nvPicPr>
          <p:cNvPr id="5" name="Picture 4" descr="A cartoon of a cloud with rain&#10;&#10;Description automatically generated">
            <a:extLst>
              <a:ext uri="{FF2B5EF4-FFF2-40B4-BE49-F238E27FC236}">
                <a16:creationId xmlns:a16="http://schemas.microsoft.com/office/drawing/2014/main" id="{D5EF3421-F845-E470-24F1-17E549B551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182887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322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B998583F-ED45-DA97-7600-AF8D1E3A1D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80211A-8EA0-856B-74CF-074751FECC7D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ECB48-0B22-52DE-0A99-D238CE7F1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solidFill>
                  <a:srgbClr val="FF0000"/>
                </a:solidFill>
              </a:rPr>
              <a:t>g</a:t>
            </a:r>
            <a:r>
              <a:rPr lang="en-US" dirty="0" err="1"/>
              <a:t>wlyb</a:t>
            </a:r>
            <a:endParaRPr lang="en-US" dirty="0"/>
          </a:p>
        </p:txBody>
      </p:sp>
      <p:pic>
        <p:nvPicPr>
          <p:cNvPr id="4" name="Content Placeholder 3" descr="A blue umbrella with white dots and drops&#10;&#10;Description automatically generated">
            <a:extLst>
              <a:ext uri="{FF2B5EF4-FFF2-40B4-BE49-F238E27FC236}">
                <a16:creationId xmlns:a16="http://schemas.microsoft.com/office/drawing/2014/main" id="{601F79E3-DEFD-C48C-B17A-578E6E8F49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038600" y="1939131"/>
            <a:ext cx="4114800" cy="4124325"/>
          </a:xfrm>
        </p:spPr>
      </p:pic>
    </p:spTree>
    <p:extLst>
      <p:ext uri="{BB962C8B-B14F-4D97-AF65-F5344CB8AC3E}">
        <p14:creationId xmlns:p14="http://schemas.microsoft.com/office/powerpoint/2010/main" val="2446954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E86524D-F373-23EC-E00F-5053AD6470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F3C1F2E-70C4-3B0B-8DE8-2965B40EC28C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047C9-2A82-4172-6C3C-B3DE22DC7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/>
              <a:t>bwrw</a:t>
            </a:r>
            <a:r>
              <a:rPr lang="en-US" dirty="0"/>
              <a:t> </a:t>
            </a:r>
            <a:r>
              <a:rPr lang="en-US" err="1"/>
              <a:t>glaw</a:t>
            </a:r>
            <a:endParaRPr lang="en-US"/>
          </a:p>
        </p:txBody>
      </p:sp>
      <p:pic>
        <p:nvPicPr>
          <p:cNvPr id="5" name="Picture 4" descr="A cartoon of a cloud with raindrops&#10;&#10;Description automatically generated">
            <a:extLst>
              <a:ext uri="{FF2B5EF4-FFF2-40B4-BE49-F238E27FC236}">
                <a16:creationId xmlns:a16="http://schemas.microsoft.com/office/drawing/2014/main" id="{23AE2B35-4EC5-11FA-EECB-FFFBF6E13D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195800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708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7EE5F0A6-0EFF-01B8-5B2A-F391B61F0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C5030CE-632D-D07C-CBF1-9B73836DF419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A1C2B-E571-4A46-F00C-EA6EC41F1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solidFill>
                  <a:srgbClr val="FF0000"/>
                </a:solidFill>
              </a:rPr>
              <a:t>g</a:t>
            </a:r>
            <a:r>
              <a:rPr lang="en-US" dirty="0" err="1"/>
              <a:t>wyntog</a:t>
            </a:r>
            <a:endParaRPr lang="en-US" dirty="0"/>
          </a:p>
        </p:txBody>
      </p:sp>
      <p:pic>
        <p:nvPicPr>
          <p:cNvPr id="5" name="Picture 4" descr="A cartoon of a cloud blowing wind&#10;&#10;Description automatically generated">
            <a:extLst>
              <a:ext uri="{FF2B5EF4-FFF2-40B4-BE49-F238E27FC236}">
                <a16:creationId xmlns:a16="http://schemas.microsoft.com/office/drawing/2014/main" id="{F19D0D23-08D1-042A-A36B-4F7D08CAA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5656" y="1950950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297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F2F74DB9-0444-F951-0EFA-CCE67D640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7EA9A6B-5019-0629-E64E-DC28335DDD5C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13DC1-080E-A097-9C6D-6CD842448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/>
              <a:t>braf</a:t>
            </a:r>
          </a:p>
        </p:txBody>
      </p:sp>
      <p:pic>
        <p:nvPicPr>
          <p:cNvPr id="5" name="Picture 4" descr="A cartoon of a moon and clouds&#10;&#10;Description automatically generated">
            <a:extLst>
              <a:ext uri="{FF2B5EF4-FFF2-40B4-BE49-F238E27FC236}">
                <a16:creationId xmlns:a16="http://schemas.microsoft.com/office/drawing/2014/main" id="{45D6C988-D1E1-7ACB-37EE-BE184FF283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1053" y="1943894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903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81BF5C03-8108-DC30-BD38-A15065854D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E6FE1B0-0FAC-83CC-8D55-A00694C33285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BDE38-C0AA-3CA7-51EE-55D4A5A01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/>
              <a:t>sych</a:t>
            </a:r>
          </a:p>
        </p:txBody>
      </p:sp>
      <p:pic>
        <p:nvPicPr>
          <p:cNvPr id="5" name="Picture 4" descr="A camel and cactuses in a desert&#10;&#10;Description automatically generated">
            <a:extLst>
              <a:ext uri="{FF2B5EF4-FFF2-40B4-BE49-F238E27FC236}">
                <a16:creationId xmlns:a16="http://schemas.microsoft.com/office/drawing/2014/main" id="{E24508AE-BEDA-D016-E7B6-F7F6DF7DD8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1600" y="195800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03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11F2F-04D7-2868-840A-CA6E1895F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/>
              <a:t>oer</a:t>
            </a:r>
          </a:p>
        </p:txBody>
      </p:sp>
      <p:pic>
        <p:nvPicPr>
          <p:cNvPr id="8" name="Picture 7" descr="A cartoon of a thermometer&#10;&#10;Description automatically generated">
            <a:extLst>
              <a:ext uri="{FF2B5EF4-FFF2-40B4-BE49-F238E27FC236}">
                <a16:creationId xmlns:a16="http://schemas.microsoft.com/office/drawing/2014/main" id="{A42C9492-9EB0-E74E-B24B-D21D072EDB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270" y="1832470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939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893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34714" y="385996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Bydd hi’n ….. yfory.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11F2F-04D7-2868-840A-CA6E1895F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788" y="354892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6600" dirty="0"/>
              <a:t>Sut </a:t>
            </a:r>
            <a:r>
              <a:rPr lang="en-US" sz="6600" dirty="0" err="1">
                <a:solidFill>
                  <a:srgbClr val="FF0000"/>
                </a:solidFill>
              </a:rPr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>
                <a:solidFill>
                  <a:srgbClr val="FF0000"/>
                </a:solidFill>
              </a:rPr>
              <a:t>yfory</a:t>
            </a:r>
            <a:r>
              <a:rPr lang="en-US" sz="6600" u="sng" dirty="0"/>
              <a:t>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70FC573-6BE1-0F89-3F92-F15CCBA4BB47}"/>
              </a:ext>
            </a:extLst>
          </p:cNvPr>
          <p:cNvSpPr txBox="1">
            <a:spLocks/>
          </p:cNvSpPr>
          <p:nvPr/>
        </p:nvSpPr>
        <p:spPr>
          <a:xfrm>
            <a:off x="970612" y="101556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mae’r</a:t>
            </a:r>
            <a:r>
              <a:rPr lang="en-US" sz="6600" dirty="0"/>
              <a:t>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heddiw</a:t>
            </a:r>
            <a:r>
              <a:rPr lang="en-US" sz="6600" u="sng" dirty="0"/>
              <a:t>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38A470-244F-40CA-9748-4B2EED274CE7}"/>
              </a:ext>
            </a:extLst>
          </p:cNvPr>
          <p:cNvSpPr txBox="1">
            <a:spLocks/>
          </p:cNvSpPr>
          <p:nvPr/>
        </p:nvSpPr>
        <p:spPr>
          <a:xfrm>
            <a:off x="970612" y="101556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>
                <a:solidFill>
                  <a:srgbClr val="FF0000"/>
                </a:solidFill>
              </a:rPr>
              <a:t>mae’r</a:t>
            </a:r>
            <a:r>
              <a:rPr lang="en-US" sz="6600" dirty="0"/>
              <a:t>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>
                <a:solidFill>
                  <a:srgbClr val="FF0000"/>
                </a:solidFill>
              </a:rPr>
              <a:t>heddiw</a:t>
            </a:r>
            <a:r>
              <a:rPr lang="en-US" sz="6600" u="sng" dirty="0"/>
              <a:t>?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CF5CF8E-3BA4-B7A6-DEB5-25478487790F}"/>
              </a:ext>
            </a:extLst>
          </p:cNvPr>
          <p:cNvSpPr txBox="1">
            <a:spLocks/>
          </p:cNvSpPr>
          <p:nvPr/>
        </p:nvSpPr>
        <p:spPr>
          <a:xfrm>
            <a:off x="705788" y="354892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dirty="0" err="1"/>
              <a:t>yfory</a:t>
            </a:r>
            <a:r>
              <a:rPr lang="en-US" sz="6600" u="sng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C7A8D5-DF65-061B-B9E3-3770D19470EF}"/>
              </a:ext>
            </a:extLst>
          </p:cNvPr>
          <p:cNvSpPr txBox="1"/>
          <p:nvPr/>
        </p:nvSpPr>
        <p:spPr>
          <a:xfrm>
            <a:off x="1688892" y="1977989"/>
            <a:ext cx="88142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+mj-lt"/>
              </a:rPr>
              <a:t>Mae </a:t>
            </a:r>
            <a:r>
              <a:rPr lang="en-GB" sz="6600" dirty="0" err="1">
                <a:latin typeface="+mj-lt"/>
              </a:rPr>
              <a:t>hi’n</a:t>
            </a:r>
            <a:r>
              <a:rPr lang="en-GB" sz="6600" dirty="0">
                <a:latin typeface="+mj-lt"/>
              </a:rPr>
              <a:t> ….. </a:t>
            </a:r>
            <a:r>
              <a:rPr lang="en-GB" sz="6600" dirty="0" err="1">
                <a:latin typeface="+mj-lt"/>
              </a:rPr>
              <a:t>heddiw</a:t>
            </a:r>
            <a:r>
              <a:rPr lang="en-GB" sz="6600" dirty="0">
                <a:latin typeface="+mj-lt"/>
              </a:rPr>
              <a:t>.</a:t>
            </a:r>
            <a:endParaRPr lang="en-GB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235D97-09D3-0D25-F399-B4ACF6FD83C4}"/>
              </a:ext>
            </a:extLst>
          </p:cNvPr>
          <p:cNvSpPr txBox="1"/>
          <p:nvPr/>
        </p:nvSpPr>
        <p:spPr>
          <a:xfrm>
            <a:off x="1688892" y="1977989"/>
            <a:ext cx="88142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  <a:latin typeface="+mj-lt"/>
              </a:rPr>
              <a:t>Mae</a:t>
            </a:r>
            <a:r>
              <a:rPr lang="en-GB" sz="6600" dirty="0">
                <a:latin typeface="+mj-lt"/>
              </a:rPr>
              <a:t> </a:t>
            </a:r>
            <a:r>
              <a:rPr lang="en-GB" sz="6600" dirty="0" err="1">
                <a:latin typeface="+mj-lt"/>
              </a:rPr>
              <a:t>hi’n</a:t>
            </a:r>
            <a:r>
              <a:rPr lang="en-GB" sz="6600" dirty="0">
                <a:latin typeface="+mj-lt"/>
              </a:rPr>
              <a:t> ….. </a:t>
            </a:r>
            <a:r>
              <a:rPr lang="en-GB" sz="6600" u="sng" dirty="0" err="1">
                <a:solidFill>
                  <a:srgbClr val="FF0000"/>
                </a:solidFill>
                <a:latin typeface="+mj-lt"/>
              </a:rPr>
              <a:t>heddiw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6B100-8B63-E732-ED22-82F9F489F2CE}"/>
              </a:ext>
            </a:extLst>
          </p:cNvPr>
          <p:cNvSpPr txBox="1"/>
          <p:nvPr/>
        </p:nvSpPr>
        <p:spPr>
          <a:xfrm>
            <a:off x="1688892" y="4562894"/>
            <a:ext cx="846944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err="1">
                <a:solidFill>
                  <a:srgbClr val="FF0000"/>
                </a:solidFill>
              </a:rPr>
              <a:t>Bydd</a:t>
            </a:r>
            <a:r>
              <a:rPr lang="en-GB" sz="6600" dirty="0"/>
              <a:t> </a:t>
            </a:r>
            <a:r>
              <a:rPr lang="en-GB" sz="6600" dirty="0" err="1"/>
              <a:t>hi’n</a:t>
            </a:r>
            <a:r>
              <a:rPr lang="en-GB" sz="6600" dirty="0"/>
              <a:t> …..</a:t>
            </a:r>
            <a:r>
              <a:rPr lang="en-GB" sz="6600" u="sng" dirty="0"/>
              <a:t> </a:t>
            </a:r>
            <a:r>
              <a:rPr lang="en-GB" sz="6600" u="sng" dirty="0" err="1">
                <a:solidFill>
                  <a:srgbClr val="FF0000"/>
                </a:solidFill>
              </a:rPr>
              <a:t>yfory</a:t>
            </a:r>
            <a:r>
              <a:rPr lang="en-GB" sz="66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6D8EF6-E51B-53F3-8E16-3AD2FC8DDE88}"/>
              </a:ext>
            </a:extLst>
          </p:cNvPr>
          <p:cNvSpPr txBox="1"/>
          <p:nvPr/>
        </p:nvSpPr>
        <p:spPr>
          <a:xfrm>
            <a:off x="1688892" y="4562894"/>
            <a:ext cx="703538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err="1"/>
              <a:t>Bydd</a:t>
            </a:r>
            <a:r>
              <a:rPr lang="en-GB" sz="6600" dirty="0"/>
              <a:t> </a:t>
            </a:r>
            <a:r>
              <a:rPr lang="en-GB" sz="6600" dirty="0" err="1"/>
              <a:t>hi’n</a:t>
            </a:r>
            <a:r>
              <a:rPr lang="en-GB" sz="6600" dirty="0"/>
              <a:t> ….. </a:t>
            </a:r>
            <a:r>
              <a:rPr lang="en-GB" sz="6600" u="sng" dirty="0" err="1"/>
              <a:t>yfory</a:t>
            </a:r>
            <a:r>
              <a:rPr lang="en-GB" sz="6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1434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6" grpId="0"/>
      <p:bldP spid="10" grpId="0"/>
      <p:bldP spid="5" grpId="0"/>
      <p:bldP spid="7" grpId="0"/>
      <p:bldP spid="8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F1C0A5CC-1FEC-3765-54F0-4400750D2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728826F-5615-9701-1C42-C8C8DBA5DB63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4500C-AED5-9080-5986-DD4BBDC61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664" y="2103437"/>
            <a:ext cx="8500672" cy="1325563"/>
          </a:xfrm>
        </p:spPr>
        <p:txBody>
          <a:bodyPr>
            <a:normAutofit/>
          </a:bodyPr>
          <a:lstStyle/>
          <a:p>
            <a:r>
              <a:rPr lang="en-GB" sz="6600" dirty="0"/>
              <a:t>Sut </a:t>
            </a:r>
            <a:r>
              <a:rPr lang="en-GB" sz="6600" dirty="0" err="1"/>
              <a:t>bydd</a:t>
            </a:r>
            <a:r>
              <a:rPr lang="en-GB" sz="6600" dirty="0"/>
              <a:t> y </a:t>
            </a:r>
            <a:r>
              <a:rPr lang="en-GB" sz="6600" dirty="0" err="1"/>
              <a:t>tywydd</a:t>
            </a:r>
            <a:r>
              <a:rPr lang="en-GB" sz="6600" dirty="0"/>
              <a:t> </a:t>
            </a:r>
            <a:r>
              <a:rPr lang="en-GB" sz="6600" u="sng" dirty="0" err="1"/>
              <a:t>yfory</a:t>
            </a:r>
            <a:r>
              <a:rPr lang="en-GB" sz="6600" dirty="0"/>
              <a:t>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84274E-FE19-7B88-2F71-E7B2C43B309F}"/>
              </a:ext>
            </a:extLst>
          </p:cNvPr>
          <p:cNvSpPr txBox="1">
            <a:spLocks/>
          </p:cNvSpPr>
          <p:nvPr/>
        </p:nvSpPr>
        <p:spPr>
          <a:xfrm>
            <a:off x="1845664" y="3429000"/>
            <a:ext cx="850067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 err="1">
                <a:solidFill>
                  <a:srgbClr val="7BBCF4"/>
                </a:solidFill>
              </a:rPr>
              <a:t>Bydd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hi’n</a:t>
            </a:r>
            <a:r>
              <a:rPr lang="en-GB" sz="6600" dirty="0">
                <a:solidFill>
                  <a:srgbClr val="7BBCF4"/>
                </a:solidFill>
              </a:rPr>
              <a:t> …….. </a:t>
            </a:r>
            <a:r>
              <a:rPr lang="en-GB" sz="6600" dirty="0" err="1">
                <a:solidFill>
                  <a:srgbClr val="7BBCF4"/>
                </a:solidFill>
              </a:rPr>
              <a:t>yfory</a:t>
            </a:r>
            <a:r>
              <a:rPr lang="en-GB" sz="6600" dirty="0">
                <a:solidFill>
                  <a:srgbClr val="7BBCF4"/>
                </a:solidFill>
              </a:rPr>
              <a:t>.</a:t>
            </a:r>
            <a:endParaRPr lang="en-GB" sz="6600" u="sng" dirty="0">
              <a:solidFill>
                <a:srgbClr val="7BBCF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3440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F1C0A5CC-1FEC-3765-54F0-4400750D2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728826F-5615-9701-1C42-C8C8DBA5DB63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4500C-AED5-9080-5986-DD4BBDC61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664" y="2103437"/>
            <a:ext cx="8500672" cy="1325563"/>
          </a:xfrm>
        </p:spPr>
        <p:txBody>
          <a:bodyPr>
            <a:normAutofit/>
          </a:bodyPr>
          <a:lstStyle/>
          <a:p>
            <a:r>
              <a:rPr lang="en-GB" sz="6600" dirty="0"/>
              <a:t>Sut </a:t>
            </a:r>
            <a:r>
              <a:rPr lang="en-GB" sz="6600" dirty="0" err="1"/>
              <a:t>bydd</a:t>
            </a:r>
            <a:r>
              <a:rPr lang="en-GB" sz="6600" dirty="0"/>
              <a:t> y </a:t>
            </a:r>
            <a:r>
              <a:rPr lang="en-GB" sz="6600" dirty="0" err="1"/>
              <a:t>tywydd</a:t>
            </a:r>
            <a:r>
              <a:rPr lang="en-GB" sz="6600" dirty="0"/>
              <a:t> </a:t>
            </a:r>
            <a:r>
              <a:rPr lang="en-GB" sz="6600" u="sng" dirty="0" err="1"/>
              <a:t>yfory</a:t>
            </a:r>
            <a:r>
              <a:rPr lang="en-GB" sz="6600" dirty="0"/>
              <a:t>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84274E-FE19-7B88-2F71-E7B2C43B309F}"/>
              </a:ext>
            </a:extLst>
          </p:cNvPr>
          <p:cNvSpPr txBox="1">
            <a:spLocks/>
          </p:cNvSpPr>
          <p:nvPr/>
        </p:nvSpPr>
        <p:spPr>
          <a:xfrm>
            <a:off x="1845664" y="3429000"/>
            <a:ext cx="850067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 err="1">
                <a:solidFill>
                  <a:srgbClr val="7BBCF4"/>
                </a:solidFill>
              </a:rPr>
              <a:t>Bydd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hi’n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cymylog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yfory</a:t>
            </a:r>
            <a:r>
              <a:rPr lang="en-GB" sz="6600" dirty="0">
                <a:solidFill>
                  <a:srgbClr val="7BBCF4"/>
                </a:solidFill>
              </a:rPr>
              <a:t>.</a:t>
            </a:r>
            <a:endParaRPr lang="en-GB" sz="6600" u="sng" dirty="0">
              <a:solidFill>
                <a:srgbClr val="7BBCF4"/>
              </a:solidFill>
            </a:endParaRPr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4611692C-EDB7-AF21-6961-7C253A5CBA0B}"/>
              </a:ext>
            </a:extLst>
          </p:cNvPr>
          <p:cNvSpPr/>
          <p:nvPr/>
        </p:nvSpPr>
        <p:spPr>
          <a:xfrm>
            <a:off x="9950657" y="3429000"/>
            <a:ext cx="1109272" cy="1109273"/>
          </a:xfrm>
          <a:prstGeom prst="mathMultiply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5F66D39-EC33-CF5A-CCB5-DC0AAB62EDFE}"/>
              </a:ext>
            </a:extLst>
          </p:cNvPr>
          <p:cNvSpPr txBox="1">
            <a:spLocks/>
          </p:cNvSpPr>
          <p:nvPr/>
        </p:nvSpPr>
        <p:spPr>
          <a:xfrm>
            <a:off x="1845664" y="3429000"/>
            <a:ext cx="9606821" cy="132556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 err="1">
                <a:solidFill>
                  <a:srgbClr val="7BBCF4"/>
                </a:solidFill>
              </a:rPr>
              <a:t>Bydd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hi’n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C00000"/>
                </a:solidFill>
              </a:rPr>
              <a:t>g</a:t>
            </a:r>
            <a:r>
              <a:rPr lang="en-GB" sz="6600" dirty="0" err="1">
                <a:solidFill>
                  <a:srgbClr val="7BBCF4"/>
                </a:solidFill>
              </a:rPr>
              <a:t>ymylog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yfory</a:t>
            </a:r>
            <a:r>
              <a:rPr lang="en-GB" sz="6600" dirty="0">
                <a:solidFill>
                  <a:srgbClr val="7BBCF4"/>
                </a:solidFill>
              </a:rPr>
              <a:t>.</a:t>
            </a:r>
            <a:endParaRPr lang="en-GB" sz="6600" u="sng" dirty="0">
              <a:solidFill>
                <a:srgbClr val="7BBCF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71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F1C0A5CC-1FEC-3765-54F0-4400750D2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728826F-5615-9701-1C42-C8C8DBA5DB63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4500C-AED5-9080-5986-DD4BBDC61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664" y="2103437"/>
            <a:ext cx="8500672" cy="1325563"/>
          </a:xfrm>
        </p:spPr>
        <p:txBody>
          <a:bodyPr>
            <a:normAutofit/>
          </a:bodyPr>
          <a:lstStyle/>
          <a:p>
            <a:r>
              <a:rPr lang="en-GB" sz="6600" dirty="0"/>
              <a:t>Sut </a:t>
            </a:r>
            <a:r>
              <a:rPr lang="en-GB" sz="6600" dirty="0" err="1"/>
              <a:t>bydd</a:t>
            </a:r>
            <a:r>
              <a:rPr lang="en-GB" sz="6600" dirty="0"/>
              <a:t> y </a:t>
            </a:r>
            <a:r>
              <a:rPr lang="en-GB" sz="6600" dirty="0" err="1"/>
              <a:t>tywydd</a:t>
            </a:r>
            <a:r>
              <a:rPr lang="en-GB" sz="6600" dirty="0"/>
              <a:t> </a:t>
            </a:r>
            <a:r>
              <a:rPr lang="en-GB" sz="6600" u="sng" dirty="0" err="1"/>
              <a:t>yfory</a:t>
            </a:r>
            <a:r>
              <a:rPr lang="en-GB" sz="6600" dirty="0"/>
              <a:t>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84274E-FE19-7B88-2F71-E7B2C43B309F}"/>
              </a:ext>
            </a:extLst>
          </p:cNvPr>
          <p:cNvSpPr txBox="1">
            <a:spLocks/>
          </p:cNvSpPr>
          <p:nvPr/>
        </p:nvSpPr>
        <p:spPr>
          <a:xfrm>
            <a:off x="1845664" y="3429000"/>
            <a:ext cx="850067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 err="1">
                <a:solidFill>
                  <a:srgbClr val="7BBCF4"/>
                </a:solidFill>
              </a:rPr>
              <a:t>Bydd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hi’n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gwyntog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yfory</a:t>
            </a:r>
            <a:r>
              <a:rPr lang="en-GB" sz="6600" dirty="0">
                <a:solidFill>
                  <a:srgbClr val="7BBCF4"/>
                </a:solidFill>
              </a:rPr>
              <a:t>.</a:t>
            </a:r>
            <a:endParaRPr lang="en-GB" sz="6600" u="sng" dirty="0">
              <a:solidFill>
                <a:srgbClr val="7BBCF4"/>
              </a:solidFill>
            </a:endParaRPr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4611692C-EDB7-AF21-6961-7C253A5CBA0B}"/>
              </a:ext>
            </a:extLst>
          </p:cNvPr>
          <p:cNvSpPr/>
          <p:nvPr/>
        </p:nvSpPr>
        <p:spPr>
          <a:xfrm>
            <a:off x="9950657" y="3429000"/>
            <a:ext cx="1109272" cy="1109273"/>
          </a:xfrm>
          <a:prstGeom prst="mathMultiply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5F66D39-EC33-CF5A-CCB5-DC0AAB62EDFE}"/>
              </a:ext>
            </a:extLst>
          </p:cNvPr>
          <p:cNvSpPr txBox="1">
            <a:spLocks/>
          </p:cNvSpPr>
          <p:nvPr/>
        </p:nvSpPr>
        <p:spPr>
          <a:xfrm>
            <a:off x="1845664" y="3428999"/>
            <a:ext cx="9606821" cy="132556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 err="1">
                <a:solidFill>
                  <a:srgbClr val="7BBCF4"/>
                </a:solidFill>
              </a:rPr>
              <a:t>Bydd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hi’n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>
                <a:solidFill>
                  <a:srgbClr val="C00000"/>
                </a:solidFill>
              </a:rPr>
              <a:t>_</a:t>
            </a:r>
            <a:r>
              <a:rPr lang="en-GB" sz="6600" dirty="0" err="1">
                <a:solidFill>
                  <a:srgbClr val="7BBCF4"/>
                </a:solidFill>
              </a:rPr>
              <a:t>wyntog</a:t>
            </a:r>
            <a:r>
              <a:rPr lang="en-GB" sz="6600" dirty="0">
                <a:solidFill>
                  <a:srgbClr val="7BBCF4"/>
                </a:solidFill>
              </a:rPr>
              <a:t> </a:t>
            </a:r>
            <a:r>
              <a:rPr lang="en-GB" sz="6600" dirty="0" err="1">
                <a:solidFill>
                  <a:srgbClr val="7BBCF4"/>
                </a:solidFill>
              </a:rPr>
              <a:t>yfory</a:t>
            </a:r>
            <a:r>
              <a:rPr lang="en-GB" sz="6600" dirty="0">
                <a:solidFill>
                  <a:srgbClr val="7BBCF4"/>
                </a:solidFill>
              </a:rPr>
              <a:t>.</a:t>
            </a:r>
            <a:endParaRPr lang="en-GB" sz="6600" u="sng" dirty="0">
              <a:solidFill>
                <a:srgbClr val="7BBCF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06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F1C0A5CC-1FEC-3765-54F0-4400750D2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728826F-5615-9701-1C42-C8C8DBA5DB63}"/>
              </a:ext>
            </a:extLst>
          </p:cNvPr>
          <p:cNvSpPr/>
          <p:nvPr/>
        </p:nvSpPr>
        <p:spPr>
          <a:xfrm>
            <a:off x="434714" y="406867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52B1DCB-32B4-B64D-6D07-C2822431E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299" y="1100798"/>
            <a:ext cx="10704226" cy="1165572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Beth </a:t>
            </a:r>
            <a:r>
              <a:rPr lang="en-GB" sz="6600" dirty="0" err="1"/>
              <a:t>sy</a:t>
            </a:r>
            <a:r>
              <a:rPr lang="en-GB" sz="6600" dirty="0"/>
              <a:t> </a:t>
            </a:r>
            <a:r>
              <a:rPr lang="en-GB" sz="6600" dirty="0" err="1"/>
              <a:t>yn</a:t>
            </a:r>
            <a:r>
              <a:rPr lang="en-GB" sz="6600" dirty="0"/>
              <a:t> y bag?</a:t>
            </a:r>
          </a:p>
        </p:txBody>
      </p:sp>
      <p:pic>
        <p:nvPicPr>
          <p:cNvPr id="11" name="Picture 10" descr="A brown paper bag with a white background&#10;&#10;Description automatically generated">
            <a:extLst>
              <a:ext uri="{FF2B5EF4-FFF2-40B4-BE49-F238E27FC236}">
                <a16:creationId xmlns:a16="http://schemas.microsoft.com/office/drawing/2014/main" id="{93470781-796F-D46F-1F07-7DEBF78472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67250" y="2469803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0527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34B9C72-C9A2-D02A-6BFF-F7C29D9C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612" y="3767892"/>
            <a:ext cx="10515600" cy="1325563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                                                          </a:t>
            </a:r>
            <a:r>
              <a:rPr lang="en-GB" dirty="0" err="1"/>
              <a:t>yfory</a:t>
            </a:r>
            <a:r>
              <a:rPr lang="en-GB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>
                <a:solidFill>
                  <a:srgbClr val="FF0000"/>
                </a:solidFill>
              </a:rPr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>
                <a:solidFill>
                  <a:srgbClr val="FF0000"/>
                </a:solidFill>
              </a:rPr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9" name="Content Placeholder 3" descr="A cartoon of a cloud with lightning bolt&#10;&#10;Description automatically generated">
            <a:extLst>
              <a:ext uri="{FF2B5EF4-FFF2-40B4-BE49-F238E27FC236}">
                <a16:creationId xmlns:a16="http://schemas.microsoft.com/office/drawing/2014/main" id="{E03F9AD3-7B1B-62DD-09D4-6AEA29DE6F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083" y="3017837"/>
            <a:ext cx="2921833" cy="29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53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cartoon of a thermometer&#10;&#10;Description automatically generated">
            <a:extLst>
              <a:ext uri="{FF2B5EF4-FFF2-40B4-BE49-F238E27FC236}">
                <a16:creationId xmlns:a16="http://schemas.microsoft.com/office/drawing/2014/main" id="{A42C9492-9EB0-E74E-B24B-D21D072EDB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347" y="3160054"/>
            <a:ext cx="2923306" cy="2923306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734B9C72-C9A2-D02A-6BFF-F7C29D9C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612" y="3767892"/>
            <a:ext cx="10515600" cy="1325563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                                                          </a:t>
            </a:r>
            <a:r>
              <a:rPr lang="en-GB" dirty="0" err="1"/>
              <a:t>yfory</a:t>
            </a:r>
            <a:r>
              <a:rPr lang="en-GB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>
                <a:solidFill>
                  <a:srgbClr val="FF0000"/>
                </a:solidFill>
              </a:rPr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>
                <a:solidFill>
                  <a:srgbClr val="FF0000"/>
                </a:solidFill>
              </a:rPr>
              <a:t>yfory</a:t>
            </a:r>
            <a:r>
              <a:rPr lang="en-US" sz="6600" u="sng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353125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34B9C72-C9A2-D02A-6BFF-F7C29D9C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632" y="3767892"/>
            <a:ext cx="10515600" cy="1325563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                                                          </a:t>
            </a:r>
            <a:r>
              <a:rPr lang="en-GB" dirty="0" err="1"/>
              <a:t>yfory</a:t>
            </a:r>
            <a:r>
              <a:rPr lang="en-GB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2" name="Picture 1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0145CF67-4AD2-ECF7-64D7-8D95FC171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441" y="3429000"/>
            <a:ext cx="2487118" cy="248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2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34B9C72-C9A2-D02A-6BFF-F7C29D9C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632" y="3767892"/>
            <a:ext cx="10515600" cy="1325563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                                                          </a:t>
            </a:r>
            <a:r>
              <a:rPr lang="en-GB" dirty="0" err="1"/>
              <a:t>yfory</a:t>
            </a:r>
            <a:r>
              <a:rPr lang="en-GB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2" name="Picture 1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0145CF67-4AD2-ECF7-64D7-8D95FC171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441" y="3429000"/>
            <a:ext cx="2487118" cy="2487118"/>
          </a:xfrm>
          <a:prstGeom prst="rect">
            <a:avLst/>
          </a:prstGeom>
        </p:spPr>
      </p:pic>
      <p:pic>
        <p:nvPicPr>
          <p:cNvPr id="5" name="Content Placeholder 3" descr="A blue umbrella with white dots and drops&#10;&#10;Description automatically generated">
            <a:extLst>
              <a:ext uri="{FF2B5EF4-FFF2-40B4-BE49-F238E27FC236}">
                <a16:creationId xmlns:a16="http://schemas.microsoft.com/office/drawing/2014/main" id="{B5592A7C-100B-085E-82A6-E53E9995BE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852441" y="3184235"/>
            <a:ext cx="2487118" cy="2492875"/>
          </a:xfrm>
        </p:spPr>
      </p:pic>
    </p:spTree>
    <p:extLst>
      <p:ext uri="{BB962C8B-B14F-4D97-AF65-F5344CB8AC3E}">
        <p14:creationId xmlns:p14="http://schemas.microsoft.com/office/powerpoint/2010/main" val="12425940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34B9C72-C9A2-D02A-6BFF-F7C29D9C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632" y="3767892"/>
            <a:ext cx="10515600" cy="1325563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                                                          </a:t>
            </a:r>
            <a:r>
              <a:rPr lang="en-GB" dirty="0" err="1"/>
              <a:t>yfory</a:t>
            </a:r>
            <a:r>
              <a:rPr lang="en-GB" dirty="0"/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2" name="Picture 1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0145CF67-4AD2-ECF7-64D7-8D95FC171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441" y="3429000"/>
            <a:ext cx="2487118" cy="2487118"/>
          </a:xfrm>
          <a:prstGeom prst="rect">
            <a:avLst/>
          </a:prstGeom>
        </p:spPr>
      </p:pic>
      <p:pic>
        <p:nvPicPr>
          <p:cNvPr id="8" name="Picture 7" descr="A cartoon of a cloud with raindrops&#10;&#10;Description automatically generated">
            <a:extLst>
              <a:ext uri="{FF2B5EF4-FFF2-40B4-BE49-F238E27FC236}">
                <a16:creationId xmlns:a16="http://schemas.microsoft.com/office/drawing/2014/main" id="{7FAAD8B8-C188-0B8F-AE27-2BD9BBD559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0020" y="3010291"/>
            <a:ext cx="2996784" cy="299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34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2" name="Picture 1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0145CF67-4AD2-ECF7-64D7-8D95FC171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441" y="3429000"/>
            <a:ext cx="2487118" cy="2487118"/>
          </a:xfrm>
          <a:prstGeom prst="rect">
            <a:avLst/>
          </a:prstGeom>
        </p:spPr>
      </p:pic>
      <p:pic>
        <p:nvPicPr>
          <p:cNvPr id="5" name="Picture 4" descr="A cloud and snowflakes&#10;&#10;Description automatically generated">
            <a:extLst>
              <a:ext uri="{FF2B5EF4-FFF2-40B4-BE49-F238E27FC236}">
                <a16:creationId xmlns:a16="http://schemas.microsoft.com/office/drawing/2014/main" id="{57E9C5E4-E5DB-C30E-E912-8383C28F4B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834" y="3447783"/>
            <a:ext cx="2778331" cy="277833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9561EA7A-73C3-3D89-32A9-0BE1CFF11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014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8" name="Picture 7" descr="A cartoon of a cloud&#10;&#10;Description automatically generated">
            <a:extLst>
              <a:ext uri="{FF2B5EF4-FFF2-40B4-BE49-F238E27FC236}">
                <a16:creationId xmlns:a16="http://schemas.microsoft.com/office/drawing/2014/main" id="{1756FB9B-1577-E043-EC31-450CFDFA20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873" y="3090108"/>
            <a:ext cx="2784254" cy="27842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3580F05-0D20-2FC4-A991-0977C1846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73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B13588-87CF-7A5B-260A-08BB4BA936CF}"/>
              </a:ext>
            </a:extLst>
          </p:cNvPr>
          <p:cNvSpPr txBox="1">
            <a:spLocks/>
          </p:cNvSpPr>
          <p:nvPr/>
        </p:nvSpPr>
        <p:spPr>
          <a:xfrm>
            <a:off x="838200" y="13025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/>
              <a:t>Sut </a:t>
            </a:r>
            <a:r>
              <a:rPr lang="en-US" sz="6600" dirty="0" err="1"/>
              <a:t>bydd</a:t>
            </a:r>
            <a:r>
              <a:rPr lang="en-US" sz="6600" dirty="0"/>
              <a:t> y </a:t>
            </a:r>
            <a:r>
              <a:rPr lang="en-US" sz="6600" dirty="0" err="1"/>
              <a:t>tywydd</a:t>
            </a:r>
            <a:r>
              <a:rPr lang="en-US" sz="6600" dirty="0"/>
              <a:t> </a:t>
            </a:r>
            <a:r>
              <a:rPr lang="en-US" sz="6600" u="sng" dirty="0" err="1"/>
              <a:t>yfory</a:t>
            </a:r>
            <a:r>
              <a:rPr lang="en-US" sz="6600" u="sng" dirty="0"/>
              <a:t>?</a:t>
            </a:r>
          </a:p>
        </p:txBody>
      </p:sp>
      <p:pic>
        <p:nvPicPr>
          <p:cNvPr id="2" name="Picture 1" descr="A cartoon of a thermometer with a sad face&#10;&#10;Description automatically generated">
            <a:extLst>
              <a:ext uri="{FF2B5EF4-FFF2-40B4-BE49-F238E27FC236}">
                <a16:creationId xmlns:a16="http://schemas.microsoft.com/office/drawing/2014/main" id="{D7DDAFD8-A5BF-6E74-BFA0-02799B20A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523" y="3229445"/>
            <a:ext cx="2644954" cy="2644954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D230452-0A17-4EF8-AAF3-AF3B6AF75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49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landscape with grass and blue sky&#10;&#10;Description automatically generated">
            <a:extLst>
              <a:ext uri="{FF2B5EF4-FFF2-40B4-BE49-F238E27FC236}">
                <a16:creationId xmlns:a16="http://schemas.microsoft.com/office/drawing/2014/main" id="{DB12BA60-A410-20D1-60E4-1EC34BEBD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45682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90F8431-4901-663F-B364-9D8699550CD7}"/>
              </a:ext>
            </a:extLst>
          </p:cNvPr>
          <p:cNvSpPr/>
          <p:nvPr/>
        </p:nvSpPr>
        <p:spPr>
          <a:xfrm>
            <a:off x="419725" y="389744"/>
            <a:ext cx="11587396" cy="60860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cartoon of a cloud blowing wind&#10;&#10;Description automatically generated">
            <a:extLst>
              <a:ext uri="{FF2B5EF4-FFF2-40B4-BE49-F238E27FC236}">
                <a16:creationId xmlns:a16="http://schemas.microsoft.com/office/drawing/2014/main" id="{D80F6348-AA1B-3342-DC8F-23FF06DC3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1738" y="2555824"/>
            <a:ext cx="3753348" cy="3753348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A996675-79A1-3F17-539F-27B242B30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860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1207BAA-1BD3-17B9-566A-4E8D52C1F0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641296"/>
              </p:ext>
            </p:extLst>
          </p:nvPr>
        </p:nvGraphicFramePr>
        <p:xfrm>
          <a:off x="254833" y="348522"/>
          <a:ext cx="3912433" cy="6160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4577">
                  <a:extLst>
                    <a:ext uri="{9D8B030D-6E8A-4147-A177-3AD203B41FA5}">
                      <a16:colId xmlns:a16="http://schemas.microsoft.com/office/drawing/2014/main" val="3451285133"/>
                    </a:ext>
                  </a:extLst>
                </a:gridCol>
                <a:gridCol w="1334125">
                  <a:extLst>
                    <a:ext uri="{9D8B030D-6E8A-4147-A177-3AD203B41FA5}">
                      <a16:colId xmlns:a16="http://schemas.microsoft.com/office/drawing/2014/main" val="1507195876"/>
                    </a:ext>
                  </a:extLst>
                </a:gridCol>
                <a:gridCol w="614596">
                  <a:extLst>
                    <a:ext uri="{9D8B030D-6E8A-4147-A177-3AD203B41FA5}">
                      <a16:colId xmlns:a16="http://schemas.microsoft.com/office/drawing/2014/main" val="976736491"/>
                    </a:ext>
                  </a:extLst>
                </a:gridCol>
                <a:gridCol w="1319135">
                  <a:extLst>
                    <a:ext uri="{9D8B030D-6E8A-4147-A177-3AD203B41FA5}">
                      <a16:colId xmlns:a16="http://schemas.microsoft.com/office/drawing/2014/main" val="3401479028"/>
                    </a:ext>
                  </a:extLst>
                </a:gridCol>
              </a:tblGrid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6725812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520338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4904430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728441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6524439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6742466"/>
                  </a:ext>
                </a:extLst>
              </a:tr>
            </a:tbl>
          </a:graphicData>
        </a:graphic>
      </p:graphicFrame>
      <p:pic>
        <p:nvPicPr>
          <p:cNvPr id="6" name="Picture 5" descr="A cartoon of a cloud with lightning bolt&#10;&#10;Description automatically generated">
            <a:extLst>
              <a:ext uri="{FF2B5EF4-FFF2-40B4-BE49-F238E27FC236}">
                <a16:creationId xmlns:a16="http://schemas.microsoft.com/office/drawing/2014/main" id="{5618C30C-3BBC-7FAF-7E10-10087B60E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12" y="1504644"/>
            <a:ext cx="805231" cy="805231"/>
          </a:xfrm>
          <a:prstGeom prst="rect">
            <a:avLst/>
          </a:prstGeom>
        </p:spPr>
      </p:pic>
      <p:pic>
        <p:nvPicPr>
          <p:cNvPr id="8" name="Picture 7" descr="A cloud and snowflakes&#10;&#10;Description automatically generated">
            <a:extLst>
              <a:ext uri="{FF2B5EF4-FFF2-40B4-BE49-F238E27FC236}">
                <a16:creationId xmlns:a16="http://schemas.microsoft.com/office/drawing/2014/main" id="{1C189C78-9637-7C52-6DB5-6C2351220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1652" y="503419"/>
            <a:ext cx="805231" cy="805231"/>
          </a:xfrm>
          <a:prstGeom prst="rect">
            <a:avLst/>
          </a:prstGeom>
        </p:spPr>
      </p:pic>
      <p:pic>
        <p:nvPicPr>
          <p:cNvPr id="10" name="Picture 9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B3191E58-A5CF-B191-206B-B2013585A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7663" y="3566521"/>
            <a:ext cx="805231" cy="805231"/>
          </a:xfrm>
          <a:prstGeom prst="rect">
            <a:avLst/>
          </a:prstGeom>
        </p:spPr>
      </p:pic>
      <p:pic>
        <p:nvPicPr>
          <p:cNvPr id="12" name="Picture 11" descr="A cartoon of a cloud&#10;&#10;Description automatically generated">
            <a:extLst>
              <a:ext uri="{FF2B5EF4-FFF2-40B4-BE49-F238E27FC236}">
                <a16:creationId xmlns:a16="http://schemas.microsoft.com/office/drawing/2014/main" id="{FBD7195A-4A56-2A79-5011-F33DDEE71E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8750" y="2522250"/>
            <a:ext cx="805231" cy="805231"/>
          </a:xfrm>
          <a:prstGeom prst="rect">
            <a:avLst/>
          </a:prstGeom>
        </p:spPr>
      </p:pic>
      <p:pic>
        <p:nvPicPr>
          <p:cNvPr id="14" name="Picture 13" descr="A cartoon of a cloud with rain&#10;&#10;Description automatically generated">
            <a:extLst>
              <a:ext uri="{FF2B5EF4-FFF2-40B4-BE49-F238E27FC236}">
                <a16:creationId xmlns:a16="http://schemas.microsoft.com/office/drawing/2014/main" id="{DA60CE52-B30E-A218-1734-8D8B6C616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77663" y="1477979"/>
            <a:ext cx="805231" cy="805231"/>
          </a:xfrm>
          <a:prstGeom prst="rect">
            <a:avLst/>
          </a:prstGeom>
        </p:spPr>
      </p:pic>
      <p:pic>
        <p:nvPicPr>
          <p:cNvPr id="16" name="Picture 15" descr="A cartoon of a thermometer with a sad face&#10;&#10;Description automatically generated">
            <a:extLst>
              <a:ext uri="{FF2B5EF4-FFF2-40B4-BE49-F238E27FC236}">
                <a16:creationId xmlns:a16="http://schemas.microsoft.com/office/drawing/2014/main" id="{5CDD3F9E-F6F1-8968-931A-D00FE48F43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36735" y="503420"/>
            <a:ext cx="805231" cy="805231"/>
          </a:xfrm>
          <a:prstGeom prst="rect">
            <a:avLst/>
          </a:prstGeom>
        </p:spPr>
      </p:pic>
      <p:pic>
        <p:nvPicPr>
          <p:cNvPr id="18" name="Picture 17" descr="A cartoon of a cloud with raindrops&#10;&#10;Description automatically generated">
            <a:extLst>
              <a:ext uri="{FF2B5EF4-FFF2-40B4-BE49-F238E27FC236}">
                <a16:creationId xmlns:a16="http://schemas.microsoft.com/office/drawing/2014/main" id="{C81A1261-AC9E-A2C2-11FF-2975F17BE7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81653" y="5644056"/>
            <a:ext cx="805231" cy="805231"/>
          </a:xfrm>
          <a:prstGeom prst="rect">
            <a:avLst/>
          </a:prstGeom>
        </p:spPr>
      </p:pic>
      <p:pic>
        <p:nvPicPr>
          <p:cNvPr id="20" name="Picture 19" descr="A cartoon cloud blowing wind&#10;&#10;Description automatically generated">
            <a:extLst>
              <a:ext uri="{FF2B5EF4-FFF2-40B4-BE49-F238E27FC236}">
                <a16:creationId xmlns:a16="http://schemas.microsoft.com/office/drawing/2014/main" id="{534510B8-482A-ABD1-366E-9AC0B10BE5B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81654" y="4515864"/>
            <a:ext cx="805231" cy="805231"/>
          </a:xfrm>
          <a:prstGeom prst="rect">
            <a:avLst/>
          </a:prstGeom>
        </p:spPr>
      </p:pic>
      <p:pic>
        <p:nvPicPr>
          <p:cNvPr id="22" name="Picture 21" descr="A cartoon of a moon and clouds&#10;&#10;Description automatically generated">
            <a:extLst>
              <a:ext uri="{FF2B5EF4-FFF2-40B4-BE49-F238E27FC236}">
                <a16:creationId xmlns:a16="http://schemas.microsoft.com/office/drawing/2014/main" id="{72734C8D-14AA-E176-069E-D769D3CAF4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81654" y="3498258"/>
            <a:ext cx="805231" cy="805231"/>
          </a:xfrm>
          <a:prstGeom prst="rect">
            <a:avLst/>
          </a:prstGeom>
        </p:spPr>
      </p:pic>
      <p:pic>
        <p:nvPicPr>
          <p:cNvPr id="24" name="Picture 23" descr="A cartoon of a thermometer&#10;&#10;Description automatically generated">
            <a:extLst>
              <a:ext uri="{FF2B5EF4-FFF2-40B4-BE49-F238E27FC236}">
                <a16:creationId xmlns:a16="http://schemas.microsoft.com/office/drawing/2014/main" id="{95F51A0A-6A56-085C-9B05-1CE31F1CCC5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81655" y="2522251"/>
            <a:ext cx="805231" cy="805231"/>
          </a:xfrm>
          <a:prstGeom prst="rect">
            <a:avLst/>
          </a:prstGeom>
        </p:spPr>
      </p:pic>
      <p:pic>
        <p:nvPicPr>
          <p:cNvPr id="26" name="Picture 25" descr="A camel and cactus in a desert&#10;&#10;Description automatically generated">
            <a:extLst>
              <a:ext uri="{FF2B5EF4-FFF2-40B4-BE49-F238E27FC236}">
                <a16:creationId xmlns:a16="http://schemas.microsoft.com/office/drawing/2014/main" id="{297DD388-F0DF-A4FE-0844-B7BF9C7AC52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077663" y="4574791"/>
            <a:ext cx="805231" cy="805231"/>
          </a:xfrm>
          <a:prstGeom prst="rect">
            <a:avLst/>
          </a:prstGeom>
        </p:spPr>
      </p:pic>
      <p:pic>
        <p:nvPicPr>
          <p:cNvPr id="28" name="Picture 27" descr="A blue umbrella with white dots and drops&#10;&#10;Description automatically generated">
            <a:extLst>
              <a:ext uri="{FF2B5EF4-FFF2-40B4-BE49-F238E27FC236}">
                <a16:creationId xmlns:a16="http://schemas.microsoft.com/office/drawing/2014/main" id="{6881B9A6-FAF0-81B9-1FAB-0FE99BD4802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077663" y="5583061"/>
            <a:ext cx="805231" cy="805231"/>
          </a:xfrm>
          <a:prstGeom prst="rect">
            <a:avLst/>
          </a:prstGeom>
        </p:spPr>
      </p:pic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A6A02807-0068-CA0E-8D8A-6C2BFFF931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52441"/>
              </p:ext>
            </p:extLst>
          </p:nvPr>
        </p:nvGraphicFramePr>
        <p:xfrm>
          <a:off x="8024734" y="348522"/>
          <a:ext cx="3912433" cy="6160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4577">
                  <a:extLst>
                    <a:ext uri="{9D8B030D-6E8A-4147-A177-3AD203B41FA5}">
                      <a16:colId xmlns:a16="http://schemas.microsoft.com/office/drawing/2014/main" val="3451285133"/>
                    </a:ext>
                  </a:extLst>
                </a:gridCol>
                <a:gridCol w="1334125">
                  <a:extLst>
                    <a:ext uri="{9D8B030D-6E8A-4147-A177-3AD203B41FA5}">
                      <a16:colId xmlns:a16="http://schemas.microsoft.com/office/drawing/2014/main" val="1507195876"/>
                    </a:ext>
                  </a:extLst>
                </a:gridCol>
                <a:gridCol w="614596">
                  <a:extLst>
                    <a:ext uri="{9D8B030D-6E8A-4147-A177-3AD203B41FA5}">
                      <a16:colId xmlns:a16="http://schemas.microsoft.com/office/drawing/2014/main" val="976736491"/>
                    </a:ext>
                  </a:extLst>
                </a:gridCol>
                <a:gridCol w="1319135">
                  <a:extLst>
                    <a:ext uri="{9D8B030D-6E8A-4147-A177-3AD203B41FA5}">
                      <a16:colId xmlns:a16="http://schemas.microsoft.com/office/drawing/2014/main" val="3401479028"/>
                    </a:ext>
                  </a:extLst>
                </a:gridCol>
              </a:tblGrid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6725812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520338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4904430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728441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6524439"/>
                  </a:ext>
                </a:extLst>
              </a:tr>
              <a:tr h="102682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6742466"/>
                  </a:ext>
                </a:extLst>
              </a:tr>
            </a:tbl>
          </a:graphicData>
        </a:graphic>
      </p:graphicFrame>
      <p:pic>
        <p:nvPicPr>
          <p:cNvPr id="32" name="Picture 31" descr="A cartoon of a cloud with lightning bolt&#10;&#10;Description automatically generated">
            <a:extLst>
              <a:ext uri="{FF2B5EF4-FFF2-40B4-BE49-F238E27FC236}">
                <a16:creationId xmlns:a16="http://schemas.microsoft.com/office/drawing/2014/main" id="{661DB831-C1F1-8807-9FEE-BDDCE57A4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4113" y="1504644"/>
            <a:ext cx="805231" cy="805231"/>
          </a:xfrm>
          <a:prstGeom prst="rect">
            <a:avLst/>
          </a:prstGeom>
        </p:spPr>
      </p:pic>
      <p:pic>
        <p:nvPicPr>
          <p:cNvPr id="33" name="Picture 32" descr="A cloud and snowflakes&#10;&#10;Description automatically generated">
            <a:extLst>
              <a:ext uri="{FF2B5EF4-FFF2-40B4-BE49-F238E27FC236}">
                <a16:creationId xmlns:a16="http://schemas.microsoft.com/office/drawing/2014/main" id="{4A13242B-D3AA-457C-8269-FB05E6EF4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1553" y="503419"/>
            <a:ext cx="805231" cy="805231"/>
          </a:xfrm>
          <a:prstGeom prst="rect">
            <a:avLst/>
          </a:prstGeom>
        </p:spPr>
      </p:pic>
      <p:pic>
        <p:nvPicPr>
          <p:cNvPr id="34" name="Picture 33" descr="A cartoon sun with a smiling face&#10;&#10;Description automatically generated">
            <a:extLst>
              <a:ext uri="{FF2B5EF4-FFF2-40B4-BE49-F238E27FC236}">
                <a16:creationId xmlns:a16="http://schemas.microsoft.com/office/drawing/2014/main" id="{281D262E-8F9A-6A89-E770-258C3D7777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47564" y="3566521"/>
            <a:ext cx="805231" cy="805231"/>
          </a:xfrm>
          <a:prstGeom prst="rect">
            <a:avLst/>
          </a:prstGeom>
        </p:spPr>
      </p:pic>
      <p:pic>
        <p:nvPicPr>
          <p:cNvPr id="35" name="Picture 34" descr="A cartoon of a cloud&#10;&#10;Description automatically generated">
            <a:extLst>
              <a:ext uri="{FF2B5EF4-FFF2-40B4-BE49-F238E27FC236}">
                <a16:creationId xmlns:a16="http://schemas.microsoft.com/office/drawing/2014/main" id="{740B13D8-496D-8BC8-D492-90E1A308CD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48651" y="2522250"/>
            <a:ext cx="805231" cy="805231"/>
          </a:xfrm>
          <a:prstGeom prst="rect">
            <a:avLst/>
          </a:prstGeom>
        </p:spPr>
      </p:pic>
      <p:pic>
        <p:nvPicPr>
          <p:cNvPr id="36" name="Picture 35" descr="A cartoon of a cloud with rain&#10;&#10;Description automatically generated">
            <a:extLst>
              <a:ext uri="{FF2B5EF4-FFF2-40B4-BE49-F238E27FC236}">
                <a16:creationId xmlns:a16="http://schemas.microsoft.com/office/drawing/2014/main" id="{EFE0F464-0893-B148-18F2-B42F984006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47564" y="1477979"/>
            <a:ext cx="805231" cy="805231"/>
          </a:xfrm>
          <a:prstGeom prst="rect">
            <a:avLst/>
          </a:prstGeom>
        </p:spPr>
      </p:pic>
      <p:pic>
        <p:nvPicPr>
          <p:cNvPr id="37" name="Picture 36" descr="A cartoon of a thermometer with a sad face&#10;&#10;Description automatically generated">
            <a:extLst>
              <a:ext uri="{FF2B5EF4-FFF2-40B4-BE49-F238E27FC236}">
                <a16:creationId xmlns:a16="http://schemas.microsoft.com/office/drawing/2014/main" id="{7C8E423B-21D6-FD4F-9F42-4D6CA2ED66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06636" y="503420"/>
            <a:ext cx="805231" cy="805231"/>
          </a:xfrm>
          <a:prstGeom prst="rect">
            <a:avLst/>
          </a:prstGeom>
        </p:spPr>
      </p:pic>
      <p:pic>
        <p:nvPicPr>
          <p:cNvPr id="38" name="Picture 37" descr="A cartoon of a cloud with raindrops&#10;&#10;Description automatically generated">
            <a:extLst>
              <a:ext uri="{FF2B5EF4-FFF2-40B4-BE49-F238E27FC236}">
                <a16:creationId xmlns:a16="http://schemas.microsoft.com/office/drawing/2014/main" id="{4A57F07D-C93B-9639-3848-C716B2D14D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51554" y="5644056"/>
            <a:ext cx="805231" cy="805231"/>
          </a:xfrm>
          <a:prstGeom prst="rect">
            <a:avLst/>
          </a:prstGeom>
        </p:spPr>
      </p:pic>
      <p:pic>
        <p:nvPicPr>
          <p:cNvPr id="39" name="Picture 38" descr="A cartoon cloud blowing wind&#10;&#10;Description automatically generated">
            <a:extLst>
              <a:ext uri="{FF2B5EF4-FFF2-40B4-BE49-F238E27FC236}">
                <a16:creationId xmlns:a16="http://schemas.microsoft.com/office/drawing/2014/main" id="{F7BF3A11-42B2-4FBB-DE33-A8B5DBEC5D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51555" y="4515864"/>
            <a:ext cx="805231" cy="805231"/>
          </a:xfrm>
          <a:prstGeom prst="rect">
            <a:avLst/>
          </a:prstGeom>
        </p:spPr>
      </p:pic>
      <p:pic>
        <p:nvPicPr>
          <p:cNvPr id="40" name="Picture 39" descr="A cartoon of a moon and clouds&#10;&#10;Description automatically generated">
            <a:extLst>
              <a:ext uri="{FF2B5EF4-FFF2-40B4-BE49-F238E27FC236}">
                <a16:creationId xmlns:a16="http://schemas.microsoft.com/office/drawing/2014/main" id="{3205A778-E303-6047-EA3C-F5273E50E1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51555" y="3498258"/>
            <a:ext cx="805231" cy="805231"/>
          </a:xfrm>
          <a:prstGeom prst="rect">
            <a:avLst/>
          </a:prstGeom>
        </p:spPr>
      </p:pic>
      <p:pic>
        <p:nvPicPr>
          <p:cNvPr id="41" name="Picture 40" descr="A cartoon of a thermometer&#10;&#10;Description automatically generated">
            <a:extLst>
              <a:ext uri="{FF2B5EF4-FFF2-40B4-BE49-F238E27FC236}">
                <a16:creationId xmlns:a16="http://schemas.microsoft.com/office/drawing/2014/main" id="{30A1407B-1FBD-9F3E-28FB-54AD5E17F86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951556" y="2522251"/>
            <a:ext cx="805231" cy="805231"/>
          </a:xfrm>
          <a:prstGeom prst="rect">
            <a:avLst/>
          </a:prstGeom>
        </p:spPr>
      </p:pic>
      <p:pic>
        <p:nvPicPr>
          <p:cNvPr id="42" name="Picture 41" descr="A camel and cactus in a desert&#10;&#10;Description automatically generated">
            <a:extLst>
              <a:ext uri="{FF2B5EF4-FFF2-40B4-BE49-F238E27FC236}">
                <a16:creationId xmlns:a16="http://schemas.microsoft.com/office/drawing/2014/main" id="{A5349CF2-C663-E0E9-CC6C-A9429E240AD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847564" y="4574791"/>
            <a:ext cx="805231" cy="805231"/>
          </a:xfrm>
          <a:prstGeom prst="rect">
            <a:avLst/>
          </a:prstGeom>
        </p:spPr>
      </p:pic>
      <p:pic>
        <p:nvPicPr>
          <p:cNvPr id="43" name="Picture 42" descr="A blue umbrella with white dots and drops&#10;&#10;Description automatically generated">
            <a:extLst>
              <a:ext uri="{FF2B5EF4-FFF2-40B4-BE49-F238E27FC236}">
                <a16:creationId xmlns:a16="http://schemas.microsoft.com/office/drawing/2014/main" id="{25946694-4A41-6055-5D90-5F215EE26E4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847564" y="5583061"/>
            <a:ext cx="805231" cy="8052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7CD190-B38B-8A6C-D401-92C0C642E5FE}"/>
              </a:ext>
            </a:extLst>
          </p:cNvPr>
          <p:cNvSpPr txBox="1"/>
          <p:nvPr/>
        </p:nvSpPr>
        <p:spPr>
          <a:xfrm>
            <a:off x="4532283" y="479982"/>
            <a:ext cx="31274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atin typeface="+mj-lt"/>
              </a:rPr>
              <a:t>Amser</a:t>
            </a:r>
            <a:r>
              <a:rPr lang="en-GB" sz="4000" b="1" dirty="0">
                <a:latin typeface="+mj-lt"/>
              </a:rPr>
              <a:t> </a:t>
            </a:r>
            <a:r>
              <a:rPr lang="en-GB" sz="4000" b="1" dirty="0" err="1">
                <a:latin typeface="+mj-lt"/>
              </a:rPr>
              <a:t>G</a:t>
            </a:r>
            <a:r>
              <a:rPr lang="en-GB" sz="4000" b="1" dirty="0" err="1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4000" b="1" dirty="0" err="1">
                <a:latin typeface="+mj-lt"/>
              </a:rPr>
              <a:t>m</a:t>
            </a:r>
            <a:endParaRPr lang="en-GB" sz="4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184739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AB2F9-DF2A-7FC7-F5BA-C6CE757D9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0" y="904771"/>
            <a:ext cx="10515600" cy="1325563"/>
          </a:xfrm>
        </p:spPr>
        <p:txBody>
          <a:bodyPr/>
          <a:lstStyle/>
          <a:p>
            <a:r>
              <a:rPr lang="en-GB" dirty="0"/>
              <a:t>Sut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BDD4582-DF9D-0135-9AAD-697EF6BD5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018" y="1002899"/>
            <a:ext cx="5791200" cy="3989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41227EC5-F00F-E1A6-BFD2-D8CA1D7C7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037" y="4887489"/>
            <a:ext cx="5745163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F9D34C-0723-039B-C348-4C3CFF616B6C}"/>
              </a:ext>
            </a:extLst>
          </p:cNvPr>
          <p:cNvSpPr txBox="1"/>
          <p:nvPr/>
        </p:nvSpPr>
        <p:spPr>
          <a:xfrm>
            <a:off x="359576" y="1854110"/>
            <a:ext cx="50369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Sut </a:t>
            </a:r>
            <a:r>
              <a:rPr lang="en-GB" sz="4800" dirty="0" err="1"/>
              <a:t>bydd</a:t>
            </a:r>
            <a:r>
              <a:rPr lang="en-GB" sz="4800" dirty="0"/>
              <a:t> y </a:t>
            </a:r>
            <a:r>
              <a:rPr lang="en-GB" sz="4800" dirty="0" err="1"/>
              <a:t>tywydd</a:t>
            </a:r>
            <a:r>
              <a:rPr lang="en-GB" sz="4800" dirty="0"/>
              <a:t> </a:t>
            </a:r>
            <a:r>
              <a:rPr lang="en-GB" sz="4800" u="sng" dirty="0" err="1"/>
              <a:t>yfory</a:t>
            </a:r>
            <a:r>
              <a:rPr lang="en-GB" sz="4800" u="sng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68A017-55E7-4A29-3C5C-272E86F26669}"/>
              </a:ext>
            </a:extLst>
          </p:cNvPr>
          <p:cNvSpPr txBox="1"/>
          <p:nvPr/>
        </p:nvSpPr>
        <p:spPr>
          <a:xfrm>
            <a:off x="266054" y="4530621"/>
            <a:ext cx="872554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 err="1">
                <a:solidFill>
                  <a:srgbClr val="7BBCF4"/>
                </a:solidFill>
              </a:rPr>
              <a:t>Bydd</a:t>
            </a:r>
            <a:r>
              <a:rPr lang="en-GB" sz="4800" dirty="0">
                <a:solidFill>
                  <a:srgbClr val="7BBCF4"/>
                </a:solidFill>
              </a:rPr>
              <a:t> </a:t>
            </a:r>
            <a:r>
              <a:rPr lang="en-GB" sz="4800" dirty="0" err="1">
                <a:solidFill>
                  <a:srgbClr val="7BBCF4"/>
                </a:solidFill>
              </a:rPr>
              <a:t>hi’n</a:t>
            </a:r>
            <a:r>
              <a:rPr lang="en-GB" sz="4800" dirty="0">
                <a:solidFill>
                  <a:srgbClr val="7BBCF4"/>
                </a:solidFill>
              </a:rPr>
              <a:t> …... </a:t>
            </a:r>
            <a:r>
              <a:rPr lang="en-GB" sz="4800" dirty="0" err="1">
                <a:solidFill>
                  <a:srgbClr val="7BBCF4"/>
                </a:solidFill>
              </a:rPr>
              <a:t>yfory</a:t>
            </a:r>
            <a:r>
              <a:rPr lang="en-GB" sz="4800" dirty="0">
                <a:solidFill>
                  <a:srgbClr val="7BBCF4"/>
                </a:solidFill>
              </a:rPr>
              <a:t>.</a:t>
            </a:r>
            <a:endParaRPr lang="en-GB" sz="4800" u="sng" dirty="0">
              <a:solidFill>
                <a:srgbClr val="7BBCF4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D93E5E-150F-C79D-BB37-83B735DC873F}"/>
              </a:ext>
            </a:extLst>
          </p:cNvPr>
          <p:cNvSpPr txBox="1"/>
          <p:nvPr/>
        </p:nvSpPr>
        <p:spPr>
          <a:xfrm>
            <a:off x="154983" y="123986"/>
            <a:ext cx="11623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err="1"/>
              <a:t>Siarad</a:t>
            </a:r>
            <a:r>
              <a:rPr lang="en-GB" sz="3200" b="1" u="sng" dirty="0"/>
              <a:t> am y </a:t>
            </a:r>
            <a:r>
              <a:rPr lang="en-GB" sz="3200" b="1" u="sng" dirty="0" err="1"/>
              <a:t>tywydd</a:t>
            </a:r>
            <a:r>
              <a:rPr lang="en-GB" sz="3200" b="1" u="sng" dirty="0"/>
              <a:t> </a:t>
            </a:r>
            <a:r>
              <a:rPr lang="en-GB" sz="3200" b="1" u="sng" dirty="0" err="1"/>
              <a:t>yn</a:t>
            </a:r>
            <a:r>
              <a:rPr lang="en-GB" sz="3200" b="1" u="sng" dirty="0"/>
              <a:t> yr </a:t>
            </a:r>
            <a:r>
              <a:rPr lang="en-GB" sz="3200" b="1" u="sng" dirty="0" err="1"/>
              <a:t>amser</a:t>
            </a:r>
            <a:r>
              <a:rPr lang="en-GB" sz="3200" b="1" u="sng" dirty="0"/>
              <a:t> </a:t>
            </a:r>
            <a:r>
              <a:rPr lang="en-GB" sz="3200" b="1" u="sng" dirty="0" err="1"/>
              <a:t>dyfydol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047138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518090"/>
              </p:ext>
            </p:extLst>
          </p:nvPr>
        </p:nvGraphicFramePr>
        <p:xfrm>
          <a:off x="6851177" y="242939"/>
          <a:ext cx="5131274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sz="1200" b="0" dirty="0"/>
                        <a:t>Defnyddia orchmynion yn gywir a hyderus – unigol i siarad am un person a lluosog gyda llawer o bobl.</a:t>
                      </a:r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 Nicky Thomas</a:t>
            </a:r>
          </a:p>
          <a:p>
            <a:r>
              <a:rPr lang="cy-GB" dirty="0"/>
              <a:t>Teitl y wers: Tywydd – Yr Amser Dyfodol</a:t>
            </a:r>
          </a:p>
          <a:p>
            <a:r>
              <a:rPr lang="cy-GB" dirty="0"/>
              <a:t>Nod y wers: Defnyddio’r amser dyfodol i siarad am y tywydd.</a:t>
            </a:r>
          </a:p>
          <a:p>
            <a:r>
              <a:rPr lang="cy-GB" dirty="0"/>
              <a:t>Blwyddyn: 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563210"/>
              </p:ext>
            </p:extLst>
          </p:nvPr>
        </p:nvGraphicFramePr>
        <p:xfrm>
          <a:off x="6851177" y="2016695"/>
          <a:ext cx="5131274" cy="45883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65637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2565637">
                  <a:extLst>
                    <a:ext uri="{9D8B030D-6E8A-4147-A177-3AD203B41FA5}">
                      <a16:colId xmlns:a16="http://schemas.microsoft.com/office/drawing/2014/main" val="2473359775"/>
                    </a:ext>
                  </a:extLst>
                </a:gridCol>
              </a:tblGrid>
              <a:tr h="2027990">
                <a:tc gridSpan="2"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Nod y wers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Amser drilio - geirfa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Drilio - patrymau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Ymarfer y patrymau mewn grwpiau.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Tacluso a cloi’r wers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52943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Sut bydd y tywydd yfory?</a:t>
                      </a:r>
                    </a:p>
                    <a:p>
                      <a:r>
                        <a:rPr lang="cy-GB" sz="1200" b="0" dirty="0"/>
                        <a:t>Bydd hi’n .......... yfory.</a:t>
                      </a:r>
                      <a:br>
                        <a:rPr lang="cy-GB" sz="1200" b="0" dirty="0"/>
                      </a:br>
                      <a:endParaRPr lang="cy-GB" sz="1200" b="1" dirty="0"/>
                    </a:p>
                    <a:p>
                      <a:r>
                        <a:rPr lang="cy-GB" sz="1200" dirty="0"/>
                        <a:t>heulog</a:t>
                      </a:r>
                      <a:br>
                        <a:rPr lang="cy-GB" sz="1200" dirty="0"/>
                      </a:br>
                      <a:r>
                        <a:rPr lang="cy-GB" sz="1200" b="1" dirty="0"/>
                        <a:t>_</a:t>
                      </a:r>
                      <a:r>
                        <a:rPr lang="cy-GB" sz="1200" dirty="0"/>
                        <a:t>wyntog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bwrw glaw</a:t>
                      </a:r>
                    </a:p>
                    <a:p>
                      <a:r>
                        <a:rPr lang="cy-GB" sz="1200" dirty="0"/>
                        <a:t>bwrw eira</a:t>
                      </a:r>
                    </a:p>
                    <a:p>
                      <a:r>
                        <a:rPr lang="cy-GB" sz="1200" dirty="0"/>
                        <a:t>bwrw cesair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sych</a:t>
                      </a:r>
                      <a:br>
                        <a:rPr lang="cy-GB" sz="1200" dirty="0"/>
                      </a:br>
                      <a:r>
                        <a:rPr lang="cy-GB" sz="1200" b="1" dirty="0"/>
                        <a:t>_</a:t>
                      </a:r>
                      <a:r>
                        <a:rPr lang="cy-GB" sz="1200" dirty="0"/>
                        <a:t>wlyb</a:t>
                      </a:r>
                      <a:br>
                        <a:rPr lang="cy-GB" sz="1200" dirty="0"/>
                      </a:br>
                      <a:r>
                        <a:rPr lang="cy-GB" sz="1200" b="1" dirty="0"/>
                        <a:t>b</a:t>
                      </a:r>
                      <a:r>
                        <a:rPr lang="cy-GB" sz="1200" dirty="0"/>
                        <a:t>oeth</a:t>
                      </a:r>
                    </a:p>
                    <a:p>
                      <a:r>
                        <a:rPr lang="cy-GB" sz="1200" b="1" dirty="0"/>
                        <a:t>G</a:t>
                      </a:r>
                      <a:r>
                        <a:rPr lang="cy-GB" sz="1200" dirty="0"/>
                        <a:t>ymylog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200" dirty="0"/>
                        <a:t>stormus</a:t>
                      </a:r>
                    </a:p>
                    <a:p>
                      <a:r>
                        <a:rPr lang="cy-GB" sz="1200" dirty="0"/>
                        <a:t>oer</a:t>
                      </a:r>
                    </a:p>
                    <a:p>
                      <a:r>
                        <a:rPr lang="cy-GB" sz="1200" dirty="0"/>
                        <a:t>braf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yr amser dyfydol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yfory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902352"/>
              </p:ext>
            </p:extLst>
          </p:nvPr>
        </p:nvGraphicFramePr>
        <p:xfrm>
          <a:off x="400477" y="1522254"/>
          <a:ext cx="5805451" cy="52216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545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4480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Y ffocws heddiw ydy cyflwyno "yr amser yn y dyfodol" i siarad am y tywydd yfory ac ymarfer geirfa'r tywydd gyda threiglad meddal ar ôl "Bydd hi'n".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Sut bydd y tywydd yfory?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Bydd hi'n .......... yfory.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103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200" dirty="0"/>
                        <a:t>Mae plant wedi dysgu sut i siarad am y tywydd yn yr amser presennol yn dda ar y cyfan.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Maen nhw’n eithaf hyderus am y patrymau yn yr amser presennol ond maen nhw angen ymarfer gyda defnyddio treiglad meddal ar ôl “Mae hi’n...” gyda geirfa fel poeth, cymylog, gwlyb a gwyntog.</a:t>
                      </a:r>
                    </a:p>
                    <a:p>
                      <a:endParaRPr lang="cy-GB" sz="1400" b="1" dirty="0"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489</Words>
  <Application>Microsoft Office PowerPoint</Application>
  <PresentationFormat>Widescreen</PresentationFormat>
  <Paragraphs>118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Aptos</vt:lpstr>
      <vt:lpstr>Aptos Display</vt:lpstr>
      <vt:lpstr>Arial</vt:lpstr>
      <vt:lpstr>Office Theme</vt:lpstr>
      <vt:lpstr>Y Tywydd</vt:lpstr>
      <vt:lpstr>PowerPoint Presentation</vt:lpstr>
      <vt:lpstr>PowerPoint Presentation</vt:lpstr>
      <vt:lpstr>PowerPoint Presentation</vt:lpstr>
      <vt:lpstr>poeth</vt:lpstr>
      <vt:lpstr>bwrw eira</vt:lpstr>
      <vt:lpstr>heulog</vt:lpstr>
      <vt:lpstr>cymylog</vt:lpstr>
      <vt:lpstr>bwrw cesair</vt:lpstr>
      <vt:lpstr>gwlyb</vt:lpstr>
      <vt:lpstr>bwrw glaw</vt:lpstr>
      <vt:lpstr>gwyntog</vt:lpstr>
      <vt:lpstr>braf</vt:lpstr>
      <vt:lpstr>sych</vt:lpstr>
      <vt:lpstr>oer</vt:lpstr>
      <vt:lpstr>Sut bydd y tywydd yfory?</vt:lpstr>
      <vt:lpstr>Sut bydd y tywydd yfory?</vt:lpstr>
      <vt:lpstr>Sut bydd y tywydd yfory?</vt:lpstr>
      <vt:lpstr>Sut bydd y tywydd yfory?</vt:lpstr>
      <vt:lpstr>Beth sy yn y bag?</vt:lpstr>
      <vt:lpstr>Bydd hi’n                                                           yfory.</vt:lpstr>
      <vt:lpstr>Bydd hi’n                                                           yfory.</vt:lpstr>
      <vt:lpstr>Bydd hi’n                                                           yfory.</vt:lpstr>
      <vt:lpstr>Bydd hi’n                                                           yfory.</vt:lpstr>
      <vt:lpstr>Bydd hi’n                                                           yfory.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Nicky Thomas (2411194)</cp:lastModifiedBy>
  <cp:revision>17</cp:revision>
  <dcterms:created xsi:type="dcterms:W3CDTF">2024-10-18T11:23:11Z</dcterms:created>
  <dcterms:modified xsi:type="dcterms:W3CDTF">2024-10-24T16:28:47Z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