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Lst>
  <p:sldSz cy="5143500" cx="9144000"/>
  <p:notesSz cx="6858000" cy="9144000"/>
  <p:embeddedFontLst>
    <p:embeddedFont>
      <p:font typeface="Raleway"/>
      <p:regular r:id="rId11"/>
      <p:bold r:id="rId12"/>
      <p:italic r:id="rId13"/>
      <p:boldItalic r:id="rId14"/>
    </p:embeddedFont>
    <p:embeddedFont>
      <p:font typeface="Lato"/>
      <p:regular r:id="rId15"/>
      <p:bold r:id="rId16"/>
      <p:italic r:id="rId17"/>
      <p:boldItalic r:id="rId18"/>
    </p:embeddedFont>
    <p:embeddedFont>
      <p:font typeface="Comfortaa"/>
      <p:regular r:id="rId19"/>
      <p:bold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Comfortaa-bold.fntdata"/><Relationship Id="rId11" Type="http://schemas.openxmlformats.org/officeDocument/2006/relationships/font" Target="fonts/Raleway-regular.fntdata"/><Relationship Id="rId10" Type="http://schemas.openxmlformats.org/officeDocument/2006/relationships/slide" Target="slides/slide5.xml"/><Relationship Id="rId13" Type="http://schemas.openxmlformats.org/officeDocument/2006/relationships/font" Target="fonts/Raleway-italic.fntdata"/><Relationship Id="rId12" Type="http://schemas.openxmlformats.org/officeDocument/2006/relationships/font" Target="fonts/Raleway-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Lato-regular.fntdata"/><Relationship Id="rId14" Type="http://schemas.openxmlformats.org/officeDocument/2006/relationships/font" Target="fonts/Raleway-boldItalic.fntdata"/><Relationship Id="rId17" Type="http://schemas.openxmlformats.org/officeDocument/2006/relationships/font" Target="fonts/Lato-italic.fntdata"/><Relationship Id="rId16" Type="http://schemas.openxmlformats.org/officeDocument/2006/relationships/font" Target="fonts/Lato-bold.fntdata"/><Relationship Id="rId5" Type="http://schemas.openxmlformats.org/officeDocument/2006/relationships/notesMaster" Target="notesMasters/notesMaster1.xml"/><Relationship Id="rId19" Type="http://schemas.openxmlformats.org/officeDocument/2006/relationships/font" Target="fonts/Comfortaa-regular.fntdata"/><Relationship Id="rId6" Type="http://schemas.openxmlformats.org/officeDocument/2006/relationships/slide" Target="slides/slide1.xml"/><Relationship Id="rId18" Type="http://schemas.openxmlformats.org/officeDocument/2006/relationships/font" Target="fonts/Lato-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Shape 8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84" name="Shape 8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8" name="Shape 88"/>
        <p:cNvGrpSpPr/>
        <p:nvPr/>
      </p:nvGrpSpPr>
      <p:grpSpPr>
        <a:xfrm>
          <a:off x="0" y="0"/>
          <a:ext cx="0" cy="0"/>
          <a:chOff x="0" y="0"/>
          <a:chExt cx="0" cy="0"/>
        </a:xfrm>
      </p:grpSpPr>
      <p:sp>
        <p:nvSpPr>
          <p:cNvPr id="89" name="Shape 8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0" name="Shape 9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5" name="Shape 95"/>
        <p:cNvGrpSpPr/>
        <p:nvPr/>
      </p:nvGrpSpPr>
      <p:grpSpPr>
        <a:xfrm>
          <a:off x="0" y="0"/>
          <a:ext cx="0" cy="0"/>
          <a:chOff x="0" y="0"/>
          <a:chExt cx="0" cy="0"/>
        </a:xfrm>
      </p:grpSpPr>
      <p:sp>
        <p:nvSpPr>
          <p:cNvPr id="96" name="Shape 9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7" name="Shape 9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Shape 11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2" name="Shape 11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research shows that TUI has undergone large-scale changes as an organisation in recent years. Despite these changes, TUI has continued to place tremendous focus on it’s stakeholder’s, putting them at the forefront of business decisions. Alongside these changes, TUI has also made significant progress in increasing it’s sustainability levels and acting as a prime example of a carbon-efficient airline. </a:t>
            </a:r>
            <a:endParaRPr/>
          </a:p>
          <a:p>
            <a:pPr indent="0" lvl="0" marL="0">
              <a:spcBef>
                <a:spcPts val="0"/>
              </a:spcBef>
              <a:spcAft>
                <a:spcPts val="0"/>
              </a:spcAft>
              <a:buNone/>
            </a:pPr>
            <a:r>
              <a:rPr lang="en-GB"/>
              <a:t> </a:t>
            </a:r>
            <a:endParaRPr/>
          </a:p>
          <a:p>
            <a:pPr indent="0" lvl="0" marL="0">
              <a:spcBef>
                <a:spcPts val="0"/>
              </a:spcBef>
              <a:spcAft>
                <a:spcPts val="0"/>
              </a:spcAft>
              <a:buNone/>
            </a:pPr>
            <a:r>
              <a:rPr lang="en-GB"/>
              <a:t>It is evident that TUI’s success as a company could be directly related to it’s innovative management structure, it’s ability to prioritize it’s stakeholder’s and it’s focus on minimizing detriment to the environment.</a:t>
            </a:r>
            <a:endParaRPr/>
          </a:p>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8" name="Shape 118"/>
        <p:cNvGrpSpPr/>
        <p:nvPr/>
      </p:nvGrpSpPr>
      <p:grpSpPr>
        <a:xfrm>
          <a:off x="0" y="0"/>
          <a:ext cx="0" cy="0"/>
          <a:chOff x="0" y="0"/>
          <a:chExt cx="0" cy="0"/>
        </a:xfrm>
      </p:grpSpPr>
      <p:sp>
        <p:nvSpPr>
          <p:cNvPr id="119" name="Shape 11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0" name="Shape 12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Trip advisor </a:t>
            </a:r>
            <a:endParaRPr/>
          </a:p>
          <a:p>
            <a:pPr indent="0" lvl="0" marL="0">
              <a:spcBef>
                <a:spcPts val="0"/>
              </a:spcBef>
              <a:spcAft>
                <a:spcPts val="0"/>
              </a:spcAft>
              <a:buNone/>
            </a:pPr>
            <a:r>
              <a:rPr lang="en-GB"/>
              <a:t>Our own experiences</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Shape 10"/>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11" name="Shape 11"/>
          <p:cNvGrpSpPr/>
          <p:nvPr/>
        </p:nvGrpSpPr>
        <p:grpSpPr>
          <a:xfrm>
            <a:off x="830392" y="1191256"/>
            <a:ext cx="745763" cy="45826"/>
            <a:chOff x="4580561" y="2589004"/>
            <a:chExt cx="1064464" cy="25200"/>
          </a:xfrm>
        </p:grpSpPr>
        <p:sp>
          <p:nvSpPr>
            <p:cNvPr id="12" name="Shape 1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3" name="Shape 13"/>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14" name="Shape 14"/>
          <p:cNvSpPr txBox="1"/>
          <p:nvPr>
            <p:ph type="ctrTitle"/>
          </p:nvPr>
        </p:nvSpPr>
        <p:spPr>
          <a:xfrm>
            <a:off x="729450" y="1322450"/>
            <a:ext cx="7688100" cy="16647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4200"/>
              <a:buNone/>
              <a:defRPr sz="4200">
                <a:solidFill>
                  <a:schemeClr val="dk2"/>
                </a:solidFill>
              </a:defRPr>
            </a:lvl1pPr>
            <a:lvl2pPr lvl="1">
              <a:spcBef>
                <a:spcPts val="0"/>
              </a:spcBef>
              <a:spcAft>
                <a:spcPts val="0"/>
              </a:spcAft>
              <a:buClr>
                <a:schemeClr val="dk2"/>
              </a:buClr>
              <a:buSzPts val="4200"/>
              <a:buNone/>
              <a:defRPr sz="4200">
                <a:solidFill>
                  <a:schemeClr val="dk2"/>
                </a:solidFill>
              </a:defRPr>
            </a:lvl2pPr>
            <a:lvl3pPr lvl="2">
              <a:spcBef>
                <a:spcPts val="0"/>
              </a:spcBef>
              <a:spcAft>
                <a:spcPts val="0"/>
              </a:spcAft>
              <a:buClr>
                <a:schemeClr val="dk2"/>
              </a:buClr>
              <a:buSzPts val="4200"/>
              <a:buNone/>
              <a:defRPr sz="4200">
                <a:solidFill>
                  <a:schemeClr val="dk2"/>
                </a:solidFill>
              </a:defRPr>
            </a:lvl3pPr>
            <a:lvl4pPr lvl="3">
              <a:spcBef>
                <a:spcPts val="0"/>
              </a:spcBef>
              <a:spcAft>
                <a:spcPts val="0"/>
              </a:spcAft>
              <a:buClr>
                <a:schemeClr val="dk2"/>
              </a:buClr>
              <a:buSzPts val="4200"/>
              <a:buNone/>
              <a:defRPr sz="4200">
                <a:solidFill>
                  <a:schemeClr val="dk2"/>
                </a:solidFill>
              </a:defRPr>
            </a:lvl4pPr>
            <a:lvl5pPr lvl="4">
              <a:spcBef>
                <a:spcPts val="0"/>
              </a:spcBef>
              <a:spcAft>
                <a:spcPts val="0"/>
              </a:spcAft>
              <a:buClr>
                <a:schemeClr val="dk2"/>
              </a:buClr>
              <a:buSzPts val="4200"/>
              <a:buNone/>
              <a:defRPr sz="4200">
                <a:solidFill>
                  <a:schemeClr val="dk2"/>
                </a:solidFill>
              </a:defRPr>
            </a:lvl5pPr>
            <a:lvl6pPr lvl="5">
              <a:spcBef>
                <a:spcPts val="0"/>
              </a:spcBef>
              <a:spcAft>
                <a:spcPts val="0"/>
              </a:spcAft>
              <a:buClr>
                <a:schemeClr val="dk2"/>
              </a:buClr>
              <a:buSzPts val="4200"/>
              <a:buNone/>
              <a:defRPr sz="4200">
                <a:solidFill>
                  <a:schemeClr val="dk2"/>
                </a:solidFill>
              </a:defRPr>
            </a:lvl6pPr>
            <a:lvl7pPr lvl="6">
              <a:spcBef>
                <a:spcPts val="0"/>
              </a:spcBef>
              <a:spcAft>
                <a:spcPts val="0"/>
              </a:spcAft>
              <a:buClr>
                <a:schemeClr val="dk2"/>
              </a:buClr>
              <a:buSzPts val="4200"/>
              <a:buNone/>
              <a:defRPr sz="4200">
                <a:solidFill>
                  <a:schemeClr val="dk2"/>
                </a:solidFill>
              </a:defRPr>
            </a:lvl7pPr>
            <a:lvl8pPr lvl="7">
              <a:spcBef>
                <a:spcPts val="0"/>
              </a:spcBef>
              <a:spcAft>
                <a:spcPts val="0"/>
              </a:spcAft>
              <a:buClr>
                <a:schemeClr val="dk2"/>
              </a:buClr>
              <a:buSzPts val="4200"/>
              <a:buNone/>
              <a:defRPr sz="4200">
                <a:solidFill>
                  <a:schemeClr val="dk2"/>
                </a:solidFill>
              </a:defRPr>
            </a:lvl8pPr>
            <a:lvl9pPr lvl="8">
              <a:spcBef>
                <a:spcPts val="0"/>
              </a:spcBef>
              <a:spcAft>
                <a:spcPts val="0"/>
              </a:spcAft>
              <a:buClr>
                <a:schemeClr val="dk2"/>
              </a:buClr>
              <a:buSzPts val="4200"/>
              <a:buNone/>
              <a:defRPr sz="4200">
                <a:solidFill>
                  <a:schemeClr val="dk2"/>
                </a:solidFill>
              </a:defRPr>
            </a:lvl9pPr>
          </a:lstStyle>
          <a:p/>
        </p:txBody>
      </p:sp>
      <p:sp>
        <p:nvSpPr>
          <p:cNvPr id="15" name="Shape 15"/>
          <p:cNvSpPr txBox="1"/>
          <p:nvPr>
            <p:ph idx="1" type="subTitle"/>
          </p:nvPr>
        </p:nvSpPr>
        <p:spPr>
          <a:xfrm>
            <a:off x="729627" y="3172900"/>
            <a:ext cx="7688100" cy="5412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Shape 1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Shape 18"/>
          <p:cNvGrpSpPr/>
          <p:nvPr/>
        </p:nvGrpSpPr>
        <p:grpSpPr>
          <a:xfrm>
            <a:off x="830392" y="1191256"/>
            <a:ext cx="745763" cy="45826"/>
            <a:chOff x="4580561" y="2589004"/>
            <a:chExt cx="1064464" cy="25200"/>
          </a:xfrm>
        </p:grpSpPr>
        <p:sp>
          <p:nvSpPr>
            <p:cNvPr id="19" name="Shape 19"/>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0" name="Shape 20"/>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21" name="Shape 21"/>
          <p:cNvSpPr txBox="1"/>
          <p:nvPr>
            <p:ph type="title"/>
          </p:nvPr>
        </p:nvSpPr>
        <p:spPr>
          <a:xfrm>
            <a:off x="729450" y="1322450"/>
            <a:ext cx="7688400" cy="15186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Shape 2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3" name="Shape 23"/>
        <p:cNvGrpSpPr/>
        <p:nvPr/>
      </p:nvGrpSpPr>
      <p:grpSpPr>
        <a:xfrm>
          <a:off x="0" y="0"/>
          <a:ext cx="0" cy="0"/>
          <a:chOff x="0" y="0"/>
          <a:chExt cx="0" cy="0"/>
        </a:xfrm>
      </p:grpSpPr>
      <p:sp>
        <p:nvSpPr>
          <p:cNvPr id="24" name="Shape 2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25" name="Shape 25"/>
          <p:cNvGrpSpPr/>
          <p:nvPr/>
        </p:nvGrpSpPr>
        <p:grpSpPr>
          <a:xfrm>
            <a:off x="830392" y="1191256"/>
            <a:ext cx="745763" cy="45826"/>
            <a:chOff x="4580561" y="2589004"/>
            <a:chExt cx="1064464" cy="25200"/>
          </a:xfrm>
        </p:grpSpPr>
        <p:sp>
          <p:nvSpPr>
            <p:cNvPr id="26" name="Shape 2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7" name="Shape 2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28" name="Shape 28"/>
          <p:cNvSpPr txBox="1"/>
          <p:nvPr>
            <p:ph type="title"/>
          </p:nvPr>
        </p:nvSpPr>
        <p:spPr>
          <a:xfrm>
            <a:off x="729450" y="1318650"/>
            <a:ext cx="7688700" cy="535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29" name="Shape 29"/>
          <p:cNvSpPr txBox="1"/>
          <p:nvPr>
            <p:ph idx="1" type="body"/>
          </p:nvPr>
        </p:nvSpPr>
        <p:spPr>
          <a:xfrm>
            <a:off x="729450" y="2078875"/>
            <a:ext cx="7688700" cy="22611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0" name="Shape 3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31" name="Shape 31"/>
        <p:cNvGrpSpPr/>
        <p:nvPr/>
      </p:nvGrpSpPr>
      <p:grpSpPr>
        <a:xfrm>
          <a:off x="0" y="0"/>
          <a:ext cx="0" cy="0"/>
          <a:chOff x="0" y="0"/>
          <a:chExt cx="0" cy="0"/>
        </a:xfrm>
      </p:grpSpPr>
      <p:sp>
        <p:nvSpPr>
          <p:cNvPr id="32" name="Shape 32"/>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33" name="Shape 33"/>
          <p:cNvGrpSpPr/>
          <p:nvPr/>
        </p:nvGrpSpPr>
        <p:grpSpPr>
          <a:xfrm>
            <a:off x="830392" y="1191256"/>
            <a:ext cx="745763" cy="45826"/>
            <a:chOff x="4580561" y="2589004"/>
            <a:chExt cx="1064464" cy="25200"/>
          </a:xfrm>
        </p:grpSpPr>
        <p:sp>
          <p:nvSpPr>
            <p:cNvPr id="34" name="Shape 3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5" name="Shape 3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36" name="Shape 36"/>
          <p:cNvSpPr txBox="1"/>
          <p:nvPr>
            <p:ph type="title"/>
          </p:nvPr>
        </p:nvSpPr>
        <p:spPr>
          <a:xfrm>
            <a:off x="729450" y="1318650"/>
            <a:ext cx="7688400" cy="535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37" name="Shape 37"/>
          <p:cNvSpPr txBox="1"/>
          <p:nvPr>
            <p:ph idx="1" type="body"/>
          </p:nvPr>
        </p:nvSpPr>
        <p:spPr>
          <a:xfrm>
            <a:off x="729325" y="2078875"/>
            <a:ext cx="3774300" cy="22611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8" name="Shape 38"/>
          <p:cNvSpPr txBox="1"/>
          <p:nvPr>
            <p:ph idx="2" type="body"/>
          </p:nvPr>
        </p:nvSpPr>
        <p:spPr>
          <a:xfrm>
            <a:off x="4643604" y="2078875"/>
            <a:ext cx="3774300" cy="22611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9" name="Shape 3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0" name="Shape 40"/>
        <p:cNvGrpSpPr/>
        <p:nvPr/>
      </p:nvGrpSpPr>
      <p:grpSpPr>
        <a:xfrm>
          <a:off x="0" y="0"/>
          <a:ext cx="0" cy="0"/>
          <a:chOff x="0" y="0"/>
          <a:chExt cx="0" cy="0"/>
        </a:xfrm>
      </p:grpSpPr>
      <p:sp>
        <p:nvSpPr>
          <p:cNvPr id="41" name="Shape 41"/>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42" name="Shape 42"/>
          <p:cNvGrpSpPr/>
          <p:nvPr/>
        </p:nvGrpSpPr>
        <p:grpSpPr>
          <a:xfrm>
            <a:off x="830392" y="1191256"/>
            <a:ext cx="745763" cy="45826"/>
            <a:chOff x="4580561" y="2589004"/>
            <a:chExt cx="1064464" cy="25200"/>
          </a:xfrm>
        </p:grpSpPr>
        <p:sp>
          <p:nvSpPr>
            <p:cNvPr id="43" name="Shape 43"/>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44" name="Shape 4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45" name="Shape 45"/>
          <p:cNvSpPr txBox="1"/>
          <p:nvPr>
            <p:ph type="title"/>
          </p:nvPr>
        </p:nvSpPr>
        <p:spPr>
          <a:xfrm>
            <a:off x="729450" y="1318650"/>
            <a:ext cx="7688400" cy="535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46" name="Shape 4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47" name="Shape 47"/>
        <p:cNvGrpSpPr/>
        <p:nvPr/>
      </p:nvGrpSpPr>
      <p:grpSpPr>
        <a:xfrm>
          <a:off x="0" y="0"/>
          <a:ext cx="0" cy="0"/>
          <a:chOff x="0" y="0"/>
          <a:chExt cx="0" cy="0"/>
        </a:xfrm>
      </p:grpSpPr>
      <p:sp>
        <p:nvSpPr>
          <p:cNvPr id="48" name="Shape 48"/>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49" name="Shape 49"/>
          <p:cNvGrpSpPr/>
          <p:nvPr/>
        </p:nvGrpSpPr>
        <p:grpSpPr>
          <a:xfrm>
            <a:off x="830392" y="1191256"/>
            <a:ext cx="745763" cy="45826"/>
            <a:chOff x="4580561" y="2589004"/>
            <a:chExt cx="1064464" cy="25200"/>
          </a:xfrm>
        </p:grpSpPr>
        <p:sp>
          <p:nvSpPr>
            <p:cNvPr id="50" name="Shape 50"/>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1" name="Shape 51"/>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52" name="Shape 52"/>
          <p:cNvSpPr txBox="1"/>
          <p:nvPr>
            <p:ph type="title"/>
          </p:nvPr>
        </p:nvSpPr>
        <p:spPr>
          <a:xfrm>
            <a:off x="730000" y="1318650"/>
            <a:ext cx="3300900" cy="13815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53" name="Shape 53"/>
          <p:cNvSpPr txBox="1"/>
          <p:nvPr>
            <p:ph idx="1" type="body"/>
          </p:nvPr>
        </p:nvSpPr>
        <p:spPr>
          <a:xfrm>
            <a:off x="721225" y="2781725"/>
            <a:ext cx="3300900" cy="1597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Shape 54"/>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Shape 56"/>
          <p:cNvGrpSpPr/>
          <p:nvPr/>
        </p:nvGrpSpPr>
        <p:grpSpPr>
          <a:xfrm>
            <a:off x="830392" y="4169130"/>
            <a:ext cx="745763" cy="45826"/>
            <a:chOff x="4580561" y="2589004"/>
            <a:chExt cx="1064464" cy="25200"/>
          </a:xfrm>
        </p:grpSpPr>
        <p:sp>
          <p:nvSpPr>
            <p:cNvPr id="57" name="Shape 57"/>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8" name="Shape 5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59" name="Shape 59"/>
          <p:cNvSpPr txBox="1"/>
          <p:nvPr>
            <p:ph type="title"/>
          </p:nvPr>
        </p:nvSpPr>
        <p:spPr>
          <a:xfrm>
            <a:off x="729450" y="864300"/>
            <a:ext cx="7021200" cy="29850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Shape 6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61" name="Shape 61"/>
        <p:cNvGrpSpPr/>
        <p:nvPr/>
      </p:nvGrpSpPr>
      <p:grpSpPr>
        <a:xfrm>
          <a:off x="0" y="0"/>
          <a:ext cx="0" cy="0"/>
          <a:chOff x="0" y="0"/>
          <a:chExt cx="0" cy="0"/>
        </a:xfrm>
      </p:grpSpPr>
      <p:sp>
        <p:nvSpPr>
          <p:cNvPr id="62" name="Shape 62"/>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63" name="Shape 63"/>
          <p:cNvGrpSpPr/>
          <p:nvPr/>
        </p:nvGrpSpPr>
        <p:grpSpPr>
          <a:xfrm>
            <a:off x="830392" y="1191256"/>
            <a:ext cx="745763" cy="45826"/>
            <a:chOff x="4580561" y="2589004"/>
            <a:chExt cx="1064464" cy="25200"/>
          </a:xfrm>
        </p:grpSpPr>
        <p:sp>
          <p:nvSpPr>
            <p:cNvPr id="64" name="Shape 6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65" name="Shape 6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66" name="Shape 66"/>
          <p:cNvSpPr txBox="1"/>
          <p:nvPr>
            <p:ph type="title"/>
          </p:nvPr>
        </p:nvSpPr>
        <p:spPr>
          <a:xfrm>
            <a:off x="730000" y="1318650"/>
            <a:ext cx="3300900" cy="1687200"/>
          </a:xfrm>
          <a:prstGeom prst="rect">
            <a:avLst/>
          </a:prstGeom>
        </p:spPr>
        <p:txBody>
          <a:bodyPr anchorCtr="0" anchor="t" bIns="91425" lIns="91425" spcFirstLastPara="1" rIns="91425" wrap="square" tIns="91425"/>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67" name="Shape 67"/>
          <p:cNvSpPr txBox="1"/>
          <p:nvPr>
            <p:ph idx="1" type="subTitle"/>
          </p:nvPr>
        </p:nvSpPr>
        <p:spPr>
          <a:xfrm>
            <a:off x="724950" y="3161525"/>
            <a:ext cx="3300900" cy="7590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Shape 68"/>
          <p:cNvSpPr txBox="1"/>
          <p:nvPr>
            <p:ph idx="2" type="body"/>
          </p:nvPr>
        </p:nvSpPr>
        <p:spPr>
          <a:xfrm>
            <a:off x="5174225" y="1352625"/>
            <a:ext cx="3374400" cy="3025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9" name="Shape 6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70" name="Shape 70"/>
        <p:cNvGrpSpPr/>
        <p:nvPr/>
      </p:nvGrpSpPr>
      <p:grpSpPr>
        <a:xfrm>
          <a:off x="0" y="0"/>
          <a:ext cx="0" cy="0"/>
          <a:chOff x="0" y="0"/>
          <a:chExt cx="0" cy="0"/>
        </a:xfrm>
      </p:grpSpPr>
      <p:sp>
        <p:nvSpPr>
          <p:cNvPr id="71" name="Shape 71"/>
          <p:cNvSpPr txBox="1"/>
          <p:nvPr>
            <p:ph idx="1" type="body"/>
          </p:nvPr>
        </p:nvSpPr>
        <p:spPr>
          <a:xfrm>
            <a:off x="724950" y="4372551"/>
            <a:ext cx="7697400" cy="4605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300"/>
              <a:buNone/>
              <a:defRPr/>
            </a:lvl1pPr>
          </a:lstStyle>
          <a:p/>
        </p:txBody>
      </p:sp>
      <p:sp>
        <p:nvSpPr>
          <p:cNvPr id="72" name="Shape 7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Shape 74"/>
          <p:cNvGrpSpPr/>
          <p:nvPr/>
        </p:nvGrpSpPr>
        <p:grpSpPr>
          <a:xfrm>
            <a:off x="830392" y="4169130"/>
            <a:ext cx="745763" cy="45826"/>
            <a:chOff x="4580561" y="2589004"/>
            <a:chExt cx="1064464" cy="25200"/>
          </a:xfrm>
        </p:grpSpPr>
        <p:sp>
          <p:nvSpPr>
            <p:cNvPr id="75" name="Shape 75"/>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6" name="Shape 76"/>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77" name="Shape 77"/>
          <p:cNvSpPr txBox="1"/>
          <p:nvPr>
            <p:ph hasCustomPrompt="1" type="title"/>
          </p:nvPr>
        </p:nvSpPr>
        <p:spPr>
          <a:xfrm>
            <a:off x="729450" y="733950"/>
            <a:ext cx="7688400" cy="12447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Shape 78"/>
          <p:cNvSpPr txBox="1"/>
          <p:nvPr>
            <p:ph idx="1" type="body"/>
          </p:nvPr>
        </p:nvSpPr>
        <p:spPr>
          <a:xfrm>
            <a:off x="729450" y="2272888"/>
            <a:ext cx="7688400" cy="1580400"/>
          </a:xfrm>
          <a:prstGeom prst="rect">
            <a:avLst/>
          </a:prstGeom>
        </p:spPr>
        <p:txBody>
          <a:bodyPr anchorCtr="0" anchor="t" bIns="91425" lIns="91425" spcFirstLastPara="1" rIns="91425" wrap="square" tIns="91425"/>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1600"/>
              </a:spcBef>
              <a:spcAft>
                <a:spcPts val="0"/>
              </a:spcAft>
              <a:buClr>
                <a:schemeClr val="lt1"/>
              </a:buClr>
              <a:buSzPts val="1100"/>
              <a:buChar char="○"/>
              <a:defRPr>
                <a:solidFill>
                  <a:schemeClr val="lt1"/>
                </a:solidFill>
              </a:defRPr>
            </a:lvl2pPr>
            <a:lvl3pPr indent="-298450" lvl="2" marL="1371600">
              <a:spcBef>
                <a:spcPts val="1600"/>
              </a:spcBef>
              <a:spcAft>
                <a:spcPts val="0"/>
              </a:spcAft>
              <a:buClr>
                <a:schemeClr val="lt1"/>
              </a:buClr>
              <a:buSzPts val="1100"/>
              <a:buChar char="■"/>
              <a:defRPr>
                <a:solidFill>
                  <a:schemeClr val="lt1"/>
                </a:solidFill>
              </a:defRPr>
            </a:lvl3pPr>
            <a:lvl4pPr indent="-298450" lvl="3" marL="1828800">
              <a:spcBef>
                <a:spcPts val="1600"/>
              </a:spcBef>
              <a:spcAft>
                <a:spcPts val="0"/>
              </a:spcAft>
              <a:buClr>
                <a:schemeClr val="lt1"/>
              </a:buClr>
              <a:buSzPts val="1100"/>
              <a:buChar char="●"/>
              <a:defRPr>
                <a:solidFill>
                  <a:schemeClr val="lt1"/>
                </a:solidFill>
              </a:defRPr>
            </a:lvl4pPr>
            <a:lvl5pPr indent="-298450" lvl="4" marL="2286000">
              <a:spcBef>
                <a:spcPts val="1600"/>
              </a:spcBef>
              <a:spcAft>
                <a:spcPts val="0"/>
              </a:spcAft>
              <a:buClr>
                <a:schemeClr val="lt1"/>
              </a:buClr>
              <a:buSzPts val="1100"/>
              <a:buChar char="○"/>
              <a:defRPr>
                <a:solidFill>
                  <a:schemeClr val="lt1"/>
                </a:solidFill>
              </a:defRPr>
            </a:lvl5pPr>
            <a:lvl6pPr indent="-298450" lvl="5" marL="2743200">
              <a:spcBef>
                <a:spcPts val="1600"/>
              </a:spcBef>
              <a:spcAft>
                <a:spcPts val="0"/>
              </a:spcAft>
              <a:buClr>
                <a:schemeClr val="lt1"/>
              </a:buClr>
              <a:buSzPts val="1100"/>
              <a:buChar char="■"/>
              <a:defRPr>
                <a:solidFill>
                  <a:schemeClr val="lt1"/>
                </a:solidFill>
              </a:defRPr>
            </a:lvl6pPr>
            <a:lvl7pPr indent="-298450" lvl="6" marL="3200400">
              <a:spcBef>
                <a:spcPts val="1600"/>
              </a:spcBef>
              <a:spcAft>
                <a:spcPts val="0"/>
              </a:spcAft>
              <a:buClr>
                <a:schemeClr val="lt1"/>
              </a:buClr>
              <a:buSzPts val="1100"/>
              <a:buChar char="●"/>
              <a:defRPr>
                <a:solidFill>
                  <a:schemeClr val="lt1"/>
                </a:solidFill>
              </a:defRPr>
            </a:lvl7pPr>
            <a:lvl8pPr indent="-298450" lvl="7" marL="3657600">
              <a:spcBef>
                <a:spcPts val="1600"/>
              </a:spcBef>
              <a:spcAft>
                <a:spcPts val="0"/>
              </a:spcAft>
              <a:buClr>
                <a:schemeClr val="lt1"/>
              </a:buClr>
              <a:buSzPts val="1100"/>
              <a:buChar char="○"/>
              <a:defRPr>
                <a:solidFill>
                  <a:schemeClr val="lt1"/>
                </a:solidFill>
              </a:defRPr>
            </a:lvl8pPr>
            <a:lvl9pPr indent="-298450" lvl="8" marL="4114800">
              <a:spcBef>
                <a:spcPts val="1600"/>
              </a:spcBef>
              <a:spcAft>
                <a:spcPts val="1600"/>
              </a:spcAft>
              <a:buClr>
                <a:schemeClr val="lt1"/>
              </a:buClr>
              <a:buSzPts val="1100"/>
              <a:buChar char="■"/>
              <a:defRPr>
                <a:solidFill>
                  <a:schemeClr val="lt1"/>
                </a:solidFill>
              </a:defRPr>
            </a:lvl9pPr>
          </a:lstStyle>
          <a:p/>
        </p:txBody>
      </p:sp>
      <p:sp>
        <p:nvSpPr>
          <p:cNvPr id="79" name="Shape 7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80" name="Shape 80"/>
        <p:cNvGrpSpPr/>
        <p:nvPr/>
      </p:nvGrpSpPr>
      <p:grpSpPr>
        <a:xfrm>
          <a:off x="0" y="0"/>
          <a:ext cx="0" cy="0"/>
          <a:chOff x="0" y="0"/>
          <a:chExt cx="0" cy="0"/>
        </a:xfrm>
      </p:grpSpPr>
      <p:sp>
        <p:nvSpPr>
          <p:cNvPr id="81" name="Shape 81"/>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treamline">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SzPts val="2800"/>
              <a:buFont typeface="Raleway"/>
              <a:buNone/>
              <a:defRPr b="1" sz="2800">
                <a:latin typeface="Raleway"/>
                <a:ea typeface="Raleway"/>
                <a:cs typeface="Raleway"/>
                <a:sym typeface="Raleway"/>
              </a:defRPr>
            </a:lvl1pPr>
            <a:lvl2pPr lvl="1">
              <a:spcBef>
                <a:spcPts val="0"/>
              </a:spcBef>
              <a:spcAft>
                <a:spcPts val="0"/>
              </a:spcAft>
              <a:buSzPts val="2800"/>
              <a:buFont typeface="Raleway"/>
              <a:buNone/>
              <a:defRPr b="1" sz="2800">
                <a:latin typeface="Raleway"/>
                <a:ea typeface="Raleway"/>
                <a:cs typeface="Raleway"/>
                <a:sym typeface="Raleway"/>
              </a:defRPr>
            </a:lvl2pPr>
            <a:lvl3pPr lvl="2">
              <a:spcBef>
                <a:spcPts val="0"/>
              </a:spcBef>
              <a:spcAft>
                <a:spcPts val="0"/>
              </a:spcAft>
              <a:buSzPts val="2800"/>
              <a:buFont typeface="Raleway"/>
              <a:buNone/>
              <a:defRPr b="1" sz="2800">
                <a:latin typeface="Raleway"/>
                <a:ea typeface="Raleway"/>
                <a:cs typeface="Raleway"/>
                <a:sym typeface="Raleway"/>
              </a:defRPr>
            </a:lvl3pPr>
            <a:lvl4pPr lvl="3">
              <a:spcBef>
                <a:spcPts val="0"/>
              </a:spcBef>
              <a:spcAft>
                <a:spcPts val="0"/>
              </a:spcAft>
              <a:buSzPts val="2800"/>
              <a:buFont typeface="Raleway"/>
              <a:buNone/>
              <a:defRPr b="1" sz="2800">
                <a:latin typeface="Raleway"/>
                <a:ea typeface="Raleway"/>
                <a:cs typeface="Raleway"/>
                <a:sym typeface="Raleway"/>
              </a:defRPr>
            </a:lvl4pPr>
            <a:lvl5pPr lvl="4">
              <a:spcBef>
                <a:spcPts val="0"/>
              </a:spcBef>
              <a:spcAft>
                <a:spcPts val="0"/>
              </a:spcAft>
              <a:buSzPts val="2800"/>
              <a:buFont typeface="Raleway"/>
              <a:buNone/>
              <a:defRPr b="1" sz="2800">
                <a:latin typeface="Raleway"/>
                <a:ea typeface="Raleway"/>
                <a:cs typeface="Raleway"/>
                <a:sym typeface="Raleway"/>
              </a:defRPr>
            </a:lvl5pPr>
            <a:lvl6pPr lvl="5">
              <a:spcBef>
                <a:spcPts val="0"/>
              </a:spcBef>
              <a:spcAft>
                <a:spcPts val="0"/>
              </a:spcAft>
              <a:buSzPts val="2800"/>
              <a:buFont typeface="Raleway"/>
              <a:buNone/>
              <a:defRPr b="1" sz="2800">
                <a:latin typeface="Raleway"/>
                <a:ea typeface="Raleway"/>
                <a:cs typeface="Raleway"/>
                <a:sym typeface="Raleway"/>
              </a:defRPr>
            </a:lvl6pPr>
            <a:lvl7pPr lvl="6">
              <a:spcBef>
                <a:spcPts val="0"/>
              </a:spcBef>
              <a:spcAft>
                <a:spcPts val="0"/>
              </a:spcAft>
              <a:buSzPts val="2800"/>
              <a:buFont typeface="Raleway"/>
              <a:buNone/>
              <a:defRPr b="1" sz="2800">
                <a:latin typeface="Raleway"/>
                <a:ea typeface="Raleway"/>
                <a:cs typeface="Raleway"/>
                <a:sym typeface="Raleway"/>
              </a:defRPr>
            </a:lvl7pPr>
            <a:lvl8pPr lvl="7">
              <a:spcBef>
                <a:spcPts val="0"/>
              </a:spcBef>
              <a:spcAft>
                <a:spcPts val="0"/>
              </a:spcAft>
              <a:buSzPts val="2800"/>
              <a:buFont typeface="Raleway"/>
              <a:buNone/>
              <a:defRPr b="1" sz="2800">
                <a:latin typeface="Raleway"/>
                <a:ea typeface="Raleway"/>
                <a:cs typeface="Raleway"/>
                <a:sym typeface="Raleway"/>
              </a:defRPr>
            </a:lvl8pPr>
            <a:lvl9pPr lvl="8">
              <a:spcBef>
                <a:spcPts val="0"/>
              </a:spcBef>
              <a:spcAft>
                <a:spcPts val="0"/>
              </a:spcAft>
              <a:buSzPts val="2800"/>
              <a:buFont typeface="Raleway"/>
              <a:buNone/>
              <a:defRPr b="1" sz="2800">
                <a:latin typeface="Raleway"/>
                <a:ea typeface="Raleway"/>
                <a:cs typeface="Raleway"/>
                <a:sym typeface="Raleway"/>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1600"/>
              </a:spcBef>
              <a:spcAft>
                <a:spcPts val="160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Shape 8"/>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 Id="rId4" Type="http://schemas.openxmlformats.org/officeDocument/2006/relationships/hyperlink" Target="http://www.forbes.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3D85C6"/>
        </a:solidFill>
      </p:bgPr>
    </p:bg>
    <p:spTree>
      <p:nvGrpSpPr>
        <p:cNvPr id="85" name="Shape 85"/>
        <p:cNvGrpSpPr/>
        <p:nvPr/>
      </p:nvGrpSpPr>
      <p:grpSpPr>
        <a:xfrm>
          <a:off x="0" y="0"/>
          <a:ext cx="0" cy="0"/>
          <a:chOff x="0" y="0"/>
          <a:chExt cx="0" cy="0"/>
        </a:xfrm>
      </p:grpSpPr>
      <p:sp>
        <p:nvSpPr>
          <p:cNvPr id="86" name="Shape 86"/>
          <p:cNvSpPr txBox="1"/>
          <p:nvPr>
            <p:ph type="ctrTitle"/>
          </p:nvPr>
        </p:nvSpPr>
        <p:spPr>
          <a:xfrm>
            <a:off x="539250" y="4140997"/>
            <a:ext cx="8222100" cy="8388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b="1" lang="en-GB" sz="1400">
                <a:solidFill>
                  <a:srgbClr val="FFFFFF"/>
                </a:solidFill>
                <a:latin typeface="Comfortaa"/>
                <a:ea typeface="Comfortaa"/>
                <a:cs typeface="Comfortaa"/>
                <a:sym typeface="Comfortaa"/>
              </a:rPr>
              <a:t>Principles of Managing Organisations (M4X02103) </a:t>
            </a:r>
            <a:endParaRPr b="1" sz="1400">
              <a:solidFill>
                <a:srgbClr val="FFFFFF"/>
              </a:solidFill>
              <a:latin typeface="Comfortaa"/>
              <a:ea typeface="Comfortaa"/>
              <a:cs typeface="Comfortaa"/>
              <a:sym typeface="Comfortaa"/>
            </a:endParaRPr>
          </a:p>
          <a:p>
            <a:pPr indent="0" lvl="0" marL="0" rtl="0" algn="ctr">
              <a:spcBef>
                <a:spcPts val="0"/>
              </a:spcBef>
              <a:spcAft>
                <a:spcPts val="0"/>
              </a:spcAft>
              <a:buNone/>
            </a:pPr>
            <a:r>
              <a:rPr b="1" lang="en-GB" sz="1400">
                <a:solidFill>
                  <a:srgbClr val="FFFFFF"/>
                </a:solidFill>
                <a:latin typeface="Comfortaa"/>
                <a:ea typeface="Comfortaa"/>
                <a:cs typeface="Comfortaa"/>
                <a:sym typeface="Comfortaa"/>
              </a:rPr>
              <a:t>Obaidah Sbeitan, Sam Winkley, Caitlin James-Deane &amp; Rebecca Reynolds</a:t>
            </a:r>
            <a:endParaRPr b="1" sz="1400">
              <a:solidFill>
                <a:srgbClr val="FFFFFF"/>
              </a:solidFill>
              <a:latin typeface="Comfortaa"/>
              <a:ea typeface="Comfortaa"/>
              <a:cs typeface="Comfortaa"/>
              <a:sym typeface="Comfortaa"/>
            </a:endParaRPr>
          </a:p>
          <a:p>
            <a:pPr indent="0" lvl="0" marL="0">
              <a:spcBef>
                <a:spcPts val="0"/>
              </a:spcBef>
              <a:spcAft>
                <a:spcPts val="0"/>
              </a:spcAft>
              <a:buNone/>
            </a:pPr>
            <a:r>
              <a:t/>
            </a:r>
            <a:endParaRPr sz="1200">
              <a:solidFill>
                <a:srgbClr val="FFFFFF"/>
              </a:solidFill>
            </a:endParaRPr>
          </a:p>
        </p:txBody>
      </p:sp>
      <p:pic>
        <p:nvPicPr>
          <p:cNvPr id="87" name="Shape 87"/>
          <p:cNvPicPr preferRelativeResize="0"/>
          <p:nvPr/>
        </p:nvPicPr>
        <p:blipFill>
          <a:blip r:embed="rId3">
            <a:alphaModFix/>
          </a:blip>
          <a:stretch>
            <a:fillRect/>
          </a:stretch>
        </p:blipFill>
        <p:spPr>
          <a:xfrm>
            <a:off x="3014138" y="185050"/>
            <a:ext cx="3115721" cy="395594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1" name="Shape 91"/>
        <p:cNvGrpSpPr/>
        <p:nvPr/>
      </p:nvGrpSpPr>
      <p:grpSpPr>
        <a:xfrm>
          <a:off x="0" y="0"/>
          <a:ext cx="0" cy="0"/>
          <a:chOff x="0" y="0"/>
          <a:chExt cx="0" cy="0"/>
        </a:xfrm>
      </p:grpSpPr>
      <p:pic>
        <p:nvPicPr>
          <p:cNvPr descr="Image result for reserch" id="92" name="Shape 92"/>
          <p:cNvPicPr preferRelativeResize="0"/>
          <p:nvPr/>
        </p:nvPicPr>
        <p:blipFill>
          <a:blip r:embed="rId3">
            <a:alphaModFix/>
          </a:blip>
          <a:stretch>
            <a:fillRect/>
          </a:stretch>
        </p:blipFill>
        <p:spPr>
          <a:xfrm>
            <a:off x="4572000" y="1412400"/>
            <a:ext cx="3927100" cy="2732025"/>
          </a:xfrm>
          <a:prstGeom prst="rect">
            <a:avLst/>
          </a:prstGeom>
          <a:noFill/>
          <a:ln>
            <a:noFill/>
          </a:ln>
        </p:spPr>
      </p:pic>
      <p:sp>
        <p:nvSpPr>
          <p:cNvPr id="93" name="Shape 93"/>
          <p:cNvSpPr txBox="1"/>
          <p:nvPr/>
        </p:nvSpPr>
        <p:spPr>
          <a:xfrm>
            <a:off x="805500" y="1965575"/>
            <a:ext cx="3766500" cy="1520400"/>
          </a:xfrm>
          <a:prstGeom prst="rect">
            <a:avLst/>
          </a:prstGeom>
          <a:noFill/>
          <a:ln>
            <a:noFill/>
          </a:ln>
        </p:spPr>
        <p:txBody>
          <a:bodyPr anchorCtr="0" anchor="t" bIns="91425" lIns="91425" spcFirstLastPara="1" rIns="91425" wrap="square" tIns="91425">
            <a:noAutofit/>
          </a:bodyPr>
          <a:lstStyle/>
          <a:p>
            <a:pPr indent="-342900" lvl="0" marL="457200" rtl="0">
              <a:spcBef>
                <a:spcPts val="0"/>
              </a:spcBef>
              <a:spcAft>
                <a:spcPts val="0"/>
              </a:spcAft>
              <a:buSzPts val="1800"/>
              <a:buChar char="❖"/>
            </a:pPr>
            <a:r>
              <a:rPr lang="en-GB" sz="1800"/>
              <a:t>Search</a:t>
            </a:r>
            <a:endParaRPr sz="1800"/>
          </a:p>
          <a:p>
            <a:pPr indent="-342900" lvl="0" marL="457200" rtl="0">
              <a:spcBef>
                <a:spcPts val="0"/>
              </a:spcBef>
              <a:spcAft>
                <a:spcPts val="0"/>
              </a:spcAft>
              <a:buSzPts val="1800"/>
              <a:buChar char="❖"/>
            </a:pPr>
            <a:r>
              <a:rPr lang="en-GB" sz="1800"/>
              <a:t>Data collection</a:t>
            </a:r>
            <a:endParaRPr sz="1800"/>
          </a:p>
          <a:p>
            <a:pPr indent="-342900" lvl="0" marL="457200" rtl="0">
              <a:spcBef>
                <a:spcPts val="0"/>
              </a:spcBef>
              <a:spcAft>
                <a:spcPts val="0"/>
              </a:spcAft>
              <a:buSzPts val="1800"/>
              <a:buChar char="❖"/>
            </a:pPr>
            <a:r>
              <a:rPr lang="en-GB" sz="1800"/>
              <a:t>Idenifying </a:t>
            </a:r>
            <a:endParaRPr sz="1800"/>
          </a:p>
          <a:p>
            <a:pPr indent="-342900" lvl="0" marL="457200" rtl="0">
              <a:spcBef>
                <a:spcPts val="0"/>
              </a:spcBef>
              <a:spcAft>
                <a:spcPts val="0"/>
              </a:spcAft>
              <a:buSzPts val="1800"/>
              <a:buChar char="❖"/>
            </a:pPr>
            <a:r>
              <a:rPr lang="en-GB" sz="1800"/>
              <a:t>Analysis</a:t>
            </a:r>
            <a:r>
              <a:rPr lang="en-GB" sz="1800"/>
              <a:t> </a:t>
            </a:r>
            <a:endParaRPr sz="1800"/>
          </a:p>
          <a:p>
            <a:pPr indent="-342900" lvl="0" marL="457200" rtl="0">
              <a:spcBef>
                <a:spcPts val="0"/>
              </a:spcBef>
              <a:spcAft>
                <a:spcPts val="0"/>
              </a:spcAft>
              <a:buSzPts val="1800"/>
              <a:buChar char="❖"/>
            </a:pPr>
            <a:r>
              <a:rPr lang="en-GB" sz="1800"/>
              <a:t>Evaluation </a:t>
            </a:r>
            <a:endParaRPr sz="1800"/>
          </a:p>
          <a:p>
            <a:pPr indent="0" lvl="0" marL="0">
              <a:spcBef>
                <a:spcPts val="0"/>
              </a:spcBef>
              <a:spcAft>
                <a:spcPts val="0"/>
              </a:spcAft>
              <a:buNone/>
            </a:pPr>
            <a:r>
              <a:t/>
            </a:r>
            <a:endParaRPr sz="1800"/>
          </a:p>
        </p:txBody>
      </p:sp>
      <p:sp>
        <p:nvSpPr>
          <p:cNvPr id="94" name="Shape 94"/>
          <p:cNvSpPr txBox="1"/>
          <p:nvPr/>
        </p:nvSpPr>
        <p:spPr>
          <a:xfrm>
            <a:off x="6881350" y="4366675"/>
            <a:ext cx="1812600" cy="282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1200"/>
              <a:t>Google Image (2018)</a:t>
            </a:r>
            <a:endParaRPr sz="12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8" name="Shape 98"/>
        <p:cNvGrpSpPr/>
        <p:nvPr/>
      </p:nvGrpSpPr>
      <p:grpSpPr>
        <a:xfrm>
          <a:off x="0" y="0"/>
          <a:ext cx="0" cy="0"/>
          <a:chOff x="0" y="0"/>
          <a:chExt cx="0" cy="0"/>
        </a:xfrm>
      </p:grpSpPr>
      <p:sp>
        <p:nvSpPr>
          <p:cNvPr id="99" name="Shape 99"/>
          <p:cNvSpPr txBox="1"/>
          <p:nvPr>
            <p:ph type="title"/>
          </p:nvPr>
        </p:nvSpPr>
        <p:spPr>
          <a:xfrm>
            <a:off x="407350" y="1318650"/>
            <a:ext cx="7688700" cy="5352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GB"/>
              <a:t>SWOT Analysis</a:t>
            </a:r>
            <a:endParaRPr/>
          </a:p>
        </p:txBody>
      </p:sp>
      <p:sp>
        <p:nvSpPr>
          <p:cNvPr id="100" name="Shape 100"/>
          <p:cNvSpPr txBox="1"/>
          <p:nvPr/>
        </p:nvSpPr>
        <p:spPr>
          <a:xfrm>
            <a:off x="3298650" y="895850"/>
            <a:ext cx="2546700" cy="1872300"/>
          </a:xfrm>
          <a:prstGeom prst="rect">
            <a:avLst/>
          </a:prstGeom>
          <a:solidFill>
            <a:srgbClr val="9FC5E8"/>
          </a:solidFill>
          <a:ln cap="flat" cmpd="sng" w="9525">
            <a:solidFill>
              <a:srgbClr val="1155CC"/>
            </a:solidFill>
            <a:prstDash val="solid"/>
            <a:round/>
            <a:headEnd len="sm" w="sm" type="none"/>
            <a:tailEnd len="sm" w="sm" type="none"/>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01" name="Shape 101"/>
          <p:cNvSpPr txBox="1"/>
          <p:nvPr/>
        </p:nvSpPr>
        <p:spPr>
          <a:xfrm>
            <a:off x="6089650" y="895850"/>
            <a:ext cx="2546700" cy="1872300"/>
          </a:xfrm>
          <a:prstGeom prst="rect">
            <a:avLst/>
          </a:prstGeom>
          <a:solidFill>
            <a:srgbClr val="9FC5E8"/>
          </a:solidFill>
          <a:ln cap="flat" cmpd="sng" w="9525">
            <a:solidFill>
              <a:srgbClr val="1155CC"/>
            </a:solidFill>
            <a:prstDash val="solid"/>
            <a:round/>
            <a:headEnd len="sm" w="sm" type="none"/>
            <a:tailEnd len="sm" w="sm" type="none"/>
          </a:ln>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
        <p:nvSpPr>
          <p:cNvPr id="102" name="Shape 102"/>
          <p:cNvSpPr txBox="1"/>
          <p:nvPr/>
        </p:nvSpPr>
        <p:spPr>
          <a:xfrm>
            <a:off x="6089650" y="2862875"/>
            <a:ext cx="2546700" cy="1872300"/>
          </a:xfrm>
          <a:prstGeom prst="rect">
            <a:avLst/>
          </a:prstGeom>
          <a:solidFill>
            <a:srgbClr val="9FC5E8"/>
          </a:solidFill>
          <a:ln cap="flat" cmpd="sng" w="9525">
            <a:solidFill>
              <a:srgbClr val="1155CC"/>
            </a:solidFill>
            <a:prstDash val="solid"/>
            <a:round/>
            <a:headEnd len="sm" w="sm" type="none"/>
            <a:tailEnd len="sm" w="sm" type="none"/>
          </a:ln>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
        <p:nvSpPr>
          <p:cNvPr id="103" name="Shape 103"/>
          <p:cNvSpPr txBox="1"/>
          <p:nvPr/>
        </p:nvSpPr>
        <p:spPr>
          <a:xfrm>
            <a:off x="3298650" y="2862875"/>
            <a:ext cx="2546700" cy="1872300"/>
          </a:xfrm>
          <a:prstGeom prst="rect">
            <a:avLst/>
          </a:prstGeom>
          <a:solidFill>
            <a:srgbClr val="9FC5E8"/>
          </a:solidFill>
          <a:ln cap="flat" cmpd="sng" w="9525">
            <a:solidFill>
              <a:srgbClr val="1155CC"/>
            </a:solidFill>
            <a:prstDash val="solid"/>
            <a:round/>
            <a:headEnd len="sm" w="sm" type="none"/>
            <a:tailEnd len="sm" w="sm" type="none"/>
          </a:ln>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
        <p:nvSpPr>
          <p:cNvPr id="104" name="Shape 104"/>
          <p:cNvSpPr txBox="1"/>
          <p:nvPr/>
        </p:nvSpPr>
        <p:spPr>
          <a:xfrm>
            <a:off x="3377025" y="931050"/>
            <a:ext cx="2335200" cy="1776600"/>
          </a:xfrm>
          <a:prstGeom prst="rect">
            <a:avLst/>
          </a:prstGeom>
          <a:noFill/>
          <a:ln>
            <a:noFill/>
          </a:ln>
        </p:spPr>
        <p:txBody>
          <a:bodyPr anchorCtr="0" anchor="t" bIns="91425" lIns="91425" spcFirstLastPara="1" rIns="91425" wrap="square" tIns="91425">
            <a:noAutofit/>
          </a:bodyPr>
          <a:lstStyle/>
          <a:p>
            <a:pPr indent="0" lvl="0" marL="0" rtl="0">
              <a:spcBef>
                <a:spcPts val="0"/>
              </a:spcBef>
              <a:spcAft>
                <a:spcPts val="0"/>
              </a:spcAft>
              <a:buNone/>
            </a:pPr>
            <a:r>
              <a:rPr lang="en-GB"/>
              <a:t>           Strengths</a:t>
            </a:r>
            <a:endParaRPr/>
          </a:p>
          <a:p>
            <a:pPr indent="0" lvl="0" marL="0" rtl="0">
              <a:spcBef>
                <a:spcPts val="0"/>
              </a:spcBef>
              <a:spcAft>
                <a:spcPts val="0"/>
              </a:spcAft>
              <a:buNone/>
            </a:pPr>
            <a:r>
              <a:t/>
            </a:r>
            <a:endParaRPr sz="1200"/>
          </a:p>
          <a:p>
            <a:pPr indent="-304800" lvl="0" marL="457200" rtl="0">
              <a:spcBef>
                <a:spcPts val="0"/>
              </a:spcBef>
              <a:spcAft>
                <a:spcPts val="0"/>
              </a:spcAft>
              <a:buSzPts val="1200"/>
              <a:buChar char="●"/>
            </a:pPr>
            <a:r>
              <a:rPr lang="en-GB" sz="1200"/>
              <a:t>Strong market position in Europe with brand image</a:t>
            </a:r>
            <a:endParaRPr sz="1200"/>
          </a:p>
          <a:p>
            <a:pPr indent="-304800" lvl="0" marL="457200" rtl="0">
              <a:spcBef>
                <a:spcPts val="0"/>
              </a:spcBef>
              <a:spcAft>
                <a:spcPts val="0"/>
              </a:spcAft>
              <a:buSzPts val="1200"/>
              <a:buChar char="●"/>
            </a:pPr>
            <a:r>
              <a:rPr lang="en-GB" sz="1200"/>
              <a:t>Unique and customised holidays with 180 destinations worldwide.</a:t>
            </a:r>
            <a:endParaRPr sz="1200"/>
          </a:p>
          <a:p>
            <a:pPr indent="-304800" lvl="0" marL="457200" rtl="0">
              <a:spcBef>
                <a:spcPts val="0"/>
              </a:spcBef>
              <a:spcAft>
                <a:spcPts val="0"/>
              </a:spcAft>
              <a:buSzPts val="1200"/>
              <a:buChar char="●"/>
            </a:pPr>
            <a:r>
              <a:rPr lang="en-GB" sz="1200"/>
              <a:t>Strong leadership</a:t>
            </a:r>
            <a:endParaRPr sz="1200"/>
          </a:p>
          <a:p>
            <a:pPr indent="0" lvl="0" marL="0">
              <a:spcBef>
                <a:spcPts val="0"/>
              </a:spcBef>
              <a:spcAft>
                <a:spcPts val="0"/>
              </a:spcAft>
              <a:buNone/>
            </a:pPr>
            <a:br>
              <a:rPr lang="en-GB" sz="1200"/>
            </a:br>
            <a:br>
              <a:rPr lang="en-GB"/>
            </a:br>
            <a:endParaRPr/>
          </a:p>
        </p:txBody>
      </p:sp>
      <p:sp>
        <p:nvSpPr>
          <p:cNvPr id="105" name="Shape 105"/>
          <p:cNvSpPr txBox="1"/>
          <p:nvPr/>
        </p:nvSpPr>
        <p:spPr>
          <a:xfrm>
            <a:off x="6140000" y="931050"/>
            <a:ext cx="2254800" cy="15249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a:t>           Weaknesses</a:t>
            </a:r>
            <a:endParaRPr/>
          </a:p>
          <a:p>
            <a:pPr indent="0" lvl="0" marL="0">
              <a:spcBef>
                <a:spcPts val="0"/>
              </a:spcBef>
              <a:spcAft>
                <a:spcPts val="0"/>
              </a:spcAft>
              <a:buNone/>
            </a:pPr>
            <a:r>
              <a:t/>
            </a:r>
            <a:endParaRPr/>
          </a:p>
          <a:p>
            <a:pPr indent="-304800" lvl="0" marL="457200" rtl="0">
              <a:spcBef>
                <a:spcPts val="0"/>
              </a:spcBef>
              <a:spcAft>
                <a:spcPts val="0"/>
              </a:spcAft>
              <a:buSzPts val="1200"/>
              <a:buChar char="●"/>
            </a:pPr>
            <a:r>
              <a:rPr lang="en-GB" sz="1200"/>
              <a:t>Faces cultural and social problems.</a:t>
            </a:r>
            <a:endParaRPr sz="1200"/>
          </a:p>
          <a:p>
            <a:pPr indent="0" lvl="0" marL="0" rtl="0">
              <a:spcBef>
                <a:spcPts val="0"/>
              </a:spcBef>
              <a:spcAft>
                <a:spcPts val="0"/>
              </a:spcAft>
              <a:buNone/>
            </a:pPr>
            <a:r>
              <a:t/>
            </a:r>
            <a:endParaRPr sz="1200"/>
          </a:p>
          <a:p>
            <a:pPr indent="-304800" lvl="0" marL="457200">
              <a:spcBef>
                <a:spcPts val="0"/>
              </a:spcBef>
              <a:spcAft>
                <a:spcPts val="0"/>
              </a:spcAft>
              <a:buSzPts val="1200"/>
              <a:buChar char="●"/>
            </a:pPr>
            <a:r>
              <a:rPr lang="en-GB" sz="1200"/>
              <a:t>Overdependence</a:t>
            </a:r>
            <a:r>
              <a:rPr lang="en-GB" sz="1200"/>
              <a:t> on european markets.</a:t>
            </a:r>
            <a:endParaRPr sz="1200"/>
          </a:p>
        </p:txBody>
      </p:sp>
      <p:sp>
        <p:nvSpPr>
          <p:cNvPr id="106" name="Shape 106"/>
          <p:cNvSpPr txBox="1"/>
          <p:nvPr/>
        </p:nvSpPr>
        <p:spPr>
          <a:xfrm>
            <a:off x="3341775" y="2862875"/>
            <a:ext cx="2405700" cy="1776600"/>
          </a:xfrm>
          <a:prstGeom prst="rect">
            <a:avLst/>
          </a:prstGeom>
          <a:solidFill>
            <a:srgbClr val="9FC5E8"/>
          </a:solidFill>
          <a:ln>
            <a:noFill/>
          </a:ln>
        </p:spPr>
        <p:txBody>
          <a:bodyPr anchorCtr="0" anchor="t" bIns="91425" lIns="91425" spcFirstLastPara="1" rIns="91425" wrap="square" tIns="91425">
            <a:noAutofit/>
          </a:bodyPr>
          <a:lstStyle/>
          <a:p>
            <a:pPr indent="0" lvl="0" marL="0">
              <a:spcBef>
                <a:spcPts val="0"/>
              </a:spcBef>
              <a:spcAft>
                <a:spcPts val="0"/>
              </a:spcAft>
              <a:buNone/>
            </a:pPr>
            <a:r>
              <a:rPr lang="en-GB"/>
              <a:t>          Opportunities</a:t>
            </a:r>
            <a:endParaRPr/>
          </a:p>
          <a:p>
            <a:pPr indent="0" lvl="0" marL="0">
              <a:spcBef>
                <a:spcPts val="0"/>
              </a:spcBef>
              <a:spcAft>
                <a:spcPts val="0"/>
              </a:spcAft>
              <a:buNone/>
            </a:pPr>
            <a:r>
              <a:t/>
            </a:r>
            <a:endParaRPr/>
          </a:p>
          <a:p>
            <a:pPr indent="-304800" lvl="0" marL="457200" rtl="0">
              <a:spcBef>
                <a:spcPts val="0"/>
              </a:spcBef>
              <a:spcAft>
                <a:spcPts val="0"/>
              </a:spcAft>
              <a:buSzPts val="1200"/>
              <a:buChar char="●"/>
            </a:pPr>
            <a:r>
              <a:rPr lang="en-GB" sz="1200"/>
              <a:t>Social media (apps).</a:t>
            </a:r>
            <a:endParaRPr sz="1200"/>
          </a:p>
          <a:p>
            <a:pPr indent="0" lvl="0" marL="0" rtl="0">
              <a:spcBef>
                <a:spcPts val="0"/>
              </a:spcBef>
              <a:spcAft>
                <a:spcPts val="0"/>
              </a:spcAft>
              <a:buNone/>
            </a:pPr>
            <a:r>
              <a:t/>
            </a:r>
            <a:endParaRPr sz="1200"/>
          </a:p>
          <a:p>
            <a:pPr indent="-304800" lvl="0" marL="457200">
              <a:spcBef>
                <a:spcPts val="0"/>
              </a:spcBef>
              <a:spcAft>
                <a:spcPts val="0"/>
              </a:spcAft>
              <a:buSzPts val="1200"/>
              <a:buChar char="●"/>
            </a:pPr>
            <a:r>
              <a:rPr lang="en-GB" sz="1200"/>
              <a:t>Growing cruise market.</a:t>
            </a:r>
            <a:endParaRPr sz="1200"/>
          </a:p>
        </p:txBody>
      </p:sp>
      <p:sp>
        <p:nvSpPr>
          <p:cNvPr id="107" name="Shape 107"/>
          <p:cNvSpPr txBox="1"/>
          <p:nvPr/>
        </p:nvSpPr>
        <p:spPr>
          <a:xfrm>
            <a:off x="6160150" y="2862875"/>
            <a:ext cx="2405700" cy="1570200"/>
          </a:xfrm>
          <a:prstGeom prst="rect">
            <a:avLst/>
          </a:prstGeom>
          <a:solidFill>
            <a:srgbClr val="9FC5E8"/>
          </a:solidFill>
          <a:ln>
            <a:noFill/>
          </a:ln>
        </p:spPr>
        <p:txBody>
          <a:bodyPr anchorCtr="0" anchor="t" bIns="91425" lIns="91425" spcFirstLastPara="1" rIns="91425" wrap="square" tIns="91425">
            <a:noAutofit/>
          </a:bodyPr>
          <a:lstStyle/>
          <a:p>
            <a:pPr indent="0" lvl="0" marL="0">
              <a:spcBef>
                <a:spcPts val="0"/>
              </a:spcBef>
              <a:spcAft>
                <a:spcPts val="0"/>
              </a:spcAft>
              <a:buNone/>
            </a:pPr>
            <a:r>
              <a:rPr lang="en-GB"/>
              <a:t>               Threats</a:t>
            </a:r>
            <a:endParaRPr/>
          </a:p>
          <a:p>
            <a:pPr indent="0" lvl="0" marL="0">
              <a:spcBef>
                <a:spcPts val="0"/>
              </a:spcBef>
              <a:spcAft>
                <a:spcPts val="0"/>
              </a:spcAft>
              <a:buNone/>
            </a:pPr>
            <a:r>
              <a:t/>
            </a:r>
            <a:endParaRPr/>
          </a:p>
          <a:p>
            <a:pPr indent="-304800" lvl="0" marL="457200" rtl="0">
              <a:spcBef>
                <a:spcPts val="0"/>
              </a:spcBef>
              <a:spcAft>
                <a:spcPts val="0"/>
              </a:spcAft>
              <a:buSzPts val="1200"/>
              <a:buChar char="●"/>
            </a:pPr>
            <a:r>
              <a:rPr lang="en-GB" sz="1200"/>
              <a:t>Competitors</a:t>
            </a:r>
            <a:endParaRPr sz="1200"/>
          </a:p>
          <a:p>
            <a:pPr indent="0" lvl="0" marL="0" rtl="0">
              <a:spcBef>
                <a:spcPts val="0"/>
              </a:spcBef>
              <a:spcAft>
                <a:spcPts val="0"/>
              </a:spcAft>
              <a:buNone/>
            </a:pPr>
            <a:r>
              <a:t/>
            </a:r>
            <a:endParaRPr sz="1200"/>
          </a:p>
          <a:p>
            <a:pPr indent="-304800" lvl="0" marL="457200">
              <a:spcBef>
                <a:spcPts val="0"/>
              </a:spcBef>
              <a:spcAft>
                <a:spcPts val="0"/>
              </a:spcAft>
              <a:buSzPts val="1200"/>
              <a:buChar char="●"/>
            </a:pPr>
            <a:r>
              <a:rPr lang="en-GB" sz="1200"/>
              <a:t>Pricing due to a </a:t>
            </a:r>
            <a:r>
              <a:rPr lang="en-GB" sz="1200"/>
              <a:t>competitive</a:t>
            </a:r>
            <a:r>
              <a:rPr lang="en-GB" sz="1200"/>
              <a:t> market.</a:t>
            </a:r>
            <a:endParaRPr sz="1200"/>
          </a:p>
        </p:txBody>
      </p:sp>
      <p:pic>
        <p:nvPicPr>
          <p:cNvPr id="108" name="Shape 108"/>
          <p:cNvPicPr preferRelativeResize="0"/>
          <p:nvPr/>
        </p:nvPicPr>
        <p:blipFill>
          <a:blip r:embed="rId3">
            <a:alphaModFix/>
          </a:blip>
          <a:stretch>
            <a:fillRect/>
          </a:stretch>
        </p:blipFill>
        <p:spPr>
          <a:xfrm>
            <a:off x="489825" y="2106926"/>
            <a:ext cx="2472926" cy="2301801"/>
          </a:xfrm>
          <a:prstGeom prst="rect">
            <a:avLst/>
          </a:prstGeom>
          <a:noFill/>
          <a:ln>
            <a:noFill/>
          </a:ln>
        </p:spPr>
      </p:pic>
      <p:sp>
        <p:nvSpPr>
          <p:cNvPr id="109" name="Shape 109"/>
          <p:cNvSpPr txBox="1"/>
          <p:nvPr/>
        </p:nvSpPr>
        <p:spPr>
          <a:xfrm>
            <a:off x="563675" y="4338250"/>
            <a:ext cx="1992900" cy="4530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900" u="sng">
                <a:solidFill>
                  <a:schemeClr val="hlink"/>
                </a:solidFill>
                <a:hlinkClick r:id="rId4"/>
              </a:rPr>
              <a:t>www.forbes.com</a:t>
            </a:r>
            <a:r>
              <a:rPr lang="en-GB" sz="900"/>
              <a:t> 2018</a:t>
            </a:r>
            <a:endParaRPr sz="9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pic>
        <p:nvPicPr>
          <p:cNvPr descr="See the source image" id="114" name="Shape 114"/>
          <p:cNvPicPr preferRelativeResize="0"/>
          <p:nvPr/>
        </p:nvPicPr>
        <p:blipFill>
          <a:blip r:embed="rId3">
            <a:alphaModFix/>
          </a:blip>
          <a:stretch>
            <a:fillRect/>
          </a:stretch>
        </p:blipFill>
        <p:spPr>
          <a:xfrm>
            <a:off x="4697721" y="873099"/>
            <a:ext cx="4356479" cy="1698650"/>
          </a:xfrm>
          <a:prstGeom prst="rect">
            <a:avLst/>
          </a:prstGeom>
          <a:noFill/>
          <a:ln>
            <a:noFill/>
          </a:ln>
        </p:spPr>
      </p:pic>
      <p:sp>
        <p:nvSpPr>
          <p:cNvPr id="115" name="Shape 115"/>
          <p:cNvSpPr txBox="1"/>
          <p:nvPr>
            <p:ph type="title"/>
          </p:nvPr>
        </p:nvSpPr>
        <p:spPr>
          <a:xfrm>
            <a:off x="826100" y="1293050"/>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sz="3000"/>
              <a:t>Overall Evaluation  </a:t>
            </a:r>
            <a:endParaRPr sz="3000"/>
          </a:p>
        </p:txBody>
      </p:sp>
      <p:sp>
        <p:nvSpPr>
          <p:cNvPr id="116" name="Shape 116"/>
          <p:cNvSpPr txBox="1"/>
          <p:nvPr>
            <p:ph idx="1" type="body"/>
          </p:nvPr>
        </p:nvSpPr>
        <p:spPr>
          <a:xfrm>
            <a:off x="269375" y="2173650"/>
            <a:ext cx="5527200" cy="1837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GB" sz="1400"/>
              <a:t>MAIN FINDINGS</a:t>
            </a:r>
            <a:endParaRPr sz="1400"/>
          </a:p>
          <a:p>
            <a:pPr indent="-317500" lvl="0" marL="457200" rtl="0">
              <a:spcBef>
                <a:spcPts val="1600"/>
              </a:spcBef>
              <a:spcAft>
                <a:spcPts val="0"/>
              </a:spcAft>
              <a:buSzPts val="1400"/>
              <a:buChar char="-"/>
            </a:pPr>
            <a:r>
              <a:rPr lang="en-GB" sz="1400"/>
              <a:t>TUI has undergone large-scale extensive changes in recent years</a:t>
            </a:r>
            <a:endParaRPr sz="1400"/>
          </a:p>
          <a:p>
            <a:pPr indent="-317500" lvl="0" marL="457200" rtl="0">
              <a:spcBef>
                <a:spcPts val="0"/>
              </a:spcBef>
              <a:spcAft>
                <a:spcPts val="0"/>
              </a:spcAft>
              <a:buSzPts val="1400"/>
              <a:buChar char="-"/>
            </a:pPr>
            <a:r>
              <a:rPr lang="en-GB" sz="1400"/>
              <a:t>Huge  focus on company </a:t>
            </a:r>
            <a:r>
              <a:rPr lang="en-GB" sz="1400"/>
              <a:t>stakeholders</a:t>
            </a:r>
            <a:endParaRPr sz="1400"/>
          </a:p>
          <a:p>
            <a:pPr indent="-317500" lvl="0" marL="457200" rtl="0">
              <a:spcBef>
                <a:spcPts val="0"/>
              </a:spcBef>
              <a:spcAft>
                <a:spcPts val="0"/>
              </a:spcAft>
              <a:buSzPts val="1400"/>
              <a:buChar char="-"/>
            </a:pPr>
            <a:r>
              <a:rPr lang="en-GB" sz="1400"/>
              <a:t>Massively increased it’s sustainability levels </a:t>
            </a:r>
            <a:endParaRPr sz="1400"/>
          </a:p>
          <a:p>
            <a:pPr indent="0" lvl="0" marL="0" rtl="0">
              <a:spcBef>
                <a:spcPts val="1600"/>
              </a:spcBef>
              <a:spcAft>
                <a:spcPts val="0"/>
              </a:spcAft>
              <a:buNone/>
            </a:pPr>
            <a:r>
              <a:t/>
            </a:r>
            <a:endParaRPr sz="1400"/>
          </a:p>
          <a:p>
            <a:pPr indent="0" lvl="0" marL="0">
              <a:spcBef>
                <a:spcPts val="1600"/>
              </a:spcBef>
              <a:spcAft>
                <a:spcPts val="1600"/>
              </a:spcAft>
              <a:buNone/>
            </a:pPr>
            <a:r>
              <a:t/>
            </a:r>
            <a:endParaRPr sz="1400"/>
          </a:p>
        </p:txBody>
      </p:sp>
      <p:sp>
        <p:nvSpPr>
          <p:cNvPr id="117" name="Shape 117"/>
          <p:cNvSpPr txBox="1"/>
          <p:nvPr/>
        </p:nvSpPr>
        <p:spPr>
          <a:xfrm>
            <a:off x="289850" y="4011450"/>
            <a:ext cx="8761200" cy="861300"/>
          </a:xfrm>
          <a:prstGeom prst="rect">
            <a:avLst/>
          </a:prstGeom>
          <a:noFill/>
          <a:ln>
            <a:noFill/>
          </a:ln>
        </p:spPr>
        <p:txBody>
          <a:bodyPr anchorCtr="0" anchor="t" bIns="91425" lIns="91425" spcFirstLastPara="1" rIns="91425" wrap="square" tIns="91425">
            <a:noAutofit/>
          </a:bodyPr>
          <a:lstStyle/>
          <a:p>
            <a:pPr indent="0" lvl="0" marL="0" rtl="0">
              <a:lnSpc>
                <a:spcPct val="115000"/>
              </a:lnSpc>
              <a:spcBef>
                <a:spcPts val="0"/>
              </a:spcBef>
              <a:spcAft>
                <a:spcPts val="1600"/>
              </a:spcAft>
              <a:buNone/>
            </a:pPr>
            <a:r>
              <a:rPr lang="en-GB">
                <a:solidFill>
                  <a:schemeClr val="accent1"/>
                </a:solidFill>
                <a:latin typeface="Lato"/>
                <a:ea typeface="Lato"/>
                <a:cs typeface="Lato"/>
                <a:sym typeface="Lato"/>
              </a:rPr>
              <a:t>All directly related to an innovative management structure, the ability to prioritize stakeholders and focus on minimizing detriment to the environment.</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1" name="Shape 121"/>
        <p:cNvGrpSpPr/>
        <p:nvPr/>
      </p:nvGrpSpPr>
      <p:grpSpPr>
        <a:xfrm>
          <a:off x="0" y="0"/>
          <a:ext cx="0" cy="0"/>
          <a:chOff x="0" y="0"/>
          <a:chExt cx="0" cy="0"/>
        </a:xfrm>
      </p:grpSpPr>
      <p:pic>
        <p:nvPicPr>
          <p:cNvPr id="122" name="Shape 122"/>
          <p:cNvPicPr preferRelativeResize="0"/>
          <p:nvPr/>
        </p:nvPicPr>
        <p:blipFill>
          <a:blip r:embed="rId3">
            <a:alphaModFix/>
          </a:blip>
          <a:stretch>
            <a:fillRect/>
          </a:stretch>
        </p:blipFill>
        <p:spPr>
          <a:xfrm>
            <a:off x="716250" y="1110650"/>
            <a:ext cx="7688698" cy="1869076"/>
          </a:xfrm>
          <a:prstGeom prst="rect">
            <a:avLst/>
          </a:prstGeom>
          <a:noFill/>
          <a:ln>
            <a:noFill/>
          </a:ln>
        </p:spPr>
      </p:pic>
      <p:sp>
        <p:nvSpPr>
          <p:cNvPr id="123" name="Shape 123"/>
          <p:cNvSpPr txBox="1"/>
          <p:nvPr/>
        </p:nvSpPr>
        <p:spPr>
          <a:xfrm>
            <a:off x="1201200" y="3033225"/>
            <a:ext cx="2504400" cy="1516500"/>
          </a:xfrm>
          <a:prstGeom prst="rect">
            <a:avLst/>
          </a:prstGeom>
          <a:noFill/>
          <a:ln>
            <a:noFill/>
          </a:ln>
        </p:spPr>
        <p:txBody>
          <a:bodyPr anchorCtr="0" anchor="t" bIns="91425" lIns="91425" spcFirstLastPara="1" rIns="91425" wrap="square" tIns="91425">
            <a:noAutofit/>
          </a:bodyPr>
          <a:lstStyle/>
          <a:p>
            <a:pPr indent="-342900" lvl="0" marL="457200" rtl="0">
              <a:lnSpc>
                <a:spcPct val="150000"/>
              </a:lnSpc>
              <a:spcBef>
                <a:spcPts val="0"/>
              </a:spcBef>
              <a:spcAft>
                <a:spcPts val="0"/>
              </a:spcAft>
              <a:buSzPts val="1800"/>
              <a:buChar char="❖"/>
            </a:pPr>
            <a:r>
              <a:rPr lang="en-GB" sz="1800"/>
              <a:t>Customers</a:t>
            </a:r>
            <a:endParaRPr sz="1800"/>
          </a:p>
          <a:p>
            <a:pPr indent="-342900" lvl="0" marL="457200" rtl="0">
              <a:lnSpc>
                <a:spcPct val="150000"/>
              </a:lnSpc>
              <a:spcBef>
                <a:spcPts val="0"/>
              </a:spcBef>
              <a:spcAft>
                <a:spcPts val="0"/>
              </a:spcAft>
              <a:buSzPts val="1800"/>
              <a:buChar char="❖"/>
            </a:pPr>
            <a:r>
              <a:rPr lang="en-GB" sz="1800"/>
              <a:t>Hotels</a:t>
            </a:r>
            <a:endParaRPr sz="1800"/>
          </a:p>
          <a:p>
            <a:pPr indent="-342900" lvl="0" marL="457200">
              <a:lnSpc>
                <a:spcPct val="150000"/>
              </a:lnSpc>
              <a:spcBef>
                <a:spcPts val="0"/>
              </a:spcBef>
              <a:spcAft>
                <a:spcPts val="0"/>
              </a:spcAft>
              <a:buSzPts val="1800"/>
              <a:buChar char="❖"/>
            </a:pPr>
            <a:r>
              <a:rPr lang="en-GB" sz="1800"/>
              <a:t>Online queries</a:t>
            </a:r>
            <a:endParaRPr sz="1800"/>
          </a:p>
        </p:txBody>
      </p:sp>
      <p:sp>
        <p:nvSpPr>
          <p:cNvPr id="124" name="Shape 124"/>
          <p:cNvSpPr txBox="1"/>
          <p:nvPr>
            <p:ph type="title"/>
          </p:nvPr>
        </p:nvSpPr>
        <p:spPr>
          <a:xfrm>
            <a:off x="727650" y="575462"/>
            <a:ext cx="7688700" cy="535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Recommendations </a:t>
            </a:r>
            <a:r>
              <a:rPr lang="en-GB"/>
              <a:t> </a:t>
            </a:r>
            <a:endParaRPr/>
          </a:p>
        </p:txBody>
      </p:sp>
      <p:pic>
        <p:nvPicPr>
          <p:cNvPr id="125" name="Shape 125"/>
          <p:cNvPicPr preferRelativeResize="0"/>
          <p:nvPr/>
        </p:nvPicPr>
        <p:blipFill>
          <a:blip r:embed="rId4">
            <a:alphaModFix/>
          </a:blip>
          <a:stretch>
            <a:fillRect/>
          </a:stretch>
        </p:blipFill>
        <p:spPr>
          <a:xfrm>
            <a:off x="4048925" y="2592625"/>
            <a:ext cx="4387525" cy="25508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