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9" r:id="rId3"/>
    <p:sldId id="290" r:id="rId4"/>
    <p:sldId id="291" r:id="rId5"/>
    <p:sldId id="292" r:id="rId6"/>
    <p:sldId id="293" r:id="rId7"/>
    <p:sldId id="294" r:id="rId8"/>
    <p:sldId id="282" r:id="rId9"/>
    <p:sldId id="259" r:id="rId10"/>
    <p:sldId id="260" r:id="rId11"/>
    <p:sldId id="299" r:id="rId12"/>
    <p:sldId id="284" r:id="rId13"/>
    <p:sldId id="285" r:id="rId14"/>
    <p:sldId id="286" r:id="rId15"/>
    <p:sldId id="287" r:id="rId16"/>
    <p:sldId id="295" r:id="rId17"/>
    <p:sldId id="296" r:id="rId18"/>
    <p:sldId id="297"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175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1441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0029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163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7887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6854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513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2280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864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5611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8463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25/09/2017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21289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3"/>
            <a:ext cx="7772400" cy="3384376"/>
          </a:xfrm>
        </p:spPr>
        <p:txBody>
          <a:bodyPr>
            <a:normAutofit/>
          </a:bodyPr>
          <a:lstStyle/>
          <a:p>
            <a:pPr>
              <a:lnSpc>
                <a:spcPct val="115000"/>
              </a:lnSpc>
            </a:pPr>
            <a:r>
              <a:rPr lang="en-US" b="1" dirty="0">
                <a:ea typeface="Times New Roman"/>
                <a:cs typeface="Calibri"/>
              </a:rPr>
              <a:t>West meets East: At the Borders of the </a:t>
            </a:r>
            <a:r>
              <a:rPr lang="en-US" b="1" i="1" dirty="0" smtClean="0">
                <a:latin typeface="+mn-lt"/>
                <a:ea typeface="Times New Roman"/>
                <a:cs typeface="Calibri"/>
              </a:rPr>
              <a:t>Oikoumen</a:t>
            </a:r>
            <a:r>
              <a:rPr lang="en-US" b="1" i="1" dirty="0" smtClean="0">
                <a:latin typeface="+mn-lt"/>
                <a:ea typeface="Times New Roman"/>
                <a:cs typeface="Times New Roman"/>
              </a:rPr>
              <a:t>ē</a:t>
            </a:r>
            <a:r>
              <a:rPr lang="en-US" b="1" dirty="0" smtClean="0">
                <a:ea typeface="Times New Roman"/>
                <a:cs typeface="Calibri"/>
              </a:rPr>
              <a:t> </a:t>
            </a:r>
            <a:r>
              <a:rPr lang="en-US" b="1" dirty="0">
                <a:ea typeface="Times New Roman"/>
                <a:cs typeface="Calibri"/>
              </a:rPr>
              <a:t>and Beyond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US" sz="2800" b="1" dirty="0" smtClean="0">
                <a:ea typeface="Times New Roman"/>
                <a:cs typeface="Calibri"/>
              </a:rPr>
              <a:t>Lecture 1 - </a:t>
            </a:r>
            <a:r>
              <a:rPr lang="en-GB" sz="2800" b="1" dirty="0" smtClean="0"/>
              <a:t>Introduction</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5" y="5949280"/>
            <a:ext cx="6400800" cy="744488"/>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639304"/>
            <a:ext cx="4248471" cy="33326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6713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Purpose of the Module</a:t>
            </a:r>
            <a:endParaRPr lang="en-GB" b="1" dirty="0"/>
          </a:p>
        </p:txBody>
      </p:sp>
      <p:sp>
        <p:nvSpPr>
          <p:cNvPr id="3" name="Content Placeholder 2"/>
          <p:cNvSpPr>
            <a:spLocks noGrp="1"/>
          </p:cNvSpPr>
          <p:nvPr>
            <p:ph idx="1"/>
          </p:nvPr>
        </p:nvSpPr>
        <p:spPr>
          <a:xfrm>
            <a:off x="179512" y="1412776"/>
            <a:ext cx="8784976" cy="5445224"/>
          </a:xfrm>
        </p:spPr>
        <p:txBody>
          <a:bodyPr>
            <a:normAutofit lnSpcReduction="10000"/>
          </a:bodyPr>
          <a:lstStyle/>
          <a:p>
            <a:r>
              <a:rPr lang="en-GB" dirty="0" smtClean="0"/>
              <a:t>To examine how the Greeks and Romans understood and interacted with civilisations at what they considered to be the edges of the known world. </a:t>
            </a:r>
          </a:p>
          <a:p>
            <a:pPr lvl="1"/>
            <a:r>
              <a:rPr lang="en-GB" dirty="0" smtClean="0"/>
              <a:t>Ideas about these peoples and lands</a:t>
            </a:r>
          </a:p>
          <a:p>
            <a:pPr lvl="1"/>
            <a:r>
              <a:rPr lang="en-GB" dirty="0" smtClean="0"/>
              <a:t>Military interaction, settlement, rule</a:t>
            </a:r>
          </a:p>
          <a:p>
            <a:pPr lvl="1"/>
            <a:r>
              <a:rPr lang="en-GB" dirty="0" smtClean="0"/>
              <a:t>Diplomatic contact</a:t>
            </a:r>
          </a:p>
          <a:p>
            <a:pPr lvl="1"/>
            <a:r>
              <a:rPr lang="en-GB" dirty="0" smtClean="0"/>
              <a:t>Commercial contact</a:t>
            </a:r>
          </a:p>
          <a:p>
            <a:pPr lvl="1"/>
            <a:r>
              <a:rPr lang="en-GB" dirty="0" smtClean="0"/>
              <a:t>The exchange of cultural influences</a:t>
            </a:r>
          </a:p>
          <a:p>
            <a:pPr lvl="1"/>
            <a:r>
              <a:rPr lang="en-GB" dirty="0" smtClean="0"/>
              <a:t>Putting the Graeco-Roman world in the context of </a:t>
            </a:r>
            <a:r>
              <a:rPr lang="en-GB" dirty="0"/>
              <a:t>g</a:t>
            </a:r>
            <a:r>
              <a:rPr lang="en-GB" dirty="0" smtClean="0"/>
              <a:t>lobal history</a:t>
            </a:r>
            <a:endParaRPr lang="en-GB" dirty="0"/>
          </a:p>
        </p:txBody>
      </p:sp>
    </p:spTree>
    <p:extLst>
      <p:ext uri="{BB962C8B-B14F-4D97-AF65-F5344CB8AC3E}">
        <p14:creationId xmlns:p14="http://schemas.microsoft.com/office/powerpoint/2010/main" val="3994918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33110" cy="1143000"/>
          </a:xfrm>
        </p:spPr>
        <p:txBody>
          <a:bodyPr>
            <a:normAutofit fontScale="90000"/>
          </a:bodyPr>
          <a:lstStyle/>
          <a:p>
            <a:r>
              <a:rPr lang="en-GB" b="1" dirty="0" smtClean="0"/>
              <a:t>Units 1, 2 and 3 – The Greeks go to India </a:t>
            </a:r>
            <a:endParaRPr lang="en-GB" b="1" dirty="0"/>
          </a:p>
        </p:txBody>
      </p:sp>
      <p:sp>
        <p:nvSpPr>
          <p:cNvPr id="4" name="Content Placeholder 3"/>
          <p:cNvSpPr>
            <a:spLocks noGrp="1"/>
          </p:cNvSpPr>
          <p:nvPr>
            <p:ph sz="half" idx="1"/>
          </p:nvPr>
        </p:nvSpPr>
        <p:spPr>
          <a:xfrm>
            <a:off x="107504" y="1600200"/>
            <a:ext cx="4388296" cy="5141168"/>
          </a:xfrm>
        </p:spPr>
        <p:txBody>
          <a:bodyPr>
            <a:normAutofit/>
          </a:bodyPr>
          <a:lstStyle/>
          <a:p>
            <a:r>
              <a:rPr lang="en-GB" dirty="0"/>
              <a:t>India in the early Greek </a:t>
            </a:r>
            <a:r>
              <a:rPr lang="en-GB" dirty="0" smtClean="0"/>
              <a:t>imagination.</a:t>
            </a:r>
          </a:p>
          <a:p>
            <a:endParaRPr lang="en-GB" sz="500" dirty="0"/>
          </a:p>
          <a:p>
            <a:r>
              <a:rPr lang="en-GB" dirty="0" smtClean="0"/>
              <a:t>Alexander’s conquests in India and Central Asia.</a:t>
            </a:r>
          </a:p>
          <a:p>
            <a:endParaRPr lang="en-GB" sz="500" dirty="0"/>
          </a:p>
          <a:p>
            <a:r>
              <a:rPr lang="en-GB" dirty="0" smtClean="0"/>
              <a:t>Mauryan Empire and the Seleucids.</a:t>
            </a:r>
          </a:p>
          <a:p>
            <a:endParaRPr lang="en-GB" sz="500" dirty="0"/>
          </a:p>
          <a:p>
            <a:r>
              <a:rPr lang="en-GB" dirty="0"/>
              <a:t>The Graeco-Bactrian </a:t>
            </a:r>
            <a:r>
              <a:rPr lang="en-GB" dirty="0" smtClean="0"/>
              <a:t>kings.</a:t>
            </a:r>
          </a:p>
          <a:p>
            <a:endParaRPr lang="en-GB" sz="500" dirty="0" smtClean="0"/>
          </a:p>
          <a:p>
            <a:r>
              <a:rPr lang="en-GB" dirty="0"/>
              <a:t>The </a:t>
            </a:r>
            <a:r>
              <a:rPr lang="en-GB" dirty="0" smtClean="0"/>
              <a:t>Indo-Greeks.</a:t>
            </a:r>
          </a:p>
          <a:p>
            <a:endParaRPr lang="en-GB" sz="500" dirty="0"/>
          </a:p>
          <a:p>
            <a:r>
              <a:rPr lang="en-GB" dirty="0" smtClean="0"/>
              <a:t>Cultural legacy.</a:t>
            </a:r>
            <a:endParaRPr lang="en-GB" dirty="0"/>
          </a:p>
          <a:p>
            <a:endParaRPr lang="en-GB" dirty="0" smtClean="0"/>
          </a:p>
          <a:p>
            <a:endParaRPr lang="en-GB" dirty="0"/>
          </a:p>
          <a:p>
            <a:endParaRPr lang="en-GB" dirty="0"/>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76056" y="1700808"/>
            <a:ext cx="3964558" cy="1817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3643132"/>
            <a:ext cx="2595126" cy="173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2400" y="3643132"/>
            <a:ext cx="1268214" cy="2954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5656" y="5526314"/>
            <a:ext cx="1295926" cy="12489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8772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fontScale="90000"/>
          </a:bodyPr>
          <a:lstStyle/>
          <a:p>
            <a:r>
              <a:rPr lang="en-GB" b="1" dirty="0" smtClean="0"/>
              <a:t>Units 4, 5 and (part of) 6 – The Indian Ocean: </a:t>
            </a:r>
            <a:r>
              <a:rPr lang="en-GB" b="1" dirty="0"/>
              <a:t>Connecting the </a:t>
            </a:r>
            <a:r>
              <a:rPr lang="en-GB" b="1" i="1" dirty="0"/>
              <a:t>Oikoumenē</a:t>
            </a:r>
            <a:r>
              <a:rPr lang="en-GB" b="1" dirty="0"/>
              <a:t>  </a:t>
            </a:r>
          </a:p>
        </p:txBody>
      </p:sp>
      <p:sp>
        <p:nvSpPr>
          <p:cNvPr id="4" name="Content Placeholder 3"/>
          <p:cNvSpPr>
            <a:spLocks noGrp="1"/>
          </p:cNvSpPr>
          <p:nvPr>
            <p:ph sz="half" idx="1"/>
          </p:nvPr>
        </p:nvSpPr>
        <p:spPr>
          <a:xfrm>
            <a:off x="107504" y="1268760"/>
            <a:ext cx="8928992" cy="5141168"/>
          </a:xfrm>
        </p:spPr>
        <p:txBody>
          <a:bodyPr>
            <a:normAutofit/>
          </a:bodyPr>
          <a:lstStyle/>
          <a:p>
            <a:r>
              <a:rPr lang="en-GB" dirty="0" smtClean="0"/>
              <a:t>Ptolemaic Elephant </a:t>
            </a:r>
            <a:r>
              <a:rPr lang="en-GB" dirty="0"/>
              <a:t>hunting and gold </a:t>
            </a:r>
            <a:r>
              <a:rPr lang="en-GB" dirty="0" smtClean="0"/>
              <a:t>mining.</a:t>
            </a:r>
          </a:p>
          <a:p>
            <a:endParaRPr lang="en-GB" sz="500" dirty="0"/>
          </a:p>
          <a:p>
            <a:r>
              <a:rPr lang="en-GB" dirty="0" smtClean="0"/>
              <a:t>“Discovering” the monsoon winds.</a:t>
            </a:r>
          </a:p>
          <a:p>
            <a:endParaRPr lang="en-GB" sz="500" dirty="0"/>
          </a:p>
          <a:p>
            <a:r>
              <a:rPr lang="en-GB" dirty="0"/>
              <a:t>A new age of globalisation / “</a:t>
            </a:r>
            <a:r>
              <a:rPr lang="en-GB" dirty="0" err="1"/>
              <a:t>oikoumenisation</a:t>
            </a:r>
            <a:r>
              <a:rPr lang="en-GB" dirty="0" smtClean="0"/>
              <a:t>”.</a:t>
            </a:r>
          </a:p>
          <a:p>
            <a:endParaRPr lang="en-GB" sz="500" dirty="0"/>
          </a:p>
          <a:p>
            <a:r>
              <a:rPr lang="en-GB" dirty="0" smtClean="0"/>
              <a:t>The Impact of Indian Ocean trade on the Roman World.</a:t>
            </a:r>
          </a:p>
          <a:p>
            <a:endParaRPr lang="en-GB" sz="500" dirty="0"/>
          </a:p>
          <a:p>
            <a:r>
              <a:rPr lang="en-GB" dirty="0" smtClean="0"/>
              <a:t>Romans living in India? Indians living in the Roman Empire?</a:t>
            </a:r>
            <a:endParaRPr lang="en-GB" dirty="0"/>
          </a:p>
          <a:p>
            <a:endParaRPr lang="en-GB" dirty="0" smtClean="0"/>
          </a:p>
          <a:p>
            <a:endParaRPr lang="en-GB" dirty="0"/>
          </a:p>
          <a:p>
            <a:endParaRPr lang="en-GB"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8024" y="4366023"/>
            <a:ext cx="2880320" cy="239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4381362"/>
            <a:ext cx="2420985" cy="2342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6783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sz="3600" b="1" dirty="0" smtClean="0"/>
              <a:t>Units 6 and 7 – India: Reality and Fantasy blurred</a:t>
            </a:r>
            <a:endParaRPr lang="en-GB" sz="3600" b="1" dirty="0"/>
          </a:p>
        </p:txBody>
      </p:sp>
      <p:sp>
        <p:nvSpPr>
          <p:cNvPr id="4" name="Content Placeholder 3"/>
          <p:cNvSpPr>
            <a:spLocks noGrp="1"/>
          </p:cNvSpPr>
          <p:nvPr>
            <p:ph sz="half" idx="1"/>
          </p:nvPr>
        </p:nvSpPr>
        <p:spPr>
          <a:xfrm>
            <a:off x="251520" y="1700808"/>
            <a:ext cx="4392488" cy="5157192"/>
          </a:xfrm>
        </p:spPr>
        <p:txBody>
          <a:bodyPr>
            <a:normAutofit/>
          </a:bodyPr>
          <a:lstStyle/>
          <a:p>
            <a:r>
              <a:rPr lang="en-GB" dirty="0"/>
              <a:t>Embassies to </a:t>
            </a:r>
            <a:r>
              <a:rPr lang="en-GB" dirty="0" smtClean="0"/>
              <a:t>Rome.</a:t>
            </a:r>
          </a:p>
          <a:p>
            <a:endParaRPr lang="en-GB" sz="200" dirty="0"/>
          </a:p>
          <a:p>
            <a:r>
              <a:rPr lang="en-GB" dirty="0"/>
              <a:t>Fantasy Islands – Utopias in the Indian </a:t>
            </a:r>
            <a:r>
              <a:rPr lang="en-GB" dirty="0" smtClean="0"/>
              <a:t>Ocean. </a:t>
            </a:r>
          </a:p>
          <a:p>
            <a:endParaRPr lang="en-GB" sz="200" dirty="0"/>
          </a:p>
          <a:p>
            <a:r>
              <a:rPr lang="en-GB" dirty="0" smtClean="0"/>
              <a:t>Graeco-Roman conceptions of Indian civilisation. </a:t>
            </a:r>
          </a:p>
          <a:p>
            <a:endParaRPr lang="en-GB" sz="200" dirty="0"/>
          </a:p>
          <a:p>
            <a:r>
              <a:rPr lang="en-GB" dirty="0"/>
              <a:t>Philostratus’ </a:t>
            </a:r>
            <a:r>
              <a:rPr lang="en-GB" i="1" dirty="0"/>
              <a:t>Life of Apollonius of </a:t>
            </a:r>
            <a:r>
              <a:rPr lang="en-GB" i="1" dirty="0" smtClean="0"/>
              <a:t>Tyana</a:t>
            </a:r>
            <a:r>
              <a:rPr lang="en-GB" dirty="0"/>
              <a:t> </a:t>
            </a:r>
            <a:r>
              <a:rPr lang="en-GB" dirty="0" smtClean="0"/>
              <a:t>– a Greek wizard goes to India.</a:t>
            </a:r>
          </a:p>
          <a:p>
            <a:pPr marL="0" indent="0">
              <a:buNone/>
            </a:pPr>
            <a:endParaRPr lang="en-GB" i="1" dirty="0"/>
          </a:p>
          <a:p>
            <a:endParaRPr lang="en-GB" i="1"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700808"/>
            <a:ext cx="3987130" cy="4754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4788024" y="6454950"/>
            <a:ext cx="4355976" cy="276999"/>
          </a:xfrm>
          <a:prstGeom prst="rect">
            <a:avLst/>
          </a:prstGeom>
        </p:spPr>
        <p:txBody>
          <a:bodyPr wrap="square">
            <a:spAutoFit/>
          </a:bodyPr>
          <a:lstStyle/>
          <a:p>
            <a:r>
              <a:rPr lang="en-GB" sz="1200" dirty="0" smtClean="0"/>
              <a:t>The East Offering Its Riches to Britannia” by </a:t>
            </a:r>
            <a:r>
              <a:rPr lang="en-GB" sz="1200" dirty="0" err="1" smtClean="0"/>
              <a:t>Spiridione</a:t>
            </a:r>
            <a:r>
              <a:rPr lang="en-GB" sz="1200" dirty="0" smtClean="0"/>
              <a:t> Roma (1778)</a:t>
            </a:r>
            <a:endParaRPr lang="en-GB" sz="1200" dirty="0"/>
          </a:p>
        </p:txBody>
      </p:sp>
    </p:spTree>
    <p:extLst>
      <p:ext uri="{BB962C8B-B14F-4D97-AF65-F5344CB8AC3E}">
        <p14:creationId xmlns:p14="http://schemas.microsoft.com/office/powerpoint/2010/main" val="3595648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Units 8, 9 and 10 – Other Cultures </a:t>
            </a:r>
            <a:endParaRPr lang="en-GB" b="1" dirty="0"/>
          </a:p>
        </p:txBody>
      </p:sp>
      <p:sp>
        <p:nvSpPr>
          <p:cNvPr id="4" name="Content Placeholder 3"/>
          <p:cNvSpPr>
            <a:spLocks noGrp="1"/>
          </p:cNvSpPr>
          <p:nvPr>
            <p:ph sz="half" idx="1"/>
          </p:nvPr>
        </p:nvSpPr>
        <p:spPr>
          <a:xfrm>
            <a:off x="179512" y="1600200"/>
            <a:ext cx="4316288" cy="5141168"/>
          </a:xfrm>
        </p:spPr>
        <p:txBody>
          <a:bodyPr>
            <a:normAutofit/>
          </a:bodyPr>
          <a:lstStyle/>
          <a:p>
            <a:r>
              <a:rPr lang="en-GB" dirty="0" smtClean="0"/>
              <a:t>Rome and East Africa.</a:t>
            </a:r>
          </a:p>
          <a:p>
            <a:endParaRPr lang="en-GB" sz="500" dirty="0"/>
          </a:p>
          <a:p>
            <a:r>
              <a:rPr lang="en-GB" dirty="0" smtClean="0"/>
              <a:t>The “Raft-men” – an ancient cinnamon route?</a:t>
            </a:r>
          </a:p>
          <a:p>
            <a:endParaRPr lang="en-GB" sz="500" dirty="0"/>
          </a:p>
          <a:p>
            <a:r>
              <a:rPr lang="en-GB" dirty="0"/>
              <a:t>Palmyra and the Persian </a:t>
            </a:r>
            <a:r>
              <a:rPr lang="en-GB" dirty="0" smtClean="0"/>
              <a:t>Gulf.</a:t>
            </a:r>
          </a:p>
          <a:p>
            <a:endParaRPr lang="en-GB" sz="500" dirty="0"/>
          </a:p>
          <a:p>
            <a:r>
              <a:rPr lang="en-GB" dirty="0" smtClean="0"/>
              <a:t>Arabia Felix.</a:t>
            </a:r>
          </a:p>
          <a:p>
            <a:endParaRPr lang="en-GB" sz="500" dirty="0"/>
          </a:p>
          <a:p>
            <a:r>
              <a:rPr lang="en-GB" dirty="0" smtClean="0"/>
              <a:t>Christians in India.</a:t>
            </a:r>
          </a:p>
          <a:p>
            <a:endParaRPr lang="en-GB" sz="500" dirty="0"/>
          </a:p>
          <a:p>
            <a:r>
              <a:rPr lang="en-GB" dirty="0"/>
              <a:t>Rome and the </a:t>
            </a:r>
            <a:r>
              <a:rPr lang="en-GB" dirty="0" smtClean="0"/>
              <a:t>Seres.</a:t>
            </a:r>
          </a:p>
          <a:p>
            <a:endParaRPr lang="en-GB" sz="500" dirty="0"/>
          </a:p>
          <a:p>
            <a:r>
              <a:rPr lang="en-GB" dirty="0"/>
              <a:t>The People of Da </a:t>
            </a:r>
            <a:r>
              <a:rPr lang="en-GB" dirty="0" smtClean="0"/>
              <a:t>Qin. </a:t>
            </a:r>
            <a:endParaRPr lang="en-GB"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99992" y="1600200"/>
            <a:ext cx="4418175" cy="499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2310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6336704"/>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What </a:t>
            </a:r>
            <a:r>
              <a:rPr lang="en-GB" sz="6000" b="1" dirty="0"/>
              <a:t>is the </a:t>
            </a:r>
            <a:r>
              <a:rPr lang="en-GB" sz="6000" b="1" i="1" dirty="0"/>
              <a:t>Oikoumenē</a:t>
            </a:r>
            <a:r>
              <a:rPr lang="en-GB" sz="6000" b="1" dirty="0"/>
              <a:t>?  </a:t>
            </a:r>
            <a:endParaRPr lang="en-GB" sz="6000" b="1" dirty="0" smtClean="0"/>
          </a:p>
        </p:txBody>
      </p:sp>
    </p:spTree>
    <p:extLst>
      <p:ext uri="{BB962C8B-B14F-4D97-AF65-F5344CB8AC3E}">
        <p14:creationId xmlns:p14="http://schemas.microsoft.com/office/powerpoint/2010/main" val="1175627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Ancient “Geography”</a:t>
            </a:r>
            <a:endParaRPr lang="en-GB" b="1" dirty="0"/>
          </a:p>
        </p:txBody>
      </p:sp>
      <p:sp>
        <p:nvSpPr>
          <p:cNvPr id="3" name="Content Placeholder 2"/>
          <p:cNvSpPr>
            <a:spLocks noGrp="1"/>
          </p:cNvSpPr>
          <p:nvPr>
            <p:ph idx="1"/>
          </p:nvPr>
        </p:nvSpPr>
        <p:spPr>
          <a:xfrm>
            <a:off x="179512" y="1417638"/>
            <a:ext cx="4824536" cy="5440362"/>
          </a:xfrm>
        </p:spPr>
        <p:txBody>
          <a:bodyPr>
            <a:normAutofit fontScale="92500" lnSpcReduction="20000"/>
          </a:bodyPr>
          <a:lstStyle/>
          <a:p>
            <a:r>
              <a:rPr lang="en-GB" i="1" dirty="0" err="1"/>
              <a:t>geographia</a:t>
            </a:r>
            <a:r>
              <a:rPr lang="en-GB" dirty="0"/>
              <a:t> </a:t>
            </a:r>
            <a:r>
              <a:rPr lang="en-GB" dirty="0" smtClean="0"/>
              <a:t>– terms that appears with </a:t>
            </a:r>
            <a:r>
              <a:rPr lang="en-GB" dirty="0"/>
              <a:t>Eratosthenes of Cyrene (3rd C BC) </a:t>
            </a:r>
            <a:r>
              <a:rPr lang="en-GB" dirty="0" smtClean="0"/>
              <a:t>– </a:t>
            </a:r>
            <a:r>
              <a:rPr lang="en-GB" i="1" dirty="0" err="1" smtClean="0"/>
              <a:t>phusiologia</a:t>
            </a:r>
            <a:r>
              <a:rPr lang="en-GB" i="1" dirty="0" smtClean="0"/>
              <a:t> </a:t>
            </a:r>
            <a:r>
              <a:rPr lang="en-GB" dirty="0" smtClean="0"/>
              <a:t>– </a:t>
            </a:r>
            <a:r>
              <a:rPr lang="en-GB" i="1" dirty="0" err="1" smtClean="0"/>
              <a:t>historia</a:t>
            </a:r>
            <a:r>
              <a:rPr lang="en-GB" dirty="0" smtClean="0"/>
              <a:t>.</a:t>
            </a:r>
          </a:p>
          <a:p>
            <a:endParaRPr lang="en-GB" sz="900" dirty="0"/>
          </a:p>
          <a:p>
            <a:r>
              <a:rPr lang="en-GB" dirty="0" smtClean="0"/>
              <a:t>Ancient geography as a literary genre (though specialist studies did exist). </a:t>
            </a:r>
          </a:p>
          <a:p>
            <a:endParaRPr lang="en-GB" sz="900" i="1" dirty="0"/>
          </a:p>
          <a:p>
            <a:r>
              <a:rPr lang="en-GB" dirty="0" smtClean="0"/>
              <a:t>The “river Ocean” representing the physical </a:t>
            </a:r>
            <a:r>
              <a:rPr lang="en-GB" dirty="0"/>
              <a:t>embodiment of </a:t>
            </a:r>
            <a:r>
              <a:rPr lang="en-GB" i="1" dirty="0" err="1"/>
              <a:t>peirata</a:t>
            </a:r>
            <a:r>
              <a:rPr lang="en-GB" i="1" dirty="0"/>
              <a:t> </a:t>
            </a:r>
            <a:r>
              <a:rPr lang="en-GB" i="1" dirty="0" err="1"/>
              <a:t>gaiēs</a:t>
            </a:r>
            <a:r>
              <a:rPr lang="en-GB" i="1" dirty="0"/>
              <a:t> </a:t>
            </a:r>
            <a:r>
              <a:rPr lang="en-GB" dirty="0"/>
              <a:t>“boundary of the earth</a:t>
            </a:r>
            <a:r>
              <a:rPr lang="en-GB" dirty="0" smtClean="0"/>
              <a:t>” – critique of this idea by Herodotus.   </a:t>
            </a:r>
            <a:endParaRPr lang="en-GB" dirty="0"/>
          </a:p>
        </p:txBody>
      </p:sp>
      <p:pic>
        <p:nvPicPr>
          <p:cNvPr id="4" name="Picture 3"/>
          <p:cNvPicPr>
            <a:picLocks noChangeAspect="1"/>
          </p:cNvPicPr>
          <p:nvPr/>
        </p:nvPicPr>
        <p:blipFill rotWithShape="1">
          <a:blip r:embed="rId2"/>
          <a:srcRect l="48524" t="34250" r="13086" b="11610"/>
          <a:stretch/>
        </p:blipFill>
        <p:spPr>
          <a:xfrm>
            <a:off x="4873561" y="1700808"/>
            <a:ext cx="4090927" cy="4326942"/>
          </a:xfrm>
          <a:prstGeom prst="rect">
            <a:avLst/>
          </a:prstGeom>
        </p:spPr>
      </p:pic>
    </p:spTree>
    <p:extLst>
      <p:ext uri="{BB962C8B-B14F-4D97-AF65-F5344CB8AC3E}">
        <p14:creationId xmlns:p14="http://schemas.microsoft.com/office/powerpoint/2010/main" val="1946741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t>
            </a:r>
            <a:r>
              <a:rPr lang="en-GB" b="1" i="1" dirty="0" err="1" smtClean="0">
                <a:latin typeface="+mn-lt"/>
              </a:rPr>
              <a:t>Oikoumen</a:t>
            </a:r>
            <a:r>
              <a:rPr lang="en-GB" b="1" i="1" dirty="0" err="1" smtClean="0">
                <a:latin typeface="+mn-lt"/>
                <a:cs typeface="Times New Roman"/>
              </a:rPr>
              <a:t>ē</a:t>
            </a:r>
            <a:r>
              <a:rPr lang="en-GB" b="1" dirty="0" smtClean="0">
                <a:latin typeface="+mn-lt"/>
              </a:rPr>
              <a:t> </a:t>
            </a:r>
            <a:endParaRPr lang="en-GB" b="1" dirty="0">
              <a:latin typeface="+mn-lt"/>
            </a:endParaRPr>
          </a:p>
        </p:txBody>
      </p:sp>
      <p:sp>
        <p:nvSpPr>
          <p:cNvPr id="3" name="Content Placeholder 2"/>
          <p:cNvSpPr>
            <a:spLocks noGrp="1"/>
          </p:cNvSpPr>
          <p:nvPr>
            <p:ph idx="1"/>
          </p:nvPr>
        </p:nvSpPr>
        <p:spPr>
          <a:xfrm>
            <a:off x="179512" y="1600200"/>
            <a:ext cx="8784976" cy="5069160"/>
          </a:xfrm>
        </p:spPr>
        <p:txBody>
          <a:bodyPr/>
          <a:lstStyle/>
          <a:p>
            <a:r>
              <a:rPr lang="en-GB" i="1" dirty="0" err="1" smtClean="0"/>
              <a:t>hē</a:t>
            </a:r>
            <a:r>
              <a:rPr lang="en-GB" i="1" dirty="0" smtClean="0"/>
              <a:t> </a:t>
            </a:r>
            <a:r>
              <a:rPr lang="en-GB" i="1" dirty="0" err="1"/>
              <a:t>oikoumenē</a:t>
            </a:r>
            <a:r>
              <a:rPr lang="en-GB" i="1" dirty="0"/>
              <a:t> </a:t>
            </a:r>
            <a:r>
              <a:rPr lang="en-GB" i="1" dirty="0" err="1" smtClean="0"/>
              <a:t>gē</a:t>
            </a:r>
            <a:r>
              <a:rPr lang="en-GB" i="1" dirty="0" smtClean="0"/>
              <a:t> –</a:t>
            </a:r>
            <a:r>
              <a:rPr lang="en-GB" dirty="0" smtClean="0"/>
              <a:t> literally “the inhabited earth” – however, may be better to understand it as the </a:t>
            </a:r>
            <a:r>
              <a:rPr lang="en-GB" u="sng" dirty="0" smtClean="0"/>
              <a:t>known world</a:t>
            </a:r>
            <a:r>
              <a:rPr lang="en-GB" dirty="0" smtClean="0"/>
              <a:t>.</a:t>
            </a:r>
          </a:p>
          <a:p>
            <a:endParaRPr lang="en-GB" sz="1200" dirty="0"/>
          </a:p>
          <a:p>
            <a:r>
              <a:rPr lang="en-GB" dirty="0"/>
              <a:t>I</a:t>
            </a:r>
            <a:r>
              <a:rPr lang="en-GB" dirty="0" smtClean="0"/>
              <a:t>nner </a:t>
            </a:r>
            <a:r>
              <a:rPr lang="en-GB" dirty="0"/>
              <a:t>and an outer </a:t>
            </a:r>
            <a:r>
              <a:rPr lang="en-GB" dirty="0" smtClean="0"/>
              <a:t>space - </a:t>
            </a:r>
            <a:r>
              <a:rPr lang="en-GB" i="1" dirty="0" err="1"/>
              <a:t>eschatiai</a:t>
            </a:r>
            <a:r>
              <a:rPr lang="en-GB" dirty="0"/>
              <a:t> </a:t>
            </a:r>
            <a:r>
              <a:rPr lang="en-GB" dirty="0" smtClean="0"/>
              <a:t>or </a:t>
            </a:r>
            <a:r>
              <a:rPr lang="en-GB" dirty="0"/>
              <a:t>“most distant lands</a:t>
            </a:r>
            <a:r>
              <a:rPr lang="en-GB" dirty="0" smtClean="0"/>
              <a:t>”. </a:t>
            </a:r>
          </a:p>
          <a:p>
            <a:endParaRPr lang="en-GB" sz="1200" dirty="0"/>
          </a:p>
          <a:p>
            <a:r>
              <a:rPr lang="en-GB" dirty="0" smtClean="0"/>
              <a:t>Notion of Antipodes developed since Aristotle – Crates of </a:t>
            </a:r>
            <a:r>
              <a:rPr lang="en-GB" dirty="0" err="1" smtClean="0"/>
              <a:t>Mallos</a:t>
            </a:r>
            <a:r>
              <a:rPr lang="en-GB" dirty="0" smtClean="0"/>
              <a:t>, paired </a:t>
            </a:r>
            <a:r>
              <a:rPr lang="en-GB" i="1" dirty="0" smtClean="0"/>
              <a:t>oikoumenē </a:t>
            </a:r>
            <a:r>
              <a:rPr lang="en-GB" dirty="0" smtClean="0"/>
              <a:t>in the North and South with those in western hemisphere.   </a:t>
            </a:r>
            <a:endParaRPr lang="en-GB" dirty="0"/>
          </a:p>
        </p:txBody>
      </p:sp>
    </p:spTree>
    <p:extLst>
      <p:ext uri="{BB962C8B-B14F-4D97-AF65-F5344CB8AC3E}">
        <p14:creationId xmlns:p14="http://schemas.microsoft.com/office/powerpoint/2010/main" val="769699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3573016"/>
          </a:xfrm>
        </p:spPr>
        <p:txBody>
          <a:bodyPr>
            <a:normAutofit fontScale="92500" lnSpcReduction="10000"/>
          </a:bodyPr>
          <a:lstStyle/>
          <a:p>
            <a:pPr marL="0" indent="0">
              <a:buNone/>
            </a:pPr>
            <a:r>
              <a:rPr lang="en-GB" dirty="0" smtClean="0"/>
              <a:t>“The </a:t>
            </a:r>
            <a:r>
              <a:rPr lang="en-GB" dirty="0"/>
              <a:t>limits of the zones can be defined by circles drawn on both sides of the equator and parallel to it, </a:t>
            </a:r>
            <a:r>
              <a:rPr lang="en-GB" b="1" dirty="0" smtClean="0"/>
              <a:t>namely</a:t>
            </a:r>
            <a:r>
              <a:rPr lang="en-GB" b="1" dirty="0"/>
              <a:t>, by two circles which enclose the torrid zone, and by two others, following upon these, which form the two temperate zones next to the torrid zone and the two frigid zones next to the temperate zones</a:t>
            </a:r>
            <a:r>
              <a:rPr lang="en-GB" dirty="0"/>
              <a:t>… Now they call </a:t>
            </a:r>
            <a:r>
              <a:rPr lang="en-GB" b="1" dirty="0"/>
              <a:t>"temperate" the zones that can be inhabited; the others they call </a:t>
            </a:r>
            <a:r>
              <a:rPr lang="en-GB" b="1" dirty="0" smtClean="0"/>
              <a:t>uninhabitable</a:t>
            </a:r>
            <a:r>
              <a:rPr lang="en-GB" dirty="0" smtClean="0"/>
              <a:t>…” – </a:t>
            </a:r>
            <a:r>
              <a:rPr lang="en-GB" b="1" dirty="0" smtClean="0"/>
              <a:t>Strabo </a:t>
            </a:r>
            <a:r>
              <a:rPr lang="en-GB" b="1" i="1" dirty="0" smtClean="0"/>
              <a:t>Geog. </a:t>
            </a:r>
            <a:r>
              <a:rPr lang="en-GB" b="1" dirty="0" smtClean="0"/>
              <a:t>2.5.3</a:t>
            </a:r>
            <a:r>
              <a:rPr lang="en-GB" dirty="0" smtClean="0"/>
              <a:t>. </a:t>
            </a:r>
            <a:endParaRPr lang="en-GB"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790" y="3573016"/>
            <a:ext cx="2789540"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02686" y="6309320"/>
            <a:ext cx="2557748" cy="369332"/>
          </a:xfrm>
          <a:prstGeom prst="rect">
            <a:avLst/>
          </a:prstGeom>
        </p:spPr>
        <p:txBody>
          <a:bodyPr wrap="square">
            <a:spAutoFit/>
          </a:bodyPr>
          <a:lstStyle/>
          <a:p>
            <a:pPr algn="ctr"/>
            <a:r>
              <a:rPr lang="en-GB" b="1" dirty="0"/>
              <a:t>Crates of </a:t>
            </a:r>
            <a:r>
              <a:rPr lang="en-GB" b="1" dirty="0" err="1"/>
              <a:t>Mallos</a:t>
            </a:r>
            <a:endParaRPr lang="en-GB" b="1" dirty="0"/>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0434" y="3573016"/>
            <a:ext cx="4079456" cy="3059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stretch>
            <a:fillRect/>
          </a:stretch>
        </p:blipFill>
        <p:spPr>
          <a:xfrm>
            <a:off x="6156176" y="3573016"/>
            <a:ext cx="2877561" cy="3059591"/>
          </a:xfrm>
          <a:prstGeom prst="rect">
            <a:avLst/>
          </a:prstGeom>
        </p:spPr>
      </p:pic>
    </p:spTree>
    <p:extLst>
      <p:ext uri="{BB962C8B-B14F-4D97-AF65-F5344CB8AC3E}">
        <p14:creationId xmlns:p14="http://schemas.microsoft.com/office/powerpoint/2010/main" val="53554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50"/>
            <a:ext cx="8229600" cy="1045286"/>
          </a:xfrm>
        </p:spPr>
        <p:txBody>
          <a:bodyPr>
            <a:normAutofit/>
          </a:bodyPr>
          <a:lstStyle/>
          <a:p>
            <a:r>
              <a:rPr lang="en-GB" b="1" dirty="0" smtClean="0"/>
              <a:t>The Centre and Periphery</a:t>
            </a:r>
            <a:endParaRPr lang="en-GB" b="1" dirty="0"/>
          </a:p>
        </p:txBody>
      </p:sp>
      <p:sp>
        <p:nvSpPr>
          <p:cNvPr id="3" name="Content Placeholder 2"/>
          <p:cNvSpPr>
            <a:spLocks noGrp="1"/>
          </p:cNvSpPr>
          <p:nvPr>
            <p:ph idx="1"/>
          </p:nvPr>
        </p:nvSpPr>
        <p:spPr>
          <a:xfrm>
            <a:off x="107504" y="1052736"/>
            <a:ext cx="8928992" cy="5174035"/>
          </a:xfrm>
        </p:spPr>
        <p:txBody>
          <a:bodyPr>
            <a:noAutofit/>
          </a:bodyPr>
          <a:lstStyle/>
          <a:p>
            <a:pPr marL="0" indent="0">
              <a:buNone/>
            </a:pPr>
            <a:r>
              <a:rPr lang="en-GB" sz="2600" dirty="0"/>
              <a:t>“The most outlying nations of the world have somehow drawn the finest things as their lot, exactly as Greece has drawn the possession of far the best seasons. As I have lately said, India lies at the world's most distant eastern limit; and in India all living creatures four-footed and flying are much bigger than those of other lands, except the horses</a:t>
            </a:r>
            <a:r>
              <a:rPr lang="en-GB" sz="2600" dirty="0" smtClean="0"/>
              <a:t>…” - </a:t>
            </a:r>
            <a:r>
              <a:rPr lang="en-GB" sz="2600" b="1" dirty="0" smtClean="0"/>
              <a:t>Herodotus </a:t>
            </a:r>
            <a:r>
              <a:rPr lang="en-GB" sz="2600" b="1" dirty="0"/>
              <a:t>3.106</a:t>
            </a:r>
            <a:r>
              <a:rPr lang="en-GB" sz="2600" dirty="0" smtClean="0"/>
              <a:t>.</a:t>
            </a:r>
          </a:p>
          <a:p>
            <a:pPr marL="0" indent="0">
              <a:buNone/>
            </a:pPr>
            <a:endParaRPr lang="en-GB" sz="1000" dirty="0" smtClean="0"/>
          </a:p>
          <a:p>
            <a:pPr marL="0" indent="0">
              <a:buNone/>
            </a:pPr>
            <a:r>
              <a:rPr lang="en-GB" sz="2600" dirty="0" smtClean="0"/>
              <a:t>“</a:t>
            </a:r>
            <a:r>
              <a:rPr lang="en-GB" sz="2600" dirty="0"/>
              <a:t>India and Africa are especially noted for wonders.” – </a:t>
            </a:r>
            <a:r>
              <a:rPr lang="en-GB" sz="2600" b="1" dirty="0"/>
              <a:t>Pliny </a:t>
            </a:r>
            <a:r>
              <a:rPr lang="en-GB" sz="2600" b="1" i="1" dirty="0"/>
              <a:t>NH </a:t>
            </a:r>
            <a:r>
              <a:rPr lang="en-GB" sz="2600" b="1" dirty="0"/>
              <a:t>7.2.32</a:t>
            </a:r>
            <a:r>
              <a:rPr lang="en-GB" sz="2600" dirty="0"/>
              <a:t>.</a:t>
            </a:r>
          </a:p>
          <a:p>
            <a:pPr marL="0" indent="0">
              <a:buNone/>
            </a:pPr>
            <a:endParaRPr lang="en-GB" sz="500" dirty="0"/>
          </a:p>
          <a:p>
            <a:pPr marL="0" indent="0">
              <a:buNone/>
            </a:pPr>
            <a:r>
              <a:rPr lang="en-GB" sz="2600" dirty="0"/>
              <a:t>Nature run’s riot at the end of the earth:</a:t>
            </a:r>
          </a:p>
          <a:p>
            <a:pPr marL="400050" lvl="1" indent="0">
              <a:buNone/>
            </a:pPr>
            <a:r>
              <a:rPr lang="en-GB" sz="2000" dirty="0"/>
              <a:t>“The proverbial expression about Libya, that “Libya always brings forth some new thing,” has been coined because of the tendency for even heterogonous creatures to interbreed there. On account of the paucity of water, different species encounter each other at the few places which posses springs, and there interbreed.” – </a:t>
            </a:r>
            <a:r>
              <a:rPr lang="en-GB" sz="2000" b="1" dirty="0"/>
              <a:t>Aristotle </a:t>
            </a:r>
            <a:r>
              <a:rPr lang="en-GB" sz="2000" b="1" i="1" dirty="0"/>
              <a:t>Gen. Animal. </a:t>
            </a:r>
            <a:r>
              <a:rPr lang="en-GB" sz="2000" b="1" dirty="0"/>
              <a:t>746b7-13 </a:t>
            </a:r>
            <a:r>
              <a:rPr lang="en-GB" sz="2000" dirty="0"/>
              <a:t>– (cf. </a:t>
            </a:r>
            <a:r>
              <a:rPr lang="en-GB" sz="2000" dirty="0" err="1"/>
              <a:t>Diodorus</a:t>
            </a:r>
            <a:r>
              <a:rPr lang="en-GB" sz="2000" dirty="0"/>
              <a:t> </a:t>
            </a:r>
            <a:r>
              <a:rPr lang="en-GB" sz="2000" dirty="0" err="1"/>
              <a:t>Siculus</a:t>
            </a:r>
            <a:r>
              <a:rPr lang="en-GB" sz="2000" dirty="0"/>
              <a:t> 2.51.2-4).  </a:t>
            </a:r>
          </a:p>
          <a:p>
            <a:pPr marL="0" indent="0">
              <a:buNone/>
            </a:pPr>
            <a:endParaRPr lang="en-GB" sz="3800" dirty="0"/>
          </a:p>
          <a:p>
            <a:pPr marL="0" indent="0">
              <a:buNone/>
            </a:pPr>
            <a:endParaRPr lang="en-GB" sz="3800" dirty="0"/>
          </a:p>
        </p:txBody>
      </p:sp>
    </p:spTree>
    <p:extLst>
      <p:ext uri="{BB962C8B-B14F-4D97-AF65-F5344CB8AC3E}">
        <p14:creationId xmlns:p14="http://schemas.microsoft.com/office/powerpoint/2010/main" val="3481484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4104456"/>
          </a:xfrm>
        </p:spPr>
        <p:txBody>
          <a:bodyPr/>
          <a:lstStyle/>
          <a:p>
            <a:pPr marL="0" indent="0">
              <a:buNone/>
            </a:pPr>
            <a:endParaRPr lang="en-GB" dirty="0" smtClean="0"/>
          </a:p>
          <a:p>
            <a:pPr marL="0" indent="0">
              <a:buNone/>
            </a:pPr>
            <a:endParaRPr lang="en-GB" dirty="0"/>
          </a:p>
          <a:p>
            <a:pPr marL="0" indent="0" algn="ctr">
              <a:buNone/>
            </a:pPr>
            <a:r>
              <a:rPr lang="en-GB" sz="6000" b="1" dirty="0" smtClean="0"/>
              <a:t>Key Locations </a:t>
            </a:r>
          </a:p>
          <a:p>
            <a:pPr marL="0" indent="0" algn="ctr">
              <a:buNone/>
            </a:pPr>
            <a:r>
              <a:rPr lang="en-GB" sz="6000" b="1" dirty="0" smtClean="0"/>
              <a:t>and Place Names </a:t>
            </a:r>
          </a:p>
        </p:txBody>
      </p:sp>
    </p:spTree>
    <p:extLst>
      <p:ext uri="{BB962C8B-B14F-4D97-AF65-F5344CB8AC3E}">
        <p14:creationId xmlns:p14="http://schemas.microsoft.com/office/powerpoint/2010/main" val="3484245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395536" y="6093296"/>
            <a:ext cx="4110608" cy="608931"/>
          </a:xfrm>
        </p:spPr>
        <p:txBody>
          <a:bodyPr/>
          <a:lstStyle/>
          <a:p>
            <a:pPr marL="0" indent="0" algn="ctr">
              <a:buNone/>
            </a:pPr>
            <a:r>
              <a:rPr lang="en-GB" b="1" dirty="0" smtClean="0"/>
              <a:t>Indian Subcontinent</a:t>
            </a:r>
            <a:endParaRPr lang="en-GB" b="1" dirty="0"/>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4100264" cy="5639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404664"/>
            <a:ext cx="4162095"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3"/>
          <p:cNvSpPr txBox="1">
            <a:spLocks/>
          </p:cNvSpPr>
          <p:nvPr/>
        </p:nvSpPr>
        <p:spPr>
          <a:xfrm>
            <a:off x="4644008" y="6093296"/>
            <a:ext cx="4110608" cy="7647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smtClean="0"/>
              <a:t>Central Asia</a:t>
            </a:r>
            <a:endParaRPr lang="en-GB" b="1" dirty="0"/>
          </a:p>
        </p:txBody>
      </p:sp>
    </p:spTree>
    <p:extLst>
      <p:ext uri="{BB962C8B-B14F-4D97-AF65-F5344CB8AC3E}">
        <p14:creationId xmlns:p14="http://schemas.microsoft.com/office/powerpoint/2010/main" val="4000613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4716016" y="6237312"/>
            <a:ext cx="4104456" cy="464915"/>
          </a:xfrm>
        </p:spPr>
        <p:txBody>
          <a:bodyPr>
            <a:normAutofit fontScale="92500" lnSpcReduction="10000"/>
          </a:bodyPr>
          <a:lstStyle/>
          <a:p>
            <a:pPr marL="0" indent="0" algn="ctr">
              <a:buNone/>
            </a:pPr>
            <a:r>
              <a:rPr lang="en-GB" b="1" dirty="0" smtClean="0"/>
              <a:t>Gandhara</a:t>
            </a:r>
            <a:endParaRPr lang="en-GB" b="1" dirty="0"/>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716016" y="3554835"/>
            <a:ext cx="4104456" cy="2653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554835"/>
            <a:ext cx="4320480" cy="2653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5"/>
          <p:cNvSpPr txBox="1">
            <a:spLocks/>
          </p:cNvSpPr>
          <p:nvPr/>
        </p:nvSpPr>
        <p:spPr>
          <a:xfrm>
            <a:off x="263285" y="6219680"/>
            <a:ext cx="4280818" cy="4649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t>Hindu Kush / </a:t>
            </a:r>
            <a:r>
              <a:rPr lang="en-GB" b="1" dirty="0" err="1"/>
              <a:t>Paropamisadae</a:t>
            </a:r>
            <a:endParaRPr lang="en-GB" b="1" dirty="0"/>
          </a:p>
        </p:txBody>
      </p:sp>
      <p:pic>
        <p:nvPicPr>
          <p:cNvPr id="205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50000" t="4948" b="4946"/>
          <a:stretch/>
        </p:blipFill>
        <p:spPr bwMode="auto">
          <a:xfrm>
            <a:off x="251520" y="332656"/>
            <a:ext cx="4320480"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Content Placeholder 5"/>
          <p:cNvSpPr txBox="1">
            <a:spLocks/>
          </p:cNvSpPr>
          <p:nvPr/>
        </p:nvSpPr>
        <p:spPr>
          <a:xfrm>
            <a:off x="263285" y="3068960"/>
            <a:ext cx="4280818" cy="4649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smtClean="0"/>
              <a:t>Bactria and Sogdiana</a:t>
            </a:r>
            <a:endParaRPr lang="en-GB" b="1" dirty="0"/>
          </a:p>
        </p:txBody>
      </p:sp>
      <p:pic>
        <p:nvPicPr>
          <p:cNvPr id="2053"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48364" t="34634" r="8035"/>
          <a:stretch/>
        </p:blipFill>
        <p:spPr bwMode="auto">
          <a:xfrm>
            <a:off x="4716016" y="337781"/>
            <a:ext cx="4104456" cy="2731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Content Placeholder 5"/>
          <p:cNvSpPr txBox="1">
            <a:spLocks/>
          </p:cNvSpPr>
          <p:nvPr/>
        </p:nvSpPr>
        <p:spPr>
          <a:xfrm>
            <a:off x="4693190" y="3068960"/>
            <a:ext cx="4127282" cy="48587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err="1" smtClean="0"/>
              <a:t>Arachosia</a:t>
            </a:r>
            <a:endParaRPr lang="en-GB" b="1" dirty="0"/>
          </a:p>
        </p:txBody>
      </p:sp>
      <p:sp>
        <p:nvSpPr>
          <p:cNvPr id="2" name="Donut 1"/>
          <p:cNvSpPr/>
          <p:nvPr/>
        </p:nvSpPr>
        <p:spPr>
          <a:xfrm>
            <a:off x="899592" y="4077072"/>
            <a:ext cx="1080120" cy="1008112"/>
          </a:xfrm>
          <a:prstGeom prst="donut">
            <a:avLst>
              <a:gd name="adj" fmla="val 260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942606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8707" r="622"/>
          <a:stretch/>
        </p:blipFill>
        <p:spPr bwMode="auto">
          <a:xfrm>
            <a:off x="323528" y="260648"/>
            <a:ext cx="4032448"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5"/>
          <p:cNvSpPr txBox="1">
            <a:spLocks/>
          </p:cNvSpPr>
          <p:nvPr/>
        </p:nvSpPr>
        <p:spPr>
          <a:xfrm>
            <a:off x="233332" y="2924944"/>
            <a:ext cx="4280818" cy="4649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err="1" smtClean="0"/>
              <a:t>Aethiopia</a:t>
            </a:r>
            <a:r>
              <a:rPr lang="en-GB" b="1" dirty="0" smtClean="0"/>
              <a:t> (Ethiopia) – Axum </a:t>
            </a:r>
            <a:endParaRPr lang="en-GB" b="1" dirty="0"/>
          </a:p>
        </p:txBody>
      </p:sp>
      <p:pic>
        <p:nvPicPr>
          <p:cNvPr id="3076" name="Picture 4"/>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514150" y="260648"/>
            <a:ext cx="4168458"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5"/>
          <p:cNvSpPr txBox="1">
            <a:spLocks/>
          </p:cNvSpPr>
          <p:nvPr/>
        </p:nvSpPr>
        <p:spPr>
          <a:xfrm>
            <a:off x="4514150" y="2924945"/>
            <a:ext cx="4253773" cy="464914"/>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t>Arabia </a:t>
            </a:r>
            <a:r>
              <a:rPr lang="en-GB" b="1" dirty="0"/>
              <a:t>Felix </a:t>
            </a:r>
            <a:r>
              <a:rPr lang="en-GB" b="1" dirty="0" smtClean="0"/>
              <a:t>/ </a:t>
            </a:r>
            <a:r>
              <a:rPr lang="en-GB" b="1" dirty="0" err="1" smtClean="0"/>
              <a:t>Eudaimon</a:t>
            </a:r>
            <a:r>
              <a:rPr lang="en-GB" b="1" dirty="0" smtClean="0"/>
              <a:t> </a:t>
            </a:r>
            <a:r>
              <a:rPr lang="en-GB" b="1" dirty="0"/>
              <a:t>Arabia </a:t>
            </a:r>
          </a:p>
        </p:txBody>
      </p:sp>
      <p:sp>
        <p:nvSpPr>
          <p:cNvPr id="11" name="Content Placeholder 5"/>
          <p:cNvSpPr txBox="1">
            <a:spLocks/>
          </p:cNvSpPr>
          <p:nvPr/>
        </p:nvSpPr>
        <p:spPr>
          <a:xfrm>
            <a:off x="145151" y="6327157"/>
            <a:ext cx="4280818" cy="4649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smtClean="0"/>
              <a:t>Serica and </a:t>
            </a:r>
            <a:r>
              <a:rPr lang="en-GB" b="1" dirty="0" err="1" smtClean="0"/>
              <a:t>Chryse</a:t>
            </a:r>
            <a:endParaRPr lang="en-GB" b="1" dirty="0"/>
          </a:p>
        </p:txBody>
      </p:sp>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29102" b="48148"/>
          <a:stretch/>
        </p:blipFill>
        <p:spPr bwMode="auto">
          <a:xfrm>
            <a:off x="4514150" y="3541211"/>
            <a:ext cx="4162306" cy="27831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Content Placeholder 5"/>
          <p:cNvSpPr txBox="1">
            <a:spLocks/>
          </p:cNvSpPr>
          <p:nvPr/>
        </p:nvSpPr>
        <p:spPr>
          <a:xfrm>
            <a:off x="4487105" y="6324360"/>
            <a:ext cx="4280818" cy="464914"/>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smtClean="0"/>
              <a:t>Azania</a:t>
            </a:r>
            <a:endParaRPr lang="en-GB" b="1" dirty="0"/>
          </a:p>
        </p:txBody>
      </p:sp>
      <p:pic>
        <p:nvPicPr>
          <p:cNvPr id="614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3332" y="3541211"/>
            <a:ext cx="4122644" cy="27831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9066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Course Layout and Assessments </a:t>
            </a:r>
          </a:p>
        </p:txBody>
      </p:sp>
    </p:spTree>
    <p:extLst>
      <p:ext uri="{BB962C8B-B14F-4D97-AF65-F5344CB8AC3E}">
        <p14:creationId xmlns:p14="http://schemas.microsoft.com/office/powerpoint/2010/main" val="574097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13376"/>
          </a:xfrm>
        </p:spPr>
        <p:txBody>
          <a:bodyPr>
            <a:normAutofit fontScale="92500"/>
          </a:bodyPr>
          <a:lstStyle/>
          <a:p>
            <a:r>
              <a:rPr lang="en-GB" dirty="0"/>
              <a:t>Three </a:t>
            </a:r>
            <a:r>
              <a:rPr lang="en-GB" dirty="0" smtClean="0"/>
              <a:t>hour session on </a:t>
            </a:r>
            <a:r>
              <a:rPr lang="en-GB" dirty="0" smtClean="0">
                <a:solidFill>
                  <a:srgbClr val="FF0000"/>
                </a:solidFill>
              </a:rPr>
              <a:t>TBC</a:t>
            </a:r>
            <a:endParaRPr lang="en-GB" dirty="0">
              <a:solidFill>
                <a:srgbClr val="FF0000"/>
              </a:solidFill>
            </a:endParaRPr>
          </a:p>
          <a:p>
            <a:endParaRPr lang="en-GB" sz="500" dirty="0"/>
          </a:p>
          <a:p>
            <a:r>
              <a:rPr lang="en-GB" dirty="0" smtClean="0"/>
              <a:t>The session or unit will be split into roughly two sections, first half background lectures, the second a workshop on a specific issue or theme. Unit booklets and any links to will be available in advance.</a:t>
            </a:r>
            <a:endParaRPr lang="en-GB" dirty="0"/>
          </a:p>
          <a:p>
            <a:endParaRPr lang="en-GB" sz="500" dirty="0">
              <a:solidFill>
                <a:srgbClr val="FF0000"/>
              </a:solidFill>
            </a:endParaRPr>
          </a:p>
          <a:p>
            <a:r>
              <a:rPr lang="en-GB" dirty="0"/>
              <a:t> </a:t>
            </a:r>
            <a:r>
              <a:rPr lang="en-GB" b="1" dirty="0" smtClean="0"/>
              <a:t>Assessments:</a:t>
            </a:r>
            <a:r>
              <a:rPr lang="en-GB" dirty="0" smtClean="0"/>
              <a:t> </a:t>
            </a:r>
            <a:endParaRPr lang="en-GB" dirty="0"/>
          </a:p>
          <a:p>
            <a:pPr>
              <a:buNone/>
            </a:pPr>
            <a:r>
              <a:rPr lang="en-GB" dirty="0"/>
              <a:t>	- one </a:t>
            </a:r>
            <a:r>
              <a:rPr lang="en-GB" dirty="0" smtClean="0"/>
              <a:t>essay </a:t>
            </a:r>
            <a:r>
              <a:rPr lang="en-GB" dirty="0"/>
              <a:t>– </a:t>
            </a:r>
            <a:r>
              <a:rPr lang="en-GB" dirty="0" smtClean="0"/>
              <a:t>2,500 </a:t>
            </a:r>
            <a:r>
              <a:rPr lang="en-GB" dirty="0"/>
              <a:t>words </a:t>
            </a:r>
            <a:r>
              <a:rPr lang="en-GB" dirty="0" smtClean="0"/>
              <a:t>– worth 50</a:t>
            </a:r>
            <a:r>
              <a:rPr lang="en-GB" dirty="0"/>
              <a:t>% - deadline </a:t>
            </a:r>
            <a:r>
              <a:rPr lang="en-GB" dirty="0" smtClean="0"/>
              <a:t>12</a:t>
            </a:r>
            <a:r>
              <a:rPr lang="en-GB" baseline="30000" dirty="0" smtClean="0"/>
              <a:t>th</a:t>
            </a:r>
            <a:r>
              <a:rPr lang="en-GB" dirty="0" smtClean="0"/>
              <a:t> of December (work must be uploaded to turn-it-in by 23:59 at the latest).</a:t>
            </a:r>
          </a:p>
          <a:p>
            <a:pPr>
              <a:buNone/>
            </a:pPr>
            <a:r>
              <a:rPr lang="en-GB" dirty="0"/>
              <a:t>	- one </a:t>
            </a:r>
            <a:r>
              <a:rPr lang="en-GB" dirty="0" smtClean="0"/>
              <a:t>Exam </a:t>
            </a:r>
            <a:r>
              <a:rPr lang="en-GB" dirty="0"/>
              <a:t>– </a:t>
            </a:r>
            <a:r>
              <a:rPr lang="en-GB" dirty="0" smtClean="0"/>
              <a:t>2 hours – January Exam period:</a:t>
            </a:r>
          </a:p>
          <a:p>
            <a:pPr lvl="2">
              <a:buNone/>
            </a:pPr>
            <a:r>
              <a:rPr lang="en-GB" dirty="0" smtClean="0"/>
              <a:t>- Section A “Gobbets” – Choice of six questions (3 passage and 3 images) – you need to answer two of them -</a:t>
            </a:r>
            <a:r>
              <a:rPr lang="en-GB" dirty="0"/>
              <a:t> worth 50% </a:t>
            </a:r>
            <a:r>
              <a:rPr lang="en-GB" dirty="0" smtClean="0"/>
              <a:t>of </a:t>
            </a:r>
            <a:r>
              <a:rPr lang="en-GB" dirty="0"/>
              <a:t>the </a:t>
            </a:r>
            <a:r>
              <a:rPr lang="en-GB" dirty="0" smtClean="0"/>
              <a:t>exam.</a:t>
            </a:r>
          </a:p>
          <a:p>
            <a:pPr lvl="2">
              <a:buNone/>
            </a:pPr>
            <a:r>
              <a:rPr lang="en-GB" dirty="0" smtClean="0"/>
              <a:t>- Section B “Essays” – Choice of four questions, answer one – worth 50% of the exam.</a:t>
            </a:r>
          </a:p>
          <a:p>
            <a:pPr>
              <a:buNone/>
            </a:pPr>
            <a:endParaRPr lang="en-GB" dirty="0"/>
          </a:p>
          <a:p>
            <a:endParaRPr lang="en-GB" dirty="0"/>
          </a:p>
        </p:txBody>
      </p:sp>
    </p:spTree>
    <p:extLst>
      <p:ext uri="{BB962C8B-B14F-4D97-AF65-F5344CB8AC3E}">
        <p14:creationId xmlns:p14="http://schemas.microsoft.com/office/powerpoint/2010/main" val="1249517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normAutofit/>
          </a:bodyPr>
          <a:lstStyle/>
          <a:p>
            <a:r>
              <a:rPr lang="en-GB" b="1" dirty="0" smtClean="0"/>
              <a:t>Coursework Questions</a:t>
            </a:r>
            <a:endParaRPr lang="en-GB" b="1" dirty="0"/>
          </a:p>
        </p:txBody>
      </p:sp>
      <p:sp>
        <p:nvSpPr>
          <p:cNvPr id="3" name="Content Placeholder 2"/>
          <p:cNvSpPr>
            <a:spLocks noGrp="1"/>
          </p:cNvSpPr>
          <p:nvPr>
            <p:ph idx="1"/>
          </p:nvPr>
        </p:nvSpPr>
        <p:spPr>
          <a:xfrm>
            <a:off x="107504" y="1196752"/>
            <a:ext cx="9036496" cy="5661248"/>
          </a:xfrm>
        </p:spPr>
        <p:txBody>
          <a:bodyPr>
            <a:normAutofit fontScale="92500" lnSpcReduction="20000"/>
          </a:bodyPr>
          <a:lstStyle/>
          <a:p>
            <a:pPr marL="0" indent="0">
              <a:buNone/>
            </a:pPr>
            <a:r>
              <a:rPr lang="en-GB" b="1" dirty="0"/>
              <a:t>1. </a:t>
            </a:r>
            <a:r>
              <a:rPr lang="en-GB" dirty="0"/>
              <a:t>Do our sources allow us to understand whether Alexander the Great had any coherent strategies and objectives in mind while campaigning in Bactria and India?  </a:t>
            </a:r>
          </a:p>
          <a:p>
            <a:endParaRPr lang="en-GB" sz="600" dirty="0"/>
          </a:p>
          <a:p>
            <a:pPr marL="0" indent="0">
              <a:buNone/>
            </a:pPr>
            <a:r>
              <a:rPr lang="en-GB" b="1" dirty="0"/>
              <a:t>2.</a:t>
            </a:r>
            <a:r>
              <a:rPr lang="en-GB" dirty="0"/>
              <a:t> How much historical credence should be placed in the “discovery traditions” connected to Eudoxus of Cyzicus and Hippalus?</a:t>
            </a:r>
          </a:p>
          <a:p>
            <a:pPr marL="0" indent="0">
              <a:buNone/>
            </a:pPr>
            <a:endParaRPr lang="en-GB" sz="600" dirty="0"/>
          </a:p>
          <a:p>
            <a:pPr marL="0" indent="0">
              <a:buNone/>
            </a:pPr>
            <a:r>
              <a:rPr lang="en-GB" b="1" dirty="0"/>
              <a:t>3.</a:t>
            </a:r>
            <a:r>
              <a:rPr lang="en-GB" dirty="0"/>
              <a:t> Critically consider how accurate the notion is that Rome’s Indian Ocean trade harmed the Empire’s economy.</a:t>
            </a:r>
          </a:p>
          <a:p>
            <a:pPr marL="0" indent="0">
              <a:buNone/>
            </a:pPr>
            <a:endParaRPr lang="en-GB" sz="600" dirty="0"/>
          </a:p>
          <a:p>
            <a:pPr marL="0" indent="0">
              <a:buNone/>
            </a:pPr>
            <a:r>
              <a:rPr lang="en-GB" b="1" dirty="0"/>
              <a:t>4.</a:t>
            </a:r>
            <a:r>
              <a:rPr lang="en-GB" dirty="0"/>
              <a:t> Critically discuss how Philostratus’ representation of India in the </a:t>
            </a:r>
            <a:r>
              <a:rPr lang="en-GB" i="1" dirty="0"/>
              <a:t>Life of Apollonius of Tyana </a:t>
            </a:r>
            <a:r>
              <a:rPr lang="en-GB" dirty="0"/>
              <a:t>suits the purposes of his work.</a:t>
            </a:r>
          </a:p>
          <a:p>
            <a:pPr marL="0" indent="0">
              <a:buNone/>
            </a:pPr>
            <a:endParaRPr lang="en-GB" dirty="0"/>
          </a:p>
        </p:txBody>
      </p:sp>
    </p:spTree>
    <p:extLst>
      <p:ext uri="{BB962C8B-B14F-4D97-AF65-F5344CB8AC3E}">
        <p14:creationId xmlns:p14="http://schemas.microsoft.com/office/powerpoint/2010/main" val="654674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107504" y="1340768"/>
            <a:ext cx="8928992" cy="5517232"/>
          </a:xfrm>
        </p:spPr>
        <p:txBody>
          <a:bodyPr>
            <a:normAutofit fontScale="92500" lnSpcReduction="10000"/>
          </a:bodyPr>
          <a:lstStyle/>
          <a:p>
            <a:r>
              <a:rPr lang="en-GB" b="1" dirty="0" smtClean="0"/>
              <a:t>Essential:</a:t>
            </a:r>
          </a:p>
          <a:p>
            <a:pPr lvl="1"/>
            <a:r>
              <a:rPr lang="en-GB" dirty="0" smtClean="0"/>
              <a:t>Parker</a:t>
            </a:r>
            <a:r>
              <a:rPr lang="en-GB" dirty="0"/>
              <a:t>, G. 2008. </a:t>
            </a:r>
            <a:r>
              <a:rPr lang="en-GB" i="1" dirty="0"/>
              <a:t>The Making of Roman India</a:t>
            </a:r>
            <a:r>
              <a:rPr lang="en-GB" dirty="0"/>
              <a:t>. Cambridge: Cambridge University </a:t>
            </a:r>
            <a:r>
              <a:rPr lang="en-GB" dirty="0" smtClean="0"/>
              <a:t>Press.</a:t>
            </a:r>
          </a:p>
          <a:p>
            <a:pPr lvl="1"/>
            <a:r>
              <a:rPr lang="en-GB" dirty="0" err="1" smtClean="0"/>
              <a:t>Tomber</a:t>
            </a:r>
            <a:r>
              <a:rPr lang="en-GB" dirty="0"/>
              <a:t>, R. 2008. </a:t>
            </a:r>
            <a:r>
              <a:rPr lang="en-GB" i="1" dirty="0"/>
              <a:t>Indo-Roman Trade From Pots to Pepper</a:t>
            </a:r>
            <a:r>
              <a:rPr lang="en-GB" dirty="0"/>
              <a:t>. London: Duckworth</a:t>
            </a:r>
            <a:r>
              <a:rPr lang="en-GB" dirty="0" smtClean="0"/>
              <a:t>.</a:t>
            </a:r>
          </a:p>
          <a:p>
            <a:pPr marL="400050" lvl="1" indent="0">
              <a:buNone/>
            </a:pPr>
            <a:endParaRPr lang="en-GB" sz="900" dirty="0"/>
          </a:p>
          <a:p>
            <a:r>
              <a:rPr lang="en-GB" b="1" dirty="0" smtClean="0"/>
              <a:t>Units 1, 2 and 3:</a:t>
            </a:r>
            <a:endParaRPr lang="en-GB" dirty="0" smtClean="0"/>
          </a:p>
          <a:p>
            <a:pPr lvl="1"/>
            <a:r>
              <a:rPr lang="en-GB" dirty="0" err="1" smtClean="0"/>
              <a:t>Romm</a:t>
            </a:r>
            <a:r>
              <a:rPr lang="en-GB" dirty="0" smtClean="0"/>
              <a:t>, J. S. 1992. </a:t>
            </a:r>
            <a:r>
              <a:rPr lang="en-GB" i="1" dirty="0" smtClean="0"/>
              <a:t>The Edges of the Earth in Ancient Thought. </a:t>
            </a:r>
            <a:r>
              <a:rPr lang="en-GB" dirty="0" smtClean="0"/>
              <a:t>Princeton: Princeton University Press.</a:t>
            </a:r>
          </a:p>
          <a:p>
            <a:pPr lvl="1"/>
            <a:r>
              <a:rPr lang="en-GB" dirty="0" err="1" smtClean="0"/>
              <a:t>Tola</a:t>
            </a:r>
            <a:r>
              <a:rPr lang="en-GB" dirty="0"/>
              <a:t>, F. and </a:t>
            </a:r>
            <a:r>
              <a:rPr lang="en-GB" dirty="0" err="1"/>
              <a:t>Dragonetti</a:t>
            </a:r>
            <a:r>
              <a:rPr lang="en-GB" dirty="0"/>
              <a:t>, C. 1986. “Indian and Greece Before Alexander”, </a:t>
            </a:r>
            <a:r>
              <a:rPr lang="en-GB" i="1" dirty="0"/>
              <a:t>Annals of the </a:t>
            </a:r>
            <a:r>
              <a:rPr lang="en-GB" i="1" dirty="0" err="1"/>
              <a:t>Bhandarkar</a:t>
            </a:r>
            <a:r>
              <a:rPr lang="en-GB" i="1" dirty="0"/>
              <a:t> Oriental Research Institute</a:t>
            </a:r>
            <a:r>
              <a:rPr lang="en-GB" dirty="0"/>
              <a:t> 67.1: 159-194</a:t>
            </a:r>
          </a:p>
          <a:p>
            <a:pPr lvl="1"/>
            <a:r>
              <a:rPr lang="en-GB" dirty="0" err="1" smtClean="0"/>
              <a:t>Stoneman</a:t>
            </a:r>
            <a:r>
              <a:rPr lang="en-GB" dirty="0" smtClean="0"/>
              <a:t>, R. 1997. </a:t>
            </a:r>
            <a:r>
              <a:rPr lang="en-GB" i="1" dirty="0" smtClean="0"/>
              <a:t>Alexander the Great</a:t>
            </a:r>
            <a:r>
              <a:rPr lang="en-GB" dirty="0" smtClean="0"/>
              <a:t>. London: Routledge. – chapter 7.  </a:t>
            </a:r>
            <a:endParaRPr lang="en-GB" dirty="0"/>
          </a:p>
          <a:p>
            <a:pPr marL="400050" lvl="1" indent="0">
              <a:buNone/>
            </a:pPr>
            <a:endParaRPr lang="en-GB" dirty="0" smtClean="0"/>
          </a:p>
          <a:p>
            <a:endParaRPr lang="en-GB" dirty="0"/>
          </a:p>
        </p:txBody>
      </p:sp>
    </p:spTree>
    <p:extLst>
      <p:ext uri="{BB962C8B-B14F-4D97-AF65-F5344CB8AC3E}">
        <p14:creationId xmlns:p14="http://schemas.microsoft.com/office/powerpoint/2010/main" val="1703200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a:bodyPr>
          <a:lstStyle/>
          <a:p>
            <a:pPr lvl="1"/>
            <a:r>
              <a:rPr lang="en-GB" dirty="0" smtClean="0"/>
              <a:t>Stoneman</a:t>
            </a:r>
            <a:r>
              <a:rPr lang="en-GB" dirty="0"/>
              <a:t>, R. 1995. ‘The Brahmans in the Alexander Historians and the Alexander Romance’, </a:t>
            </a:r>
            <a:r>
              <a:rPr lang="en-GB" i="1" dirty="0"/>
              <a:t>JHS</a:t>
            </a:r>
            <a:r>
              <a:rPr lang="en-GB" dirty="0"/>
              <a:t> 115: </a:t>
            </a:r>
            <a:r>
              <a:rPr lang="en-GB" dirty="0" smtClean="0"/>
              <a:t>99-114.</a:t>
            </a:r>
          </a:p>
          <a:p>
            <a:pPr lvl="1"/>
            <a:r>
              <a:rPr lang="en-GB" dirty="0" err="1"/>
              <a:t>Kosmin</a:t>
            </a:r>
            <a:r>
              <a:rPr lang="en-GB" dirty="0"/>
              <a:t>, P. J. 2014. </a:t>
            </a:r>
            <a:r>
              <a:rPr lang="en-GB" i="1" dirty="0"/>
              <a:t>The Land of the Elephant Kings: Space, Territory, and Ideology in the Seleucid Empire</a:t>
            </a:r>
            <a:r>
              <a:rPr lang="en-GB" dirty="0"/>
              <a:t>. Harvard University </a:t>
            </a:r>
            <a:r>
              <a:rPr lang="en-GB" dirty="0" smtClean="0"/>
              <a:t>Press.</a:t>
            </a:r>
          </a:p>
          <a:p>
            <a:pPr lvl="1"/>
            <a:r>
              <a:rPr lang="en-GB" dirty="0" err="1"/>
              <a:t>Thapar</a:t>
            </a:r>
            <a:r>
              <a:rPr lang="en-GB" dirty="0"/>
              <a:t>, R. 2012. </a:t>
            </a:r>
            <a:r>
              <a:rPr lang="en-GB" i="1" dirty="0"/>
              <a:t>Asoka and the Decline of the </a:t>
            </a:r>
            <a:r>
              <a:rPr lang="en-GB" i="1" dirty="0" err="1"/>
              <a:t>Mauryas</a:t>
            </a:r>
            <a:r>
              <a:rPr lang="en-GB" dirty="0"/>
              <a:t>: Third Edition. OUP </a:t>
            </a:r>
            <a:r>
              <a:rPr lang="en-GB" dirty="0" smtClean="0"/>
              <a:t>India. </a:t>
            </a:r>
          </a:p>
          <a:p>
            <a:pPr lvl="1"/>
            <a:r>
              <a:rPr lang="en-GB" dirty="0"/>
              <a:t>Bernard, P. 2011. ‘The Greek Colony at </a:t>
            </a:r>
            <a:r>
              <a:rPr lang="en-GB" dirty="0" err="1"/>
              <a:t>Aï</a:t>
            </a:r>
            <a:r>
              <a:rPr lang="en-GB" dirty="0"/>
              <a:t> </a:t>
            </a:r>
            <a:r>
              <a:rPr lang="en-GB" dirty="0" err="1"/>
              <a:t>Khanum</a:t>
            </a:r>
            <a:r>
              <a:rPr lang="en-GB" dirty="0"/>
              <a:t> and Hellenism in Central Asia’, in </a:t>
            </a:r>
            <a:r>
              <a:rPr lang="en-GB" i="1" dirty="0"/>
              <a:t>Afghanistan: Crossroads of the Ancient World</a:t>
            </a:r>
            <a:r>
              <a:rPr lang="en-GB" dirty="0"/>
              <a:t>, </a:t>
            </a:r>
            <a:r>
              <a:rPr lang="en-GB" dirty="0" err="1"/>
              <a:t>Hiebert</a:t>
            </a:r>
            <a:r>
              <a:rPr lang="en-GB" dirty="0"/>
              <a:t>, F. and </a:t>
            </a:r>
            <a:r>
              <a:rPr lang="en-GB" dirty="0" err="1"/>
              <a:t>Cambon</a:t>
            </a:r>
            <a:r>
              <a:rPr lang="en-GB" dirty="0"/>
              <a:t>, P. (eds.), The British Museum Press: </a:t>
            </a:r>
            <a:r>
              <a:rPr lang="en-GB" dirty="0" smtClean="0"/>
              <a:t>80-129.</a:t>
            </a:r>
          </a:p>
          <a:p>
            <a:pPr lvl="1"/>
            <a:r>
              <a:rPr lang="en-GB" dirty="0" err="1"/>
              <a:t>Narain</a:t>
            </a:r>
            <a:r>
              <a:rPr lang="en-GB" dirty="0"/>
              <a:t>, A. K. 1957. The Indo-Greeks. Oxford University Press. </a:t>
            </a:r>
            <a:endParaRPr lang="en-GB" dirty="0" smtClean="0"/>
          </a:p>
          <a:p>
            <a:pPr lvl="1"/>
            <a:r>
              <a:rPr lang="en-GB" dirty="0" err="1"/>
              <a:t>Errington</a:t>
            </a:r>
            <a:r>
              <a:rPr lang="en-GB" dirty="0"/>
              <a:t>, E. and </a:t>
            </a:r>
            <a:r>
              <a:rPr lang="en-GB" dirty="0" err="1"/>
              <a:t>Cribb</a:t>
            </a:r>
            <a:r>
              <a:rPr lang="en-GB" dirty="0"/>
              <a:t>, J. with </a:t>
            </a:r>
            <a:r>
              <a:rPr lang="en-GB" dirty="0" err="1"/>
              <a:t>Claringbull</a:t>
            </a:r>
            <a:r>
              <a:rPr lang="en-GB" dirty="0"/>
              <a:t>, M. 1992 (</a:t>
            </a:r>
            <a:r>
              <a:rPr lang="en-GB" dirty="0" err="1"/>
              <a:t>eds</a:t>
            </a:r>
            <a:r>
              <a:rPr lang="en-GB" dirty="0"/>
              <a:t>,). </a:t>
            </a:r>
            <a:r>
              <a:rPr lang="en-GB" i="1" dirty="0"/>
              <a:t>The Crossroads of Asia: Transformation in image and symbol in the Art of Ancient Afghanistan and Pakistan</a:t>
            </a:r>
            <a:r>
              <a:rPr lang="en-GB" dirty="0"/>
              <a:t>. Cambridge: The Ancient India and Iran </a:t>
            </a:r>
            <a:r>
              <a:rPr lang="en-GB" dirty="0" smtClean="0"/>
              <a:t>Trust.</a:t>
            </a:r>
            <a:endParaRPr lang="en-GB" dirty="0"/>
          </a:p>
          <a:p>
            <a:pPr lvl="1"/>
            <a:endParaRPr lang="en-GB" dirty="0"/>
          </a:p>
        </p:txBody>
      </p:sp>
    </p:spTree>
    <p:extLst>
      <p:ext uri="{BB962C8B-B14F-4D97-AF65-F5344CB8AC3E}">
        <p14:creationId xmlns:p14="http://schemas.microsoft.com/office/powerpoint/2010/main" val="2058138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856984" cy="6858000"/>
          </a:xfrm>
        </p:spPr>
        <p:txBody>
          <a:bodyPr>
            <a:normAutofit lnSpcReduction="10000"/>
          </a:bodyPr>
          <a:lstStyle/>
          <a:p>
            <a:r>
              <a:rPr lang="en-GB" b="1" dirty="0" smtClean="0"/>
              <a:t>Units 4 and 5:</a:t>
            </a:r>
            <a:endParaRPr lang="en-GB" dirty="0" smtClean="0"/>
          </a:p>
          <a:p>
            <a:pPr lvl="1"/>
            <a:r>
              <a:rPr lang="en-GB" dirty="0" err="1" smtClean="0"/>
              <a:t>Casson</a:t>
            </a:r>
            <a:r>
              <a:rPr lang="en-GB" dirty="0"/>
              <a:t>, L. 1993. ‘Ptolemy II and the Hunting of African Elephants’, </a:t>
            </a:r>
            <a:r>
              <a:rPr lang="en-GB" i="1" dirty="0"/>
              <a:t>TAPA</a:t>
            </a:r>
            <a:r>
              <a:rPr lang="en-GB" dirty="0"/>
              <a:t> 123: 247-260</a:t>
            </a:r>
            <a:r>
              <a:rPr lang="en-GB" dirty="0" smtClean="0"/>
              <a:t>.</a:t>
            </a:r>
          </a:p>
          <a:p>
            <a:pPr lvl="1"/>
            <a:r>
              <a:rPr lang="en-GB" dirty="0"/>
              <a:t>Charles, M. B. 2008. ‘African Forest Elephants and Turrets in the Ancient World’, </a:t>
            </a:r>
            <a:r>
              <a:rPr lang="en-GB" i="1" dirty="0"/>
              <a:t>Phoenix</a:t>
            </a:r>
            <a:r>
              <a:rPr lang="en-GB" dirty="0"/>
              <a:t> 62 (3/4): 338-362</a:t>
            </a:r>
            <a:r>
              <a:rPr lang="en-GB" dirty="0" smtClean="0"/>
              <a:t>.</a:t>
            </a:r>
          </a:p>
          <a:p>
            <a:pPr lvl="1"/>
            <a:r>
              <a:rPr lang="en-GB" dirty="0" err="1"/>
              <a:t>Klemm</a:t>
            </a:r>
            <a:r>
              <a:rPr lang="en-GB" dirty="0"/>
              <a:t>, R. and </a:t>
            </a:r>
            <a:r>
              <a:rPr lang="en-GB" dirty="0" err="1"/>
              <a:t>Klemm</a:t>
            </a:r>
            <a:r>
              <a:rPr lang="en-GB" dirty="0"/>
              <a:t>, D. 2013. </a:t>
            </a:r>
            <a:r>
              <a:rPr lang="en-GB" i="1" dirty="0"/>
              <a:t>Gold and Gold Mining in Ancient Egypt and Nubia</a:t>
            </a:r>
            <a:r>
              <a:rPr lang="en-GB" dirty="0"/>
              <a:t>. Heidelberg: </a:t>
            </a:r>
            <a:r>
              <a:rPr lang="en-GB" dirty="0" smtClean="0"/>
              <a:t>Springer.</a:t>
            </a:r>
          </a:p>
          <a:p>
            <a:pPr lvl="1"/>
            <a:r>
              <a:rPr lang="en-GB" dirty="0"/>
              <a:t>Burstein, S. M. 1989. [Translation and editing of] Agatharchides of Cnidus </a:t>
            </a:r>
            <a:r>
              <a:rPr lang="en-GB" i="1" dirty="0"/>
              <a:t>On the </a:t>
            </a:r>
            <a:r>
              <a:rPr lang="en-GB" i="1" dirty="0" err="1"/>
              <a:t>Erythraean</a:t>
            </a:r>
            <a:r>
              <a:rPr lang="en-GB" i="1" dirty="0"/>
              <a:t> Sea</a:t>
            </a:r>
            <a:r>
              <a:rPr lang="en-GB" dirty="0"/>
              <a:t>. Cambridge: The Hakluyt Society</a:t>
            </a:r>
            <a:r>
              <a:rPr lang="en-GB" dirty="0" smtClean="0"/>
              <a:t>.</a:t>
            </a:r>
          </a:p>
          <a:p>
            <a:pPr lvl="1"/>
            <a:r>
              <a:rPr lang="en-GB" dirty="0" err="1"/>
              <a:t>Tchernia</a:t>
            </a:r>
            <a:r>
              <a:rPr lang="en-GB" dirty="0"/>
              <a:t>, A. 1997. ‘Winds and Coins: From the Supposed Discovery of the Monsoon to the Denarii of Tiberius’, In Crossings Early Mediterranean Contacts with India, ed. De </a:t>
            </a:r>
            <a:r>
              <a:rPr lang="en-GB" dirty="0" err="1"/>
              <a:t>Romanis</a:t>
            </a:r>
            <a:r>
              <a:rPr lang="en-GB" dirty="0"/>
              <a:t>, F. and </a:t>
            </a:r>
            <a:r>
              <a:rPr lang="en-GB" dirty="0" err="1"/>
              <a:t>Tchernia</a:t>
            </a:r>
            <a:r>
              <a:rPr lang="en-GB" dirty="0"/>
              <a:t>, A. New Delhi: Manohar: 250-276.</a:t>
            </a:r>
          </a:p>
          <a:p>
            <a:pPr lvl="1"/>
            <a:endParaRPr lang="en-GB" dirty="0"/>
          </a:p>
          <a:p>
            <a:pPr lvl="1"/>
            <a:endParaRPr lang="en-GB" dirty="0"/>
          </a:p>
          <a:p>
            <a:pPr lvl="1"/>
            <a:endParaRPr lang="en-GB" b="1" dirty="0"/>
          </a:p>
        </p:txBody>
      </p:sp>
    </p:spTree>
    <p:extLst>
      <p:ext uri="{BB962C8B-B14F-4D97-AF65-F5344CB8AC3E}">
        <p14:creationId xmlns:p14="http://schemas.microsoft.com/office/powerpoint/2010/main" val="13941519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144000" cy="6741368"/>
          </a:xfrm>
        </p:spPr>
        <p:txBody>
          <a:bodyPr>
            <a:normAutofit fontScale="92500"/>
          </a:bodyPr>
          <a:lstStyle/>
          <a:p>
            <a:pPr lvl="1"/>
            <a:r>
              <a:rPr lang="en-GB" dirty="0" smtClean="0"/>
              <a:t>Casson</a:t>
            </a:r>
            <a:r>
              <a:rPr lang="en-GB" dirty="0"/>
              <a:t>, L. 1989. [Trans. and Comm.] </a:t>
            </a:r>
            <a:r>
              <a:rPr lang="en-GB" i="1" dirty="0" err="1"/>
              <a:t>Periplus</a:t>
            </a:r>
            <a:r>
              <a:rPr lang="en-GB" i="1" dirty="0"/>
              <a:t> Maris </a:t>
            </a:r>
            <a:r>
              <a:rPr lang="en-GB" i="1" dirty="0" err="1"/>
              <a:t>Erythraei</a:t>
            </a:r>
            <a:r>
              <a:rPr lang="en-GB" dirty="0"/>
              <a:t>. Guildford. </a:t>
            </a:r>
            <a:endParaRPr lang="en-GB" dirty="0" smtClean="0"/>
          </a:p>
          <a:p>
            <a:pPr lvl="1"/>
            <a:r>
              <a:rPr lang="en-GB" dirty="0"/>
              <a:t>Cobb, M. A. 2014. ‘The Exchange of Goods from Italy to India during the Early Roman Empire: The Range of Travelling Times’, </a:t>
            </a:r>
            <a:r>
              <a:rPr lang="en-GB" i="1" dirty="0"/>
              <a:t>Ancient West &amp; East </a:t>
            </a:r>
            <a:r>
              <a:rPr lang="en-GB" dirty="0"/>
              <a:t>13: 89-116</a:t>
            </a:r>
            <a:r>
              <a:rPr lang="en-GB" dirty="0" smtClean="0"/>
              <a:t>.</a:t>
            </a:r>
          </a:p>
          <a:p>
            <a:pPr lvl="1"/>
            <a:r>
              <a:rPr lang="en-GB" dirty="0" err="1"/>
              <a:t>Seland</a:t>
            </a:r>
            <a:r>
              <a:rPr lang="en-GB" dirty="0"/>
              <a:t>, E. H. 2008. The Indian Ocean and the Globalisation of the Ancient World. </a:t>
            </a:r>
            <a:r>
              <a:rPr lang="en-GB" i="1" dirty="0"/>
              <a:t>Ancient West &amp; East</a:t>
            </a:r>
            <a:r>
              <a:rPr lang="en-GB" dirty="0"/>
              <a:t> 7: 67-79</a:t>
            </a:r>
            <a:r>
              <a:rPr lang="en-GB" dirty="0" smtClean="0"/>
              <a:t>.</a:t>
            </a:r>
          </a:p>
          <a:p>
            <a:pPr lvl="1"/>
            <a:r>
              <a:rPr lang="en-GB" dirty="0"/>
              <a:t>Sidebotham, S. E. 2011: </a:t>
            </a:r>
            <a:r>
              <a:rPr lang="en-GB" i="1" dirty="0"/>
              <a:t>Berenike and the Ancient Maritime Spice Route</a:t>
            </a:r>
            <a:r>
              <a:rPr lang="en-GB" dirty="0"/>
              <a:t>. London</a:t>
            </a:r>
            <a:r>
              <a:rPr lang="en-GB" dirty="0" smtClean="0"/>
              <a:t>.</a:t>
            </a:r>
          </a:p>
          <a:p>
            <a:pPr lvl="1"/>
            <a:r>
              <a:rPr lang="en-GB" dirty="0" err="1" smtClean="0"/>
              <a:t>Tchernia</a:t>
            </a:r>
            <a:r>
              <a:rPr lang="en-GB" dirty="0"/>
              <a:t>, A. 1997. ‘The Dromedary of the </a:t>
            </a:r>
            <a:r>
              <a:rPr lang="en-GB" dirty="0" err="1"/>
              <a:t>Peticii</a:t>
            </a:r>
            <a:r>
              <a:rPr lang="en-GB" dirty="0"/>
              <a:t> and Trade with the East’, in </a:t>
            </a:r>
            <a:r>
              <a:rPr lang="en-GB" i="1" dirty="0"/>
              <a:t>Crossings Early Mediterranean Contacts with India</a:t>
            </a:r>
            <a:r>
              <a:rPr lang="en-GB" dirty="0"/>
              <a:t>, ed. Federico De </a:t>
            </a:r>
            <a:r>
              <a:rPr lang="en-GB" dirty="0" err="1"/>
              <a:t>Romanis</a:t>
            </a:r>
            <a:r>
              <a:rPr lang="en-GB" dirty="0"/>
              <a:t> and André </a:t>
            </a:r>
            <a:r>
              <a:rPr lang="en-GB" dirty="0" err="1"/>
              <a:t>Tchernia</a:t>
            </a:r>
            <a:r>
              <a:rPr lang="en-GB" dirty="0"/>
              <a:t>. New Delhi: Manohar: </a:t>
            </a:r>
            <a:r>
              <a:rPr lang="en-GB" dirty="0" smtClean="0"/>
              <a:t>238-249.</a:t>
            </a:r>
          </a:p>
          <a:p>
            <a:pPr lvl="1"/>
            <a:r>
              <a:rPr lang="en-GB" dirty="0"/>
              <a:t>Warmington, E. H. 1928. </a:t>
            </a:r>
            <a:r>
              <a:rPr lang="en-GB" i="1" dirty="0"/>
              <a:t>The Commerce between the Roman Empire and India</a:t>
            </a:r>
            <a:r>
              <a:rPr lang="en-GB" dirty="0"/>
              <a:t>. London: Cambridge University Press. </a:t>
            </a:r>
          </a:p>
          <a:p>
            <a:pPr lvl="1"/>
            <a:endParaRPr lang="en-GB" dirty="0"/>
          </a:p>
          <a:p>
            <a:pPr lvl="1"/>
            <a:endParaRPr lang="en-GB" dirty="0"/>
          </a:p>
          <a:p>
            <a:pPr lvl="1"/>
            <a:endParaRPr lang="en-GB" dirty="0"/>
          </a:p>
          <a:p>
            <a:pPr lvl="1"/>
            <a:endParaRPr lang="en-GB" dirty="0" smtClean="0"/>
          </a:p>
          <a:p>
            <a:pPr lvl="1"/>
            <a:endParaRPr lang="en-GB" b="1" dirty="0"/>
          </a:p>
        </p:txBody>
      </p:sp>
    </p:spTree>
    <p:extLst>
      <p:ext uri="{BB962C8B-B14F-4D97-AF65-F5344CB8AC3E}">
        <p14:creationId xmlns:p14="http://schemas.microsoft.com/office/powerpoint/2010/main" val="29257436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lnSpcReduction="10000"/>
          </a:bodyPr>
          <a:lstStyle/>
          <a:p>
            <a:r>
              <a:rPr lang="en-GB" b="1" dirty="0" smtClean="0"/>
              <a:t>Units 6 and 7: </a:t>
            </a:r>
          </a:p>
          <a:p>
            <a:pPr lvl="1"/>
            <a:r>
              <a:rPr lang="en-GB" dirty="0" smtClean="0"/>
              <a:t>Bowie, E. L. </a:t>
            </a:r>
            <a:r>
              <a:rPr lang="en-GB" dirty="0"/>
              <a:t>and </a:t>
            </a:r>
            <a:r>
              <a:rPr lang="en-GB" dirty="0" err="1" smtClean="0"/>
              <a:t>Elsner</a:t>
            </a:r>
            <a:r>
              <a:rPr lang="en-GB" dirty="0" smtClean="0"/>
              <a:t>, J. </a:t>
            </a:r>
            <a:r>
              <a:rPr lang="en-GB" dirty="0"/>
              <a:t>(</a:t>
            </a:r>
            <a:r>
              <a:rPr lang="en-GB" dirty="0" err="1"/>
              <a:t>edd</a:t>
            </a:r>
            <a:r>
              <a:rPr lang="en-GB" dirty="0" smtClean="0"/>
              <a:t>.), 2009. </a:t>
            </a:r>
            <a:r>
              <a:rPr lang="en-GB" i="1" dirty="0" smtClean="0"/>
              <a:t>Philostratus</a:t>
            </a:r>
            <a:r>
              <a:rPr lang="en-GB" dirty="0" smtClean="0"/>
              <a:t>. Cambridge: Cambridge University Press.</a:t>
            </a:r>
            <a:endParaRPr lang="en-GB" dirty="0"/>
          </a:p>
          <a:p>
            <a:pPr lvl="1"/>
            <a:r>
              <a:rPr lang="en-GB" dirty="0" err="1" smtClean="0"/>
              <a:t>Vasunia</a:t>
            </a:r>
            <a:r>
              <a:rPr lang="en-GB" dirty="0" smtClean="0"/>
              <a:t>, P. 2013. </a:t>
            </a:r>
            <a:r>
              <a:rPr lang="en-GB" i="1" dirty="0" smtClean="0"/>
              <a:t>The Classics and Colonial India</a:t>
            </a:r>
            <a:r>
              <a:rPr lang="en-GB" dirty="0" smtClean="0"/>
              <a:t>. Oxford: Oxford University Press.</a:t>
            </a:r>
          </a:p>
          <a:p>
            <a:pPr lvl="1"/>
            <a:r>
              <a:rPr lang="en-GB" dirty="0" err="1"/>
              <a:t>Gurukkal</a:t>
            </a:r>
            <a:r>
              <a:rPr lang="en-GB" dirty="0"/>
              <a:t>, </a:t>
            </a:r>
            <a:r>
              <a:rPr lang="en-GB" dirty="0" smtClean="0"/>
              <a:t>R. </a:t>
            </a:r>
            <a:r>
              <a:rPr lang="en-GB" dirty="0"/>
              <a:t>2013. Classical Indo-Roman Trade: A Historiographical Reconsideration. </a:t>
            </a:r>
            <a:r>
              <a:rPr lang="en-GB" i="1" dirty="0"/>
              <a:t>Indian Historical Review</a:t>
            </a:r>
            <a:r>
              <a:rPr lang="en-GB" dirty="0"/>
              <a:t> 40: </a:t>
            </a:r>
            <a:r>
              <a:rPr lang="en-GB" dirty="0" smtClean="0"/>
              <a:t>181-206.</a:t>
            </a:r>
          </a:p>
          <a:p>
            <a:pPr lvl="1"/>
            <a:endParaRPr lang="en-GB" sz="500" dirty="0"/>
          </a:p>
          <a:p>
            <a:pPr lvl="1"/>
            <a:r>
              <a:rPr lang="en-GB" dirty="0" smtClean="0"/>
              <a:t>Cobb, M. A. 2013. ‘The Reception and Consumption of Eastern Goods in Roman Society’, </a:t>
            </a:r>
            <a:r>
              <a:rPr lang="en-GB" i="1" dirty="0" smtClean="0"/>
              <a:t>Greece &amp; Rome </a:t>
            </a:r>
            <a:r>
              <a:rPr lang="en-GB" dirty="0" smtClean="0"/>
              <a:t>60.1: 136-152.</a:t>
            </a:r>
          </a:p>
          <a:p>
            <a:pPr lvl="1"/>
            <a:r>
              <a:rPr lang="en-GB" dirty="0" smtClean="0"/>
              <a:t>Parker, G. 2002. ‘</a:t>
            </a:r>
            <a:r>
              <a:rPr lang="en-GB" i="1" dirty="0" smtClean="0"/>
              <a:t>Ex </a:t>
            </a:r>
            <a:r>
              <a:rPr lang="en-GB" i="1" dirty="0" err="1" smtClean="0"/>
              <a:t>Oriente</a:t>
            </a:r>
            <a:r>
              <a:rPr lang="en-GB" i="1" dirty="0" smtClean="0"/>
              <a:t> </a:t>
            </a:r>
            <a:r>
              <a:rPr lang="en-GB" i="1" dirty="0" err="1" smtClean="0"/>
              <a:t>Luxuria</a:t>
            </a:r>
            <a:r>
              <a:rPr lang="en-GB" dirty="0" smtClean="0"/>
              <a:t>: Indian Commodities and Roman Experience’, </a:t>
            </a:r>
            <a:r>
              <a:rPr lang="en-GB" i="1" dirty="0" smtClean="0"/>
              <a:t>JESHO </a:t>
            </a:r>
            <a:r>
              <a:rPr lang="en-GB" dirty="0" smtClean="0"/>
              <a:t>45.1: 40-95.</a:t>
            </a:r>
          </a:p>
          <a:p>
            <a:pPr lvl="1"/>
            <a:r>
              <a:rPr lang="en-GB" dirty="0" smtClean="0"/>
              <a:t>Parker</a:t>
            </a:r>
            <a:r>
              <a:rPr lang="en-GB" dirty="0"/>
              <a:t>, G. 2008. </a:t>
            </a:r>
            <a:r>
              <a:rPr lang="en-GB" i="1" dirty="0"/>
              <a:t>The Making of Roman India. </a:t>
            </a:r>
            <a:r>
              <a:rPr lang="en-GB" dirty="0"/>
              <a:t>Cambridge: Cambridge University </a:t>
            </a:r>
            <a:r>
              <a:rPr lang="en-GB" dirty="0" smtClean="0"/>
              <a:t>Press.</a:t>
            </a:r>
          </a:p>
        </p:txBody>
      </p:sp>
    </p:spTree>
    <p:extLst>
      <p:ext uri="{BB962C8B-B14F-4D97-AF65-F5344CB8AC3E}">
        <p14:creationId xmlns:p14="http://schemas.microsoft.com/office/powerpoint/2010/main" val="1342571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144000" cy="6741368"/>
          </a:xfrm>
        </p:spPr>
        <p:txBody>
          <a:bodyPr>
            <a:normAutofit fontScale="92500" lnSpcReduction="10000"/>
          </a:bodyPr>
          <a:lstStyle/>
          <a:p>
            <a:r>
              <a:rPr lang="en-GB" b="1" dirty="0" smtClean="0"/>
              <a:t>Units 8, 9 and 10:</a:t>
            </a:r>
            <a:endParaRPr lang="en-GB" dirty="0" smtClean="0"/>
          </a:p>
          <a:p>
            <a:pPr lvl="1"/>
            <a:r>
              <a:rPr lang="en-GB" dirty="0" err="1"/>
              <a:t>Bowersock</a:t>
            </a:r>
            <a:r>
              <a:rPr lang="en-GB" dirty="0"/>
              <a:t>, G. W. </a:t>
            </a:r>
            <a:r>
              <a:rPr lang="en-GB" dirty="0" smtClean="0"/>
              <a:t>1983. </a:t>
            </a:r>
            <a:r>
              <a:rPr lang="en-GB" i="1" dirty="0"/>
              <a:t>Roman Arabia</a:t>
            </a:r>
            <a:r>
              <a:rPr lang="en-GB" dirty="0"/>
              <a:t>. Massachusetts</a:t>
            </a:r>
            <a:r>
              <a:rPr lang="en-GB" dirty="0" smtClean="0"/>
              <a:t>: </a:t>
            </a:r>
            <a:r>
              <a:rPr lang="en-GB" dirty="0"/>
              <a:t>Harvard University Press.</a:t>
            </a:r>
          </a:p>
          <a:p>
            <a:pPr lvl="1"/>
            <a:r>
              <a:rPr lang="en-GB" dirty="0"/>
              <a:t>Peacock, D. and Williams, D</a:t>
            </a:r>
            <a:r>
              <a:rPr lang="en-GB" dirty="0" smtClean="0"/>
              <a:t>. </a:t>
            </a:r>
            <a:r>
              <a:rPr lang="en-GB" dirty="0"/>
              <a:t>(eds.), 2007. </a:t>
            </a:r>
            <a:r>
              <a:rPr lang="en-GB" i="1" dirty="0"/>
              <a:t>Food for the Gods New Light on the Ancient Incense Trade</a:t>
            </a:r>
            <a:r>
              <a:rPr lang="en-GB" dirty="0"/>
              <a:t>. Oxford: Oxbow </a:t>
            </a:r>
            <a:r>
              <a:rPr lang="en-GB" dirty="0" smtClean="0"/>
              <a:t>Books. </a:t>
            </a:r>
            <a:endParaRPr lang="en-GB" dirty="0"/>
          </a:p>
          <a:p>
            <a:pPr lvl="1"/>
            <a:r>
              <a:rPr lang="en-GB" dirty="0" err="1" smtClean="0"/>
              <a:t>Strauch</a:t>
            </a:r>
            <a:r>
              <a:rPr lang="en-GB" dirty="0" smtClean="0"/>
              <a:t>, I. (ed.), 2012. </a:t>
            </a:r>
            <a:r>
              <a:rPr lang="en-GB" i="1" dirty="0"/>
              <a:t>Foreign Sailors on Socotra: The Inscriptions and Drawings from the Cave </a:t>
            </a:r>
            <a:r>
              <a:rPr lang="en-GB" i="1" dirty="0" err="1" smtClean="0"/>
              <a:t>Hoq</a:t>
            </a:r>
            <a:r>
              <a:rPr lang="en-GB" dirty="0"/>
              <a:t>. Hempen </a:t>
            </a:r>
            <a:r>
              <a:rPr lang="en-GB" dirty="0" err="1" smtClean="0"/>
              <a:t>Verlag</a:t>
            </a:r>
            <a:r>
              <a:rPr lang="en-GB" dirty="0" smtClean="0"/>
              <a:t>.</a:t>
            </a:r>
            <a:endParaRPr lang="en-GB" dirty="0"/>
          </a:p>
          <a:p>
            <a:pPr lvl="1"/>
            <a:r>
              <a:rPr lang="en-GB" dirty="0" smtClean="0"/>
              <a:t>Young</a:t>
            </a:r>
            <a:r>
              <a:rPr lang="en-GB" dirty="0"/>
              <a:t>, G. K. 2001. </a:t>
            </a:r>
            <a:r>
              <a:rPr lang="en-GB" i="1" dirty="0"/>
              <a:t>Rome’s Eastern Trade International: Commerce and Imperial Policy, 31 BC - AD 305</a:t>
            </a:r>
            <a:r>
              <a:rPr lang="en-GB" dirty="0"/>
              <a:t>. London: Routledge</a:t>
            </a:r>
            <a:r>
              <a:rPr lang="en-GB" dirty="0" smtClean="0"/>
              <a:t>.</a:t>
            </a:r>
            <a:endParaRPr lang="en-GB" sz="1100" dirty="0"/>
          </a:p>
          <a:p>
            <a:pPr lvl="1"/>
            <a:r>
              <a:rPr lang="en-GB" dirty="0" err="1" smtClean="0"/>
              <a:t>Tomber</a:t>
            </a:r>
            <a:r>
              <a:rPr lang="en-GB" dirty="0" smtClean="0"/>
              <a:t>, R. 2007. ‘Bishops </a:t>
            </a:r>
            <a:r>
              <a:rPr lang="en-GB" dirty="0"/>
              <a:t>and Traders: The Role of Christianity in the Indian Ocean during the Roman </a:t>
            </a:r>
            <a:r>
              <a:rPr lang="en-GB" dirty="0" smtClean="0"/>
              <a:t>Period’, in</a:t>
            </a:r>
            <a:r>
              <a:rPr lang="en-GB" i="1" dirty="0" smtClean="0"/>
              <a:t> </a:t>
            </a:r>
            <a:r>
              <a:rPr lang="en-GB" i="1" dirty="0"/>
              <a:t>Natural Resources and Cultural Connections of the Red Sea</a:t>
            </a:r>
            <a:r>
              <a:rPr lang="en-GB" dirty="0"/>
              <a:t>,</a:t>
            </a:r>
            <a:r>
              <a:rPr lang="en-GB" i="1" dirty="0"/>
              <a:t> </a:t>
            </a:r>
            <a:r>
              <a:rPr lang="en-GB" dirty="0"/>
              <a:t>ed. Janet Starkey, Paul Starkey and Tony Wilkinson. Oxford: </a:t>
            </a:r>
            <a:r>
              <a:rPr lang="en-GB" dirty="0" err="1"/>
              <a:t>Archaeopress</a:t>
            </a:r>
            <a:r>
              <a:rPr lang="en-GB" dirty="0"/>
              <a:t>: </a:t>
            </a:r>
            <a:r>
              <a:rPr lang="en-GB" dirty="0" smtClean="0"/>
              <a:t>219-228.</a:t>
            </a:r>
            <a:endParaRPr lang="en-GB" dirty="0"/>
          </a:p>
          <a:p>
            <a:pPr lvl="1"/>
            <a:endParaRPr lang="en-GB" b="1" dirty="0"/>
          </a:p>
        </p:txBody>
      </p:sp>
    </p:spTree>
    <p:extLst>
      <p:ext uri="{BB962C8B-B14F-4D97-AF65-F5344CB8AC3E}">
        <p14:creationId xmlns:p14="http://schemas.microsoft.com/office/powerpoint/2010/main" val="2545262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856984" cy="6597352"/>
          </a:xfrm>
        </p:spPr>
        <p:txBody>
          <a:bodyPr>
            <a:normAutofit/>
          </a:bodyPr>
          <a:lstStyle/>
          <a:p>
            <a:pPr lvl="1"/>
            <a:r>
              <a:rPr lang="en-GB" dirty="0" err="1" smtClean="0"/>
              <a:t>Bowersock</a:t>
            </a:r>
            <a:r>
              <a:rPr lang="en-GB" dirty="0" smtClean="0"/>
              <a:t>, G. W. 2013. </a:t>
            </a:r>
            <a:r>
              <a:rPr lang="en-GB" i="1" dirty="0" smtClean="0"/>
              <a:t>The Throne of </a:t>
            </a:r>
            <a:r>
              <a:rPr lang="en-GB" i="1" dirty="0" err="1" smtClean="0"/>
              <a:t>Adulis</a:t>
            </a:r>
            <a:r>
              <a:rPr lang="en-GB" i="1" dirty="0" smtClean="0"/>
              <a:t>: Red Sea Wars on the Eve of Islam</a:t>
            </a:r>
            <a:r>
              <a:rPr lang="en-GB" dirty="0" smtClean="0"/>
              <a:t>. Oxford: Oxford University Press.</a:t>
            </a:r>
          </a:p>
          <a:p>
            <a:pPr lvl="1"/>
            <a:r>
              <a:rPr lang="en-GB" dirty="0" smtClean="0"/>
              <a:t>Pierce, R. H. 2007. ‘Strabo </a:t>
            </a:r>
            <a:r>
              <a:rPr lang="en-GB" dirty="0"/>
              <a:t>and the Eastern Desert of Egypt and Sudan</a:t>
            </a:r>
            <a:r>
              <a:rPr lang="en-GB" dirty="0" smtClean="0"/>
              <a:t>,’ </a:t>
            </a:r>
            <a:r>
              <a:rPr lang="en-GB" dirty="0"/>
              <a:t>in </a:t>
            </a:r>
            <a:r>
              <a:rPr lang="en-GB" i="1" dirty="0"/>
              <a:t>The Indian Ocean in the Ancient Period</a:t>
            </a:r>
            <a:r>
              <a:rPr lang="en-GB" dirty="0"/>
              <a:t>, </a:t>
            </a:r>
            <a:r>
              <a:rPr lang="nn-NO" dirty="0"/>
              <a:t>ed</a:t>
            </a:r>
            <a:r>
              <a:rPr lang="nn-NO" dirty="0" smtClean="0"/>
              <a:t>. Seland, E. H. Oxford: BAR: </a:t>
            </a:r>
            <a:r>
              <a:rPr lang="en-GB" dirty="0" smtClean="0"/>
              <a:t>33-44.</a:t>
            </a:r>
            <a:endParaRPr lang="en-GB" dirty="0"/>
          </a:p>
          <a:p>
            <a:pPr lvl="1"/>
            <a:r>
              <a:rPr lang="en-GB" dirty="0" smtClean="0"/>
              <a:t>Sidebotham</a:t>
            </a:r>
            <a:r>
              <a:rPr lang="en-GB" dirty="0"/>
              <a:t>, S. E., </a:t>
            </a:r>
            <a:r>
              <a:rPr lang="en-GB" dirty="0" err="1"/>
              <a:t>Hense</a:t>
            </a:r>
            <a:r>
              <a:rPr lang="en-GB" dirty="0"/>
              <a:t>, M., and </a:t>
            </a:r>
            <a:r>
              <a:rPr lang="en-GB" dirty="0" err="1"/>
              <a:t>Nouwens</a:t>
            </a:r>
            <a:r>
              <a:rPr lang="en-GB" dirty="0"/>
              <a:t>, H. M. </a:t>
            </a:r>
            <a:r>
              <a:rPr lang="en-GB" dirty="0" smtClean="0"/>
              <a:t>2008. </a:t>
            </a:r>
            <a:r>
              <a:rPr lang="en-GB" i="1" dirty="0"/>
              <a:t>The Red Land The Illustrated Archaeology of Egypt’s Eastern Desert</a:t>
            </a:r>
            <a:r>
              <a:rPr lang="en-GB" dirty="0"/>
              <a:t>. Cairo: The American University in Cairo </a:t>
            </a:r>
            <a:r>
              <a:rPr lang="en-GB" dirty="0" smtClean="0"/>
              <a:t>Press. </a:t>
            </a:r>
          </a:p>
          <a:p>
            <a:pPr lvl="1"/>
            <a:r>
              <a:rPr lang="en-GB" dirty="0" smtClean="0"/>
              <a:t>Murray, G. W. </a:t>
            </a:r>
            <a:r>
              <a:rPr lang="en-GB" dirty="0"/>
              <a:t>and </a:t>
            </a:r>
            <a:r>
              <a:rPr lang="en-GB" dirty="0" smtClean="0"/>
              <a:t>Warmington, E. H. 1967. ‘</a:t>
            </a:r>
            <a:r>
              <a:rPr lang="en-GB" dirty="0" err="1" smtClean="0"/>
              <a:t>Trogodytica</a:t>
            </a:r>
            <a:r>
              <a:rPr lang="en-GB" dirty="0"/>
              <a:t>: The Red Sea Littoral in Ptolemaic Times</a:t>
            </a:r>
            <a:r>
              <a:rPr lang="en-GB" dirty="0" smtClean="0"/>
              <a:t>,’ </a:t>
            </a:r>
            <a:r>
              <a:rPr lang="en-GB" i="1" dirty="0"/>
              <a:t>The Geographical Journal </a:t>
            </a:r>
            <a:r>
              <a:rPr lang="en-GB" dirty="0" smtClean="0"/>
              <a:t>133: 24-30.</a:t>
            </a:r>
          </a:p>
          <a:p>
            <a:pPr lvl="1"/>
            <a:endParaRPr lang="en-GB" dirty="0" smtClean="0"/>
          </a:p>
          <a:p>
            <a:pPr lvl="1"/>
            <a:endParaRPr lang="en-GB" dirty="0"/>
          </a:p>
        </p:txBody>
      </p:sp>
    </p:spTree>
    <p:extLst>
      <p:ext uri="{BB962C8B-B14F-4D97-AF65-F5344CB8AC3E}">
        <p14:creationId xmlns:p14="http://schemas.microsoft.com/office/powerpoint/2010/main" val="27709899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84976" cy="6552728"/>
          </a:xfrm>
        </p:spPr>
        <p:txBody>
          <a:bodyPr>
            <a:normAutofit/>
          </a:bodyPr>
          <a:lstStyle/>
          <a:p>
            <a:pPr lvl="1"/>
            <a:r>
              <a:rPr lang="de-DE" dirty="0" smtClean="0"/>
              <a:t>Beckwith, C. I. 2011. </a:t>
            </a:r>
            <a:r>
              <a:rPr lang="en-GB" i="1" dirty="0"/>
              <a:t>Empires of the Silk Road : a history of Central Eurasia from the Bronze Age to the present</a:t>
            </a:r>
            <a:r>
              <a:rPr lang="en-GB" dirty="0"/>
              <a:t>. Princeton : Princeton University </a:t>
            </a:r>
            <a:r>
              <a:rPr lang="en-GB" dirty="0" smtClean="0"/>
              <a:t>Press.</a:t>
            </a:r>
            <a:endParaRPr lang="de-DE" dirty="0" smtClean="0"/>
          </a:p>
          <a:p>
            <a:pPr lvl="1"/>
            <a:r>
              <a:rPr lang="de-DE" dirty="0" smtClean="0"/>
              <a:t>Ferguson</a:t>
            </a:r>
            <a:r>
              <a:rPr lang="de-DE" dirty="0"/>
              <a:t>, J. </a:t>
            </a:r>
            <a:r>
              <a:rPr lang="de-DE" dirty="0" smtClean="0"/>
              <a:t>1978. </a:t>
            </a:r>
            <a:r>
              <a:rPr lang="de-DE" dirty="0"/>
              <a:t>‘China and Rome’, </a:t>
            </a:r>
            <a:r>
              <a:rPr lang="de-DE" i="1" dirty="0"/>
              <a:t>Aufstieg und Niedergang der Römischen Welt</a:t>
            </a:r>
            <a:r>
              <a:rPr lang="de-DE" dirty="0"/>
              <a:t> 9 (2): 581-603.</a:t>
            </a:r>
            <a:endParaRPr lang="en-GB" dirty="0" smtClean="0"/>
          </a:p>
          <a:p>
            <a:pPr lvl="1"/>
            <a:r>
              <a:rPr lang="en-GB" dirty="0" smtClean="0"/>
              <a:t>McLaughlin</a:t>
            </a:r>
            <a:r>
              <a:rPr lang="en-GB" dirty="0"/>
              <a:t>, R. </a:t>
            </a:r>
            <a:r>
              <a:rPr lang="en-GB" dirty="0" smtClean="0"/>
              <a:t>2010. </a:t>
            </a:r>
            <a:r>
              <a:rPr lang="en-GB" i="1" dirty="0"/>
              <a:t>Rome and the Distance East: Trade Routes to the Ancient Lands of Arabia, India and China</a:t>
            </a:r>
            <a:r>
              <a:rPr lang="en-GB" dirty="0"/>
              <a:t>. London: Continuum. </a:t>
            </a:r>
            <a:endParaRPr lang="en-GB" dirty="0" smtClean="0"/>
          </a:p>
          <a:p>
            <a:pPr lvl="1"/>
            <a:r>
              <a:rPr lang="en-GB" dirty="0" err="1"/>
              <a:t>Sheidel</a:t>
            </a:r>
            <a:r>
              <a:rPr lang="en-GB" dirty="0"/>
              <a:t>, </a:t>
            </a:r>
            <a:r>
              <a:rPr lang="en-GB" dirty="0" smtClean="0"/>
              <a:t>W. (ed.), 2009. </a:t>
            </a:r>
            <a:r>
              <a:rPr lang="en-GB" i="1" dirty="0"/>
              <a:t>Rome and </a:t>
            </a:r>
            <a:r>
              <a:rPr lang="en-GB" i="1" dirty="0" smtClean="0"/>
              <a:t>China: </a:t>
            </a:r>
            <a:r>
              <a:rPr lang="en-GB" i="1" dirty="0"/>
              <a:t>Comparative Perspectives on Ancient World </a:t>
            </a:r>
            <a:r>
              <a:rPr lang="en-GB" i="1" dirty="0" smtClean="0"/>
              <a:t>Empires</a:t>
            </a:r>
            <a:r>
              <a:rPr lang="en-GB" dirty="0"/>
              <a:t>. Oxford: Oxford University </a:t>
            </a:r>
            <a:r>
              <a:rPr lang="en-GB" dirty="0" smtClean="0"/>
              <a:t>Press.</a:t>
            </a:r>
          </a:p>
          <a:p>
            <a:pPr lvl="1"/>
            <a:r>
              <a:rPr lang="en-GB" dirty="0"/>
              <a:t>Thorley, J. </a:t>
            </a:r>
            <a:r>
              <a:rPr lang="en-GB" dirty="0" smtClean="0"/>
              <a:t>1971. </a:t>
            </a:r>
            <a:r>
              <a:rPr lang="en-GB" dirty="0"/>
              <a:t>‘The Silk Trade Between China and the Roman Empire at Its Height, ‘Circa’ A. D. 90-130’, </a:t>
            </a:r>
            <a:r>
              <a:rPr lang="en-GB" i="1" dirty="0"/>
              <a:t>Greece &amp;</a:t>
            </a:r>
            <a:r>
              <a:rPr lang="en-GB" i="1" dirty="0" smtClean="0"/>
              <a:t> </a:t>
            </a:r>
            <a:r>
              <a:rPr lang="en-GB" i="1" dirty="0"/>
              <a:t>Rome </a:t>
            </a:r>
            <a:r>
              <a:rPr lang="en-GB" dirty="0"/>
              <a:t>18 (1): </a:t>
            </a:r>
            <a:r>
              <a:rPr lang="en-GB" dirty="0" smtClean="0"/>
              <a:t>71-80. </a:t>
            </a:r>
            <a:endParaRPr lang="en-GB" dirty="0"/>
          </a:p>
        </p:txBody>
      </p:sp>
    </p:spTree>
    <p:extLst>
      <p:ext uri="{BB962C8B-B14F-4D97-AF65-F5344CB8AC3E}">
        <p14:creationId xmlns:p14="http://schemas.microsoft.com/office/powerpoint/2010/main" val="243815265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1218</TotalTime>
  <Words>2068</Words>
  <Application>Microsoft Office PowerPoint</Application>
  <PresentationFormat>On-screen Show (4:3)</PresentationFormat>
  <Paragraphs>172</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Times New Roman</vt:lpstr>
      <vt:lpstr>1_Office Theme</vt:lpstr>
      <vt:lpstr>West meets East: At the Borders of the Oikoumenē and Beyond   Lecture 1 - Introduction </vt:lpstr>
      <vt:lpstr>Purpose of the Module</vt:lpstr>
      <vt:lpstr>Units 1, 2 and 3 – The Greeks go to India </vt:lpstr>
      <vt:lpstr>Units 4, 5 and (part of) 6 – The Indian Ocean: Connecting the Oikoumenē  </vt:lpstr>
      <vt:lpstr>Units 6 and 7 – India: Reality and Fantasy blurred</vt:lpstr>
      <vt:lpstr>Units 8, 9 and 10 – Other Cultures </vt:lpstr>
      <vt:lpstr>PowerPoint Presentation</vt:lpstr>
      <vt:lpstr>Ancient “Geography”</vt:lpstr>
      <vt:lpstr>The Oikoumenē </vt:lpstr>
      <vt:lpstr>PowerPoint Presentation</vt:lpstr>
      <vt:lpstr>The Centre and Periphery</vt:lpstr>
      <vt:lpstr>PowerPoint Presentation</vt:lpstr>
      <vt:lpstr>PowerPoint Presentation</vt:lpstr>
      <vt:lpstr>PowerPoint Presentation</vt:lpstr>
      <vt:lpstr>PowerPoint Presentation</vt:lpstr>
      <vt:lpstr>PowerPoint Presentation</vt:lpstr>
      <vt:lpstr>PowerPoint Presentation</vt:lpstr>
      <vt:lpstr>Coursework Questions</vt:lpstr>
      <vt:lpstr>Bibliography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1 - Introduction </dc:title>
  <dc:creator>Matt</dc:creator>
  <cp:lastModifiedBy>Matt</cp:lastModifiedBy>
  <cp:revision>232</cp:revision>
  <dcterms:created xsi:type="dcterms:W3CDTF">2014-09-28T09:48:53Z</dcterms:created>
  <dcterms:modified xsi:type="dcterms:W3CDTF">2017-09-25T19:51:06Z</dcterms:modified>
</cp:coreProperties>
</file>