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handoutMasterIdLst>
    <p:handoutMasterId r:id="rId55"/>
  </p:handoutMasterIdLst>
  <p:sldIdLst>
    <p:sldId id="256" r:id="rId2"/>
    <p:sldId id="324" r:id="rId3"/>
    <p:sldId id="359" r:id="rId4"/>
    <p:sldId id="258" r:id="rId5"/>
    <p:sldId id="259" r:id="rId6"/>
    <p:sldId id="260" r:id="rId7"/>
    <p:sldId id="261" r:id="rId8"/>
    <p:sldId id="262" r:id="rId9"/>
    <p:sldId id="263" r:id="rId10"/>
    <p:sldId id="265" r:id="rId11"/>
    <p:sldId id="266" r:id="rId12"/>
    <p:sldId id="267" r:id="rId13"/>
    <p:sldId id="268" r:id="rId14"/>
    <p:sldId id="350" r:id="rId15"/>
    <p:sldId id="351" r:id="rId16"/>
    <p:sldId id="352" r:id="rId17"/>
    <p:sldId id="353" r:id="rId18"/>
    <p:sldId id="354" r:id="rId19"/>
    <p:sldId id="355" r:id="rId20"/>
    <p:sldId id="356" r:id="rId21"/>
    <p:sldId id="357" r:id="rId22"/>
    <p:sldId id="358" r:id="rId23"/>
    <p:sldId id="361" r:id="rId24"/>
    <p:sldId id="362" r:id="rId25"/>
    <p:sldId id="363" r:id="rId26"/>
    <p:sldId id="364" r:id="rId27"/>
    <p:sldId id="365" r:id="rId28"/>
    <p:sldId id="366" r:id="rId29"/>
    <p:sldId id="367" r:id="rId30"/>
    <p:sldId id="368" r:id="rId31"/>
    <p:sldId id="369" r:id="rId32"/>
    <p:sldId id="370" r:id="rId33"/>
    <p:sldId id="371" r:id="rId34"/>
    <p:sldId id="372" r:id="rId35"/>
    <p:sldId id="373" r:id="rId36"/>
    <p:sldId id="374" r:id="rId37"/>
    <p:sldId id="375" r:id="rId38"/>
    <p:sldId id="376" r:id="rId39"/>
    <p:sldId id="377" r:id="rId40"/>
    <p:sldId id="378" r:id="rId41"/>
    <p:sldId id="379" r:id="rId42"/>
    <p:sldId id="380" r:id="rId43"/>
    <p:sldId id="381" r:id="rId44"/>
    <p:sldId id="382" r:id="rId45"/>
    <p:sldId id="383" r:id="rId46"/>
    <p:sldId id="384" r:id="rId47"/>
    <p:sldId id="385" r:id="rId48"/>
    <p:sldId id="386" r:id="rId49"/>
    <p:sldId id="387" r:id="rId50"/>
    <p:sldId id="388" r:id="rId51"/>
    <p:sldId id="389" r:id="rId52"/>
    <p:sldId id="349" r:id="rId5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p:scale>
          <a:sx n="84" d="100"/>
          <a:sy n="84" d="100"/>
        </p:scale>
        <p:origin x="48" y="19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BAB5C0C-6A51-4A11-9C74-8D70B2AD3B74}" type="datetimeFigureOut">
              <a:rPr lang="en-US" smtClean="0"/>
              <a:t>2/6/2019</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6934AF6-DF80-4E07-96B9-A8228793BDD5}" type="slidenum">
              <a:rPr lang="en-US" smtClean="0"/>
              <a:t>‹#›</a:t>
            </a:fld>
            <a:endParaRPr lang="en-US"/>
          </a:p>
        </p:txBody>
      </p:sp>
    </p:spTree>
    <p:extLst>
      <p:ext uri="{BB962C8B-B14F-4D97-AF65-F5344CB8AC3E}">
        <p14:creationId xmlns:p14="http://schemas.microsoft.com/office/powerpoint/2010/main" val="2359627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6F4018A-65F6-4341-82B4-3481A1D473DD}" type="datetimeFigureOut">
              <a:rPr lang="en-US" smtClean="0"/>
              <a:t>2/6/2019</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C1E31452-6996-4790-97FD-722805499F29}" type="slidenum">
              <a:rPr lang="en-US" smtClean="0"/>
              <a:t>‹#›</a:t>
            </a:fld>
            <a:endParaRPr lang="en-US"/>
          </a:p>
        </p:txBody>
      </p:sp>
    </p:spTree>
    <p:extLst>
      <p:ext uri="{BB962C8B-B14F-4D97-AF65-F5344CB8AC3E}">
        <p14:creationId xmlns:p14="http://schemas.microsoft.com/office/powerpoint/2010/main" val="1294209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79713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551821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DF7E7BE-4D25-470F-808F-5591F5F4CEDE}" type="datetimeFigureOut">
              <a:rPr lang="en-US" smtClean="0"/>
              <a:t>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18257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DF7E7BE-4D25-470F-808F-5591F5F4CEDE}" type="datetimeFigureOut">
              <a:rPr lang="en-US" smtClean="0"/>
              <a:t>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437198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DF7E7BE-4D25-470F-808F-5591F5F4CEDE}" type="datetimeFigureOut">
              <a:rPr lang="en-US" smtClean="0"/>
              <a:t>2/6/2019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044791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DF7E7BE-4D25-470F-808F-5591F5F4CEDE}" type="datetimeFigureOut">
              <a:rPr lang="en-US" smtClean="0"/>
              <a:t>2/6/2019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184739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7E7BE-4D25-470F-808F-5591F5F4CEDE}" type="datetimeFigureOut">
              <a:rPr lang="en-US" smtClean="0"/>
              <a:t>2/6/2019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583151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945601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817168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899346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0885752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74896E27-409C-4EB9-BCAA-D42C9571BA36}" type="slidenum">
              <a:rPr lang="en-US" altLang="en-US"/>
              <a:pPr/>
              <a:t>‹#›</a:t>
            </a:fld>
            <a:endParaRPr lang="en-US" altLang="en-US"/>
          </a:p>
        </p:txBody>
      </p:sp>
    </p:spTree>
    <p:extLst>
      <p:ext uri="{BB962C8B-B14F-4D97-AF65-F5344CB8AC3E}">
        <p14:creationId xmlns:p14="http://schemas.microsoft.com/office/powerpoint/2010/main" val="1927646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F7E7BE-4D25-470F-808F-5591F5F4CEDE}" type="datetimeFigureOut">
              <a:rPr lang="en-US" smtClean="0"/>
              <a:t>2/6/2019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90E804-056E-4448-9D67-2411CAA35422}" type="slidenum">
              <a:rPr lang="en-US" smtClean="0"/>
              <a:t>‹#›</a:t>
            </a:fld>
            <a:endParaRPr lang="en-US"/>
          </a:p>
        </p:txBody>
      </p:sp>
    </p:spTree>
    <p:extLst>
      <p:ext uri="{BB962C8B-B14F-4D97-AF65-F5344CB8AC3E}">
        <p14:creationId xmlns:p14="http://schemas.microsoft.com/office/powerpoint/2010/main" val="2844935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Supervision and Support </a:t>
            </a:r>
            <a:r>
              <a:rPr lang="en-GB" b="1" dirty="0" smtClean="0"/>
              <a:t>Skills</a:t>
            </a:r>
            <a:br>
              <a:rPr lang="en-GB" b="1" dirty="0" smtClean="0"/>
            </a:br>
            <a:r>
              <a:rPr lang="cy-GB" b="1" dirty="0"/>
              <a:t>Sgiliau Goruchwylio a Chefnogi</a:t>
            </a:r>
            <a:r>
              <a:rPr lang="en-GB" dirty="0"/>
              <a:t/>
            </a:r>
            <a:br>
              <a:rPr lang="en-GB" dirty="0"/>
            </a:br>
            <a:endParaRPr lang="en-US" dirty="0"/>
          </a:p>
        </p:txBody>
      </p:sp>
      <p:sp>
        <p:nvSpPr>
          <p:cNvPr id="3" name="Subtitle 2"/>
          <p:cNvSpPr>
            <a:spLocks noGrp="1"/>
          </p:cNvSpPr>
          <p:nvPr>
            <p:ph type="subTitle" idx="1"/>
          </p:nvPr>
        </p:nvSpPr>
        <p:spPr/>
        <p:txBody>
          <a:bodyPr>
            <a:normAutofit/>
          </a:bodyPr>
          <a:lstStyle/>
          <a:p>
            <a:r>
              <a:rPr lang="en-GB" dirty="0" smtClean="0"/>
              <a:t>SJYW6015</a:t>
            </a:r>
            <a:r>
              <a:rPr lang="en-GB" dirty="0"/>
              <a:t/>
            </a:r>
            <a:br>
              <a:rPr lang="en-GB" dirty="0"/>
            </a:br>
            <a:endParaRPr lang="en-GB" dirty="0"/>
          </a:p>
        </p:txBody>
      </p:sp>
    </p:spTree>
    <p:extLst>
      <p:ext uri="{BB962C8B-B14F-4D97-AF65-F5344CB8AC3E}">
        <p14:creationId xmlns:p14="http://schemas.microsoft.com/office/powerpoint/2010/main" val="2851793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dirty="0"/>
          </a:p>
        </p:txBody>
      </p:sp>
      <p:sp>
        <p:nvSpPr>
          <p:cNvPr id="5" name="Content Placeholder 4"/>
          <p:cNvSpPr>
            <a:spLocks noGrp="1"/>
          </p:cNvSpPr>
          <p:nvPr>
            <p:ph sz="half" idx="1"/>
          </p:nvPr>
        </p:nvSpPr>
        <p:spPr/>
        <p:txBody>
          <a:bodyPr>
            <a:normAutofit/>
          </a:bodyPr>
          <a:lstStyle/>
          <a:p>
            <a:pPr marL="514350" indent="-514350">
              <a:buFont typeface="+mj-lt"/>
              <a:buAutoNum type="arabicPeriod"/>
            </a:pPr>
            <a:r>
              <a:rPr lang="en-GB" dirty="0" smtClean="0"/>
              <a:t>What </a:t>
            </a:r>
            <a:r>
              <a:rPr lang="en-GB" dirty="0" smtClean="0"/>
              <a:t>is good youth work, and why do we need to know this in the context of supervision?</a:t>
            </a:r>
          </a:p>
          <a:p>
            <a:pPr marL="514350" indent="-514350">
              <a:buFont typeface="+mj-lt"/>
              <a:buAutoNum type="arabicPeriod"/>
            </a:pPr>
            <a:r>
              <a:rPr lang="en-GB" dirty="0" smtClean="0"/>
              <a:t>What is supervision</a:t>
            </a:r>
          </a:p>
          <a:p>
            <a:pPr marL="514350" indent="-514350">
              <a:buFont typeface="+mj-lt"/>
              <a:buAutoNum type="arabicPeriod"/>
            </a:pPr>
            <a:r>
              <a:rPr lang="en-GB" dirty="0" smtClean="0"/>
              <a:t>Becoming a supervisor</a:t>
            </a:r>
          </a:p>
          <a:p>
            <a:pPr marL="514350" indent="-514350">
              <a:buFont typeface="+mj-lt"/>
              <a:buAutoNum type="arabicPeriod"/>
            </a:pPr>
            <a:r>
              <a:rPr lang="en-GB" dirty="0" smtClean="0"/>
              <a:t>The functions of supervision</a:t>
            </a:r>
          </a:p>
          <a:p>
            <a:endParaRPr lang="en-US" dirty="0"/>
          </a:p>
        </p:txBody>
      </p:sp>
      <p:sp>
        <p:nvSpPr>
          <p:cNvPr id="6" name="Content Placeholder 5"/>
          <p:cNvSpPr>
            <a:spLocks noGrp="1"/>
          </p:cNvSpPr>
          <p:nvPr>
            <p:ph sz="half" idx="2"/>
          </p:nvPr>
        </p:nvSpPr>
        <p:spPr/>
        <p:txBody>
          <a:bodyPr>
            <a:normAutofit/>
          </a:bodyPr>
          <a:lstStyle/>
          <a:p>
            <a:pPr marL="514350" indent="-514350">
              <a:buFont typeface="+mj-lt"/>
              <a:buAutoNum type="arabicPeriod"/>
            </a:pPr>
            <a:r>
              <a:rPr lang="cy-GB" dirty="0" smtClean="0"/>
              <a:t>Beth </a:t>
            </a:r>
            <a:r>
              <a:rPr lang="cy-GB" dirty="0"/>
              <a:t>yw gwaith ieuenctid da, a pham mae angen i ni wybod hyn yng nghyd-destun goruchwylio?</a:t>
            </a:r>
          </a:p>
          <a:p>
            <a:pPr marL="514350" indent="-514350">
              <a:buFont typeface="+mj-lt"/>
              <a:buAutoNum type="arabicPeriod"/>
            </a:pPr>
            <a:r>
              <a:rPr lang="cy-GB" dirty="0"/>
              <a:t>Beth yw goruchwylio</a:t>
            </a:r>
          </a:p>
          <a:p>
            <a:pPr marL="514350" indent="-514350">
              <a:buFont typeface="+mj-lt"/>
              <a:buAutoNum type="arabicPeriod"/>
            </a:pPr>
            <a:r>
              <a:rPr lang="cy-GB" dirty="0"/>
              <a:t>Dod yn oruchwyliwr</a:t>
            </a:r>
          </a:p>
          <a:p>
            <a:pPr marL="514350" indent="-514350">
              <a:buFont typeface="+mj-lt"/>
              <a:buAutoNum type="arabicPeriod"/>
            </a:pPr>
            <a:r>
              <a:rPr lang="cy-GB" dirty="0"/>
              <a:t>Swyddogaethau goruchwylio</a:t>
            </a:r>
          </a:p>
          <a:p>
            <a:pPr marL="0" indent="0">
              <a:buNone/>
            </a:pPr>
            <a:endParaRPr lang="en-US" dirty="0"/>
          </a:p>
        </p:txBody>
      </p:sp>
    </p:spTree>
    <p:extLst>
      <p:ext uri="{BB962C8B-B14F-4D97-AF65-F5344CB8AC3E}">
        <p14:creationId xmlns:p14="http://schemas.microsoft.com/office/powerpoint/2010/main" val="49014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Group Work</a:t>
            </a:r>
            <a:br>
              <a:rPr lang="en-US" dirty="0"/>
            </a:br>
            <a:r>
              <a:rPr lang="cy-GB" dirty="0"/>
              <a:t>Gwaith Grŵp</a:t>
            </a:r>
            <a:endParaRPr lang="en-GB" dirty="0"/>
          </a:p>
        </p:txBody>
      </p:sp>
      <p:sp>
        <p:nvSpPr>
          <p:cNvPr id="3" name="Content Placeholder 2"/>
          <p:cNvSpPr>
            <a:spLocks noGrp="1"/>
          </p:cNvSpPr>
          <p:nvPr>
            <p:ph sz="half" idx="1"/>
          </p:nvPr>
        </p:nvSpPr>
        <p:spPr/>
        <p:txBody>
          <a:bodyPr/>
          <a:lstStyle/>
          <a:p>
            <a:r>
              <a:rPr lang="en-GB" sz="2600" dirty="0">
                <a:solidFill>
                  <a:prstClr val="black"/>
                </a:solidFill>
              </a:rPr>
              <a:t>What is good youth </a:t>
            </a:r>
            <a:r>
              <a:rPr lang="en-GB" sz="2600" dirty="0" smtClean="0">
                <a:solidFill>
                  <a:prstClr val="black"/>
                </a:solidFill>
              </a:rPr>
              <a:t>work?</a:t>
            </a:r>
            <a:endParaRPr lang="en-GB" dirty="0"/>
          </a:p>
        </p:txBody>
      </p:sp>
      <p:sp>
        <p:nvSpPr>
          <p:cNvPr id="4" name="Content Placeholder 3"/>
          <p:cNvSpPr>
            <a:spLocks noGrp="1"/>
          </p:cNvSpPr>
          <p:nvPr>
            <p:ph sz="half" idx="2"/>
          </p:nvPr>
        </p:nvSpPr>
        <p:spPr/>
        <p:txBody>
          <a:bodyPr/>
          <a:lstStyle/>
          <a:p>
            <a:r>
              <a:rPr lang="cy-GB" dirty="0"/>
              <a:t>Beth yw gwaith ieuenctid </a:t>
            </a:r>
            <a:r>
              <a:rPr lang="cy-GB" dirty="0" smtClean="0"/>
              <a:t>da?</a:t>
            </a:r>
            <a:endParaRPr lang="en-GB" dirty="0"/>
          </a:p>
        </p:txBody>
      </p:sp>
    </p:spTree>
    <p:extLst>
      <p:ext uri="{BB962C8B-B14F-4D97-AF65-F5344CB8AC3E}">
        <p14:creationId xmlns:p14="http://schemas.microsoft.com/office/powerpoint/2010/main" val="2666814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altLang="en-US" dirty="0" smtClean="0"/>
              <a:t>Definition</a:t>
            </a:r>
            <a:br>
              <a:rPr lang="en-GB" altLang="en-US" dirty="0" smtClean="0"/>
            </a:br>
            <a:r>
              <a:rPr lang="cy-GB" altLang="en-US" dirty="0"/>
              <a:t>Diffiniad</a:t>
            </a:r>
            <a:endParaRPr lang="en-GB" altLang="en-US" dirty="0" smtClean="0"/>
          </a:p>
        </p:txBody>
      </p:sp>
      <p:sp>
        <p:nvSpPr>
          <p:cNvPr id="4099" name="Content Placeholder 2"/>
          <p:cNvSpPr>
            <a:spLocks noGrp="1"/>
          </p:cNvSpPr>
          <p:nvPr>
            <p:ph sz="half" idx="1"/>
          </p:nvPr>
        </p:nvSpPr>
        <p:spPr/>
        <p:txBody>
          <a:bodyPr/>
          <a:lstStyle/>
          <a:p>
            <a:pPr algn="just" eaLnBrk="1" hangingPunct="1"/>
            <a:r>
              <a:rPr lang="en-GB" altLang="en-US" dirty="0" smtClean="0"/>
              <a:t>In your group come up with a working definition for supervision.</a:t>
            </a:r>
          </a:p>
          <a:p>
            <a:pPr algn="just" eaLnBrk="1" hangingPunct="1"/>
            <a:endParaRPr lang="en-GB" altLang="en-US" dirty="0" smtClean="0"/>
          </a:p>
          <a:p>
            <a:pPr algn="just" eaLnBrk="1" hangingPunct="1"/>
            <a:r>
              <a:rPr lang="en-GB" altLang="en-US" dirty="0" smtClean="0"/>
              <a:t>5 </a:t>
            </a:r>
            <a:r>
              <a:rPr lang="en-GB" altLang="en-US" dirty="0" smtClean="0"/>
              <a:t>minutes</a:t>
            </a:r>
          </a:p>
        </p:txBody>
      </p:sp>
      <p:sp>
        <p:nvSpPr>
          <p:cNvPr id="2" name="Content Placeholder 1"/>
          <p:cNvSpPr>
            <a:spLocks noGrp="1"/>
          </p:cNvSpPr>
          <p:nvPr>
            <p:ph sz="half" idx="2"/>
          </p:nvPr>
        </p:nvSpPr>
        <p:spPr/>
        <p:txBody>
          <a:bodyPr/>
          <a:lstStyle/>
          <a:p>
            <a:pPr algn="just"/>
            <a:r>
              <a:rPr lang="cy-GB" altLang="en-US" dirty="0"/>
              <a:t>Yn eich </a:t>
            </a:r>
            <a:r>
              <a:rPr lang="cy-GB" altLang="en-US" dirty="0" smtClean="0"/>
              <a:t>grŵp </a:t>
            </a:r>
            <a:r>
              <a:rPr lang="cy-GB" altLang="en-US" dirty="0"/>
              <a:t>dewch o hyd i ddiffiniad ar gyfer goruchwylio.</a:t>
            </a:r>
          </a:p>
          <a:p>
            <a:pPr algn="just"/>
            <a:endParaRPr lang="cy-GB" altLang="en-US" dirty="0"/>
          </a:p>
          <a:p>
            <a:pPr algn="just"/>
            <a:endParaRPr lang="cy-GB" altLang="en-US" dirty="0"/>
          </a:p>
          <a:p>
            <a:pPr algn="just"/>
            <a:r>
              <a:rPr lang="cy-GB" altLang="en-US" dirty="0" smtClean="0"/>
              <a:t>5 munud</a:t>
            </a:r>
            <a:endParaRPr lang="cy-GB" altLang="en-US" dirty="0"/>
          </a:p>
          <a:p>
            <a:endParaRPr lang="en-US" dirty="0"/>
          </a:p>
        </p:txBody>
      </p:sp>
    </p:spTree>
    <p:extLst>
      <p:ext uri="{BB962C8B-B14F-4D97-AF65-F5344CB8AC3E}">
        <p14:creationId xmlns:p14="http://schemas.microsoft.com/office/powerpoint/2010/main" val="1019945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dirty="0" smtClean="0"/>
              <a:t>What is supervision?</a:t>
            </a:r>
            <a:br>
              <a:rPr lang="en-GB" altLang="en-US" dirty="0" smtClean="0"/>
            </a:br>
            <a:r>
              <a:rPr lang="cy-GB" altLang="en-US" dirty="0"/>
              <a:t>Beth yw goruchwylio?</a:t>
            </a:r>
            <a:endParaRPr lang="en-GB" altLang="en-US" dirty="0" smtClean="0"/>
          </a:p>
        </p:txBody>
      </p:sp>
      <p:sp>
        <p:nvSpPr>
          <p:cNvPr id="5123" name="Rectangle 3"/>
          <p:cNvSpPr>
            <a:spLocks noGrp="1" noChangeArrowheads="1"/>
          </p:cNvSpPr>
          <p:nvPr>
            <p:ph sz="half" idx="1"/>
          </p:nvPr>
        </p:nvSpPr>
        <p:spPr/>
        <p:txBody>
          <a:bodyPr/>
          <a:lstStyle/>
          <a:p>
            <a:pPr algn="just" eaLnBrk="1" hangingPunct="1"/>
            <a:r>
              <a:rPr lang="en-GB" altLang="en-US" smtClean="0"/>
              <a:t>Hess (1980: 25) defines supervision as ‘a quintessential interpersonal interaction with the general goal that one person, the supervisor, meets with another, the supervisee, in an effort to make the latter more effective in helping people’.</a:t>
            </a:r>
          </a:p>
        </p:txBody>
      </p:sp>
      <p:sp>
        <p:nvSpPr>
          <p:cNvPr id="2" name="Content Placeholder 1"/>
          <p:cNvSpPr>
            <a:spLocks noGrp="1"/>
          </p:cNvSpPr>
          <p:nvPr>
            <p:ph sz="half" idx="2"/>
          </p:nvPr>
        </p:nvSpPr>
        <p:spPr/>
        <p:txBody>
          <a:bodyPr/>
          <a:lstStyle/>
          <a:p>
            <a:r>
              <a:rPr lang="cy-GB" altLang="en-US" dirty="0"/>
              <a:t>Diffinia </a:t>
            </a:r>
            <a:r>
              <a:rPr lang="cy-GB" altLang="en-US" dirty="0" err="1"/>
              <a:t>Hess</a:t>
            </a:r>
            <a:r>
              <a:rPr lang="cy-GB" altLang="en-US" dirty="0"/>
              <a:t> (1980: 25) oruchwyliaeth yn ymwneud rhyngbersonol yn ei hanfod gyda’r nod cyffredinol bod un person, y goruchwyliwr, yn cyfarfod ag un arall, y </a:t>
            </a:r>
            <a:r>
              <a:rPr lang="cy-GB" altLang="en-US" dirty="0" err="1"/>
              <a:t>goruchwyliedig</a:t>
            </a:r>
            <a:r>
              <a:rPr lang="cy-GB" altLang="en-US" dirty="0"/>
              <a:t>, mewn ymgais i wneud yr ail yn fwy effeithiol wrth helpu pobl.</a:t>
            </a:r>
            <a:endParaRPr lang="en-GB" altLang="en-US" dirty="0"/>
          </a:p>
          <a:p>
            <a:endParaRPr lang="en-US" dirty="0"/>
          </a:p>
        </p:txBody>
      </p:sp>
    </p:spTree>
    <p:extLst>
      <p:ext uri="{BB962C8B-B14F-4D97-AF65-F5344CB8AC3E}">
        <p14:creationId xmlns:p14="http://schemas.microsoft.com/office/powerpoint/2010/main" val="3980570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dirty="0" smtClean="0"/>
              <a:t>What is supervision?</a:t>
            </a:r>
            <a:br>
              <a:rPr lang="en-GB" altLang="en-US" dirty="0" smtClean="0"/>
            </a:br>
            <a:r>
              <a:rPr lang="cy-GB" altLang="en-US" dirty="0"/>
              <a:t>Beth yw goruchwylio?</a:t>
            </a:r>
            <a:endParaRPr lang="en-GB" altLang="en-US" dirty="0" smtClean="0"/>
          </a:p>
        </p:txBody>
      </p:sp>
      <p:sp>
        <p:nvSpPr>
          <p:cNvPr id="6147" name="Rectangle 3"/>
          <p:cNvSpPr>
            <a:spLocks noGrp="1" noChangeArrowheads="1"/>
          </p:cNvSpPr>
          <p:nvPr>
            <p:ph sz="half" idx="1"/>
          </p:nvPr>
        </p:nvSpPr>
        <p:spPr>
          <a:xfrm>
            <a:off x="838200" y="1825625"/>
            <a:ext cx="5181600" cy="1881402"/>
          </a:xfrm>
        </p:spPr>
        <p:txBody>
          <a:bodyPr/>
          <a:lstStyle/>
          <a:p>
            <a:pPr eaLnBrk="1" hangingPunct="1"/>
            <a:r>
              <a:rPr lang="en-GB" altLang="en-US" dirty="0" smtClean="0"/>
              <a:t>This is similar to the other most commonly used definition of supervision by </a:t>
            </a:r>
            <a:r>
              <a:rPr lang="en-GB" altLang="en-US" dirty="0" err="1" smtClean="0"/>
              <a:t>Loganbill</a:t>
            </a:r>
            <a:r>
              <a:rPr lang="en-GB" altLang="en-US" dirty="0" smtClean="0"/>
              <a:t> </a:t>
            </a:r>
            <a:r>
              <a:rPr lang="en-GB" altLang="en-US" i="1" dirty="0" smtClean="0"/>
              <a:t>et al</a:t>
            </a:r>
            <a:r>
              <a:rPr lang="en-GB" altLang="en-US" dirty="0" smtClean="0"/>
              <a:t>. (1982)</a:t>
            </a:r>
          </a:p>
        </p:txBody>
      </p:sp>
      <p:sp>
        <p:nvSpPr>
          <p:cNvPr id="2" name="Content Placeholder 1"/>
          <p:cNvSpPr>
            <a:spLocks noGrp="1"/>
          </p:cNvSpPr>
          <p:nvPr>
            <p:ph sz="half" idx="2"/>
          </p:nvPr>
        </p:nvSpPr>
        <p:spPr>
          <a:xfrm>
            <a:off x="6172200" y="1825625"/>
            <a:ext cx="5181600" cy="1943186"/>
          </a:xfrm>
        </p:spPr>
        <p:txBody>
          <a:bodyPr/>
          <a:lstStyle/>
          <a:p>
            <a:r>
              <a:rPr lang="cy-GB" altLang="en-US" dirty="0"/>
              <a:t>Mae hwn yn debyg i’r diffiniad arall mwyaf cyffredin ar gyfer goruchwylio gan </a:t>
            </a:r>
            <a:r>
              <a:rPr lang="cy-GB" altLang="en-US" dirty="0" err="1"/>
              <a:t>Loganbill</a:t>
            </a:r>
            <a:r>
              <a:rPr lang="cy-GB" altLang="en-US" dirty="0"/>
              <a:t> </a:t>
            </a:r>
            <a:r>
              <a:rPr lang="cy-GB" altLang="en-US" i="1" dirty="0" err="1"/>
              <a:t>et</a:t>
            </a:r>
            <a:r>
              <a:rPr lang="cy-GB" altLang="en-US" i="1" dirty="0"/>
              <a:t> </a:t>
            </a:r>
            <a:r>
              <a:rPr lang="cy-GB" altLang="en-US" i="1" dirty="0" err="1"/>
              <a:t>al</a:t>
            </a:r>
            <a:r>
              <a:rPr lang="cy-GB" altLang="en-US" dirty="0"/>
              <a:t>. </a:t>
            </a:r>
            <a:r>
              <a:rPr lang="en-GB" altLang="en-US" dirty="0"/>
              <a:t>(1982</a:t>
            </a:r>
            <a:r>
              <a:rPr lang="en-GB" altLang="en-US" dirty="0" smtClean="0"/>
              <a:t>)</a:t>
            </a:r>
            <a:endParaRPr lang="en-US" dirty="0"/>
          </a:p>
        </p:txBody>
      </p:sp>
      <p:sp>
        <p:nvSpPr>
          <p:cNvPr id="4" name="TextBox 3"/>
          <p:cNvSpPr txBox="1"/>
          <p:nvPr/>
        </p:nvSpPr>
        <p:spPr>
          <a:xfrm>
            <a:off x="1124465" y="4572000"/>
            <a:ext cx="9873049" cy="1255728"/>
          </a:xfrm>
          <a:prstGeom prst="rect">
            <a:avLst/>
          </a:prstGeom>
          <a:noFill/>
        </p:spPr>
        <p:txBody>
          <a:bodyPr wrap="square" rtlCol="0">
            <a:spAutoFit/>
          </a:bodyPr>
          <a:lstStyle/>
          <a:p>
            <a:pPr lvl="0">
              <a:lnSpc>
                <a:spcPct val="90000"/>
              </a:lnSpc>
              <a:spcBef>
                <a:spcPts val="1000"/>
              </a:spcBef>
            </a:pPr>
            <a:r>
              <a:rPr lang="en-GB" altLang="en-US" sz="2800" dirty="0">
                <a:solidFill>
                  <a:prstClr val="black"/>
                </a:solidFill>
              </a:rPr>
              <a:t>‘an intensive, interpersonally focused, one-to-one relationship in which one person is designated to facilitate the development of therapeutic competence in the other person’.</a:t>
            </a:r>
          </a:p>
        </p:txBody>
      </p:sp>
    </p:spTree>
    <p:extLst>
      <p:ext uri="{BB962C8B-B14F-4D97-AF65-F5344CB8AC3E}">
        <p14:creationId xmlns:p14="http://schemas.microsoft.com/office/powerpoint/2010/main" val="3676513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dirty="0" smtClean="0"/>
              <a:t>What is supervision?</a:t>
            </a:r>
            <a:br>
              <a:rPr lang="en-GB" altLang="en-US" dirty="0" smtClean="0"/>
            </a:br>
            <a:r>
              <a:rPr lang="cy-GB" altLang="en-US" dirty="0"/>
              <a:t>Beth yw goruchwylio?</a:t>
            </a:r>
            <a:endParaRPr lang="en-GB" altLang="en-US" dirty="0" smtClean="0"/>
          </a:p>
        </p:txBody>
      </p:sp>
      <p:sp>
        <p:nvSpPr>
          <p:cNvPr id="7171" name="Rectangle 3"/>
          <p:cNvSpPr>
            <a:spLocks noGrp="1" noChangeArrowheads="1"/>
          </p:cNvSpPr>
          <p:nvPr>
            <p:ph sz="half" idx="1"/>
          </p:nvPr>
        </p:nvSpPr>
        <p:spPr/>
        <p:txBody>
          <a:bodyPr>
            <a:normAutofit lnSpcReduction="10000"/>
          </a:bodyPr>
          <a:lstStyle/>
          <a:p>
            <a:pPr algn="just" eaLnBrk="1" hangingPunct="1"/>
            <a:r>
              <a:rPr lang="en-GB" altLang="en-US" sz="2500" dirty="0"/>
              <a:t>The British Association for Counselling have created some ground rules for supervision. In their first document on supervision (1987) they also include an awareness of supervision being not only for the supervisee, but also for the benefit of the client.</a:t>
            </a:r>
          </a:p>
          <a:p>
            <a:pPr algn="just" eaLnBrk="1" hangingPunct="1"/>
            <a:r>
              <a:rPr lang="en-GB" altLang="en-US" sz="2500" dirty="0"/>
              <a:t>They state that the ‘primary purpose of </a:t>
            </a:r>
            <a:r>
              <a:rPr lang="en-GB" altLang="en-US" sz="2500" dirty="0" smtClean="0"/>
              <a:t>supervision </a:t>
            </a:r>
            <a:r>
              <a:rPr lang="en-GB" altLang="en-US" sz="2500" dirty="0"/>
              <a:t>is to protect the best interests of the client’ (p. 2).</a:t>
            </a:r>
          </a:p>
        </p:txBody>
      </p:sp>
      <p:sp>
        <p:nvSpPr>
          <p:cNvPr id="2" name="Content Placeholder 1"/>
          <p:cNvSpPr>
            <a:spLocks noGrp="1"/>
          </p:cNvSpPr>
          <p:nvPr>
            <p:ph sz="half" idx="2"/>
          </p:nvPr>
        </p:nvSpPr>
        <p:spPr/>
        <p:txBody>
          <a:bodyPr>
            <a:normAutofit lnSpcReduction="10000"/>
          </a:bodyPr>
          <a:lstStyle/>
          <a:p>
            <a:r>
              <a:rPr lang="cy-GB" dirty="0"/>
              <a:t>Mae Cymdeithas Cwnsela Prydain wedi llunio rheolau canllaw ar gyfer goruchwylio (1987) maent hefyd yn cynnwys ymwybyddiaeth nad yw goruchwylio ar gyfer y </a:t>
            </a:r>
            <a:r>
              <a:rPr lang="cy-GB" dirty="0" err="1"/>
              <a:t>goruchwyliedig</a:t>
            </a:r>
            <a:r>
              <a:rPr lang="cy-GB" dirty="0"/>
              <a:t> yn unig, ond hefyd er lles y cleient.</a:t>
            </a:r>
          </a:p>
          <a:p>
            <a:r>
              <a:rPr lang="cy-GB" dirty="0"/>
              <a:t>Maen </a:t>
            </a:r>
            <a:r>
              <a:rPr lang="cy-GB" dirty="0" err="1"/>
              <a:t>nhw’n</a:t>
            </a:r>
            <a:r>
              <a:rPr lang="cy-GB" dirty="0"/>
              <a:t> datgan mai diben pennaf goruchwylio yw amddiffyn lles gorau y cleient </a:t>
            </a:r>
            <a:r>
              <a:rPr lang="en-GB" altLang="en-US" dirty="0"/>
              <a:t>(t. 2).</a:t>
            </a:r>
          </a:p>
          <a:p>
            <a:endParaRPr lang="en-US" dirty="0"/>
          </a:p>
        </p:txBody>
      </p:sp>
    </p:spTree>
    <p:extLst>
      <p:ext uri="{BB962C8B-B14F-4D97-AF65-F5344CB8AC3E}">
        <p14:creationId xmlns:p14="http://schemas.microsoft.com/office/powerpoint/2010/main" val="420771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en-US" dirty="0" smtClean="0"/>
              <a:t>Useful literature</a:t>
            </a:r>
            <a:br>
              <a:rPr lang="en-GB" altLang="en-US" dirty="0" smtClean="0"/>
            </a:br>
            <a:r>
              <a:rPr lang="cy-GB" altLang="en-US" dirty="0"/>
              <a:t>Llenyddiaeth ddefnyddiol</a:t>
            </a:r>
            <a:endParaRPr lang="en-GB" altLang="en-US" dirty="0" smtClean="0"/>
          </a:p>
        </p:txBody>
      </p:sp>
      <p:sp>
        <p:nvSpPr>
          <p:cNvPr id="8195" name="Rectangle 3"/>
          <p:cNvSpPr>
            <a:spLocks noGrp="1" noChangeArrowheads="1"/>
          </p:cNvSpPr>
          <p:nvPr>
            <p:ph sz="half" idx="1"/>
          </p:nvPr>
        </p:nvSpPr>
        <p:spPr/>
        <p:txBody>
          <a:bodyPr>
            <a:normAutofit fontScale="92500" lnSpcReduction="10000"/>
          </a:bodyPr>
          <a:lstStyle/>
          <a:p>
            <a:pPr algn="just" eaLnBrk="1" hangingPunct="1">
              <a:lnSpc>
                <a:spcPct val="90000"/>
              </a:lnSpc>
            </a:pPr>
            <a:r>
              <a:rPr lang="en-GB" altLang="en-US" dirty="0" smtClean="0"/>
              <a:t>Supervision has existed in the social work field for around forty years and as a result literature concerning supervision is mainly found within this field. </a:t>
            </a:r>
          </a:p>
          <a:p>
            <a:pPr algn="just" eaLnBrk="1" hangingPunct="1">
              <a:lnSpc>
                <a:spcPct val="90000"/>
              </a:lnSpc>
            </a:pPr>
            <a:r>
              <a:rPr lang="en-GB" altLang="en-US" dirty="0" smtClean="0"/>
              <a:t>There is a broad, established body of literature within the field of social work supervision and significant authors include Munson, </a:t>
            </a:r>
            <a:r>
              <a:rPr lang="en-GB" altLang="en-US" dirty="0" err="1" smtClean="0"/>
              <a:t>Kadushin</a:t>
            </a:r>
            <a:r>
              <a:rPr lang="en-GB" altLang="en-US" dirty="0" smtClean="0"/>
              <a:t>, Shulman, and Hawkins and </a:t>
            </a:r>
            <a:r>
              <a:rPr lang="en-GB" altLang="en-US" dirty="0" err="1" smtClean="0"/>
              <a:t>Shohet</a:t>
            </a:r>
            <a:r>
              <a:rPr lang="en-GB" altLang="en-US" dirty="0" smtClean="0"/>
              <a:t>. </a:t>
            </a:r>
          </a:p>
        </p:txBody>
      </p:sp>
      <p:sp>
        <p:nvSpPr>
          <p:cNvPr id="2" name="Content Placeholder 1"/>
          <p:cNvSpPr>
            <a:spLocks noGrp="1"/>
          </p:cNvSpPr>
          <p:nvPr>
            <p:ph sz="half" idx="2"/>
          </p:nvPr>
        </p:nvSpPr>
        <p:spPr/>
        <p:txBody>
          <a:bodyPr>
            <a:normAutofit fontScale="92500" lnSpcReduction="10000"/>
          </a:bodyPr>
          <a:lstStyle/>
          <a:p>
            <a:pPr algn="just"/>
            <a:r>
              <a:rPr lang="cy-GB" altLang="en-US" dirty="0"/>
              <a:t>Bu goruchwylio’n perthyn i faes gwaith cymdeithasol ers rhyw ddeugain mlynedd ac o ganlyniad, ceir llenyddiaeth ynghylch goruchwylio yn bennaf yn y maes hwn. </a:t>
            </a:r>
          </a:p>
          <a:p>
            <a:pPr algn="just"/>
            <a:r>
              <a:rPr lang="cy-GB" altLang="en-US" dirty="0"/>
              <a:t>Mae corff o lenyddiaeth eang dros amser maith ym maes goruchwylio gwaith cymdeithasol ac ymhlith yr awduron pwysig mae </a:t>
            </a:r>
            <a:r>
              <a:rPr lang="cy-GB" altLang="en-US" dirty="0" err="1"/>
              <a:t>Munson</a:t>
            </a:r>
            <a:r>
              <a:rPr lang="cy-GB" altLang="en-US" dirty="0"/>
              <a:t>, </a:t>
            </a:r>
            <a:r>
              <a:rPr lang="cy-GB" altLang="en-US" dirty="0" err="1"/>
              <a:t>Kadushin</a:t>
            </a:r>
            <a:r>
              <a:rPr lang="cy-GB" altLang="en-US" dirty="0"/>
              <a:t>, </a:t>
            </a:r>
            <a:r>
              <a:rPr lang="cy-GB" altLang="en-US" dirty="0" err="1"/>
              <a:t>Shulman</a:t>
            </a:r>
            <a:r>
              <a:rPr lang="cy-GB" altLang="en-US" dirty="0"/>
              <a:t>, </a:t>
            </a:r>
            <a:r>
              <a:rPr lang="cy-GB" altLang="en-US" dirty="0" smtClean="0"/>
              <a:t>ac Hawkins </a:t>
            </a:r>
            <a:r>
              <a:rPr lang="cy-GB" altLang="en-US" dirty="0"/>
              <a:t>a </a:t>
            </a:r>
            <a:r>
              <a:rPr lang="cy-GB" altLang="en-US" dirty="0" err="1"/>
              <a:t>Shohet</a:t>
            </a:r>
            <a:r>
              <a:rPr lang="en-GB" altLang="en-US" dirty="0"/>
              <a:t>. </a:t>
            </a:r>
          </a:p>
          <a:p>
            <a:endParaRPr lang="en-US" dirty="0"/>
          </a:p>
        </p:txBody>
      </p:sp>
    </p:spTree>
    <p:extLst>
      <p:ext uri="{BB962C8B-B14F-4D97-AF65-F5344CB8AC3E}">
        <p14:creationId xmlns:p14="http://schemas.microsoft.com/office/powerpoint/2010/main" val="2175157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dirty="0" smtClean="0"/>
              <a:t>Useful literature</a:t>
            </a:r>
            <a:br>
              <a:rPr lang="en-GB" altLang="en-US" dirty="0" smtClean="0"/>
            </a:br>
            <a:r>
              <a:rPr lang="cy-GB" altLang="en-US" dirty="0"/>
              <a:t>Llenyddiaeth ddefnyddiol</a:t>
            </a:r>
            <a:endParaRPr lang="en-GB" altLang="en-US" dirty="0" smtClean="0"/>
          </a:p>
        </p:txBody>
      </p:sp>
      <p:sp>
        <p:nvSpPr>
          <p:cNvPr id="9219" name="Rectangle 3"/>
          <p:cNvSpPr>
            <a:spLocks noGrp="1" noChangeArrowheads="1"/>
          </p:cNvSpPr>
          <p:nvPr>
            <p:ph sz="half" idx="1"/>
          </p:nvPr>
        </p:nvSpPr>
        <p:spPr/>
        <p:txBody>
          <a:bodyPr/>
          <a:lstStyle/>
          <a:p>
            <a:pPr algn="just" eaLnBrk="1" hangingPunct="1"/>
            <a:r>
              <a:rPr lang="en-GB" altLang="en-US" dirty="0" err="1" smtClean="0"/>
              <a:t>Kadushin’s</a:t>
            </a:r>
            <a:r>
              <a:rPr lang="en-GB" altLang="en-US" dirty="0" smtClean="0"/>
              <a:t> (1992) </a:t>
            </a:r>
            <a:r>
              <a:rPr lang="en-GB" altLang="en-US" i="1" dirty="0" smtClean="0"/>
              <a:t>Supervision in Social Work, </a:t>
            </a:r>
            <a:r>
              <a:rPr lang="en-GB" altLang="en-US" dirty="0" smtClean="0"/>
              <a:t>(Third edition) and Hawkins and </a:t>
            </a:r>
            <a:r>
              <a:rPr lang="en-GB" altLang="en-US" dirty="0" err="1" smtClean="0"/>
              <a:t>Shohet</a:t>
            </a:r>
            <a:r>
              <a:rPr lang="en-GB" altLang="en-US" dirty="0" smtClean="0"/>
              <a:t> (2000) and (2003) have been leading texts.</a:t>
            </a:r>
          </a:p>
          <a:p>
            <a:pPr algn="just" eaLnBrk="1" hangingPunct="1"/>
            <a:r>
              <a:rPr lang="en-GB" altLang="en-US" dirty="0" smtClean="0"/>
              <a:t>Use the module reading list to support your understanding.</a:t>
            </a:r>
          </a:p>
          <a:p>
            <a:pPr algn="just" eaLnBrk="1" hangingPunct="1">
              <a:buFont typeface="Wingdings" panose="05000000000000000000" pitchFamily="2" charset="2"/>
              <a:buNone/>
            </a:pPr>
            <a:endParaRPr lang="en-GB" altLang="en-US" dirty="0" smtClean="0"/>
          </a:p>
        </p:txBody>
      </p:sp>
      <p:sp>
        <p:nvSpPr>
          <p:cNvPr id="2" name="Content Placeholder 1"/>
          <p:cNvSpPr>
            <a:spLocks noGrp="1"/>
          </p:cNvSpPr>
          <p:nvPr>
            <p:ph sz="half" idx="2"/>
          </p:nvPr>
        </p:nvSpPr>
        <p:spPr/>
        <p:txBody>
          <a:bodyPr/>
          <a:lstStyle/>
          <a:p>
            <a:pPr algn="just"/>
            <a:r>
              <a:rPr lang="cy-GB" altLang="en-US" dirty="0" err="1"/>
              <a:t>Kadushin</a:t>
            </a:r>
            <a:r>
              <a:rPr lang="cy-GB" altLang="en-US" dirty="0"/>
              <a:t> (1992) </a:t>
            </a:r>
            <a:r>
              <a:rPr lang="cy-GB" altLang="en-US" i="1" dirty="0" err="1"/>
              <a:t>Supervision</a:t>
            </a:r>
            <a:r>
              <a:rPr lang="cy-GB" altLang="en-US" i="1" dirty="0"/>
              <a:t> </a:t>
            </a:r>
            <a:r>
              <a:rPr lang="cy-GB" altLang="en-US" i="1" dirty="0" err="1"/>
              <a:t>in</a:t>
            </a:r>
            <a:r>
              <a:rPr lang="cy-GB" altLang="en-US" i="1" dirty="0"/>
              <a:t> </a:t>
            </a:r>
            <a:r>
              <a:rPr lang="cy-GB" altLang="en-US" i="1" dirty="0" err="1"/>
              <a:t>Social</a:t>
            </a:r>
            <a:r>
              <a:rPr lang="cy-GB" altLang="en-US" i="1" dirty="0"/>
              <a:t> </a:t>
            </a:r>
            <a:r>
              <a:rPr lang="cy-GB" altLang="en-US" i="1" dirty="0" err="1"/>
              <a:t>Work</a:t>
            </a:r>
            <a:r>
              <a:rPr lang="cy-GB" altLang="en-US" i="1" dirty="0"/>
              <a:t>, </a:t>
            </a:r>
            <a:r>
              <a:rPr lang="cy-GB" altLang="en-US" dirty="0"/>
              <a:t>(</a:t>
            </a:r>
            <a:r>
              <a:rPr lang="cy-GB" altLang="en-US" dirty="0" err="1"/>
              <a:t>Third</a:t>
            </a:r>
            <a:r>
              <a:rPr lang="cy-GB" altLang="en-US" dirty="0"/>
              <a:t> </a:t>
            </a:r>
            <a:r>
              <a:rPr lang="cy-GB" altLang="en-US" dirty="0" err="1"/>
              <a:t>edition</a:t>
            </a:r>
            <a:r>
              <a:rPr lang="cy-GB" altLang="en-US" dirty="0"/>
              <a:t>) a Hawkins a </a:t>
            </a:r>
            <a:r>
              <a:rPr lang="cy-GB" altLang="en-US" dirty="0" err="1"/>
              <a:t>Shohet</a:t>
            </a:r>
            <a:r>
              <a:rPr lang="cy-GB" altLang="en-US" dirty="0"/>
              <a:t> (2000) a (2003) fu’r prif destunau.</a:t>
            </a:r>
          </a:p>
          <a:p>
            <a:pPr algn="just"/>
            <a:r>
              <a:rPr lang="cy-GB" altLang="en-US" dirty="0"/>
              <a:t>Defnyddiwch restr ddarllen y modwl i helpu gyda’ch dealltwriaeth.</a:t>
            </a:r>
          </a:p>
          <a:p>
            <a:endParaRPr lang="en-US" dirty="0"/>
          </a:p>
        </p:txBody>
      </p:sp>
    </p:spTree>
    <p:extLst>
      <p:ext uri="{BB962C8B-B14F-4D97-AF65-F5344CB8AC3E}">
        <p14:creationId xmlns:p14="http://schemas.microsoft.com/office/powerpoint/2010/main" val="1039086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dirty="0" smtClean="0"/>
              <a:t>Becoming a supervisor</a:t>
            </a:r>
            <a:br>
              <a:rPr lang="en-GB" altLang="en-US" dirty="0" smtClean="0"/>
            </a:br>
            <a:r>
              <a:rPr lang="cy-GB" altLang="en-US" dirty="0" smtClean="0"/>
              <a:t>Dod </a:t>
            </a:r>
            <a:r>
              <a:rPr lang="cy-GB" altLang="en-US" dirty="0"/>
              <a:t>yn oruchwyliwr</a:t>
            </a:r>
            <a:endParaRPr lang="en-GB" altLang="en-US" dirty="0" smtClean="0"/>
          </a:p>
        </p:txBody>
      </p:sp>
      <p:sp>
        <p:nvSpPr>
          <p:cNvPr id="11267" name="Content Placeholder 2"/>
          <p:cNvSpPr>
            <a:spLocks noGrp="1"/>
          </p:cNvSpPr>
          <p:nvPr>
            <p:ph sz="half" idx="1"/>
          </p:nvPr>
        </p:nvSpPr>
        <p:spPr/>
        <p:txBody>
          <a:bodyPr/>
          <a:lstStyle/>
          <a:p>
            <a:pPr algn="just" eaLnBrk="1" hangingPunct="1"/>
            <a:r>
              <a:rPr lang="en-GB" altLang="en-US" smtClean="0"/>
              <a:t>Suddenly becoming, or being asked to become a supervisor can be both exhilarating and daunting.</a:t>
            </a:r>
          </a:p>
          <a:p>
            <a:pPr algn="just" eaLnBrk="1" hangingPunct="1"/>
            <a:r>
              <a:rPr lang="en-GB" altLang="en-US" smtClean="0"/>
              <a:t>Without training or support the task can be overwhelming.</a:t>
            </a:r>
          </a:p>
        </p:txBody>
      </p:sp>
      <p:sp>
        <p:nvSpPr>
          <p:cNvPr id="2" name="Content Placeholder 1"/>
          <p:cNvSpPr>
            <a:spLocks noGrp="1"/>
          </p:cNvSpPr>
          <p:nvPr>
            <p:ph sz="half" idx="2"/>
          </p:nvPr>
        </p:nvSpPr>
        <p:spPr/>
        <p:txBody>
          <a:bodyPr/>
          <a:lstStyle/>
          <a:p>
            <a:r>
              <a:rPr lang="cy-GB" dirty="0"/>
              <a:t>Gall </a:t>
            </a:r>
            <a:r>
              <a:rPr lang="cy-GB" dirty="0" smtClean="0"/>
              <a:t>dod </a:t>
            </a:r>
            <a:r>
              <a:rPr lang="cy-GB" dirty="0"/>
              <a:t>yn sydyn yn oruchwyliwr, neu gael cais sydyn i </a:t>
            </a:r>
            <a:r>
              <a:rPr lang="cy-GB" dirty="0" smtClean="0"/>
              <a:t>fod </a:t>
            </a:r>
            <a:r>
              <a:rPr lang="cy-GB" dirty="0"/>
              <a:t>yn oruchwyliwr fod yn brofiad cyffrous ac arswydus.</a:t>
            </a:r>
          </a:p>
          <a:p>
            <a:r>
              <a:rPr lang="cy-GB" dirty="0"/>
              <a:t>Heb hyfforddiant na chymorth gall y dasg fod yn llethol.</a:t>
            </a:r>
          </a:p>
          <a:p>
            <a:endParaRPr lang="en-US" dirty="0"/>
          </a:p>
        </p:txBody>
      </p:sp>
    </p:spTree>
    <p:extLst>
      <p:ext uri="{BB962C8B-B14F-4D97-AF65-F5344CB8AC3E}">
        <p14:creationId xmlns:p14="http://schemas.microsoft.com/office/powerpoint/2010/main" val="3093513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dirty="0" smtClean="0"/>
              <a:t>Becoming a supervisor</a:t>
            </a:r>
            <a:br>
              <a:rPr lang="en-GB" altLang="en-US" dirty="0" smtClean="0"/>
            </a:br>
            <a:r>
              <a:rPr lang="en-GB" altLang="en-US" dirty="0" err="1" smtClean="0"/>
              <a:t>Dod</a:t>
            </a:r>
            <a:r>
              <a:rPr lang="en-GB" altLang="en-US" dirty="0" smtClean="0"/>
              <a:t> </a:t>
            </a:r>
            <a:r>
              <a:rPr lang="en-GB" altLang="en-US" dirty="0" err="1" smtClean="0"/>
              <a:t>yn</a:t>
            </a:r>
            <a:r>
              <a:rPr lang="en-GB" altLang="en-US" dirty="0" smtClean="0"/>
              <a:t> </a:t>
            </a:r>
            <a:r>
              <a:rPr lang="en-GB" altLang="en-US" dirty="0" err="1" smtClean="0"/>
              <a:t>oruchwyliwr</a:t>
            </a:r>
            <a:endParaRPr lang="en-GB" altLang="en-US" dirty="0" smtClean="0"/>
          </a:p>
        </p:txBody>
      </p:sp>
      <p:sp>
        <p:nvSpPr>
          <p:cNvPr id="4" name="Oval Callout 3"/>
          <p:cNvSpPr/>
          <p:nvPr/>
        </p:nvSpPr>
        <p:spPr>
          <a:xfrm>
            <a:off x="173421" y="1690688"/>
            <a:ext cx="5098011" cy="2150350"/>
          </a:xfrm>
          <a:prstGeom prst="wedgeEllipseCallout">
            <a:avLst>
              <a:gd name="adj1" fmla="val -23331"/>
              <a:gd name="adj2" fmla="val 66438"/>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lvl="1">
              <a:defRPr/>
            </a:pPr>
            <a:r>
              <a:rPr lang="en-GB" dirty="0" smtClean="0"/>
              <a:t>Supervising </a:t>
            </a:r>
            <a:r>
              <a:rPr lang="en-GB" dirty="0"/>
              <a:t>is new to me. It’s OK, I suppose, but I’m anxious – I’m never quite sure whether I’m giving the people I’m supervising exactly what they are wanting.</a:t>
            </a:r>
          </a:p>
        </p:txBody>
      </p:sp>
      <p:sp>
        <p:nvSpPr>
          <p:cNvPr id="5" name="Oval Callout 4"/>
          <p:cNvSpPr/>
          <p:nvPr/>
        </p:nvSpPr>
        <p:spPr>
          <a:xfrm>
            <a:off x="1497724" y="4001295"/>
            <a:ext cx="3412412" cy="2310606"/>
          </a:xfrm>
          <a:prstGeom prst="wedgeEllipseCallout">
            <a:avLst>
              <a:gd name="adj1" fmla="val -36789"/>
              <a:gd name="adj2" fmla="val 60081"/>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…I’m really afraid about what they will say about me so I don’t ask. To be judged by a colleague is just too much.</a:t>
            </a:r>
          </a:p>
        </p:txBody>
      </p:sp>
      <p:sp>
        <p:nvSpPr>
          <p:cNvPr id="7" name="Oval Callout 6"/>
          <p:cNvSpPr/>
          <p:nvPr/>
        </p:nvSpPr>
        <p:spPr>
          <a:xfrm>
            <a:off x="6672648" y="1713106"/>
            <a:ext cx="4707925" cy="226128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dirty="0"/>
              <a:t>Mae goruchwylio’n beth newydd i mi. Mae’n iawn, am wn i, ond rwy’n bryderus – dydw i ddim yn hollol siŵr a ydw i’n rhoi’r union beth y mae ei eisiau e arnyn nhw.</a:t>
            </a:r>
          </a:p>
        </p:txBody>
      </p:sp>
      <p:sp>
        <p:nvSpPr>
          <p:cNvPr id="8" name="Oval Callout 7"/>
          <p:cNvSpPr/>
          <p:nvPr/>
        </p:nvSpPr>
        <p:spPr>
          <a:xfrm>
            <a:off x="7364627" y="4278242"/>
            <a:ext cx="3818238" cy="214486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dirty="0"/>
              <a:t>…Rwy’n ofnus iawn am beth ddwedan nhw amdana i felly dydw i ddim yn gofyn. Mae cael fy marnu gan gydweithiwr yn ormod i mi. </a:t>
            </a:r>
          </a:p>
        </p:txBody>
      </p:sp>
    </p:spTree>
    <p:extLst>
      <p:ext uri="{BB962C8B-B14F-4D97-AF65-F5344CB8AC3E}">
        <p14:creationId xmlns:p14="http://schemas.microsoft.com/office/powerpoint/2010/main" val="4042389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altLang="en-US" dirty="0" smtClean="0"/>
              <a:t>Becoming a supervisor</a:t>
            </a:r>
            <a:br>
              <a:rPr lang="en-GB" altLang="en-US" dirty="0" smtClean="0"/>
            </a:br>
            <a:r>
              <a:rPr lang="en-GB" altLang="en-US" dirty="0" err="1" smtClean="0"/>
              <a:t>Dod</a:t>
            </a:r>
            <a:r>
              <a:rPr lang="en-GB" altLang="en-US" dirty="0" smtClean="0"/>
              <a:t> </a:t>
            </a:r>
            <a:r>
              <a:rPr lang="en-GB" altLang="en-US" dirty="0" err="1" smtClean="0"/>
              <a:t>yn</a:t>
            </a:r>
            <a:r>
              <a:rPr lang="en-GB" altLang="en-US" dirty="0" smtClean="0"/>
              <a:t> </a:t>
            </a:r>
            <a:r>
              <a:rPr lang="en-GB" altLang="en-US" dirty="0" err="1" smtClean="0"/>
              <a:t>oruchwyliwr</a:t>
            </a:r>
            <a:endParaRPr lang="en-GB" altLang="en-US" dirty="0" smtClean="0"/>
          </a:p>
        </p:txBody>
      </p:sp>
      <p:sp>
        <p:nvSpPr>
          <p:cNvPr id="13315" name="Content Placeholder 2"/>
          <p:cNvSpPr>
            <a:spLocks noGrp="1"/>
          </p:cNvSpPr>
          <p:nvPr>
            <p:ph sz="half" idx="1"/>
          </p:nvPr>
        </p:nvSpPr>
        <p:spPr/>
        <p:txBody>
          <a:bodyPr/>
          <a:lstStyle/>
          <a:p>
            <a:pPr algn="just" eaLnBrk="1" hangingPunct="1"/>
            <a:r>
              <a:rPr lang="en-GB" altLang="en-US" dirty="0" smtClean="0"/>
              <a:t>Hawkins and </a:t>
            </a:r>
            <a:r>
              <a:rPr lang="en-GB" altLang="en-US" dirty="0" err="1" smtClean="0"/>
              <a:t>Shohet</a:t>
            </a:r>
            <a:r>
              <a:rPr lang="en-GB" altLang="en-US" dirty="0" smtClean="0"/>
              <a:t> (2003) would argue that you cannot expect to give good supervision unless you have first learned to receive supervision and be a proactive supervisee.</a:t>
            </a:r>
          </a:p>
          <a:p>
            <a:pPr algn="just" eaLnBrk="1" hangingPunct="1"/>
            <a:r>
              <a:rPr lang="en-GB" altLang="en-US" dirty="0" smtClean="0"/>
              <a:t>So how can we ensure this? </a:t>
            </a:r>
          </a:p>
          <a:p>
            <a:pPr algn="just" eaLnBrk="1" hangingPunct="1"/>
            <a:r>
              <a:rPr lang="en-GB" altLang="en-US" dirty="0" smtClean="0"/>
              <a:t>Any Ideas?</a:t>
            </a:r>
          </a:p>
          <a:p>
            <a:pPr eaLnBrk="1" hangingPunct="1">
              <a:buFont typeface="Wingdings" panose="05000000000000000000" pitchFamily="2" charset="2"/>
              <a:buNone/>
            </a:pPr>
            <a:endParaRPr lang="en-GB" altLang="en-US" dirty="0" smtClean="0"/>
          </a:p>
        </p:txBody>
      </p:sp>
      <p:sp>
        <p:nvSpPr>
          <p:cNvPr id="2" name="Content Placeholder 1"/>
          <p:cNvSpPr>
            <a:spLocks noGrp="1"/>
          </p:cNvSpPr>
          <p:nvPr>
            <p:ph sz="half" idx="2"/>
          </p:nvPr>
        </p:nvSpPr>
        <p:spPr/>
        <p:txBody>
          <a:bodyPr/>
          <a:lstStyle/>
          <a:p>
            <a:pPr algn="just"/>
            <a:r>
              <a:rPr lang="cy-GB" altLang="en-US" dirty="0"/>
              <a:t>Byddai Hawkins a </a:t>
            </a:r>
            <a:r>
              <a:rPr lang="cy-GB" altLang="en-US" dirty="0" err="1"/>
              <a:t>Shohet</a:t>
            </a:r>
            <a:r>
              <a:rPr lang="cy-GB" altLang="en-US" dirty="0"/>
              <a:t> (2003) yn dadlau nad oes modd disgwyl i chi roi goruchwyliaeth dda oni bai i chi ddysgu yn gyntaf gael goruchwyliaeth a bod yn rhagweithiol o dan oruchwyliaeth.</a:t>
            </a:r>
          </a:p>
          <a:p>
            <a:pPr algn="just"/>
            <a:r>
              <a:rPr lang="cy-GB" altLang="en-US" dirty="0"/>
              <a:t>Felly, sut y gallwn ni sicrhau hyn? </a:t>
            </a:r>
          </a:p>
          <a:p>
            <a:pPr algn="just"/>
            <a:r>
              <a:rPr lang="cy-GB" altLang="en-US" dirty="0"/>
              <a:t>Unrhyw Syniadau?</a:t>
            </a:r>
          </a:p>
          <a:p>
            <a:endParaRPr lang="en-US" dirty="0"/>
          </a:p>
        </p:txBody>
      </p:sp>
    </p:spTree>
    <p:extLst>
      <p:ext uri="{BB962C8B-B14F-4D97-AF65-F5344CB8AC3E}">
        <p14:creationId xmlns:p14="http://schemas.microsoft.com/office/powerpoint/2010/main" val="2728743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fontScale="90000"/>
          </a:bodyPr>
          <a:lstStyle/>
          <a:p>
            <a:r>
              <a:rPr lang="en-GB" altLang="en-US" dirty="0" smtClean="0"/>
              <a:t>Getting the support and Supervision you need</a:t>
            </a:r>
            <a:br>
              <a:rPr lang="en-GB" altLang="en-US" dirty="0" smtClean="0"/>
            </a:br>
            <a:r>
              <a:rPr lang="cy-GB" altLang="en-US" dirty="0"/>
              <a:t>Sicrhau’r cymorth a’r oruchwyliaeth y mae arnoch chi </a:t>
            </a:r>
            <a:r>
              <a:rPr lang="cy-GB" altLang="en-US" dirty="0" smtClean="0"/>
              <a:t>ei </a:t>
            </a:r>
            <a:r>
              <a:rPr lang="cy-GB" altLang="en-US" dirty="0"/>
              <a:t>hangen</a:t>
            </a:r>
            <a:endParaRPr lang="en-GB" altLang="en-US" dirty="0" smtClean="0"/>
          </a:p>
        </p:txBody>
      </p:sp>
      <p:sp>
        <p:nvSpPr>
          <p:cNvPr id="14339" name="Content Placeholder 2"/>
          <p:cNvSpPr>
            <a:spLocks noGrp="1"/>
          </p:cNvSpPr>
          <p:nvPr>
            <p:ph sz="half" idx="1"/>
          </p:nvPr>
        </p:nvSpPr>
        <p:spPr>
          <a:xfrm>
            <a:off x="850557" y="2135960"/>
            <a:ext cx="5181600" cy="4351338"/>
          </a:xfrm>
        </p:spPr>
        <p:txBody>
          <a:bodyPr>
            <a:noAutofit/>
          </a:bodyPr>
          <a:lstStyle/>
          <a:p>
            <a:pPr algn="just" eaLnBrk="1" hangingPunct="1"/>
            <a:r>
              <a:rPr lang="en-GB" altLang="en-US" sz="2400" dirty="0"/>
              <a:t>Taking responsibility for ensuring that you get the support and supervision you need.</a:t>
            </a:r>
          </a:p>
          <a:p>
            <a:pPr algn="just" eaLnBrk="1" hangingPunct="1"/>
            <a:r>
              <a:rPr lang="en-GB" altLang="en-US" sz="2400" dirty="0"/>
              <a:t>Be aware of your rights </a:t>
            </a:r>
            <a:r>
              <a:rPr lang="en-GB" altLang="en-US" sz="2400" dirty="0" smtClean="0"/>
              <a:t>to </a:t>
            </a:r>
            <a:r>
              <a:rPr lang="en-GB" altLang="en-US" sz="2400" dirty="0"/>
              <a:t>supervision and to understand the policies of the organisation that you work for.</a:t>
            </a:r>
          </a:p>
          <a:p>
            <a:pPr algn="just" eaLnBrk="1" hangingPunct="1"/>
            <a:r>
              <a:rPr lang="en-GB" altLang="en-US" sz="2400" dirty="0"/>
              <a:t>This means a fundamental shift from being reactive and dependent to being proactive concerning your own support system.</a:t>
            </a:r>
          </a:p>
          <a:p>
            <a:pPr algn="just" eaLnBrk="1" hangingPunct="1"/>
            <a:r>
              <a:rPr lang="en-GB" altLang="en-US" sz="2400" dirty="0"/>
              <a:t>Taking stock of your own support system, your stress and how to manage it.</a:t>
            </a:r>
          </a:p>
        </p:txBody>
      </p:sp>
      <p:sp>
        <p:nvSpPr>
          <p:cNvPr id="2" name="Content Placeholder 1"/>
          <p:cNvSpPr>
            <a:spLocks noGrp="1"/>
          </p:cNvSpPr>
          <p:nvPr>
            <p:ph sz="half" idx="2"/>
          </p:nvPr>
        </p:nvSpPr>
        <p:spPr>
          <a:xfrm>
            <a:off x="6184557" y="2135959"/>
            <a:ext cx="5181600" cy="4351338"/>
          </a:xfrm>
        </p:spPr>
        <p:txBody>
          <a:bodyPr>
            <a:normAutofit fontScale="85000" lnSpcReduction="10000"/>
          </a:bodyPr>
          <a:lstStyle/>
          <a:p>
            <a:pPr algn="just"/>
            <a:r>
              <a:rPr lang="cy-GB" altLang="en-US" dirty="0" smtClean="0"/>
              <a:t>Cymryd y cyfrifoldeb am </a:t>
            </a:r>
            <a:r>
              <a:rPr lang="cy-GB" altLang="en-US" dirty="0"/>
              <a:t>sicrhau y cewch </a:t>
            </a:r>
            <a:r>
              <a:rPr lang="cy-GB" altLang="en-US" dirty="0" err="1"/>
              <a:t>chi’r</a:t>
            </a:r>
            <a:r>
              <a:rPr lang="cy-GB" altLang="en-US" dirty="0"/>
              <a:t> cymorth a’r oruchwyliaeth y mae arnoch chi </a:t>
            </a:r>
            <a:r>
              <a:rPr lang="cy-GB" altLang="en-US" dirty="0" smtClean="0"/>
              <a:t>ei </a:t>
            </a:r>
            <a:r>
              <a:rPr lang="cy-GB" altLang="en-US" dirty="0"/>
              <a:t>hangen.</a:t>
            </a:r>
          </a:p>
          <a:p>
            <a:pPr algn="just"/>
            <a:r>
              <a:rPr lang="cy-GB" altLang="en-US" dirty="0"/>
              <a:t>Byddwch yn ymwybodol o’ch hawliau i oruchwylio ac i ddeall polisïau’r sefydliad yr ydych </a:t>
            </a:r>
            <a:r>
              <a:rPr lang="cy-GB" altLang="en-US" dirty="0" err="1"/>
              <a:t>chi’n</a:t>
            </a:r>
            <a:r>
              <a:rPr lang="cy-GB" altLang="en-US" dirty="0"/>
              <a:t> gweithio iddo.</a:t>
            </a:r>
          </a:p>
          <a:p>
            <a:pPr algn="just"/>
            <a:r>
              <a:rPr lang="cy-GB" altLang="en-US" dirty="0"/>
              <a:t>Golyga hyn newid </a:t>
            </a:r>
            <a:r>
              <a:rPr lang="cy-GB" altLang="en-US" dirty="0" err="1"/>
              <a:t>sylfenol</a:t>
            </a:r>
            <a:r>
              <a:rPr lang="cy-GB" altLang="en-US" dirty="0"/>
              <a:t> o fod yn rhagweithiol a dibynnol i fod yn rhagweithiol ynghylch eich system cymorth eich hun.</a:t>
            </a:r>
          </a:p>
          <a:p>
            <a:pPr algn="just"/>
            <a:r>
              <a:rPr lang="cy-GB" altLang="en-US" dirty="0"/>
              <a:t>Pwyso a mesur eich system gymorth eich hun, eich straen a sut i’w reoli.</a:t>
            </a:r>
          </a:p>
          <a:p>
            <a:endParaRPr lang="en-US" dirty="0"/>
          </a:p>
        </p:txBody>
      </p:sp>
    </p:spTree>
    <p:extLst>
      <p:ext uri="{BB962C8B-B14F-4D97-AF65-F5344CB8AC3E}">
        <p14:creationId xmlns:p14="http://schemas.microsoft.com/office/powerpoint/2010/main" val="38430382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247134" y="365125"/>
            <a:ext cx="11944865" cy="1325563"/>
          </a:xfrm>
        </p:spPr>
        <p:txBody>
          <a:bodyPr>
            <a:normAutofit fontScale="90000"/>
          </a:bodyPr>
          <a:lstStyle/>
          <a:p>
            <a:pPr eaLnBrk="1" hangingPunct="1"/>
            <a:r>
              <a:rPr lang="en-GB" altLang="en-US" dirty="0" smtClean="0"/>
              <a:t>Qualities needed to be a good supervisor.</a:t>
            </a:r>
            <a:br>
              <a:rPr lang="en-GB" altLang="en-US" dirty="0" smtClean="0"/>
            </a:br>
            <a:r>
              <a:rPr lang="cy-GB" altLang="en-US" dirty="0" smtClean="0"/>
              <a:t>Y rhinweddau y mae eu hangen i fod yn oruchwyliwr da</a:t>
            </a:r>
            <a:r>
              <a:rPr lang="en-GB" altLang="en-US" dirty="0" smtClean="0"/>
              <a:t>.</a:t>
            </a:r>
          </a:p>
        </p:txBody>
      </p:sp>
      <p:sp>
        <p:nvSpPr>
          <p:cNvPr id="18435" name="Content Placeholder 2"/>
          <p:cNvSpPr>
            <a:spLocks noGrp="1"/>
          </p:cNvSpPr>
          <p:nvPr>
            <p:ph sz="half" idx="1"/>
          </p:nvPr>
        </p:nvSpPr>
        <p:spPr/>
        <p:txBody>
          <a:bodyPr/>
          <a:lstStyle/>
          <a:p>
            <a:pPr eaLnBrk="1" hangingPunct="1"/>
            <a:r>
              <a:rPr lang="en-GB" altLang="en-US" smtClean="0"/>
              <a:t>What qualities are needed to be a good supervisor?</a:t>
            </a:r>
          </a:p>
        </p:txBody>
      </p:sp>
      <p:sp>
        <p:nvSpPr>
          <p:cNvPr id="2" name="Content Placeholder 1"/>
          <p:cNvSpPr>
            <a:spLocks noGrp="1"/>
          </p:cNvSpPr>
          <p:nvPr>
            <p:ph sz="half" idx="2"/>
          </p:nvPr>
        </p:nvSpPr>
        <p:spPr/>
        <p:txBody>
          <a:bodyPr/>
          <a:lstStyle/>
          <a:p>
            <a:r>
              <a:rPr lang="cy-GB" dirty="0" smtClean="0"/>
              <a:t>Pa rinweddau sydd eu hangen er mwyn i chi fod yn oruchwyliwr da</a:t>
            </a:r>
            <a:r>
              <a:rPr lang="en-US" dirty="0" smtClean="0"/>
              <a:t>?</a:t>
            </a:r>
            <a:endParaRPr lang="en-US" dirty="0"/>
          </a:p>
        </p:txBody>
      </p:sp>
    </p:spTree>
    <p:extLst>
      <p:ext uri="{BB962C8B-B14F-4D97-AF65-F5344CB8AC3E}">
        <p14:creationId xmlns:p14="http://schemas.microsoft.com/office/powerpoint/2010/main" val="34340043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259491" y="365125"/>
            <a:ext cx="11738919" cy="1325563"/>
          </a:xfrm>
        </p:spPr>
        <p:txBody>
          <a:bodyPr>
            <a:normAutofit fontScale="90000"/>
          </a:bodyPr>
          <a:lstStyle/>
          <a:p>
            <a:pPr eaLnBrk="1" hangingPunct="1"/>
            <a:r>
              <a:rPr lang="en-GB" altLang="en-US" dirty="0" smtClean="0"/>
              <a:t>Qualities needed to be a good supervisor.</a:t>
            </a:r>
            <a:br>
              <a:rPr lang="en-GB" altLang="en-US" dirty="0" smtClean="0"/>
            </a:br>
            <a:r>
              <a:rPr lang="cy-GB" altLang="en-US" dirty="0" smtClean="0"/>
              <a:t>Y priodoleddau sydd eu hangen i fod yn oruchwyliwr da</a:t>
            </a:r>
            <a:r>
              <a:rPr lang="en-GB" altLang="en-US" dirty="0" smtClean="0"/>
              <a:t>.</a:t>
            </a:r>
          </a:p>
        </p:txBody>
      </p:sp>
      <p:sp>
        <p:nvSpPr>
          <p:cNvPr id="19459" name="Content Placeholder 2"/>
          <p:cNvSpPr>
            <a:spLocks noGrp="1"/>
          </p:cNvSpPr>
          <p:nvPr>
            <p:ph sz="half" idx="1"/>
          </p:nvPr>
        </p:nvSpPr>
        <p:spPr>
          <a:xfrm>
            <a:off x="813486" y="2063579"/>
            <a:ext cx="5181600" cy="4794422"/>
          </a:xfrm>
        </p:spPr>
        <p:txBody>
          <a:bodyPr>
            <a:normAutofit fontScale="77500" lnSpcReduction="20000"/>
          </a:bodyPr>
          <a:lstStyle/>
          <a:p>
            <a:pPr lvl="1" eaLnBrk="1" hangingPunct="1"/>
            <a:r>
              <a:rPr lang="en-GB" altLang="en-US" sz="2000" dirty="0"/>
              <a:t>Empathy </a:t>
            </a:r>
          </a:p>
          <a:p>
            <a:pPr lvl="1" eaLnBrk="1" hangingPunct="1"/>
            <a:r>
              <a:rPr lang="en-GB" altLang="en-US" sz="2000" dirty="0"/>
              <a:t>Understanding</a:t>
            </a:r>
          </a:p>
          <a:p>
            <a:pPr lvl="1" eaLnBrk="1" hangingPunct="1"/>
            <a:r>
              <a:rPr lang="en-GB" altLang="en-US" sz="2000" dirty="0"/>
              <a:t>Unconditional positive regard</a:t>
            </a:r>
          </a:p>
          <a:p>
            <a:pPr lvl="1" eaLnBrk="1" hangingPunct="1"/>
            <a:r>
              <a:rPr lang="en-GB" altLang="en-US" sz="2000" dirty="0"/>
              <a:t>Congruence</a:t>
            </a:r>
          </a:p>
          <a:p>
            <a:pPr lvl="1" eaLnBrk="1" hangingPunct="1"/>
            <a:r>
              <a:rPr lang="en-GB" altLang="en-US" sz="2000" dirty="0"/>
              <a:t>Genuineness</a:t>
            </a:r>
          </a:p>
          <a:p>
            <a:pPr lvl="1" eaLnBrk="1" hangingPunct="1"/>
            <a:r>
              <a:rPr lang="en-GB" altLang="en-US" sz="2000" dirty="0"/>
              <a:t>Can handle Power appropriately</a:t>
            </a:r>
          </a:p>
          <a:p>
            <a:pPr lvl="1" eaLnBrk="1" hangingPunct="1"/>
            <a:r>
              <a:rPr lang="en-GB" altLang="en-US" sz="2000" dirty="0"/>
              <a:t>Being able to see the same situation from a variety of </a:t>
            </a:r>
            <a:r>
              <a:rPr lang="en-GB" altLang="en-US" sz="2000" dirty="0" smtClean="0"/>
              <a:t>angles</a:t>
            </a:r>
          </a:p>
          <a:p>
            <a:pPr lvl="1"/>
            <a:r>
              <a:rPr lang="en-GB" altLang="en-US" sz="2000" dirty="0" smtClean="0"/>
              <a:t>Warmth </a:t>
            </a:r>
          </a:p>
          <a:p>
            <a:pPr lvl="1"/>
            <a:r>
              <a:rPr lang="en-GB" altLang="en-US" sz="2000" dirty="0" smtClean="0"/>
              <a:t>Flexibility</a:t>
            </a:r>
          </a:p>
          <a:p>
            <a:pPr lvl="1"/>
            <a:r>
              <a:rPr lang="en-GB" altLang="en-US" sz="2000" dirty="0" smtClean="0"/>
              <a:t>Concern</a:t>
            </a:r>
          </a:p>
          <a:p>
            <a:pPr lvl="1"/>
            <a:r>
              <a:rPr lang="en-GB" altLang="en-US" sz="2000" dirty="0" smtClean="0"/>
              <a:t>Attention</a:t>
            </a:r>
          </a:p>
          <a:p>
            <a:pPr lvl="1"/>
            <a:r>
              <a:rPr lang="en-GB" altLang="en-US" sz="2000" dirty="0" smtClean="0"/>
              <a:t>Investment</a:t>
            </a:r>
          </a:p>
          <a:p>
            <a:pPr lvl="1"/>
            <a:r>
              <a:rPr lang="en-GB" altLang="en-US" sz="2000" dirty="0" smtClean="0"/>
              <a:t>Openness</a:t>
            </a:r>
          </a:p>
          <a:p>
            <a:pPr lvl="1"/>
            <a:r>
              <a:rPr lang="en-GB" altLang="en-US" sz="2000" dirty="0" smtClean="0"/>
              <a:t>Humour</a:t>
            </a:r>
          </a:p>
          <a:p>
            <a:pPr lvl="1"/>
            <a:r>
              <a:rPr lang="en-GB" altLang="en-US" sz="2000" dirty="0" smtClean="0"/>
              <a:t>Patience</a:t>
            </a:r>
          </a:p>
          <a:p>
            <a:pPr lvl="1"/>
            <a:r>
              <a:rPr lang="en-GB" altLang="en-US" sz="2000" dirty="0" smtClean="0"/>
              <a:t>Openness to learning</a:t>
            </a:r>
          </a:p>
          <a:p>
            <a:pPr lvl="1"/>
            <a:r>
              <a:rPr lang="en-GB" altLang="en-US" sz="2000" dirty="0" smtClean="0"/>
              <a:t>Curiosity</a:t>
            </a:r>
          </a:p>
          <a:p>
            <a:pPr lvl="1"/>
            <a:endParaRPr lang="en-GB" altLang="en-US" sz="2000" dirty="0" smtClean="0"/>
          </a:p>
          <a:p>
            <a:pPr lvl="1">
              <a:buNone/>
            </a:pPr>
            <a:r>
              <a:rPr lang="en-GB" altLang="en-US" sz="1600" dirty="0" err="1" smtClean="0"/>
              <a:t>Carifio</a:t>
            </a:r>
            <a:r>
              <a:rPr lang="en-GB" altLang="en-US" sz="1600" dirty="0" smtClean="0"/>
              <a:t> and Hess (1989:27)</a:t>
            </a:r>
          </a:p>
          <a:p>
            <a:pPr lvl="1" eaLnBrk="1" hangingPunct="1"/>
            <a:endParaRPr lang="en-GB" altLang="en-US" sz="2000" dirty="0"/>
          </a:p>
          <a:p>
            <a:pPr eaLnBrk="1" hangingPunct="1"/>
            <a:endParaRPr lang="en-GB" altLang="en-US" dirty="0" smtClean="0"/>
          </a:p>
        </p:txBody>
      </p:sp>
      <p:sp>
        <p:nvSpPr>
          <p:cNvPr id="19460" name="Content Placeholder 5"/>
          <p:cNvSpPr>
            <a:spLocks noGrp="1"/>
          </p:cNvSpPr>
          <p:nvPr>
            <p:ph sz="half" idx="2"/>
          </p:nvPr>
        </p:nvSpPr>
        <p:spPr>
          <a:xfrm>
            <a:off x="6172200" y="2075935"/>
            <a:ext cx="5181600" cy="4782065"/>
          </a:xfrm>
        </p:spPr>
        <p:txBody>
          <a:bodyPr>
            <a:normAutofit fontScale="77500" lnSpcReduction="20000"/>
          </a:bodyPr>
          <a:lstStyle/>
          <a:p>
            <a:pPr lvl="1"/>
            <a:r>
              <a:rPr lang="cy-GB" altLang="en-US" sz="2000" dirty="0" smtClean="0"/>
              <a:t>Empathi </a:t>
            </a:r>
          </a:p>
          <a:p>
            <a:pPr lvl="1"/>
            <a:r>
              <a:rPr lang="cy-GB" altLang="en-US" sz="2000" dirty="0" smtClean="0"/>
              <a:t>Dealltwriaeth</a:t>
            </a:r>
          </a:p>
          <a:p>
            <a:pPr lvl="1"/>
            <a:r>
              <a:rPr lang="cy-GB" altLang="en-US" sz="2000" dirty="0" smtClean="0"/>
              <a:t>Golwg cadarnhaol diamod </a:t>
            </a:r>
          </a:p>
          <a:p>
            <a:pPr lvl="1"/>
            <a:r>
              <a:rPr lang="cy-GB" altLang="en-US" sz="2000" dirty="0" smtClean="0"/>
              <a:t>Cyfathiant</a:t>
            </a:r>
          </a:p>
          <a:p>
            <a:pPr lvl="1"/>
            <a:r>
              <a:rPr lang="cy-GB" altLang="en-US" sz="2000" dirty="0" smtClean="0"/>
              <a:t>Didwylledd</a:t>
            </a:r>
          </a:p>
          <a:p>
            <a:pPr lvl="1"/>
            <a:r>
              <a:rPr lang="cy-GB" altLang="en-US" sz="2000" dirty="0" smtClean="0"/>
              <a:t>Gall ymdopi’n briodol â Phŵer</a:t>
            </a:r>
          </a:p>
          <a:p>
            <a:pPr lvl="1"/>
            <a:r>
              <a:rPr lang="cy-GB" altLang="en-US" sz="2000" dirty="0" smtClean="0"/>
              <a:t>Yn gallu gweld yr un sefyllfa o amrywiol safbwyntiau</a:t>
            </a:r>
          </a:p>
          <a:p>
            <a:pPr lvl="1"/>
            <a:r>
              <a:rPr lang="cy-GB" altLang="en-US" sz="2000" dirty="0" smtClean="0"/>
              <a:t>Cynhesrwydd </a:t>
            </a:r>
          </a:p>
          <a:p>
            <a:pPr lvl="1"/>
            <a:r>
              <a:rPr lang="cy-GB" altLang="en-US" sz="2000" dirty="0" smtClean="0"/>
              <a:t>Hyblygrwydd</a:t>
            </a:r>
          </a:p>
          <a:p>
            <a:pPr lvl="1"/>
            <a:r>
              <a:rPr lang="cy-GB" altLang="en-US" sz="2000" dirty="0" smtClean="0"/>
              <a:t>Pryder</a:t>
            </a:r>
          </a:p>
          <a:p>
            <a:pPr lvl="1"/>
            <a:r>
              <a:rPr lang="cy-GB" altLang="en-US" sz="2000" dirty="0" smtClean="0"/>
              <a:t>Sylw</a:t>
            </a:r>
          </a:p>
          <a:p>
            <a:pPr lvl="1"/>
            <a:r>
              <a:rPr lang="cy-GB" altLang="en-US" sz="2000" dirty="0" smtClean="0"/>
              <a:t>Buddsoddiad</a:t>
            </a:r>
          </a:p>
          <a:p>
            <a:pPr lvl="1"/>
            <a:r>
              <a:rPr lang="cy-GB" altLang="en-US" sz="2000" dirty="0" smtClean="0"/>
              <a:t>Agwedd agored</a:t>
            </a:r>
          </a:p>
          <a:p>
            <a:pPr lvl="1"/>
            <a:r>
              <a:rPr lang="cy-GB" altLang="en-US" sz="2000" dirty="0" smtClean="0"/>
              <a:t>Hiwmor</a:t>
            </a:r>
          </a:p>
          <a:p>
            <a:pPr lvl="1"/>
            <a:r>
              <a:rPr lang="cy-GB" altLang="en-US" sz="2000" dirty="0" smtClean="0"/>
              <a:t>Amynedd</a:t>
            </a:r>
          </a:p>
          <a:p>
            <a:pPr lvl="1"/>
            <a:r>
              <a:rPr lang="cy-GB" altLang="en-US" sz="2000" dirty="0" smtClean="0"/>
              <a:t>Agored i ddysgu</a:t>
            </a:r>
          </a:p>
          <a:p>
            <a:pPr lvl="1"/>
            <a:r>
              <a:rPr lang="cy-GB" altLang="en-US" sz="2000" dirty="0" smtClean="0"/>
              <a:t>Chwilfrydedd</a:t>
            </a:r>
          </a:p>
          <a:p>
            <a:pPr lvl="1"/>
            <a:endParaRPr lang="cy-GB" altLang="en-US" sz="2000" dirty="0" smtClean="0"/>
          </a:p>
          <a:p>
            <a:pPr lvl="1">
              <a:buNone/>
            </a:pPr>
            <a:r>
              <a:rPr lang="cy-GB" altLang="en-US" sz="1600" dirty="0" err="1" smtClean="0"/>
              <a:t>Carifio</a:t>
            </a:r>
            <a:r>
              <a:rPr lang="cy-GB" altLang="en-US" sz="1600" dirty="0" smtClean="0"/>
              <a:t> a  </a:t>
            </a:r>
            <a:r>
              <a:rPr lang="cy-GB" altLang="en-US" sz="1600" dirty="0" err="1" smtClean="0"/>
              <a:t>Hess</a:t>
            </a:r>
            <a:r>
              <a:rPr lang="cy-GB" altLang="en-US" sz="1600" dirty="0" smtClean="0"/>
              <a:t> (1989:27</a:t>
            </a:r>
            <a:r>
              <a:rPr lang="en-GB" altLang="en-US" sz="1600" dirty="0" smtClean="0"/>
              <a:t>)</a:t>
            </a:r>
            <a:endParaRPr lang="en-GB" altLang="en-US" sz="1600" dirty="0"/>
          </a:p>
          <a:p>
            <a:pPr eaLnBrk="1" hangingPunct="1"/>
            <a:endParaRPr lang="en-GB" altLang="en-US" dirty="0" smtClean="0"/>
          </a:p>
        </p:txBody>
      </p:sp>
    </p:spTree>
    <p:extLst>
      <p:ext uri="{BB962C8B-B14F-4D97-AF65-F5344CB8AC3E}">
        <p14:creationId xmlns:p14="http://schemas.microsoft.com/office/powerpoint/2010/main" val="36364159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GB" altLang="en-US" dirty="0" smtClean="0"/>
              <a:t>Becoming a </a:t>
            </a:r>
            <a:r>
              <a:rPr lang="en-GB" altLang="en-US" dirty="0"/>
              <a:t>supervisor </a:t>
            </a:r>
            <a:r>
              <a:rPr lang="en-GB" altLang="en-US" dirty="0" smtClean="0"/>
              <a:t> </a:t>
            </a:r>
            <a:br>
              <a:rPr lang="en-GB" altLang="en-US" dirty="0" smtClean="0"/>
            </a:br>
            <a:r>
              <a:rPr lang="cy-GB" altLang="en-US" dirty="0" smtClean="0"/>
              <a:t>Mynd yn oruchwyliwr</a:t>
            </a:r>
          </a:p>
        </p:txBody>
      </p:sp>
      <p:sp>
        <p:nvSpPr>
          <p:cNvPr id="20483" name="Content Placeholder 4"/>
          <p:cNvSpPr>
            <a:spLocks noGrp="1"/>
          </p:cNvSpPr>
          <p:nvPr>
            <p:ph sz="half" idx="1"/>
          </p:nvPr>
        </p:nvSpPr>
        <p:spPr/>
        <p:txBody>
          <a:bodyPr>
            <a:normAutofit fontScale="92500" lnSpcReduction="10000"/>
          </a:bodyPr>
          <a:lstStyle/>
          <a:p>
            <a:pPr algn="just" eaLnBrk="1" hangingPunct="1"/>
            <a:r>
              <a:rPr lang="en-GB" altLang="en-US" dirty="0" smtClean="0"/>
              <a:t>You will notice that most of these qualities and skills are ones you will already have or have developed in order to be a competent practitioner within the helping profession.</a:t>
            </a:r>
          </a:p>
          <a:p>
            <a:pPr algn="just" eaLnBrk="1" hangingPunct="1"/>
            <a:r>
              <a:rPr lang="en-GB" altLang="en-US" dirty="0" smtClean="0"/>
              <a:t>Good counselling skills are a prerequisite for being a competent supervisor. Proctor (1988) cited in Hawkins and </a:t>
            </a:r>
            <a:r>
              <a:rPr lang="en-GB" altLang="en-US" dirty="0" err="1" smtClean="0"/>
              <a:t>Shohet</a:t>
            </a:r>
            <a:r>
              <a:rPr lang="en-GB" altLang="en-US" dirty="0" smtClean="0"/>
              <a:t> (2003, 43) makes this point.</a:t>
            </a:r>
          </a:p>
        </p:txBody>
      </p:sp>
      <p:sp>
        <p:nvSpPr>
          <p:cNvPr id="2" name="Content Placeholder 1"/>
          <p:cNvSpPr>
            <a:spLocks noGrp="1"/>
          </p:cNvSpPr>
          <p:nvPr>
            <p:ph sz="half" idx="2"/>
          </p:nvPr>
        </p:nvSpPr>
        <p:spPr/>
        <p:txBody>
          <a:bodyPr>
            <a:normAutofit fontScale="92500" lnSpcReduction="10000"/>
          </a:bodyPr>
          <a:lstStyle/>
          <a:p>
            <a:pPr algn="just"/>
            <a:r>
              <a:rPr lang="cy-GB" altLang="en-US" dirty="0" smtClean="0"/>
              <a:t>Byddwch chi’n sylwi bod y rhan fwyaf o’r rhinweddau a’r sgiliau hyn yn rhai a fydd gennych eisoes neu y byddwch chi wedi eu datblygu i fod yn ymarferwr cymwys oddi mewn i’r proffesiwn helpu.</a:t>
            </a:r>
          </a:p>
          <a:p>
            <a:pPr algn="just"/>
            <a:r>
              <a:rPr lang="cy-GB" altLang="en-US" dirty="0" smtClean="0"/>
              <a:t>Mae sgiliau cwnsela da yn hanfodol ar gyfer bod yn oruchwyliwr cymwys. Mae Proctor (1988) a ddyfynnir yn Hawkins a </a:t>
            </a:r>
            <a:r>
              <a:rPr lang="cy-GB" altLang="en-US" dirty="0" err="1" smtClean="0"/>
              <a:t>Shohet</a:t>
            </a:r>
            <a:r>
              <a:rPr lang="cy-GB" altLang="en-US" dirty="0" smtClean="0"/>
              <a:t> (2003, 43) yn gwneud y pwynt hwn.</a:t>
            </a:r>
          </a:p>
          <a:p>
            <a:endParaRPr lang="cy-GB" dirty="0"/>
          </a:p>
        </p:txBody>
      </p:sp>
    </p:spTree>
    <p:extLst>
      <p:ext uri="{BB962C8B-B14F-4D97-AF65-F5344CB8AC3E}">
        <p14:creationId xmlns:p14="http://schemas.microsoft.com/office/powerpoint/2010/main" val="35383983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dirty="0" smtClean="0"/>
              <a:t>Becoming a </a:t>
            </a:r>
            <a:r>
              <a:rPr lang="en-GB" altLang="en-US" dirty="0"/>
              <a:t>supervisor </a:t>
            </a:r>
            <a:r>
              <a:rPr lang="en-GB" altLang="en-US" dirty="0" smtClean="0"/>
              <a:t/>
            </a:r>
            <a:br>
              <a:rPr lang="en-GB" altLang="en-US" dirty="0" smtClean="0"/>
            </a:br>
            <a:r>
              <a:rPr lang="cy-GB" altLang="en-US" dirty="0" smtClean="0"/>
              <a:t>Mynd yn oruchwyliwr</a:t>
            </a:r>
          </a:p>
        </p:txBody>
      </p:sp>
      <p:sp>
        <p:nvSpPr>
          <p:cNvPr id="21507" name="Content Placeholder 2"/>
          <p:cNvSpPr>
            <a:spLocks noGrp="1"/>
          </p:cNvSpPr>
          <p:nvPr>
            <p:ph sz="half" idx="1"/>
          </p:nvPr>
        </p:nvSpPr>
        <p:spPr/>
        <p:txBody>
          <a:bodyPr>
            <a:normAutofit lnSpcReduction="10000"/>
          </a:bodyPr>
          <a:lstStyle/>
          <a:p>
            <a:pPr algn="just" eaLnBrk="1" hangingPunct="1"/>
            <a:r>
              <a:rPr lang="en-GB" altLang="en-US" sz="2400" dirty="0"/>
              <a:t>The task of the supervisor is to help </a:t>
            </a:r>
            <a:r>
              <a:rPr lang="en-GB" altLang="en-US" sz="2400" dirty="0" smtClean="0"/>
              <a:t>the </a:t>
            </a:r>
            <a:r>
              <a:rPr lang="en-GB" altLang="en-US" sz="2400" dirty="0"/>
              <a:t>supervisee feel received, valued, understood on the assumption that only then will he feel safe enough and open enough to review and challenge himself, as well as to value himself and his own abilities. Without this atmosphere, too, he is unlikely to be open to critical feed-back or to pay good attention to managerial instructions.</a:t>
            </a:r>
          </a:p>
        </p:txBody>
      </p:sp>
      <p:sp>
        <p:nvSpPr>
          <p:cNvPr id="2" name="Content Placeholder 1"/>
          <p:cNvSpPr>
            <a:spLocks noGrp="1"/>
          </p:cNvSpPr>
          <p:nvPr>
            <p:ph sz="half" idx="2"/>
          </p:nvPr>
        </p:nvSpPr>
        <p:spPr/>
        <p:txBody>
          <a:bodyPr>
            <a:normAutofit lnSpcReduction="10000"/>
          </a:bodyPr>
          <a:lstStyle/>
          <a:p>
            <a:r>
              <a:rPr lang="cy-GB" altLang="en-US" dirty="0" smtClean="0"/>
              <a:t>Tasg y goruchwyliwr yw helpu’r </a:t>
            </a:r>
            <a:r>
              <a:rPr lang="cy-GB" altLang="en-US" dirty="0" err="1" smtClean="0"/>
              <a:t>goruchwyliedig</a:t>
            </a:r>
            <a:r>
              <a:rPr lang="cy-GB" altLang="en-US" dirty="0" smtClean="0"/>
              <a:t> i deimlo ei fod yn cael ei dderbyn, ei werthfawrogi, ei ddeall, a hynny ar sail y rhagdybiaeth mai bryd hynny’n unig y bydd yn teimlo’n ddigon diogel ac yn ei agor ei hun i’w adolygu a’i herio ei hun. Heb yr awyrgylch hon, hefyd, mae’n annhebygol o fod yn agored i adborth beirniadol neu i roi sylw da i gyfarwyddiadau rheoli. </a:t>
            </a:r>
            <a:endParaRPr lang="cy-GB" dirty="0"/>
          </a:p>
        </p:txBody>
      </p:sp>
    </p:spTree>
    <p:extLst>
      <p:ext uri="{BB962C8B-B14F-4D97-AF65-F5344CB8AC3E}">
        <p14:creationId xmlns:p14="http://schemas.microsoft.com/office/powerpoint/2010/main" val="553461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dirty="0" smtClean="0"/>
              <a:t>Becoming a </a:t>
            </a:r>
            <a:r>
              <a:rPr lang="en-GB" altLang="en-US" dirty="0"/>
              <a:t>supervisor </a:t>
            </a:r>
            <a:r>
              <a:rPr lang="en-GB" altLang="en-US" dirty="0" smtClean="0"/>
              <a:t/>
            </a:r>
            <a:br>
              <a:rPr lang="en-GB" altLang="en-US" dirty="0" smtClean="0"/>
            </a:br>
            <a:r>
              <a:rPr lang="cy-GB" altLang="en-US" dirty="0" smtClean="0"/>
              <a:t>Mynd yn oruchwyliwr</a:t>
            </a:r>
          </a:p>
        </p:txBody>
      </p:sp>
      <p:sp>
        <p:nvSpPr>
          <p:cNvPr id="22531" name="Content Placeholder 2"/>
          <p:cNvSpPr>
            <a:spLocks noGrp="1"/>
          </p:cNvSpPr>
          <p:nvPr>
            <p:ph sz="half" idx="1"/>
          </p:nvPr>
        </p:nvSpPr>
        <p:spPr/>
        <p:txBody>
          <a:bodyPr>
            <a:normAutofit/>
          </a:bodyPr>
          <a:lstStyle/>
          <a:p>
            <a:pPr algn="just" eaLnBrk="1" hangingPunct="1"/>
            <a:r>
              <a:rPr lang="en-GB" altLang="en-US" dirty="0" smtClean="0"/>
              <a:t>It will also be the case that a worker often comes to supervision stressed, anxious, angry, afraid. It is our assumption that only if he feels safe enough to talk about these uncomfortable feelings, and fully acknowledges them for himself will he be ‘cleared’ to re-evaluate his practice. </a:t>
            </a:r>
          </a:p>
        </p:txBody>
      </p:sp>
      <p:sp>
        <p:nvSpPr>
          <p:cNvPr id="2" name="Content Placeholder 1"/>
          <p:cNvSpPr>
            <a:spLocks noGrp="1"/>
          </p:cNvSpPr>
          <p:nvPr>
            <p:ph sz="half" idx="2"/>
          </p:nvPr>
        </p:nvSpPr>
        <p:spPr/>
        <p:txBody>
          <a:bodyPr>
            <a:normAutofit/>
          </a:bodyPr>
          <a:lstStyle/>
          <a:p>
            <a:r>
              <a:rPr lang="cy-GB" altLang="en-US" dirty="0" smtClean="0"/>
              <a:t>Yn aml bydd gweithiwr yn dod i’w oruchwylio o dan straen, yn bryderus, yn ddig, yn ofnus. Ein rhagdybiaeth ni yw mai dim ond os teimla’n ddigon diogel i sôn am y teimladau anghysurus hyn, ac os yw’n eu cydnabod yn llawn drosto ei hun, y caiff ei ‘glirio’ i </a:t>
            </a:r>
            <a:r>
              <a:rPr lang="cy-GB" altLang="en-US" dirty="0" err="1" smtClean="0"/>
              <a:t>ailwerthuso</a:t>
            </a:r>
            <a:r>
              <a:rPr lang="cy-GB" altLang="en-US" dirty="0" smtClean="0"/>
              <a:t> ei ymarfer</a:t>
            </a:r>
            <a:r>
              <a:rPr lang="en-GB" altLang="en-US" dirty="0" smtClean="0"/>
              <a:t>. </a:t>
            </a:r>
            <a:endParaRPr lang="en-GB" altLang="en-US" dirty="0"/>
          </a:p>
          <a:p>
            <a:endParaRPr lang="en-US" dirty="0"/>
          </a:p>
        </p:txBody>
      </p:sp>
    </p:spTree>
    <p:extLst>
      <p:ext uri="{BB962C8B-B14F-4D97-AF65-F5344CB8AC3E}">
        <p14:creationId xmlns:p14="http://schemas.microsoft.com/office/powerpoint/2010/main" val="4661847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GB" altLang="en-US" dirty="0" smtClean="0"/>
              <a:t>Supervisor’s roles           </a:t>
            </a:r>
            <a:br>
              <a:rPr lang="en-GB" altLang="en-US" dirty="0" smtClean="0"/>
            </a:br>
            <a:r>
              <a:rPr lang="cy-GB" altLang="en-US" dirty="0" smtClean="0"/>
              <a:t>Rolau’r goruchwyliwr</a:t>
            </a:r>
          </a:p>
        </p:txBody>
      </p:sp>
      <p:sp>
        <p:nvSpPr>
          <p:cNvPr id="23555" name="Content Placeholder 2"/>
          <p:cNvSpPr>
            <a:spLocks noGrp="1"/>
          </p:cNvSpPr>
          <p:nvPr>
            <p:ph sz="half" idx="1"/>
          </p:nvPr>
        </p:nvSpPr>
        <p:spPr/>
        <p:txBody>
          <a:bodyPr>
            <a:normAutofit/>
          </a:bodyPr>
          <a:lstStyle/>
          <a:p>
            <a:pPr algn="just" eaLnBrk="1" hangingPunct="1"/>
            <a:r>
              <a:rPr lang="en-GB" altLang="en-US" dirty="0" smtClean="0"/>
              <a:t>As supervisor you have to encompass many functions in your role:</a:t>
            </a:r>
          </a:p>
          <a:p>
            <a:pPr lvl="1" algn="just" eaLnBrk="1" hangingPunct="1"/>
            <a:r>
              <a:rPr lang="en-GB" altLang="en-US" sz="2000" dirty="0"/>
              <a:t>A counsellor giving support;</a:t>
            </a:r>
          </a:p>
          <a:p>
            <a:pPr lvl="1" algn="just" eaLnBrk="1" hangingPunct="1"/>
            <a:r>
              <a:rPr lang="en-GB" altLang="en-US" sz="2000" dirty="0"/>
              <a:t>An educator helping your supervisee learn and develop</a:t>
            </a:r>
          </a:p>
          <a:p>
            <a:pPr lvl="1" algn="just" eaLnBrk="1" hangingPunct="1"/>
            <a:r>
              <a:rPr lang="en-GB" altLang="en-US" sz="2000" dirty="0"/>
              <a:t>A manager with responsibilities both for what the supervisee is doing with and to the client.</a:t>
            </a:r>
          </a:p>
          <a:p>
            <a:pPr lvl="1" algn="just" eaLnBrk="1" hangingPunct="1"/>
            <a:r>
              <a:rPr lang="en-GB" altLang="en-US" sz="2000" dirty="0"/>
              <a:t>A manager or consultant with responsibilities to the organisation which is paying you for the supervision.</a:t>
            </a:r>
          </a:p>
          <a:p>
            <a:pPr lvl="1" eaLnBrk="1" hangingPunct="1"/>
            <a:endParaRPr lang="en-GB" altLang="en-US" sz="2000" dirty="0"/>
          </a:p>
          <a:p>
            <a:pPr lvl="1" eaLnBrk="1" hangingPunct="1">
              <a:buFont typeface="Wingdings" panose="05000000000000000000" pitchFamily="2" charset="2"/>
              <a:buNone/>
            </a:pPr>
            <a:endParaRPr lang="en-GB" altLang="en-US" sz="2000" dirty="0"/>
          </a:p>
        </p:txBody>
      </p:sp>
      <p:sp>
        <p:nvSpPr>
          <p:cNvPr id="2" name="Content Placeholder 1"/>
          <p:cNvSpPr>
            <a:spLocks noGrp="1"/>
          </p:cNvSpPr>
          <p:nvPr>
            <p:ph sz="half" idx="2"/>
          </p:nvPr>
        </p:nvSpPr>
        <p:spPr/>
        <p:txBody>
          <a:bodyPr>
            <a:normAutofit/>
          </a:bodyPr>
          <a:lstStyle/>
          <a:p>
            <a:pPr algn="just"/>
            <a:r>
              <a:rPr lang="cy-GB" altLang="en-US" dirty="0" smtClean="0"/>
              <a:t>Yn oruchwyliwr, rhaid i chi gwmpasu llawer o swyddogaethau yn eich rôl:</a:t>
            </a:r>
          </a:p>
          <a:p>
            <a:pPr lvl="1" algn="just"/>
            <a:r>
              <a:rPr lang="cy-GB" altLang="en-US" sz="2000" dirty="0" err="1" smtClean="0"/>
              <a:t>Cwnselydd</a:t>
            </a:r>
            <a:r>
              <a:rPr lang="cy-GB" altLang="en-US" sz="2000" dirty="0" smtClean="0"/>
              <a:t> sy’n rhoi cymorth;</a:t>
            </a:r>
          </a:p>
          <a:p>
            <a:pPr lvl="1" algn="just"/>
            <a:r>
              <a:rPr lang="cy-GB" altLang="en-US" sz="2000" dirty="0" smtClean="0"/>
              <a:t>Addysgwr sy’n helpu’r un </a:t>
            </a:r>
            <a:r>
              <a:rPr lang="cy-GB" altLang="en-US" sz="2000" dirty="0" err="1" smtClean="0"/>
              <a:t>goruchwyliedig</a:t>
            </a:r>
            <a:r>
              <a:rPr lang="cy-GB" altLang="en-US" sz="2000" dirty="0" smtClean="0"/>
              <a:t> i ddysgu a datblygu</a:t>
            </a:r>
          </a:p>
          <a:p>
            <a:pPr lvl="1" algn="just"/>
            <a:r>
              <a:rPr lang="cy-GB" altLang="en-US" sz="2000" dirty="0" smtClean="0"/>
              <a:t>Rheolwr gyda chyfrifoldebau ar gyfer yr hyn y mae’r </a:t>
            </a:r>
            <a:r>
              <a:rPr lang="cy-GB" altLang="en-US" sz="2000" dirty="0" err="1" smtClean="0"/>
              <a:t>goruchwyliedig</a:t>
            </a:r>
            <a:r>
              <a:rPr lang="cy-GB" altLang="en-US" sz="2000" dirty="0" smtClean="0"/>
              <a:t> yn ei wneud gyda’r cleient ac iddo.</a:t>
            </a:r>
          </a:p>
          <a:p>
            <a:pPr lvl="1" algn="just"/>
            <a:r>
              <a:rPr lang="cy-GB" altLang="en-US" sz="2000" dirty="0" smtClean="0"/>
              <a:t>Rheolwr neu </a:t>
            </a:r>
            <a:r>
              <a:rPr lang="cy-GB" altLang="en-US" sz="2000" dirty="0" err="1" smtClean="0"/>
              <a:t>ymghynghorydd</a:t>
            </a:r>
            <a:r>
              <a:rPr lang="cy-GB" altLang="en-US" sz="2000" dirty="0" smtClean="0"/>
              <a:t> gyda chyfrifoldebau i’r sefydliad sy’n eich talu chi am y goruchwylio. </a:t>
            </a:r>
          </a:p>
          <a:p>
            <a:pPr lvl="1">
              <a:buNone/>
            </a:pPr>
            <a:endParaRPr lang="en-GB" altLang="en-US" sz="2000" dirty="0"/>
          </a:p>
          <a:p>
            <a:endParaRPr lang="en-US" dirty="0"/>
          </a:p>
        </p:txBody>
      </p:sp>
    </p:spTree>
    <p:extLst>
      <p:ext uri="{BB962C8B-B14F-4D97-AF65-F5344CB8AC3E}">
        <p14:creationId xmlns:p14="http://schemas.microsoft.com/office/powerpoint/2010/main" val="15812409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altLang="en-US" dirty="0" smtClean="0"/>
              <a:t>Supervisor’s </a:t>
            </a:r>
            <a:r>
              <a:rPr lang="en-GB" altLang="en-US" dirty="0"/>
              <a:t>roles          </a:t>
            </a:r>
            <a:r>
              <a:rPr lang="en-GB" altLang="en-US" dirty="0" smtClean="0"/>
              <a:t/>
            </a:r>
            <a:br>
              <a:rPr lang="en-GB" altLang="en-US" dirty="0" smtClean="0"/>
            </a:br>
            <a:r>
              <a:rPr lang="cy-GB" altLang="en-US" dirty="0" smtClean="0"/>
              <a:t>Rolau’r goruchwyliwr</a:t>
            </a:r>
          </a:p>
        </p:txBody>
      </p:sp>
      <p:sp>
        <p:nvSpPr>
          <p:cNvPr id="24579" name="Content Placeholder 2"/>
          <p:cNvSpPr>
            <a:spLocks noGrp="1"/>
          </p:cNvSpPr>
          <p:nvPr>
            <p:ph sz="half" idx="1"/>
          </p:nvPr>
        </p:nvSpPr>
        <p:spPr/>
        <p:txBody>
          <a:bodyPr>
            <a:normAutofit/>
          </a:bodyPr>
          <a:lstStyle/>
          <a:p>
            <a:pPr algn="just" eaLnBrk="1" hangingPunct="1"/>
            <a:r>
              <a:rPr lang="en-GB" altLang="en-US" dirty="0"/>
              <a:t>The supervisor has to be able to combine the roles of educator, supporter and, at times, manager, in an appropriate blend. As Hawthorne (1975, 179) notes ‘It requires effort an experience to integrate these into a comfortable and effective identity</a:t>
            </a:r>
            <a:r>
              <a:rPr lang="en-GB" altLang="en-US" dirty="0" smtClean="0"/>
              <a:t>’.</a:t>
            </a:r>
            <a:endParaRPr lang="en-GB" altLang="en-US" dirty="0"/>
          </a:p>
        </p:txBody>
      </p:sp>
      <p:sp>
        <p:nvSpPr>
          <p:cNvPr id="2" name="Content Placeholder 1"/>
          <p:cNvSpPr>
            <a:spLocks noGrp="1"/>
          </p:cNvSpPr>
          <p:nvPr>
            <p:ph sz="half" idx="2"/>
          </p:nvPr>
        </p:nvSpPr>
        <p:spPr/>
        <p:txBody>
          <a:bodyPr>
            <a:normAutofit/>
          </a:bodyPr>
          <a:lstStyle/>
          <a:p>
            <a:r>
              <a:rPr lang="cy-GB" altLang="en-US" dirty="0" smtClean="0"/>
              <a:t>Rhaid i’r goruchwyliwr allu cyfuno rolau addysgwr, cefnogwr ac, ar adegau, rheolwr, mewn cyfuniad priodol. Fel y noda </a:t>
            </a:r>
            <a:r>
              <a:rPr lang="cy-GB" altLang="en-US" dirty="0" err="1" smtClean="0"/>
              <a:t>Hawthorne</a:t>
            </a:r>
            <a:r>
              <a:rPr lang="cy-GB" altLang="en-US" dirty="0" smtClean="0"/>
              <a:t> (1975, 179) </a:t>
            </a:r>
            <a:r>
              <a:rPr lang="en-GB" altLang="en-US" dirty="0" smtClean="0"/>
              <a:t>‘</a:t>
            </a:r>
            <a:r>
              <a:rPr lang="en-GB" altLang="en-US" dirty="0"/>
              <a:t>It requires effort an experience to integrate these into a comfortable and effective identity’.</a:t>
            </a:r>
          </a:p>
          <a:p>
            <a:endParaRPr lang="en-US" dirty="0"/>
          </a:p>
        </p:txBody>
      </p:sp>
    </p:spTree>
    <p:extLst>
      <p:ext uri="{BB962C8B-B14F-4D97-AF65-F5344CB8AC3E}">
        <p14:creationId xmlns:p14="http://schemas.microsoft.com/office/powerpoint/2010/main" val="16984020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dirty="0" smtClean="0"/>
              <a:t>Ethics </a:t>
            </a:r>
            <a:br>
              <a:rPr lang="en-GB" altLang="en-US" dirty="0" smtClean="0"/>
            </a:br>
            <a:r>
              <a:rPr lang="cy-GB" altLang="en-US" dirty="0" smtClean="0"/>
              <a:t>Moeseg</a:t>
            </a:r>
          </a:p>
        </p:txBody>
      </p:sp>
      <p:sp>
        <p:nvSpPr>
          <p:cNvPr id="25603" name="Content Placeholder 2"/>
          <p:cNvSpPr>
            <a:spLocks noGrp="1"/>
          </p:cNvSpPr>
          <p:nvPr>
            <p:ph sz="half" idx="1"/>
          </p:nvPr>
        </p:nvSpPr>
        <p:spPr>
          <a:xfrm>
            <a:off x="838200" y="1825624"/>
            <a:ext cx="5181600" cy="5032375"/>
          </a:xfrm>
        </p:spPr>
        <p:txBody>
          <a:bodyPr>
            <a:normAutofit fontScale="85000" lnSpcReduction="10000"/>
          </a:bodyPr>
          <a:lstStyle/>
          <a:p>
            <a:pPr algn="just" eaLnBrk="1" hangingPunct="1"/>
            <a:r>
              <a:rPr lang="en-GB" altLang="en-US" dirty="0"/>
              <a:t>It is important before you start supervising to revisit the ethical standards that underpin your professional client work and to consider how each of these standards applies to working as a supervisor. </a:t>
            </a:r>
          </a:p>
          <a:p>
            <a:pPr algn="just" eaLnBrk="1" hangingPunct="1"/>
            <a:r>
              <a:rPr lang="en-GB" altLang="en-US" dirty="0"/>
              <a:t>To be a supervisor is both complex and enriching task. It is deceptively similar to, and uses the same sort of skills </a:t>
            </a:r>
            <a:r>
              <a:rPr lang="en-GB" altLang="en-US" dirty="0" smtClean="0"/>
              <a:t>as </a:t>
            </a:r>
            <a:r>
              <a:rPr lang="en-GB" altLang="en-US" dirty="0"/>
              <a:t>one’s work with clients, but the supervisor must be clear about how supervision is different in content, focus and boundaries and entails a more ethical sensitivity.</a:t>
            </a:r>
          </a:p>
          <a:p>
            <a:pPr algn="just" eaLnBrk="1" hangingPunct="1">
              <a:buFont typeface="Wingdings" panose="05000000000000000000" pitchFamily="2" charset="2"/>
              <a:buNone/>
            </a:pPr>
            <a:endParaRPr lang="en-GB" altLang="en-US" dirty="0" smtClean="0"/>
          </a:p>
        </p:txBody>
      </p:sp>
      <p:sp>
        <p:nvSpPr>
          <p:cNvPr id="2" name="Content Placeholder 1"/>
          <p:cNvSpPr>
            <a:spLocks noGrp="1"/>
          </p:cNvSpPr>
          <p:nvPr>
            <p:ph sz="half" idx="2"/>
          </p:nvPr>
        </p:nvSpPr>
        <p:spPr>
          <a:xfrm>
            <a:off x="6172200" y="1825624"/>
            <a:ext cx="5181600" cy="5032375"/>
          </a:xfrm>
        </p:spPr>
        <p:txBody>
          <a:bodyPr>
            <a:normAutofit fontScale="85000" lnSpcReduction="10000"/>
          </a:bodyPr>
          <a:lstStyle/>
          <a:p>
            <a:pPr algn="just"/>
            <a:r>
              <a:rPr lang="cy-GB" altLang="en-US" dirty="0" smtClean="0"/>
              <a:t>Cyn i chi ddechrau goruchwylio, mae’n bwysig i chi feddwl unwaith eto am y safonau moesegol sydd wrth wraidd eich gwaith proffesiynol gyda chleientiaid ac ystyried y modd y modd y mae pob un o’r rhain yn berthnasol i weithio’n oruchwyliwr. </a:t>
            </a:r>
          </a:p>
          <a:p>
            <a:pPr algn="just"/>
            <a:r>
              <a:rPr lang="cy-GB" altLang="en-US" dirty="0" smtClean="0"/>
              <a:t>Mae bod yn oruchwyliwr yn dasg gymhleth a chyfoethog. Mae’n dwyllodrus o debyg i’ch gwaith gyda chleientiaid, gan ddefnyddio sgiliau o’r un fath, ond rhaid i’r goruchwyliwr fod yn glir ynghylch y modd y mae goruchwyliaeth yn wahanol o ran cynnwys, ffocws a ffiniau ac yn gofyn am sensitifrwydd mwy moesegol. </a:t>
            </a:r>
            <a:endParaRPr lang="cy-GB" altLang="en-US" dirty="0"/>
          </a:p>
        </p:txBody>
      </p:sp>
    </p:spTree>
    <p:extLst>
      <p:ext uri="{BB962C8B-B14F-4D97-AF65-F5344CB8AC3E}">
        <p14:creationId xmlns:p14="http://schemas.microsoft.com/office/powerpoint/2010/main" val="37799447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altLang="en-US" dirty="0" smtClean="0"/>
              <a:t>Conclusion                       </a:t>
            </a:r>
            <a:br>
              <a:rPr lang="en-GB" altLang="en-US" dirty="0" smtClean="0"/>
            </a:br>
            <a:r>
              <a:rPr lang="cy-GB" altLang="en-US" dirty="0" smtClean="0"/>
              <a:t>Casgliadau</a:t>
            </a:r>
          </a:p>
        </p:txBody>
      </p:sp>
      <p:sp>
        <p:nvSpPr>
          <p:cNvPr id="26627" name="Content Placeholder 2"/>
          <p:cNvSpPr>
            <a:spLocks noGrp="1"/>
          </p:cNvSpPr>
          <p:nvPr>
            <p:ph sz="half" idx="1"/>
          </p:nvPr>
        </p:nvSpPr>
        <p:spPr>
          <a:xfrm>
            <a:off x="838200" y="1825624"/>
            <a:ext cx="5181600" cy="5032375"/>
          </a:xfrm>
        </p:spPr>
        <p:txBody>
          <a:bodyPr>
            <a:noAutofit/>
          </a:bodyPr>
          <a:lstStyle/>
          <a:p>
            <a:pPr algn="just" eaLnBrk="1" hangingPunct="1"/>
            <a:r>
              <a:rPr lang="en-GB" altLang="en-US" sz="2500" dirty="0"/>
              <a:t>It is also important to explore your feelings, motives and expectations in relation to the role of supervisor, as they will have a large effect on the supervision climate that you set in the session.</a:t>
            </a:r>
          </a:p>
          <a:p>
            <a:pPr algn="just" eaLnBrk="1" hangingPunct="1"/>
            <a:r>
              <a:rPr lang="en-GB" altLang="en-US" sz="2500" dirty="0"/>
              <a:t>Above all, supervision is a place where both parties are constantly learning, and to stay a good supervisor is to return regularly to question not only the work of the supervisees, but also what you yourself do as a supervisor and how you do it.</a:t>
            </a:r>
          </a:p>
        </p:txBody>
      </p:sp>
      <p:sp>
        <p:nvSpPr>
          <p:cNvPr id="2" name="Content Placeholder 1"/>
          <p:cNvSpPr>
            <a:spLocks noGrp="1"/>
          </p:cNvSpPr>
          <p:nvPr>
            <p:ph sz="half" idx="2"/>
          </p:nvPr>
        </p:nvSpPr>
        <p:spPr>
          <a:xfrm>
            <a:off x="6172200" y="1825624"/>
            <a:ext cx="5181600" cy="5032375"/>
          </a:xfrm>
        </p:spPr>
        <p:txBody>
          <a:bodyPr>
            <a:normAutofit fontScale="92500" lnSpcReduction="10000"/>
          </a:bodyPr>
          <a:lstStyle/>
          <a:p>
            <a:pPr algn="just"/>
            <a:r>
              <a:rPr lang="cy-GB" altLang="en-US" sz="2700" dirty="0" smtClean="0"/>
              <a:t>Mae hefyd yn bwysig archwilio eich teimladau, cymhellion a disgwyliadau ynghylch rôl goruchwyliwr, gan y caiff y rhain effaith fawr ar yr hinsawdd goruchwylio a bennir gennych yn y sesiwn.</a:t>
            </a:r>
          </a:p>
          <a:p>
            <a:pPr algn="just"/>
            <a:r>
              <a:rPr lang="cy-GB" altLang="en-US" sz="2700" dirty="0" smtClean="0"/>
              <a:t>Yn anad dim, mae goruchwylio’n fan lle mae’r naill barti a’r llall yn dysgu o hyd, ac mae parhau’n oruchwyliwr da yn golygu dychwelyd yn rheolaidd i gwestiynu nid yn unig waith y rhai a oruchwylir, ond hefyd yr hyn a wnewch  chi yn oruchwyliwr a sut y gwnewch chi hynny</a:t>
            </a:r>
            <a:r>
              <a:rPr lang="en-GB" altLang="en-US" sz="2700" dirty="0" smtClean="0"/>
              <a:t>.</a:t>
            </a:r>
            <a:endParaRPr lang="en-GB" altLang="en-US" sz="2700" dirty="0"/>
          </a:p>
          <a:p>
            <a:endParaRPr lang="en-US" dirty="0"/>
          </a:p>
        </p:txBody>
      </p:sp>
    </p:spTree>
    <p:extLst>
      <p:ext uri="{BB962C8B-B14F-4D97-AF65-F5344CB8AC3E}">
        <p14:creationId xmlns:p14="http://schemas.microsoft.com/office/powerpoint/2010/main" val="3399221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Supervision?</a:t>
            </a:r>
            <a:br>
              <a:rPr lang="en-GB" dirty="0" smtClean="0"/>
            </a:br>
            <a:r>
              <a:rPr lang="en-GB" dirty="0" smtClean="0"/>
              <a:t>Beth </a:t>
            </a:r>
            <a:r>
              <a:rPr lang="en-GB" dirty="0" err="1" smtClean="0"/>
              <a:t>yw</a:t>
            </a:r>
            <a:r>
              <a:rPr lang="en-GB" dirty="0" smtClean="0"/>
              <a:t> </a:t>
            </a:r>
            <a:r>
              <a:rPr lang="en-GB" dirty="0" err="1" smtClean="0"/>
              <a:t>Goruchwyliaeth</a:t>
            </a:r>
            <a:r>
              <a:rPr lang="en-GB" dirty="0"/>
              <a:t>?</a:t>
            </a:r>
          </a:p>
        </p:txBody>
      </p:sp>
      <p:sp>
        <p:nvSpPr>
          <p:cNvPr id="3" name="Content Placeholder 2"/>
          <p:cNvSpPr>
            <a:spLocks noGrp="1"/>
          </p:cNvSpPr>
          <p:nvPr>
            <p:ph sz="half" idx="1"/>
          </p:nvPr>
        </p:nvSpPr>
        <p:spPr>
          <a:xfrm>
            <a:off x="1073426" y="1874844"/>
            <a:ext cx="4949422" cy="4600168"/>
          </a:xfrm>
        </p:spPr>
        <p:txBody>
          <a:bodyPr>
            <a:normAutofit fontScale="85000" lnSpcReduction="20000"/>
          </a:bodyPr>
          <a:lstStyle/>
          <a:p>
            <a:r>
              <a:rPr lang="en-GB" dirty="0"/>
              <a:t>Supervision is a supportive professional relationship which enables the individual to reflect upon their practice, exploring aims, philosophy, style, strengths, weaknesses and training needs as they relate to the achievement of tasks within their particular role in the organisation (LCYS, 2005: 1). </a:t>
            </a:r>
            <a:endParaRPr lang="en-GB" dirty="0" smtClean="0"/>
          </a:p>
          <a:p>
            <a:r>
              <a:rPr lang="en-GB" dirty="0"/>
              <a:t>The above definition taken from Leicester City Youth </a:t>
            </a:r>
            <a:r>
              <a:rPr lang="en-GB" dirty="0" smtClean="0"/>
              <a:t>Service’s </a:t>
            </a:r>
            <a:r>
              <a:rPr lang="en-GB" dirty="0"/>
              <a:t>draft supervision and appraisal policy was drafted in 2005, however supervision is not a new phenomenon. </a:t>
            </a:r>
          </a:p>
        </p:txBody>
      </p:sp>
      <p:sp>
        <p:nvSpPr>
          <p:cNvPr id="4" name="Content Placeholder 3"/>
          <p:cNvSpPr>
            <a:spLocks noGrp="1"/>
          </p:cNvSpPr>
          <p:nvPr>
            <p:ph sz="half" idx="2"/>
          </p:nvPr>
        </p:nvSpPr>
        <p:spPr>
          <a:xfrm>
            <a:off x="6172200" y="1874844"/>
            <a:ext cx="5181600" cy="4351338"/>
          </a:xfrm>
        </p:spPr>
        <p:txBody>
          <a:bodyPr>
            <a:normAutofit fontScale="85000" lnSpcReduction="20000"/>
          </a:bodyPr>
          <a:lstStyle/>
          <a:p>
            <a:r>
              <a:rPr lang="cy-GB" dirty="0"/>
              <a:t>Mae goruchwyliaeth yn berthynas broffesiynol gefnogol sy’n galluogi’r unigolyn i adfyfyrio ar ei arfer, gan archwilio nodau, athroniaeth, arddull, cryfderau, gwendidau ac anghenion hyfforddi yng nghyswllt cyflawni tasgau o fewn ei rôl benodol yn y sefydliad (LCYS, 2005: 1). </a:t>
            </a:r>
          </a:p>
          <a:p>
            <a:r>
              <a:rPr lang="cy-GB" dirty="0"/>
              <a:t>Daw’r diffiniad uchod o bolisi goruchwyliaeth ac arfarnu drafft Gwasanaethau Ieuenctid Dinas Caerlŷr a luniwyd yn 2005, fodd bynnag nid yw goruchwyliaeth yn ffenomenon newydd. </a:t>
            </a:r>
          </a:p>
          <a:p>
            <a:endParaRPr lang="en-GB" dirty="0"/>
          </a:p>
        </p:txBody>
      </p:sp>
    </p:spTree>
    <p:extLst>
      <p:ext uri="{BB962C8B-B14F-4D97-AF65-F5344CB8AC3E}">
        <p14:creationId xmlns:p14="http://schemas.microsoft.com/office/powerpoint/2010/main" val="16750861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Supervision?</a:t>
            </a:r>
            <a:br>
              <a:rPr lang="en-GB" dirty="0" smtClean="0"/>
            </a:br>
            <a:r>
              <a:rPr lang="en-GB" dirty="0" smtClean="0"/>
              <a:t>Beth </a:t>
            </a:r>
            <a:r>
              <a:rPr lang="en-GB" dirty="0" err="1" smtClean="0"/>
              <a:t>yw</a:t>
            </a:r>
            <a:r>
              <a:rPr lang="en-GB" dirty="0" smtClean="0"/>
              <a:t> </a:t>
            </a:r>
            <a:r>
              <a:rPr lang="en-GB" dirty="0" err="1" smtClean="0"/>
              <a:t>Goruchwyliaeth</a:t>
            </a:r>
            <a:r>
              <a:rPr lang="en-GB" dirty="0" smtClean="0"/>
              <a:t>?</a:t>
            </a:r>
            <a:endParaRPr lang="en-GB" dirty="0"/>
          </a:p>
        </p:txBody>
      </p:sp>
      <p:sp>
        <p:nvSpPr>
          <p:cNvPr id="3" name="Content Placeholder 2"/>
          <p:cNvSpPr>
            <a:spLocks noGrp="1"/>
          </p:cNvSpPr>
          <p:nvPr>
            <p:ph sz="half" idx="1"/>
          </p:nvPr>
        </p:nvSpPr>
        <p:spPr>
          <a:xfrm>
            <a:off x="732656" y="1885595"/>
            <a:ext cx="5290192" cy="4271364"/>
          </a:xfrm>
        </p:spPr>
        <p:txBody>
          <a:bodyPr>
            <a:normAutofit fontScale="85000" lnSpcReduction="10000"/>
          </a:bodyPr>
          <a:lstStyle/>
          <a:p>
            <a:r>
              <a:rPr lang="en-GB" dirty="0"/>
              <a:t>According to </a:t>
            </a:r>
            <a:r>
              <a:rPr lang="en-GB" dirty="0" smtClean="0"/>
              <a:t>Woods (2001</a:t>
            </a:r>
            <a:r>
              <a:rPr lang="en-GB" dirty="0"/>
              <a:t>: 250) </a:t>
            </a:r>
            <a:r>
              <a:rPr lang="en-GB" dirty="0" smtClean="0"/>
              <a:t>supervision </a:t>
            </a:r>
            <a:r>
              <a:rPr lang="en-GB" dirty="0"/>
              <a:t>has a long history and is as old as social work itself. </a:t>
            </a:r>
            <a:r>
              <a:rPr lang="en-GB" dirty="0" smtClean="0"/>
              <a:t> She </a:t>
            </a:r>
            <a:r>
              <a:rPr lang="en-GB" dirty="0"/>
              <a:t>believes that we all need to talk to other people about our experiences at some time or </a:t>
            </a:r>
            <a:r>
              <a:rPr lang="en-GB" dirty="0" smtClean="0"/>
              <a:t>other, </a:t>
            </a:r>
            <a:r>
              <a:rPr lang="en-GB" dirty="0"/>
              <a:t>about things that confuse or concern us, and we welcome possibly a different outlook on the situation or the giving of support</a:t>
            </a:r>
            <a:r>
              <a:rPr lang="en-GB" dirty="0" smtClean="0"/>
              <a:t>.</a:t>
            </a:r>
          </a:p>
          <a:p>
            <a:r>
              <a:rPr lang="en-GB" dirty="0"/>
              <a:t>These concerns and problems cannot be solved by the simple application of technical </a:t>
            </a:r>
            <a:r>
              <a:rPr lang="en-GB" dirty="0" smtClean="0"/>
              <a:t>solutions, </a:t>
            </a:r>
            <a:r>
              <a:rPr lang="en-GB" dirty="0"/>
              <a:t>and it is from this premise that reflective practice begins. </a:t>
            </a:r>
          </a:p>
        </p:txBody>
      </p:sp>
      <p:sp>
        <p:nvSpPr>
          <p:cNvPr id="4" name="Content Placeholder 3"/>
          <p:cNvSpPr>
            <a:spLocks noGrp="1"/>
          </p:cNvSpPr>
          <p:nvPr>
            <p:ph sz="half" idx="2"/>
          </p:nvPr>
        </p:nvSpPr>
        <p:spPr/>
        <p:txBody>
          <a:bodyPr>
            <a:normAutofit fontScale="85000" lnSpcReduction="10000"/>
          </a:bodyPr>
          <a:lstStyle/>
          <a:p>
            <a:r>
              <a:rPr lang="cy-GB" dirty="0"/>
              <a:t>Yn ôl Woods (2001: 250) mae hanes hir i oruchwyliaeth ac mae mor hen â gwaith cymdeithasol ei hun. Mae </a:t>
            </a:r>
            <a:r>
              <a:rPr lang="cy-GB" noProof="1"/>
              <a:t>hi’n </a:t>
            </a:r>
            <a:r>
              <a:rPr lang="cy-GB" dirty="0"/>
              <a:t>credu bod ar bawb angen siarad â phobl eraill am ein profiadau ar ryw adeg, am bethau sy’n ein drysu neu’n ein poeni, ac rydym yn croesawu barn wahanol ar y sefyllfa efallai, neu rywun yn rhoi cefnogaeth.</a:t>
            </a:r>
          </a:p>
          <a:p>
            <a:r>
              <a:rPr lang="cy-GB" dirty="0"/>
              <a:t>Nid oes modd datrys y pryderon a’r problemau hyn drwy ddefnyddio datrysiadau technegol yn </a:t>
            </a:r>
            <a:r>
              <a:rPr lang="cy-GB" dirty="0" smtClean="0"/>
              <a:t>unig, </a:t>
            </a:r>
            <a:r>
              <a:rPr lang="cy-GB" dirty="0"/>
              <a:t>ac mae arfer adfyfyriol yn cychwyn o’r dybiaeth hon. </a:t>
            </a:r>
          </a:p>
          <a:p>
            <a:endParaRPr lang="en-GB" dirty="0"/>
          </a:p>
        </p:txBody>
      </p:sp>
    </p:spTree>
    <p:extLst>
      <p:ext uri="{BB962C8B-B14F-4D97-AF65-F5344CB8AC3E}">
        <p14:creationId xmlns:p14="http://schemas.microsoft.com/office/powerpoint/2010/main" val="30205553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 and Youth 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a:xfrm>
            <a:off x="698579" y="2044620"/>
            <a:ext cx="5324269" cy="4112339"/>
          </a:xfrm>
        </p:spPr>
        <p:txBody>
          <a:bodyPr>
            <a:normAutofit fontScale="85000" lnSpcReduction="20000"/>
          </a:bodyPr>
          <a:lstStyle/>
          <a:p>
            <a:r>
              <a:rPr lang="en-GB" dirty="0"/>
              <a:t>The problems that are encountered within youth work are far too complex and muddled to be resolved in this way. </a:t>
            </a:r>
            <a:r>
              <a:rPr lang="en-GB" dirty="0" smtClean="0"/>
              <a:t>  Youth </a:t>
            </a:r>
            <a:r>
              <a:rPr lang="en-GB" dirty="0"/>
              <a:t>workers cannot sit back and wait for experts to provide them with solutions on a plate. </a:t>
            </a:r>
            <a:endParaRPr lang="en-GB" dirty="0" smtClean="0"/>
          </a:p>
          <a:p>
            <a:r>
              <a:rPr lang="en-GB" dirty="0"/>
              <a:t>They need to connect with the difficulties of practice and steer a way through them. </a:t>
            </a:r>
            <a:r>
              <a:rPr lang="en-GB" dirty="0" smtClean="0"/>
              <a:t>  There </a:t>
            </a:r>
            <a:r>
              <a:rPr lang="en-GB" dirty="0"/>
              <a:t>are no ready-made answers within youth </a:t>
            </a:r>
            <a:r>
              <a:rPr lang="en-GB" dirty="0" smtClean="0"/>
              <a:t>work.  Reflective </a:t>
            </a:r>
            <a:r>
              <a:rPr lang="en-GB" dirty="0"/>
              <a:t>practice is a dynamic process of constructing solutions, rather than a passive process of following procedures or guidelines. </a:t>
            </a:r>
          </a:p>
        </p:txBody>
      </p:sp>
      <p:sp>
        <p:nvSpPr>
          <p:cNvPr id="4" name="Content Placeholder 3"/>
          <p:cNvSpPr>
            <a:spLocks noGrp="1"/>
          </p:cNvSpPr>
          <p:nvPr>
            <p:ph sz="half" idx="2"/>
          </p:nvPr>
        </p:nvSpPr>
        <p:spPr>
          <a:xfrm>
            <a:off x="6172200" y="2044619"/>
            <a:ext cx="5181600" cy="4132343"/>
          </a:xfrm>
        </p:spPr>
        <p:txBody>
          <a:bodyPr>
            <a:normAutofit fontScale="85000" lnSpcReduction="20000"/>
          </a:bodyPr>
          <a:lstStyle/>
          <a:p>
            <a:r>
              <a:rPr lang="cy-GB" dirty="0"/>
              <a:t>Mae’r problemau sy’n codi o fewn gwaith ieuenctid yn llawer rhy gymhleth a chymysglyd i gael eu datrys yn y modd hwn.  Nid yw’n bosibl i weithwyr ieuenctid eistedd yn ôl ac aros i arbenigwyr roi atebion iddyn nhw ar blât. </a:t>
            </a:r>
          </a:p>
          <a:p>
            <a:r>
              <a:rPr lang="cy-GB" dirty="0"/>
              <a:t>Mae angen iddyn nhw gysylltu ag anawsterau arfer a llywio ffordd drwyddyn nhw.  Nid oes unrhyw atebion parod o fewn gwaith ieuenctid.  Mae arfer adfyfyriol yn broses ddeinamig o lunio atebion, yn hytrach nag yn broses oddefol o ddilyn gweithdrefnau neu ganllawiau. </a:t>
            </a:r>
          </a:p>
          <a:p>
            <a:endParaRPr lang="en-GB" dirty="0"/>
          </a:p>
        </p:txBody>
      </p:sp>
    </p:spTree>
    <p:extLst>
      <p:ext uri="{BB962C8B-B14F-4D97-AF65-F5344CB8AC3E}">
        <p14:creationId xmlns:p14="http://schemas.microsoft.com/office/powerpoint/2010/main" val="3992696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 and Youth 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p:txBody>
          <a:bodyPr>
            <a:normAutofit lnSpcReduction="10000"/>
          </a:bodyPr>
          <a:lstStyle/>
          <a:p>
            <a:r>
              <a:rPr lang="en-GB" dirty="0"/>
              <a:t>Youth workers therefore need to be able to use experience, knowledge and theoretical perspectives to guide and inform </a:t>
            </a:r>
            <a:r>
              <a:rPr lang="en-GB" dirty="0" smtClean="0"/>
              <a:t>practice.</a:t>
            </a:r>
          </a:p>
          <a:p>
            <a:r>
              <a:rPr lang="en-GB" dirty="0" smtClean="0"/>
              <a:t>Supervision </a:t>
            </a:r>
            <a:r>
              <a:rPr lang="en-GB" dirty="0"/>
              <a:t>is a catalyst for guided reflection and discussion, which supports and develops practitioners to become effective youth workers.  </a:t>
            </a:r>
            <a:endParaRPr lang="en-GB" dirty="0" smtClean="0"/>
          </a:p>
          <a:p>
            <a:pPr marL="0" indent="0">
              <a:buNone/>
            </a:pPr>
            <a:r>
              <a:rPr lang="en-GB" dirty="0" smtClean="0"/>
              <a:t> </a:t>
            </a:r>
            <a:endParaRPr lang="en-GB" dirty="0"/>
          </a:p>
        </p:txBody>
      </p:sp>
      <p:sp>
        <p:nvSpPr>
          <p:cNvPr id="4" name="Content Placeholder 3"/>
          <p:cNvSpPr>
            <a:spLocks noGrp="1"/>
          </p:cNvSpPr>
          <p:nvPr>
            <p:ph sz="half" idx="2"/>
          </p:nvPr>
        </p:nvSpPr>
        <p:spPr/>
        <p:txBody>
          <a:bodyPr>
            <a:normAutofit lnSpcReduction="10000"/>
          </a:bodyPr>
          <a:lstStyle/>
          <a:p>
            <a:r>
              <a:rPr lang="cy-GB" dirty="0"/>
              <a:t>Felly mae angen i weithwyr ieuenctid allu defnyddio profiad, gwybodaeth a safbwyntiau damcaniaethol i arwain ac i lywio arfer.  </a:t>
            </a:r>
            <a:endParaRPr lang="cy-GB" dirty="0" smtClean="0"/>
          </a:p>
          <a:p>
            <a:r>
              <a:rPr lang="cy-GB" dirty="0" smtClean="0"/>
              <a:t>Mae </a:t>
            </a:r>
            <a:r>
              <a:rPr lang="cy-GB" dirty="0"/>
              <a:t>goruchwyliaeth yn gatalydd ar gyfer adfyfyrio dan arweiniad a thrafodaeth, sy’n cefnogi ac yn datblygu ymarferwyr i ddod yn weithwyr ieuenctid effeithiol.  </a:t>
            </a:r>
          </a:p>
          <a:p>
            <a:endParaRPr lang="en-GB" dirty="0"/>
          </a:p>
        </p:txBody>
      </p:sp>
    </p:spTree>
    <p:extLst>
      <p:ext uri="{BB962C8B-B14F-4D97-AF65-F5344CB8AC3E}">
        <p14:creationId xmlns:p14="http://schemas.microsoft.com/office/powerpoint/2010/main" val="21076548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Other Professionals</a:t>
            </a:r>
            <a:br>
              <a:rPr lang="en-GB" dirty="0" smtClean="0"/>
            </a:br>
            <a:r>
              <a:rPr lang="en-GB" dirty="0" err="1" smtClean="0"/>
              <a:t>Gweithwyr</a:t>
            </a:r>
            <a:r>
              <a:rPr lang="en-GB" dirty="0" smtClean="0"/>
              <a:t> </a:t>
            </a:r>
            <a:r>
              <a:rPr lang="en-GB" dirty="0" err="1" smtClean="0"/>
              <a:t>Proffesiynol</a:t>
            </a:r>
            <a:r>
              <a:rPr lang="en-GB" dirty="0" smtClean="0"/>
              <a:t> </a:t>
            </a:r>
            <a:r>
              <a:rPr lang="en-GB" dirty="0" err="1" smtClean="0"/>
              <a:t>Eraill</a:t>
            </a:r>
            <a:endParaRPr lang="en-GB" dirty="0"/>
          </a:p>
        </p:txBody>
      </p:sp>
      <p:sp>
        <p:nvSpPr>
          <p:cNvPr id="3" name="Content Placeholder 2"/>
          <p:cNvSpPr>
            <a:spLocks noGrp="1"/>
          </p:cNvSpPr>
          <p:nvPr>
            <p:ph sz="half" idx="1"/>
          </p:nvPr>
        </p:nvSpPr>
        <p:spPr>
          <a:xfrm>
            <a:off x="886002" y="1897562"/>
            <a:ext cx="5136846" cy="4752528"/>
          </a:xfrm>
        </p:spPr>
        <p:txBody>
          <a:bodyPr>
            <a:normAutofit fontScale="77500" lnSpcReduction="20000"/>
          </a:bodyPr>
          <a:lstStyle/>
          <a:p>
            <a:r>
              <a:rPr lang="en-GB" dirty="0"/>
              <a:t>The need to discuss with others gradually became more formalised for certain profession. </a:t>
            </a:r>
            <a:r>
              <a:rPr lang="en-GB" dirty="0" smtClean="0"/>
              <a:t>  Woods </a:t>
            </a:r>
            <a:r>
              <a:rPr lang="en-GB" dirty="0"/>
              <a:t>(2001:250-251) identifies that psychoanalysts, for instance, found difficulty in handling the complexity of the work they were </a:t>
            </a:r>
            <a:r>
              <a:rPr lang="en-GB" dirty="0" smtClean="0"/>
              <a:t>doing, </a:t>
            </a:r>
            <a:r>
              <a:rPr lang="en-GB" dirty="0"/>
              <a:t>so the profession decided that trainee psychoanalysts should have regular sessions where they could reflect on their work with their patients. </a:t>
            </a:r>
            <a:endParaRPr lang="en-GB" dirty="0" smtClean="0"/>
          </a:p>
          <a:p>
            <a:r>
              <a:rPr lang="en-GB" dirty="0" smtClean="0"/>
              <a:t>These </a:t>
            </a:r>
            <a:r>
              <a:rPr lang="en-GB" dirty="0"/>
              <a:t>sessions were needed, firstly, in order to enable the trainee practitioner to understand why they were responding to their patients in a particular </a:t>
            </a:r>
            <a:r>
              <a:rPr lang="en-GB" dirty="0" smtClean="0"/>
              <a:t>way, </a:t>
            </a:r>
            <a:r>
              <a:rPr lang="en-GB" dirty="0"/>
              <a:t>and secondly, to receive help and support in their work. </a:t>
            </a:r>
          </a:p>
        </p:txBody>
      </p:sp>
      <p:sp>
        <p:nvSpPr>
          <p:cNvPr id="4" name="Content Placeholder 3"/>
          <p:cNvSpPr>
            <a:spLocks noGrp="1"/>
          </p:cNvSpPr>
          <p:nvPr>
            <p:ph sz="half" idx="2"/>
          </p:nvPr>
        </p:nvSpPr>
        <p:spPr>
          <a:xfrm>
            <a:off x="6156198" y="1897562"/>
            <a:ext cx="4793884" cy="4411758"/>
          </a:xfrm>
        </p:spPr>
        <p:txBody>
          <a:bodyPr>
            <a:normAutofit fontScale="77500" lnSpcReduction="20000"/>
          </a:bodyPr>
          <a:lstStyle/>
          <a:p>
            <a:r>
              <a:rPr lang="cy-GB" dirty="0"/>
              <a:t>Yn raddol cafodd yr angen i drafod â phobl eraill ei ffurfioli i rai proffesiynau.  Mae Woods (2001: 250-251) yn nodi bod seicdreiddwyr, er enghraifft, yn cael anhawster i ddelio â chymhlethdod y gwaith roedden </a:t>
            </a:r>
            <a:r>
              <a:rPr lang="cy-GB" noProof="1"/>
              <a:t>nhw’n</a:t>
            </a:r>
            <a:r>
              <a:rPr lang="cy-GB" dirty="0"/>
              <a:t> ei wneud, felly penderfynodd y proffesiwn y dylai seicdreiddwyr dan hyfforddiant gael sesiynau rheolaidd lle roedd yn bosibl iddyn nhw adfyfyrio ar eu gwaith gyda’u cleifion. </a:t>
            </a:r>
          </a:p>
          <a:p>
            <a:r>
              <a:rPr lang="cy-GB" dirty="0"/>
              <a:t>Roedd angen y sesiynau hyn, yn gyntaf, er mwyn galluogi’r ymarferydd dan hyfforddiant i ddeall pam roedd yn ymateb i’w gleifion mewn modd penodol, ac yn ail, i dderbyn cymorth a chefnogaeth yn ei waith. </a:t>
            </a:r>
          </a:p>
          <a:p>
            <a:endParaRPr lang="en-GB" dirty="0"/>
          </a:p>
        </p:txBody>
      </p:sp>
    </p:spTree>
    <p:extLst>
      <p:ext uri="{BB962C8B-B14F-4D97-AF65-F5344CB8AC3E}">
        <p14:creationId xmlns:p14="http://schemas.microsoft.com/office/powerpoint/2010/main" val="30134717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Other </a:t>
            </a:r>
            <a:r>
              <a:rPr lang="en-GB" dirty="0" smtClean="0"/>
              <a:t>Professionals</a:t>
            </a:r>
            <a:br>
              <a:rPr lang="en-GB" dirty="0" smtClean="0"/>
            </a:br>
            <a:r>
              <a:rPr lang="en-GB" dirty="0" err="1" smtClean="0"/>
              <a:t>Gweithwyr</a:t>
            </a:r>
            <a:r>
              <a:rPr lang="en-GB" dirty="0" smtClean="0"/>
              <a:t> </a:t>
            </a:r>
            <a:r>
              <a:rPr lang="en-GB" dirty="0" err="1" smtClean="0"/>
              <a:t>Proffesiynol</a:t>
            </a:r>
            <a:r>
              <a:rPr lang="en-GB" dirty="0" smtClean="0"/>
              <a:t> </a:t>
            </a:r>
            <a:r>
              <a:rPr lang="en-GB" dirty="0" err="1" smtClean="0"/>
              <a:t>Eraill</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a:t>She also suggests that the sessions were therefore seen as being both </a:t>
            </a:r>
            <a:r>
              <a:rPr lang="en-GB" b="1" dirty="0"/>
              <a:t>educational</a:t>
            </a:r>
            <a:r>
              <a:rPr lang="en-GB" dirty="0"/>
              <a:t> and </a:t>
            </a:r>
            <a:r>
              <a:rPr lang="en-GB" b="1" dirty="0"/>
              <a:t>supportive</a:t>
            </a:r>
            <a:r>
              <a:rPr lang="en-GB" dirty="0"/>
              <a:t>. The sessions were on a one to one basis with a supervisor who would offers support and help in both analysing the work and relating it to theoretical models</a:t>
            </a:r>
            <a:r>
              <a:rPr lang="en-GB" dirty="0" smtClean="0"/>
              <a:t>.</a:t>
            </a:r>
          </a:p>
          <a:p>
            <a:r>
              <a:rPr lang="en-GB" dirty="0"/>
              <a:t>According to Woods (2001: 251) psychoanalysis was not the only profession where it recognised that supervision would be helpful, particularly to the trainee practitioner or to the newly qualified worker. </a:t>
            </a:r>
            <a:r>
              <a:rPr lang="en-GB" dirty="0" smtClean="0"/>
              <a:t>  Other </a:t>
            </a:r>
            <a:r>
              <a:rPr lang="en-GB" dirty="0"/>
              <a:t>related fields such as counselling and social work also adopted this method. </a:t>
            </a:r>
          </a:p>
        </p:txBody>
      </p:sp>
      <p:sp>
        <p:nvSpPr>
          <p:cNvPr id="4" name="Content Placeholder 3"/>
          <p:cNvSpPr>
            <a:spLocks noGrp="1"/>
          </p:cNvSpPr>
          <p:nvPr>
            <p:ph sz="half" idx="2"/>
          </p:nvPr>
        </p:nvSpPr>
        <p:spPr/>
        <p:txBody>
          <a:bodyPr>
            <a:normAutofit fontScale="77500" lnSpcReduction="20000"/>
          </a:bodyPr>
          <a:lstStyle/>
          <a:p>
            <a:r>
              <a:rPr lang="cy-GB" dirty="0"/>
              <a:t>Mae hi hefyd yn awgrymu bod y sesiynau felly yn cael eu hystyried yn rhai </a:t>
            </a:r>
            <a:r>
              <a:rPr lang="cy-GB" b="1" dirty="0"/>
              <a:t>addysgol</a:t>
            </a:r>
            <a:r>
              <a:rPr lang="cy-GB" dirty="0"/>
              <a:t> a </a:t>
            </a:r>
            <a:r>
              <a:rPr lang="cy-GB" b="1" dirty="0"/>
              <a:t>chefnogol</a:t>
            </a:r>
            <a:r>
              <a:rPr lang="cy-GB" dirty="0"/>
              <a:t>.  Sesiynau un-i-un oedd y rhain gyda goruchwyliwr a fyddai’n cynnig cefnogaeth a chymorth wrth ddadansoddi’r gwaith ac wrth ei gysylltu â modelau damcaniaethol.</a:t>
            </a:r>
          </a:p>
          <a:p>
            <a:r>
              <a:rPr lang="cy-GB" dirty="0"/>
              <a:t>Yn ôl Woods (2001: 251) nid </a:t>
            </a:r>
            <a:r>
              <a:rPr lang="cy-GB" noProof="1"/>
              <a:t>seicdreiddio</a:t>
            </a:r>
            <a:r>
              <a:rPr lang="cy-GB" dirty="0"/>
              <a:t> oedd yr unig broffesiwn i gydnabod y byddai goruchwyliaeth yn ddefnyddiol, yn enwedig i’r ymarferydd dan hyfforddiant neu i’r gweithiwr newydd gymhwyso.  Mabwysiadodd meysydd eraill cysylltiedig megis cwnsela a gwaith cymdeithasol y dull hwn hefyd. </a:t>
            </a:r>
          </a:p>
          <a:p>
            <a:endParaRPr lang="en-GB" dirty="0"/>
          </a:p>
        </p:txBody>
      </p:sp>
    </p:spTree>
    <p:extLst>
      <p:ext uri="{BB962C8B-B14F-4D97-AF65-F5344CB8AC3E}">
        <p14:creationId xmlns:p14="http://schemas.microsoft.com/office/powerpoint/2010/main" val="26540919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 and Youth 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a:xfrm>
            <a:off x="838200" y="1919672"/>
            <a:ext cx="5184648" cy="4389648"/>
          </a:xfrm>
        </p:spPr>
        <p:txBody>
          <a:bodyPr>
            <a:normAutofit fontScale="85000" lnSpcReduction="10000"/>
          </a:bodyPr>
          <a:lstStyle/>
          <a:p>
            <a:r>
              <a:rPr lang="en-GB" dirty="0"/>
              <a:t>Social workers particularly found supervision useful when looking at casework and social group </a:t>
            </a:r>
            <a:r>
              <a:rPr lang="en-GB" dirty="0" smtClean="0"/>
              <a:t>work.  Later</a:t>
            </a:r>
            <a:r>
              <a:rPr lang="en-GB" dirty="0"/>
              <a:t>, the introduction of social group work into youth work ‘naturally brought with it the possibility that supervision would also be valuable’ (Tash </a:t>
            </a:r>
            <a:r>
              <a:rPr lang="en-GB" i="1" dirty="0"/>
              <a:t>cited in</a:t>
            </a:r>
            <a:r>
              <a:rPr lang="en-GB" dirty="0"/>
              <a:t> Woods 2001:251). </a:t>
            </a:r>
            <a:endParaRPr lang="en-GB" dirty="0" smtClean="0"/>
          </a:p>
          <a:p>
            <a:r>
              <a:rPr lang="en-GB" dirty="0" smtClean="0"/>
              <a:t>Today </a:t>
            </a:r>
            <a:r>
              <a:rPr lang="en-GB" dirty="0"/>
              <a:t>supervision is seen as being helpful in all areas of the work of the informal educator. </a:t>
            </a:r>
          </a:p>
          <a:p>
            <a:endParaRPr lang="en-GB" dirty="0"/>
          </a:p>
        </p:txBody>
      </p:sp>
      <p:sp>
        <p:nvSpPr>
          <p:cNvPr id="4" name="Content Placeholder 3"/>
          <p:cNvSpPr>
            <a:spLocks noGrp="1"/>
          </p:cNvSpPr>
          <p:nvPr>
            <p:ph sz="half" idx="2"/>
          </p:nvPr>
        </p:nvSpPr>
        <p:spPr/>
        <p:txBody>
          <a:bodyPr>
            <a:normAutofit fontScale="85000" lnSpcReduction="10000"/>
          </a:bodyPr>
          <a:lstStyle/>
          <a:p>
            <a:r>
              <a:rPr lang="cy-GB" dirty="0"/>
              <a:t>Roedd gweithwyr cymdeithasol yn arbennig yn gweld bod goruchwyliaeth yn ddefnyddiol wrth edrych ar waith achos a gwaith grŵp cymdeithasol.  Yn ddiweddarach, roedd cyflwyno gwaith grŵp cymdeithasol i mewn i waith ieuenctid ‘yn naturiol yn dod </a:t>
            </a:r>
            <a:r>
              <a:rPr lang="cy-GB" noProof="1"/>
              <a:t>â’r</a:t>
            </a:r>
            <a:r>
              <a:rPr lang="cy-GB" dirty="0"/>
              <a:t> posibilrwydd y byddai goruchwyliaeth hefyd yn werthfawr’ (</a:t>
            </a:r>
            <a:r>
              <a:rPr lang="cy-GB" noProof="1"/>
              <a:t>Tash</a:t>
            </a:r>
            <a:r>
              <a:rPr lang="cy-GB" dirty="0"/>
              <a:t> </a:t>
            </a:r>
            <a:r>
              <a:rPr lang="cy-GB" i="1" dirty="0"/>
              <a:t>dyfynnwyd yn </a:t>
            </a:r>
            <a:r>
              <a:rPr lang="cy-GB" dirty="0"/>
              <a:t>Woods 2001: 251).  </a:t>
            </a:r>
            <a:endParaRPr lang="cy-GB" dirty="0" smtClean="0"/>
          </a:p>
          <a:p>
            <a:r>
              <a:rPr lang="cy-GB" dirty="0" smtClean="0"/>
              <a:t>Heddiw </a:t>
            </a:r>
            <a:r>
              <a:rPr lang="cy-GB" dirty="0"/>
              <a:t>ystyrir bod goruchwyliaeth yn ddefnyddiol ymhob maes o waith yr addysgwr anffurfiol. </a:t>
            </a:r>
          </a:p>
          <a:p>
            <a:endParaRPr lang="en-GB" dirty="0"/>
          </a:p>
        </p:txBody>
      </p:sp>
    </p:spTree>
    <p:extLst>
      <p:ext uri="{BB962C8B-B14F-4D97-AF65-F5344CB8AC3E}">
        <p14:creationId xmlns:p14="http://schemas.microsoft.com/office/powerpoint/2010/main" val="36862921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Supervision and Youth </a:t>
            </a:r>
            <a:r>
              <a:rPr lang="en-GB" dirty="0" smtClean="0"/>
              <a:t>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Youth workers are informal educators and practice under difficult conditions as there are pressures from both sides. Management require tangible outputs in order to satisfy performance indicators (particularly for grant funded programmes) whilst the youth </a:t>
            </a:r>
            <a:r>
              <a:rPr lang="en-GB" dirty="0" smtClean="0"/>
              <a:t>worker is </a:t>
            </a:r>
            <a:r>
              <a:rPr lang="en-GB" dirty="0"/>
              <a:t>keen to embrace a more tactful and relationship building approach. </a:t>
            </a:r>
            <a:endParaRPr lang="en-GB" dirty="0" smtClean="0"/>
          </a:p>
          <a:p>
            <a:endParaRPr lang="en-GB" dirty="0"/>
          </a:p>
        </p:txBody>
      </p:sp>
      <p:sp>
        <p:nvSpPr>
          <p:cNvPr id="4" name="Content Placeholder 3"/>
          <p:cNvSpPr>
            <a:spLocks noGrp="1"/>
          </p:cNvSpPr>
          <p:nvPr>
            <p:ph sz="half" idx="2"/>
          </p:nvPr>
        </p:nvSpPr>
        <p:spPr/>
        <p:txBody>
          <a:bodyPr>
            <a:normAutofit fontScale="92500" lnSpcReduction="10000"/>
          </a:bodyPr>
          <a:lstStyle/>
          <a:p>
            <a:r>
              <a:rPr lang="cy-GB" dirty="0"/>
              <a:t>Mae gweithwyr ieuenctid yn addysgwyr anffurfiol ac yn arfer dan amodau anodd gan fod pwysau o’r ddwy ochr.  Mae rheolwyr yn gofyn am allbynnau diriaethol er mwyn bodloni dangosyddion perfformiad (yn enwedig ar gyfer rhaglenni a gyllidir gan grantiau) tra bod y gweithiwr ieuenctid yn awyddus i ddefnyddio dulliau mwy ystyriol sy’n meithrin perthnasau. </a:t>
            </a:r>
          </a:p>
          <a:p>
            <a:endParaRPr lang="en-GB" dirty="0"/>
          </a:p>
        </p:txBody>
      </p:sp>
    </p:spTree>
    <p:extLst>
      <p:ext uri="{BB962C8B-B14F-4D97-AF65-F5344CB8AC3E}">
        <p14:creationId xmlns:p14="http://schemas.microsoft.com/office/powerpoint/2010/main" val="8741893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Supervision and Youth </a:t>
            </a:r>
            <a:r>
              <a:rPr lang="en-GB" dirty="0" smtClean="0"/>
              <a:t>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a:t>It </a:t>
            </a:r>
            <a:r>
              <a:rPr lang="en-GB" dirty="0" smtClean="0"/>
              <a:t>can be argued </a:t>
            </a:r>
            <a:r>
              <a:rPr lang="en-GB" dirty="0"/>
              <a:t>therefore that this difficult situation could adversely affect the very people (young </a:t>
            </a:r>
            <a:r>
              <a:rPr lang="en-GB" dirty="0" smtClean="0"/>
              <a:t>people) </a:t>
            </a:r>
            <a:r>
              <a:rPr lang="en-GB" dirty="0"/>
              <a:t>that youth work is designed to help, </a:t>
            </a:r>
            <a:r>
              <a:rPr lang="en-GB" dirty="0" smtClean="0"/>
              <a:t>given </a:t>
            </a:r>
            <a:r>
              <a:rPr lang="en-GB" dirty="0"/>
              <a:t>their complex needs as individuals. </a:t>
            </a:r>
            <a:endParaRPr lang="en-GB" dirty="0" smtClean="0"/>
          </a:p>
          <a:p>
            <a:r>
              <a:rPr lang="en-GB" dirty="0" smtClean="0"/>
              <a:t>Ingram </a:t>
            </a:r>
            <a:r>
              <a:rPr lang="en-GB" dirty="0"/>
              <a:t>and Harris (2001: vi-vii) </a:t>
            </a:r>
            <a:r>
              <a:rPr lang="en-GB" dirty="0" smtClean="0"/>
              <a:t>argue </a:t>
            </a:r>
            <a:r>
              <a:rPr lang="en-GB" dirty="0"/>
              <a:t>that the result of these pressures can be that the youth worker who started as a well rounded person gets de-motivated and in need of guidance and support from </a:t>
            </a:r>
            <a:r>
              <a:rPr lang="en-GB" dirty="0" smtClean="0"/>
              <a:t>colleagues </a:t>
            </a:r>
            <a:r>
              <a:rPr lang="en-GB" dirty="0"/>
              <a:t>and supervisors. </a:t>
            </a:r>
          </a:p>
        </p:txBody>
      </p:sp>
      <p:sp>
        <p:nvSpPr>
          <p:cNvPr id="4" name="Content Placeholder 3"/>
          <p:cNvSpPr>
            <a:spLocks noGrp="1"/>
          </p:cNvSpPr>
          <p:nvPr>
            <p:ph sz="half" idx="2"/>
          </p:nvPr>
        </p:nvSpPr>
        <p:spPr/>
        <p:txBody>
          <a:bodyPr>
            <a:normAutofit fontScale="85000" lnSpcReduction="10000"/>
          </a:bodyPr>
          <a:lstStyle/>
          <a:p>
            <a:r>
              <a:rPr lang="cy-GB" dirty="0"/>
              <a:t>Mae modd dadlau felly y </a:t>
            </a:r>
            <a:r>
              <a:rPr lang="cy-GB" noProof="1"/>
              <a:t>gallai’r </a:t>
            </a:r>
            <a:r>
              <a:rPr lang="cy-GB" dirty="0"/>
              <a:t>sefyllfa anodd hon gael effaith niweidiol ar yr union bobl hynny (pobl ifanc) y mae gwaith ieuenctid wedi’i gynllunio i’w helpu, o ystyried eu hanghenion cymhleth fel unigolion. </a:t>
            </a:r>
          </a:p>
          <a:p>
            <a:r>
              <a:rPr lang="cy-GB" noProof="1"/>
              <a:t>Mae Ingram a Harris (2001: vi-vii</a:t>
            </a:r>
            <a:r>
              <a:rPr lang="cy-GB" dirty="0"/>
              <a:t>) yn dadlau y gall y pwysau hyn arwain at sefyllfa lle mae’r gweithiwr ieuenctid, a oedd yn berson cytbwys ar y cychwyn, yn teimlo diffyg cymhelliant ac angen arweiniad a chefnogaeth gan gydweithwyr a goruchwylwyr. </a:t>
            </a:r>
          </a:p>
          <a:p>
            <a:endParaRPr lang="en-GB" dirty="0"/>
          </a:p>
        </p:txBody>
      </p:sp>
    </p:spTree>
    <p:extLst>
      <p:ext uri="{BB962C8B-B14F-4D97-AF65-F5344CB8AC3E}">
        <p14:creationId xmlns:p14="http://schemas.microsoft.com/office/powerpoint/2010/main" val="29407428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Supervision and Youth </a:t>
            </a:r>
            <a:r>
              <a:rPr lang="en-GB" dirty="0" smtClean="0"/>
              <a:t>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p:txBody>
          <a:bodyPr>
            <a:normAutofit lnSpcReduction="10000"/>
          </a:bodyPr>
          <a:lstStyle/>
          <a:p>
            <a:r>
              <a:rPr lang="en-GB" dirty="0"/>
              <a:t>Ingram and Harris (</a:t>
            </a:r>
            <a:r>
              <a:rPr lang="en-GB" dirty="0" smtClean="0"/>
              <a:t>2001) </a:t>
            </a:r>
            <a:r>
              <a:rPr lang="en-GB" dirty="0"/>
              <a:t>have suggested supervision and line management as </a:t>
            </a:r>
            <a:r>
              <a:rPr lang="en-GB" dirty="0" smtClean="0"/>
              <a:t>two of </a:t>
            </a:r>
            <a:r>
              <a:rPr lang="en-GB" dirty="0"/>
              <a:t>the strategies workers need in order to deal with issues and become an effective worker. </a:t>
            </a:r>
            <a:endParaRPr lang="en-GB" dirty="0" smtClean="0"/>
          </a:p>
          <a:p>
            <a:r>
              <a:rPr lang="en-GB" dirty="0" smtClean="0"/>
              <a:t>Therefore </a:t>
            </a:r>
            <a:r>
              <a:rPr lang="en-GB" dirty="0"/>
              <a:t>supervision is an important aspect of youth work and is central to the continuing professional development of the youth worker. </a:t>
            </a:r>
          </a:p>
        </p:txBody>
      </p:sp>
      <p:sp>
        <p:nvSpPr>
          <p:cNvPr id="4" name="Content Placeholder 3"/>
          <p:cNvSpPr>
            <a:spLocks noGrp="1"/>
          </p:cNvSpPr>
          <p:nvPr>
            <p:ph sz="half" idx="2"/>
          </p:nvPr>
        </p:nvSpPr>
        <p:spPr/>
        <p:txBody>
          <a:bodyPr>
            <a:normAutofit lnSpcReduction="10000"/>
          </a:bodyPr>
          <a:lstStyle/>
          <a:p>
            <a:r>
              <a:rPr lang="en-GB" dirty="0"/>
              <a:t>Mae Ingram a Harris (2001) </a:t>
            </a:r>
            <a:r>
              <a:rPr lang="cy-GB" dirty="0"/>
              <a:t>wedi awgrymu bod goruchwyliaeth a </a:t>
            </a:r>
            <a:r>
              <a:rPr lang="cy-GB" dirty="0" smtClean="0"/>
              <a:t>rheoli </a:t>
            </a:r>
            <a:r>
              <a:rPr lang="cy-GB" dirty="0"/>
              <a:t>llinell yn </a:t>
            </a:r>
            <a:r>
              <a:rPr lang="cy-GB" dirty="0" smtClean="0"/>
              <a:t>ddwy </a:t>
            </a:r>
            <a:r>
              <a:rPr lang="cy-GB" dirty="0"/>
              <a:t>o’r strategaethau sydd eu hangen ar weithwyr er mwyn gallu delio ag anawsterau a dod yn weithwyr effeithiol. </a:t>
            </a:r>
            <a:endParaRPr lang="cy-GB" dirty="0" smtClean="0"/>
          </a:p>
          <a:p>
            <a:r>
              <a:rPr lang="cy-GB" dirty="0" smtClean="0"/>
              <a:t>Felly </a:t>
            </a:r>
            <a:r>
              <a:rPr lang="cy-GB" dirty="0"/>
              <a:t>mae goruchwyliaeth yn agwedd bwysig ar waith ieuenctid ac yn ganolog i ddatblygiad proffesiynol parhaus y gweithiwr ieuenctid. </a:t>
            </a:r>
          </a:p>
          <a:p>
            <a:endParaRPr lang="en-GB" dirty="0"/>
          </a:p>
        </p:txBody>
      </p:sp>
    </p:spTree>
    <p:extLst>
      <p:ext uri="{BB962C8B-B14F-4D97-AF65-F5344CB8AC3E}">
        <p14:creationId xmlns:p14="http://schemas.microsoft.com/office/powerpoint/2010/main" val="40049512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 useful perspective…</a:t>
            </a:r>
            <a:br>
              <a:rPr lang="en-GB" dirty="0" smtClean="0"/>
            </a:br>
            <a:r>
              <a:rPr lang="cy-GB" dirty="0"/>
              <a:t>Safbwynt </a:t>
            </a:r>
            <a:r>
              <a:rPr lang="cy-GB" dirty="0" smtClean="0"/>
              <a:t>defnyddiol</a:t>
            </a:r>
            <a:r>
              <a:rPr lang="en-GB" dirty="0" smtClean="0"/>
              <a:t>…</a:t>
            </a:r>
            <a:endParaRPr lang="en-GB" dirty="0"/>
          </a:p>
        </p:txBody>
      </p:sp>
      <p:sp>
        <p:nvSpPr>
          <p:cNvPr id="3" name="Content Placeholder 2"/>
          <p:cNvSpPr>
            <a:spLocks noGrp="1"/>
          </p:cNvSpPr>
          <p:nvPr>
            <p:ph sz="half" idx="1"/>
          </p:nvPr>
        </p:nvSpPr>
        <p:spPr/>
        <p:txBody>
          <a:bodyPr/>
          <a:lstStyle/>
          <a:p>
            <a:r>
              <a:rPr lang="en-GB" dirty="0"/>
              <a:t>The literature offers many definitions of professional social work supervision, however Kadushin’s (1992:22-23) definition is one that is used frequently. </a:t>
            </a:r>
          </a:p>
        </p:txBody>
      </p:sp>
      <p:sp>
        <p:nvSpPr>
          <p:cNvPr id="4" name="Content Placeholder 3"/>
          <p:cNvSpPr>
            <a:spLocks noGrp="1"/>
          </p:cNvSpPr>
          <p:nvPr>
            <p:ph sz="half" idx="2"/>
          </p:nvPr>
        </p:nvSpPr>
        <p:spPr/>
        <p:txBody>
          <a:bodyPr/>
          <a:lstStyle/>
          <a:p>
            <a:r>
              <a:rPr lang="cy-GB" dirty="0"/>
              <a:t>Mae’r llenyddiaeth yn cynnig llawer o ddiffiniadau o oruchwyliaeth gwaith cymdeithasol broffesiynol, fodd bynnag mae diffiniad </a:t>
            </a:r>
            <a:r>
              <a:rPr lang="cy-GB" noProof="1"/>
              <a:t>Kadushin </a:t>
            </a:r>
            <a:r>
              <a:rPr lang="cy-GB" dirty="0"/>
              <a:t>(1992: 22-23) yn un a ddefnyddir yn aml.  </a:t>
            </a:r>
            <a:endParaRPr lang="en-GB" dirty="0"/>
          </a:p>
          <a:p>
            <a:endParaRPr lang="en-GB" dirty="0"/>
          </a:p>
        </p:txBody>
      </p:sp>
    </p:spTree>
    <p:extLst>
      <p:ext uri="{BB962C8B-B14F-4D97-AF65-F5344CB8AC3E}">
        <p14:creationId xmlns:p14="http://schemas.microsoft.com/office/powerpoint/2010/main" val="14753321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130221" y="1219200"/>
            <a:ext cx="4892627" cy="1057672"/>
          </a:xfrm>
        </p:spPr>
        <p:txBody>
          <a:bodyPr>
            <a:normAutofit fontScale="62500" lnSpcReduction="20000"/>
          </a:bodyPr>
          <a:lstStyle/>
          <a:p>
            <a:r>
              <a:rPr lang="en-GB" dirty="0" err="1"/>
              <a:t>Kadushin</a:t>
            </a:r>
            <a:r>
              <a:rPr lang="en-GB" dirty="0"/>
              <a:t> (1992: 22-23) defines social work supervision in the following terms:</a:t>
            </a:r>
          </a:p>
          <a:p>
            <a:endParaRPr lang="en-GB" i="1" dirty="0" smtClean="0"/>
          </a:p>
          <a:p>
            <a:endParaRPr lang="en-GB" i="1" dirty="0"/>
          </a:p>
          <a:p>
            <a:endParaRPr lang="en-GB" dirty="0"/>
          </a:p>
        </p:txBody>
      </p:sp>
      <p:sp>
        <p:nvSpPr>
          <p:cNvPr id="8" name="Content Placeholder 7"/>
          <p:cNvSpPr>
            <a:spLocks noGrp="1"/>
          </p:cNvSpPr>
          <p:nvPr>
            <p:ph sz="half" idx="2"/>
          </p:nvPr>
        </p:nvSpPr>
        <p:spPr>
          <a:xfrm>
            <a:off x="6156198" y="1216152"/>
            <a:ext cx="4041648" cy="916704"/>
          </a:xfrm>
        </p:spPr>
        <p:txBody>
          <a:bodyPr>
            <a:normAutofit fontScale="62500" lnSpcReduction="20000"/>
          </a:bodyPr>
          <a:lstStyle/>
          <a:p>
            <a:r>
              <a:rPr lang="cy-GB" dirty="0"/>
              <a:t>Mae </a:t>
            </a:r>
            <a:r>
              <a:rPr lang="cy-GB" noProof="1"/>
              <a:t>Kadushin</a:t>
            </a:r>
            <a:r>
              <a:rPr lang="cy-GB" dirty="0"/>
              <a:t> (1992: 22-23) yn diffinio goruchwyliaeth gwaith cymdeithasol yn y termau canlynol</a:t>
            </a:r>
            <a:r>
              <a:rPr lang="en-GB" dirty="0"/>
              <a:t>:</a:t>
            </a:r>
          </a:p>
          <a:p>
            <a:endParaRPr lang="en-GB" dirty="0"/>
          </a:p>
        </p:txBody>
      </p:sp>
      <p:sp>
        <p:nvSpPr>
          <p:cNvPr id="10" name="TextBox 9"/>
          <p:cNvSpPr txBox="1"/>
          <p:nvPr/>
        </p:nvSpPr>
        <p:spPr>
          <a:xfrm>
            <a:off x="1919536" y="2852937"/>
            <a:ext cx="8352928" cy="3170099"/>
          </a:xfrm>
          <a:prstGeom prst="rect">
            <a:avLst/>
          </a:prstGeom>
          <a:noFill/>
        </p:spPr>
        <p:txBody>
          <a:bodyPr wrap="square" rtlCol="0">
            <a:spAutoFit/>
          </a:bodyPr>
          <a:lstStyle/>
          <a:p>
            <a:pPr algn="just"/>
            <a:r>
              <a:rPr lang="en-GB" sz="2000" i="1" dirty="0"/>
              <a:t>“The supervisor is an agency administrative-staff member to whom authority is delegated to direct, coordinate, enhance the on-the-job performance of the supervisees for whose work he is held accountable. In implementing this responsibility, the supervisor performs administrative, educational and supportive functions in interaction with the supervisee in the context of a positive relationship. The supervisor’s ultimate objective is to deliver to the agency clients the best possible service, both quantitatively and qualitatively, in accordance with agency policies and procedures. Supervisors do not directly offer service to the client but do indirectly affect the level of service offered through their impact on the direct service supervisees”.</a:t>
            </a:r>
            <a:endParaRPr lang="en-GB" sz="2000" dirty="0"/>
          </a:p>
        </p:txBody>
      </p:sp>
    </p:spTree>
    <p:extLst>
      <p:ext uri="{BB962C8B-B14F-4D97-AF65-F5344CB8AC3E}">
        <p14:creationId xmlns:p14="http://schemas.microsoft.com/office/powerpoint/2010/main" val="33657962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a:xfrm>
            <a:off x="630425" y="2135493"/>
            <a:ext cx="5399719" cy="3803247"/>
          </a:xfrm>
        </p:spPr>
        <p:txBody>
          <a:bodyPr>
            <a:normAutofit fontScale="92500" lnSpcReduction="20000"/>
          </a:bodyPr>
          <a:lstStyle/>
          <a:p>
            <a:r>
              <a:rPr lang="en-GB" dirty="0"/>
              <a:t>This explanation emphasises that supervision takes place within an agency context, and it recognises that supervision has a place in both agency management and structure. Essentially, the three functions of supervision – namely: </a:t>
            </a:r>
            <a:r>
              <a:rPr lang="en-GB" b="1" dirty="0"/>
              <a:t>‘administration, education and support’ </a:t>
            </a:r>
            <a:r>
              <a:rPr lang="en-GB" dirty="0"/>
              <a:t>reinforce that the supervisor is the bridge between management and the professional.</a:t>
            </a:r>
          </a:p>
        </p:txBody>
      </p:sp>
      <p:sp>
        <p:nvSpPr>
          <p:cNvPr id="5" name="Content Placeholder 4"/>
          <p:cNvSpPr>
            <a:spLocks noGrp="1"/>
          </p:cNvSpPr>
          <p:nvPr>
            <p:ph sz="half" idx="2"/>
          </p:nvPr>
        </p:nvSpPr>
        <p:spPr>
          <a:xfrm>
            <a:off x="6172200" y="2135493"/>
            <a:ext cx="5181600" cy="4041470"/>
          </a:xfrm>
        </p:spPr>
        <p:txBody>
          <a:bodyPr>
            <a:normAutofit fontScale="92500" lnSpcReduction="20000"/>
          </a:bodyPr>
          <a:lstStyle/>
          <a:p>
            <a:r>
              <a:rPr lang="cy-GB" dirty="0"/>
              <a:t>Mae’r esboniad hwn yn pwysleisio bod goruchwyliaeth yn digwydd o fewn cyd-destun asiantaeth, ac mae’n cydnabod bod lle i oruchwyliaeth o fewn rheolaeth a strwythur yr asiantaeth.  Yn eu hanfod, mae tair swyddogaeth goruchwyliaeth, sef </a:t>
            </a:r>
            <a:r>
              <a:rPr lang="cy-GB" b="1" dirty="0"/>
              <a:t>‘gweinyddiaeth, addysg a chefnogaeth’</a:t>
            </a:r>
            <a:r>
              <a:rPr lang="cy-GB" dirty="0"/>
              <a:t> yn cadarnhau’r ffaith bod y goruchwyliwr yn bont rhwng rheolwyr a’r gweithiwr proffesiynol.</a:t>
            </a:r>
          </a:p>
          <a:p>
            <a:endParaRPr lang="en-GB" dirty="0"/>
          </a:p>
        </p:txBody>
      </p:sp>
    </p:spTree>
    <p:extLst>
      <p:ext uri="{BB962C8B-B14F-4D97-AF65-F5344CB8AC3E}">
        <p14:creationId xmlns:p14="http://schemas.microsoft.com/office/powerpoint/2010/main" val="7340529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92500" lnSpcReduction="10000"/>
          </a:bodyPr>
          <a:lstStyle/>
          <a:p>
            <a:r>
              <a:rPr lang="en-GB" dirty="0"/>
              <a:t>The objective of the best possible service to clients emphasises that supervision is a quality control process and the indirect service element highlights that the supervisor’s role is similar to that of a coach who prepares, observes, shares in, guides and assists from the (</a:t>
            </a:r>
            <a:r>
              <a:rPr lang="en-GB" dirty="0" smtClean="0"/>
              <a:t>symbolic) </a:t>
            </a:r>
            <a:r>
              <a:rPr lang="en-GB" dirty="0"/>
              <a:t>side </a:t>
            </a:r>
            <a:r>
              <a:rPr lang="en-GB" dirty="0" smtClean="0"/>
              <a:t>lines, </a:t>
            </a:r>
            <a:r>
              <a:rPr lang="en-GB" dirty="0"/>
              <a:t>the supervisee in their work. </a:t>
            </a:r>
            <a:endParaRPr lang="en-GB" dirty="0" smtClean="0"/>
          </a:p>
        </p:txBody>
      </p:sp>
      <p:sp>
        <p:nvSpPr>
          <p:cNvPr id="5" name="Content Placeholder 4"/>
          <p:cNvSpPr>
            <a:spLocks noGrp="1"/>
          </p:cNvSpPr>
          <p:nvPr>
            <p:ph sz="half" idx="2"/>
          </p:nvPr>
        </p:nvSpPr>
        <p:spPr/>
        <p:txBody>
          <a:bodyPr>
            <a:normAutofit fontScale="92500" lnSpcReduction="10000"/>
          </a:bodyPr>
          <a:lstStyle/>
          <a:p>
            <a:r>
              <a:rPr lang="cy-GB" dirty="0"/>
              <a:t>Mae’r ffaith bod y gwasanaeth gorau posibl i gleientiaid yn nod, yn pwysleisio bod goruchwyliaeth yn broses o reoli ansawdd ac mae’r elfen anuniongyrchol o wasanaeth yn pwysleisio bod rôl y goruchwyliwr yn debyg i rôl hyfforddwr sydd, o’r ymylon (symbolaidd), yn paratoi, yn arsylwi, yn rhannu, yn arwain ac yn helpu’r sawl sy’n cael ei oruchwylio yn ei waith. </a:t>
            </a:r>
          </a:p>
          <a:p>
            <a:endParaRPr lang="en-GB" dirty="0"/>
          </a:p>
        </p:txBody>
      </p:sp>
    </p:spTree>
    <p:extLst>
      <p:ext uri="{BB962C8B-B14F-4D97-AF65-F5344CB8AC3E}">
        <p14:creationId xmlns:p14="http://schemas.microsoft.com/office/powerpoint/2010/main" val="40362092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lnSpcReduction="10000"/>
          </a:bodyPr>
          <a:lstStyle/>
          <a:p>
            <a:r>
              <a:rPr lang="en-GB" dirty="0" err="1" smtClean="0"/>
              <a:t>Shohet</a:t>
            </a:r>
            <a:r>
              <a:rPr lang="en-GB" dirty="0" smtClean="0"/>
              <a:t> </a:t>
            </a:r>
            <a:r>
              <a:rPr lang="en-GB" dirty="0"/>
              <a:t>and Wilmot (</a:t>
            </a:r>
            <a:r>
              <a:rPr lang="en-GB" dirty="0" smtClean="0"/>
              <a:t>1991) </a:t>
            </a:r>
            <a:r>
              <a:rPr lang="en-GB" dirty="0"/>
              <a:t>supports Kadushin’s definition through reference to the supervisor’s mentoring and evaluating roles being combined as a main supervision task. Similarly supervision is now being used in the commercial sector where it is often given a different name such as ‘coaching’, mentoring or </a:t>
            </a:r>
            <a:r>
              <a:rPr lang="en-GB" dirty="0" smtClean="0"/>
              <a:t>one-to-one.</a:t>
            </a:r>
            <a:endParaRPr lang="en-GB" dirty="0"/>
          </a:p>
        </p:txBody>
      </p:sp>
      <p:sp>
        <p:nvSpPr>
          <p:cNvPr id="5" name="Content Placeholder 4"/>
          <p:cNvSpPr>
            <a:spLocks noGrp="1"/>
          </p:cNvSpPr>
          <p:nvPr>
            <p:ph sz="half" idx="2"/>
          </p:nvPr>
        </p:nvSpPr>
        <p:spPr/>
        <p:txBody>
          <a:bodyPr>
            <a:normAutofit lnSpcReduction="10000"/>
          </a:bodyPr>
          <a:lstStyle/>
          <a:p>
            <a:r>
              <a:rPr lang="cy-GB" dirty="0" smtClean="0"/>
              <a:t>Mae </a:t>
            </a:r>
            <a:r>
              <a:rPr lang="cy-GB" noProof="1"/>
              <a:t>Shohet a Wilmot </a:t>
            </a:r>
            <a:r>
              <a:rPr lang="cy-GB" dirty="0"/>
              <a:t>(1991) yn cefnogi diffiniad </a:t>
            </a:r>
            <a:r>
              <a:rPr lang="cy-GB" noProof="1"/>
              <a:t>Kadushin</a:t>
            </a:r>
            <a:r>
              <a:rPr lang="cy-GB" dirty="0"/>
              <a:t>  drwy gyfeirio at rolau mentora a gwerthuso’r goruchwyliwr yn cael eu cyfuno’n brif dasg goruchwyliaeth. Yn yr un modd mae goruchwyliaeth bellach yn cael ei defnyddio yn y sector masnachol lle rhoddir enw gwahanol </a:t>
            </a:r>
            <a:r>
              <a:rPr lang="cy-GB" noProof="1"/>
              <a:t>iddi’n</a:t>
            </a:r>
            <a:r>
              <a:rPr lang="cy-GB" dirty="0"/>
              <a:t> aml, megis hyfforddi (</a:t>
            </a:r>
            <a:r>
              <a:rPr lang="en-GB" dirty="0"/>
              <a:t>coaching</a:t>
            </a:r>
            <a:r>
              <a:rPr lang="cy-GB" dirty="0"/>
              <a:t>), mentora neu un-i-un.</a:t>
            </a:r>
          </a:p>
          <a:p>
            <a:endParaRPr lang="en-GB" dirty="0"/>
          </a:p>
        </p:txBody>
      </p:sp>
    </p:spTree>
    <p:extLst>
      <p:ext uri="{BB962C8B-B14F-4D97-AF65-F5344CB8AC3E}">
        <p14:creationId xmlns:p14="http://schemas.microsoft.com/office/powerpoint/2010/main" val="22166756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Three different functions</a:t>
            </a:r>
            <a:br>
              <a:rPr lang="en-GB" dirty="0" smtClean="0"/>
            </a:br>
            <a:r>
              <a:rPr lang="en-GB" dirty="0" err="1" smtClean="0"/>
              <a:t>Tair</a:t>
            </a:r>
            <a:r>
              <a:rPr lang="en-GB" dirty="0" smtClean="0"/>
              <a:t> </a:t>
            </a:r>
            <a:r>
              <a:rPr lang="en-GB" dirty="0" err="1" smtClean="0"/>
              <a:t>swyddogaeth</a:t>
            </a:r>
            <a:r>
              <a:rPr lang="en-GB" dirty="0" smtClean="0"/>
              <a:t> </a:t>
            </a:r>
            <a:r>
              <a:rPr lang="en-GB" dirty="0" err="1" smtClean="0"/>
              <a:t>wahanol</a:t>
            </a:r>
            <a:endParaRPr lang="en-GB" dirty="0"/>
          </a:p>
        </p:txBody>
      </p:sp>
      <p:sp>
        <p:nvSpPr>
          <p:cNvPr id="3" name="Content Placeholder 2"/>
          <p:cNvSpPr>
            <a:spLocks noGrp="1"/>
          </p:cNvSpPr>
          <p:nvPr>
            <p:ph sz="half" idx="1"/>
          </p:nvPr>
        </p:nvSpPr>
        <p:spPr>
          <a:xfrm>
            <a:off x="1090465" y="2078698"/>
            <a:ext cx="4932383" cy="4779302"/>
          </a:xfrm>
        </p:spPr>
        <p:txBody>
          <a:bodyPr>
            <a:normAutofit fontScale="70000" lnSpcReduction="20000"/>
          </a:bodyPr>
          <a:lstStyle/>
          <a:p>
            <a:r>
              <a:rPr lang="en-GB" dirty="0"/>
              <a:t>Kadushin (1992: 20) identifies supervision as holding within it three different </a:t>
            </a:r>
            <a:r>
              <a:rPr lang="en-GB" dirty="0" smtClean="0"/>
              <a:t>functions;</a:t>
            </a:r>
          </a:p>
          <a:p>
            <a:pPr marL="0" indent="0">
              <a:buNone/>
            </a:pPr>
            <a:endParaRPr lang="en-GB" dirty="0" smtClean="0"/>
          </a:p>
          <a:p>
            <a:r>
              <a:rPr lang="en-GB" sz="3800" b="1" u="sng" dirty="0"/>
              <a:t>Educational</a:t>
            </a:r>
          </a:p>
          <a:p>
            <a:pPr lvl="1"/>
            <a:r>
              <a:rPr lang="en-GB" sz="2900" dirty="0"/>
              <a:t>Here </a:t>
            </a:r>
            <a:r>
              <a:rPr lang="en-GB" sz="2900" dirty="0"/>
              <a:t>the function is to develop the knowledge, attitude and skills that you require to do your work. </a:t>
            </a:r>
          </a:p>
          <a:p>
            <a:pPr lvl="1"/>
            <a:r>
              <a:rPr lang="en-GB" sz="2900" dirty="0"/>
              <a:t>This </a:t>
            </a:r>
            <a:r>
              <a:rPr lang="en-GB" sz="2900" dirty="0"/>
              <a:t>is undertaken through reflecting on practice. </a:t>
            </a:r>
            <a:r>
              <a:rPr lang="en-GB" sz="2900" dirty="0"/>
              <a:t>  An </a:t>
            </a:r>
            <a:r>
              <a:rPr lang="en-GB" sz="2900" dirty="0"/>
              <a:t>environment is provided for supervisees to reflect on their work and develop their understanding of, </a:t>
            </a:r>
            <a:r>
              <a:rPr lang="en-GB" sz="2900" dirty="0"/>
              <a:t> and </a:t>
            </a:r>
            <a:r>
              <a:rPr lang="en-GB" sz="2900" dirty="0"/>
              <a:t>new perspectives on, what is happening. </a:t>
            </a:r>
            <a:endParaRPr lang="en-GB" sz="2900" dirty="0"/>
          </a:p>
          <a:p>
            <a:pPr lvl="1"/>
            <a:r>
              <a:rPr lang="en-GB" sz="2900" dirty="0"/>
              <a:t>From </a:t>
            </a:r>
            <a:r>
              <a:rPr lang="en-GB" sz="2900" dirty="0"/>
              <a:t>this function new skills will be developed that can be used in future practice. </a:t>
            </a:r>
          </a:p>
          <a:p>
            <a:endParaRPr lang="en-GB" dirty="0"/>
          </a:p>
        </p:txBody>
      </p:sp>
      <p:sp>
        <p:nvSpPr>
          <p:cNvPr id="4" name="Content Placeholder 3"/>
          <p:cNvSpPr>
            <a:spLocks noGrp="1"/>
          </p:cNvSpPr>
          <p:nvPr>
            <p:ph sz="half" idx="2"/>
          </p:nvPr>
        </p:nvSpPr>
        <p:spPr>
          <a:xfrm>
            <a:off x="6156197" y="2078698"/>
            <a:ext cx="4941551" cy="4779302"/>
          </a:xfrm>
        </p:spPr>
        <p:txBody>
          <a:bodyPr>
            <a:normAutofit fontScale="70000" lnSpcReduction="20000"/>
          </a:bodyPr>
          <a:lstStyle/>
          <a:p>
            <a:r>
              <a:rPr lang="cy-GB" dirty="0"/>
              <a:t>Mae </a:t>
            </a:r>
            <a:r>
              <a:rPr lang="cy-GB" noProof="1"/>
              <a:t>Kadushin</a:t>
            </a:r>
            <a:r>
              <a:rPr lang="cy-GB" dirty="0"/>
              <a:t> (1992: 20) yn dynodi bod goruchwyliaeth yn cwmpasu tair swyddogaeth wahanol; </a:t>
            </a:r>
            <a:endParaRPr lang="cy-GB" dirty="0" smtClean="0"/>
          </a:p>
          <a:p>
            <a:pPr marL="0" indent="0">
              <a:buNone/>
            </a:pPr>
            <a:endParaRPr lang="cy-GB" dirty="0" smtClean="0"/>
          </a:p>
          <a:p>
            <a:r>
              <a:rPr lang="cy-GB" sz="3800" b="1" u="sng" dirty="0"/>
              <a:t>A</a:t>
            </a:r>
            <a:r>
              <a:rPr lang="cy-GB" sz="3800" b="1" u="sng" dirty="0"/>
              <a:t>ddysgol </a:t>
            </a:r>
          </a:p>
          <a:p>
            <a:pPr lvl="1"/>
            <a:r>
              <a:rPr lang="cy-GB" sz="2900" dirty="0"/>
              <a:t>Yma</a:t>
            </a:r>
            <a:r>
              <a:rPr lang="cy-GB" sz="2900" dirty="0"/>
              <a:t>, y swyddogaeth yw datblygu’r wybodaeth, yr agwedd a’r sgiliau sydd eu hangen arnoch i wneud eich gwaith. </a:t>
            </a:r>
          </a:p>
          <a:p>
            <a:pPr lvl="1"/>
            <a:r>
              <a:rPr lang="cy-GB" sz="2900" dirty="0"/>
              <a:t>Mae hyn yn cael ei wneud drwy adfyfyrio ar arfer.  Mae amgylchedd yn cael ei ddarparu i’r sawl sy’n cael ei oruchwylio adfyfyrio ar ei waith a datblygu’i ddealltwriaeth o’r hyn sy’n digwydd a safbwyntiau newydd yn ei gylch. </a:t>
            </a:r>
          </a:p>
          <a:p>
            <a:pPr lvl="1"/>
            <a:r>
              <a:rPr lang="cy-GB" sz="2900" dirty="0"/>
              <a:t>O’r swyddogaeth hon bydd sgiliau newydd yn cael eu datblygu y bydd modd eu defnyddio o fewn arfer y dyfodol. </a:t>
            </a:r>
          </a:p>
          <a:p>
            <a:endParaRPr lang="en-GB" dirty="0"/>
          </a:p>
        </p:txBody>
      </p:sp>
    </p:spTree>
    <p:extLst>
      <p:ext uri="{BB962C8B-B14F-4D97-AF65-F5344CB8AC3E}">
        <p14:creationId xmlns:p14="http://schemas.microsoft.com/office/powerpoint/2010/main" val="38132383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a:bodyPr>
          <a:lstStyle/>
          <a:p>
            <a:r>
              <a:rPr lang="en-GB" b="1" u="sng" dirty="0" smtClean="0"/>
              <a:t>Administrative</a:t>
            </a:r>
          </a:p>
          <a:p>
            <a:pPr lvl="1"/>
            <a:r>
              <a:rPr lang="en-GB" dirty="0" smtClean="0"/>
              <a:t>Here </a:t>
            </a:r>
            <a:r>
              <a:rPr lang="en-GB" dirty="0"/>
              <a:t>the focus is upon the correct, effective and appropriate use of agency’s policies and procedures (Kadushin 1992: 20). This involves exploring the responsibility students/workers have towards the organisation for which they work.</a:t>
            </a:r>
          </a:p>
          <a:p>
            <a:endParaRPr lang="en-GB" dirty="0"/>
          </a:p>
        </p:txBody>
      </p:sp>
      <p:sp>
        <p:nvSpPr>
          <p:cNvPr id="5" name="Content Placeholder 4"/>
          <p:cNvSpPr>
            <a:spLocks noGrp="1"/>
          </p:cNvSpPr>
          <p:nvPr>
            <p:ph sz="half" idx="2"/>
          </p:nvPr>
        </p:nvSpPr>
        <p:spPr/>
        <p:txBody>
          <a:bodyPr>
            <a:normAutofit/>
          </a:bodyPr>
          <a:lstStyle/>
          <a:p>
            <a:r>
              <a:rPr lang="cy-GB" b="1" u="sng" dirty="0" smtClean="0"/>
              <a:t>Gweinyddol</a:t>
            </a:r>
          </a:p>
          <a:p>
            <a:pPr lvl="1"/>
            <a:r>
              <a:rPr lang="cy-GB" dirty="0" smtClean="0"/>
              <a:t>Yma </a:t>
            </a:r>
            <a:r>
              <a:rPr lang="cy-GB" dirty="0"/>
              <a:t>mae’r ffocws ar ddefnydd cywir, effeithiol a phriodol o bolisïau a gweithdrefnau’r asiantaeth (</a:t>
            </a:r>
            <a:r>
              <a:rPr lang="cy-GB" noProof="1"/>
              <a:t>Kadushin</a:t>
            </a:r>
            <a:r>
              <a:rPr lang="cy-GB" dirty="0"/>
              <a:t> 1992: 20).  Mae hyn yn cwmpasu archwilio’r cyfrifoldeb sydd gan fyfyrwyr/gweithwyr tuag at y sefydliad maen </a:t>
            </a:r>
            <a:r>
              <a:rPr lang="cy-GB" noProof="1"/>
              <a:t>nhw’n </a:t>
            </a:r>
            <a:r>
              <a:rPr lang="cy-GB" dirty="0"/>
              <a:t>gweithio iddo.</a:t>
            </a:r>
          </a:p>
          <a:p>
            <a:endParaRPr lang="en-GB" dirty="0"/>
          </a:p>
        </p:txBody>
      </p:sp>
    </p:spTree>
    <p:extLst>
      <p:ext uri="{BB962C8B-B14F-4D97-AF65-F5344CB8AC3E}">
        <p14:creationId xmlns:p14="http://schemas.microsoft.com/office/powerpoint/2010/main" val="25126802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a:xfrm>
            <a:off x="624745" y="1219200"/>
            <a:ext cx="5398103" cy="5450160"/>
          </a:xfrm>
        </p:spPr>
        <p:txBody>
          <a:bodyPr>
            <a:normAutofit fontScale="85000" lnSpcReduction="20000"/>
          </a:bodyPr>
          <a:lstStyle/>
          <a:p>
            <a:r>
              <a:rPr lang="en-GB" b="1" u="sng" dirty="0"/>
              <a:t>Supportive</a:t>
            </a:r>
            <a:r>
              <a:rPr lang="en-GB" dirty="0"/>
              <a:t> </a:t>
            </a:r>
          </a:p>
          <a:p>
            <a:pPr lvl="1"/>
            <a:r>
              <a:rPr lang="en-GB" sz="2700" dirty="0"/>
              <a:t>The </a:t>
            </a:r>
            <a:r>
              <a:rPr lang="en-GB" sz="2700" dirty="0"/>
              <a:t>focus in supportive supervision is upon the supervisee’s morale and job satisfaction – the function being to improve these (Kadushin 1992: 20). </a:t>
            </a:r>
            <a:endParaRPr lang="en-GB" sz="2700" dirty="0"/>
          </a:p>
          <a:p>
            <a:pPr lvl="1"/>
            <a:r>
              <a:rPr lang="en-GB" sz="2700" dirty="0"/>
              <a:t>Hawkins </a:t>
            </a:r>
            <a:r>
              <a:rPr lang="en-GB" sz="2700" dirty="0"/>
              <a:t>and Shohet (1989: 43) have similar definitions and recognize that the supervisor ensures that as a person and a worker, supervisees are not left to carry, unnecessarily, difficulties and problems alone that arise in work. </a:t>
            </a:r>
            <a:endParaRPr lang="en-GB" sz="2700" dirty="0"/>
          </a:p>
          <a:p>
            <a:pPr lvl="1"/>
            <a:r>
              <a:rPr lang="en-GB" sz="2700" dirty="0"/>
              <a:t>It </a:t>
            </a:r>
            <a:r>
              <a:rPr lang="en-GB" sz="2700" dirty="0"/>
              <a:t>is a space to express some of the stresses related to their work, and then to explore ways of dealing with them. </a:t>
            </a:r>
          </a:p>
        </p:txBody>
      </p:sp>
      <p:sp>
        <p:nvSpPr>
          <p:cNvPr id="5" name="Content Placeholder 4"/>
          <p:cNvSpPr>
            <a:spLocks noGrp="1"/>
          </p:cNvSpPr>
          <p:nvPr>
            <p:ph sz="half" idx="2"/>
          </p:nvPr>
        </p:nvSpPr>
        <p:spPr>
          <a:xfrm>
            <a:off x="6156197" y="1216152"/>
            <a:ext cx="5411057" cy="5165176"/>
          </a:xfrm>
        </p:spPr>
        <p:txBody>
          <a:bodyPr>
            <a:normAutofit fontScale="85000" lnSpcReduction="20000"/>
          </a:bodyPr>
          <a:lstStyle/>
          <a:p>
            <a:r>
              <a:rPr lang="cy-GB" b="1" u="sng" dirty="0"/>
              <a:t>Cefnogol</a:t>
            </a:r>
            <a:r>
              <a:rPr lang="cy-GB" dirty="0"/>
              <a:t> </a:t>
            </a:r>
          </a:p>
          <a:p>
            <a:pPr lvl="1"/>
            <a:r>
              <a:rPr lang="cy-GB" sz="2700" dirty="0"/>
              <a:t>O </a:t>
            </a:r>
            <a:r>
              <a:rPr lang="cy-GB" sz="2700" dirty="0"/>
              <a:t>fewn goruchwyliaeth gefnogol mae’r ffocws ar </a:t>
            </a:r>
            <a:r>
              <a:rPr lang="cy-GB" sz="2700" noProof="1"/>
              <a:t>forâl</a:t>
            </a:r>
            <a:r>
              <a:rPr lang="cy-GB" sz="2700" dirty="0"/>
              <a:t> y sawl sy’n cael ei oruchwylio a’i fodlonrwydd yn ei swydd – y swyddogaeth felly yw gwella’r rhain (</a:t>
            </a:r>
            <a:r>
              <a:rPr lang="cy-GB" sz="2700" noProof="1"/>
              <a:t>Kadushin</a:t>
            </a:r>
            <a:r>
              <a:rPr lang="cy-GB" sz="2700" dirty="0"/>
              <a:t> 1992: 20). </a:t>
            </a:r>
          </a:p>
          <a:p>
            <a:pPr lvl="1"/>
            <a:r>
              <a:rPr lang="cy-GB" sz="2700" dirty="0"/>
              <a:t>Mae gan Hawkins a </a:t>
            </a:r>
            <a:r>
              <a:rPr lang="cy-GB" sz="2700" noProof="1"/>
              <a:t>Shohet</a:t>
            </a:r>
            <a:r>
              <a:rPr lang="cy-GB" sz="2700" dirty="0"/>
              <a:t> (1989: 43) ddiffiniadau tebyg ac maen </a:t>
            </a:r>
            <a:r>
              <a:rPr lang="cy-GB" sz="2700" noProof="1"/>
              <a:t>nhw’n</a:t>
            </a:r>
            <a:r>
              <a:rPr lang="cy-GB" sz="2700" dirty="0"/>
              <a:t> cydnabod bod y goruchwyliwr yn sicrhau nad yw’r sawl sy’n cael ei oruchwylio, fel unigolyn a gweithiwr, yn cael ei adael i </a:t>
            </a:r>
            <a:r>
              <a:rPr lang="cy-GB" sz="2700" noProof="1"/>
              <a:t>gario </a:t>
            </a:r>
            <a:r>
              <a:rPr lang="cy-GB" sz="2700" dirty="0"/>
              <a:t>anawsterau a phroblemau sy’n codi yn y gwaith ar ei ben ei hun heb fod angen. </a:t>
            </a:r>
          </a:p>
          <a:p>
            <a:pPr lvl="1"/>
            <a:r>
              <a:rPr lang="cy-GB" sz="2700" dirty="0"/>
              <a:t>Mae’n rhywle i fynegi rhywfaint o’r straen sy’n gysylltiedig </a:t>
            </a:r>
            <a:r>
              <a:rPr lang="cy-GB" sz="2700" noProof="1"/>
              <a:t>â’i </a:t>
            </a:r>
            <a:r>
              <a:rPr lang="cy-GB" sz="2700" dirty="0"/>
              <a:t>waith, ac wedyn i archwilio dulliau o ddelio ag ef. </a:t>
            </a:r>
          </a:p>
          <a:p>
            <a:endParaRPr lang="en-GB" dirty="0"/>
          </a:p>
        </p:txBody>
      </p:sp>
    </p:spTree>
    <p:extLst>
      <p:ext uri="{BB962C8B-B14F-4D97-AF65-F5344CB8AC3E}">
        <p14:creationId xmlns:p14="http://schemas.microsoft.com/office/powerpoint/2010/main" val="9362599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Functions of Supervision  </a:t>
            </a:r>
            <a:br>
              <a:rPr lang="en-GB" dirty="0" smtClean="0"/>
            </a:br>
            <a:r>
              <a:rPr lang="cy-GB" dirty="0" smtClean="0"/>
              <a:t>Swyddogaethau Goruchwylio</a:t>
            </a:r>
            <a:endParaRPr lang="cy-GB" dirty="0"/>
          </a:p>
        </p:txBody>
      </p:sp>
      <p:sp>
        <p:nvSpPr>
          <p:cNvPr id="3" name="Content Placeholder 2"/>
          <p:cNvSpPr>
            <a:spLocks noGrp="1"/>
          </p:cNvSpPr>
          <p:nvPr>
            <p:ph sz="half" idx="1"/>
          </p:nvPr>
        </p:nvSpPr>
        <p:spPr/>
        <p:txBody>
          <a:bodyPr>
            <a:normAutofit fontScale="85000" lnSpcReduction="20000"/>
          </a:bodyPr>
          <a:lstStyle/>
          <a:p>
            <a:pPr>
              <a:lnSpc>
                <a:spcPct val="90000"/>
              </a:lnSpc>
            </a:pPr>
            <a:r>
              <a:rPr lang="en-GB" altLang="en-US" dirty="0"/>
              <a:t>Proctor (1987: 24) offers 3 functions for supervision, understanding that these will sometimes potentially conflict:</a:t>
            </a:r>
          </a:p>
          <a:p>
            <a:pPr>
              <a:lnSpc>
                <a:spcPct val="90000"/>
              </a:lnSpc>
              <a:buFontTx/>
              <a:buNone/>
            </a:pPr>
            <a:endParaRPr lang="en-GB" altLang="en-US" dirty="0"/>
          </a:p>
          <a:p>
            <a:pPr lvl="1">
              <a:lnSpc>
                <a:spcPct val="90000"/>
              </a:lnSpc>
            </a:pPr>
            <a:r>
              <a:rPr lang="en-GB" altLang="en-US" dirty="0"/>
              <a:t>The </a:t>
            </a:r>
            <a:r>
              <a:rPr lang="en-GB" altLang="en-US" i="1" dirty="0"/>
              <a:t>formative </a:t>
            </a:r>
            <a:r>
              <a:rPr lang="en-GB" altLang="en-US" dirty="0"/>
              <a:t>function – the development of the student or worker (supervisee)</a:t>
            </a:r>
          </a:p>
          <a:p>
            <a:pPr lvl="1">
              <a:lnSpc>
                <a:spcPct val="90000"/>
              </a:lnSpc>
              <a:buFontTx/>
              <a:buNone/>
            </a:pPr>
            <a:endParaRPr lang="en-GB" altLang="en-US" dirty="0"/>
          </a:p>
          <a:p>
            <a:pPr lvl="1">
              <a:lnSpc>
                <a:spcPct val="90000"/>
              </a:lnSpc>
            </a:pPr>
            <a:r>
              <a:rPr lang="en-GB" altLang="en-US" dirty="0"/>
              <a:t>The </a:t>
            </a:r>
            <a:r>
              <a:rPr lang="en-GB" altLang="en-US" i="1" dirty="0"/>
              <a:t>normative </a:t>
            </a:r>
            <a:r>
              <a:rPr lang="en-GB" altLang="en-US" dirty="0"/>
              <a:t>function – assessment of the supervisee</a:t>
            </a:r>
          </a:p>
          <a:p>
            <a:pPr lvl="1">
              <a:lnSpc>
                <a:spcPct val="90000"/>
              </a:lnSpc>
              <a:buFontTx/>
              <a:buNone/>
            </a:pPr>
            <a:endParaRPr lang="en-GB" altLang="en-US" dirty="0"/>
          </a:p>
          <a:p>
            <a:pPr lvl="1">
              <a:lnSpc>
                <a:spcPct val="90000"/>
              </a:lnSpc>
            </a:pPr>
            <a:r>
              <a:rPr lang="en-GB" altLang="en-US" dirty="0"/>
              <a:t>The </a:t>
            </a:r>
            <a:r>
              <a:rPr lang="en-GB" altLang="en-US" i="1" dirty="0"/>
              <a:t>restorative </a:t>
            </a:r>
            <a:r>
              <a:rPr lang="en-GB" altLang="en-US" dirty="0"/>
              <a:t>task – ensuring that the supervisee is adequately refreshed and recreated</a:t>
            </a:r>
            <a:endParaRPr lang="en-US" altLang="en-US" dirty="0"/>
          </a:p>
          <a:p>
            <a:endParaRPr lang="en-GB" dirty="0"/>
          </a:p>
        </p:txBody>
      </p:sp>
      <p:sp>
        <p:nvSpPr>
          <p:cNvPr id="4" name="Content Placeholder 3"/>
          <p:cNvSpPr>
            <a:spLocks noGrp="1"/>
          </p:cNvSpPr>
          <p:nvPr>
            <p:ph sz="half" idx="2"/>
          </p:nvPr>
        </p:nvSpPr>
        <p:spPr/>
        <p:txBody>
          <a:bodyPr>
            <a:normAutofit fontScale="85000" lnSpcReduction="20000"/>
          </a:bodyPr>
          <a:lstStyle/>
          <a:p>
            <a:r>
              <a:rPr lang="cy-GB" altLang="en-US" dirty="0" smtClean="0"/>
              <a:t>Cynigia Proctor (1987: 24) 3 swyddogaeth ar gyfer goruchwylio, gan ddeall y bydd y rhain yn gwrthdaro, o bosibl:</a:t>
            </a:r>
          </a:p>
          <a:p>
            <a:pPr>
              <a:buNone/>
            </a:pPr>
            <a:endParaRPr lang="cy-GB" altLang="en-US" dirty="0" smtClean="0"/>
          </a:p>
          <a:p>
            <a:pPr lvl="1"/>
            <a:r>
              <a:rPr lang="cy-GB" altLang="en-US" dirty="0" smtClean="0"/>
              <a:t>Y swyddogaeth </a:t>
            </a:r>
            <a:r>
              <a:rPr lang="cy-GB" altLang="en-US" i="1" dirty="0" smtClean="0"/>
              <a:t>ffurfiannol </a:t>
            </a:r>
            <a:r>
              <a:rPr lang="cy-GB" altLang="en-US" dirty="0" smtClean="0"/>
              <a:t>– datblygiad y myfyriwr neu’r gweithiwr(</a:t>
            </a:r>
            <a:r>
              <a:rPr lang="cy-GB" altLang="en-US" dirty="0" err="1" smtClean="0"/>
              <a:t>goruchwyliedig</a:t>
            </a:r>
            <a:r>
              <a:rPr lang="cy-GB" altLang="en-US" dirty="0" smtClean="0"/>
              <a:t>)</a:t>
            </a:r>
          </a:p>
          <a:p>
            <a:pPr lvl="1">
              <a:buNone/>
            </a:pPr>
            <a:endParaRPr lang="cy-GB" altLang="en-US" dirty="0" smtClean="0"/>
          </a:p>
          <a:p>
            <a:pPr lvl="1"/>
            <a:r>
              <a:rPr lang="cy-GB" altLang="en-US" dirty="0" smtClean="0"/>
              <a:t>Y swyddogaeth </a:t>
            </a:r>
            <a:r>
              <a:rPr lang="cy-GB" altLang="en-US" i="1" dirty="0" smtClean="0"/>
              <a:t>normadol </a:t>
            </a:r>
            <a:r>
              <a:rPr lang="cy-GB" altLang="en-US" dirty="0" smtClean="0"/>
              <a:t>– asesu’r  </a:t>
            </a:r>
            <a:r>
              <a:rPr lang="cy-GB" altLang="en-US" dirty="0" err="1" smtClean="0"/>
              <a:t>goruchwyliedig</a:t>
            </a:r>
            <a:r>
              <a:rPr lang="cy-GB" altLang="en-US" dirty="0" smtClean="0"/>
              <a:t> </a:t>
            </a:r>
          </a:p>
          <a:p>
            <a:pPr lvl="1">
              <a:buNone/>
            </a:pPr>
            <a:endParaRPr lang="cy-GB" altLang="en-US" dirty="0" smtClean="0"/>
          </a:p>
          <a:p>
            <a:pPr lvl="1"/>
            <a:r>
              <a:rPr lang="cy-GB" altLang="en-US" dirty="0" smtClean="0"/>
              <a:t>Y dasg </a:t>
            </a:r>
            <a:r>
              <a:rPr lang="cy-GB" altLang="en-US" i="1" dirty="0" smtClean="0"/>
              <a:t>adferol </a:t>
            </a:r>
            <a:r>
              <a:rPr lang="cy-GB" altLang="en-US" dirty="0" smtClean="0"/>
              <a:t>– sicrhau bod y </a:t>
            </a:r>
            <a:r>
              <a:rPr lang="cy-GB" altLang="en-US" dirty="0" err="1" smtClean="0"/>
              <a:t>goruchwyliedig</a:t>
            </a:r>
            <a:r>
              <a:rPr lang="cy-GB" altLang="en-US" dirty="0" smtClean="0"/>
              <a:t> yn cael ei adfywio a’i adnewyddu’n ddigonol</a:t>
            </a:r>
            <a:endParaRPr lang="cy-GB" altLang="en-US" dirty="0"/>
          </a:p>
        </p:txBody>
      </p:sp>
    </p:spTree>
    <p:extLst>
      <p:ext uri="{BB962C8B-B14F-4D97-AF65-F5344CB8AC3E}">
        <p14:creationId xmlns:p14="http://schemas.microsoft.com/office/powerpoint/2010/main" val="28849419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a:t>More on Focus or </a:t>
            </a:r>
            <a:r>
              <a:rPr lang="en-GB" altLang="en-US" dirty="0" smtClean="0"/>
              <a:t>Function </a:t>
            </a:r>
            <a:br>
              <a:rPr lang="en-GB" altLang="en-US" dirty="0" smtClean="0"/>
            </a:br>
            <a:r>
              <a:rPr lang="cy-GB" altLang="en-US" dirty="0" smtClean="0"/>
              <a:t>Rhagor ar Ffocws neu Swyddogaeth</a:t>
            </a:r>
            <a:endParaRPr lang="cy-GB" dirty="0"/>
          </a:p>
        </p:txBody>
      </p:sp>
      <p:sp>
        <p:nvSpPr>
          <p:cNvPr id="3" name="Content Placeholder 2"/>
          <p:cNvSpPr>
            <a:spLocks noGrp="1"/>
          </p:cNvSpPr>
          <p:nvPr>
            <p:ph sz="half" idx="1"/>
          </p:nvPr>
        </p:nvSpPr>
        <p:spPr>
          <a:xfrm>
            <a:off x="619066" y="2107096"/>
            <a:ext cx="5403782" cy="4750904"/>
          </a:xfrm>
        </p:spPr>
        <p:txBody>
          <a:bodyPr>
            <a:normAutofit lnSpcReduction="10000"/>
          </a:bodyPr>
          <a:lstStyle/>
          <a:p>
            <a:pPr lvl="1">
              <a:lnSpc>
                <a:spcPct val="80000"/>
              </a:lnSpc>
            </a:pPr>
            <a:r>
              <a:rPr lang="en-GB" altLang="en-US" dirty="0" smtClean="0"/>
              <a:t>Educative/formative/teaching </a:t>
            </a:r>
            <a:r>
              <a:rPr lang="en-GB" altLang="en-US" dirty="0"/>
              <a:t>function involves: </a:t>
            </a:r>
            <a:endParaRPr lang="en-GB" altLang="en-US" dirty="0" smtClean="0"/>
          </a:p>
          <a:p>
            <a:pPr lvl="2">
              <a:lnSpc>
                <a:spcPct val="80000"/>
              </a:lnSpc>
            </a:pPr>
            <a:r>
              <a:rPr lang="en-GB" altLang="en-US" dirty="0" smtClean="0"/>
              <a:t>taking </a:t>
            </a:r>
            <a:r>
              <a:rPr lang="en-GB" altLang="en-US" dirty="0"/>
              <a:t>responsibility for the development of skills, knowledge and </a:t>
            </a:r>
            <a:r>
              <a:rPr lang="en-GB" altLang="en-US" dirty="0" smtClean="0"/>
              <a:t>understanding</a:t>
            </a:r>
          </a:p>
          <a:p>
            <a:pPr marL="914400" lvl="2" indent="0">
              <a:lnSpc>
                <a:spcPct val="80000"/>
              </a:lnSpc>
              <a:buNone/>
            </a:pPr>
            <a:endParaRPr lang="en-GB" altLang="en-US" dirty="0" smtClean="0"/>
          </a:p>
          <a:p>
            <a:pPr lvl="1">
              <a:lnSpc>
                <a:spcPct val="80000"/>
              </a:lnSpc>
            </a:pPr>
            <a:r>
              <a:rPr lang="en-GB" altLang="en-US" dirty="0" smtClean="0"/>
              <a:t>Managerial/normative</a:t>
            </a:r>
            <a:r>
              <a:rPr lang="en-GB" altLang="en-US" dirty="0"/>
              <a:t>/ administration function </a:t>
            </a:r>
            <a:r>
              <a:rPr lang="en-GB" altLang="en-US" dirty="0" smtClean="0"/>
              <a:t>involves:</a:t>
            </a:r>
          </a:p>
          <a:p>
            <a:pPr lvl="2">
              <a:lnSpc>
                <a:spcPct val="80000"/>
              </a:lnSpc>
            </a:pPr>
            <a:r>
              <a:rPr lang="en-GB" altLang="en-US" dirty="0" smtClean="0"/>
              <a:t>taking </a:t>
            </a:r>
            <a:r>
              <a:rPr lang="en-GB" altLang="en-US" dirty="0"/>
              <a:t>responsibility for standards and ethics, assessment and quality control, ensuring the supervisee makes effective use of him/ her </a:t>
            </a:r>
            <a:r>
              <a:rPr lang="en-GB" altLang="en-US" dirty="0" smtClean="0"/>
              <a:t>self.</a:t>
            </a:r>
          </a:p>
          <a:p>
            <a:pPr marL="914400" lvl="2" indent="0">
              <a:lnSpc>
                <a:spcPct val="80000"/>
              </a:lnSpc>
              <a:buNone/>
            </a:pPr>
            <a:endParaRPr lang="en-US" altLang="en-US" dirty="0"/>
          </a:p>
          <a:p>
            <a:pPr lvl="1">
              <a:lnSpc>
                <a:spcPct val="80000"/>
              </a:lnSpc>
            </a:pPr>
            <a:r>
              <a:rPr lang="en-GB" altLang="en-US" dirty="0"/>
              <a:t>Supportive/restorative/helping </a:t>
            </a:r>
            <a:r>
              <a:rPr lang="en-GB" altLang="en-US" dirty="0"/>
              <a:t>function involves: </a:t>
            </a:r>
            <a:endParaRPr lang="en-GB" altLang="en-US" dirty="0"/>
          </a:p>
          <a:p>
            <a:pPr lvl="2">
              <a:lnSpc>
                <a:spcPct val="80000"/>
              </a:lnSpc>
            </a:pPr>
            <a:r>
              <a:rPr lang="en-GB" altLang="en-US" sz="2100" dirty="0"/>
              <a:t>attending </a:t>
            </a:r>
            <a:r>
              <a:rPr lang="en-GB" altLang="en-US" sz="2100" dirty="0"/>
              <a:t>to the emotive aspects of work, including the effects of working with those with troubles</a:t>
            </a:r>
          </a:p>
          <a:p>
            <a:endParaRPr lang="en-GB" dirty="0"/>
          </a:p>
        </p:txBody>
      </p:sp>
      <p:sp>
        <p:nvSpPr>
          <p:cNvPr id="4" name="Content Placeholder 3"/>
          <p:cNvSpPr>
            <a:spLocks noGrp="1"/>
          </p:cNvSpPr>
          <p:nvPr>
            <p:ph sz="half" idx="2"/>
          </p:nvPr>
        </p:nvSpPr>
        <p:spPr>
          <a:xfrm>
            <a:off x="6168008" y="2107096"/>
            <a:ext cx="5304588" cy="4750904"/>
          </a:xfrm>
        </p:spPr>
        <p:txBody>
          <a:bodyPr>
            <a:normAutofit lnSpcReduction="10000"/>
          </a:bodyPr>
          <a:lstStyle/>
          <a:p>
            <a:pPr lvl="1">
              <a:lnSpc>
                <a:spcPct val="80000"/>
              </a:lnSpc>
            </a:pPr>
            <a:r>
              <a:rPr lang="cy-GB" altLang="en-US" dirty="0" smtClean="0"/>
              <a:t>Mae swyddogaeth addysgol/ ffurfiannol/dysgu yn cynnwys: </a:t>
            </a:r>
          </a:p>
          <a:p>
            <a:pPr lvl="2">
              <a:lnSpc>
                <a:spcPct val="80000"/>
              </a:lnSpc>
            </a:pPr>
            <a:r>
              <a:rPr lang="cy-GB" altLang="en-US" dirty="0"/>
              <a:t>c</a:t>
            </a:r>
            <a:r>
              <a:rPr lang="cy-GB" altLang="en-US" dirty="0" smtClean="0"/>
              <a:t>ymryd cyfrifoldeb am ddatblygu sgiliau, gwybodaeth a dealltwriaeth</a:t>
            </a:r>
          </a:p>
          <a:p>
            <a:pPr lvl="1">
              <a:lnSpc>
                <a:spcPct val="80000"/>
              </a:lnSpc>
            </a:pPr>
            <a:r>
              <a:rPr lang="cy-GB" altLang="en-US" dirty="0" smtClean="0"/>
              <a:t>Mae swyddogaeth reolaethol/ normadol/ gweinyddu yn cynnwys: </a:t>
            </a:r>
          </a:p>
          <a:p>
            <a:pPr lvl="2">
              <a:lnSpc>
                <a:spcPct val="80000"/>
              </a:lnSpc>
            </a:pPr>
            <a:r>
              <a:rPr lang="cy-GB" altLang="en-US" dirty="0"/>
              <a:t>c</a:t>
            </a:r>
            <a:r>
              <a:rPr lang="cy-GB" altLang="en-US" dirty="0" smtClean="0"/>
              <a:t>ymryd cyfrifoldeb am safonau a moeseg, asesu a rheoli ansawdd, sicrhau bod yr un a oruchwylir yn manteisio’n effeithiol arno/i. </a:t>
            </a:r>
          </a:p>
          <a:p>
            <a:pPr lvl="1">
              <a:lnSpc>
                <a:spcPct val="80000"/>
              </a:lnSpc>
            </a:pPr>
            <a:r>
              <a:rPr lang="cy-GB" altLang="en-US" dirty="0" smtClean="0"/>
              <a:t>Mae swyddogaeth gefnogol</a:t>
            </a:r>
            <a:r>
              <a:rPr lang="cy-GB" altLang="en-US" dirty="0"/>
              <a:t>/ adferol/helpu yn cynnwys:</a:t>
            </a:r>
          </a:p>
          <a:p>
            <a:pPr lvl="2">
              <a:lnSpc>
                <a:spcPct val="80000"/>
              </a:lnSpc>
            </a:pPr>
            <a:r>
              <a:rPr lang="cy-GB" altLang="en-US" sz="2100" dirty="0"/>
              <a:t>delio ag agweddau </a:t>
            </a:r>
            <a:r>
              <a:rPr lang="cy-GB" altLang="en-US" sz="2100" dirty="0" err="1"/>
              <a:t>cynyrfiadol</a:t>
            </a:r>
            <a:r>
              <a:rPr lang="cy-GB" altLang="en-US" sz="2100" dirty="0"/>
              <a:t> y gwaith, gan gynnwys yr effaith a geir ar staff yn sgil gweithio gydag unigolion </a:t>
            </a:r>
            <a:r>
              <a:rPr lang="cy-GB" altLang="en-US" sz="2100" dirty="0"/>
              <a:t>sydd a </a:t>
            </a:r>
            <a:r>
              <a:rPr lang="cy-GB" altLang="en-US" sz="2100" dirty="0"/>
              <a:t>materion dwys</a:t>
            </a:r>
            <a:endParaRPr lang="cy-GB" dirty="0"/>
          </a:p>
        </p:txBody>
      </p:sp>
    </p:spTree>
    <p:extLst>
      <p:ext uri="{BB962C8B-B14F-4D97-AF65-F5344CB8AC3E}">
        <p14:creationId xmlns:p14="http://schemas.microsoft.com/office/powerpoint/2010/main" val="18700046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a:t>
            </a:r>
            <a:br>
              <a:rPr lang="en-GB" dirty="0" smtClean="0"/>
            </a:br>
            <a:r>
              <a:rPr lang="en-GB" dirty="0" err="1" smtClean="0"/>
              <a:t>Goruchwyliaeth</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a:t>Supervision is thus about exploring ways of managing their feelings and stress, so that these do not negatively affect the supervisee’s morale and job satisfaction. </a:t>
            </a:r>
            <a:endParaRPr lang="en-GB" dirty="0" smtClean="0"/>
          </a:p>
          <a:p>
            <a:r>
              <a:rPr lang="en-GB" dirty="0" smtClean="0"/>
              <a:t>The </a:t>
            </a:r>
            <a:r>
              <a:rPr lang="en-GB" dirty="0"/>
              <a:t>assumption here is that if morale is low, it affects the quality of work. </a:t>
            </a:r>
            <a:endParaRPr lang="en-GB" dirty="0" smtClean="0"/>
          </a:p>
          <a:p>
            <a:r>
              <a:rPr lang="en-GB" dirty="0" smtClean="0"/>
              <a:t>Therefore </a:t>
            </a:r>
            <a:r>
              <a:rPr lang="en-GB" dirty="0"/>
              <a:t>it can be identified that supervision is an important process and a fundamental one within </a:t>
            </a:r>
            <a:r>
              <a:rPr lang="en-GB" dirty="0" smtClean="0"/>
              <a:t>youth </a:t>
            </a:r>
            <a:r>
              <a:rPr lang="en-GB" dirty="0"/>
              <a:t>and community work. </a:t>
            </a:r>
          </a:p>
        </p:txBody>
      </p:sp>
      <p:sp>
        <p:nvSpPr>
          <p:cNvPr id="4" name="Content Placeholder 3"/>
          <p:cNvSpPr>
            <a:spLocks noGrp="1"/>
          </p:cNvSpPr>
          <p:nvPr>
            <p:ph sz="half" idx="2"/>
          </p:nvPr>
        </p:nvSpPr>
        <p:spPr/>
        <p:txBody>
          <a:bodyPr>
            <a:normAutofit fontScale="92500" lnSpcReduction="20000"/>
          </a:bodyPr>
          <a:lstStyle/>
          <a:p>
            <a:r>
              <a:rPr lang="cy-GB" dirty="0"/>
              <a:t>Felly mae goruchwyliaeth yn ymwneud ag archwilio dulliau o reoli teimladau a straen y sawl sy’n cael ei oruchwylio, fel na fydd y rhain yn cael effaith negyddol ar ei </a:t>
            </a:r>
            <a:r>
              <a:rPr lang="cy-GB" noProof="1"/>
              <a:t>forâl</a:t>
            </a:r>
            <a:r>
              <a:rPr lang="cy-GB" dirty="0"/>
              <a:t> a’i fodlonrwydd yn ei swydd. </a:t>
            </a:r>
          </a:p>
          <a:p>
            <a:r>
              <a:rPr lang="cy-GB" dirty="0"/>
              <a:t>Tybir yma os ydy morâl yn isel y bydd yn effeithio ar ansawdd y gwaith. </a:t>
            </a:r>
          </a:p>
          <a:p>
            <a:r>
              <a:rPr lang="cy-GB" dirty="0"/>
              <a:t>Felly mae modd dynodi bod goruchwyliaeth yn broses bwysig ac yn broses sylfaenol o fewn </a:t>
            </a:r>
            <a:r>
              <a:rPr lang="cy-GB" dirty="0" smtClean="0"/>
              <a:t>gwaith </a:t>
            </a:r>
            <a:r>
              <a:rPr lang="cy-GB" dirty="0"/>
              <a:t>ieuenctid a chymuned. </a:t>
            </a:r>
          </a:p>
          <a:p>
            <a:endParaRPr lang="en-GB" dirty="0"/>
          </a:p>
        </p:txBody>
      </p:sp>
    </p:spTree>
    <p:extLst>
      <p:ext uri="{BB962C8B-B14F-4D97-AF65-F5344CB8AC3E}">
        <p14:creationId xmlns:p14="http://schemas.microsoft.com/office/powerpoint/2010/main" val="30495430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a:t>
            </a:r>
            <a:br>
              <a:rPr lang="en-GB" dirty="0" smtClean="0"/>
            </a:br>
            <a:r>
              <a:rPr lang="en-GB" dirty="0" err="1" smtClean="0"/>
              <a:t>Goruchwyliaeth</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Supervision is a vehicle for continued professional development as further training needs can be identified and practitioners develops knowledge and competence through a formal process of professional support and learning. Practitioners are supported to assume responsibility for their own practice and enhance client protection and safety in complex situations. </a:t>
            </a:r>
          </a:p>
        </p:txBody>
      </p:sp>
      <p:sp>
        <p:nvSpPr>
          <p:cNvPr id="4" name="Content Placeholder 3"/>
          <p:cNvSpPr>
            <a:spLocks noGrp="1"/>
          </p:cNvSpPr>
          <p:nvPr>
            <p:ph sz="half" idx="2"/>
          </p:nvPr>
        </p:nvSpPr>
        <p:spPr/>
        <p:txBody>
          <a:bodyPr>
            <a:normAutofit fontScale="92500" lnSpcReduction="10000"/>
          </a:bodyPr>
          <a:lstStyle/>
          <a:p>
            <a:r>
              <a:rPr lang="cy-GB" dirty="0"/>
              <a:t>Mae goruchwyliaeth yn gyfrwng datblygiad proffesiynol parhaus am fod modd adnabod anghenion hyfforddi pellach ac mae ymarferwyr yn datblygu gwybodaeth a chymhwysedd drwy broses ffurfiol o gefnogaeth broffesiynol a dysgu. Mae ymarferwyr yn cael cefnogaeth i gymryd cyfrifoldeb am eu harfer eu hunain ac i wella’r gwaith o amddiffyn a diogelu cleientiaid mewn sefyllfaoedd cymhleth. </a:t>
            </a:r>
          </a:p>
          <a:p>
            <a:endParaRPr lang="en-GB" dirty="0"/>
          </a:p>
        </p:txBody>
      </p:sp>
    </p:spTree>
    <p:extLst>
      <p:ext uri="{BB962C8B-B14F-4D97-AF65-F5344CB8AC3E}">
        <p14:creationId xmlns:p14="http://schemas.microsoft.com/office/powerpoint/2010/main" val="14751006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a:t>
            </a:r>
            <a:br>
              <a:rPr lang="en-GB" dirty="0" smtClean="0"/>
            </a:br>
            <a:r>
              <a:rPr lang="en-GB" dirty="0" err="1" smtClean="0"/>
              <a:t>Goruchwyliaeth</a:t>
            </a:r>
            <a:endParaRPr lang="en-GB" dirty="0"/>
          </a:p>
        </p:txBody>
      </p:sp>
      <p:sp>
        <p:nvSpPr>
          <p:cNvPr id="3" name="Content Placeholder 2"/>
          <p:cNvSpPr>
            <a:spLocks noGrp="1"/>
          </p:cNvSpPr>
          <p:nvPr>
            <p:ph sz="half" idx="1"/>
          </p:nvPr>
        </p:nvSpPr>
        <p:spPr/>
        <p:txBody>
          <a:bodyPr>
            <a:normAutofit lnSpcReduction="10000"/>
          </a:bodyPr>
          <a:lstStyle/>
          <a:p>
            <a:r>
              <a:rPr lang="en-GB" dirty="0"/>
              <a:t>Supervision, when positively and competently implemented can benefit worker, client, employer and practice. </a:t>
            </a:r>
            <a:endParaRPr lang="en-GB" dirty="0" smtClean="0"/>
          </a:p>
          <a:p>
            <a:r>
              <a:rPr lang="en-GB" dirty="0" smtClean="0"/>
              <a:t>Johns (2004</a:t>
            </a:r>
            <a:r>
              <a:rPr lang="en-GB" dirty="0"/>
              <a:t>: </a:t>
            </a:r>
            <a:r>
              <a:rPr lang="en-GB" dirty="0" smtClean="0"/>
              <a:t>68) </a:t>
            </a:r>
            <a:r>
              <a:rPr lang="en-GB" dirty="0"/>
              <a:t>maintains that supervision is central to the process of learning and to the expansion of the scope of </a:t>
            </a:r>
            <a:r>
              <a:rPr lang="en-GB" dirty="0" smtClean="0"/>
              <a:t>practice, </a:t>
            </a:r>
            <a:r>
              <a:rPr lang="en-GB" dirty="0"/>
              <a:t>and should be seen as a means of encouraging self-assessment and analytical and reflective skills. </a:t>
            </a:r>
          </a:p>
          <a:p>
            <a:endParaRPr lang="en-GB" dirty="0"/>
          </a:p>
        </p:txBody>
      </p:sp>
      <p:sp>
        <p:nvSpPr>
          <p:cNvPr id="4" name="Content Placeholder 3"/>
          <p:cNvSpPr>
            <a:spLocks noGrp="1"/>
          </p:cNvSpPr>
          <p:nvPr>
            <p:ph sz="half" idx="2"/>
          </p:nvPr>
        </p:nvSpPr>
        <p:spPr/>
        <p:txBody>
          <a:bodyPr>
            <a:normAutofit lnSpcReduction="10000"/>
          </a:bodyPr>
          <a:lstStyle/>
          <a:p>
            <a:r>
              <a:rPr lang="cy-GB" dirty="0"/>
              <a:t>O’i gweithredu’n gadarnhaol ac yn fedrus, gall goruchwyliaeth fod o fudd i’r gweithiwr,  i’r cleient,  i’r cyflogwr ac i arfer.  </a:t>
            </a:r>
            <a:endParaRPr lang="cy-GB" dirty="0" smtClean="0"/>
          </a:p>
          <a:p>
            <a:r>
              <a:rPr lang="cy-GB" dirty="0" smtClean="0"/>
              <a:t>Mae Johns (2004</a:t>
            </a:r>
            <a:r>
              <a:rPr lang="cy-GB" dirty="0"/>
              <a:t>:  </a:t>
            </a:r>
            <a:r>
              <a:rPr lang="cy-GB" dirty="0" smtClean="0"/>
              <a:t>68) </a:t>
            </a:r>
            <a:r>
              <a:rPr lang="cy-GB" dirty="0"/>
              <a:t>yn honni bod goruchwyliaeth yn ganolog i’r broses ddysgu ac i ehangu cwmpas arfer a dylid ei hystyried yn fodd o annog hunanasesu a sgiliau dadansoddi ac adfyfyrio.  </a:t>
            </a:r>
          </a:p>
          <a:p>
            <a:endParaRPr lang="en-GB" dirty="0"/>
          </a:p>
        </p:txBody>
      </p:sp>
    </p:spTree>
    <p:extLst>
      <p:ext uri="{BB962C8B-B14F-4D97-AF65-F5344CB8AC3E}">
        <p14:creationId xmlns:p14="http://schemas.microsoft.com/office/powerpoint/2010/main" val="20384790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a:t>
            </a:r>
            <a:br>
              <a:rPr lang="en-GB" dirty="0" smtClean="0"/>
            </a:br>
            <a:r>
              <a:rPr lang="en-GB" dirty="0" err="1" smtClean="0"/>
              <a:t>Goruchwyliaeth</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a:t>However, </a:t>
            </a:r>
            <a:r>
              <a:rPr lang="en-GB" dirty="0" smtClean="0"/>
              <a:t> whilst </a:t>
            </a:r>
            <a:r>
              <a:rPr lang="en-GB" dirty="0"/>
              <a:t>there is the need for supervision within these caring professions, many organisations do not understand the value and benefit gained from supervision. </a:t>
            </a:r>
            <a:endParaRPr lang="en-GB" dirty="0" smtClean="0"/>
          </a:p>
          <a:p>
            <a:r>
              <a:rPr lang="en-GB" dirty="0" smtClean="0"/>
              <a:t>This </a:t>
            </a:r>
            <a:r>
              <a:rPr lang="en-GB" dirty="0"/>
              <a:t>can have a negative effect on the worker, their practice, as well as the employing organisation. </a:t>
            </a:r>
            <a:endParaRPr lang="en-GB" dirty="0" smtClean="0"/>
          </a:p>
          <a:p>
            <a:r>
              <a:rPr lang="en-GB" dirty="0" smtClean="0"/>
              <a:t>This </a:t>
            </a:r>
            <a:r>
              <a:rPr lang="en-GB" dirty="0"/>
              <a:t>lack of understanding from the organisation could have a detrimental result starting with the employing organisation and filtering down to the clients.  </a:t>
            </a:r>
          </a:p>
          <a:p>
            <a:endParaRPr lang="en-GB" dirty="0"/>
          </a:p>
        </p:txBody>
      </p:sp>
      <p:sp>
        <p:nvSpPr>
          <p:cNvPr id="4" name="Content Placeholder 3"/>
          <p:cNvSpPr>
            <a:spLocks noGrp="1"/>
          </p:cNvSpPr>
          <p:nvPr>
            <p:ph sz="half" idx="2"/>
          </p:nvPr>
        </p:nvSpPr>
        <p:spPr/>
        <p:txBody>
          <a:bodyPr>
            <a:normAutofit fontScale="92500" lnSpcReduction="20000"/>
          </a:bodyPr>
          <a:lstStyle/>
          <a:p>
            <a:r>
              <a:rPr lang="cy-GB" dirty="0"/>
              <a:t>Fodd bynnag, er bod angen goruchwyliaeth o fewn y proffesiynau gofal hyn, nid yw llawer o sefydliadau’n deall y gwerth a’r budd sy’n dod yn ei sgil.  </a:t>
            </a:r>
            <a:endParaRPr lang="cy-GB" dirty="0" smtClean="0"/>
          </a:p>
          <a:p>
            <a:r>
              <a:rPr lang="cy-GB" dirty="0" smtClean="0"/>
              <a:t>Mae </a:t>
            </a:r>
            <a:r>
              <a:rPr lang="cy-GB" dirty="0"/>
              <a:t>hyn yn gallu cael effaith negyddol ar y gweithiwr a’i arfer yn ogystal ag ar y sefydliad sy’n ei gyflogi.  </a:t>
            </a:r>
            <a:endParaRPr lang="cy-GB" dirty="0" smtClean="0"/>
          </a:p>
          <a:p>
            <a:r>
              <a:rPr lang="cy-GB" noProof="1" smtClean="0"/>
              <a:t>Gallai’r</a:t>
            </a:r>
            <a:r>
              <a:rPr lang="cy-GB" dirty="0" smtClean="0"/>
              <a:t> </a:t>
            </a:r>
            <a:r>
              <a:rPr lang="cy-GB" dirty="0"/>
              <a:t>diffyg dealltwriaeth hwn gan y sefydliad gael canlyniad niweidiol, gan ddechrau gyda’r sefydliad sy’n cyflogi ac yn hidlo i lawr i’r cleientiaid.  </a:t>
            </a:r>
          </a:p>
          <a:p>
            <a:endParaRPr lang="en-GB" dirty="0"/>
          </a:p>
        </p:txBody>
      </p:sp>
    </p:spTree>
    <p:extLst>
      <p:ext uri="{BB962C8B-B14F-4D97-AF65-F5344CB8AC3E}">
        <p14:creationId xmlns:p14="http://schemas.microsoft.com/office/powerpoint/2010/main" val="31329954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 Policy</a:t>
            </a:r>
            <a:br>
              <a:rPr lang="en-GB" dirty="0" smtClean="0"/>
            </a:br>
            <a:r>
              <a:rPr lang="en-GB" dirty="0" err="1" smtClean="0"/>
              <a:t>Polisi</a:t>
            </a:r>
            <a:r>
              <a:rPr lang="en-GB" dirty="0" smtClean="0"/>
              <a:t> </a:t>
            </a:r>
            <a:r>
              <a:rPr lang="en-GB" dirty="0" err="1" smtClean="0"/>
              <a:t>Goruchwyliaeth</a:t>
            </a:r>
            <a:endParaRPr lang="en-GB" dirty="0"/>
          </a:p>
        </p:txBody>
      </p:sp>
      <p:sp>
        <p:nvSpPr>
          <p:cNvPr id="3" name="Content Placeholder 2"/>
          <p:cNvSpPr>
            <a:spLocks noGrp="1"/>
          </p:cNvSpPr>
          <p:nvPr>
            <p:ph sz="half" idx="1"/>
          </p:nvPr>
        </p:nvSpPr>
        <p:spPr/>
        <p:txBody>
          <a:bodyPr>
            <a:normAutofit lnSpcReduction="10000"/>
          </a:bodyPr>
          <a:lstStyle/>
          <a:p>
            <a:r>
              <a:rPr lang="en-GB" dirty="0"/>
              <a:t>One way of ensuring appropriate services is through a supervision policy. </a:t>
            </a:r>
            <a:endParaRPr lang="en-GB" dirty="0" smtClean="0"/>
          </a:p>
          <a:p>
            <a:r>
              <a:rPr lang="en-GB" dirty="0" smtClean="0"/>
              <a:t>A </a:t>
            </a:r>
            <a:r>
              <a:rPr lang="en-GB" dirty="0"/>
              <a:t>supervision policy reveals whether an organisation or agency is committed to </a:t>
            </a:r>
            <a:r>
              <a:rPr lang="en-GB" dirty="0" smtClean="0"/>
              <a:t>supervision</a:t>
            </a:r>
          </a:p>
          <a:p>
            <a:r>
              <a:rPr lang="en-GB" dirty="0"/>
              <a:t>I</a:t>
            </a:r>
            <a:r>
              <a:rPr lang="en-GB" dirty="0" smtClean="0"/>
              <a:t>t </a:t>
            </a:r>
            <a:r>
              <a:rPr lang="en-GB" dirty="0"/>
              <a:t>also sets both a context and organisational culture to the supervision that is undertaken within </a:t>
            </a:r>
            <a:r>
              <a:rPr lang="en-GB" dirty="0" smtClean="0"/>
              <a:t>it.</a:t>
            </a:r>
            <a:endParaRPr lang="en-GB" dirty="0"/>
          </a:p>
        </p:txBody>
      </p:sp>
      <p:sp>
        <p:nvSpPr>
          <p:cNvPr id="4" name="Content Placeholder 3"/>
          <p:cNvSpPr>
            <a:spLocks noGrp="1"/>
          </p:cNvSpPr>
          <p:nvPr>
            <p:ph sz="half" idx="2"/>
          </p:nvPr>
        </p:nvSpPr>
        <p:spPr/>
        <p:txBody>
          <a:bodyPr>
            <a:normAutofit lnSpcReduction="10000"/>
          </a:bodyPr>
          <a:lstStyle/>
          <a:p>
            <a:r>
              <a:rPr lang="cy-GB" dirty="0"/>
              <a:t>Mae polisi goruchwyliaeth yn un ffordd o sicrhau gwasanaethau priodol. </a:t>
            </a:r>
            <a:endParaRPr lang="cy-GB" dirty="0" smtClean="0"/>
          </a:p>
          <a:p>
            <a:r>
              <a:rPr lang="cy-GB" dirty="0" smtClean="0"/>
              <a:t>Mae </a:t>
            </a:r>
            <a:r>
              <a:rPr lang="cy-GB" dirty="0"/>
              <a:t>polisi goruchwyliaeth yn datgelu a ydy sefydliad neu asiantaeth wedi ymrwymo i oruchwyliaeth. </a:t>
            </a:r>
            <a:endParaRPr lang="cy-GB" dirty="0" smtClean="0"/>
          </a:p>
          <a:p>
            <a:r>
              <a:rPr lang="cy-GB" dirty="0" smtClean="0"/>
              <a:t>Hefyd </a:t>
            </a:r>
            <a:r>
              <a:rPr lang="cy-GB" dirty="0"/>
              <a:t>mae’n gosod cyd-destun a diwylliant sefydliadol ar gyfer yr oruchwyliaeth a gyflawnir o’i fewn.</a:t>
            </a:r>
          </a:p>
          <a:p>
            <a:endParaRPr lang="en-GB" dirty="0"/>
          </a:p>
        </p:txBody>
      </p:sp>
    </p:spTree>
    <p:extLst>
      <p:ext uri="{BB962C8B-B14F-4D97-AF65-F5344CB8AC3E}">
        <p14:creationId xmlns:p14="http://schemas.microsoft.com/office/powerpoint/2010/main" val="13959165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Group Task</a:t>
            </a:r>
            <a:br>
              <a:rPr lang="en-GB" dirty="0" smtClean="0"/>
            </a:br>
            <a:r>
              <a:rPr lang="en-GB" dirty="0" err="1" smtClean="0"/>
              <a:t>Tasg</a:t>
            </a:r>
            <a:r>
              <a:rPr lang="en-GB" dirty="0" smtClean="0"/>
              <a:t> </a:t>
            </a:r>
            <a:r>
              <a:rPr lang="cy-GB" dirty="0"/>
              <a:t>Grŵp</a:t>
            </a:r>
            <a:r>
              <a:rPr lang="en-GB" dirty="0" smtClean="0"/>
              <a:t> </a:t>
            </a:r>
            <a:endParaRPr lang="en-GB" dirty="0"/>
          </a:p>
        </p:txBody>
      </p:sp>
      <p:sp>
        <p:nvSpPr>
          <p:cNvPr id="3" name="Content Placeholder 2"/>
          <p:cNvSpPr>
            <a:spLocks noGrp="1"/>
          </p:cNvSpPr>
          <p:nvPr>
            <p:ph sz="half" idx="1"/>
          </p:nvPr>
        </p:nvSpPr>
        <p:spPr/>
        <p:txBody>
          <a:bodyPr/>
          <a:lstStyle/>
          <a:p>
            <a:endParaRPr lang="en-GB" dirty="0" smtClean="0"/>
          </a:p>
          <a:p>
            <a:r>
              <a:rPr lang="en-GB" dirty="0" smtClean="0"/>
              <a:t>In your pair/triad discuss the supervision policy for your organisation/work placement.</a:t>
            </a:r>
            <a:endParaRPr lang="en-GB" dirty="0"/>
          </a:p>
        </p:txBody>
      </p:sp>
      <p:sp>
        <p:nvSpPr>
          <p:cNvPr id="4" name="Content Placeholder 3"/>
          <p:cNvSpPr>
            <a:spLocks noGrp="1"/>
          </p:cNvSpPr>
          <p:nvPr>
            <p:ph sz="half" idx="2"/>
          </p:nvPr>
        </p:nvSpPr>
        <p:spPr/>
        <p:txBody>
          <a:bodyPr/>
          <a:lstStyle/>
          <a:p>
            <a:endParaRPr lang="cy-GB" dirty="0" smtClean="0"/>
          </a:p>
          <a:p>
            <a:r>
              <a:rPr lang="cy-GB" dirty="0" smtClean="0"/>
              <a:t>Yn </a:t>
            </a:r>
            <a:r>
              <a:rPr lang="cy-GB" dirty="0"/>
              <a:t>eich pâr/triawd trafodwch bolisi goruchwyliaeth eich sefydliad/lleoliad gwaith.</a:t>
            </a:r>
          </a:p>
          <a:p>
            <a:endParaRPr lang="en-GB" dirty="0"/>
          </a:p>
        </p:txBody>
      </p:sp>
    </p:spTree>
    <p:extLst>
      <p:ext uri="{BB962C8B-B14F-4D97-AF65-F5344CB8AC3E}">
        <p14:creationId xmlns:p14="http://schemas.microsoft.com/office/powerpoint/2010/main" val="32469443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 Policy</a:t>
            </a:r>
            <a:br>
              <a:rPr lang="en-GB" dirty="0" smtClean="0"/>
            </a:br>
            <a:r>
              <a:rPr lang="en-GB" dirty="0" err="1" smtClean="0"/>
              <a:t>Polisi</a:t>
            </a:r>
            <a:r>
              <a:rPr lang="en-GB" dirty="0" smtClean="0"/>
              <a:t> </a:t>
            </a:r>
            <a:r>
              <a:rPr lang="en-GB" dirty="0" err="1" smtClean="0"/>
              <a:t>Goruchwyliaeth</a:t>
            </a:r>
            <a:r>
              <a:rPr lang="en-GB" dirty="0" smtClean="0"/>
              <a:t> </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a:t>A written policy in itself does not automatically ensure the success of supervision, especially if this document is not read or applied. However, the absence of such a policy gives the impression that the organisation does not give a high priority to supervision. </a:t>
            </a:r>
            <a:endParaRPr lang="en-GB" dirty="0" smtClean="0"/>
          </a:p>
          <a:p>
            <a:r>
              <a:rPr lang="en-GB" dirty="0"/>
              <a:t>Effective managerial supervision provides an opportunity for an organisation to produce positive results from its staff, which is one of its major resources</a:t>
            </a:r>
            <a:r>
              <a:rPr lang="en-GB" dirty="0" smtClean="0"/>
              <a:t>.</a:t>
            </a:r>
          </a:p>
          <a:p>
            <a:endParaRPr lang="en-GB" dirty="0"/>
          </a:p>
        </p:txBody>
      </p:sp>
      <p:sp>
        <p:nvSpPr>
          <p:cNvPr id="4" name="Content Placeholder 3"/>
          <p:cNvSpPr>
            <a:spLocks noGrp="1"/>
          </p:cNvSpPr>
          <p:nvPr>
            <p:ph sz="half" idx="2"/>
          </p:nvPr>
        </p:nvSpPr>
        <p:spPr/>
        <p:txBody>
          <a:bodyPr>
            <a:normAutofit fontScale="92500" lnSpcReduction="20000"/>
          </a:bodyPr>
          <a:lstStyle/>
          <a:p>
            <a:r>
              <a:rPr lang="cy-GB" dirty="0"/>
              <a:t>Nid yw polisi ysgrifenedig </a:t>
            </a:r>
            <a:r>
              <a:rPr lang="cy-GB" noProof="1"/>
              <a:t>ohono’i</a:t>
            </a:r>
            <a:r>
              <a:rPr lang="cy-GB" dirty="0"/>
              <a:t> hun yn sicrhau’n awtomatig y bydd goruchwyliaeth yn llwyddiannus, yn enwedig os nad yw’r ddogfen hon yn cael ei darllen na’i chymhwyso.  Fodd bynnag, mae absenoldeb polisi o’r fath yn rhoi’r argraff nad yw’r sefydliad yn rhoi blaenoriaeth uchel i oruchwyliaeth. </a:t>
            </a:r>
          </a:p>
          <a:p>
            <a:r>
              <a:rPr lang="cy-GB" dirty="0"/>
              <a:t>Mae goruchwyliaeth reolaethol effeithiol yn rhoi cyfle i sefydliad gynhyrchu canlyniadau cadarnhaol gan ei staff, sy’n un o’i brif adnoddau.</a:t>
            </a:r>
          </a:p>
          <a:p>
            <a:endParaRPr lang="en-GB" dirty="0"/>
          </a:p>
        </p:txBody>
      </p:sp>
    </p:spTree>
    <p:extLst>
      <p:ext uri="{BB962C8B-B14F-4D97-AF65-F5344CB8AC3E}">
        <p14:creationId xmlns:p14="http://schemas.microsoft.com/office/powerpoint/2010/main" val="10928379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Learning Organisations</a:t>
            </a:r>
            <a:br>
              <a:rPr lang="en-GB" dirty="0" smtClean="0"/>
            </a:br>
            <a:r>
              <a:rPr lang="en-GB" dirty="0" err="1" smtClean="0"/>
              <a:t>Sefydliadau</a:t>
            </a:r>
            <a:r>
              <a:rPr lang="en-GB" dirty="0" smtClean="0"/>
              <a:t> </a:t>
            </a:r>
            <a:r>
              <a:rPr lang="en-GB" dirty="0" err="1" smtClean="0"/>
              <a:t>sy’n</a:t>
            </a:r>
            <a:r>
              <a:rPr lang="en-GB" dirty="0" smtClean="0"/>
              <a:t> </a:t>
            </a:r>
            <a:r>
              <a:rPr lang="en-GB" dirty="0" err="1" smtClean="0"/>
              <a:t>Dysgu</a:t>
            </a:r>
            <a:endParaRPr lang="en-GB" dirty="0"/>
          </a:p>
        </p:txBody>
      </p:sp>
      <p:sp>
        <p:nvSpPr>
          <p:cNvPr id="3" name="Content Placeholder 2"/>
          <p:cNvSpPr>
            <a:spLocks noGrp="1"/>
          </p:cNvSpPr>
          <p:nvPr>
            <p:ph sz="half" idx="1"/>
          </p:nvPr>
        </p:nvSpPr>
        <p:spPr/>
        <p:txBody>
          <a:bodyPr>
            <a:normAutofit/>
          </a:bodyPr>
          <a:lstStyle/>
          <a:p>
            <a:r>
              <a:rPr lang="en-GB" dirty="0"/>
              <a:t>According to Turnbull (2005: 215) people in an organisation are potential resources for learning. Knowles (2005: 215) comments on learning in organisations and draws attention to the potential of every work setting as a potential environment for learning.</a:t>
            </a:r>
          </a:p>
          <a:p>
            <a:pPr marL="0" indent="0">
              <a:buNone/>
            </a:pPr>
            <a:r>
              <a:rPr lang="en-GB" dirty="0"/>
              <a:t> </a:t>
            </a:r>
          </a:p>
          <a:p>
            <a:endParaRPr lang="en-GB" dirty="0"/>
          </a:p>
        </p:txBody>
      </p:sp>
      <p:sp>
        <p:nvSpPr>
          <p:cNvPr id="4" name="Content Placeholder 3"/>
          <p:cNvSpPr>
            <a:spLocks noGrp="1"/>
          </p:cNvSpPr>
          <p:nvPr>
            <p:ph sz="half" idx="2"/>
          </p:nvPr>
        </p:nvSpPr>
        <p:spPr/>
        <p:txBody>
          <a:bodyPr>
            <a:normAutofit/>
          </a:bodyPr>
          <a:lstStyle/>
          <a:p>
            <a:r>
              <a:rPr lang="cy-GB" dirty="0"/>
              <a:t>Yn ôl </a:t>
            </a:r>
            <a:r>
              <a:rPr lang="cy-GB" noProof="1"/>
              <a:t>Turnbull</a:t>
            </a:r>
            <a:r>
              <a:rPr lang="cy-GB" dirty="0"/>
              <a:t> (2005: 215) mae pobl mewn sefydliad yn adnoddau potensial ar gyfer dysgu. Mae </a:t>
            </a:r>
            <a:r>
              <a:rPr lang="cy-GB" noProof="1"/>
              <a:t>Knowles</a:t>
            </a:r>
            <a:r>
              <a:rPr lang="cy-GB" dirty="0"/>
              <a:t> (2005: 215) yn rhoi sylwadau ar ddysgu mewn sefydliadau ac yn tynnu sylw at botensial pob sefydliad gwaith fel amgylchedd potensial ar gyfer dysgu.</a:t>
            </a:r>
          </a:p>
          <a:p>
            <a:endParaRPr lang="en-GB" dirty="0"/>
          </a:p>
        </p:txBody>
      </p:sp>
    </p:spTree>
    <p:extLst>
      <p:ext uri="{BB962C8B-B14F-4D97-AF65-F5344CB8AC3E}">
        <p14:creationId xmlns:p14="http://schemas.microsoft.com/office/powerpoint/2010/main" val="38216527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Learning Organisations</a:t>
            </a:r>
            <a:br>
              <a:rPr lang="en-GB" dirty="0" smtClean="0"/>
            </a:br>
            <a:r>
              <a:rPr lang="en-GB" dirty="0" err="1" smtClean="0"/>
              <a:t>Sefydliadau</a:t>
            </a:r>
            <a:r>
              <a:rPr lang="en-GB" dirty="0" smtClean="0"/>
              <a:t> </a:t>
            </a:r>
            <a:r>
              <a:rPr lang="en-GB" dirty="0" err="1" smtClean="0"/>
              <a:t>sy’n</a:t>
            </a:r>
            <a:r>
              <a:rPr lang="en-GB" dirty="0" smtClean="0"/>
              <a:t> </a:t>
            </a:r>
            <a:r>
              <a:rPr lang="en-GB" dirty="0" err="1" smtClean="0"/>
              <a:t>Dysgu</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a:t>One of the key thinkers on learning in </a:t>
            </a:r>
            <a:r>
              <a:rPr lang="en-GB" dirty="0" smtClean="0"/>
              <a:t>organisations – </a:t>
            </a:r>
            <a:r>
              <a:rPr lang="en-GB" dirty="0" err="1" smtClean="0"/>
              <a:t>Argyris</a:t>
            </a:r>
            <a:r>
              <a:rPr lang="en-GB" dirty="0" smtClean="0"/>
              <a:t> </a:t>
            </a:r>
            <a:r>
              <a:rPr lang="en-GB" dirty="0"/>
              <a:t>(1982 </a:t>
            </a:r>
            <a:r>
              <a:rPr lang="en-GB" i="1" dirty="0"/>
              <a:t>cited in</a:t>
            </a:r>
            <a:r>
              <a:rPr lang="en-GB" dirty="0"/>
              <a:t> Turnbull, 2000: </a:t>
            </a:r>
            <a:r>
              <a:rPr lang="en-GB" dirty="0" smtClean="0"/>
              <a:t>216) – pointed </a:t>
            </a:r>
            <a:r>
              <a:rPr lang="en-GB" dirty="0"/>
              <a:t>out that we only learn in environments where we are encouraged to be responsible, productive and creative, and where errors are seen as the vehicle for learning</a:t>
            </a:r>
            <a:r>
              <a:rPr lang="en-GB" dirty="0" smtClean="0"/>
              <a:t>.</a:t>
            </a:r>
          </a:p>
          <a:p>
            <a:r>
              <a:rPr lang="en-GB" dirty="0" smtClean="0"/>
              <a:t> </a:t>
            </a:r>
            <a:r>
              <a:rPr lang="en-GB" dirty="0"/>
              <a:t>A good learning culture needs to provide opportunities for risk taking and for experimental, practical and reflective learning; and this is what managers want to enhance, not only in line management supervision, but also throughout the organisations for which we work. </a:t>
            </a:r>
          </a:p>
          <a:p>
            <a:pPr marL="0" indent="0">
              <a:buNone/>
            </a:pPr>
            <a:r>
              <a:rPr lang="en-GB" dirty="0"/>
              <a:t> </a:t>
            </a:r>
          </a:p>
          <a:p>
            <a:endParaRPr lang="en-GB" dirty="0"/>
          </a:p>
        </p:txBody>
      </p:sp>
      <p:sp>
        <p:nvSpPr>
          <p:cNvPr id="4" name="Content Placeholder 3"/>
          <p:cNvSpPr>
            <a:spLocks noGrp="1"/>
          </p:cNvSpPr>
          <p:nvPr>
            <p:ph sz="half" idx="2"/>
          </p:nvPr>
        </p:nvSpPr>
        <p:spPr/>
        <p:txBody>
          <a:bodyPr>
            <a:normAutofit fontScale="77500" lnSpcReduction="20000"/>
          </a:bodyPr>
          <a:lstStyle/>
          <a:p>
            <a:r>
              <a:rPr lang="cy-GB" dirty="0"/>
              <a:t>Nododd </a:t>
            </a:r>
            <a:r>
              <a:rPr lang="cy-GB" noProof="1"/>
              <a:t>Argyris</a:t>
            </a:r>
            <a:r>
              <a:rPr lang="cy-GB" dirty="0"/>
              <a:t> (1982 </a:t>
            </a:r>
            <a:r>
              <a:rPr lang="cy-GB" i="1" dirty="0"/>
              <a:t>dyfynnwyd yn</a:t>
            </a:r>
            <a:r>
              <a:rPr lang="cy-GB" dirty="0"/>
              <a:t> </a:t>
            </a:r>
            <a:r>
              <a:rPr lang="cy-GB" noProof="1"/>
              <a:t>Turnbull</a:t>
            </a:r>
            <a:r>
              <a:rPr lang="cy-GB" dirty="0"/>
              <a:t>, 2000:  </a:t>
            </a:r>
            <a:r>
              <a:rPr lang="cy-GB" dirty="0" smtClean="0"/>
              <a:t>216) – un </a:t>
            </a:r>
            <a:r>
              <a:rPr lang="cy-GB" dirty="0"/>
              <a:t>o’r meddylwyr allweddol yng nghyswllt dysgu mewn </a:t>
            </a:r>
            <a:r>
              <a:rPr lang="cy-GB" dirty="0" smtClean="0"/>
              <a:t>sefydliadau – ein </a:t>
            </a:r>
            <a:r>
              <a:rPr lang="cy-GB" dirty="0"/>
              <a:t>bod </a:t>
            </a:r>
            <a:r>
              <a:rPr lang="cy-GB" noProof="1"/>
              <a:t>ni’n</a:t>
            </a:r>
            <a:r>
              <a:rPr lang="cy-GB" dirty="0"/>
              <a:t> dysgu mewn amgylcheddau lle cawn ein hannog i fod yn gyfrifol, yn gynhyrchiol ac yn greadigol yn unig, a lle ystyrir camgymeriadau’n gyfrwng dysgu.</a:t>
            </a:r>
          </a:p>
          <a:p>
            <a:r>
              <a:rPr lang="cy-GB" dirty="0"/>
              <a:t> Mae angen i ddiwylliant dysgu da ddarparu cyfleoedd ar gyfer cymryd risgiau a dysgu arbrofol, ymarferol ac adfyfyriol; a dyma beth sydd eisiau i reolwyr ei gyfoethogi, nid yn unig o fewn goruchwyliaeth gan reolwyr llinell, ond hefyd ledled y sefydliadau rydym yn gweithio iddyn nhw. </a:t>
            </a:r>
            <a:endParaRPr lang="en-GB" dirty="0"/>
          </a:p>
          <a:p>
            <a:endParaRPr lang="en-GB" dirty="0"/>
          </a:p>
        </p:txBody>
      </p:sp>
    </p:spTree>
    <p:extLst>
      <p:ext uri="{BB962C8B-B14F-4D97-AF65-F5344CB8AC3E}">
        <p14:creationId xmlns:p14="http://schemas.microsoft.com/office/powerpoint/2010/main" val="9682568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Dysgu</a:t>
            </a:r>
            <a:r>
              <a:rPr lang="en-US" dirty="0" smtClean="0"/>
              <a:t> </a:t>
            </a:r>
            <a:r>
              <a:rPr lang="en-US" dirty="0" err="1" smtClean="0"/>
              <a:t>Cyfeiriol</a:t>
            </a:r>
            <a:r>
              <a:rPr lang="en-US" dirty="0"/>
              <a:t/>
            </a:r>
            <a:br>
              <a:rPr lang="en-US" dirty="0"/>
            </a:br>
            <a:r>
              <a:rPr lang="cy-GB" dirty="0" err="1" smtClean="0"/>
              <a:t>Directed</a:t>
            </a:r>
            <a:r>
              <a:rPr lang="cy-GB" dirty="0" smtClean="0"/>
              <a:t> </a:t>
            </a:r>
            <a:r>
              <a:rPr lang="cy-GB" dirty="0" err="1" smtClean="0"/>
              <a:t>Study</a:t>
            </a:r>
            <a:endParaRPr lang="en-GB" dirty="0"/>
          </a:p>
        </p:txBody>
      </p:sp>
      <p:sp>
        <p:nvSpPr>
          <p:cNvPr id="3" name="Content Placeholder 2"/>
          <p:cNvSpPr>
            <a:spLocks noGrp="1"/>
          </p:cNvSpPr>
          <p:nvPr>
            <p:ph sz="half" idx="1"/>
          </p:nvPr>
        </p:nvSpPr>
        <p:spPr/>
        <p:txBody>
          <a:bodyPr>
            <a:normAutofit fontScale="92500"/>
          </a:bodyPr>
          <a:lstStyle/>
          <a:p>
            <a:r>
              <a:rPr lang="en-GB" dirty="0" smtClean="0"/>
              <a:t>Read the ‘Youth Work Values’ </a:t>
            </a:r>
            <a:r>
              <a:rPr lang="en-GB" dirty="0" err="1" smtClean="0"/>
              <a:t>handout</a:t>
            </a:r>
            <a:r>
              <a:rPr lang="en-GB" dirty="0" smtClean="0"/>
              <a:t> (LSIS, 2012) and the </a:t>
            </a:r>
            <a:r>
              <a:rPr lang="en-GB" dirty="0"/>
              <a:t>Code of Occupational Ethics for the Youth Service in Wales (ETS Wales &amp; YMCA Wales Community </a:t>
            </a:r>
            <a:r>
              <a:rPr lang="en-GB" dirty="0" smtClean="0"/>
              <a:t>College, </a:t>
            </a:r>
            <a:r>
              <a:rPr lang="en-GB" dirty="0"/>
              <a:t>2012)</a:t>
            </a:r>
            <a:endParaRPr lang="en-GB" dirty="0" smtClean="0"/>
          </a:p>
          <a:p>
            <a:r>
              <a:rPr lang="en-GB" dirty="0"/>
              <a:t>C</a:t>
            </a:r>
            <a:r>
              <a:rPr lang="en-GB" dirty="0" smtClean="0"/>
              <a:t>onsider how these standards can be applied to your role as a supervisor.</a:t>
            </a:r>
          </a:p>
          <a:p>
            <a:r>
              <a:rPr lang="en-GB" dirty="0" smtClean="0"/>
              <a:t>Be prepared to feedback your findings.</a:t>
            </a:r>
            <a:endParaRPr lang="en-GB" dirty="0"/>
          </a:p>
        </p:txBody>
      </p:sp>
      <p:sp>
        <p:nvSpPr>
          <p:cNvPr id="4" name="Content Placeholder 3"/>
          <p:cNvSpPr>
            <a:spLocks noGrp="1"/>
          </p:cNvSpPr>
          <p:nvPr>
            <p:ph sz="half" idx="2"/>
          </p:nvPr>
        </p:nvSpPr>
        <p:spPr/>
        <p:txBody>
          <a:bodyPr>
            <a:normAutofit fontScale="92500"/>
          </a:bodyPr>
          <a:lstStyle/>
          <a:p>
            <a:r>
              <a:rPr lang="en-GB" dirty="0" err="1" smtClean="0"/>
              <a:t>Darllenwch</a:t>
            </a:r>
            <a:r>
              <a:rPr lang="en-GB" dirty="0" smtClean="0"/>
              <a:t> y </a:t>
            </a:r>
            <a:r>
              <a:rPr lang="en-GB" dirty="0" err="1" smtClean="0"/>
              <a:t>daflen</a:t>
            </a:r>
            <a:r>
              <a:rPr lang="en-GB" dirty="0" smtClean="0"/>
              <a:t> </a:t>
            </a:r>
            <a:r>
              <a:rPr lang="en-GB" dirty="0" err="1" smtClean="0"/>
              <a:t>ar</a:t>
            </a:r>
            <a:r>
              <a:rPr lang="en-GB" dirty="0" smtClean="0"/>
              <a:t> ‘</a:t>
            </a:r>
            <a:r>
              <a:rPr lang="en-GB" dirty="0" err="1" smtClean="0"/>
              <a:t>Werthoedd</a:t>
            </a:r>
            <a:r>
              <a:rPr lang="en-GB" dirty="0" smtClean="0"/>
              <a:t> </a:t>
            </a:r>
            <a:r>
              <a:rPr lang="en-GB" dirty="0" err="1" smtClean="0"/>
              <a:t>Gwaith</a:t>
            </a:r>
            <a:r>
              <a:rPr lang="en-GB" dirty="0" smtClean="0"/>
              <a:t> </a:t>
            </a:r>
            <a:r>
              <a:rPr lang="en-GB" dirty="0" err="1" smtClean="0"/>
              <a:t>Ieuenctid</a:t>
            </a:r>
            <a:r>
              <a:rPr lang="en-GB" dirty="0" smtClean="0"/>
              <a:t>’ (LSIS, 2012) </a:t>
            </a:r>
            <a:r>
              <a:rPr lang="en-GB" dirty="0" err="1" smtClean="0"/>
              <a:t>a’r</a:t>
            </a:r>
            <a:r>
              <a:rPr lang="en-GB" dirty="0"/>
              <a:t> Cod </a:t>
            </a:r>
            <a:r>
              <a:rPr lang="en-GB" dirty="0" err="1"/>
              <a:t>Moeseg</a:t>
            </a:r>
            <a:r>
              <a:rPr lang="en-GB" dirty="0"/>
              <a:t> </a:t>
            </a:r>
            <a:r>
              <a:rPr lang="en-GB" dirty="0" err="1"/>
              <a:t>ar</a:t>
            </a:r>
            <a:r>
              <a:rPr lang="en-GB" dirty="0"/>
              <a:t> </a:t>
            </a:r>
            <a:r>
              <a:rPr lang="en-GB" dirty="0" err="1"/>
              <a:t>gyfer</a:t>
            </a:r>
            <a:r>
              <a:rPr lang="en-GB" dirty="0"/>
              <a:t> y </a:t>
            </a:r>
            <a:r>
              <a:rPr lang="en-GB" dirty="0" err="1"/>
              <a:t>Gwasanaeth</a:t>
            </a:r>
            <a:r>
              <a:rPr lang="en-GB" dirty="0"/>
              <a:t> </a:t>
            </a:r>
            <a:r>
              <a:rPr lang="en-GB" dirty="0" err="1"/>
              <a:t>Ieuenctid</a:t>
            </a:r>
            <a:r>
              <a:rPr lang="en-GB" dirty="0"/>
              <a:t> </a:t>
            </a:r>
            <a:r>
              <a:rPr lang="en-GB" dirty="0" err="1"/>
              <a:t>yng</a:t>
            </a:r>
            <a:r>
              <a:rPr lang="en-GB" dirty="0"/>
              <a:t> </a:t>
            </a:r>
            <a:r>
              <a:rPr lang="en-GB" dirty="0" err="1" smtClean="0"/>
              <a:t>Nghymru</a:t>
            </a:r>
            <a:r>
              <a:rPr lang="en-GB" dirty="0"/>
              <a:t> (ETS </a:t>
            </a:r>
            <a:r>
              <a:rPr lang="en-GB" dirty="0" smtClean="0"/>
              <a:t>Cymru </a:t>
            </a:r>
            <a:r>
              <a:rPr lang="en-GB" dirty="0"/>
              <a:t>&amp; </a:t>
            </a:r>
            <a:r>
              <a:rPr lang="en-GB" dirty="0" err="1" smtClean="0"/>
              <a:t>Coleg</a:t>
            </a:r>
            <a:r>
              <a:rPr lang="en-GB" dirty="0" smtClean="0"/>
              <a:t> </a:t>
            </a:r>
            <a:r>
              <a:rPr lang="en-GB" dirty="0" err="1" smtClean="0"/>
              <a:t>Cymunedol</a:t>
            </a:r>
            <a:r>
              <a:rPr lang="en-GB" dirty="0" smtClean="0"/>
              <a:t> YMCA Cymru, 2012)</a:t>
            </a:r>
          </a:p>
          <a:p>
            <a:r>
              <a:rPr lang="en-GB" dirty="0" err="1"/>
              <a:t>Ystyriwch</a:t>
            </a:r>
            <a:r>
              <a:rPr lang="en-GB" dirty="0"/>
              <a:t> </a:t>
            </a:r>
            <a:r>
              <a:rPr lang="en-GB" dirty="0" err="1"/>
              <a:t>sut</a:t>
            </a:r>
            <a:r>
              <a:rPr lang="en-GB" dirty="0"/>
              <a:t> y gall y </a:t>
            </a:r>
            <a:r>
              <a:rPr lang="en-GB" dirty="0" err="1"/>
              <a:t>safonau</a:t>
            </a:r>
            <a:r>
              <a:rPr lang="en-GB" dirty="0"/>
              <a:t> </a:t>
            </a:r>
            <a:r>
              <a:rPr lang="en-GB" dirty="0" err="1"/>
              <a:t>yma</a:t>
            </a:r>
            <a:r>
              <a:rPr lang="en-GB" dirty="0"/>
              <a:t> </a:t>
            </a:r>
            <a:r>
              <a:rPr lang="en-GB" dirty="0" err="1"/>
              <a:t>gael</a:t>
            </a:r>
            <a:r>
              <a:rPr lang="en-GB" dirty="0"/>
              <a:t> </a:t>
            </a:r>
            <a:r>
              <a:rPr lang="en-GB" dirty="0" err="1"/>
              <a:t>eu</a:t>
            </a:r>
            <a:r>
              <a:rPr lang="en-GB" dirty="0"/>
              <a:t> </a:t>
            </a:r>
            <a:r>
              <a:rPr lang="en-GB" dirty="0" err="1"/>
              <a:t>trosglwyddo</a:t>
            </a:r>
            <a:r>
              <a:rPr lang="en-GB" dirty="0"/>
              <a:t> </a:t>
            </a:r>
            <a:r>
              <a:rPr lang="en-GB" dirty="0" err="1"/>
              <a:t>i’ch</a:t>
            </a:r>
            <a:r>
              <a:rPr lang="en-GB" dirty="0"/>
              <a:t> </a:t>
            </a:r>
            <a:r>
              <a:rPr lang="en-GB" dirty="0" err="1"/>
              <a:t>rôl</a:t>
            </a:r>
            <a:r>
              <a:rPr lang="en-GB" dirty="0"/>
              <a:t> </a:t>
            </a:r>
            <a:r>
              <a:rPr lang="en-GB" dirty="0" err="1"/>
              <a:t>fel</a:t>
            </a:r>
            <a:r>
              <a:rPr lang="en-GB" dirty="0"/>
              <a:t> </a:t>
            </a:r>
            <a:r>
              <a:rPr lang="en-GB" dirty="0" err="1"/>
              <a:t>goruchwyliwr</a:t>
            </a:r>
            <a:r>
              <a:rPr lang="en-GB" dirty="0"/>
              <a:t>.</a:t>
            </a:r>
          </a:p>
          <a:p>
            <a:r>
              <a:rPr lang="en-GB" dirty="0" err="1"/>
              <a:t>Byddwch</a:t>
            </a:r>
            <a:r>
              <a:rPr lang="en-GB" dirty="0"/>
              <a:t> </a:t>
            </a:r>
            <a:r>
              <a:rPr lang="en-GB" dirty="0" err="1"/>
              <a:t>yn</a:t>
            </a:r>
            <a:r>
              <a:rPr lang="en-GB" dirty="0"/>
              <a:t> </a:t>
            </a:r>
            <a:r>
              <a:rPr lang="en-GB" dirty="0" err="1"/>
              <a:t>barod</a:t>
            </a:r>
            <a:r>
              <a:rPr lang="en-GB" dirty="0"/>
              <a:t> </a:t>
            </a:r>
            <a:r>
              <a:rPr lang="en-GB" dirty="0" err="1"/>
              <a:t>i</a:t>
            </a:r>
            <a:r>
              <a:rPr lang="en-GB" dirty="0"/>
              <a:t> </a:t>
            </a:r>
            <a:r>
              <a:rPr lang="en-GB" dirty="0" err="1"/>
              <a:t>rannu’ch</a:t>
            </a:r>
            <a:r>
              <a:rPr lang="en-GB" dirty="0"/>
              <a:t> </a:t>
            </a:r>
            <a:r>
              <a:rPr lang="en-GB" dirty="0" err="1"/>
              <a:t>adborth</a:t>
            </a:r>
            <a:endParaRPr lang="en-GB" dirty="0"/>
          </a:p>
          <a:p>
            <a:endParaRPr lang="en-GB" dirty="0" smtClean="0"/>
          </a:p>
        </p:txBody>
      </p:sp>
    </p:spTree>
    <p:extLst>
      <p:ext uri="{BB962C8B-B14F-4D97-AF65-F5344CB8AC3E}">
        <p14:creationId xmlns:p14="http://schemas.microsoft.com/office/powerpoint/2010/main" val="13999730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387</TotalTime>
  <Words>6176</Words>
  <Application>Microsoft Office PowerPoint</Application>
  <PresentationFormat>Widescreen</PresentationFormat>
  <Paragraphs>319</Paragraphs>
  <Slides>52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52</vt:i4>
      </vt:variant>
    </vt:vector>
  </HeadingPairs>
  <TitlesOfParts>
    <vt:vector size="57" baseType="lpstr">
      <vt:lpstr>Arial</vt:lpstr>
      <vt:lpstr>Calibri</vt:lpstr>
      <vt:lpstr>Calibri Light</vt:lpstr>
      <vt:lpstr>Wingdings</vt:lpstr>
      <vt:lpstr>Office Theme</vt:lpstr>
      <vt:lpstr>Supervision and Support Skills Sgiliau Goruchwylio a Chefnogi </vt:lpstr>
      <vt:lpstr>PowerPoint Presentation</vt:lpstr>
      <vt:lpstr>Group Work Gwaith Grŵp</vt:lpstr>
      <vt:lpstr>Definition Diffiniad</vt:lpstr>
      <vt:lpstr>What is supervision? Beth yw goruchwylio?</vt:lpstr>
      <vt:lpstr>What is supervision? Beth yw goruchwylio?</vt:lpstr>
      <vt:lpstr>What is supervision? Beth yw goruchwylio?</vt:lpstr>
      <vt:lpstr>Useful literature Llenyddiaeth ddefnyddiol</vt:lpstr>
      <vt:lpstr>Useful literature Llenyddiaeth ddefnyddiol</vt:lpstr>
      <vt:lpstr>Becoming a supervisor Dod yn oruchwyliwr</vt:lpstr>
      <vt:lpstr>Becoming a supervisor Dod yn oruchwyliwr</vt:lpstr>
      <vt:lpstr>Becoming a supervisor Dod yn oruchwyliwr</vt:lpstr>
      <vt:lpstr>Getting the support and Supervision you need Sicrhau’r cymorth a’r oruchwyliaeth y mae arnoch chi ei hangen</vt:lpstr>
      <vt:lpstr>Qualities needed to be a good supervisor. Y rhinweddau y mae eu hangen i fod yn oruchwyliwr da.</vt:lpstr>
      <vt:lpstr>Qualities needed to be a good supervisor. Y priodoleddau sydd eu hangen i fod yn oruchwyliwr da.</vt:lpstr>
      <vt:lpstr>Becoming a supervisor   Mynd yn oruchwyliwr</vt:lpstr>
      <vt:lpstr>Becoming a supervisor  Mynd yn oruchwyliwr</vt:lpstr>
      <vt:lpstr>Becoming a supervisor  Mynd yn oruchwyliwr</vt:lpstr>
      <vt:lpstr>Supervisor’s roles            Rolau’r goruchwyliwr</vt:lpstr>
      <vt:lpstr>Supervisor’s roles           Rolau’r goruchwyliwr</vt:lpstr>
      <vt:lpstr>Ethics  Moeseg</vt:lpstr>
      <vt:lpstr>Conclusion                        Casgliadau</vt:lpstr>
      <vt:lpstr>What is Supervision? Beth yw Goruchwyliaeth?</vt:lpstr>
      <vt:lpstr>What is Supervision? Beth yw Goruchwyliaeth?</vt:lpstr>
      <vt:lpstr>Supervision and Youth Work Goruchwyliaeth a Gwaith Ieuenctid</vt:lpstr>
      <vt:lpstr>Supervision and Youth Work Goruchwyliaeth a Gwaith Ieuenctid</vt:lpstr>
      <vt:lpstr>Other Professionals Gweithwyr Proffesiynol Eraill</vt:lpstr>
      <vt:lpstr>Other Professionals Gweithwyr Proffesiynol Eraill</vt:lpstr>
      <vt:lpstr>Supervision and Youth Work Goruchwyliaeth a Gwaith Ieuenctid</vt:lpstr>
      <vt:lpstr>Supervision and Youth Work Goruchwyliaeth a Gwaith Ieuenctid</vt:lpstr>
      <vt:lpstr>Supervision and Youth Work Goruchwyliaeth a Gwaith Ieuenctid</vt:lpstr>
      <vt:lpstr>Supervision and Youth Work Goruchwyliaeth a Gwaith Ieuenctid</vt:lpstr>
      <vt:lpstr>A useful perspective… Safbwynt defnyddiol…</vt:lpstr>
      <vt:lpstr>PowerPoint Presentation</vt:lpstr>
      <vt:lpstr>PowerPoint Presentation</vt:lpstr>
      <vt:lpstr>PowerPoint Presentation</vt:lpstr>
      <vt:lpstr>PowerPoint Presentation</vt:lpstr>
      <vt:lpstr>Three different functions Tair swyddogaeth wahanol</vt:lpstr>
      <vt:lpstr>PowerPoint Presentation</vt:lpstr>
      <vt:lpstr>PowerPoint Presentation</vt:lpstr>
      <vt:lpstr>Functions of Supervision   Swyddogaethau Goruchwylio</vt:lpstr>
      <vt:lpstr>More on Focus or Function  Rhagor ar Ffocws neu Swyddogaeth</vt:lpstr>
      <vt:lpstr>Supervision Goruchwyliaeth</vt:lpstr>
      <vt:lpstr>Supervision Goruchwyliaeth</vt:lpstr>
      <vt:lpstr>Supervision Goruchwyliaeth</vt:lpstr>
      <vt:lpstr>Supervision Goruchwyliaeth</vt:lpstr>
      <vt:lpstr>Supervision Policy Polisi Goruchwyliaeth</vt:lpstr>
      <vt:lpstr>Group Task Tasg Grŵp </vt:lpstr>
      <vt:lpstr>Supervision Policy Polisi Goruchwyliaeth </vt:lpstr>
      <vt:lpstr>Learning Organisations Sefydliadau sy’n Dysgu</vt:lpstr>
      <vt:lpstr>Learning Organisations Sefydliadau sy’n Dysgu</vt:lpstr>
      <vt:lpstr>Dysgu Cyfeiriol 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Angharad Lewis</dc:creator>
  <cp:lastModifiedBy>Angharad Lewis</cp:lastModifiedBy>
  <cp:revision>18</cp:revision>
  <cp:lastPrinted>2016-02-03T12:10:53Z</cp:lastPrinted>
  <dcterms:created xsi:type="dcterms:W3CDTF">2016-02-02T17:29:41Z</dcterms:created>
  <dcterms:modified xsi:type="dcterms:W3CDTF">2019-02-06T16:16:35Z</dcterms:modified>
</cp:coreProperties>
</file>