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F6B9014-E4D6-48C2-A689-519BD839DDF8}">
          <p14:sldIdLst>
            <p14:sldId id="256"/>
          </p14:sldIdLst>
        </p14:section>
        <p14:section name="Untitled Section" id="{1A8699C2-13A9-4B32-9B74-65508AA1D33B}">
          <p14:sldIdLst>
            <p14:sldId id="257"/>
            <p14:sldId id="259"/>
            <p14:sldId id="261"/>
            <p14:sldId id="262"/>
            <p14:sldId id="263"/>
            <p14:sldId id="264"/>
            <p14:sldId id="265"/>
            <p14:sldId id="266"/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3" autoAdjust="0"/>
    <p:restoredTop sz="94660"/>
  </p:normalViewPr>
  <p:slideViewPr>
    <p:cSldViewPr snapToGrid="0">
      <p:cViewPr varScale="1">
        <p:scale>
          <a:sx n="50" d="100"/>
          <a:sy n="50" d="100"/>
        </p:scale>
        <p:origin x="48" y="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E288BD-068F-4E49-951E-FDFFA44561D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48F8940-28EE-4C91-870C-B1C499E4A228}">
      <dgm:prSet/>
      <dgm:spPr/>
      <dgm:t>
        <a:bodyPr/>
        <a:lstStyle/>
        <a:p>
          <a:r>
            <a:rPr lang="en-GB"/>
            <a:t>In conclusion academic and employability skills are essential in order to have a fully functional workplace.</a:t>
          </a:r>
          <a:endParaRPr lang="en-US"/>
        </a:p>
      </dgm:t>
    </dgm:pt>
    <dgm:pt modelId="{A5D14A01-6796-464A-976B-C9E0CE930B03}" type="parTrans" cxnId="{54A29EAE-D6B9-4111-9F68-7AD5995A4DD1}">
      <dgm:prSet/>
      <dgm:spPr/>
      <dgm:t>
        <a:bodyPr/>
        <a:lstStyle/>
        <a:p>
          <a:endParaRPr lang="en-US"/>
        </a:p>
      </dgm:t>
    </dgm:pt>
    <dgm:pt modelId="{A33337E5-8D9F-4037-8532-FDC9639AC70B}" type="sibTrans" cxnId="{54A29EAE-D6B9-4111-9F68-7AD5995A4DD1}">
      <dgm:prSet/>
      <dgm:spPr/>
      <dgm:t>
        <a:bodyPr/>
        <a:lstStyle/>
        <a:p>
          <a:endParaRPr lang="en-US"/>
        </a:p>
      </dgm:t>
    </dgm:pt>
    <dgm:pt modelId="{EEFEDB06-94D6-4E4B-8C6A-A27BF81CD9FA}">
      <dgm:prSet/>
      <dgm:spPr/>
      <dgm:t>
        <a:bodyPr/>
        <a:lstStyle/>
        <a:p>
          <a:r>
            <a:rPr lang="en-GB"/>
            <a:t>Once you gain employability skills, it can help with your future as most of them are transferable and can come in handy when changing jobs.</a:t>
          </a:r>
          <a:endParaRPr lang="en-US"/>
        </a:p>
      </dgm:t>
    </dgm:pt>
    <dgm:pt modelId="{F515809B-34BF-410E-9241-A2FA5CBF25DB}" type="parTrans" cxnId="{3084E43F-E904-4AD2-8999-EA9295ADF29B}">
      <dgm:prSet/>
      <dgm:spPr/>
      <dgm:t>
        <a:bodyPr/>
        <a:lstStyle/>
        <a:p>
          <a:endParaRPr lang="en-US"/>
        </a:p>
      </dgm:t>
    </dgm:pt>
    <dgm:pt modelId="{5F7372C0-3031-4435-9A7E-F144247B535C}" type="sibTrans" cxnId="{3084E43F-E904-4AD2-8999-EA9295ADF29B}">
      <dgm:prSet/>
      <dgm:spPr/>
      <dgm:t>
        <a:bodyPr/>
        <a:lstStyle/>
        <a:p>
          <a:endParaRPr lang="en-US"/>
        </a:p>
      </dgm:t>
    </dgm:pt>
    <dgm:pt modelId="{2CCD6A82-3C59-4443-A36A-F64AD4855245}">
      <dgm:prSet/>
      <dgm:spPr/>
      <dgm:t>
        <a:bodyPr/>
        <a:lstStyle/>
        <a:p>
          <a:r>
            <a:rPr lang="en-GB"/>
            <a:t>On average, around 9% of people change jobs each year and the number varies each year, mainly higher (google 29 April 2019) </a:t>
          </a:r>
          <a:endParaRPr lang="en-US"/>
        </a:p>
      </dgm:t>
    </dgm:pt>
    <dgm:pt modelId="{7BB33982-5062-473C-A52D-B85B8744D6E6}" type="parTrans" cxnId="{41C54C7B-03E3-476A-AB1F-96C9FCF2F1BB}">
      <dgm:prSet/>
      <dgm:spPr/>
      <dgm:t>
        <a:bodyPr/>
        <a:lstStyle/>
        <a:p>
          <a:endParaRPr lang="en-US"/>
        </a:p>
      </dgm:t>
    </dgm:pt>
    <dgm:pt modelId="{A51C7AE9-60F2-4A64-A447-0737A67FF87D}" type="sibTrans" cxnId="{41C54C7B-03E3-476A-AB1F-96C9FCF2F1BB}">
      <dgm:prSet/>
      <dgm:spPr/>
      <dgm:t>
        <a:bodyPr/>
        <a:lstStyle/>
        <a:p>
          <a:endParaRPr lang="en-US"/>
        </a:p>
      </dgm:t>
    </dgm:pt>
    <dgm:pt modelId="{D0E9E7F7-C96C-45A7-B3B4-D276AC8CBC36}" type="pres">
      <dgm:prSet presAssocID="{AEE288BD-068F-4E49-951E-FDFFA44561DB}" presName="root" presStyleCnt="0">
        <dgm:presLayoutVars>
          <dgm:dir/>
          <dgm:resizeHandles val="exact"/>
        </dgm:presLayoutVars>
      </dgm:prSet>
      <dgm:spPr/>
    </dgm:pt>
    <dgm:pt modelId="{0DA1105F-1251-4F2A-B0B7-B41882532CE7}" type="pres">
      <dgm:prSet presAssocID="{F48F8940-28EE-4C91-870C-B1C499E4A228}" presName="compNode" presStyleCnt="0"/>
      <dgm:spPr/>
    </dgm:pt>
    <dgm:pt modelId="{69752DCA-21E2-4746-AEB5-AD80C655FCEE}" type="pres">
      <dgm:prSet presAssocID="{F48F8940-28EE-4C91-870C-B1C499E4A228}" presName="bgRect" presStyleLbl="bgShp" presStyleIdx="0" presStyleCnt="3"/>
      <dgm:spPr/>
    </dgm:pt>
    <dgm:pt modelId="{FB1390C7-A989-42E8-B66B-DA39A30FDF08}" type="pres">
      <dgm:prSet presAssocID="{F48F8940-28EE-4C91-870C-B1C499E4A22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A3DF59F-1BC2-47FA-BD88-B79AF1002FFB}" type="pres">
      <dgm:prSet presAssocID="{F48F8940-28EE-4C91-870C-B1C499E4A228}" presName="spaceRect" presStyleCnt="0"/>
      <dgm:spPr/>
    </dgm:pt>
    <dgm:pt modelId="{5BBE5AA1-6EA7-4861-8F5D-44CBA8548573}" type="pres">
      <dgm:prSet presAssocID="{F48F8940-28EE-4C91-870C-B1C499E4A228}" presName="parTx" presStyleLbl="revTx" presStyleIdx="0" presStyleCnt="3">
        <dgm:presLayoutVars>
          <dgm:chMax val="0"/>
          <dgm:chPref val="0"/>
        </dgm:presLayoutVars>
      </dgm:prSet>
      <dgm:spPr/>
    </dgm:pt>
    <dgm:pt modelId="{9A0799B1-742B-4FDD-8445-EE290252211E}" type="pres">
      <dgm:prSet presAssocID="{A33337E5-8D9F-4037-8532-FDC9639AC70B}" presName="sibTrans" presStyleCnt="0"/>
      <dgm:spPr/>
    </dgm:pt>
    <dgm:pt modelId="{50F41165-C3F2-4CAE-8366-F1F1DDC0A5C4}" type="pres">
      <dgm:prSet presAssocID="{EEFEDB06-94D6-4E4B-8C6A-A27BF81CD9FA}" presName="compNode" presStyleCnt="0"/>
      <dgm:spPr/>
    </dgm:pt>
    <dgm:pt modelId="{849C452F-2DA7-48A1-9B91-48E98CE29276}" type="pres">
      <dgm:prSet presAssocID="{EEFEDB06-94D6-4E4B-8C6A-A27BF81CD9FA}" presName="bgRect" presStyleLbl="bgShp" presStyleIdx="1" presStyleCnt="3"/>
      <dgm:spPr/>
    </dgm:pt>
    <dgm:pt modelId="{C19A4B84-6B22-4442-BA5C-BC15E5BC075B}" type="pres">
      <dgm:prSet presAssocID="{EEFEDB06-94D6-4E4B-8C6A-A27BF81CD9F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F7202957-E86B-4842-8FEE-BBA18CB98C95}" type="pres">
      <dgm:prSet presAssocID="{EEFEDB06-94D6-4E4B-8C6A-A27BF81CD9FA}" presName="spaceRect" presStyleCnt="0"/>
      <dgm:spPr/>
    </dgm:pt>
    <dgm:pt modelId="{F6300179-FF4F-4DBD-8C3C-B5859C685DB3}" type="pres">
      <dgm:prSet presAssocID="{EEFEDB06-94D6-4E4B-8C6A-A27BF81CD9FA}" presName="parTx" presStyleLbl="revTx" presStyleIdx="1" presStyleCnt="3">
        <dgm:presLayoutVars>
          <dgm:chMax val="0"/>
          <dgm:chPref val="0"/>
        </dgm:presLayoutVars>
      </dgm:prSet>
      <dgm:spPr/>
    </dgm:pt>
    <dgm:pt modelId="{A3DEE9BE-5C09-4423-B170-C2BF83F601AB}" type="pres">
      <dgm:prSet presAssocID="{5F7372C0-3031-4435-9A7E-F144247B535C}" presName="sibTrans" presStyleCnt="0"/>
      <dgm:spPr/>
    </dgm:pt>
    <dgm:pt modelId="{9ED9164B-2607-4F9A-8499-5B8DB314009A}" type="pres">
      <dgm:prSet presAssocID="{2CCD6A82-3C59-4443-A36A-F64AD4855245}" presName="compNode" presStyleCnt="0"/>
      <dgm:spPr/>
    </dgm:pt>
    <dgm:pt modelId="{B82BE4E0-89C9-414D-81DC-937B43121334}" type="pres">
      <dgm:prSet presAssocID="{2CCD6A82-3C59-4443-A36A-F64AD4855245}" presName="bgRect" presStyleLbl="bgShp" presStyleIdx="2" presStyleCnt="3"/>
      <dgm:spPr/>
    </dgm:pt>
    <dgm:pt modelId="{23FDFA5B-AADB-4E8F-B272-A558C7A4EEA6}" type="pres">
      <dgm:prSet presAssocID="{2CCD6A82-3C59-4443-A36A-F64AD485524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35735746-9CE2-4283-9BB2-386F1AD13667}" type="pres">
      <dgm:prSet presAssocID="{2CCD6A82-3C59-4443-A36A-F64AD4855245}" presName="spaceRect" presStyleCnt="0"/>
      <dgm:spPr/>
    </dgm:pt>
    <dgm:pt modelId="{C0D12FBD-147E-46F6-81AF-99A1C9B3EB68}" type="pres">
      <dgm:prSet presAssocID="{2CCD6A82-3C59-4443-A36A-F64AD485524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594F913-BA2E-4553-A77E-E0EEA29300D2}" type="presOf" srcId="{2CCD6A82-3C59-4443-A36A-F64AD4855245}" destId="{C0D12FBD-147E-46F6-81AF-99A1C9B3EB68}" srcOrd="0" destOrd="0" presId="urn:microsoft.com/office/officeart/2018/2/layout/IconVerticalSolidList"/>
    <dgm:cxn modelId="{A793AD18-5C56-470A-8F7E-1637C6939BFF}" type="presOf" srcId="{AEE288BD-068F-4E49-951E-FDFFA44561DB}" destId="{D0E9E7F7-C96C-45A7-B3B4-D276AC8CBC36}" srcOrd="0" destOrd="0" presId="urn:microsoft.com/office/officeart/2018/2/layout/IconVerticalSolidList"/>
    <dgm:cxn modelId="{3084E43F-E904-4AD2-8999-EA9295ADF29B}" srcId="{AEE288BD-068F-4E49-951E-FDFFA44561DB}" destId="{EEFEDB06-94D6-4E4B-8C6A-A27BF81CD9FA}" srcOrd="1" destOrd="0" parTransId="{F515809B-34BF-410E-9241-A2FA5CBF25DB}" sibTransId="{5F7372C0-3031-4435-9A7E-F144247B535C}"/>
    <dgm:cxn modelId="{41C54C7B-03E3-476A-AB1F-96C9FCF2F1BB}" srcId="{AEE288BD-068F-4E49-951E-FDFFA44561DB}" destId="{2CCD6A82-3C59-4443-A36A-F64AD4855245}" srcOrd="2" destOrd="0" parTransId="{7BB33982-5062-473C-A52D-B85B8744D6E6}" sibTransId="{A51C7AE9-60F2-4A64-A447-0737A67FF87D}"/>
    <dgm:cxn modelId="{4DE0409E-2B8E-4523-843C-9DE11CBE35C0}" type="presOf" srcId="{F48F8940-28EE-4C91-870C-B1C499E4A228}" destId="{5BBE5AA1-6EA7-4861-8F5D-44CBA8548573}" srcOrd="0" destOrd="0" presId="urn:microsoft.com/office/officeart/2018/2/layout/IconVerticalSolidList"/>
    <dgm:cxn modelId="{54A29EAE-D6B9-4111-9F68-7AD5995A4DD1}" srcId="{AEE288BD-068F-4E49-951E-FDFFA44561DB}" destId="{F48F8940-28EE-4C91-870C-B1C499E4A228}" srcOrd="0" destOrd="0" parTransId="{A5D14A01-6796-464A-976B-C9E0CE930B03}" sibTransId="{A33337E5-8D9F-4037-8532-FDC9639AC70B}"/>
    <dgm:cxn modelId="{4AE717FF-F264-4DDD-B941-4D9BE8E3D996}" type="presOf" srcId="{EEFEDB06-94D6-4E4B-8C6A-A27BF81CD9FA}" destId="{F6300179-FF4F-4DBD-8C3C-B5859C685DB3}" srcOrd="0" destOrd="0" presId="urn:microsoft.com/office/officeart/2018/2/layout/IconVerticalSolidList"/>
    <dgm:cxn modelId="{67C86E1E-E193-494C-B10E-64476C636DD2}" type="presParOf" srcId="{D0E9E7F7-C96C-45A7-B3B4-D276AC8CBC36}" destId="{0DA1105F-1251-4F2A-B0B7-B41882532CE7}" srcOrd="0" destOrd="0" presId="urn:microsoft.com/office/officeart/2018/2/layout/IconVerticalSolidList"/>
    <dgm:cxn modelId="{8E77CC33-8041-4B77-AC88-80E5C66144C9}" type="presParOf" srcId="{0DA1105F-1251-4F2A-B0B7-B41882532CE7}" destId="{69752DCA-21E2-4746-AEB5-AD80C655FCEE}" srcOrd="0" destOrd="0" presId="urn:microsoft.com/office/officeart/2018/2/layout/IconVerticalSolidList"/>
    <dgm:cxn modelId="{779BAE86-4ED1-4636-BFB9-56587238211E}" type="presParOf" srcId="{0DA1105F-1251-4F2A-B0B7-B41882532CE7}" destId="{FB1390C7-A989-42E8-B66B-DA39A30FDF08}" srcOrd="1" destOrd="0" presId="urn:microsoft.com/office/officeart/2018/2/layout/IconVerticalSolidList"/>
    <dgm:cxn modelId="{3E0BAE0E-72C0-496C-B638-C01915D2D4A7}" type="presParOf" srcId="{0DA1105F-1251-4F2A-B0B7-B41882532CE7}" destId="{BA3DF59F-1BC2-47FA-BD88-B79AF1002FFB}" srcOrd="2" destOrd="0" presId="urn:microsoft.com/office/officeart/2018/2/layout/IconVerticalSolidList"/>
    <dgm:cxn modelId="{F5FC1EEB-B1F1-4DFC-BAB6-6737A63A40F2}" type="presParOf" srcId="{0DA1105F-1251-4F2A-B0B7-B41882532CE7}" destId="{5BBE5AA1-6EA7-4861-8F5D-44CBA8548573}" srcOrd="3" destOrd="0" presId="urn:microsoft.com/office/officeart/2018/2/layout/IconVerticalSolidList"/>
    <dgm:cxn modelId="{F05503D2-CCD1-44A5-9855-1F976D4131E0}" type="presParOf" srcId="{D0E9E7F7-C96C-45A7-B3B4-D276AC8CBC36}" destId="{9A0799B1-742B-4FDD-8445-EE290252211E}" srcOrd="1" destOrd="0" presId="urn:microsoft.com/office/officeart/2018/2/layout/IconVerticalSolidList"/>
    <dgm:cxn modelId="{3BD679AF-84BB-447C-B60D-186C2B10A78E}" type="presParOf" srcId="{D0E9E7F7-C96C-45A7-B3B4-D276AC8CBC36}" destId="{50F41165-C3F2-4CAE-8366-F1F1DDC0A5C4}" srcOrd="2" destOrd="0" presId="urn:microsoft.com/office/officeart/2018/2/layout/IconVerticalSolidList"/>
    <dgm:cxn modelId="{4679E7F0-3D10-459E-BE26-EE55A524DFB6}" type="presParOf" srcId="{50F41165-C3F2-4CAE-8366-F1F1DDC0A5C4}" destId="{849C452F-2DA7-48A1-9B91-48E98CE29276}" srcOrd="0" destOrd="0" presId="urn:microsoft.com/office/officeart/2018/2/layout/IconVerticalSolidList"/>
    <dgm:cxn modelId="{C1CAAB94-CE25-4303-B771-7F2248A50D39}" type="presParOf" srcId="{50F41165-C3F2-4CAE-8366-F1F1DDC0A5C4}" destId="{C19A4B84-6B22-4442-BA5C-BC15E5BC075B}" srcOrd="1" destOrd="0" presId="urn:microsoft.com/office/officeart/2018/2/layout/IconVerticalSolidList"/>
    <dgm:cxn modelId="{549365CA-9907-4B18-BFC9-5FD7FEA37A77}" type="presParOf" srcId="{50F41165-C3F2-4CAE-8366-F1F1DDC0A5C4}" destId="{F7202957-E86B-4842-8FEE-BBA18CB98C95}" srcOrd="2" destOrd="0" presId="urn:microsoft.com/office/officeart/2018/2/layout/IconVerticalSolidList"/>
    <dgm:cxn modelId="{8C30AEC8-0E9C-4496-B5A9-0C0856748760}" type="presParOf" srcId="{50F41165-C3F2-4CAE-8366-F1F1DDC0A5C4}" destId="{F6300179-FF4F-4DBD-8C3C-B5859C685DB3}" srcOrd="3" destOrd="0" presId="urn:microsoft.com/office/officeart/2018/2/layout/IconVerticalSolidList"/>
    <dgm:cxn modelId="{A64DCE4E-797F-4C08-9C85-74AD56458F90}" type="presParOf" srcId="{D0E9E7F7-C96C-45A7-B3B4-D276AC8CBC36}" destId="{A3DEE9BE-5C09-4423-B170-C2BF83F601AB}" srcOrd="3" destOrd="0" presId="urn:microsoft.com/office/officeart/2018/2/layout/IconVerticalSolidList"/>
    <dgm:cxn modelId="{FBD54D75-FC24-4A2D-A546-A64EADC79CC9}" type="presParOf" srcId="{D0E9E7F7-C96C-45A7-B3B4-D276AC8CBC36}" destId="{9ED9164B-2607-4F9A-8499-5B8DB314009A}" srcOrd="4" destOrd="0" presId="urn:microsoft.com/office/officeart/2018/2/layout/IconVerticalSolidList"/>
    <dgm:cxn modelId="{3C049014-A191-483A-BF78-AC68AF8B3327}" type="presParOf" srcId="{9ED9164B-2607-4F9A-8499-5B8DB314009A}" destId="{B82BE4E0-89C9-414D-81DC-937B43121334}" srcOrd="0" destOrd="0" presId="urn:microsoft.com/office/officeart/2018/2/layout/IconVerticalSolidList"/>
    <dgm:cxn modelId="{664E18DF-1487-4975-8EB8-F6B1AA859C4D}" type="presParOf" srcId="{9ED9164B-2607-4F9A-8499-5B8DB314009A}" destId="{23FDFA5B-AADB-4E8F-B272-A558C7A4EEA6}" srcOrd="1" destOrd="0" presId="urn:microsoft.com/office/officeart/2018/2/layout/IconVerticalSolidList"/>
    <dgm:cxn modelId="{0D763998-9E3B-4E77-A740-7B739A78559D}" type="presParOf" srcId="{9ED9164B-2607-4F9A-8499-5B8DB314009A}" destId="{35735746-9CE2-4283-9BB2-386F1AD13667}" srcOrd="2" destOrd="0" presId="urn:microsoft.com/office/officeart/2018/2/layout/IconVerticalSolidList"/>
    <dgm:cxn modelId="{B62AB1B9-5BAE-4D36-A288-C8477F39C29F}" type="presParOf" srcId="{9ED9164B-2607-4F9A-8499-5B8DB314009A}" destId="{C0D12FBD-147E-46F6-81AF-99A1C9B3EB6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752DCA-21E2-4746-AEB5-AD80C655FCEE}">
      <dsp:nvSpPr>
        <dsp:cNvPr id="0" name=""/>
        <dsp:cNvSpPr/>
      </dsp:nvSpPr>
      <dsp:spPr>
        <a:xfrm>
          <a:off x="0" y="559"/>
          <a:ext cx="10506456" cy="13096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1390C7-A989-42E8-B66B-DA39A30FDF08}">
      <dsp:nvSpPr>
        <dsp:cNvPr id="0" name=""/>
        <dsp:cNvSpPr/>
      </dsp:nvSpPr>
      <dsp:spPr>
        <a:xfrm>
          <a:off x="396173" y="295234"/>
          <a:ext cx="720315" cy="7203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BE5AA1-6EA7-4861-8F5D-44CBA8548573}">
      <dsp:nvSpPr>
        <dsp:cNvPr id="0" name=""/>
        <dsp:cNvSpPr/>
      </dsp:nvSpPr>
      <dsp:spPr>
        <a:xfrm>
          <a:off x="1512662" y="559"/>
          <a:ext cx="8993793" cy="1309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06" tIns="138606" rIns="138606" bIns="13860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 conclusion academic and employability skills are essential in order to have a fully functional workplace.</a:t>
          </a:r>
          <a:endParaRPr lang="en-US" sz="2400" kern="1200"/>
        </a:p>
      </dsp:txBody>
      <dsp:txXfrm>
        <a:off x="1512662" y="559"/>
        <a:ext cx="8993793" cy="1309664"/>
      </dsp:txXfrm>
    </dsp:sp>
    <dsp:sp modelId="{849C452F-2DA7-48A1-9B91-48E98CE29276}">
      <dsp:nvSpPr>
        <dsp:cNvPr id="0" name=""/>
        <dsp:cNvSpPr/>
      </dsp:nvSpPr>
      <dsp:spPr>
        <a:xfrm>
          <a:off x="0" y="1637640"/>
          <a:ext cx="10506456" cy="130966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9A4B84-6B22-4442-BA5C-BC15E5BC075B}">
      <dsp:nvSpPr>
        <dsp:cNvPr id="0" name=""/>
        <dsp:cNvSpPr/>
      </dsp:nvSpPr>
      <dsp:spPr>
        <a:xfrm>
          <a:off x="396173" y="1932315"/>
          <a:ext cx="720315" cy="7203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300179-FF4F-4DBD-8C3C-B5859C685DB3}">
      <dsp:nvSpPr>
        <dsp:cNvPr id="0" name=""/>
        <dsp:cNvSpPr/>
      </dsp:nvSpPr>
      <dsp:spPr>
        <a:xfrm>
          <a:off x="1512662" y="1637640"/>
          <a:ext cx="8993793" cy="1309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06" tIns="138606" rIns="138606" bIns="13860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Once you gain employability skills, it can help with your future as most of them are transferable and can come in handy when changing jobs.</a:t>
          </a:r>
          <a:endParaRPr lang="en-US" sz="2400" kern="1200"/>
        </a:p>
      </dsp:txBody>
      <dsp:txXfrm>
        <a:off x="1512662" y="1637640"/>
        <a:ext cx="8993793" cy="1309664"/>
      </dsp:txXfrm>
    </dsp:sp>
    <dsp:sp modelId="{B82BE4E0-89C9-414D-81DC-937B43121334}">
      <dsp:nvSpPr>
        <dsp:cNvPr id="0" name=""/>
        <dsp:cNvSpPr/>
      </dsp:nvSpPr>
      <dsp:spPr>
        <a:xfrm>
          <a:off x="0" y="3274721"/>
          <a:ext cx="10506456" cy="130966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FDFA5B-AADB-4E8F-B272-A558C7A4EEA6}">
      <dsp:nvSpPr>
        <dsp:cNvPr id="0" name=""/>
        <dsp:cNvSpPr/>
      </dsp:nvSpPr>
      <dsp:spPr>
        <a:xfrm>
          <a:off x="396173" y="3569396"/>
          <a:ext cx="720315" cy="7203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12FBD-147E-46F6-81AF-99A1C9B3EB68}">
      <dsp:nvSpPr>
        <dsp:cNvPr id="0" name=""/>
        <dsp:cNvSpPr/>
      </dsp:nvSpPr>
      <dsp:spPr>
        <a:xfrm>
          <a:off x="1512662" y="3274721"/>
          <a:ext cx="8993793" cy="1309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06" tIns="138606" rIns="138606" bIns="13860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On average, around 9% of people change jobs each year and the number varies each year, mainly higher (google 29 April 2019) </a:t>
          </a:r>
          <a:endParaRPr lang="en-US" sz="2400" kern="1200"/>
        </a:p>
      </dsp:txBody>
      <dsp:txXfrm>
        <a:off x="1512662" y="3274721"/>
        <a:ext cx="8993793" cy="13096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58AB2-217F-46E9-9D3A-92ACE56FB9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7560B0-67F2-4EBF-84E5-77E93C0FE9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1D271-9DB2-492B-9BAE-EA1B1293E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6D38F-4A1B-4C7C-8A1F-59D0BB97B155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6A3143-DE45-4F8A-8EB4-AEE67FA0B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A205A-1A8B-4F1F-B3F6-56BE155BF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AA2A7-E677-4E37-8767-07BCBC7E0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477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C8464-9009-470F-91A2-11F519D24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68832-5323-483D-9325-D2FD83A99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6DF3F6-B83F-454B-A954-2A43E49F1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6D38F-4A1B-4C7C-8A1F-59D0BB97B155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A4CDF0-1E24-4B03-A7A1-D5AB23F22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34345-8A77-42F7-B66E-D0F1E8820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AA2A7-E677-4E37-8767-07BCBC7E0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168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87EFD-680E-4E7B-BD1E-1DB210E9E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0EBD91-C54D-47F8-8374-3A88DEC932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FBE95B-5203-4B22-991C-2274D95AA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6D38F-4A1B-4C7C-8A1F-59D0BB97B155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CA3005-218B-4FD7-B3CA-90D7410E4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37DC6-3126-47B5-9162-5CFDF97BD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AA2A7-E677-4E37-8767-07BCBC7E0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476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C0D1C-8DBD-4AC1-911B-802C12883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882DE-C3C7-4EF9-93D3-F3725F9A25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5C3375-437D-42D8-8F18-C5165F5963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0A936C-95AE-44E4-B3C4-456F7AA6C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6D38F-4A1B-4C7C-8A1F-59D0BB97B155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15540-B1A2-43F7-8700-1146E2E83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80AC5-310C-4B4D-AC1E-E55FA72C1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AA2A7-E677-4E37-8767-07BCBC7E0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421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615AD-CFE6-475D-8496-7A68B55F1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2D3380-4131-43AA-A81B-C21C0ADD02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DE75F0-73F0-42BA-86E2-150FDB108A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14DBCA-ECC7-4D9E-9F06-44D260DE65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878AF2-87A5-427D-AB98-BF0CB79029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3781E4-0F2F-4FEF-A1E6-DD1EBB4B5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6D38F-4A1B-4C7C-8A1F-59D0BB97B155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3BFBD9-8DF9-4C50-9D7C-4EF808562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7A0340-5234-4341-B197-C79E526D0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AA2A7-E677-4E37-8767-07BCBC7E0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809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F501E-F2B4-4A03-BB81-C3FD319C1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D92ABE-25F8-4E30-AD94-B7E5E9088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6D38F-4A1B-4C7C-8A1F-59D0BB97B155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0AA757-3FE9-4D00-A6C0-E7DF587CC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45921-7CC1-4BC8-A1CD-99945F63C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AA2A7-E677-4E37-8767-07BCBC7E0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573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DB3445-E9B2-4CE0-899F-AA22097A2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6D38F-4A1B-4C7C-8A1F-59D0BB97B155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E36AF-6AEE-4DF1-8E73-19DED53B8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08FBFE-C32D-48DF-89B8-61980C193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AA2A7-E677-4E37-8767-07BCBC7E0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662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8662C-3342-4A68-B544-F7AFA40A5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413F3-A0B9-4EA9-8A1C-736B31DC8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91FF64-68AA-4212-B1EB-E12B57B041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7D99D4-F30E-4895-8059-3BA4FB041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6D38F-4A1B-4C7C-8A1F-59D0BB97B155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A9E268-D1F4-4852-AC88-39C55EB27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922CB4-7B85-4230-A8FB-EC30C6C20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AA2A7-E677-4E37-8767-07BCBC7E0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482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81098-7C5F-47E7-882E-0F1A24D08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1733C3-8F1A-4C06-90A9-2C945C6AB1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F959ED-F229-464E-BDCB-541540B7E7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2BB582-24F1-4394-A605-ABE85C6B6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6D38F-4A1B-4C7C-8A1F-59D0BB97B155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D4EA93-3F3C-40E1-8B03-78E72179C6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5ECAE-9F0A-408C-8990-54B98FC5F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AA2A7-E677-4E37-8767-07BCBC7E0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581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52D09-97C7-4874-86EE-7BFEED6D0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7AD8DF-E8E0-46AF-AA3F-BDFB6300E5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631DEE-0DCB-4005-902E-0CFB30D5A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6D38F-4A1B-4C7C-8A1F-59D0BB97B155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38B45E-C380-4A8F-A09E-698B831D5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1C7136-3140-42AB-BA75-5016D4ED8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AA2A7-E677-4E37-8767-07BCBC7E0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978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285AB0-AD93-457C-84EB-6C116A43CB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70434B-1C46-4F6A-9481-C152FD3D34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BB3CDC-5000-4DEA-AA07-C2FB49922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6D38F-4A1B-4C7C-8A1F-59D0BB97B155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210E6-05F9-4824-A1DC-BD71ED620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B86630-FB75-4517-8957-8FC6F556C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AA2A7-E677-4E37-8767-07BCBC7E0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697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E351C5-3A65-4695-A43A-FB8788D6C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ED9407-FD35-4D71-9175-1E7657FA23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7BA10-1653-49D2-9922-D63B84B107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86D38F-4A1B-4C7C-8A1F-59D0BB97B155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48D5-FCF5-42FD-912E-9289C053D6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08A9FB-F38E-4142-B839-4FD8A800E1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AAA2A7-E677-4E37-8767-07BCBC7E0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56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niversity_of_Wales_Trinity_Saint_David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54A3646-77FE-4862-96CE-45260829B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F6FA249-9C10-48B9-9F72-1F333D8A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36894FA-6F9A-4863-AEC5-B734F4226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B103C0B-E1BF-4BF0-9605-7426160F9E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B796B9AB-146B-42B0-B1F4-7EF69C521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0B8CEE20-F67A-4CFC-88F1-4C942EB62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6B823E68-E880-4A79-82AD-6088E1DEA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C90FFE78-151B-4C6F-893F-6832706022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3A2B9B53-0432-42A0-ACC1-23CCDB118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142954D5-E17A-4C4B-B575-9D2BE72C6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2317E4B1-5573-4066-895C-2FB759804A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EBA723B4-613D-41FA-93E8-94173C930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D2693AEC-A60D-40B1-87B3-1EF30A56D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0EFB57B1-129C-4CA5-9513-29226043B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AC89A1FD-35E1-4574-A439-61C20F457D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4D55D1DF-59D8-4B47-87C4-FB3A82689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F99FF32E-3548-4B4D-894E-B3A06C12A7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5005D0D4-EFA9-4355-BA9B-A7B46F9412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6350B02F-5937-44B9-83F4-9C970BE96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F21A245F-C10F-495E-BD0E-CE576C7F0D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6F524856-7B56-403B-B504-044710FD5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4E6D29BC-894B-4228-9F3F-92037EA39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E03B2DC6-DF02-45CB-AC7C-6EBBD359C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700D0C16-8549-4373-8B7C-3555082CE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4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CE229-5967-498C-8040-FF2E6A475A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80360" y="841248"/>
            <a:ext cx="6227064" cy="12344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0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BMSW 4001</a:t>
            </a:r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C7341777-0F86-4E1E-A07F-2076F00D04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CC4C98-DF5F-4752-B686-1773163FEC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0360" y="2249424"/>
            <a:ext cx="6227064" cy="380390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Academic and Employability Skills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Analytical and Critical Thinking Skills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Tendai Dzitiro     2011634</a:t>
            </a:r>
            <a:endParaRPr lang="en-US" sz="2200" dirty="0"/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7352B6A2-8D31-4110-B423-C058235E04F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50048CD3-E54B-4702-A902-AD5FA733973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AE41D464-619E-43F0-B307-28DB35C7AC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1"/>
            <a:ext cx="1985963" cy="80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515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07799A-E9FF-4DBD-B830-35A1F7F5D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                 </a:t>
            </a:r>
            <a:r>
              <a:rPr lang="en-GB" sz="4000" b="1">
                <a:solidFill>
                  <a:srgbClr val="FFFFFF"/>
                </a:solidFill>
              </a:rPr>
              <a:t>Introduction to Power-point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BBB26-FC02-4727-BF07-C147EC38C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/>
              <a:t>My presentation is focusing mainly on myself and what I have learnt in the past 8 weeks.</a:t>
            </a:r>
          </a:p>
          <a:p>
            <a:pPr marL="0" indent="0">
              <a:buNone/>
            </a:pPr>
            <a:r>
              <a:rPr lang="en-GB" sz="2400"/>
              <a:t>I will talk about why I have decided to be a care service manager.</a:t>
            </a:r>
          </a:p>
          <a:p>
            <a:pPr marL="0" indent="0">
              <a:buNone/>
            </a:pPr>
            <a:r>
              <a:rPr lang="en-GB" sz="2400"/>
              <a:t>Knowing what I am good at or what I can do well, has helped me decide on the career path I intend to take on.</a:t>
            </a:r>
          </a:p>
          <a:p>
            <a:pPr marL="0" indent="0">
              <a:buNone/>
            </a:pPr>
            <a:r>
              <a:rPr lang="en-GB" sz="2400"/>
              <a:t>“People who enjoy what they are doing invariably do it well”(Gibbs Quotes).</a:t>
            </a:r>
          </a:p>
          <a:p>
            <a:pPr marL="0" indent="0">
              <a:buNone/>
            </a:pPr>
            <a:r>
              <a:rPr lang="en-GB" sz="2400"/>
              <a:t>Academic and Employability skills play a major role in my career choice. Most employers not only look at your academic skills but candidates need to show determination for practical and professional implementation towards work.</a:t>
            </a:r>
          </a:p>
        </p:txBody>
      </p:sp>
    </p:spTree>
    <p:extLst>
      <p:ext uri="{BB962C8B-B14F-4D97-AF65-F5344CB8AC3E}">
        <p14:creationId xmlns:p14="http://schemas.microsoft.com/office/powerpoint/2010/main" val="1504974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6E5C0-A42B-4C21-BC36-D2B8CB860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u="sng" dirty="0"/>
              <a:t>SKILLS FOR EMPLOYMENT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3BE9F9-D470-4B8F-8875-5C70CA11C6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SKILLS REQUIRED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7C00BD-9382-44EB-A249-D5A5214C1C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Leadership skills	</a:t>
            </a:r>
          </a:p>
          <a:p>
            <a:r>
              <a:rPr lang="en-GB" sz="2000" dirty="0"/>
              <a:t>Critical thinking &amp; Problem solving</a:t>
            </a:r>
          </a:p>
          <a:p>
            <a:r>
              <a:rPr lang="en-GB" sz="2000" dirty="0"/>
              <a:t>Oral and written communication</a:t>
            </a:r>
          </a:p>
          <a:p>
            <a:r>
              <a:rPr lang="en-GB" sz="2000" dirty="0"/>
              <a:t>Teamwork and collaboration</a:t>
            </a:r>
          </a:p>
          <a:p>
            <a:r>
              <a:rPr lang="en-GB" sz="2000" dirty="0"/>
              <a:t>Professionalism and strong work ethics</a:t>
            </a:r>
          </a:p>
          <a:p>
            <a:r>
              <a:rPr lang="en-GB" sz="2000" dirty="0"/>
              <a:t>Self confidence</a:t>
            </a:r>
          </a:p>
          <a:p>
            <a:r>
              <a:rPr lang="en-GB" sz="2000" dirty="0"/>
              <a:t>Adaptability</a:t>
            </a:r>
          </a:p>
          <a:p>
            <a:r>
              <a:rPr lang="en-GB" sz="2000" dirty="0"/>
              <a:t>Database management</a:t>
            </a:r>
          </a:p>
          <a:p>
            <a:r>
              <a:rPr lang="en-GB" sz="2000" dirty="0"/>
              <a:t>Decision making </a:t>
            </a:r>
          </a:p>
          <a:p>
            <a:endParaRPr lang="en-GB" sz="2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62F5A2-CEA8-4A58-87CC-1556F323DC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MY SKILLS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40E455-FBF3-4A21-8795-132014F5E3C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Oral and written communication</a:t>
            </a:r>
          </a:p>
          <a:p>
            <a:r>
              <a:rPr lang="en-GB" sz="2000" dirty="0"/>
              <a:t>Teamwork and collaboration</a:t>
            </a:r>
          </a:p>
          <a:p>
            <a:r>
              <a:rPr lang="en-GB" sz="2000" dirty="0"/>
              <a:t>Professionalism and strong work ethics</a:t>
            </a:r>
          </a:p>
          <a:p>
            <a:r>
              <a:rPr lang="en-GB" sz="2000" dirty="0"/>
              <a:t>Adaptability</a:t>
            </a:r>
          </a:p>
          <a:p>
            <a:r>
              <a:rPr lang="en-GB" sz="2000" dirty="0"/>
              <a:t>Flexibility</a:t>
            </a:r>
          </a:p>
          <a:p>
            <a:r>
              <a:rPr lang="en-GB" sz="2000" dirty="0"/>
              <a:t>Trustworthy</a:t>
            </a:r>
          </a:p>
          <a:p>
            <a:r>
              <a:rPr lang="en-GB" sz="2000" dirty="0"/>
              <a:t>Dependability</a:t>
            </a:r>
          </a:p>
          <a:p>
            <a:r>
              <a:rPr lang="en-GB" sz="2000" dirty="0"/>
              <a:t>Decision making</a:t>
            </a:r>
          </a:p>
          <a:p>
            <a:r>
              <a:rPr lang="en-GB" sz="2000" dirty="0"/>
              <a:t>Creativity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7" name="3D Model 6" descr="Books">
                <a:extLst>
                  <a:ext uri="{FF2B5EF4-FFF2-40B4-BE49-F238E27FC236}">
                    <a16:creationId xmlns:a16="http://schemas.microsoft.com/office/drawing/2014/main" id="{8FD1C045-4D72-48B4-8D23-1471B7A8C5A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223807492"/>
                  </p:ext>
                </p:extLst>
              </p:nvPr>
            </p:nvGraphicFramePr>
            <p:xfrm>
              <a:off x="9029700" y="365125"/>
              <a:ext cx="2667000" cy="1787525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2667000" cy="1787525"/>
                    </a:xfrm>
                    <a:prstGeom prst="rect">
                      <a:avLst/>
                    </a:prstGeom>
                  </am3d:spPr>
                  <am3d:camera>
                    <am3d:pos x="0" y="0" z="6923615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964344" d="1000000"/>
                    <am3d:preTrans dx="0" dy="-8821788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409035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7" name="3D Model 6" descr="Books">
                <a:extLst>
                  <a:ext uri="{FF2B5EF4-FFF2-40B4-BE49-F238E27FC236}">
                    <a16:creationId xmlns:a16="http://schemas.microsoft.com/office/drawing/2014/main" id="{8FD1C045-4D72-48B4-8D23-1471B7A8C5A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029700" y="365125"/>
                <a:ext cx="2667000" cy="178752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07714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D424B-8359-43AA-9B05-BE6ACECE0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</a:rPr>
              <a:t>SKILLS FOR 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A112D-40D8-47CB-A712-BC6E285C1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  Employability defines different range of skillsets for individuals to get diverse range of     opportunities in labour markets. (Rowe and </a:t>
            </a:r>
            <a:r>
              <a:rPr lang="en-GB" sz="2200" dirty="0" err="1"/>
              <a:t>Zegwaard</a:t>
            </a:r>
            <a:r>
              <a:rPr lang="en-GB" sz="2200" dirty="0"/>
              <a:t>. 2017).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  Individuals mostly develop their employability skills under challenges of professional workplace conditions. (Rowe and </a:t>
            </a:r>
            <a:r>
              <a:rPr lang="en-GB" sz="2200" dirty="0" err="1"/>
              <a:t>Zegwaard</a:t>
            </a:r>
            <a:r>
              <a:rPr lang="en-GB" sz="2200" dirty="0"/>
              <a:t>. 2017).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  To be a manger anywhere you have to possess skills better than average. Good academic skills mainly can put one ahead of the bunch if you have a willingness to advance.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/>
              <a:t>  The ability to build relationships, think on your feet, problem solving, attentiveness, good listener, motivated take responsibility and more are some of the attributes employers look at when hiring a manager.</a:t>
            </a:r>
          </a:p>
        </p:txBody>
      </p:sp>
    </p:spTree>
    <p:extLst>
      <p:ext uri="{BB962C8B-B14F-4D97-AF65-F5344CB8AC3E}">
        <p14:creationId xmlns:p14="http://schemas.microsoft.com/office/powerpoint/2010/main" val="1598107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F08067-FA48-4A79-ACCD-7CFCE02D6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</a:rPr>
              <a:t>SKILLS REQUIRED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0330E-B058-41A1-AE9B-E834F4116A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4367564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 dirty="0"/>
              <a:t>  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2000" dirty="0"/>
              <a:t>  </a:t>
            </a:r>
            <a:r>
              <a:rPr lang="en-GB" sz="2000" b="1" u="sng" dirty="0"/>
              <a:t>LEADERSHIP SKILLS</a:t>
            </a:r>
          </a:p>
          <a:p>
            <a:pPr marL="0" indent="0">
              <a:buNone/>
            </a:pPr>
            <a:r>
              <a:rPr lang="en-GB" sz="2000" dirty="0"/>
              <a:t>    This is one of the most important skills required as for a company to run smooth, it needs strong  leader.</a:t>
            </a:r>
          </a:p>
          <a:p>
            <a:pPr marL="0" indent="0">
              <a:buNone/>
            </a:pPr>
            <a:r>
              <a:rPr lang="en-GB" sz="2000" dirty="0"/>
              <a:t>    </a:t>
            </a:r>
            <a:r>
              <a:rPr lang="en-GB" sz="2000" b="1" u="sng" dirty="0"/>
              <a:t>CRITICAL THINKING &amp; PROBLEM SOLVING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    As a leader, one needs to be able to solve problems as they happen and not panic or push the  problems to the side.</a:t>
            </a:r>
          </a:p>
          <a:p>
            <a:pPr marL="0" indent="0">
              <a:buNone/>
            </a:pPr>
            <a:r>
              <a:rPr lang="en-GB" sz="2000" dirty="0"/>
              <a:t>    </a:t>
            </a:r>
            <a:r>
              <a:rPr lang="en-GB" sz="2000" b="1" u="sng" dirty="0"/>
              <a:t>ORAL &amp; WRITTEN COMMUNICATION SKILLS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    Good Communication is the best way to make sure work is done the right way.</a:t>
            </a:r>
          </a:p>
          <a:p>
            <a:pPr marL="0" indent="0">
              <a:buNone/>
            </a:pPr>
            <a:r>
              <a:rPr lang="en-GB" sz="2000" dirty="0"/>
              <a:t>   </a:t>
            </a:r>
            <a:r>
              <a:rPr lang="en-GB" sz="2000" b="1" u="sng" dirty="0"/>
              <a:t>TRAINING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   Proper training leads to good results and good leadership.</a:t>
            </a:r>
          </a:p>
          <a:p>
            <a:pPr marL="0" indent="0">
              <a:buNone/>
            </a:pPr>
            <a:r>
              <a:rPr lang="en-GB" sz="1300" dirty="0"/>
              <a:t>     </a:t>
            </a:r>
          </a:p>
          <a:p>
            <a:pPr marL="0" indent="0">
              <a:buNone/>
            </a:pPr>
            <a:r>
              <a:rPr lang="en-GB" sz="1300" dirty="0"/>
              <a:t>      </a:t>
            </a:r>
          </a:p>
          <a:p>
            <a:pPr marL="0" indent="0">
              <a:buNone/>
            </a:pPr>
            <a:r>
              <a:rPr lang="en-GB" sz="1300" dirty="0"/>
              <a:t>    </a:t>
            </a:r>
          </a:p>
          <a:p>
            <a:pPr marL="0" indent="0">
              <a:buNone/>
            </a:pPr>
            <a:endParaRPr lang="en-GB" sz="1300" b="1" u="sng" dirty="0"/>
          </a:p>
        </p:txBody>
      </p:sp>
    </p:spTree>
    <p:extLst>
      <p:ext uri="{BB962C8B-B14F-4D97-AF65-F5344CB8AC3E}">
        <p14:creationId xmlns:p14="http://schemas.microsoft.com/office/powerpoint/2010/main" val="3993734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4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6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8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6741C-0D94-4D6A-B3BB-F006CD0AB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</a:rPr>
              <a:t>SKILLS REQUIRED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7C1BC-66FC-4B99-A24F-A70CA127E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My commitment to work, ability to problem solve, boost morale, good communication skills, the ability to work as a team and also by myself and still producing productive results means I am on the right career path, but there is also room for improvement and the willingness to learn new things. </a:t>
            </a:r>
          </a:p>
        </p:txBody>
      </p:sp>
    </p:spTree>
    <p:extLst>
      <p:ext uri="{BB962C8B-B14F-4D97-AF65-F5344CB8AC3E}">
        <p14:creationId xmlns:p14="http://schemas.microsoft.com/office/powerpoint/2010/main" val="1875998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F4A969-58CF-4D76-8419-B4F529FA9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000" b="1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SWOT ANALYSIS &amp; PDP</a:t>
            </a:r>
          </a:p>
        </p:txBody>
      </p:sp>
      <p:graphicFrame>
        <p:nvGraphicFramePr>
          <p:cNvPr id="9" name="Table 6">
            <a:extLst>
              <a:ext uri="{FF2B5EF4-FFF2-40B4-BE49-F238E27FC236}">
                <a16:creationId xmlns:a16="http://schemas.microsoft.com/office/drawing/2014/main" id="{3FF9AEED-541C-4A6A-9F87-7ADEED2693E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17232838"/>
              </p:ext>
            </p:extLst>
          </p:nvPr>
        </p:nvGraphicFramePr>
        <p:xfrm>
          <a:off x="1629164" y="1675227"/>
          <a:ext cx="8933673" cy="439420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6200000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4080106">
                  <a:extLst>
                    <a:ext uri="{9D8B030D-6E8A-4147-A177-3AD203B41FA5}">
                      <a16:colId xmlns:a16="http://schemas.microsoft.com/office/drawing/2014/main" val="2326508518"/>
                    </a:ext>
                  </a:extLst>
                </a:gridCol>
                <a:gridCol w="4853567">
                  <a:extLst>
                    <a:ext uri="{9D8B030D-6E8A-4147-A177-3AD203B41FA5}">
                      <a16:colId xmlns:a16="http://schemas.microsoft.com/office/drawing/2014/main" val="2397766207"/>
                    </a:ext>
                  </a:extLst>
                </a:gridCol>
              </a:tblGrid>
              <a:tr h="2197100">
                <a:tc>
                  <a:txBody>
                    <a:bodyPr/>
                    <a:lstStyle/>
                    <a:p>
                      <a:r>
                        <a:rPr lang="en-GB" sz="2700" u="sng"/>
                        <a:t>STRENGHS</a:t>
                      </a:r>
                    </a:p>
                    <a:p>
                      <a:r>
                        <a:rPr lang="en-GB" sz="2700" b="0" u="none"/>
                        <a:t>Flexible</a:t>
                      </a:r>
                    </a:p>
                    <a:p>
                      <a:r>
                        <a:rPr lang="en-GB" sz="2700" b="0" u="none"/>
                        <a:t>Dependable</a:t>
                      </a:r>
                    </a:p>
                    <a:p>
                      <a:r>
                        <a:rPr lang="en-GB" sz="2700" b="0" u="none"/>
                        <a:t>Trustworthy</a:t>
                      </a:r>
                    </a:p>
                    <a:p>
                      <a:r>
                        <a:rPr lang="en-GB" sz="2700" b="0" u="none"/>
                        <a:t>Hardworking</a:t>
                      </a:r>
                    </a:p>
                  </a:txBody>
                  <a:tcPr marL="134443" marR="134443" marT="67222" marB="672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700" u="sng"/>
                        <a:t>WEAKNESSES</a:t>
                      </a:r>
                    </a:p>
                    <a:p>
                      <a:r>
                        <a:rPr lang="en-GB" sz="2700" b="0" u="none"/>
                        <a:t>Focus</a:t>
                      </a:r>
                    </a:p>
                    <a:p>
                      <a:r>
                        <a:rPr lang="en-GB" sz="2700" b="0" u="none"/>
                        <a:t>Impatient</a:t>
                      </a:r>
                    </a:p>
                    <a:p>
                      <a:r>
                        <a:rPr lang="en-GB" sz="2700" b="0" u="none"/>
                        <a:t>Lack of knowledge in business</a:t>
                      </a:r>
                    </a:p>
                    <a:p>
                      <a:endParaRPr lang="en-GB" sz="2700" b="0" u="none"/>
                    </a:p>
                  </a:txBody>
                  <a:tcPr marL="134443" marR="134443" marT="67222" marB="672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9083402"/>
                  </a:ext>
                </a:extLst>
              </a:tr>
              <a:tr h="2197100">
                <a:tc>
                  <a:txBody>
                    <a:bodyPr/>
                    <a:lstStyle/>
                    <a:p>
                      <a:r>
                        <a:rPr lang="en-GB" sz="2700" b="1" u="sng"/>
                        <a:t>OPPORTUNITIES</a:t>
                      </a:r>
                    </a:p>
                    <a:p>
                      <a:r>
                        <a:rPr lang="en-GB" sz="2700" b="0" u="none"/>
                        <a:t>Promotion</a:t>
                      </a:r>
                    </a:p>
                    <a:p>
                      <a:r>
                        <a:rPr lang="en-GB" sz="2700" b="0" u="none"/>
                        <a:t>Graduate</a:t>
                      </a:r>
                    </a:p>
                    <a:p>
                      <a:r>
                        <a:rPr lang="en-GB" sz="2700" b="0" u="none"/>
                        <a:t>Further Education</a:t>
                      </a:r>
                    </a:p>
                    <a:p>
                      <a:endParaRPr lang="en-GB" sz="2700" b="0" u="none"/>
                    </a:p>
                  </a:txBody>
                  <a:tcPr marL="134443" marR="134443" marT="67222" marB="672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700" b="1" u="sng"/>
                        <a:t>THREATS</a:t>
                      </a:r>
                    </a:p>
                    <a:p>
                      <a:r>
                        <a:rPr lang="en-GB" sz="2700" b="0" u="none"/>
                        <a:t>Lack of computer skills</a:t>
                      </a:r>
                    </a:p>
                    <a:p>
                      <a:r>
                        <a:rPr lang="en-GB" sz="2700" b="0" u="none"/>
                        <a:t>Health</a:t>
                      </a:r>
                    </a:p>
                    <a:p>
                      <a:r>
                        <a:rPr lang="en-GB" sz="2700" b="0" u="none"/>
                        <a:t>Competition</a:t>
                      </a:r>
                    </a:p>
                  </a:txBody>
                  <a:tcPr marL="134443" marR="134443" marT="67222" marB="672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868952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6479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AA3D21-3E34-44AF-AE3D-470D34596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</a:rPr>
              <a:t>SUMMURY.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59DA8-ABC4-4D72-9D4C-C3151BE77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Eisenhower Method, Pomodoro Technique and Gibbs Reflective cycle are some the best methods that I have found and can help to learn, plan and maximise my potential in the skills that are required for my position. Knowing what I am good at and working on my weakness to promote my strengths can help me sharpen my skills and give me an opportunity to learn new ones in the process.</a:t>
            </a:r>
          </a:p>
        </p:txBody>
      </p:sp>
    </p:spTree>
    <p:extLst>
      <p:ext uri="{BB962C8B-B14F-4D97-AF65-F5344CB8AC3E}">
        <p14:creationId xmlns:p14="http://schemas.microsoft.com/office/powerpoint/2010/main" val="1528097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AFF8D2E5-2C4E-47B1-930B-6C82B7C3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70902-DDD4-4123-BC9A-C08E2E284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GB" b="1" u="sng"/>
              <a:t>CONCLUSION.</a:t>
            </a:r>
          </a:p>
        </p:txBody>
      </p:sp>
      <p:sp>
        <p:nvSpPr>
          <p:cNvPr id="19" name="Rectangle 10">
            <a:extLst>
              <a:ext uri="{FF2B5EF4-FFF2-40B4-BE49-F238E27FC236}">
                <a16:creationId xmlns:a16="http://schemas.microsoft.com/office/drawing/2014/main" id="{801E4ADA-0EA9-4930-846E-3C11E8BE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7618"/>
            <a:ext cx="128016" cy="631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38086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08B29B97-6BDF-402A-A9D6-71F84F2366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3065592"/>
              </p:ext>
            </p:extLst>
          </p:nvPr>
        </p:nvGraphicFramePr>
        <p:xfrm>
          <a:off x="838200" y="1650222"/>
          <a:ext cx="10506456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3230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28ADE9-627D-4A04-96F2-3FDBB3CCE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 b="1" u="sng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A5D43-F7E0-457B-9773-75862F8026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600" dirty="0"/>
              <a:t>  </a:t>
            </a:r>
          </a:p>
          <a:p>
            <a:pPr marL="0" indent="0">
              <a:buNone/>
            </a:pPr>
            <a:r>
              <a:rPr lang="en-GB" sz="1600" dirty="0"/>
              <a:t> </a:t>
            </a:r>
          </a:p>
          <a:p>
            <a:pPr marL="0" indent="0">
              <a:buNone/>
            </a:pPr>
            <a:r>
              <a:rPr lang="en-GB" sz="1900" dirty="0"/>
              <a:t>    Joe Gibbs Quotes. BrainyQuotes.com</a:t>
            </a:r>
          </a:p>
          <a:p>
            <a:pPr marL="0" indent="0">
              <a:buNone/>
            </a:pPr>
            <a:r>
              <a:rPr lang="en-GB" sz="1900" dirty="0"/>
              <a:t>    Retrieved Nov 20, 2020.</a:t>
            </a:r>
          </a:p>
          <a:p>
            <a:endParaRPr lang="en-GB" sz="1900" dirty="0"/>
          </a:p>
          <a:p>
            <a:pPr marL="0" indent="0">
              <a:buNone/>
            </a:pPr>
            <a:r>
              <a:rPr lang="en-GB" sz="1900" dirty="0"/>
              <a:t>     Rowe, A.D. and </a:t>
            </a:r>
            <a:r>
              <a:rPr lang="en-GB" sz="1900" dirty="0" err="1"/>
              <a:t>Zegwaard</a:t>
            </a:r>
            <a:r>
              <a:rPr lang="en-GB" sz="1900" dirty="0"/>
              <a:t>, K.E. (2017)</a:t>
            </a:r>
          </a:p>
          <a:p>
            <a:pPr marL="0" indent="0">
              <a:buNone/>
            </a:pPr>
            <a:r>
              <a:rPr lang="en-GB" sz="1900" dirty="0"/>
              <a:t>     Developing graduate employability skills and attributes;</a:t>
            </a:r>
          </a:p>
          <a:p>
            <a:pPr marL="0" indent="0">
              <a:buNone/>
            </a:pPr>
            <a:r>
              <a:rPr lang="en-GB" sz="1900" dirty="0"/>
              <a:t>     Curriculum enhancement through work-integrated learning.</a:t>
            </a:r>
          </a:p>
          <a:p>
            <a:pPr marL="0" indent="0">
              <a:buNone/>
            </a:pPr>
            <a:r>
              <a:rPr lang="en-GB" sz="1900" dirty="0"/>
              <a:t>     Asia-Pacific Journal of Cooperative Education. Special Issue 18(2), pp. 87-95.</a:t>
            </a:r>
          </a:p>
          <a:p>
            <a:pPr marL="0" indent="0">
              <a:buNone/>
            </a:pPr>
            <a:r>
              <a:rPr lang="en-GB" sz="1900" dirty="0"/>
              <a:t> </a:t>
            </a:r>
          </a:p>
          <a:p>
            <a:pPr marL="0" indent="0">
              <a:buNone/>
            </a:pPr>
            <a:r>
              <a:rPr lang="en-GB" sz="1900" dirty="0"/>
              <a:t>     Rowe, A.D. and </a:t>
            </a:r>
            <a:r>
              <a:rPr lang="en-GB" sz="1900" dirty="0" err="1"/>
              <a:t>Zegwaard</a:t>
            </a:r>
            <a:r>
              <a:rPr lang="en-GB" sz="1900" dirty="0"/>
              <a:t>, K.E. (2017)</a:t>
            </a:r>
          </a:p>
          <a:p>
            <a:pPr marL="0" indent="0">
              <a:buNone/>
            </a:pPr>
            <a:r>
              <a:rPr lang="en-GB" sz="1900" dirty="0"/>
              <a:t>     Developing graduate employability skills and attributes;</a:t>
            </a:r>
          </a:p>
          <a:p>
            <a:pPr marL="0" indent="0">
              <a:buNone/>
            </a:pPr>
            <a:r>
              <a:rPr lang="en-GB" sz="1900" dirty="0"/>
              <a:t>     Curriculum enhancement through work-integrated learning.</a:t>
            </a:r>
          </a:p>
          <a:p>
            <a:pPr marL="0" indent="0">
              <a:buNone/>
            </a:pPr>
            <a:r>
              <a:rPr lang="en-GB" sz="1900" dirty="0"/>
              <a:t>     Asia-Pacific Journal of Cooperative Education. Special Issue 18(2), pp. 87-95.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505172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756</Words>
  <Application>Microsoft Office PowerPoint</Application>
  <PresentationFormat>Widescreen</PresentationFormat>
  <Paragraphs>98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BMSW 4001</vt:lpstr>
      <vt:lpstr>                 Introduction to Power-point</vt:lpstr>
      <vt:lpstr>SKILLS FOR EMPLOYMENT</vt:lpstr>
      <vt:lpstr>SKILLS FOR EMPLOYMENT</vt:lpstr>
      <vt:lpstr>SKILLS REQUIRED </vt:lpstr>
      <vt:lpstr>SKILLS REQUIRED</vt:lpstr>
      <vt:lpstr>SWOT ANALYSIS &amp; PDP</vt:lpstr>
      <vt:lpstr>SUMMURY.</vt:lpstr>
      <vt:lpstr>CONCLUSION.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4001</dc:title>
  <dc:creator>tendai dzitiro</dc:creator>
  <cp:lastModifiedBy>tendai dzitiro</cp:lastModifiedBy>
  <cp:revision>1</cp:revision>
  <dcterms:created xsi:type="dcterms:W3CDTF">2020-12-04T13:18:17Z</dcterms:created>
  <dcterms:modified xsi:type="dcterms:W3CDTF">2020-12-04T13:18:53Z</dcterms:modified>
</cp:coreProperties>
</file>