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44"/>
  </p:notesMasterIdLst>
  <p:handoutMasterIdLst>
    <p:handoutMasterId r:id="rId45"/>
  </p:handoutMasterIdLst>
  <p:sldIdLst>
    <p:sldId id="305" r:id="rId2"/>
    <p:sldId id="306" r:id="rId3"/>
    <p:sldId id="307" r:id="rId4"/>
    <p:sldId id="308" r:id="rId5"/>
    <p:sldId id="309" r:id="rId6"/>
    <p:sldId id="310" r:id="rId7"/>
    <p:sldId id="311" r:id="rId8"/>
    <p:sldId id="312" r:id="rId9"/>
    <p:sldId id="313" r:id="rId10"/>
    <p:sldId id="314" r:id="rId11"/>
    <p:sldId id="315" r:id="rId12"/>
    <p:sldId id="316" r:id="rId13"/>
    <p:sldId id="317" r:id="rId14"/>
    <p:sldId id="318" r:id="rId15"/>
    <p:sldId id="319" r:id="rId16"/>
    <p:sldId id="320" r:id="rId17"/>
    <p:sldId id="321" r:id="rId18"/>
    <p:sldId id="322" r:id="rId19"/>
    <p:sldId id="323" r:id="rId20"/>
    <p:sldId id="324" r:id="rId21"/>
    <p:sldId id="325" r:id="rId22"/>
    <p:sldId id="326" r:id="rId23"/>
    <p:sldId id="327" r:id="rId24"/>
    <p:sldId id="328" r:id="rId25"/>
    <p:sldId id="329" r:id="rId26"/>
    <p:sldId id="330" r:id="rId27"/>
    <p:sldId id="331" r:id="rId28"/>
    <p:sldId id="332" r:id="rId29"/>
    <p:sldId id="333" r:id="rId30"/>
    <p:sldId id="334" r:id="rId31"/>
    <p:sldId id="335" r:id="rId32"/>
    <p:sldId id="336" r:id="rId33"/>
    <p:sldId id="337" r:id="rId34"/>
    <p:sldId id="338" r:id="rId35"/>
    <p:sldId id="339" r:id="rId36"/>
    <p:sldId id="340" r:id="rId37"/>
    <p:sldId id="341" r:id="rId38"/>
    <p:sldId id="342" r:id="rId39"/>
    <p:sldId id="343" r:id="rId40"/>
    <p:sldId id="346" r:id="rId41"/>
    <p:sldId id="345" r:id="rId42"/>
    <p:sldId id="344" r:id="rId43"/>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modifyVerifier cryptProviderType="rsaAES" cryptAlgorithmClass="hash" cryptAlgorithmType="typeAny" cryptAlgorithmSid="14" spinCount="100000" saltData="KGDoY5wyNBAOFc5Ze24UNw==" hashData="/xNhhbWSaM81UVyIWmeeDwDst9ciw/IN/DlDhupD9KObTY0lNR8HNlyQyjvzlGxguxuQVnUwPGzWd6Hm5+lmuw=="/>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ferSingleView="1">
    <p:restoredLeft sz="15620"/>
    <p:restoredTop sz="50233" autoAdjust="0"/>
  </p:normalViewPr>
  <p:slideViewPr>
    <p:cSldViewPr>
      <p:cViewPr varScale="1">
        <p:scale>
          <a:sx n="116" d="100"/>
          <a:sy n="116" d="100"/>
        </p:scale>
        <p:origin x="2382" y="102"/>
      </p:cViewPr>
      <p:guideLst>
        <p:guide orient="horz" pos="2160"/>
        <p:guide pos="2880"/>
      </p:guideLst>
    </p:cSldViewPr>
  </p:slideViewPr>
  <p:notesTextViewPr>
    <p:cViewPr>
      <p:scale>
        <a:sx n="1" d="1"/>
        <a:sy n="1" d="1"/>
      </p:scale>
      <p:origin x="0" y="0"/>
    </p:cViewPr>
  </p:notesTextViewPr>
  <p:sorterViewPr>
    <p:cViewPr>
      <p:scale>
        <a:sx n="100" d="100"/>
        <a:sy n="100" d="100"/>
      </p:scale>
      <p:origin x="0" y="-6060"/>
    </p:cViewPr>
  </p:sorterViewPr>
  <p:notesViewPr>
    <p:cSldViewPr>
      <p:cViewPr varScale="1">
        <p:scale>
          <a:sx n="82" d="100"/>
          <a:sy n="82" d="100"/>
        </p:scale>
        <p:origin x="3954" y="288"/>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handoutMaster" Target="handoutMasters/handout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theme" Target="theme/theme1.xml"/><Relationship Id="rId8" Type="http://schemas.openxmlformats.org/officeDocument/2006/relationships/slide" Target="slides/slide7.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8056"/>
          </a:xfrm>
          <a:prstGeom prst="rect">
            <a:avLst/>
          </a:prstGeom>
        </p:spPr>
        <p:txBody>
          <a:bodyPr vert="horz" lIns="91440" tIns="45720" rIns="91440" bIns="45720" rtlCol="0"/>
          <a:lstStyle>
            <a:lvl1pPr algn="r">
              <a:defRPr sz="1200"/>
            </a:lvl1pPr>
          </a:lstStyle>
          <a:p>
            <a:fld id="{33B778AE-527B-4E99-83C8-68A1C9C02A3F}" type="datetimeFigureOut">
              <a:rPr lang="en-GB" smtClean="0"/>
              <a:t>20/02/2019</a:t>
            </a:fld>
            <a:endParaRPr lang="en-GB"/>
          </a:p>
        </p:txBody>
      </p:sp>
      <p:sp>
        <p:nvSpPr>
          <p:cNvPr id="4" name="Footer Placeholder 3"/>
          <p:cNvSpPr>
            <a:spLocks noGrp="1"/>
          </p:cNvSpPr>
          <p:nvPr>
            <p:ph type="ftr" sz="quarter" idx="2"/>
          </p:nvPr>
        </p:nvSpPr>
        <p:spPr>
          <a:xfrm>
            <a:off x="0" y="9428584"/>
            <a:ext cx="2945659" cy="498055"/>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4"/>
            <a:ext cx="2945659" cy="498055"/>
          </a:xfrm>
          <a:prstGeom prst="rect">
            <a:avLst/>
          </a:prstGeom>
        </p:spPr>
        <p:txBody>
          <a:bodyPr vert="horz" lIns="91440" tIns="45720" rIns="91440" bIns="45720" rtlCol="0" anchor="b"/>
          <a:lstStyle>
            <a:lvl1pPr algn="r">
              <a:defRPr sz="1200"/>
            </a:lvl1pPr>
          </a:lstStyle>
          <a:p>
            <a:fld id="{705A3C64-4052-40A2-BC8C-E13A288224C4}" type="slidenum">
              <a:rPr lang="en-GB" smtClean="0"/>
              <a:t>‹#›</a:t>
            </a:fld>
            <a:endParaRPr lang="en-GB"/>
          </a:p>
        </p:txBody>
      </p:sp>
    </p:spTree>
    <p:extLst>
      <p:ext uri="{BB962C8B-B14F-4D97-AF65-F5344CB8AC3E}">
        <p14:creationId xmlns:p14="http://schemas.microsoft.com/office/powerpoint/2010/main" val="289626331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8056"/>
          </a:xfrm>
          <a:prstGeom prst="rect">
            <a:avLst/>
          </a:prstGeom>
        </p:spPr>
        <p:txBody>
          <a:bodyPr vert="horz" lIns="91440" tIns="45720" rIns="91440" bIns="45720" rtlCol="0"/>
          <a:lstStyle>
            <a:lvl1pPr algn="r">
              <a:defRPr sz="1200"/>
            </a:lvl1pPr>
          </a:lstStyle>
          <a:p>
            <a:fld id="{B58A1946-A5F2-4C11-A8A2-AA3C26A44EF0}" type="datetimeFigureOut">
              <a:rPr lang="en-GB" smtClean="0"/>
              <a:t>20/02/2019</a:t>
            </a:fld>
            <a:endParaRPr lang="en-GB"/>
          </a:p>
        </p:txBody>
      </p:sp>
      <p:sp>
        <p:nvSpPr>
          <p:cNvPr id="4" name="Slide Image Placeholder 3"/>
          <p:cNvSpPr>
            <a:spLocks noGrp="1" noRot="1" noChangeAspect="1"/>
          </p:cNvSpPr>
          <p:nvPr>
            <p:ph type="sldImg" idx="2"/>
          </p:nvPr>
        </p:nvSpPr>
        <p:spPr>
          <a:xfrm>
            <a:off x="1166813" y="1241425"/>
            <a:ext cx="4464050" cy="334962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77194"/>
            <a:ext cx="5438140" cy="3908614"/>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428584"/>
            <a:ext cx="2945659" cy="498055"/>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4"/>
            <a:ext cx="2945659" cy="498055"/>
          </a:xfrm>
          <a:prstGeom prst="rect">
            <a:avLst/>
          </a:prstGeom>
        </p:spPr>
        <p:txBody>
          <a:bodyPr vert="horz" lIns="91440" tIns="45720" rIns="91440" bIns="45720" rtlCol="0" anchor="b"/>
          <a:lstStyle>
            <a:lvl1pPr algn="r">
              <a:defRPr sz="1200"/>
            </a:lvl1pPr>
          </a:lstStyle>
          <a:p>
            <a:fld id="{09276820-C3F5-44E6-A444-CFE2BB85E19A}" type="slidenum">
              <a:rPr lang="en-GB" smtClean="0"/>
              <a:t>‹#›</a:t>
            </a:fld>
            <a:endParaRPr lang="en-GB"/>
          </a:p>
        </p:txBody>
      </p:sp>
    </p:spTree>
    <p:extLst>
      <p:ext uri="{BB962C8B-B14F-4D97-AF65-F5344CB8AC3E}">
        <p14:creationId xmlns:p14="http://schemas.microsoft.com/office/powerpoint/2010/main" val="183702894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ltLang="en-US" sz="1100" b="1" dirty="0" smtClean="0">
                <a:latin typeface="Arial" panose="020B0604020202020204" pitchFamily="34" charset="0"/>
                <a:cs typeface="Arial" panose="020B0604020202020204" pitchFamily="34" charset="0"/>
              </a:rPr>
              <a:t>STATE:  </a:t>
            </a:r>
            <a:r>
              <a:rPr lang="en-US" altLang="en-US" sz="1100" dirty="0" smtClean="0">
                <a:latin typeface="Arial" panose="020B0604020202020204" pitchFamily="34" charset="0"/>
                <a:cs typeface="Arial" panose="020B0604020202020204" pitchFamily="34" charset="0"/>
              </a:rPr>
              <a:t>This session is designed</a:t>
            </a:r>
            <a:r>
              <a:rPr lang="en-US" altLang="en-US" sz="1100" baseline="0" dirty="0" smtClean="0">
                <a:latin typeface="Arial" panose="020B0604020202020204" pitchFamily="34" charset="0"/>
                <a:cs typeface="Arial" panose="020B0604020202020204" pitchFamily="34" charset="0"/>
              </a:rPr>
              <a:t> as an </a:t>
            </a:r>
            <a:r>
              <a:rPr lang="en-US" altLang="en-US" sz="1100" dirty="0" smtClean="0">
                <a:latin typeface="Arial" panose="020B0604020202020204" pitchFamily="34" charset="0"/>
                <a:cs typeface="Arial" panose="020B0604020202020204" pitchFamily="34" charset="0"/>
              </a:rPr>
              <a:t>introduction of SWP Policy and Procedure in relation to interviewing witnesses and is the beginning of a process that will see you trained to PIP Level 1, which means competence in investigating volume and priority crime</a:t>
            </a:r>
            <a:endParaRPr lang="en-GB" altLang="en-US" sz="1100" dirty="0" smtClean="0">
              <a:latin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09276820-C3F5-44E6-A444-CFE2BB85E19A}" type="slidenum">
              <a:rPr lang="en-GB" smtClean="0"/>
              <a:t>1</a:t>
            </a:fld>
            <a:endParaRPr lang="en-GB"/>
          </a:p>
        </p:txBody>
      </p:sp>
    </p:spTree>
    <p:extLst>
      <p:ext uri="{BB962C8B-B14F-4D97-AF65-F5344CB8AC3E}">
        <p14:creationId xmlns:p14="http://schemas.microsoft.com/office/powerpoint/2010/main" val="6070197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sz="1100" dirty="0" smtClean="0">
                <a:latin typeface="Arial" panose="020B0604020202020204" pitchFamily="34" charset="0"/>
                <a:cs typeface="Arial" panose="020B0604020202020204" pitchFamily="34" charset="0"/>
              </a:rPr>
              <a:t>Introduce/link RA is not a soft option but it is “saying how it is”</a:t>
            </a:r>
          </a:p>
          <a:p>
            <a:endParaRPr lang="en-US" altLang="en-US" sz="1100" dirty="0" smtClean="0">
              <a:latin typeface="Arial" panose="020B0604020202020204" pitchFamily="34" charset="0"/>
              <a:cs typeface="Arial" panose="020B0604020202020204" pitchFamily="34" charset="0"/>
            </a:endParaRPr>
          </a:p>
          <a:p>
            <a:r>
              <a:rPr lang="en-US" altLang="en-US" sz="1100" dirty="0" smtClean="0">
                <a:latin typeface="Arial" panose="020B0604020202020204" pitchFamily="34" charset="0"/>
                <a:cs typeface="Arial" panose="020B0604020202020204" pitchFamily="34" charset="0"/>
              </a:rPr>
              <a:t>Level 1 – Street Disposal (short meeting as per training)</a:t>
            </a:r>
          </a:p>
          <a:p>
            <a:r>
              <a:rPr lang="en-US" altLang="en-US" sz="1100" dirty="0" smtClean="0">
                <a:latin typeface="Arial" panose="020B0604020202020204" pitchFamily="34" charset="0"/>
                <a:cs typeface="Arial" panose="020B0604020202020204" pitchFamily="34" charset="0"/>
              </a:rPr>
              <a:t>Level 2 – Case Conference (as per demonstration in training by Tony)</a:t>
            </a:r>
          </a:p>
          <a:p>
            <a:r>
              <a:rPr lang="en-US" altLang="en-US" sz="1100" dirty="0" smtClean="0">
                <a:latin typeface="Arial" panose="020B0604020202020204" pitchFamily="34" charset="0"/>
                <a:cs typeface="Arial" panose="020B0604020202020204" pitchFamily="34" charset="0"/>
              </a:rPr>
              <a:t>Level 3 – post conviction Case Conference</a:t>
            </a:r>
          </a:p>
          <a:p>
            <a:endParaRPr lang="en-GB" dirty="0"/>
          </a:p>
        </p:txBody>
      </p:sp>
      <p:sp>
        <p:nvSpPr>
          <p:cNvPr id="4" name="Slide Number Placeholder 3"/>
          <p:cNvSpPr>
            <a:spLocks noGrp="1"/>
          </p:cNvSpPr>
          <p:nvPr>
            <p:ph type="sldNum" sz="quarter" idx="10"/>
          </p:nvPr>
        </p:nvSpPr>
        <p:spPr/>
        <p:txBody>
          <a:bodyPr/>
          <a:lstStyle/>
          <a:p>
            <a:fld id="{09276820-C3F5-44E6-A444-CFE2BB85E19A}" type="slidenum">
              <a:rPr lang="en-GB" smtClean="0"/>
              <a:t>2</a:t>
            </a:fld>
            <a:endParaRPr lang="en-GB"/>
          </a:p>
        </p:txBody>
      </p:sp>
    </p:spTree>
    <p:extLst>
      <p:ext uri="{BB962C8B-B14F-4D97-AF65-F5344CB8AC3E}">
        <p14:creationId xmlns:p14="http://schemas.microsoft.com/office/powerpoint/2010/main" val="101743127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9276820-C3F5-44E6-A444-CFE2BB85E19A}" type="slidenum">
              <a:rPr lang="en-GB" smtClean="0"/>
              <a:t>3</a:t>
            </a:fld>
            <a:endParaRPr lang="en-GB"/>
          </a:p>
        </p:txBody>
      </p:sp>
    </p:spTree>
    <p:extLst>
      <p:ext uri="{BB962C8B-B14F-4D97-AF65-F5344CB8AC3E}">
        <p14:creationId xmlns:p14="http://schemas.microsoft.com/office/powerpoint/2010/main" val="257779597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9276820-C3F5-44E6-A444-CFE2BB85E19A}" type="slidenum">
              <a:rPr lang="en-GB" smtClean="0"/>
              <a:t>4</a:t>
            </a:fld>
            <a:endParaRPr lang="en-GB"/>
          </a:p>
        </p:txBody>
      </p:sp>
    </p:spTree>
    <p:extLst>
      <p:ext uri="{BB962C8B-B14F-4D97-AF65-F5344CB8AC3E}">
        <p14:creationId xmlns:p14="http://schemas.microsoft.com/office/powerpoint/2010/main" val="262965146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ts val="0"/>
              </a:spcBef>
              <a:spcAft>
                <a:spcPct val="0"/>
              </a:spcAft>
              <a:buClrTx/>
              <a:buSzTx/>
              <a:buFontTx/>
              <a:buNone/>
              <a:tabLst/>
              <a:defRPr/>
            </a:pPr>
            <a:r>
              <a:rPr kumimoji="0" lang="en-US"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Trainer to write on the flip chart / white board the following questions to be answered by the students;</a:t>
            </a:r>
          </a:p>
          <a:p>
            <a:pPr marL="0" marR="0" lvl="0" indent="0" algn="l" defTabSz="914400" rtl="0" eaLnBrk="0" fontAlgn="base" latinLnBrk="0" hangingPunct="0">
              <a:lnSpc>
                <a:spcPct val="100000"/>
              </a:lnSpc>
              <a:spcBef>
                <a:spcPts val="0"/>
              </a:spcBef>
              <a:spcAft>
                <a:spcPct val="0"/>
              </a:spcAft>
              <a:buClrTx/>
              <a:buSzTx/>
              <a:buFontTx/>
              <a:buNone/>
              <a:tabLst/>
              <a:defRPr/>
            </a:pPr>
            <a:endParaRPr kumimoji="0" lang="en-US"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0" fontAlgn="base" latinLnBrk="0" hangingPunct="0">
              <a:lnSpc>
                <a:spcPct val="100000"/>
              </a:lnSpc>
              <a:spcBef>
                <a:spcPts val="0"/>
              </a:spcBef>
              <a:spcAft>
                <a:spcPct val="0"/>
              </a:spcAft>
              <a:buClrTx/>
              <a:buSzTx/>
              <a:buFontTx/>
              <a:buNone/>
              <a:tabLst/>
              <a:defRPr/>
            </a:pPr>
            <a:r>
              <a:rPr kumimoji="0" lang="en-US"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Who are you?</a:t>
            </a:r>
          </a:p>
          <a:p>
            <a:pPr marL="0" marR="0" lvl="0" indent="0" algn="l" defTabSz="914400" rtl="0" eaLnBrk="0" fontAlgn="base" latinLnBrk="0" hangingPunct="0">
              <a:lnSpc>
                <a:spcPct val="100000"/>
              </a:lnSpc>
              <a:spcBef>
                <a:spcPts val="0"/>
              </a:spcBef>
              <a:spcAft>
                <a:spcPct val="0"/>
              </a:spcAft>
              <a:buClrTx/>
              <a:buSzTx/>
              <a:buFontTx/>
              <a:buNone/>
              <a:tabLst/>
              <a:defRPr/>
            </a:pPr>
            <a:r>
              <a:rPr kumimoji="0" lang="en-US"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Where are you from?</a:t>
            </a:r>
          </a:p>
          <a:p>
            <a:pPr marL="0" marR="0" lvl="0" indent="0" algn="l" defTabSz="914400" rtl="0" eaLnBrk="0" fontAlgn="base" latinLnBrk="0" hangingPunct="0">
              <a:lnSpc>
                <a:spcPct val="100000"/>
              </a:lnSpc>
              <a:spcBef>
                <a:spcPts val="0"/>
              </a:spcBef>
              <a:spcAft>
                <a:spcPct val="0"/>
              </a:spcAft>
              <a:buClrTx/>
              <a:buSzTx/>
              <a:buFontTx/>
              <a:buNone/>
              <a:tabLst/>
              <a:defRPr/>
            </a:pPr>
            <a:r>
              <a:rPr kumimoji="0" lang="en-US"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What do you know about RA?</a:t>
            </a:r>
          </a:p>
          <a:p>
            <a:pPr marL="0" marR="0" lvl="0" indent="0" algn="l" defTabSz="914400" rtl="0" eaLnBrk="0" fontAlgn="base" latinLnBrk="0" hangingPunct="0">
              <a:lnSpc>
                <a:spcPct val="100000"/>
              </a:lnSpc>
              <a:spcBef>
                <a:spcPts val="0"/>
              </a:spcBef>
              <a:spcAft>
                <a:spcPct val="0"/>
              </a:spcAft>
              <a:buClrTx/>
              <a:buSzTx/>
              <a:buFontTx/>
              <a:buNone/>
              <a:tabLst/>
              <a:defRPr/>
            </a:pPr>
            <a:r>
              <a:rPr kumimoji="0" lang="en-US"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When can you see yourself using RA?</a:t>
            </a:r>
          </a:p>
          <a:p>
            <a:pPr marL="0" marR="0" lvl="0" indent="0" algn="l" defTabSz="914400" rtl="0" eaLnBrk="0" fontAlgn="base" latinLnBrk="0" hangingPunct="0">
              <a:lnSpc>
                <a:spcPct val="100000"/>
              </a:lnSpc>
              <a:spcBef>
                <a:spcPts val="0"/>
              </a:spcBef>
              <a:spcAft>
                <a:spcPct val="0"/>
              </a:spcAft>
              <a:buClrTx/>
              <a:buSzTx/>
              <a:buFontTx/>
              <a:buNone/>
              <a:tabLst/>
              <a:defRPr/>
            </a:pPr>
            <a:r>
              <a:rPr kumimoji="0" lang="en-US"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Something that others may not know about you</a:t>
            </a:r>
          </a:p>
          <a:p>
            <a:pPr marL="0" marR="0" lvl="0" indent="0" algn="l" defTabSz="914400" rtl="0" eaLnBrk="0" fontAlgn="base" latinLnBrk="0" hangingPunct="0">
              <a:lnSpc>
                <a:spcPct val="100000"/>
              </a:lnSpc>
              <a:spcBef>
                <a:spcPts val="0"/>
              </a:spcBef>
              <a:spcAft>
                <a:spcPct val="0"/>
              </a:spcAft>
              <a:buClrTx/>
              <a:buSzTx/>
              <a:buFontTx/>
              <a:buNone/>
              <a:tabLst/>
              <a:defRPr/>
            </a:pPr>
            <a:endParaRPr kumimoji="0" lang="en-US"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0" fontAlgn="base" latinLnBrk="0" hangingPunct="0">
              <a:lnSpc>
                <a:spcPct val="100000"/>
              </a:lnSpc>
              <a:spcBef>
                <a:spcPts val="0"/>
              </a:spcBef>
              <a:spcAft>
                <a:spcPct val="0"/>
              </a:spcAft>
              <a:buClrTx/>
              <a:buSzTx/>
              <a:buFontTx/>
              <a:buNone/>
              <a:tabLst/>
              <a:defRPr/>
            </a:pPr>
            <a:r>
              <a:rPr kumimoji="0" lang="en-US"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Rationale</a:t>
            </a:r>
          </a:p>
          <a:p>
            <a:pPr marL="0" marR="0" lvl="0" indent="0" algn="l" defTabSz="914400" rtl="0" eaLnBrk="0" fontAlgn="base" latinLnBrk="0" hangingPunct="0">
              <a:lnSpc>
                <a:spcPct val="100000"/>
              </a:lnSpc>
              <a:spcBef>
                <a:spcPts val="0"/>
              </a:spcBef>
              <a:spcAft>
                <a:spcPct val="0"/>
              </a:spcAft>
              <a:buClrTx/>
              <a:buSzTx/>
              <a:buFontTx/>
              <a:buNone/>
              <a:tabLst/>
              <a:defRPr/>
            </a:pPr>
            <a:endParaRPr kumimoji="0" lang="en-US"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0" fontAlgn="base" latinLnBrk="0" hangingPunct="0">
              <a:lnSpc>
                <a:spcPct val="100000"/>
              </a:lnSpc>
              <a:spcBef>
                <a:spcPts val="0"/>
              </a:spcBef>
              <a:spcAft>
                <a:spcPct val="0"/>
              </a:spcAft>
              <a:buClrTx/>
              <a:buSzTx/>
              <a:buFontTx/>
              <a:buNone/>
              <a:tabLst/>
              <a:defRPr/>
            </a:pPr>
            <a:r>
              <a:rPr kumimoji="0" lang="en-US"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This exercise has three key learning outcomes:</a:t>
            </a:r>
          </a:p>
          <a:p>
            <a:pPr marL="0" marR="0" lvl="0" indent="0" algn="l" defTabSz="914400" rtl="0" eaLnBrk="0" fontAlgn="base" latinLnBrk="0" hangingPunct="0">
              <a:lnSpc>
                <a:spcPct val="100000"/>
              </a:lnSpc>
              <a:spcBef>
                <a:spcPts val="0"/>
              </a:spcBef>
              <a:spcAft>
                <a:spcPct val="0"/>
              </a:spcAft>
              <a:buClrTx/>
              <a:buSzTx/>
              <a:buFontTx/>
              <a:buNone/>
              <a:tabLst/>
              <a:defRPr/>
            </a:pPr>
            <a:endParaRPr kumimoji="0" lang="en-US"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228600" marR="0" lvl="0" indent="-228600" algn="l" defTabSz="914400" rtl="0" eaLnBrk="0" fontAlgn="base" latinLnBrk="0" hangingPunct="0">
              <a:lnSpc>
                <a:spcPct val="100000"/>
              </a:lnSpc>
              <a:spcBef>
                <a:spcPts val="0"/>
              </a:spcBef>
              <a:spcAft>
                <a:spcPct val="0"/>
              </a:spcAft>
              <a:buClrTx/>
              <a:buSzTx/>
              <a:buFont typeface="+mj-lt"/>
              <a:buAutoNum type="arabicPeriod"/>
              <a:tabLst/>
              <a:defRPr/>
            </a:pPr>
            <a:r>
              <a:rPr kumimoji="0" lang="en-US"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It identifies how the students would like to be addressed (this is important in an RA meeting)</a:t>
            </a:r>
          </a:p>
          <a:p>
            <a:pPr marL="228600" marR="0" lvl="0" indent="-228600" algn="l" defTabSz="914400" rtl="0" eaLnBrk="0" fontAlgn="base" latinLnBrk="0" hangingPunct="0">
              <a:lnSpc>
                <a:spcPct val="100000"/>
              </a:lnSpc>
              <a:spcBef>
                <a:spcPts val="0"/>
              </a:spcBef>
              <a:spcAft>
                <a:spcPct val="0"/>
              </a:spcAft>
              <a:buClrTx/>
              <a:buSzTx/>
              <a:buFont typeface="+mj-lt"/>
              <a:buAutoNum type="arabicPeriod"/>
              <a:tabLst/>
              <a:defRPr/>
            </a:pPr>
            <a:r>
              <a:rPr kumimoji="0" lang="en-US"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It encourages early contribution by each student – starts to break down barriers and assists in creating a safe learning environment</a:t>
            </a:r>
          </a:p>
          <a:p>
            <a:pPr marL="228600" marR="0" lvl="0" indent="-228600" algn="l" defTabSz="914400" rtl="0" eaLnBrk="0" fontAlgn="base" latinLnBrk="0" hangingPunct="0">
              <a:lnSpc>
                <a:spcPct val="100000"/>
              </a:lnSpc>
              <a:spcBef>
                <a:spcPts val="0"/>
              </a:spcBef>
              <a:spcAft>
                <a:spcPct val="0"/>
              </a:spcAft>
              <a:buClrTx/>
              <a:buSzTx/>
              <a:buFont typeface="+mj-lt"/>
              <a:buAutoNum type="arabicPeriod"/>
              <a:tabLst/>
              <a:defRPr/>
            </a:pPr>
            <a:r>
              <a:rPr kumimoji="0" lang="en-US"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Allows the trainer to have a brief insight into any existing knowledge in RA</a:t>
            </a:r>
          </a:p>
          <a:p>
            <a:pPr marL="0" marR="0" lvl="0" indent="0" algn="l" defTabSz="914400" rtl="0" eaLnBrk="0" fontAlgn="base" latinLnBrk="0" hangingPunct="0">
              <a:lnSpc>
                <a:spcPct val="100000"/>
              </a:lnSpc>
              <a:spcBef>
                <a:spcPts val="0"/>
              </a:spcBef>
              <a:spcAft>
                <a:spcPct val="0"/>
              </a:spcAft>
              <a:buClrTx/>
              <a:buSzTx/>
              <a:buFont typeface="+mj-lt"/>
              <a:buNone/>
              <a:tabLst/>
              <a:defRPr/>
            </a:pPr>
            <a:endParaRPr kumimoji="0" lang="en-US"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0" fontAlgn="base" latinLnBrk="0" hangingPunct="0">
              <a:lnSpc>
                <a:spcPct val="100000"/>
              </a:lnSpc>
              <a:spcBef>
                <a:spcPts val="0"/>
              </a:spcBef>
              <a:spcAft>
                <a:spcPct val="0"/>
              </a:spcAft>
              <a:buClrTx/>
              <a:buSzTx/>
              <a:buFont typeface="+mj-lt"/>
              <a:buNone/>
              <a:tabLst/>
              <a:defRPr/>
            </a:pPr>
            <a:r>
              <a:rPr kumimoji="0" lang="en-US"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Trainers to link the introduction exercise to a live RA meeting, during which the Introductions need to be open, direct and clear.</a:t>
            </a:r>
          </a:p>
          <a:p>
            <a:pPr marL="0" marR="0" lvl="0" indent="0" algn="l" defTabSz="914400" rtl="0" eaLnBrk="0" fontAlgn="base" latinLnBrk="0" hangingPunct="0">
              <a:lnSpc>
                <a:spcPct val="100000"/>
              </a:lnSpc>
              <a:spcBef>
                <a:spcPts val="0"/>
              </a:spcBef>
              <a:spcAft>
                <a:spcPct val="0"/>
              </a:spcAft>
              <a:buClrTx/>
              <a:buSzTx/>
              <a:buFont typeface="+mj-lt"/>
              <a:buNone/>
              <a:tabLst/>
              <a:defRPr/>
            </a:pPr>
            <a:endParaRPr kumimoji="0" lang="en-US"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0" fontAlgn="base" latinLnBrk="0" hangingPunct="0">
              <a:lnSpc>
                <a:spcPct val="100000"/>
              </a:lnSpc>
              <a:spcBef>
                <a:spcPts val="0"/>
              </a:spcBef>
              <a:spcAft>
                <a:spcPct val="0"/>
              </a:spcAft>
              <a:buClrTx/>
              <a:buSzTx/>
              <a:buFont typeface="+mj-lt"/>
              <a:buNone/>
              <a:tabLst/>
              <a:defRPr/>
            </a:pPr>
            <a:r>
              <a:rPr kumimoji="0" lang="en-US"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e.g.</a:t>
            </a:r>
          </a:p>
          <a:p>
            <a:pPr marL="0" marR="0" lvl="0" indent="0" algn="l" defTabSz="914400" rtl="0" eaLnBrk="0" fontAlgn="base" latinLnBrk="0" hangingPunct="0">
              <a:lnSpc>
                <a:spcPct val="100000"/>
              </a:lnSpc>
              <a:spcBef>
                <a:spcPts val="0"/>
              </a:spcBef>
              <a:spcAft>
                <a:spcPct val="0"/>
              </a:spcAft>
              <a:buClrTx/>
              <a:buSzTx/>
              <a:buFont typeface="+mj-lt"/>
              <a:buNone/>
              <a:tabLst/>
              <a:defRPr/>
            </a:pPr>
            <a:r>
              <a:rPr kumimoji="0" lang="en-US"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 “This is ………. They are her because-</a:t>
            </a:r>
          </a:p>
          <a:p>
            <a:pPr marL="0" marR="0" lvl="0" indent="0" algn="l" defTabSz="914400" rtl="0" eaLnBrk="0" fontAlgn="base" latinLnBrk="0" hangingPunct="0">
              <a:lnSpc>
                <a:spcPct val="100000"/>
              </a:lnSpc>
              <a:spcBef>
                <a:spcPts val="0"/>
              </a:spcBef>
              <a:spcAft>
                <a:spcPct val="0"/>
              </a:spcAft>
              <a:buClrTx/>
              <a:buSzTx/>
              <a:buFont typeface="+mj-lt"/>
              <a:buNone/>
              <a:tabLst/>
              <a:defRPr/>
            </a:pPr>
            <a:r>
              <a:rPr kumimoji="0" lang="en-US"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…Had there wallet stolen”</a:t>
            </a:r>
          </a:p>
          <a:p>
            <a:pPr marL="0" marR="0" lvl="0" indent="0" algn="l" defTabSz="914400" rtl="0" eaLnBrk="0" fontAlgn="base" latinLnBrk="0" hangingPunct="0">
              <a:lnSpc>
                <a:spcPct val="100000"/>
              </a:lnSpc>
              <a:spcBef>
                <a:spcPts val="0"/>
              </a:spcBef>
              <a:spcAft>
                <a:spcPct val="0"/>
              </a:spcAft>
              <a:buClrTx/>
              <a:buSzTx/>
              <a:buFont typeface="+mj-lt"/>
              <a:buNone/>
              <a:tabLst/>
              <a:defRPr/>
            </a:pPr>
            <a:r>
              <a:rPr kumimoji="0" lang="en-US"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…stole…….wallet”</a:t>
            </a:r>
          </a:p>
          <a:p>
            <a:pPr marL="0" marR="0" lvl="0" indent="0" algn="l" defTabSz="914400" rtl="0" eaLnBrk="0" fontAlgn="base" latinLnBrk="0" hangingPunct="0">
              <a:lnSpc>
                <a:spcPct val="100000"/>
              </a:lnSpc>
              <a:spcBef>
                <a:spcPts val="0"/>
              </a:spcBef>
              <a:spcAft>
                <a:spcPct val="0"/>
              </a:spcAft>
              <a:buClrTx/>
              <a:buSzTx/>
              <a:buFont typeface="+mj-lt"/>
              <a:buNone/>
              <a:tabLst/>
              <a:defRPr/>
            </a:pPr>
            <a:r>
              <a:rPr kumimoji="0" lang="en-US"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…they are the father/mother of ……….. and they are here to support………”</a:t>
            </a:r>
          </a:p>
          <a:p>
            <a:endParaRPr lang="en-GB" dirty="0"/>
          </a:p>
        </p:txBody>
      </p:sp>
      <p:sp>
        <p:nvSpPr>
          <p:cNvPr id="4" name="Slide Number Placeholder 3"/>
          <p:cNvSpPr>
            <a:spLocks noGrp="1"/>
          </p:cNvSpPr>
          <p:nvPr>
            <p:ph type="sldNum" sz="quarter" idx="10"/>
          </p:nvPr>
        </p:nvSpPr>
        <p:spPr/>
        <p:txBody>
          <a:bodyPr/>
          <a:lstStyle/>
          <a:p>
            <a:fld id="{09276820-C3F5-44E6-A444-CFE2BB85E19A}" type="slidenum">
              <a:rPr lang="en-GB" smtClean="0"/>
              <a:t>5</a:t>
            </a:fld>
            <a:endParaRPr lang="en-GB"/>
          </a:p>
        </p:txBody>
      </p:sp>
    </p:spTree>
    <p:extLst>
      <p:ext uri="{BB962C8B-B14F-4D97-AF65-F5344CB8AC3E}">
        <p14:creationId xmlns:p14="http://schemas.microsoft.com/office/powerpoint/2010/main" val="418044311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ct val="0"/>
              </a:spcBef>
            </a:pPr>
            <a:r>
              <a:rPr lang="en-US" altLang="en-US" sz="1100" dirty="0" smtClean="0">
                <a:latin typeface="Arial" panose="020B0604020202020204" pitchFamily="34" charset="0"/>
                <a:cs typeface="Arial" panose="020B0604020202020204" pitchFamily="34" charset="0"/>
              </a:rPr>
              <a:t>It is preferable for Ground Rules to be established at the beginning of the RA process as they can help to create a safe and open environment. They can also be referred back to if necessary during an RA intervention in the event of inappropriate behavior. </a:t>
            </a:r>
          </a:p>
          <a:p>
            <a:pPr>
              <a:spcBef>
                <a:spcPct val="0"/>
              </a:spcBef>
            </a:pPr>
            <a:endParaRPr lang="en-US" altLang="en-US" sz="1100" dirty="0" smtClean="0">
              <a:latin typeface="Arial" panose="020B0604020202020204" pitchFamily="34" charset="0"/>
              <a:cs typeface="Arial" panose="020B0604020202020204" pitchFamily="34" charset="0"/>
            </a:endParaRPr>
          </a:p>
          <a:p>
            <a:pPr>
              <a:spcBef>
                <a:spcPct val="0"/>
              </a:spcBef>
            </a:pPr>
            <a:r>
              <a:rPr lang="en-US" altLang="en-US" sz="1100" dirty="0" smtClean="0">
                <a:latin typeface="Arial" panose="020B0604020202020204" pitchFamily="34" charset="0"/>
                <a:cs typeface="Arial" panose="020B0604020202020204" pitchFamily="34" charset="0"/>
              </a:rPr>
              <a:t>Ground Rules generally fall into two categories:</a:t>
            </a:r>
          </a:p>
          <a:p>
            <a:pPr>
              <a:spcBef>
                <a:spcPct val="0"/>
              </a:spcBef>
            </a:pPr>
            <a:r>
              <a:rPr lang="en-US" altLang="en-US" sz="1100" dirty="0" smtClean="0">
                <a:latin typeface="Arial" panose="020B0604020202020204" pitchFamily="34" charset="0"/>
                <a:cs typeface="Arial" panose="020B0604020202020204" pitchFamily="34" charset="0"/>
              </a:rPr>
              <a:t>Required Ground Rules – e.g. threatening behavior is unacceptable</a:t>
            </a:r>
          </a:p>
          <a:p>
            <a:pPr>
              <a:spcBef>
                <a:spcPct val="0"/>
              </a:spcBef>
            </a:pPr>
            <a:r>
              <a:rPr lang="en-US" altLang="en-US" sz="1100" dirty="0" smtClean="0">
                <a:latin typeface="Arial" panose="020B0604020202020204" pitchFamily="34" charset="0"/>
                <a:cs typeface="Arial" panose="020B0604020202020204" pitchFamily="34" charset="0"/>
              </a:rPr>
              <a:t>Negotiable Ground Rules  - e.g. how someone is addressed (first name/</a:t>
            </a:r>
            <a:r>
              <a:rPr lang="en-US" altLang="en-US" sz="1100" dirty="0" err="1" smtClean="0">
                <a:latin typeface="Arial" panose="020B0604020202020204" pitchFamily="34" charset="0"/>
                <a:cs typeface="Arial" panose="020B0604020202020204" pitchFamily="34" charset="0"/>
              </a:rPr>
              <a:t>Mr</a:t>
            </a:r>
            <a:r>
              <a:rPr lang="en-US" altLang="en-US" sz="1100" dirty="0" smtClean="0">
                <a:latin typeface="Arial" panose="020B0604020202020204" pitchFamily="34" charset="0"/>
                <a:cs typeface="Arial" panose="020B0604020202020204" pitchFamily="34" charset="0"/>
              </a:rPr>
              <a:t>/</a:t>
            </a:r>
            <a:r>
              <a:rPr lang="en-US" altLang="en-US" sz="1100" dirty="0" err="1" smtClean="0">
                <a:latin typeface="Arial" panose="020B0604020202020204" pitchFamily="34" charset="0"/>
                <a:cs typeface="Arial" panose="020B0604020202020204" pitchFamily="34" charset="0"/>
              </a:rPr>
              <a:t>Mrs</a:t>
            </a:r>
            <a:r>
              <a:rPr lang="en-US" altLang="en-US" sz="1100" dirty="0" smtClean="0">
                <a:latin typeface="Arial" panose="020B0604020202020204" pitchFamily="34" charset="0"/>
                <a:cs typeface="Arial" panose="020B0604020202020204" pitchFamily="34" charset="0"/>
              </a:rPr>
              <a:t>/</a:t>
            </a:r>
            <a:r>
              <a:rPr lang="en-US" altLang="en-US" sz="1100" dirty="0" err="1" smtClean="0">
                <a:latin typeface="Arial" panose="020B0604020202020204" pitchFamily="34" charset="0"/>
                <a:cs typeface="Arial" panose="020B0604020202020204" pitchFamily="34" charset="0"/>
              </a:rPr>
              <a:t>ect</a:t>
            </a:r>
            <a:r>
              <a:rPr lang="en-US" altLang="en-US" sz="1100" dirty="0" smtClean="0">
                <a:latin typeface="Arial" panose="020B0604020202020204" pitchFamily="34" charset="0"/>
                <a:cs typeface="Arial" panose="020B0604020202020204" pitchFamily="34" charset="0"/>
              </a:rPr>
              <a:t>)</a:t>
            </a:r>
          </a:p>
          <a:p>
            <a:pPr>
              <a:spcBef>
                <a:spcPct val="0"/>
              </a:spcBef>
            </a:pPr>
            <a:endParaRPr lang="en-US" altLang="en-US" sz="1100" dirty="0" smtClean="0">
              <a:latin typeface="Arial" panose="020B0604020202020204" pitchFamily="34" charset="0"/>
              <a:cs typeface="Arial" panose="020B0604020202020204" pitchFamily="34" charset="0"/>
            </a:endParaRPr>
          </a:p>
          <a:p>
            <a:pPr>
              <a:spcBef>
                <a:spcPct val="0"/>
              </a:spcBef>
            </a:pPr>
            <a:r>
              <a:rPr lang="en-US" altLang="en-US" sz="1100" dirty="0" smtClean="0">
                <a:latin typeface="Arial" panose="020B0604020202020204" pitchFamily="34" charset="0"/>
                <a:cs typeface="Arial" panose="020B0604020202020204" pitchFamily="34" charset="0"/>
              </a:rPr>
              <a:t>Trainer to display a prepared list of the following Ground Rules or alternatively write them on a flipchart/white board:</a:t>
            </a:r>
          </a:p>
          <a:p>
            <a:pPr>
              <a:spcBef>
                <a:spcPct val="0"/>
              </a:spcBef>
            </a:pPr>
            <a:endParaRPr lang="en-US" altLang="en-US" sz="1100" dirty="0" smtClean="0">
              <a:latin typeface="Arial" panose="020B0604020202020204" pitchFamily="34" charset="0"/>
              <a:cs typeface="Arial" panose="020B0604020202020204" pitchFamily="34" charset="0"/>
            </a:endParaRPr>
          </a:p>
          <a:p>
            <a:pPr>
              <a:spcBef>
                <a:spcPct val="0"/>
              </a:spcBef>
            </a:pPr>
            <a:r>
              <a:rPr lang="en-US" altLang="en-US" sz="1100" dirty="0" smtClean="0">
                <a:latin typeface="Arial" panose="020B0604020202020204" pitchFamily="34" charset="0"/>
                <a:cs typeface="Arial" panose="020B0604020202020204" pitchFamily="34" charset="0"/>
              </a:rPr>
              <a:t>Listen</a:t>
            </a:r>
          </a:p>
          <a:p>
            <a:pPr>
              <a:spcBef>
                <a:spcPct val="0"/>
              </a:spcBef>
            </a:pPr>
            <a:r>
              <a:rPr lang="en-US" altLang="en-US" sz="1100" dirty="0" smtClean="0">
                <a:latin typeface="Arial" panose="020B0604020202020204" pitchFamily="34" charset="0"/>
                <a:cs typeface="Arial" panose="020B0604020202020204" pitchFamily="34" charset="0"/>
              </a:rPr>
              <a:t>Respect</a:t>
            </a:r>
          </a:p>
          <a:p>
            <a:pPr>
              <a:spcBef>
                <a:spcPct val="0"/>
              </a:spcBef>
            </a:pPr>
            <a:r>
              <a:rPr lang="en-US" altLang="en-US" sz="1100" dirty="0" smtClean="0">
                <a:latin typeface="Arial" panose="020B0604020202020204" pitchFamily="34" charset="0"/>
                <a:cs typeface="Arial" panose="020B0604020202020204" pitchFamily="34" charset="0"/>
              </a:rPr>
              <a:t>Ask Questions</a:t>
            </a:r>
          </a:p>
          <a:p>
            <a:pPr>
              <a:spcBef>
                <a:spcPct val="0"/>
              </a:spcBef>
            </a:pPr>
            <a:r>
              <a:rPr lang="en-US" altLang="en-US" sz="1100" dirty="0" smtClean="0">
                <a:latin typeface="Arial" panose="020B0604020202020204" pitchFamily="34" charset="0"/>
                <a:cs typeface="Arial" panose="020B0604020202020204" pitchFamily="34" charset="0"/>
              </a:rPr>
              <a:t>Truthful/Honest</a:t>
            </a:r>
          </a:p>
          <a:p>
            <a:pPr>
              <a:spcBef>
                <a:spcPct val="0"/>
              </a:spcBef>
            </a:pPr>
            <a:endParaRPr lang="en-US" altLang="en-US" sz="1100" dirty="0" smtClean="0">
              <a:latin typeface="Arial" panose="020B0604020202020204" pitchFamily="34" charset="0"/>
              <a:cs typeface="Arial" panose="020B0604020202020204" pitchFamily="34" charset="0"/>
            </a:endParaRPr>
          </a:p>
          <a:p>
            <a:pPr>
              <a:spcBef>
                <a:spcPct val="0"/>
              </a:spcBef>
            </a:pPr>
            <a:r>
              <a:rPr lang="en-US" altLang="en-US" sz="1100" dirty="0" smtClean="0">
                <a:latin typeface="Arial" panose="020B0604020202020204" pitchFamily="34" charset="0"/>
                <a:cs typeface="Arial" panose="020B0604020202020204" pitchFamily="34" charset="0"/>
              </a:rPr>
              <a:t>Invite the students to add to the list, explain that this is an exercise that is relevant and replicated in the RA process but that it is equally useful during the session. Once the list has been agreed, ask specifically if any of the students object to any of the rules, before displaying it on the wall and identify that they are the ground rules for the day.</a:t>
            </a:r>
          </a:p>
          <a:p>
            <a:pPr>
              <a:spcBef>
                <a:spcPct val="0"/>
              </a:spcBef>
            </a:pPr>
            <a:endParaRPr lang="en-US" altLang="en-US" sz="1100" dirty="0" smtClean="0">
              <a:latin typeface="Arial" panose="020B0604020202020204" pitchFamily="34" charset="0"/>
              <a:cs typeface="Arial" panose="020B0604020202020204" pitchFamily="34" charset="0"/>
            </a:endParaRPr>
          </a:p>
          <a:p>
            <a:pPr>
              <a:spcBef>
                <a:spcPct val="0"/>
              </a:spcBef>
            </a:pPr>
            <a:r>
              <a:rPr lang="en-US" altLang="en-US" sz="1100" dirty="0" smtClean="0">
                <a:latin typeface="Arial" panose="020B0604020202020204" pitchFamily="34" charset="0"/>
                <a:cs typeface="Arial" panose="020B0604020202020204" pitchFamily="34" charset="0"/>
              </a:rPr>
              <a:t>Trainer to facilitate a discussion regarding “Why” we need Ground Rules. Point to raise;</a:t>
            </a:r>
          </a:p>
          <a:p>
            <a:pPr>
              <a:spcBef>
                <a:spcPct val="0"/>
              </a:spcBef>
            </a:pPr>
            <a:endParaRPr lang="en-US" altLang="en-US" sz="1100" dirty="0" smtClean="0">
              <a:latin typeface="Arial" panose="020B0604020202020204" pitchFamily="34" charset="0"/>
              <a:cs typeface="Arial" panose="020B0604020202020204" pitchFamily="34" charset="0"/>
            </a:endParaRPr>
          </a:p>
          <a:p>
            <a:pPr>
              <a:spcBef>
                <a:spcPct val="0"/>
              </a:spcBef>
            </a:pPr>
            <a:r>
              <a:rPr lang="en-US" altLang="en-US" sz="1100" dirty="0" smtClean="0">
                <a:latin typeface="Arial" panose="020B0604020202020204" pitchFamily="34" charset="0"/>
                <a:cs typeface="Arial" panose="020B0604020202020204" pitchFamily="34" charset="0"/>
              </a:rPr>
              <a:t>Alternative methods – Formal or Informal (Written down or verbal)</a:t>
            </a:r>
          </a:p>
          <a:p>
            <a:pPr>
              <a:spcBef>
                <a:spcPct val="0"/>
              </a:spcBef>
            </a:pPr>
            <a:r>
              <a:rPr lang="en-US" altLang="en-US" sz="1100" dirty="0" smtClean="0">
                <a:latin typeface="Arial" panose="020B0604020202020204" pitchFamily="34" charset="0"/>
                <a:cs typeface="Arial" panose="020B0604020202020204" pitchFamily="34" charset="0"/>
              </a:rPr>
              <a:t>Seeking agreement – negative affirmation (if they don’t object then they must agree)</a:t>
            </a:r>
          </a:p>
          <a:p>
            <a:pPr>
              <a:spcBef>
                <a:spcPct val="0"/>
              </a:spcBef>
            </a:pPr>
            <a:r>
              <a:rPr lang="en-US" altLang="en-US" sz="1100" dirty="0" smtClean="0">
                <a:latin typeface="Arial" panose="020B0604020202020204" pitchFamily="34" charset="0"/>
                <a:cs typeface="Arial" panose="020B0604020202020204" pitchFamily="34" charset="0"/>
              </a:rPr>
              <a:t>Promise of confidentiality – is this possible and / or appropriate? (confidentiality has to be applied to each case based on its own merits)</a:t>
            </a:r>
          </a:p>
          <a:p>
            <a:pPr>
              <a:spcBef>
                <a:spcPct val="0"/>
              </a:spcBef>
            </a:pPr>
            <a:r>
              <a:rPr lang="en-US" altLang="en-US" sz="1100" dirty="0" smtClean="0">
                <a:latin typeface="Arial" panose="020B0604020202020204" pitchFamily="34" charset="0"/>
                <a:cs typeface="Arial" panose="020B0604020202020204" pitchFamily="34" charset="0"/>
              </a:rPr>
              <a:t>Enforcement of ground rules – whose responsibility is it?</a:t>
            </a:r>
          </a:p>
          <a:p>
            <a:endParaRPr lang="en-GB" dirty="0"/>
          </a:p>
        </p:txBody>
      </p:sp>
      <p:sp>
        <p:nvSpPr>
          <p:cNvPr id="4" name="Slide Number Placeholder 3"/>
          <p:cNvSpPr>
            <a:spLocks noGrp="1"/>
          </p:cNvSpPr>
          <p:nvPr>
            <p:ph type="sldNum" sz="quarter" idx="10"/>
          </p:nvPr>
        </p:nvSpPr>
        <p:spPr/>
        <p:txBody>
          <a:bodyPr/>
          <a:lstStyle/>
          <a:p>
            <a:fld id="{09276820-C3F5-44E6-A444-CFE2BB85E19A}" type="slidenum">
              <a:rPr lang="en-GB" smtClean="0"/>
              <a:t>6</a:t>
            </a:fld>
            <a:endParaRPr lang="en-GB"/>
          </a:p>
        </p:txBody>
      </p:sp>
    </p:spTree>
    <p:extLst>
      <p:ext uri="{BB962C8B-B14F-4D97-AF65-F5344CB8AC3E}">
        <p14:creationId xmlns:p14="http://schemas.microsoft.com/office/powerpoint/2010/main" val="278183919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ct val="0"/>
              </a:spcBef>
            </a:pPr>
            <a:r>
              <a:rPr lang="en-US" altLang="en-US" sz="1100" b="1" dirty="0" smtClean="0">
                <a:latin typeface="Arial" panose="020B0604020202020204" pitchFamily="34" charset="0"/>
                <a:cs typeface="Arial" panose="020B0604020202020204" pitchFamily="34" charset="0"/>
              </a:rPr>
              <a:t>Group Task</a:t>
            </a:r>
          </a:p>
          <a:p>
            <a:pPr>
              <a:spcBef>
                <a:spcPct val="0"/>
              </a:spcBef>
            </a:pPr>
            <a:endParaRPr lang="en-US" altLang="en-US" sz="1100" dirty="0" smtClean="0">
              <a:latin typeface="Arial" panose="020B0604020202020204" pitchFamily="34" charset="0"/>
              <a:cs typeface="Arial" panose="020B0604020202020204" pitchFamily="34" charset="0"/>
            </a:endParaRPr>
          </a:p>
          <a:p>
            <a:pPr>
              <a:spcBef>
                <a:spcPct val="0"/>
              </a:spcBef>
            </a:pPr>
            <a:r>
              <a:rPr lang="en-US" altLang="en-US" sz="1100" dirty="0" smtClean="0">
                <a:latin typeface="Arial" panose="020B0604020202020204" pitchFamily="34" charset="0"/>
                <a:cs typeface="Arial" panose="020B0604020202020204" pitchFamily="34" charset="0"/>
              </a:rPr>
              <a:t>The trainer is to divide the group into three and identify one volunteer from each group to act as the facilitator. Each facilitator will have a flipchart and marker pen and will have the responsibility of identifying the needs, concerns or expectations. After a few minutes the groups will rotate around and the flipchart and facilitator will remain static. </a:t>
            </a:r>
          </a:p>
          <a:p>
            <a:pPr>
              <a:spcBef>
                <a:spcPct val="0"/>
              </a:spcBef>
            </a:pPr>
            <a:endParaRPr lang="en-US" altLang="en-US" sz="1100" dirty="0" smtClean="0">
              <a:latin typeface="Arial" panose="020B0604020202020204" pitchFamily="34" charset="0"/>
              <a:cs typeface="Arial" panose="020B0604020202020204" pitchFamily="34" charset="0"/>
            </a:endParaRPr>
          </a:p>
          <a:p>
            <a:pPr>
              <a:spcBef>
                <a:spcPct val="0"/>
              </a:spcBef>
            </a:pPr>
            <a:r>
              <a:rPr lang="en-US" altLang="en-US" sz="1100" dirty="0" smtClean="0">
                <a:latin typeface="Arial" panose="020B0604020202020204" pitchFamily="34" charset="0"/>
                <a:cs typeface="Arial" panose="020B0604020202020204" pitchFamily="34" charset="0"/>
              </a:rPr>
              <a:t>Instruct the facilitators that they are not to record their own thoughts and are to remain impartial. Their role is to elicit the thoughts and feelings from each group.</a:t>
            </a:r>
          </a:p>
          <a:p>
            <a:pPr>
              <a:spcBef>
                <a:spcPct val="0"/>
              </a:spcBef>
            </a:pPr>
            <a:endParaRPr lang="en-US" altLang="en-US" sz="1100" dirty="0" smtClean="0">
              <a:latin typeface="Arial" panose="020B0604020202020204" pitchFamily="34" charset="0"/>
              <a:cs typeface="Arial" panose="020B0604020202020204" pitchFamily="34" charset="0"/>
            </a:endParaRPr>
          </a:p>
          <a:p>
            <a:pPr>
              <a:spcBef>
                <a:spcPct val="0"/>
              </a:spcBef>
            </a:pPr>
            <a:r>
              <a:rPr lang="en-US" altLang="en-US" sz="1100" dirty="0" smtClean="0">
                <a:latin typeface="Arial" panose="020B0604020202020204" pitchFamily="34" charset="0"/>
                <a:cs typeface="Arial" panose="020B0604020202020204" pitchFamily="34" charset="0"/>
              </a:rPr>
              <a:t>Once all three groups have visited each flipchart the facilitator is to feedback to the group their recordings. Once this has been completed ask the facilitator if they have an Needs, Concerns , or Expectations. </a:t>
            </a:r>
          </a:p>
          <a:p>
            <a:pPr>
              <a:spcBef>
                <a:spcPct val="0"/>
              </a:spcBef>
            </a:pPr>
            <a:endParaRPr lang="en-US" altLang="en-US" sz="1100" dirty="0" smtClean="0">
              <a:latin typeface="Arial" panose="020B0604020202020204" pitchFamily="34" charset="0"/>
              <a:cs typeface="Arial" panose="020B0604020202020204" pitchFamily="34" charset="0"/>
            </a:endParaRPr>
          </a:p>
          <a:p>
            <a:pPr>
              <a:spcBef>
                <a:spcPct val="0"/>
              </a:spcBef>
            </a:pPr>
            <a:r>
              <a:rPr lang="en-US" altLang="en-US" sz="1100" dirty="0" smtClean="0">
                <a:latin typeface="Arial" panose="020B0604020202020204" pitchFamily="34" charset="0"/>
                <a:cs typeface="Arial" panose="020B0604020202020204" pitchFamily="34" charset="0"/>
              </a:rPr>
              <a:t>The trainer should not spend long debriefing the NCE.</a:t>
            </a:r>
          </a:p>
          <a:p>
            <a:pPr>
              <a:spcBef>
                <a:spcPct val="0"/>
              </a:spcBef>
            </a:pPr>
            <a:endParaRPr lang="en-US" altLang="en-US" sz="1100" dirty="0" smtClean="0">
              <a:latin typeface="Arial" panose="020B0604020202020204" pitchFamily="34" charset="0"/>
              <a:cs typeface="Arial" panose="020B0604020202020204" pitchFamily="34" charset="0"/>
            </a:endParaRPr>
          </a:p>
          <a:p>
            <a:pPr>
              <a:spcBef>
                <a:spcPct val="0"/>
              </a:spcBef>
            </a:pPr>
            <a:r>
              <a:rPr lang="en-US" altLang="en-US" sz="1100" dirty="0" smtClean="0">
                <a:latin typeface="Arial" panose="020B0604020202020204" pitchFamily="34" charset="0"/>
                <a:cs typeface="Arial" panose="020B0604020202020204" pitchFamily="34" charset="0"/>
              </a:rPr>
              <a:t>Identify the link between the NCE group task and a RA process, highlighting the fact that the facilitators were mirroring the </a:t>
            </a:r>
            <a:r>
              <a:rPr lang="en-US" altLang="en-US" sz="1100" dirty="0" err="1" smtClean="0">
                <a:latin typeface="Arial" panose="020B0604020202020204" pitchFamily="34" charset="0"/>
                <a:cs typeface="Arial" panose="020B0604020202020204" pitchFamily="34" charset="0"/>
              </a:rPr>
              <a:t>skils</a:t>
            </a:r>
            <a:r>
              <a:rPr lang="en-US" altLang="en-US" sz="1100" dirty="0" smtClean="0">
                <a:latin typeface="Arial" panose="020B0604020202020204" pitchFamily="34" charset="0"/>
                <a:cs typeface="Arial" panose="020B0604020202020204" pitchFamily="34" charset="0"/>
              </a:rPr>
              <a:t> of an RA Facilitator by remaining impartial and neutral.   </a:t>
            </a:r>
          </a:p>
          <a:p>
            <a:pPr>
              <a:spcBef>
                <a:spcPct val="0"/>
              </a:spcBef>
            </a:pPr>
            <a:endParaRPr lang="en-US" altLang="en-US" sz="1100" dirty="0" smtClean="0">
              <a:latin typeface="Arial" panose="020B0604020202020204" pitchFamily="34" charset="0"/>
              <a:cs typeface="Arial" panose="020B0604020202020204" pitchFamily="34" charset="0"/>
            </a:endParaRPr>
          </a:p>
          <a:p>
            <a:pPr>
              <a:spcBef>
                <a:spcPct val="0"/>
              </a:spcBef>
            </a:pPr>
            <a:r>
              <a:rPr lang="en-US" altLang="en-US" sz="1100" dirty="0" smtClean="0">
                <a:latin typeface="Arial" panose="020B0604020202020204" pitchFamily="34" charset="0"/>
                <a:cs typeface="Arial" panose="020B0604020202020204" pitchFamily="34" charset="0"/>
              </a:rPr>
              <a:t>The trainer is to establish from:</a:t>
            </a:r>
          </a:p>
          <a:p>
            <a:pPr>
              <a:spcBef>
                <a:spcPct val="0"/>
              </a:spcBef>
            </a:pPr>
            <a:endParaRPr lang="en-US" altLang="en-US" sz="1100" dirty="0" smtClean="0">
              <a:latin typeface="Arial" panose="020B0604020202020204" pitchFamily="34" charset="0"/>
              <a:cs typeface="Arial" panose="020B0604020202020204" pitchFamily="34" charset="0"/>
            </a:endParaRPr>
          </a:p>
          <a:p>
            <a:pPr>
              <a:spcBef>
                <a:spcPct val="0"/>
              </a:spcBef>
            </a:pPr>
            <a:r>
              <a:rPr lang="en-US" altLang="en-US" sz="1100" dirty="0" smtClean="0">
                <a:latin typeface="Arial" panose="020B0604020202020204" pitchFamily="34" charset="0"/>
                <a:cs typeface="Arial" panose="020B0604020202020204" pitchFamily="34" charset="0"/>
              </a:rPr>
              <a:t>The Facilitators – </a:t>
            </a:r>
            <a:r>
              <a:rPr lang="en-US" altLang="en-US" sz="1100" dirty="0" err="1" smtClean="0">
                <a:latin typeface="Arial" panose="020B0604020202020204" pitchFamily="34" charset="0"/>
                <a:cs typeface="Arial" panose="020B0604020202020204" pitchFamily="34" charset="0"/>
              </a:rPr>
              <a:t>Feeldings</a:t>
            </a:r>
            <a:r>
              <a:rPr lang="en-US" altLang="en-US" sz="1100" dirty="0" smtClean="0">
                <a:latin typeface="Arial" panose="020B0604020202020204" pitchFamily="34" charset="0"/>
                <a:cs typeface="Arial" panose="020B0604020202020204" pitchFamily="34" charset="0"/>
              </a:rPr>
              <a:t> experienced during the exercise and what they have learnt</a:t>
            </a:r>
          </a:p>
          <a:p>
            <a:pPr>
              <a:spcBef>
                <a:spcPct val="0"/>
              </a:spcBef>
            </a:pPr>
            <a:r>
              <a:rPr lang="en-US" altLang="en-US" sz="1100" dirty="0" smtClean="0">
                <a:latin typeface="Arial" panose="020B0604020202020204" pitchFamily="34" charset="0"/>
                <a:cs typeface="Arial" panose="020B0604020202020204" pitchFamily="34" charset="0"/>
              </a:rPr>
              <a:t>The Group – the advantages and disadvantages of the process of NCE</a:t>
            </a:r>
          </a:p>
          <a:p>
            <a:endParaRPr lang="en-GB" dirty="0"/>
          </a:p>
        </p:txBody>
      </p:sp>
      <p:sp>
        <p:nvSpPr>
          <p:cNvPr id="4" name="Slide Number Placeholder 3"/>
          <p:cNvSpPr>
            <a:spLocks noGrp="1"/>
          </p:cNvSpPr>
          <p:nvPr>
            <p:ph type="sldNum" sz="quarter" idx="10"/>
          </p:nvPr>
        </p:nvSpPr>
        <p:spPr/>
        <p:txBody>
          <a:bodyPr/>
          <a:lstStyle/>
          <a:p>
            <a:fld id="{09276820-C3F5-44E6-A444-CFE2BB85E19A}" type="slidenum">
              <a:rPr lang="en-GB" smtClean="0"/>
              <a:t>7</a:t>
            </a:fld>
            <a:endParaRPr lang="en-GB"/>
          </a:p>
        </p:txBody>
      </p:sp>
    </p:spTree>
    <p:extLst>
      <p:ext uri="{BB962C8B-B14F-4D97-AF65-F5344CB8AC3E}">
        <p14:creationId xmlns:p14="http://schemas.microsoft.com/office/powerpoint/2010/main" val="423688083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ct val="0"/>
              </a:spcBef>
            </a:pPr>
            <a:r>
              <a:rPr lang="en-US" altLang="en-US" sz="1100" dirty="0" smtClean="0">
                <a:latin typeface="Arial" panose="020B0604020202020204" pitchFamily="34" charset="0"/>
                <a:cs typeface="Arial" panose="020B0604020202020204" pitchFamily="34" charset="0"/>
              </a:rPr>
              <a:t>Trainer to read “Best Practice for Restorative Practice” RJ Council (see library).</a:t>
            </a:r>
          </a:p>
          <a:p>
            <a:pPr>
              <a:spcBef>
                <a:spcPct val="0"/>
              </a:spcBef>
            </a:pPr>
            <a:endParaRPr lang="en-US" altLang="en-US" sz="1100" dirty="0" smtClean="0">
              <a:latin typeface="Arial" panose="020B0604020202020204" pitchFamily="34" charset="0"/>
              <a:cs typeface="Arial" panose="020B0604020202020204" pitchFamily="34" charset="0"/>
            </a:endParaRPr>
          </a:p>
          <a:p>
            <a:pPr>
              <a:spcBef>
                <a:spcPct val="0"/>
              </a:spcBef>
            </a:pPr>
            <a:r>
              <a:rPr lang="en-GB" altLang="en-US" sz="1100" b="1" dirty="0" smtClean="0">
                <a:latin typeface="Arial" panose="020B0604020202020204" pitchFamily="34" charset="0"/>
                <a:cs typeface="Arial" panose="020B0604020202020204" pitchFamily="34" charset="0"/>
              </a:rPr>
              <a:t>Definition</a:t>
            </a:r>
            <a:endParaRPr lang="en-GB" altLang="en-US" sz="1100" dirty="0" smtClean="0">
              <a:latin typeface="Arial" panose="020B0604020202020204" pitchFamily="34" charset="0"/>
              <a:cs typeface="Arial" panose="020B0604020202020204" pitchFamily="34" charset="0"/>
            </a:endParaRPr>
          </a:p>
          <a:p>
            <a:pPr>
              <a:spcBef>
                <a:spcPct val="0"/>
              </a:spcBef>
            </a:pPr>
            <a:r>
              <a:rPr lang="en-GB" altLang="en-US" sz="1100" dirty="0" smtClean="0">
                <a:latin typeface="Arial" panose="020B0604020202020204" pitchFamily="34" charset="0"/>
                <a:cs typeface="Arial" panose="020B0604020202020204" pitchFamily="34" charset="0"/>
              </a:rPr>
              <a:t> </a:t>
            </a:r>
          </a:p>
          <a:p>
            <a:pPr>
              <a:spcBef>
                <a:spcPct val="0"/>
              </a:spcBef>
            </a:pPr>
            <a:r>
              <a:rPr lang="en-GB" altLang="en-US" sz="1100" dirty="0" smtClean="0">
                <a:latin typeface="Arial" panose="020B0604020202020204" pitchFamily="34" charset="0"/>
                <a:cs typeface="Arial" panose="020B0604020202020204" pitchFamily="34" charset="0"/>
              </a:rPr>
              <a:t>8.1 A CR is defined as:</a:t>
            </a:r>
          </a:p>
          <a:p>
            <a:pPr>
              <a:spcBef>
                <a:spcPct val="0"/>
              </a:spcBef>
            </a:pPr>
            <a:r>
              <a:rPr lang="en-GB" altLang="en-US" sz="1100" dirty="0" smtClean="0">
                <a:latin typeface="Arial" panose="020B0604020202020204" pitchFamily="34" charset="0"/>
                <a:cs typeface="Arial" panose="020B0604020202020204" pitchFamily="34" charset="0"/>
              </a:rPr>
              <a:t> </a:t>
            </a:r>
          </a:p>
          <a:p>
            <a:pPr>
              <a:spcBef>
                <a:spcPct val="0"/>
              </a:spcBef>
            </a:pPr>
            <a:r>
              <a:rPr lang="en-GB" altLang="en-US" sz="1100" i="1" dirty="0" smtClean="0">
                <a:latin typeface="Arial" panose="020B0604020202020204" pitchFamily="34" charset="0"/>
                <a:cs typeface="Arial" panose="020B0604020202020204" pitchFamily="34" charset="0"/>
              </a:rPr>
              <a:t>Community Resolution is the nationally recognised term for the resolution of a less serious offence or anti-social incident, where an offender has been identified through informed agreement between parties involved as opposed to progression through the criminal justice process.   </a:t>
            </a:r>
          </a:p>
          <a:p>
            <a:pPr>
              <a:spcBef>
                <a:spcPct val="0"/>
              </a:spcBef>
            </a:pPr>
            <a:endParaRPr lang="en-GB" altLang="en-US" sz="1100" i="1" dirty="0" smtClean="0">
              <a:latin typeface="Arial" panose="020B0604020202020204" pitchFamily="34" charset="0"/>
              <a:cs typeface="Arial" panose="020B0604020202020204" pitchFamily="34" charset="0"/>
            </a:endParaRPr>
          </a:p>
          <a:p>
            <a:pPr>
              <a:spcBef>
                <a:spcPct val="0"/>
              </a:spcBef>
            </a:pPr>
            <a:r>
              <a:rPr lang="en-GB" altLang="en-US" sz="1100" i="1" dirty="0" smtClean="0">
                <a:latin typeface="Arial" panose="020B0604020202020204" pitchFamily="34" charset="0"/>
                <a:cs typeface="Arial" panose="020B0604020202020204" pitchFamily="34" charset="0"/>
              </a:rPr>
              <a:t>It enables the police to deal more proportionately with lower level crime and anti-social behaviour in a timely and transparent manner that takes into account the needs of the victim, perpetrator and wider community outside the formal criminal justice system.</a:t>
            </a:r>
          </a:p>
          <a:p>
            <a:pPr>
              <a:spcBef>
                <a:spcPct val="0"/>
              </a:spcBef>
            </a:pPr>
            <a:endParaRPr lang="en-GB" altLang="en-US" sz="1100" i="1" dirty="0" smtClean="0">
              <a:latin typeface="Arial" panose="020B0604020202020204" pitchFamily="34" charset="0"/>
              <a:cs typeface="Arial" panose="020B0604020202020204" pitchFamily="34" charset="0"/>
            </a:endParaRPr>
          </a:p>
          <a:p>
            <a:pPr>
              <a:spcBef>
                <a:spcPct val="0"/>
              </a:spcBef>
            </a:pPr>
            <a:r>
              <a:rPr lang="en-GB" altLang="en-US" sz="1100" i="1" dirty="0" smtClean="0">
                <a:latin typeface="Arial" panose="020B0604020202020204" pitchFamily="34" charset="0"/>
                <a:cs typeface="Arial" panose="020B0604020202020204" pitchFamily="34" charset="0"/>
              </a:rPr>
              <a:t> It may be used for both adult and youth offenders. </a:t>
            </a:r>
            <a:r>
              <a:rPr lang="en-GB" altLang="en-US" sz="1100" dirty="0" smtClean="0">
                <a:latin typeface="Arial" panose="020B0604020202020204" pitchFamily="34" charset="0"/>
                <a:cs typeface="Arial" panose="020B0604020202020204" pitchFamily="34" charset="0"/>
              </a:rPr>
              <a:t>(Draft SWP Community Resolution Operational Guidance).</a:t>
            </a:r>
          </a:p>
          <a:p>
            <a:pPr>
              <a:spcBef>
                <a:spcPct val="0"/>
              </a:spcBef>
            </a:pPr>
            <a:endParaRPr lang="en-GB" altLang="en-US" sz="1100" i="1" dirty="0" smtClean="0">
              <a:latin typeface="Arial" panose="020B0604020202020204" pitchFamily="34" charset="0"/>
              <a:cs typeface="Arial" panose="020B0604020202020204" pitchFamily="34" charset="0"/>
            </a:endParaRPr>
          </a:p>
          <a:p>
            <a:pPr>
              <a:spcBef>
                <a:spcPct val="0"/>
              </a:spcBef>
            </a:pPr>
            <a:r>
              <a:rPr lang="en-GB" altLang="en-US" sz="1100" dirty="0" smtClean="0">
                <a:latin typeface="Arial" panose="020B0604020202020204" pitchFamily="34" charset="0"/>
                <a:cs typeface="Arial" panose="020B0604020202020204" pitchFamily="34" charset="0"/>
              </a:rPr>
              <a:t>9.1 Level 1 Resolution - An instant or on street disposal where police officers or police community support officers use restorative skills to resolve conflict in the course of their duties.  </a:t>
            </a:r>
          </a:p>
          <a:p>
            <a:pPr>
              <a:spcBef>
                <a:spcPct val="0"/>
              </a:spcBef>
            </a:pPr>
            <a:endParaRPr lang="en-GB" altLang="en-US" sz="1100" dirty="0" smtClean="0">
              <a:latin typeface="Arial" panose="020B0604020202020204" pitchFamily="34" charset="0"/>
              <a:cs typeface="Arial" panose="020B0604020202020204" pitchFamily="34" charset="0"/>
            </a:endParaRPr>
          </a:p>
          <a:p>
            <a:pPr>
              <a:spcBef>
                <a:spcPct val="0"/>
              </a:spcBef>
            </a:pPr>
            <a:r>
              <a:rPr lang="en-GB" altLang="en-US" sz="1100" dirty="0" smtClean="0">
                <a:latin typeface="Arial" panose="020B0604020202020204" pitchFamily="34" charset="0"/>
                <a:cs typeface="Arial" panose="020B0604020202020204" pitchFamily="34" charset="0"/>
              </a:rPr>
              <a:t>This allows staff to deal with minor crimes and incidents quickly and proportionately.  Instant RJ is conducted as an alternative to formal criminal justice (CJ) process. (Draft SWP Community Resolution Operational Guidance).</a:t>
            </a:r>
          </a:p>
          <a:p>
            <a:endParaRPr lang="en-GB" dirty="0"/>
          </a:p>
        </p:txBody>
      </p:sp>
      <p:sp>
        <p:nvSpPr>
          <p:cNvPr id="4" name="Slide Number Placeholder 3"/>
          <p:cNvSpPr>
            <a:spLocks noGrp="1"/>
          </p:cNvSpPr>
          <p:nvPr>
            <p:ph type="sldNum" sz="quarter" idx="10"/>
          </p:nvPr>
        </p:nvSpPr>
        <p:spPr/>
        <p:txBody>
          <a:bodyPr/>
          <a:lstStyle/>
          <a:p>
            <a:fld id="{09276820-C3F5-44E6-A444-CFE2BB85E19A}" type="slidenum">
              <a:rPr lang="en-GB" smtClean="0"/>
              <a:t>8</a:t>
            </a:fld>
            <a:endParaRPr lang="en-GB"/>
          </a:p>
        </p:txBody>
      </p:sp>
    </p:spTree>
    <p:extLst>
      <p:ext uri="{BB962C8B-B14F-4D97-AF65-F5344CB8AC3E}">
        <p14:creationId xmlns:p14="http://schemas.microsoft.com/office/powerpoint/2010/main" val="348815680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ct val="0"/>
              </a:spcBef>
            </a:pPr>
            <a:r>
              <a:rPr lang="en-US" altLang="en-US" sz="1100" dirty="0" smtClean="0">
                <a:latin typeface="Arial" panose="020B0604020202020204" pitchFamily="34" charset="0"/>
                <a:cs typeface="Arial" panose="020B0604020202020204" pitchFamily="34" charset="0"/>
              </a:rPr>
              <a:t>Restorative Justice Council (extract from Web page):</a:t>
            </a:r>
          </a:p>
          <a:p>
            <a:pPr>
              <a:spcBef>
                <a:spcPct val="0"/>
              </a:spcBef>
            </a:pPr>
            <a:endParaRPr lang="en-US" altLang="en-US" sz="1100" dirty="0" smtClean="0">
              <a:latin typeface="Arial" panose="020B0604020202020204" pitchFamily="34" charset="0"/>
              <a:cs typeface="Arial" panose="020B0604020202020204" pitchFamily="34" charset="0"/>
            </a:endParaRPr>
          </a:p>
          <a:p>
            <a:pPr>
              <a:spcBef>
                <a:spcPct val="0"/>
              </a:spcBef>
            </a:pPr>
            <a:r>
              <a:rPr lang="en-GB" altLang="en-US" sz="1100" dirty="0" smtClean="0">
                <a:latin typeface="Arial" panose="020B0604020202020204" pitchFamily="34" charset="0"/>
                <a:cs typeface="Arial" panose="020B0604020202020204" pitchFamily="34" charset="0"/>
              </a:rPr>
              <a:t>Restorative justice bring those harmed by crime or conflict and those responsible for the harm into communication, enabling everyone affected by a particular incident to play a part in repairing the harm and finding a positive way forward. </a:t>
            </a:r>
          </a:p>
          <a:p>
            <a:pPr>
              <a:spcBef>
                <a:spcPct val="0"/>
              </a:spcBef>
            </a:pPr>
            <a:endParaRPr lang="en-GB" altLang="en-US" sz="1100" dirty="0" smtClean="0">
              <a:latin typeface="Arial" panose="020B0604020202020204" pitchFamily="34" charset="0"/>
              <a:cs typeface="Arial" panose="020B0604020202020204" pitchFamily="34" charset="0"/>
            </a:endParaRPr>
          </a:p>
          <a:p>
            <a:pPr>
              <a:spcBef>
                <a:spcPct val="0"/>
              </a:spcBef>
            </a:pPr>
            <a:r>
              <a:rPr lang="en-GB" altLang="en-US" sz="1100" dirty="0" smtClean="0">
                <a:latin typeface="Arial" panose="020B0604020202020204" pitchFamily="34" charset="0"/>
                <a:cs typeface="Arial" panose="020B0604020202020204" pitchFamily="34" charset="0"/>
              </a:rPr>
              <a:t>This is part of a wider field called restorative practice.</a:t>
            </a:r>
          </a:p>
          <a:p>
            <a:pPr>
              <a:spcBef>
                <a:spcPct val="0"/>
              </a:spcBef>
            </a:pPr>
            <a:endParaRPr lang="en-GB" altLang="en-US" sz="1100" dirty="0" smtClean="0">
              <a:latin typeface="Arial" panose="020B0604020202020204" pitchFamily="34" charset="0"/>
              <a:cs typeface="Arial" panose="020B0604020202020204" pitchFamily="34" charset="0"/>
            </a:endParaRPr>
          </a:p>
          <a:p>
            <a:pPr>
              <a:spcBef>
                <a:spcPct val="0"/>
              </a:spcBef>
            </a:pPr>
            <a:r>
              <a:rPr lang="en-GB" altLang="en-US" sz="1100" dirty="0" smtClean="0">
                <a:latin typeface="Arial" panose="020B0604020202020204" pitchFamily="34" charset="0"/>
                <a:cs typeface="Arial" panose="020B0604020202020204" pitchFamily="34" charset="0"/>
              </a:rPr>
              <a:t>Restorative practice can be used anywhere to prevent conflict, build relationships and repair harm by enabling people to communicate effectively and positively. </a:t>
            </a:r>
          </a:p>
          <a:p>
            <a:pPr>
              <a:spcBef>
                <a:spcPct val="0"/>
              </a:spcBef>
            </a:pPr>
            <a:endParaRPr lang="en-GB" altLang="en-US" sz="1100" dirty="0" smtClean="0">
              <a:latin typeface="Arial" panose="020B0604020202020204" pitchFamily="34" charset="0"/>
              <a:cs typeface="Arial" panose="020B0604020202020204" pitchFamily="34" charset="0"/>
            </a:endParaRPr>
          </a:p>
          <a:p>
            <a:pPr>
              <a:spcBef>
                <a:spcPct val="0"/>
              </a:spcBef>
            </a:pPr>
            <a:r>
              <a:rPr lang="en-GB" altLang="en-US" sz="1100" dirty="0" smtClean="0">
                <a:latin typeface="Arial" panose="020B0604020202020204" pitchFamily="34" charset="0"/>
                <a:cs typeface="Arial" panose="020B0604020202020204" pitchFamily="34" charset="0"/>
              </a:rPr>
              <a:t>Restorative practice is increasingly being used in schools, children’s services, workplaces, hospitals, communities and the criminal justice system.  </a:t>
            </a:r>
          </a:p>
          <a:p>
            <a:pPr>
              <a:spcBef>
                <a:spcPct val="0"/>
              </a:spcBef>
            </a:pPr>
            <a:endParaRPr lang="en-GB" altLang="en-US" sz="1100" dirty="0" smtClean="0">
              <a:latin typeface="Arial" panose="020B0604020202020204" pitchFamily="34" charset="0"/>
              <a:cs typeface="Arial" panose="020B0604020202020204" pitchFamily="34" charset="0"/>
            </a:endParaRPr>
          </a:p>
          <a:p>
            <a:pPr>
              <a:spcBef>
                <a:spcPct val="0"/>
              </a:spcBef>
            </a:pPr>
            <a:r>
              <a:rPr lang="en-GB" altLang="en-US" sz="1100" dirty="0" smtClean="0">
                <a:latin typeface="Arial" panose="020B0604020202020204" pitchFamily="34" charset="0"/>
                <a:cs typeface="Arial" panose="020B0604020202020204" pitchFamily="34" charset="0"/>
              </a:rPr>
              <a:t>Restorative practice can involve both a proactive approach to preventing harm and conflict and activities that repair harm where conflicts have already arisen.</a:t>
            </a:r>
          </a:p>
          <a:p>
            <a:pPr>
              <a:spcBef>
                <a:spcPct val="0"/>
              </a:spcBef>
            </a:pPr>
            <a:endParaRPr lang="en-GB" altLang="en-US" sz="1100" dirty="0" smtClean="0">
              <a:latin typeface="Arial" panose="020B0604020202020204" pitchFamily="34" charset="0"/>
              <a:cs typeface="Arial" panose="020B0604020202020204" pitchFamily="34" charset="0"/>
            </a:endParaRPr>
          </a:p>
          <a:p>
            <a:pPr>
              <a:spcBef>
                <a:spcPct val="0"/>
              </a:spcBef>
            </a:pPr>
            <a:endParaRPr lang="en-GB" altLang="en-US" sz="1100" dirty="0" smtClean="0">
              <a:latin typeface="Arial" panose="020B0604020202020204" pitchFamily="34" charset="0"/>
              <a:cs typeface="Arial" panose="020B0604020202020204" pitchFamily="34" charset="0"/>
            </a:endParaRPr>
          </a:p>
          <a:p>
            <a:pPr>
              <a:spcBef>
                <a:spcPct val="0"/>
              </a:spcBef>
            </a:pPr>
            <a:r>
              <a:rPr lang="en-GB" altLang="en-US" sz="1100" dirty="0" smtClean="0">
                <a:latin typeface="Arial" panose="020B0604020202020204" pitchFamily="34" charset="0"/>
                <a:cs typeface="Arial" panose="020B0604020202020204" pitchFamily="34" charset="0"/>
              </a:rPr>
              <a:t>Where the latter is required, a facilitated restorative meeting can be held. This enables individuals and groups to work together to improve their mutual understanding of an issue and jointly reach the best available solution. In many cases a less formal approach, based on restorative principles, may be more appropriate.</a:t>
            </a:r>
          </a:p>
          <a:p>
            <a:pPr>
              <a:spcBef>
                <a:spcPct val="0"/>
              </a:spcBef>
            </a:pPr>
            <a:endParaRPr lang="en-GB" altLang="en-US" sz="1100" dirty="0" smtClean="0">
              <a:latin typeface="Arial" panose="020B0604020202020204" pitchFamily="34" charset="0"/>
              <a:cs typeface="Arial" panose="020B0604020202020204" pitchFamily="34" charset="0"/>
            </a:endParaRPr>
          </a:p>
          <a:p>
            <a:pPr>
              <a:spcBef>
                <a:spcPct val="0"/>
              </a:spcBef>
            </a:pPr>
            <a:r>
              <a:rPr lang="en-GB" altLang="en-US" sz="1100" dirty="0" smtClean="0">
                <a:latin typeface="Arial" panose="020B0604020202020204" pitchFamily="34" charset="0"/>
                <a:cs typeface="Arial" panose="020B0604020202020204" pitchFamily="34" charset="0"/>
              </a:rPr>
              <a:t>Restorative practice supports people to recognise that all of their activities affect others and that people are responsible for their choices and actions and can be held accountable for them. </a:t>
            </a:r>
          </a:p>
          <a:p>
            <a:pPr>
              <a:spcBef>
                <a:spcPct val="0"/>
              </a:spcBef>
            </a:pPr>
            <a:endParaRPr lang="en-GB" altLang="en-US" sz="1100" dirty="0" smtClean="0">
              <a:latin typeface="Arial" panose="020B0604020202020204" pitchFamily="34" charset="0"/>
              <a:cs typeface="Arial" panose="020B0604020202020204" pitchFamily="34" charset="0"/>
            </a:endParaRPr>
          </a:p>
          <a:p>
            <a:pPr>
              <a:spcBef>
                <a:spcPct val="0"/>
              </a:spcBef>
            </a:pPr>
            <a:r>
              <a:rPr lang="en-GB" altLang="en-US" sz="1100" dirty="0" smtClean="0">
                <a:latin typeface="Arial" panose="020B0604020202020204" pitchFamily="34" charset="0"/>
                <a:cs typeface="Arial" panose="020B0604020202020204" pitchFamily="34" charset="0"/>
              </a:rPr>
              <a:t>It enables people to reflect on how they interact with each other and consider how best to prevent harm and conflict.</a:t>
            </a:r>
          </a:p>
          <a:p>
            <a:endParaRPr lang="en-GB" dirty="0"/>
          </a:p>
        </p:txBody>
      </p:sp>
      <p:sp>
        <p:nvSpPr>
          <p:cNvPr id="4" name="Slide Number Placeholder 3"/>
          <p:cNvSpPr>
            <a:spLocks noGrp="1"/>
          </p:cNvSpPr>
          <p:nvPr>
            <p:ph type="sldNum" sz="quarter" idx="10"/>
          </p:nvPr>
        </p:nvSpPr>
        <p:spPr/>
        <p:txBody>
          <a:bodyPr/>
          <a:lstStyle/>
          <a:p>
            <a:fld id="{09276820-C3F5-44E6-A444-CFE2BB85E19A}" type="slidenum">
              <a:rPr lang="en-GB" smtClean="0"/>
              <a:t>9</a:t>
            </a:fld>
            <a:endParaRPr lang="en-GB"/>
          </a:p>
        </p:txBody>
      </p:sp>
    </p:spTree>
    <p:extLst>
      <p:ext uri="{BB962C8B-B14F-4D97-AF65-F5344CB8AC3E}">
        <p14:creationId xmlns:p14="http://schemas.microsoft.com/office/powerpoint/2010/main" val="376131621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100" b="1" dirty="0" smtClean="0">
                <a:latin typeface="Arial" panose="020B0604020202020204" pitchFamily="34" charset="0"/>
                <a:cs typeface="Arial" panose="020B0604020202020204" pitchFamily="34" charset="0"/>
              </a:rPr>
              <a:t>Group Task</a:t>
            </a:r>
            <a:endParaRPr lang="en-US" altLang="en-US" sz="1100" b="1" dirty="0" smtClean="0">
              <a:latin typeface="Arial" panose="020B0604020202020204" pitchFamily="34" charset="0"/>
              <a:cs typeface="Arial" panose="020B0604020202020204" pitchFamily="34" charset="0"/>
            </a:endParaRPr>
          </a:p>
          <a:p>
            <a:endParaRPr lang="en-US" altLang="en-US" sz="1100" dirty="0" smtClean="0">
              <a:latin typeface="Arial" panose="020B0604020202020204" pitchFamily="34" charset="0"/>
              <a:cs typeface="Arial" panose="020B0604020202020204" pitchFamily="34" charset="0"/>
            </a:endParaRPr>
          </a:p>
          <a:p>
            <a:r>
              <a:rPr lang="en-US" altLang="en-US" sz="1100" dirty="0" smtClean="0">
                <a:latin typeface="Arial" panose="020B0604020202020204" pitchFamily="34" charset="0"/>
                <a:cs typeface="Arial" panose="020B0604020202020204" pitchFamily="34" charset="0"/>
              </a:rPr>
              <a:t>Trainer to board blast with group – who are the stakeholders:</a:t>
            </a:r>
          </a:p>
          <a:p>
            <a:endParaRPr lang="en-US" altLang="en-US" sz="1100" dirty="0" smtClean="0">
              <a:latin typeface="Arial" panose="020B0604020202020204" pitchFamily="34" charset="0"/>
              <a:cs typeface="Arial" panose="020B0604020202020204" pitchFamily="34" charset="0"/>
            </a:endParaRPr>
          </a:p>
          <a:p>
            <a:r>
              <a:rPr lang="en-US" altLang="en-US" sz="1100" dirty="0" smtClean="0">
                <a:latin typeface="Arial" panose="020B0604020202020204" pitchFamily="34" charset="0"/>
                <a:cs typeface="Arial" panose="020B0604020202020204" pitchFamily="34" charset="0"/>
              </a:rPr>
              <a:t>Victim </a:t>
            </a:r>
          </a:p>
          <a:p>
            <a:r>
              <a:rPr lang="en-US" altLang="en-US" sz="1100" dirty="0" smtClean="0">
                <a:latin typeface="Arial" panose="020B0604020202020204" pitchFamily="34" charset="0"/>
                <a:cs typeface="Arial" panose="020B0604020202020204" pitchFamily="34" charset="0"/>
              </a:rPr>
              <a:t>Victim’s supporters</a:t>
            </a:r>
          </a:p>
          <a:p>
            <a:r>
              <a:rPr lang="en-US" altLang="en-US" sz="1100" dirty="0" smtClean="0">
                <a:latin typeface="Arial" panose="020B0604020202020204" pitchFamily="34" charset="0"/>
                <a:cs typeface="Arial" panose="020B0604020202020204" pitchFamily="34" charset="0"/>
              </a:rPr>
              <a:t>Offender </a:t>
            </a:r>
          </a:p>
          <a:p>
            <a:r>
              <a:rPr lang="en-US" altLang="en-US" sz="1100" dirty="0" smtClean="0">
                <a:latin typeface="Arial" panose="020B0604020202020204" pitchFamily="34" charset="0"/>
                <a:cs typeface="Arial" panose="020B0604020202020204" pitchFamily="34" charset="0"/>
              </a:rPr>
              <a:t>Offender supporters</a:t>
            </a:r>
          </a:p>
          <a:p>
            <a:r>
              <a:rPr lang="en-US" altLang="en-US" sz="1100" dirty="0" smtClean="0">
                <a:latin typeface="Arial" panose="020B0604020202020204" pitchFamily="34" charset="0"/>
                <a:cs typeface="Arial" panose="020B0604020202020204" pitchFamily="34" charset="0"/>
              </a:rPr>
              <a:t>Community</a:t>
            </a:r>
          </a:p>
          <a:p>
            <a:endParaRPr lang="en-US" altLang="en-US" sz="1100" dirty="0" smtClean="0">
              <a:latin typeface="Arial" panose="020B0604020202020204" pitchFamily="34" charset="0"/>
              <a:cs typeface="Arial" panose="020B0604020202020204" pitchFamily="34" charset="0"/>
            </a:endParaRPr>
          </a:p>
          <a:p>
            <a:r>
              <a:rPr lang="en-US" altLang="en-US" sz="1100" dirty="0" smtClean="0">
                <a:latin typeface="Arial" panose="020B0604020202020204" pitchFamily="34" charset="0"/>
                <a:cs typeface="Arial" panose="020B0604020202020204" pitchFamily="34" charset="0"/>
              </a:rPr>
              <a:t>NOT THE PROFESSIONALS For example the police.</a:t>
            </a:r>
          </a:p>
          <a:p>
            <a:endParaRPr lang="en-GB" dirty="0"/>
          </a:p>
        </p:txBody>
      </p:sp>
      <p:sp>
        <p:nvSpPr>
          <p:cNvPr id="4" name="Slide Number Placeholder 3"/>
          <p:cNvSpPr>
            <a:spLocks noGrp="1"/>
          </p:cNvSpPr>
          <p:nvPr>
            <p:ph type="sldNum" sz="quarter" idx="10"/>
          </p:nvPr>
        </p:nvSpPr>
        <p:spPr/>
        <p:txBody>
          <a:bodyPr/>
          <a:lstStyle/>
          <a:p>
            <a:fld id="{09276820-C3F5-44E6-A444-CFE2BB85E19A}" type="slidenum">
              <a:rPr lang="en-GB" smtClean="0"/>
              <a:t>10</a:t>
            </a:fld>
            <a:endParaRPr lang="en-GB"/>
          </a:p>
        </p:txBody>
      </p:sp>
    </p:spTree>
    <p:extLst>
      <p:ext uri="{BB962C8B-B14F-4D97-AF65-F5344CB8AC3E}">
        <p14:creationId xmlns:p14="http://schemas.microsoft.com/office/powerpoint/2010/main" val="55494516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sz="1100" dirty="0" smtClean="0">
                <a:latin typeface="Arial" panose="020B0604020202020204" pitchFamily="34" charset="0"/>
                <a:cs typeface="Arial" panose="020B0604020202020204" pitchFamily="34" charset="0"/>
              </a:rPr>
              <a:t>Trainer to reinforce it is not to be used to “cuff” offences.</a:t>
            </a:r>
          </a:p>
          <a:p>
            <a:endParaRPr lang="en-US" altLang="en-US" sz="1100" dirty="0" smtClean="0">
              <a:latin typeface="Arial" panose="020B0604020202020204" pitchFamily="34" charset="0"/>
              <a:cs typeface="Arial" panose="020B0604020202020204" pitchFamily="34" charset="0"/>
            </a:endParaRPr>
          </a:p>
          <a:p>
            <a:r>
              <a:rPr lang="en-US" altLang="en-US" sz="1100" dirty="0" smtClean="0">
                <a:latin typeface="Arial" panose="020B0604020202020204" pitchFamily="34" charset="0"/>
                <a:cs typeface="Arial" panose="020B0604020202020204" pitchFamily="34" charset="0"/>
              </a:rPr>
              <a:t>Officers cannot overview OEL and agree an RA process for another officer who has not received the training</a:t>
            </a:r>
          </a:p>
          <a:p>
            <a:endParaRPr lang="en-GB" dirty="0"/>
          </a:p>
        </p:txBody>
      </p:sp>
      <p:sp>
        <p:nvSpPr>
          <p:cNvPr id="4" name="Slide Number Placeholder 3"/>
          <p:cNvSpPr>
            <a:spLocks noGrp="1"/>
          </p:cNvSpPr>
          <p:nvPr>
            <p:ph type="sldNum" sz="quarter" idx="10"/>
          </p:nvPr>
        </p:nvSpPr>
        <p:spPr/>
        <p:txBody>
          <a:bodyPr/>
          <a:lstStyle/>
          <a:p>
            <a:fld id="{09276820-C3F5-44E6-A444-CFE2BB85E19A}" type="slidenum">
              <a:rPr lang="en-GB" smtClean="0"/>
              <a:t>11</a:t>
            </a:fld>
            <a:endParaRPr lang="en-GB"/>
          </a:p>
        </p:txBody>
      </p:sp>
    </p:spTree>
    <p:extLst>
      <p:ext uri="{BB962C8B-B14F-4D97-AF65-F5344CB8AC3E}">
        <p14:creationId xmlns:p14="http://schemas.microsoft.com/office/powerpoint/2010/main" val="425326738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sz="1100" dirty="0" smtClean="0">
                <a:latin typeface="Arial" panose="020B0604020202020204" pitchFamily="34" charset="0"/>
                <a:cs typeface="Arial" panose="020B0604020202020204" pitchFamily="34" charset="0"/>
              </a:rPr>
              <a:t>RA is not an innovative concept it has been used for in the Maori culture in ancient time and still underpins their culture traditions  “the whole community involved in the process and the intended outcome was repair.</a:t>
            </a:r>
          </a:p>
          <a:p>
            <a:endParaRPr lang="en-US" altLang="en-US" sz="1100" dirty="0" smtClean="0">
              <a:latin typeface="Arial" panose="020B0604020202020204" pitchFamily="34" charset="0"/>
              <a:cs typeface="Arial" panose="020B0604020202020204" pitchFamily="34" charset="0"/>
            </a:endParaRPr>
          </a:p>
          <a:p>
            <a:r>
              <a:rPr lang="en-US" altLang="en-US" sz="1100" dirty="0" smtClean="0">
                <a:latin typeface="Arial" panose="020B0604020202020204" pitchFamily="34" charset="0"/>
                <a:cs typeface="Arial" panose="020B0604020202020204" pitchFamily="34" charset="0"/>
              </a:rPr>
              <a:t>12</a:t>
            </a:r>
            <a:r>
              <a:rPr lang="en-US" altLang="en-US" sz="1100" baseline="30000" dirty="0" smtClean="0">
                <a:latin typeface="Arial" panose="020B0604020202020204" pitchFamily="34" charset="0"/>
                <a:cs typeface="Arial" panose="020B0604020202020204" pitchFamily="34" charset="0"/>
              </a:rPr>
              <a:t>th</a:t>
            </a:r>
            <a:r>
              <a:rPr lang="en-US" altLang="en-US" sz="1100" dirty="0" smtClean="0">
                <a:latin typeface="Arial" panose="020B0604020202020204" pitchFamily="34" charset="0"/>
                <a:cs typeface="Arial" panose="020B0604020202020204" pitchFamily="34" charset="0"/>
              </a:rPr>
              <a:t> Century during the reign of Henry the second the onus on the harmer to make reparation was shifted to seeking reparation for the state.  </a:t>
            </a:r>
          </a:p>
          <a:p>
            <a:endParaRPr lang="en-US" altLang="en-US" sz="1100" dirty="0" smtClean="0">
              <a:latin typeface="Arial" panose="020B0604020202020204" pitchFamily="34" charset="0"/>
              <a:cs typeface="Arial" panose="020B0604020202020204" pitchFamily="34" charset="0"/>
            </a:endParaRPr>
          </a:p>
          <a:p>
            <a:r>
              <a:rPr lang="en-US" altLang="en-US" sz="1100" dirty="0" smtClean="0">
                <a:latin typeface="Arial" panose="020B0604020202020204" pitchFamily="34" charset="0"/>
                <a:cs typeface="Arial" panose="020B0604020202020204" pitchFamily="34" charset="0"/>
              </a:rPr>
              <a:t>1998 RA was introduced into YOTs  and over the years it has been legislated in 2014.</a:t>
            </a:r>
          </a:p>
          <a:p>
            <a:endParaRPr lang="en-US" altLang="en-US" sz="1100" dirty="0" smtClean="0">
              <a:latin typeface="Arial" panose="020B0604020202020204" pitchFamily="34" charset="0"/>
              <a:cs typeface="Arial" panose="020B0604020202020204" pitchFamily="34" charset="0"/>
            </a:endParaRPr>
          </a:p>
          <a:p>
            <a:r>
              <a:rPr lang="en-US" altLang="en-US" sz="1100" dirty="0" smtClean="0">
                <a:latin typeface="Arial" panose="020B0604020202020204" pitchFamily="34" charset="0"/>
                <a:cs typeface="Arial" panose="020B0604020202020204" pitchFamily="34" charset="0"/>
              </a:rPr>
              <a:t>The Code of Practice for Victims of Crime states as one of the key entitlements “Receive information about Restorative Justice and how you can take part;  (Within the code it also states “This depends on what Restorative Justice services are provided in your local area”.</a:t>
            </a:r>
          </a:p>
          <a:p>
            <a:endParaRPr lang="en-GB" dirty="0"/>
          </a:p>
        </p:txBody>
      </p:sp>
      <p:sp>
        <p:nvSpPr>
          <p:cNvPr id="4" name="Slide Number Placeholder 3"/>
          <p:cNvSpPr>
            <a:spLocks noGrp="1"/>
          </p:cNvSpPr>
          <p:nvPr>
            <p:ph type="sldNum" sz="quarter" idx="10"/>
          </p:nvPr>
        </p:nvSpPr>
        <p:spPr/>
        <p:txBody>
          <a:bodyPr/>
          <a:lstStyle/>
          <a:p>
            <a:fld id="{09276820-C3F5-44E6-A444-CFE2BB85E19A}" type="slidenum">
              <a:rPr lang="en-GB" smtClean="0"/>
              <a:t>12</a:t>
            </a:fld>
            <a:endParaRPr lang="en-GB"/>
          </a:p>
        </p:txBody>
      </p:sp>
    </p:spTree>
    <p:extLst>
      <p:ext uri="{BB962C8B-B14F-4D97-AF65-F5344CB8AC3E}">
        <p14:creationId xmlns:p14="http://schemas.microsoft.com/office/powerpoint/2010/main" val="221961672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9276820-C3F5-44E6-A444-CFE2BB85E19A}" type="slidenum">
              <a:rPr lang="en-GB" smtClean="0"/>
              <a:t>13</a:t>
            </a:fld>
            <a:endParaRPr lang="en-GB"/>
          </a:p>
        </p:txBody>
      </p:sp>
    </p:spTree>
    <p:extLst>
      <p:ext uri="{BB962C8B-B14F-4D97-AF65-F5344CB8AC3E}">
        <p14:creationId xmlns:p14="http://schemas.microsoft.com/office/powerpoint/2010/main" val="18549793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ct val="0"/>
              </a:spcBef>
              <a:spcAft>
                <a:spcPts val="0"/>
              </a:spcAft>
              <a:buClrTx/>
              <a:buSzTx/>
              <a:buFontTx/>
              <a:buNone/>
              <a:tabLst/>
              <a:defRPr/>
            </a:pPr>
            <a:r>
              <a:rPr kumimoji="0" lang="en-US" altLang="en-US" sz="1100" b="0" i="1"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Restorative processes bring those harmed by crime or conflict, and those responsible for the harm, into communication, enabling everyone affected by a particular incident to play a part in repairing the harm and finding a positive way forward.</a:t>
            </a:r>
          </a:p>
          <a:p>
            <a:pPr marL="0" marR="0" lvl="0" indent="0" algn="l" defTabSz="914400" rtl="0" eaLnBrk="1" fontAlgn="auto" latinLnBrk="0" hangingPunct="1">
              <a:lnSpc>
                <a:spcPct val="100000"/>
              </a:lnSpc>
              <a:spcBef>
                <a:spcPct val="0"/>
              </a:spcBef>
              <a:spcAft>
                <a:spcPts val="0"/>
              </a:spcAft>
              <a:buClrTx/>
              <a:buSzTx/>
              <a:buFontTx/>
              <a:buNone/>
              <a:tabLst/>
              <a:defRPr/>
            </a:pPr>
            <a:r>
              <a:rPr kumimoji="0" lang="en-US" altLang="en-US" sz="1100" b="0" i="1"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(RJC 2012)</a:t>
            </a:r>
            <a:endParaRPr kumimoji="0" lang="en-US"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ct val="0"/>
              </a:spcBef>
              <a:spcAft>
                <a:spcPts val="0"/>
              </a:spcAft>
              <a:buClrTx/>
              <a:buSzTx/>
              <a:buFontTx/>
              <a:buNone/>
              <a:tabLst/>
              <a:defRPr/>
            </a:pPr>
            <a:endPar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ct val="0"/>
              </a:spcBef>
              <a:spcAft>
                <a:spcPts val="0"/>
              </a:spcAft>
              <a:buClrTx/>
              <a:buSzTx/>
              <a:buFontTx/>
              <a:buNone/>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Criminal Justice Route:   Offence/Punish/LIMITED VICTIM INVOLVEMENT IN CJ route</a:t>
            </a:r>
          </a:p>
          <a:p>
            <a:pPr marL="0" marR="0" lvl="0" indent="0" algn="l" defTabSz="914400" rtl="0" eaLnBrk="1" fontAlgn="auto" latinLnBrk="0" hangingPunct="1">
              <a:lnSpc>
                <a:spcPct val="100000"/>
              </a:lnSpc>
              <a:spcBef>
                <a:spcPct val="0"/>
              </a:spcBef>
              <a:spcAft>
                <a:spcPts val="0"/>
              </a:spcAft>
              <a:buClrTx/>
              <a:buSzTx/>
              <a:buFontTx/>
              <a:buNone/>
              <a:tabLst/>
              <a:defRPr/>
            </a:pPr>
            <a:endPar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ct val="0"/>
              </a:spcBef>
              <a:spcAft>
                <a:spcPts val="0"/>
              </a:spcAft>
              <a:buClrTx/>
              <a:buSzTx/>
              <a:buFontTx/>
              <a:buNone/>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Restorative Approach Route:  Offence/Recognise Injury – Harm/Heal/Repair/VICTIM VIEWS HEARD BY OFFENDER</a:t>
            </a:r>
          </a:p>
          <a:p>
            <a:pPr marL="0" marR="0" lvl="0" indent="0" algn="l" defTabSz="914400" rtl="0" eaLnBrk="1" fontAlgn="auto" latinLnBrk="0" hangingPunct="1">
              <a:lnSpc>
                <a:spcPct val="100000"/>
              </a:lnSpc>
              <a:spcBef>
                <a:spcPct val="0"/>
              </a:spcBef>
              <a:spcAft>
                <a:spcPts val="0"/>
              </a:spcAft>
              <a:buClrTx/>
              <a:buSzTx/>
              <a:buFontTx/>
              <a:buNone/>
              <a:tabLst/>
              <a:defRPr/>
            </a:pPr>
            <a:endPar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ct val="0"/>
              </a:spcBef>
              <a:spcAft>
                <a:spcPts val="0"/>
              </a:spcAft>
              <a:buClrTx/>
              <a:buSzTx/>
              <a:buFontTx/>
              <a:buNone/>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Benefits of Restorative Approach Route:</a:t>
            </a:r>
          </a:p>
          <a:p>
            <a:pPr marL="0" marR="0" lvl="0" indent="0" algn="l" defTabSz="914400" rtl="0" eaLnBrk="1" fontAlgn="auto" latinLnBrk="0" hangingPunct="1">
              <a:lnSpc>
                <a:spcPct val="100000"/>
              </a:lnSpc>
              <a:spcBef>
                <a:spcPct val="0"/>
              </a:spcBef>
              <a:spcAft>
                <a:spcPts val="0"/>
              </a:spcAft>
              <a:buClrTx/>
              <a:buSzTx/>
              <a:buFontTx/>
              <a:buNone/>
              <a:tabLst/>
              <a:defRPr/>
            </a:pPr>
            <a:endPar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ct val="0"/>
              </a:spcBef>
              <a:spcAft>
                <a:spcPts val="0"/>
              </a:spcAft>
              <a:buClrTx/>
              <a:buSzTx/>
              <a:buFontTx/>
              <a:buNone/>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Challenges behaviour of Offender </a:t>
            </a:r>
          </a:p>
          <a:p>
            <a:pPr marL="0" marR="0" lvl="0" indent="0" algn="l" defTabSz="914400" rtl="0" eaLnBrk="1" fontAlgn="auto" latinLnBrk="0" hangingPunct="1">
              <a:lnSpc>
                <a:spcPct val="100000"/>
              </a:lnSpc>
              <a:spcBef>
                <a:spcPct val="0"/>
              </a:spcBef>
              <a:spcAft>
                <a:spcPts val="0"/>
              </a:spcAft>
              <a:buClrTx/>
              <a:buSzTx/>
              <a:buFontTx/>
              <a:buNone/>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Gives Victim and voice and opportunity to ask questions of the offender:</a:t>
            </a:r>
          </a:p>
          <a:p>
            <a:pPr marL="0" marR="0" lvl="0" indent="0" algn="l" defTabSz="914400" rtl="0" eaLnBrk="1" fontAlgn="auto" latinLnBrk="0" hangingPunct="1">
              <a:lnSpc>
                <a:spcPct val="100000"/>
              </a:lnSpc>
              <a:spcBef>
                <a:spcPct val="0"/>
              </a:spcBef>
              <a:spcAft>
                <a:spcPts val="0"/>
              </a:spcAft>
              <a:buClrTx/>
              <a:buSzTx/>
              <a:buFontTx/>
              <a:buNone/>
              <a:tabLst/>
              <a:defRPr/>
            </a:pPr>
            <a:endPar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ct val="0"/>
              </a:spcBef>
              <a:spcAft>
                <a:spcPts val="0"/>
              </a:spcAft>
              <a:buClrTx/>
              <a:buSzTx/>
              <a:buFontTx/>
              <a:buNone/>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Trainer to facilitate discussion with group of differences between RA and CJ</a:t>
            </a:r>
          </a:p>
          <a:p>
            <a:pPr marL="0" marR="0" lvl="0" indent="0" algn="l" defTabSz="914400" rtl="0" eaLnBrk="1" fontAlgn="auto" latinLnBrk="0" hangingPunct="1">
              <a:lnSpc>
                <a:spcPct val="100000"/>
              </a:lnSpc>
              <a:spcBef>
                <a:spcPct val="0"/>
              </a:spcBef>
              <a:spcAft>
                <a:spcPts val="0"/>
              </a:spcAft>
              <a:buClrTx/>
              <a:buSzTx/>
              <a:buFontTx/>
              <a:buNone/>
              <a:tabLst/>
              <a:defRPr/>
            </a:pPr>
            <a:endPar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ct val="0"/>
              </a:spcBef>
              <a:spcAft>
                <a:spcPts val="0"/>
              </a:spcAft>
              <a:buClrTx/>
              <a:buSzTx/>
              <a:buFontTx/>
              <a:buNone/>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Links to Victim’s Charter – “cope” and “recovery”</a:t>
            </a:r>
          </a:p>
          <a:p>
            <a:endParaRPr lang="en-GB" dirty="0"/>
          </a:p>
        </p:txBody>
      </p:sp>
      <p:sp>
        <p:nvSpPr>
          <p:cNvPr id="4" name="Slide Number Placeholder 3"/>
          <p:cNvSpPr>
            <a:spLocks noGrp="1"/>
          </p:cNvSpPr>
          <p:nvPr>
            <p:ph type="sldNum" sz="quarter" idx="10"/>
          </p:nvPr>
        </p:nvSpPr>
        <p:spPr/>
        <p:txBody>
          <a:bodyPr/>
          <a:lstStyle/>
          <a:p>
            <a:fld id="{09276820-C3F5-44E6-A444-CFE2BB85E19A}" type="slidenum">
              <a:rPr lang="en-GB" smtClean="0"/>
              <a:t>14</a:t>
            </a:fld>
            <a:endParaRPr lang="en-GB"/>
          </a:p>
        </p:txBody>
      </p:sp>
    </p:spTree>
    <p:extLst>
      <p:ext uri="{BB962C8B-B14F-4D97-AF65-F5344CB8AC3E}">
        <p14:creationId xmlns:p14="http://schemas.microsoft.com/office/powerpoint/2010/main" val="95659573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ct val="0"/>
              </a:spcBef>
            </a:pPr>
            <a:r>
              <a:rPr lang="en-GB" altLang="en-US" sz="1100" b="1" dirty="0" smtClean="0">
                <a:latin typeface="Arial" panose="020B0604020202020204" pitchFamily="34" charset="0"/>
                <a:cs typeface="Arial" panose="020B0604020202020204" pitchFamily="34" charset="0"/>
              </a:rPr>
              <a:t>Group Task</a:t>
            </a:r>
          </a:p>
          <a:p>
            <a:pPr>
              <a:spcBef>
                <a:spcPct val="0"/>
              </a:spcBef>
            </a:pPr>
            <a:endParaRPr lang="en-US" altLang="en-US" sz="1100" dirty="0" smtClean="0">
              <a:latin typeface="Arial" panose="020B0604020202020204" pitchFamily="34" charset="0"/>
              <a:cs typeface="Arial" panose="020B0604020202020204" pitchFamily="34" charset="0"/>
            </a:endParaRPr>
          </a:p>
          <a:p>
            <a:pPr>
              <a:spcBef>
                <a:spcPct val="0"/>
              </a:spcBef>
            </a:pPr>
            <a:r>
              <a:rPr lang="en-US" altLang="en-US" sz="1100" dirty="0" smtClean="0">
                <a:latin typeface="Arial" panose="020B0604020202020204" pitchFamily="34" charset="0"/>
                <a:cs typeface="Arial" panose="020B0604020202020204" pitchFamily="34" charset="0"/>
              </a:rPr>
              <a:t>Trainer to split class into groups and flip chart answers</a:t>
            </a:r>
          </a:p>
          <a:p>
            <a:pPr>
              <a:spcBef>
                <a:spcPct val="0"/>
              </a:spcBef>
            </a:pPr>
            <a:endParaRPr lang="en-GB" altLang="en-US" sz="1100" dirty="0" smtClean="0">
              <a:latin typeface="Arial" panose="020B0604020202020204" pitchFamily="34" charset="0"/>
              <a:cs typeface="Arial" panose="020B0604020202020204" pitchFamily="34" charset="0"/>
            </a:endParaRPr>
          </a:p>
          <a:p>
            <a:pPr>
              <a:spcBef>
                <a:spcPct val="0"/>
              </a:spcBef>
            </a:pPr>
            <a:r>
              <a:rPr lang="en-GB" altLang="en-US" sz="1100" dirty="0" smtClean="0">
                <a:latin typeface="Arial" panose="020B0604020202020204" pitchFamily="34" charset="0"/>
                <a:cs typeface="Arial" panose="020B0604020202020204" pitchFamily="34" charset="0"/>
              </a:rPr>
              <a:t>What are the benefits of RA to:</a:t>
            </a:r>
          </a:p>
          <a:p>
            <a:pPr>
              <a:spcBef>
                <a:spcPct val="0"/>
              </a:spcBef>
            </a:pPr>
            <a:r>
              <a:rPr lang="en-GB" altLang="en-US" sz="1100" dirty="0" smtClean="0">
                <a:latin typeface="Arial" panose="020B0604020202020204" pitchFamily="34" charset="0"/>
                <a:cs typeface="Arial" panose="020B0604020202020204" pitchFamily="34" charset="0"/>
              </a:rPr>
              <a:t>Victim</a:t>
            </a:r>
          </a:p>
          <a:p>
            <a:pPr>
              <a:spcBef>
                <a:spcPct val="0"/>
              </a:spcBef>
            </a:pPr>
            <a:r>
              <a:rPr lang="en-GB" altLang="en-US" sz="1100" dirty="0" smtClean="0">
                <a:latin typeface="Arial" panose="020B0604020202020204" pitchFamily="34" charset="0"/>
                <a:cs typeface="Arial" panose="020B0604020202020204" pitchFamily="34" charset="0"/>
              </a:rPr>
              <a:t>Offender</a:t>
            </a:r>
          </a:p>
          <a:p>
            <a:pPr>
              <a:spcBef>
                <a:spcPct val="0"/>
              </a:spcBef>
            </a:pPr>
            <a:r>
              <a:rPr lang="en-GB" altLang="en-US" sz="1100" dirty="0" smtClean="0">
                <a:latin typeface="Arial" panose="020B0604020202020204" pitchFamily="34" charset="0"/>
                <a:cs typeface="Arial" panose="020B0604020202020204" pitchFamily="34" charset="0"/>
              </a:rPr>
              <a:t>Community </a:t>
            </a:r>
          </a:p>
          <a:p>
            <a:pPr>
              <a:spcBef>
                <a:spcPct val="0"/>
              </a:spcBef>
            </a:pPr>
            <a:r>
              <a:rPr lang="en-GB" altLang="en-US" sz="1100" dirty="0" smtClean="0">
                <a:latin typeface="Arial" panose="020B0604020202020204" pitchFamily="34" charset="0"/>
                <a:cs typeface="Arial" panose="020B0604020202020204" pitchFamily="34" charset="0"/>
              </a:rPr>
              <a:t>SWP</a:t>
            </a:r>
          </a:p>
          <a:p>
            <a:pPr>
              <a:spcBef>
                <a:spcPct val="0"/>
              </a:spcBef>
            </a:pPr>
            <a:endParaRPr lang="en-US" altLang="en-US" sz="1100" dirty="0" smtClean="0">
              <a:latin typeface="Arial" panose="020B0604020202020204" pitchFamily="34" charset="0"/>
              <a:cs typeface="Arial" panose="020B0604020202020204" pitchFamily="34" charset="0"/>
            </a:endParaRPr>
          </a:p>
          <a:p>
            <a:pPr>
              <a:spcBef>
                <a:spcPct val="0"/>
              </a:spcBef>
            </a:pPr>
            <a:r>
              <a:rPr lang="en-US" altLang="en-US" sz="1100" dirty="0" smtClean="0">
                <a:latin typeface="Arial" panose="020B0604020202020204" pitchFamily="34" charset="0"/>
                <a:cs typeface="Arial" panose="020B0604020202020204" pitchFamily="34" charset="0"/>
              </a:rPr>
              <a:t>Met Police has carried out research which showed an hourly rate of £250 it costs the service when a person is arrested.</a:t>
            </a:r>
          </a:p>
          <a:p>
            <a:pPr>
              <a:spcBef>
                <a:spcPct val="0"/>
              </a:spcBef>
            </a:pPr>
            <a:endParaRPr lang="en-US" altLang="en-US" sz="1100" dirty="0" smtClean="0">
              <a:latin typeface="Arial" panose="020B0604020202020204" pitchFamily="34" charset="0"/>
              <a:cs typeface="Arial" panose="020B0604020202020204" pitchFamily="34" charset="0"/>
            </a:endParaRPr>
          </a:p>
          <a:p>
            <a:pPr>
              <a:spcBef>
                <a:spcPct val="0"/>
              </a:spcBef>
            </a:pPr>
            <a:r>
              <a:rPr lang="en-US" altLang="en-US" sz="1100" dirty="0" smtClean="0">
                <a:latin typeface="Arial" panose="020B0604020202020204" pitchFamily="34" charset="0"/>
                <a:cs typeface="Arial" panose="020B0604020202020204" pitchFamily="34" charset="0"/>
              </a:rPr>
              <a:t>Reveal next slide to reinforce learning</a:t>
            </a:r>
          </a:p>
          <a:p>
            <a:pPr>
              <a:spcBef>
                <a:spcPct val="0"/>
              </a:spcBef>
            </a:pPr>
            <a:endParaRPr lang="en-US" altLang="en-US" sz="1100" dirty="0" smtClean="0">
              <a:latin typeface="Arial" panose="020B0604020202020204" pitchFamily="34" charset="0"/>
              <a:cs typeface="Arial" panose="020B0604020202020204" pitchFamily="34" charset="0"/>
            </a:endParaRPr>
          </a:p>
          <a:p>
            <a:pPr>
              <a:spcBef>
                <a:spcPct val="0"/>
              </a:spcBef>
            </a:pPr>
            <a:endParaRPr lang="en-US" altLang="en-US" sz="1100" dirty="0" smtClean="0">
              <a:latin typeface="Arial" panose="020B0604020202020204" pitchFamily="34" charset="0"/>
              <a:cs typeface="Arial" panose="020B0604020202020204" pitchFamily="34" charset="0"/>
            </a:endParaRPr>
          </a:p>
          <a:p>
            <a:pPr>
              <a:spcBef>
                <a:spcPct val="0"/>
              </a:spcBef>
            </a:pPr>
            <a:r>
              <a:rPr lang="en-US" altLang="en-US" sz="1100" dirty="0" smtClean="0">
                <a:latin typeface="Arial" panose="020B0604020202020204" pitchFamily="34" charset="0"/>
                <a:cs typeface="Arial" panose="020B0604020202020204" pitchFamily="34" charset="0"/>
              </a:rPr>
              <a:t>FEEL GOOD FACTOR FOR THE COMMUNITY</a:t>
            </a:r>
          </a:p>
          <a:p>
            <a:pPr>
              <a:spcBef>
                <a:spcPct val="0"/>
              </a:spcBef>
            </a:pPr>
            <a:endParaRPr lang="en-US" altLang="en-US" sz="1100" dirty="0" smtClean="0">
              <a:latin typeface="Arial" panose="020B0604020202020204" pitchFamily="34" charset="0"/>
              <a:cs typeface="Arial" panose="020B0604020202020204" pitchFamily="34" charset="0"/>
            </a:endParaRPr>
          </a:p>
          <a:p>
            <a:pPr>
              <a:spcBef>
                <a:spcPct val="0"/>
              </a:spcBef>
            </a:pPr>
            <a:r>
              <a:rPr lang="en-US" altLang="en-US" sz="1100" dirty="0" smtClean="0">
                <a:latin typeface="Arial" panose="020B0604020202020204" pitchFamily="34" charset="0"/>
                <a:cs typeface="Arial" panose="020B0604020202020204" pitchFamily="34" charset="0"/>
              </a:rPr>
              <a:t>Video – West Midlands: on You Tube:  “Victims praise new West Midlands approach to justice.  (We have permission to use).</a:t>
            </a:r>
          </a:p>
          <a:p>
            <a:endParaRPr lang="en-GB" dirty="0"/>
          </a:p>
        </p:txBody>
      </p:sp>
      <p:sp>
        <p:nvSpPr>
          <p:cNvPr id="4" name="Slide Number Placeholder 3"/>
          <p:cNvSpPr>
            <a:spLocks noGrp="1"/>
          </p:cNvSpPr>
          <p:nvPr>
            <p:ph type="sldNum" sz="quarter" idx="10"/>
          </p:nvPr>
        </p:nvSpPr>
        <p:spPr/>
        <p:txBody>
          <a:bodyPr/>
          <a:lstStyle/>
          <a:p>
            <a:fld id="{09276820-C3F5-44E6-A444-CFE2BB85E19A}" type="slidenum">
              <a:rPr lang="en-GB" smtClean="0"/>
              <a:t>15</a:t>
            </a:fld>
            <a:endParaRPr lang="en-GB"/>
          </a:p>
        </p:txBody>
      </p:sp>
    </p:spTree>
    <p:extLst>
      <p:ext uri="{BB962C8B-B14F-4D97-AF65-F5344CB8AC3E}">
        <p14:creationId xmlns:p14="http://schemas.microsoft.com/office/powerpoint/2010/main" val="352246721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Not necessarily crime related – consider discord within own family / personal environment.</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What do you need when some one harms you?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What does this make you? (Victim)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Extract from students  what they would want / need / explore how they may feel in order to get answers.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Board blast responses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Pull up  slide responses at the end of this  part of the task</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Tears: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Truth (telling)</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Empowerment</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Answers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Restitution (vindication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Safety (emotional and physical)</a:t>
            </a:r>
          </a:p>
          <a:p>
            <a:endParaRPr lang="en-GB" dirty="0"/>
          </a:p>
        </p:txBody>
      </p:sp>
      <p:sp>
        <p:nvSpPr>
          <p:cNvPr id="4" name="Slide Number Placeholder 3"/>
          <p:cNvSpPr>
            <a:spLocks noGrp="1"/>
          </p:cNvSpPr>
          <p:nvPr>
            <p:ph type="sldNum" sz="quarter" idx="10"/>
          </p:nvPr>
        </p:nvSpPr>
        <p:spPr/>
        <p:txBody>
          <a:bodyPr/>
          <a:lstStyle/>
          <a:p>
            <a:fld id="{09276820-C3F5-44E6-A444-CFE2BB85E19A}" type="slidenum">
              <a:rPr lang="en-GB" smtClean="0"/>
              <a:t>16</a:t>
            </a:fld>
            <a:endParaRPr lang="en-GB"/>
          </a:p>
        </p:txBody>
      </p:sp>
    </p:spTree>
    <p:extLst>
      <p:ext uri="{BB962C8B-B14F-4D97-AF65-F5344CB8AC3E}">
        <p14:creationId xmlns:p14="http://schemas.microsoft.com/office/powerpoint/2010/main" val="391704221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Not necessarily crime related – consider discord within own family / personal environment.</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What do you need when  you have harmed someone?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What does this make you? (Offender)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Extract from students  what they would want / need / explore how they may feel in order to get answers.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Board blast responses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Pull up  slide responses at the end of this  part of the task</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1" i="1" u="sng"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Discuss the similarities between the needs of the victim and the needs of the offender.</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Being aware of the needs of both is fundamental to a Restorative Process and to enable  issues such as closure for the victim and behaviour change in the offender</a:t>
            </a:r>
          </a:p>
          <a:p>
            <a:endParaRPr lang="en-GB" dirty="0"/>
          </a:p>
        </p:txBody>
      </p:sp>
      <p:sp>
        <p:nvSpPr>
          <p:cNvPr id="4" name="Slide Number Placeholder 3"/>
          <p:cNvSpPr>
            <a:spLocks noGrp="1"/>
          </p:cNvSpPr>
          <p:nvPr>
            <p:ph type="sldNum" sz="quarter" idx="10"/>
          </p:nvPr>
        </p:nvSpPr>
        <p:spPr/>
        <p:txBody>
          <a:bodyPr/>
          <a:lstStyle/>
          <a:p>
            <a:fld id="{09276820-C3F5-44E6-A444-CFE2BB85E19A}" type="slidenum">
              <a:rPr lang="en-GB" smtClean="0"/>
              <a:t>17</a:t>
            </a:fld>
            <a:endParaRPr lang="en-GB"/>
          </a:p>
        </p:txBody>
      </p:sp>
    </p:spTree>
    <p:extLst>
      <p:ext uri="{BB962C8B-B14F-4D97-AF65-F5344CB8AC3E}">
        <p14:creationId xmlns:p14="http://schemas.microsoft.com/office/powerpoint/2010/main" val="84823264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Significant Improvement in Victim Satisfaction</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Provides the Victim the chance to tell the offenders the real impact of their crime, get answers to questions and get an apology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Reduce unnecessary entry into the Criminal Justice System</a:t>
            </a:r>
            <a:endPar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Holds offender to account, helps them understand the real impact, take responsibility and make amends*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Reduction in Reoffending</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Community Cohesion – offenders repair the harm done to individual or neighbourhood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Reduce demand on frontline officers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PROPORTIONATE, EFFECTIVE AND EFFICIENT</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INCREASED VICTIM SATISFACTION AND EMPOWERMENT</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INCREASED OFFENDER REHABILITATION</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Draft Guidelines on the use of Restorative Justice (NPCC)</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Offenders can be disconnected to their offending – RJ reconnects them to the impact of their offending.</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Previous Pilots have shown that Victims felt the verbal apology was genuine.</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Evidence</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Substantially reduced repeat offending.</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Doubled the offences brought to justice.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Reduced victims’ PTSD symptoms.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Provided Victims and offenders with more satisfaction.</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Reduced victims’ desire for revenge.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Reduced costs.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Reduced recidivism more than prison.</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(Sherman Shang 2007)</a:t>
            </a:r>
          </a:p>
          <a:p>
            <a:endParaRPr lang="en-GB" dirty="0"/>
          </a:p>
        </p:txBody>
      </p:sp>
      <p:sp>
        <p:nvSpPr>
          <p:cNvPr id="4" name="Slide Number Placeholder 3"/>
          <p:cNvSpPr>
            <a:spLocks noGrp="1"/>
          </p:cNvSpPr>
          <p:nvPr>
            <p:ph type="sldNum" sz="quarter" idx="10"/>
          </p:nvPr>
        </p:nvSpPr>
        <p:spPr/>
        <p:txBody>
          <a:bodyPr/>
          <a:lstStyle/>
          <a:p>
            <a:fld id="{09276820-C3F5-44E6-A444-CFE2BB85E19A}" type="slidenum">
              <a:rPr lang="en-GB" smtClean="0"/>
              <a:t>18</a:t>
            </a:fld>
            <a:endParaRPr lang="en-GB"/>
          </a:p>
        </p:txBody>
      </p:sp>
    </p:spTree>
    <p:extLst>
      <p:ext uri="{BB962C8B-B14F-4D97-AF65-F5344CB8AC3E}">
        <p14:creationId xmlns:p14="http://schemas.microsoft.com/office/powerpoint/2010/main" val="125296273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100" dirty="0" smtClean="0">
                <a:latin typeface="Arial" panose="020B0604020202020204" pitchFamily="34" charset="0"/>
                <a:cs typeface="Arial" panose="020B0604020202020204" pitchFamily="34" charset="0"/>
              </a:rPr>
              <a:t>Trainer to reinforce Officers to:</a:t>
            </a:r>
          </a:p>
          <a:p>
            <a:endParaRPr lang="en-GB" altLang="en-US" sz="1100" dirty="0" smtClean="0">
              <a:latin typeface="Arial" panose="020B0604020202020204" pitchFamily="34" charset="0"/>
              <a:cs typeface="Arial" panose="020B0604020202020204" pitchFamily="34" charset="0"/>
            </a:endParaRPr>
          </a:p>
          <a:p>
            <a:r>
              <a:rPr lang="en-GB" altLang="en-US" sz="1100" dirty="0" smtClean="0">
                <a:latin typeface="Arial" panose="020B0604020202020204" pitchFamily="34" charset="0"/>
                <a:cs typeface="Arial" panose="020B0604020202020204" pitchFamily="34" charset="0"/>
              </a:rPr>
              <a:t>COMPLY WITH TRICK</a:t>
            </a:r>
          </a:p>
          <a:p>
            <a:endParaRPr lang="en-GB" altLang="en-US" sz="1100" dirty="0" smtClean="0">
              <a:latin typeface="Arial" panose="020B0604020202020204" pitchFamily="34" charset="0"/>
              <a:cs typeface="Arial" panose="020B0604020202020204" pitchFamily="34" charset="0"/>
            </a:endParaRPr>
          </a:p>
          <a:p>
            <a:r>
              <a:rPr lang="en-GB" altLang="en-US" sz="1100" dirty="0" smtClean="0">
                <a:latin typeface="Arial" panose="020B0604020202020204" pitchFamily="34" charset="0"/>
                <a:cs typeface="Arial" panose="020B0604020202020204" pitchFamily="34" charset="0"/>
              </a:rPr>
              <a:t>ENSURE THAT VICTIM HAVE CONTACT DETAILS TO  ACCESS  VICTIM SERVICES WALES (NOW ON NEW TRICK FORM)</a:t>
            </a:r>
          </a:p>
          <a:p>
            <a:endParaRPr lang="en-GB" dirty="0"/>
          </a:p>
        </p:txBody>
      </p:sp>
      <p:sp>
        <p:nvSpPr>
          <p:cNvPr id="4" name="Slide Number Placeholder 3"/>
          <p:cNvSpPr>
            <a:spLocks noGrp="1"/>
          </p:cNvSpPr>
          <p:nvPr>
            <p:ph type="sldNum" sz="quarter" idx="10"/>
          </p:nvPr>
        </p:nvSpPr>
        <p:spPr/>
        <p:txBody>
          <a:bodyPr/>
          <a:lstStyle/>
          <a:p>
            <a:fld id="{09276820-C3F5-44E6-A444-CFE2BB85E19A}" type="slidenum">
              <a:rPr lang="en-GB" smtClean="0"/>
              <a:t>19</a:t>
            </a:fld>
            <a:endParaRPr lang="en-GB"/>
          </a:p>
        </p:txBody>
      </p:sp>
    </p:spTree>
    <p:extLst>
      <p:ext uri="{BB962C8B-B14F-4D97-AF65-F5344CB8AC3E}">
        <p14:creationId xmlns:p14="http://schemas.microsoft.com/office/powerpoint/2010/main" val="179636007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9276820-C3F5-44E6-A444-CFE2BB85E19A}" type="slidenum">
              <a:rPr lang="en-GB" smtClean="0"/>
              <a:t>20</a:t>
            </a:fld>
            <a:endParaRPr lang="en-GB"/>
          </a:p>
        </p:txBody>
      </p:sp>
    </p:spTree>
    <p:extLst>
      <p:ext uri="{BB962C8B-B14F-4D97-AF65-F5344CB8AC3E}">
        <p14:creationId xmlns:p14="http://schemas.microsoft.com/office/powerpoint/2010/main" val="316506546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9276820-C3F5-44E6-A444-CFE2BB85E19A}" type="slidenum">
              <a:rPr lang="en-GB" smtClean="0"/>
              <a:t>21</a:t>
            </a:fld>
            <a:endParaRPr lang="en-GB"/>
          </a:p>
        </p:txBody>
      </p:sp>
    </p:spTree>
    <p:extLst>
      <p:ext uri="{BB962C8B-B14F-4D97-AF65-F5344CB8AC3E}">
        <p14:creationId xmlns:p14="http://schemas.microsoft.com/office/powerpoint/2010/main" val="211356232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9276820-C3F5-44E6-A444-CFE2BB85E19A}" type="slidenum">
              <a:rPr lang="en-GB" smtClean="0"/>
              <a:t>22</a:t>
            </a:fld>
            <a:endParaRPr lang="en-GB"/>
          </a:p>
        </p:txBody>
      </p:sp>
    </p:spTree>
    <p:extLst>
      <p:ext uri="{BB962C8B-B14F-4D97-AF65-F5344CB8AC3E}">
        <p14:creationId xmlns:p14="http://schemas.microsoft.com/office/powerpoint/2010/main" val="112178927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ltLang="en-US" sz="1200" dirty="0" smtClean="0">
                <a:latin typeface="Arial" panose="020B0604020202020204" pitchFamily="34" charset="0"/>
                <a:cs typeface="Arial" panose="020B0604020202020204" pitchFamily="34" charset="0"/>
              </a:rPr>
              <a:t>Trainer to show video and facilitate feedback from group.</a:t>
            </a:r>
          </a:p>
          <a:p>
            <a:endParaRPr lang="en-GB" dirty="0"/>
          </a:p>
        </p:txBody>
      </p:sp>
      <p:sp>
        <p:nvSpPr>
          <p:cNvPr id="4" name="Slide Number Placeholder 3"/>
          <p:cNvSpPr>
            <a:spLocks noGrp="1"/>
          </p:cNvSpPr>
          <p:nvPr>
            <p:ph type="sldNum" sz="quarter" idx="10"/>
          </p:nvPr>
        </p:nvSpPr>
        <p:spPr/>
        <p:txBody>
          <a:bodyPr/>
          <a:lstStyle/>
          <a:p>
            <a:fld id="{09276820-C3F5-44E6-A444-CFE2BB85E19A}" type="slidenum">
              <a:rPr lang="en-GB" smtClean="0"/>
              <a:t>23</a:t>
            </a:fld>
            <a:endParaRPr lang="en-GB"/>
          </a:p>
        </p:txBody>
      </p:sp>
    </p:spTree>
    <p:extLst>
      <p:ext uri="{BB962C8B-B14F-4D97-AF65-F5344CB8AC3E}">
        <p14:creationId xmlns:p14="http://schemas.microsoft.com/office/powerpoint/2010/main" val="99117635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defRPr/>
            </a:pPr>
            <a:r>
              <a:rPr lang="en-US" altLang="en-US" sz="1100" dirty="0" smtClean="0">
                <a:latin typeface="Arial" panose="020B0604020202020204" pitchFamily="34" charset="0"/>
                <a:cs typeface="Arial" panose="020B0604020202020204" pitchFamily="34" charset="0"/>
              </a:rPr>
              <a:t>Trainer to hand out RA booklets and explain </a:t>
            </a:r>
          </a:p>
          <a:p>
            <a:pPr>
              <a:defRPr/>
            </a:pPr>
            <a:endParaRPr lang="en-US" altLang="en-US" sz="1100" dirty="0" smtClean="0">
              <a:latin typeface="Arial" panose="020B0604020202020204" pitchFamily="34" charset="0"/>
              <a:cs typeface="Arial" panose="020B0604020202020204" pitchFamily="34" charset="0"/>
            </a:endParaRPr>
          </a:p>
          <a:p>
            <a:pPr marL="171450" indent="-171450" eaLnBrk="1" hangingPunct="1">
              <a:buFont typeface="Arial" panose="020B0604020202020204" pitchFamily="34" charset="0"/>
              <a:buChar char="•"/>
              <a:defRPr/>
            </a:pPr>
            <a:r>
              <a:rPr lang="en-GB" sz="1100" dirty="0" smtClean="0">
                <a:latin typeface="Arial" panose="020B0604020202020204" pitchFamily="34" charset="0"/>
                <a:cs typeface="Arial" panose="020B0604020202020204" pitchFamily="34" charset="0"/>
              </a:rPr>
              <a:t>Listening</a:t>
            </a:r>
          </a:p>
          <a:p>
            <a:pPr marL="171450" indent="-171450" eaLnBrk="1" hangingPunct="1">
              <a:buFont typeface="Arial" panose="020B0604020202020204" pitchFamily="34" charset="0"/>
              <a:buChar char="•"/>
              <a:defRPr/>
            </a:pPr>
            <a:r>
              <a:rPr lang="en-GB" sz="1100" dirty="0" smtClean="0">
                <a:latin typeface="Arial" panose="020B0604020202020204" pitchFamily="34" charset="0"/>
                <a:cs typeface="Arial" panose="020B0604020202020204" pitchFamily="34" charset="0"/>
              </a:rPr>
              <a:t>Critically</a:t>
            </a:r>
          </a:p>
          <a:p>
            <a:pPr marL="171450" indent="-171450" eaLnBrk="1" hangingPunct="1">
              <a:buFont typeface="Arial" panose="020B0604020202020204" pitchFamily="34" charset="0"/>
              <a:buChar char="•"/>
              <a:defRPr/>
            </a:pPr>
            <a:r>
              <a:rPr lang="en-GB" sz="1100" dirty="0" smtClean="0">
                <a:latin typeface="Arial" panose="020B0604020202020204" pitchFamily="34" charset="0"/>
                <a:cs typeface="Arial" panose="020B0604020202020204" pitchFamily="34" charset="0"/>
              </a:rPr>
              <a:t>Actually</a:t>
            </a:r>
          </a:p>
          <a:p>
            <a:pPr marL="171450" indent="-171450" eaLnBrk="1" hangingPunct="1">
              <a:buFont typeface="Arial" panose="020B0604020202020204" pitchFamily="34" charset="0"/>
              <a:buChar char="•"/>
              <a:defRPr/>
            </a:pPr>
            <a:r>
              <a:rPr lang="en-GB" sz="1100" dirty="0" err="1" smtClean="0">
                <a:latin typeface="Arial" panose="020B0604020202020204" pitchFamily="34" charset="0"/>
                <a:cs typeface="Arial" panose="020B0604020202020204" pitchFamily="34" charset="0"/>
              </a:rPr>
              <a:t>Meaniningfully</a:t>
            </a:r>
            <a:endParaRPr lang="en-GB" sz="1100" dirty="0" smtClean="0">
              <a:latin typeface="Arial" panose="020B0604020202020204" pitchFamily="34" charset="0"/>
              <a:cs typeface="Arial" panose="020B0604020202020204" pitchFamily="34" charset="0"/>
            </a:endParaRPr>
          </a:p>
          <a:p>
            <a:pPr marL="171450" indent="-171450" eaLnBrk="1" hangingPunct="1">
              <a:buFont typeface="Arial" panose="020B0604020202020204" pitchFamily="34" charset="0"/>
              <a:buChar char="•"/>
              <a:defRPr/>
            </a:pPr>
            <a:r>
              <a:rPr lang="en-GB" sz="1100" dirty="0" smtClean="0">
                <a:latin typeface="Arial" panose="020B0604020202020204" pitchFamily="34" charset="0"/>
                <a:cs typeface="Arial" panose="020B0604020202020204" pitchFamily="34" charset="0"/>
              </a:rPr>
              <a:t>Empathy</a:t>
            </a:r>
          </a:p>
          <a:p>
            <a:pPr marL="171450" indent="-171450" eaLnBrk="1" hangingPunct="1">
              <a:buFont typeface="Arial" panose="020B0604020202020204" pitchFamily="34" charset="0"/>
              <a:buChar char="•"/>
              <a:defRPr/>
            </a:pPr>
            <a:r>
              <a:rPr lang="en-GB" sz="1100" dirty="0" smtClean="0">
                <a:latin typeface="Arial" panose="020B0604020202020204" pitchFamily="34" charset="0"/>
                <a:cs typeface="Arial" panose="020B0604020202020204" pitchFamily="34" charset="0"/>
              </a:rPr>
              <a:t>Open Minded</a:t>
            </a:r>
          </a:p>
          <a:p>
            <a:endParaRPr lang="en-GB" dirty="0"/>
          </a:p>
        </p:txBody>
      </p:sp>
      <p:sp>
        <p:nvSpPr>
          <p:cNvPr id="4" name="Slide Number Placeholder 3"/>
          <p:cNvSpPr>
            <a:spLocks noGrp="1"/>
          </p:cNvSpPr>
          <p:nvPr>
            <p:ph type="sldNum" sz="quarter" idx="10"/>
          </p:nvPr>
        </p:nvSpPr>
        <p:spPr/>
        <p:txBody>
          <a:bodyPr/>
          <a:lstStyle/>
          <a:p>
            <a:fld id="{09276820-C3F5-44E6-A444-CFE2BB85E19A}" type="slidenum">
              <a:rPr lang="en-GB" smtClean="0"/>
              <a:t>24</a:t>
            </a:fld>
            <a:endParaRPr lang="en-GB"/>
          </a:p>
        </p:txBody>
      </p:sp>
    </p:spTree>
    <p:extLst>
      <p:ext uri="{BB962C8B-B14F-4D97-AF65-F5344CB8AC3E}">
        <p14:creationId xmlns:p14="http://schemas.microsoft.com/office/powerpoint/2010/main" val="679877896"/>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9276820-C3F5-44E6-A444-CFE2BB85E19A}" type="slidenum">
              <a:rPr lang="en-GB" smtClean="0"/>
              <a:t>25</a:t>
            </a:fld>
            <a:endParaRPr lang="en-GB"/>
          </a:p>
        </p:txBody>
      </p:sp>
    </p:spTree>
    <p:extLst>
      <p:ext uri="{BB962C8B-B14F-4D97-AF65-F5344CB8AC3E}">
        <p14:creationId xmlns:p14="http://schemas.microsoft.com/office/powerpoint/2010/main" val="309188789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ltLang="en-US" sz="1100" dirty="0" smtClean="0">
                <a:latin typeface="Arial" panose="020B0604020202020204" pitchFamily="34" charset="0"/>
                <a:cs typeface="Arial" panose="020B0604020202020204" pitchFamily="34" charset="0"/>
              </a:rPr>
              <a:t>Trainer to demonstrate with 2 volunteers an RA meeting based on a scenario</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altLang="en-US" sz="1100" dirty="0" smtClean="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altLang="en-US" sz="1100" dirty="0" smtClean="0">
                <a:latin typeface="Arial" panose="020B0604020202020204" pitchFamily="34" charset="0"/>
                <a:cs typeface="Arial" panose="020B0604020202020204" pitchFamily="34" charset="0"/>
              </a:rPr>
              <a:t>Suggestion:  Rude Smoker role play</a:t>
            </a:r>
          </a:p>
          <a:p>
            <a:endParaRPr lang="en-GB" dirty="0" smtClean="0"/>
          </a:p>
          <a:p>
            <a:endParaRPr lang="en-GB" dirty="0"/>
          </a:p>
        </p:txBody>
      </p:sp>
      <p:sp>
        <p:nvSpPr>
          <p:cNvPr id="4" name="Slide Number Placeholder 3"/>
          <p:cNvSpPr>
            <a:spLocks noGrp="1"/>
          </p:cNvSpPr>
          <p:nvPr>
            <p:ph type="sldNum" sz="quarter" idx="10"/>
          </p:nvPr>
        </p:nvSpPr>
        <p:spPr/>
        <p:txBody>
          <a:bodyPr/>
          <a:lstStyle/>
          <a:p>
            <a:fld id="{09276820-C3F5-44E6-A444-CFE2BB85E19A}" type="slidenum">
              <a:rPr lang="en-GB" smtClean="0"/>
              <a:t>26</a:t>
            </a:fld>
            <a:endParaRPr lang="en-GB"/>
          </a:p>
        </p:txBody>
      </p:sp>
    </p:spTree>
    <p:extLst>
      <p:ext uri="{BB962C8B-B14F-4D97-AF65-F5344CB8AC3E}">
        <p14:creationId xmlns:p14="http://schemas.microsoft.com/office/powerpoint/2010/main" val="3423029303"/>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sz="1100" dirty="0" smtClean="0">
                <a:latin typeface="Arial" panose="020B0604020202020204" pitchFamily="34" charset="0"/>
                <a:cs typeface="Arial" panose="020B0604020202020204" pitchFamily="34" charset="0"/>
              </a:rPr>
              <a:t>Trainer to split class into groups of 3 so everyone has a chance to be the facilitator </a:t>
            </a:r>
          </a:p>
          <a:p>
            <a:endParaRPr lang="en-US" altLang="en-US" sz="1100" dirty="0" smtClean="0">
              <a:latin typeface="Arial" panose="020B0604020202020204" pitchFamily="34" charset="0"/>
              <a:cs typeface="Arial" panose="020B0604020202020204" pitchFamily="34" charset="0"/>
            </a:endParaRPr>
          </a:p>
          <a:p>
            <a:r>
              <a:rPr lang="en-US" altLang="en-US" sz="1100" dirty="0" smtClean="0">
                <a:latin typeface="Arial" panose="020B0604020202020204" pitchFamily="34" charset="0"/>
                <a:cs typeface="Arial" panose="020B0604020202020204" pitchFamily="34" charset="0"/>
              </a:rPr>
              <a:t>Role plays can either be set from training material or real examples from class provided earlier in session</a:t>
            </a:r>
          </a:p>
          <a:p>
            <a:endParaRPr lang="en-US" altLang="en-US" sz="1100" dirty="0" smtClean="0">
              <a:latin typeface="Arial" panose="020B0604020202020204" pitchFamily="34" charset="0"/>
              <a:cs typeface="Arial" panose="020B0604020202020204" pitchFamily="34" charset="0"/>
            </a:endParaRPr>
          </a:p>
          <a:p>
            <a:r>
              <a:rPr lang="en-US" altLang="en-US" sz="1100" dirty="0" smtClean="0">
                <a:latin typeface="Arial" panose="020B0604020202020204" pitchFamily="34" charset="0"/>
                <a:cs typeface="Arial" panose="020B0604020202020204" pitchFamily="34" charset="0"/>
              </a:rPr>
              <a:t>Facilitator:</a:t>
            </a:r>
          </a:p>
          <a:p>
            <a:endParaRPr lang="en-US" altLang="en-US" sz="1100" dirty="0" smtClean="0">
              <a:latin typeface="Arial" panose="020B0604020202020204" pitchFamily="34" charset="0"/>
              <a:cs typeface="Arial" panose="020B0604020202020204" pitchFamily="34" charset="0"/>
            </a:endParaRPr>
          </a:p>
          <a:p>
            <a:r>
              <a:rPr lang="en-US" altLang="en-US" sz="1100" dirty="0" smtClean="0">
                <a:latin typeface="Arial" panose="020B0604020202020204" pitchFamily="34" charset="0"/>
                <a:cs typeface="Arial" panose="020B0604020202020204" pitchFamily="34" charset="0"/>
              </a:rPr>
              <a:t>Not Controlling</a:t>
            </a:r>
          </a:p>
          <a:p>
            <a:r>
              <a:rPr lang="en-US" altLang="en-US" sz="1100" dirty="0" smtClean="0">
                <a:latin typeface="Arial" panose="020B0604020202020204" pitchFamily="34" charset="0"/>
                <a:cs typeface="Arial" panose="020B0604020202020204" pitchFamily="34" charset="0"/>
              </a:rPr>
              <a:t>Not Imposing</a:t>
            </a:r>
          </a:p>
          <a:p>
            <a:r>
              <a:rPr lang="en-US" altLang="en-US" sz="1100" dirty="0" smtClean="0">
                <a:latin typeface="Arial" panose="020B0604020202020204" pitchFamily="34" charset="0"/>
                <a:cs typeface="Arial" panose="020B0604020202020204" pitchFamily="34" charset="0"/>
              </a:rPr>
              <a:t>“be the grey person in the room”</a:t>
            </a:r>
          </a:p>
          <a:p>
            <a:endParaRPr lang="en-US" altLang="en-US" sz="1100" dirty="0" smtClean="0">
              <a:latin typeface="Arial" panose="020B0604020202020204" pitchFamily="34" charset="0"/>
              <a:cs typeface="Arial" panose="020B0604020202020204" pitchFamily="34" charset="0"/>
            </a:endParaRPr>
          </a:p>
          <a:p>
            <a:r>
              <a:rPr lang="en-US" altLang="en-US" sz="1100" dirty="0" smtClean="0">
                <a:latin typeface="Arial" panose="020B0604020202020204" pitchFamily="34" charset="0"/>
                <a:cs typeface="Arial" panose="020B0604020202020204" pitchFamily="34" charset="0"/>
              </a:rPr>
              <a:t>After role plays consider playing: </a:t>
            </a:r>
          </a:p>
          <a:p>
            <a:r>
              <a:rPr lang="en-US" altLang="en-US" sz="1100" dirty="0" smtClean="0">
                <a:latin typeface="Arial" panose="020B0604020202020204" pitchFamily="34" charset="0"/>
                <a:cs typeface="Arial" panose="020B0604020202020204" pitchFamily="34" charset="0"/>
              </a:rPr>
              <a:t>Video:  Available on You Tube:   Repairing the Harm Why me?</a:t>
            </a:r>
          </a:p>
          <a:p>
            <a:endParaRPr lang="en-GB" dirty="0"/>
          </a:p>
        </p:txBody>
      </p:sp>
      <p:sp>
        <p:nvSpPr>
          <p:cNvPr id="4" name="Slide Number Placeholder 3"/>
          <p:cNvSpPr>
            <a:spLocks noGrp="1"/>
          </p:cNvSpPr>
          <p:nvPr>
            <p:ph type="sldNum" sz="quarter" idx="10"/>
          </p:nvPr>
        </p:nvSpPr>
        <p:spPr/>
        <p:txBody>
          <a:bodyPr/>
          <a:lstStyle/>
          <a:p>
            <a:fld id="{09276820-C3F5-44E6-A444-CFE2BB85E19A}" type="slidenum">
              <a:rPr lang="en-GB" smtClean="0"/>
              <a:t>27</a:t>
            </a:fld>
            <a:endParaRPr lang="en-GB"/>
          </a:p>
        </p:txBody>
      </p:sp>
    </p:spTree>
    <p:extLst>
      <p:ext uri="{BB962C8B-B14F-4D97-AF65-F5344CB8AC3E}">
        <p14:creationId xmlns:p14="http://schemas.microsoft.com/office/powerpoint/2010/main" val="3173293263"/>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spcBef>
                <a:spcPct val="0"/>
              </a:spcBef>
            </a:pPr>
            <a:r>
              <a:rPr lang="en-GB" altLang="en-US" sz="1100" dirty="0" smtClean="0">
                <a:latin typeface="Arial" panose="020B0604020202020204" pitchFamily="34" charset="0"/>
                <a:cs typeface="Arial" panose="020B0604020202020204" pitchFamily="34" charset="0"/>
              </a:rPr>
              <a:t>This is the initial Role Out of RA and will only be used for low level offences – Instant Disposal.</a:t>
            </a:r>
          </a:p>
          <a:p>
            <a:pPr eaLnBrk="1" hangingPunct="1">
              <a:spcBef>
                <a:spcPct val="0"/>
              </a:spcBef>
            </a:pPr>
            <a:endParaRPr lang="en-GB" altLang="en-US" sz="1100" dirty="0" smtClean="0">
              <a:latin typeface="Arial" panose="020B0604020202020204" pitchFamily="34" charset="0"/>
              <a:cs typeface="Arial" panose="020B0604020202020204" pitchFamily="34" charset="0"/>
            </a:endParaRPr>
          </a:p>
          <a:p>
            <a:pPr eaLnBrk="1" hangingPunct="1">
              <a:spcBef>
                <a:spcPct val="0"/>
              </a:spcBef>
            </a:pPr>
            <a:r>
              <a:rPr lang="en-GB" altLang="en-US" sz="1100" dirty="0" smtClean="0">
                <a:latin typeface="Arial" panose="020B0604020202020204" pitchFamily="34" charset="0"/>
                <a:cs typeface="Arial" panose="020B0604020202020204" pitchFamily="34" charset="0"/>
              </a:rPr>
              <a:t>ACPO Guidance:  CR Level 1 “An instant or on-street disposal where Police Officers or PCSO’s use restorative skills to resolve conflict in the course of their duties; this allows staff to deal with minor crimes and incidents quickly and proportionately. Instant RJ as an alternative to a formal criminal justice (CJ) process.”</a:t>
            </a:r>
          </a:p>
          <a:p>
            <a:pPr eaLnBrk="1" hangingPunct="1">
              <a:spcBef>
                <a:spcPct val="0"/>
              </a:spcBef>
            </a:pPr>
            <a:endParaRPr lang="en-GB" altLang="en-US" sz="1100" dirty="0" smtClean="0">
              <a:latin typeface="Arial" panose="020B0604020202020204" pitchFamily="34" charset="0"/>
              <a:cs typeface="Arial" panose="020B0604020202020204" pitchFamily="34" charset="0"/>
            </a:endParaRPr>
          </a:p>
          <a:p>
            <a:pPr eaLnBrk="1" hangingPunct="1">
              <a:spcBef>
                <a:spcPct val="0"/>
              </a:spcBef>
            </a:pPr>
            <a:r>
              <a:rPr lang="en-GB" altLang="en-US" sz="1100" dirty="0" smtClean="0">
                <a:latin typeface="Arial" panose="020B0604020202020204" pitchFamily="34" charset="0"/>
                <a:cs typeface="Arial" panose="020B0604020202020204" pitchFamily="34" charset="0"/>
              </a:rPr>
              <a:t>Where an offender has left the scene investigators are as usual but still consider an RA approach.</a:t>
            </a:r>
          </a:p>
          <a:p>
            <a:pPr eaLnBrk="1" hangingPunct="1">
              <a:spcBef>
                <a:spcPct val="0"/>
              </a:spcBef>
            </a:pPr>
            <a:endParaRPr lang="en-GB" altLang="en-US" sz="1100" dirty="0" smtClean="0">
              <a:latin typeface="Arial" panose="020B0604020202020204" pitchFamily="34" charset="0"/>
              <a:cs typeface="Arial" panose="020B0604020202020204" pitchFamily="34" charset="0"/>
            </a:endParaRPr>
          </a:p>
          <a:p>
            <a:pPr eaLnBrk="1" hangingPunct="1">
              <a:spcBef>
                <a:spcPct val="0"/>
              </a:spcBef>
            </a:pPr>
            <a:r>
              <a:rPr lang="en-GB" altLang="en-US" sz="1100" b="1" dirty="0" smtClean="0">
                <a:solidFill>
                  <a:srgbClr val="0070C0"/>
                </a:solidFill>
                <a:latin typeface="Arial" panose="020B0604020202020204" pitchFamily="34" charset="0"/>
                <a:cs typeface="Arial" panose="020B0604020202020204" pitchFamily="34" charset="0"/>
              </a:rPr>
              <a:t>REINFORCE THIS IS NOT A PROCESS TO “CUFF” OFFENCES.</a:t>
            </a:r>
          </a:p>
          <a:p>
            <a:pPr eaLnBrk="1" hangingPunct="1">
              <a:spcBef>
                <a:spcPct val="0"/>
              </a:spcBef>
            </a:pPr>
            <a:endParaRPr lang="en-GB" altLang="en-US" sz="1100" b="1" dirty="0" smtClean="0">
              <a:solidFill>
                <a:srgbClr val="0070C0"/>
              </a:solidFill>
              <a:latin typeface="Arial" panose="020B0604020202020204" pitchFamily="34" charset="0"/>
              <a:cs typeface="Arial" panose="020B0604020202020204" pitchFamily="34" charset="0"/>
            </a:endParaRPr>
          </a:p>
          <a:p>
            <a:pPr eaLnBrk="1" hangingPunct="1">
              <a:spcBef>
                <a:spcPct val="0"/>
              </a:spcBef>
            </a:pPr>
            <a:r>
              <a:rPr lang="en-GB" altLang="en-US" sz="1100" dirty="0" smtClean="0">
                <a:latin typeface="Arial" panose="020B0604020202020204" pitchFamily="34" charset="0"/>
                <a:cs typeface="Arial" panose="020B0604020202020204" pitchFamily="34" charset="0"/>
              </a:rPr>
              <a:t>10.3 </a:t>
            </a:r>
            <a:r>
              <a:rPr lang="en-GB" altLang="en-US" sz="1100" b="1" u="sng" dirty="0" smtClean="0">
                <a:latin typeface="Arial" panose="020B0604020202020204" pitchFamily="34" charset="0"/>
                <a:cs typeface="Arial" panose="020B0604020202020204" pitchFamily="34" charset="0"/>
              </a:rPr>
              <a:t>Domestic abuse incidents are excluded from the CR process. </a:t>
            </a:r>
            <a:endParaRPr lang="en-GB" altLang="en-US" sz="1100" dirty="0" smtClean="0">
              <a:latin typeface="Arial" panose="020B0604020202020204" pitchFamily="34" charset="0"/>
              <a:cs typeface="Arial" panose="020B0604020202020204" pitchFamily="34" charset="0"/>
            </a:endParaRPr>
          </a:p>
          <a:p>
            <a:pPr eaLnBrk="1" hangingPunct="1">
              <a:spcBef>
                <a:spcPct val="0"/>
              </a:spcBef>
            </a:pPr>
            <a:r>
              <a:rPr lang="en-GB" altLang="en-US" sz="1100" dirty="0" smtClean="0">
                <a:latin typeface="Arial" panose="020B0604020202020204" pitchFamily="34" charset="0"/>
                <a:cs typeface="Arial" panose="020B0604020202020204" pitchFamily="34" charset="0"/>
              </a:rPr>
              <a:t>Currently it is national police policy that restorative justice should not be used as an alternative to prosecution, in cases of domestic abuse. (There is currently a consultation process regarding out of court disposals, which is looking at all offences including domestic abuse. This may result in a review of their use)</a:t>
            </a:r>
          </a:p>
          <a:p>
            <a:pPr eaLnBrk="1" hangingPunct="1">
              <a:spcBef>
                <a:spcPct val="0"/>
              </a:spcBef>
            </a:pPr>
            <a:r>
              <a:rPr lang="en-GB" altLang="en-US" sz="1100" dirty="0" smtClean="0">
                <a:latin typeface="Arial" panose="020B0604020202020204" pitchFamily="34" charset="0"/>
                <a:cs typeface="Arial" panose="020B0604020202020204" pitchFamily="34" charset="0"/>
              </a:rPr>
              <a:t> </a:t>
            </a:r>
          </a:p>
          <a:p>
            <a:pPr eaLnBrk="1" hangingPunct="1">
              <a:spcBef>
                <a:spcPct val="0"/>
              </a:spcBef>
            </a:pPr>
            <a:r>
              <a:rPr lang="en-GB" altLang="en-US" sz="1100" dirty="0" smtClean="0">
                <a:latin typeface="Arial" panose="020B0604020202020204" pitchFamily="34" charset="0"/>
                <a:cs typeface="Arial" panose="020B0604020202020204" pitchFamily="34" charset="0"/>
              </a:rPr>
              <a:t>The definition of domestic violence and abuse states;</a:t>
            </a:r>
          </a:p>
          <a:p>
            <a:pPr eaLnBrk="1" hangingPunct="1">
              <a:spcBef>
                <a:spcPct val="0"/>
              </a:spcBef>
            </a:pPr>
            <a:r>
              <a:rPr lang="en-GB" altLang="en-US" sz="1100" dirty="0" smtClean="0">
                <a:latin typeface="Arial" panose="020B0604020202020204" pitchFamily="34" charset="0"/>
                <a:cs typeface="Arial" panose="020B0604020202020204" pitchFamily="34" charset="0"/>
              </a:rPr>
              <a:t>“Any incident or pattern of incidents of controlling, coercive or threatening behaviour, violence or abuse between those aged 16 or over who are or have been intimate partners or family members regardless of gender or sexuality. This can encompass, but is not limited to, the following types of abuse:</a:t>
            </a:r>
          </a:p>
          <a:p>
            <a:pPr eaLnBrk="1" hangingPunct="1">
              <a:spcBef>
                <a:spcPct val="0"/>
              </a:spcBef>
            </a:pPr>
            <a:r>
              <a:rPr lang="en-GB" altLang="en-US" sz="1100" dirty="0" smtClean="0">
                <a:latin typeface="Arial" panose="020B0604020202020204" pitchFamily="34" charset="0"/>
                <a:cs typeface="Arial" panose="020B0604020202020204" pitchFamily="34" charset="0"/>
              </a:rPr>
              <a:t>· psychological</a:t>
            </a:r>
            <a:br>
              <a:rPr lang="en-GB" altLang="en-US" sz="1100" dirty="0" smtClean="0">
                <a:latin typeface="Arial" panose="020B0604020202020204" pitchFamily="34" charset="0"/>
                <a:cs typeface="Arial" panose="020B0604020202020204" pitchFamily="34" charset="0"/>
              </a:rPr>
            </a:br>
            <a:r>
              <a:rPr lang="en-GB" altLang="en-US" sz="1100" dirty="0" smtClean="0">
                <a:latin typeface="Arial" panose="020B0604020202020204" pitchFamily="34" charset="0"/>
                <a:cs typeface="Arial" panose="020B0604020202020204" pitchFamily="34" charset="0"/>
              </a:rPr>
              <a:t>· physical</a:t>
            </a:r>
            <a:br>
              <a:rPr lang="en-GB" altLang="en-US" sz="1100" dirty="0" smtClean="0">
                <a:latin typeface="Arial" panose="020B0604020202020204" pitchFamily="34" charset="0"/>
                <a:cs typeface="Arial" panose="020B0604020202020204" pitchFamily="34" charset="0"/>
              </a:rPr>
            </a:br>
            <a:r>
              <a:rPr lang="en-GB" altLang="en-US" sz="1100" dirty="0" smtClean="0">
                <a:latin typeface="Arial" panose="020B0604020202020204" pitchFamily="34" charset="0"/>
                <a:cs typeface="Arial" panose="020B0604020202020204" pitchFamily="34" charset="0"/>
              </a:rPr>
              <a:t>· sexual</a:t>
            </a:r>
            <a:br>
              <a:rPr lang="en-GB" altLang="en-US" sz="1100" dirty="0" smtClean="0">
                <a:latin typeface="Arial" panose="020B0604020202020204" pitchFamily="34" charset="0"/>
                <a:cs typeface="Arial" panose="020B0604020202020204" pitchFamily="34" charset="0"/>
              </a:rPr>
            </a:br>
            <a:r>
              <a:rPr lang="en-GB" altLang="en-US" sz="1100" dirty="0" smtClean="0">
                <a:latin typeface="Arial" panose="020B0604020202020204" pitchFamily="34" charset="0"/>
                <a:cs typeface="Arial" panose="020B0604020202020204" pitchFamily="34" charset="0"/>
              </a:rPr>
              <a:t>· financial </a:t>
            </a:r>
            <a:br>
              <a:rPr lang="en-GB" altLang="en-US" sz="1100" dirty="0" smtClean="0">
                <a:latin typeface="Arial" panose="020B0604020202020204" pitchFamily="34" charset="0"/>
                <a:cs typeface="Arial" panose="020B0604020202020204" pitchFamily="34" charset="0"/>
              </a:rPr>
            </a:br>
            <a:r>
              <a:rPr lang="en-GB" altLang="en-US" sz="1100" dirty="0" smtClean="0">
                <a:latin typeface="Arial" panose="020B0604020202020204" pitchFamily="34" charset="0"/>
                <a:cs typeface="Arial" panose="020B0604020202020204" pitchFamily="34" charset="0"/>
              </a:rPr>
              <a:t>· emotional</a:t>
            </a:r>
          </a:p>
          <a:p>
            <a:pPr eaLnBrk="1" hangingPunct="1">
              <a:spcBef>
                <a:spcPct val="0"/>
              </a:spcBef>
            </a:pPr>
            <a:r>
              <a:rPr lang="en-GB" altLang="en-US" sz="1100" dirty="0" smtClean="0">
                <a:latin typeface="Arial" panose="020B0604020202020204" pitchFamily="34" charset="0"/>
                <a:cs typeface="Arial" panose="020B0604020202020204" pitchFamily="34" charset="0"/>
              </a:rPr>
              <a:t>“Controlling behaviour is: a range of acts designed to make a person subordinate and/or dependent by isolating them from sources of support, exploiting their resources and capacities for personal gain, depriving them of the means needed for independence, resistance and escape and regulating their everyday behaviour.</a:t>
            </a:r>
          </a:p>
          <a:p>
            <a:pPr eaLnBrk="1" hangingPunct="1">
              <a:spcBef>
                <a:spcPct val="0"/>
              </a:spcBef>
            </a:pPr>
            <a:r>
              <a:rPr lang="en-GB" altLang="en-US" sz="1100" dirty="0" smtClean="0">
                <a:latin typeface="Arial" panose="020B0604020202020204" pitchFamily="34" charset="0"/>
                <a:cs typeface="Arial" panose="020B0604020202020204" pitchFamily="34" charset="0"/>
              </a:rPr>
              <a:t>“Coercive behaviour is: an act or a pattern of acts of assault, threats, humiliation and intimidation or other abuse that is used to harm, punish, or frighten their victim.” *</a:t>
            </a:r>
          </a:p>
          <a:p>
            <a:pPr eaLnBrk="1" hangingPunct="1">
              <a:spcBef>
                <a:spcPct val="0"/>
              </a:spcBef>
            </a:pPr>
            <a:r>
              <a:rPr lang="en-GB" altLang="en-US" sz="1100" i="1" dirty="0" smtClean="0">
                <a:latin typeface="Arial" panose="020B0604020202020204" pitchFamily="34" charset="0"/>
                <a:cs typeface="Arial" panose="020B0604020202020204" pitchFamily="34" charset="0"/>
              </a:rPr>
              <a:t>* This definition, which is not a legal definition, includes so called 'honour’ based violence, female genital mutilation (FGM) and forced marriage,</a:t>
            </a:r>
            <a:r>
              <a:rPr lang="en-GB" altLang="en-US" sz="1100" dirty="0" smtClean="0">
                <a:latin typeface="Arial" panose="020B0604020202020204" pitchFamily="34" charset="0"/>
                <a:cs typeface="Arial" panose="020B0604020202020204" pitchFamily="34" charset="0"/>
              </a:rPr>
              <a:t> </a:t>
            </a:r>
            <a:r>
              <a:rPr lang="en-GB" altLang="en-US" sz="1100" i="1" dirty="0" smtClean="0">
                <a:latin typeface="Arial" panose="020B0604020202020204" pitchFamily="34" charset="0"/>
                <a:cs typeface="Arial" panose="020B0604020202020204" pitchFamily="34" charset="0"/>
              </a:rPr>
              <a:t>and is clear that victims are not confined to one gender or ethnic group.</a:t>
            </a:r>
            <a:endParaRPr lang="en-GB" altLang="en-US" sz="1100" dirty="0" smtClean="0">
              <a:latin typeface="Arial" panose="020B0604020202020204" pitchFamily="34" charset="0"/>
              <a:cs typeface="Arial" panose="020B0604020202020204" pitchFamily="34" charset="0"/>
            </a:endParaRPr>
          </a:p>
          <a:p>
            <a:pPr eaLnBrk="1" hangingPunct="1">
              <a:spcBef>
                <a:spcPct val="0"/>
              </a:spcBef>
            </a:pPr>
            <a:r>
              <a:rPr lang="en-GB" altLang="en-US" sz="1100" dirty="0" smtClean="0">
                <a:latin typeface="Arial" panose="020B0604020202020204" pitchFamily="34" charset="0"/>
                <a:cs typeface="Arial" panose="020B0604020202020204" pitchFamily="34" charset="0"/>
              </a:rPr>
              <a:t>If there is any doubt over whether an incident is classified as domestic abuse, advice should be sought from a supervisor.</a:t>
            </a:r>
          </a:p>
          <a:p>
            <a:pPr eaLnBrk="1" hangingPunct="1">
              <a:spcBef>
                <a:spcPct val="0"/>
              </a:spcBef>
            </a:pPr>
            <a:r>
              <a:rPr lang="en-GB" altLang="en-US" dirty="0" smtClean="0">
                <a:latin typeface="Arial" panose="020B0604020202020204" pitchFamily="34" charset="0"/>
                <a:cs typeface="Arial" panose="020B0604020202020204" pitchFamily="34" charset="0"/>
              </a:rPr>
              <a:t> </a:t>
            </a:r>
          </a:p>
          <a:p>
            <a:endParaRPr lang="en-GB" dirty="0"/>
          </a:p>
        </p:txBody>
      </p:sp>
      <p:sp>
        <p:nvSpPr>
          <p:cNvPr id="4" name="Slide Number Placeholder 3"/>
          <p:cNvSpPr>
            <a:spLocks noGrp="1"/>
          </p:cNvSpPr>
          <p:nvPr>
            <p:ph type="sldNum" sz="quarter" idx="10"/>
          </p:nvPr>
        </p:nvSpPr>
        <p:spPr/>
        <p:txBody>
          <a:bodyPr/>
          <a:lstStyle/>
          <a:p>
            <a:fld id="{09276820-C3F5-44E6-A444-CFE2BB85E19A}" type="slidenum">
              <a:rPr lang="en-GB" smtClean="0"/>
              <a:t>28</a:t>
            </a:fld>
            <a:endParaRPr lang="en-GB"/>
          </a:p>
        </p:txBody>
      </p:sp>
    </p:spTree>
    <p:extLst>
      <p:ext uri="{BB962C8B-B14F-4D97-AF65-F5344CB8AC3E}">
        <p14:creationId xmlns:p14="http://schemas.microsoft.com/office/powerpoint/2010/main" val="2313729955"/>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ct val="0"/>
              </a:spcBef>
            </a:pPr>
            <a:r>
              <a:rPr lang="en-US" altLang="en-US" sz="1100" dirty="0" smtClean="0">
                <a:latin typeface="Arial" panose="020B0604020202020204" pitchFamily="34" charset="0"/>
                <a:cs typeface="Arial" panose="020B0604020202020204" pitchFamily="34" charset="0"/>
              </a:rPr>
              <a:t>Trainer to facilitate discussion on using RA in above offences:</a:t>
            </a:r>
          </a:p>
          <a:p>
            <a:pPr>
              <a:spcBef>
                <a:spcPct val="0"/>
              </a:spcBef>
            </a:pPr>
            <a:endParaRPr lang="en-US" altLang="en-US" sz="1100" dirty="0" smtClean="0">
              <a:latin typeface="Arial" panose="020B0604020202020204" pitchFamily="34" charset="0"/>
              <a:cs typeface="Arial" panose="020B0604020202020204" pitchFamily="34" charset="0"/>
            </a:endParaRPr>
          </a:p>
          <a:p>
            <a:pPr>
              <a:spcBef>
                <a:spcPct val="0"/>
              </a:spcBef>
            </a:pPr>
            <a:r>
              <a:rPr lang="en-US" altLang="en-US" sz="1100" dirty="0" smtClean="0">
                <a:latin typeface="Arial" panose="020B0604020202020204" pitchFamily="34" charset="0"/>
                <a:cs typeface="Arial" panose="020B0604020202020204" pitchFamily="34" charset="0"/>
              </a:rPr>
              <a:t>The above can be used to bring understanding of the meaning and impact of the offence.  </a:t>
            </a:r>
          </a:p>
          <a:p>
            <a:pPr>
              <a:spcBef>
                <a:spcPct val="0"/>
              </a:spcBef>
            </a:pPr>
            <a:endParaRPr lang="en-US" altLang="en-US" sz="1100" dirty="0" smtClean="0">
              <a:latin typeface="Arial" panose="020B0604020202020204" pitchFamily="34" charset="0"/>
              <a:cs typeface="Arial" panose="020B0604020202020204" pitchFamily="34" charset="0"/>
            </a:endParaRPr>
          </a:p>
          <a:p>
            <a:pPr>
              <a:spcBef>
                <a:spcPct val="0"/>
              </a:spcBef>
            </a:pPr>
            <a:r>
              <a:rPr lang="en-US" altLang="en-US" sz="1100" dirty="0" smtClean="0">
                <a:latin typeface="Arial" panose="020B0604020202020204" pitchFamily="34" charset="0"/>
                <a:cs typeface="Arial" panose="020B0604020202020204" pitchFamily="34" charset="0"/>
              </a:rPr>
              <a:t>Offender can gain greater insight into the emotional impact the offence has had on the Victim.</a:t>
            </a:r>
          </a:p>
          <a:p>
            <a:pPr>
              <a:spcBef>
                <a:spcPct val="0"/>
              </a:spcBef>
            </a:pPr>
            <a:endParaRPr lang="en-US" altLang="en-US" sz="1100" dirty="0" smtClean="0">
              <a:latin typeface="Arial" panose="020B0604020202020204" pitchFamily="34" charset="0"/>
              <a:cs typeface="Arial" panose="020B0604020202020204" pitchFamily="34" charset="0"/>
            </a:endParaRPr>
          </a:p>
          <a:p>
            <a:pPr>
              <a:spcBef>
                <a:spcPct val="0"/>
              </a:spcBef>
            </a:pPr>
            <a:r>
              <a:rPr lang="en-US" altLang="en-US" sz="1100" dirty="0" smtClean="0">
                <a:latin typeface="Arial" panose="020B0604020202020204" pitchFamily="34" charset="0"/>
                <a:cs typeface="Arial" panose="020B0604020202020204" pitchFamily="34" charset="0"/>
              </a:rPr>
              <a:t>Victim can feel less anxious, agree, fearful after explaining/confronting victim</a:t>
            </a:r>
          </a:p>
          <a:p>
            <a:pPr>
              <a:spcBef>
                <a:spcPct val="0"/>
              </a:spcBef>
            </a:pPr>
            <a:r>
              <a:rPr lang="en-US" altLang="en-US" sz="1100" dirty="0" smtClean="0">
                <a:latin typeface="Arial" panose="020B0604020202020204" pitchFamily="34" charset="0"/>
                <a:cs typeface="Arial" panose="020B0604020202020204" pitchFamily="34" charset="0"/>
              </a:rPr>
              <a:t/>
            </a:r>
            <a:br>
              <a:rPr lang="en-US" altLang="en-US" sz="1100" dirty="0" smtClean="0">
                <a:latin typeface="Arial" panose="020B0604020202020204" pitchFamily="34" charset="0"/>
                <a:cs typeface="Arial" panose="020B0604020202020204" pitchFamily="34" charset="0"/>
              </a:rPr>
            </a:br>
            <a:r>
              <a:rPr lang="en-US" altLang="en-US" sz="1100" dirty="0" smtClean="0">
                <a:latin typeface="Arial" panose="020B0604020202020204" pitchFamily="34" charset="0"/>
                <a:cs typeface="Arial" panose="020B0604020202020204" pitchFamily="34" charset="0"/>
              </a:rPr>
              <a:t>Where the offender is an adult consider the “intention” of harm.</a:t>
            </a:r>
          </a:p>
          <a:p>
            <a:pPr>
              <a:spcBef>
                <a:spcPct val="0"/>
              </a:spcBef>
            </a:pPr>
            <a:endParaRPr lang="en-US" altLang="en-US" sz="1100" dirty="0" smtClean="0">
              <a:latin typeface="Arial" panose="020B0604020202020204" pitchFamily="34" charset="0"/>
              <a:cs typeface="Arial" panose="020B0604020202020204" pitchFamily="34" charset="0"/>
            </a:endParaRPr>
          </a:p>
          <a:p>
            <a:pPr>
              <a:spcBef>
                <a:spcPct val="0"/>
              </a:spcBef>
            </a:pPr>
            <a:r>
              <a:rPr lang="en-US" altLang="en-US" sz="1100" dirty="0" smtClean="0">
                <a:latin typeface="Arial" panose="020B0604020202020204" pitchFamily="34" charset="0"/>
                <a:cs typeface="Arial" panose="020B0604020202020204" pitchFamily="34" charset="0"/>
              </a:rPr>
              <a:t>Children can gain greater understanding of “words” and harm caused to others.</a:t>
            </a:r>
          </a:p>
          <a:p>
            <a:endParaRPr lang="en-GB" dirty="0"/>
          </a:p>
        </p:txBody>
      </p:sp>
      <p:sp>
        <p:nvSpPr>
          <p:cNvPr id="4" name="Slide Number Placeholder 3"/>
          <p:cNvSpPr>
            <a:spLocks noGrp="1"/>
          </p:cNvSpPr>
          <p:nvPr>
            <p:ph type="sldNum" sz="quarter" idx="10"/>
          </p:nvPr>
        </p:nvSpPr>
        <p:spPr/>
        <p:txBody>
          <a:bodyPr/>
          <a:lstStyle/>
          <a:p>
            <a:fld id="{09276820-C3F5-44E6-A444-CFE2BB85E19A}" type="slidenum">
              <a:rPr lang="en-GB" smtClean="0"/>
              <a:t>29</a:t>
            </a:fld>
            <a:endParaRPr lang="en-GB"/>
          </a:p>
        </p:txBody>
      </p:sp>
    </p:spTree>
    <p:extLst>
      <p:ext uri="{BB962C8B-B14F-4D97-AF65-F5344CB8AC3E}">
        <p14:creationId xmlns:p14="http://schemas.microsoft.com/office/powerpoint/2010/main" val="511415779"/>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ct val="0"/>
              </a:spcBef>
              <a:spcAft>
                <a:spcPts val="0"/>
              </a:spcAft>
              <a:buClrTx/>
              <a:buSzTx/>
              <a:buFontTx/>
              <a:buNone/>
              <a:tabLst/>
              <a:defRPr/>
            </a:pPr>
            <a:r>
              <a:rPr kumimoji="0" lang="en-US" altLang="en-US" sz="14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T</a:t>
            </a:r>
            <a:r>
              <a:rPr kumimoji="0" lang="en-US"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o avoid the historic “multiple cautions”</a:t>
            </a:r>
          </a:p>
          <a:p>
            <a:pPr marL="0" marR="0" lvl="0" indent="0" algn="l" defTabSz="914400" rtl="0" eaLnBrk="1" fontAlgn="auto" latinLnBrk="0" hangingPunct="1">
              <a:lnSpc>
                <a:spcPct val="100000"/>
              </a:lnSpc>
              <a:spcBef>
                <a:spcPct val="0"/>
              </a:spcBef>
              <a:spcAft>
                <a:spcPts val="0"/>
              </a:spcAft>
              <a:buClrTx/>
              <a:buSzTx/>
              <a:buFontTx/>
              <a:buNone/>
              <a:tabLst/>
              <a:defRPr/>
            </a:pPr>
            <a:endParaRPr kumimoji="0" lang="en-US"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ct val="0"/>
              </a:spcBef>
              <a:spcAft>
                <a:spcPts val="0"/>
              </a:spcAft>
              <a:buClrTx/>
              <a:buSzTx/>
              <a:buFontTx/>
              <a:buNone/>
              <a:tabLst/>
              <a:defRPr/>
            </a:pPr>
            <a:r>
              <a:rPr kumimoji="0" lang="en-US"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Always consider impact on Victim and victim’s wishes. </a:t>
            </a:r>
          </a:p>
          <a:p>
            <a:pPr marL="0" marR="0" lvl="0" indent="0" algn="l" defTabSz="914400" rtl="0" eaLnBrk="1" fontAlgn="auto" latinLnBrk="0" hangingPunct="1">
              <a:lnSpc>
                <a:spcPct val="100000"/>
              </a:lnSpc>
              <a:spcBef>
                <a:spcPct val="0"/>
              </a:spcBef>
              <a:spcAft>
                <a:spcPts val="0"/>
              </a:spcAft>
              <a:buClrTx/>
              <a:buSzTx/>
              <a:buFontTx/>
              <a:buNone/>
              <a:tabLst/>
              <a:defRPr/>
            </a:pPr>
            <a:endParaRPr kumimoji="0" lang="en-US"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ct val="0"/>
              </a:spcBef>
              <a:spcAft>
                <a:spcPts val="0"/>
              </a:spcAft>
              <a:buClrTx/>
              <a:buSzTx/>
              <a:buFontTx/>
              <a:buNone/>
              <a:tabLst/>
              <a:defRPr/>
            </a:pPr>
            <a:r>
              <a:rPr kumimoji="0" lang="en-US"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Not to be used to “CUFF”  Offences</a:t>
            </a:r>
          </a:p>
          <a:p>
            <a:pPr marL="0" marR="0" lvl="0" indent="0" algn="l" defTabSz="914400" rtl="0" eaLnBrk="1" fontAlgn="auto" latinLnBrk="0" hangingPunct="1">
              <a:lnSpc>
                <a:spcPct val="100000"/>
              </a:lnSpc>
              <a:spcBef>
                <a:spcPct val="0"/>
              </a:spcBef>
              <a:spcAft>
                <a:spcPts val="0"/>
              </a:spcAft>
              <a:buClrTx/>
              <a:buSzTx/>
              <a:buFontTx/>
              <a:buNone/>
              <a:tabLst/>
              <a:defRPr/>
            </a:pPr>
            <a:endParaRPr kumimoji="0" lang="en-US"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ct val="0"/>
              </a:spcBef>
              <a:spcAft>
                <a:spcPts val="0"/>
              </a:spcAft>
              <a:buClrTx/>
              <a:buSzTx/>
              <a:buFontTx/>
              <a:buNone/>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If an offender has previous convictions or CRs but the officer feels that CR is the most appropriate outcome (due to relevance of previous offending or timescales since last offence), officers should refer the case to a supervisor for a second opinion and that supervisor must record their decision and rationale on the OEL.  (Draft SWP Community Resolution Operational Guidance).</a:t>
            </a:r>
          </a:p>
          <a:p>
            <a:endParaRPr lang="en-GB" dirty="0"/>
          </a:p>
        </p:txBody>
      </p:sp>
      <p:sp>
        <p:nvSpPr>
          <p:cNvPr id="4" name="Slide Number Placeholder 3"/>
          <p:cNvSpPr>
            <a:spLocks noGrp="1"/>
          </p:cNvSpPr>
          <p:nvPr>
            <p:ph type="sldNum" sz="quarter" idx="10"/>
          </p:nvPr>
        </p:nvSpPr>
        <p:spPr/>
        <p:txBody>
          <a:bodyPr/>
          <a:lstStyle/>
          <a:p>
            <a:fld id="{09276820-C3F5-44E6-A444-CFE2BB85E19A}" type="slidenum">
              <a:rPr lang="en-GB" smtClean="0"/>
              <a:t>30</a:t>
            </a:fld>
            <a:endParaRPr lang="en-GB"/>
          </a:p>
        </p:txBody>
      </p:sp>
    </p:spTree>
    <p:extLst>
      <p:ext uri="{BB962C8B-B14F-4D97-AF65-F5344CB8AC3E}">
        <p14:creationId xmlns:p14="http://schemas.microsoft.com/office/powerpoint/2010/main" val="498293191"/>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spcBef>
                <a:spcPct val="0"/>
              </a:spcBef>
            </a:pPr>
            <a:r>
              <a:rPr lang="en-GB" altLang="en-US" sz="1100" dirty="0" smtClean="0">
                <a:latin typeface="Arial" panose="020B0604020202020204" pitchFamily="34" charset="0"/>
                <a:cs typeface="Arial" panose="020B0604020202020204" pitchFamily="34" charset="0"/>
              </a:rPr>
              <a:t>In cases where two or more offenders are being dealt with for offences, it is not necessary for all offenders to be dealt with identically. </a:t>
            </a:r>
          </a:p>
          <a:p>
            <a:pPr eaLnBrk="1" hangingPunct="1">
              <a:spcBef>
                <a:spcPct val="0"/>
              </a:spcBef>
            </a:pPr>
            <a:endParaRPr lang="en-GB" altLang="en-US" sz="1100" dirty="0" smtClean="0">
              <a:latin typeface="Arial" panose="020B0604020202020204" pitchFamily="34" charset="0"/>
              <a:cs typeface="Arial" panose="020B0604020202020204" pitchFamily="34" charset="0"/>
            </a:endParaRPr>
          </a:p>
          <a:p>
            <a:pPr eaLnBrk="1" hangingPunct="1">
              <a:spcBef>
                <a:spcPct val="0"/>
              </a:spcBef>
            </a:pPr>
            <a:r>
              <a:rPr lang="en-GB" altLang="en-US" sz="1100" dirty="0" smtClean="0">
                <a:latin typeface="Arial" panose="020B0604020202020204" pitchFamily="34" charset="0"/>
                <a:cs typeface="Arial" panose="020B0604020202020204" pitchFamily="34" charset="0"/>
              </a:rPr>
              <a:t>Each person should be dealt with according to his or her own circumstances, previous offending history and level of involvement. </a:t>
            </a:r>
          </a:p>
          <a:p>
            <a:pPr eaLnBrk="1" hangingPunct="1">
              <a:spcBef>
                <a:spcPct val="0"/>
              </a:spcBef>
            </a:pPr>
            <a:endParaRPr lang="en-GB" altLang="en-US" sz="1100" dirty="0" smtClean="0">
              <a:latin typeface="Arial" panose="020B0604020202020204" pitchFamily="34" charset="0"/>
              <a:cs typeface="Arial" panose="020B0604020202020204" pitchFamily="34" charset="0"/>
            </a:endParaRPr>
          </a:p>
          <a:p>
            <a:pPr eaLnBrk="1" hangingPunct="1">
              <a:spcBef>
                <a:spcPct val="0"/>
              </a:spcBef>
            </a:pPr>
            <a:r>
              <a:rPr lang="en-GB" altLang="en-US" sz="1100" dirty="0" smtClean="0">
                <a:latin typeface="Arial" panose="020B0604020202020204" pitchFamily="34" charset="0"/>
                <a:cs typeface="Arial" panose="020B0604020202020204" pitchFamily="34" charset="0"/>
              </a:rPr>
              <a:t>Just because the incident or offence committed includes multiple offenders, this does not necessarily mean it should be automatically escalated. </a:t>
            </a:r>
          </a:p>
          <a:p>
            <a:pPr eaLnBrk="1" hangingPunct="1">
              <a:spcBef>
                <a:spcPct val="0"/>
              </a:spcBef>
            </a:pPr>
            <a:endParaRPr lang="en-GB" altLang="en-US" sz="1100" dirty="0" smtClean="0">
              <a:latin typeface="Arial" panose="020B0604020202020204" pitchFamily="34" charset="0"/>
              <a:cs typeface="Arial" panose="020B0604020202020204" pitchFamily="34" charset="0"/>
            </a:endParaRPr>
          </a:p>
          <a:p>
            <a:pPr eaLnBrk="1" hangingPunct="1">
              <a:spcBef>
                <a:spcPct val="0"/>
              </a:spcBef>
            </a:pPr>
            <a:r>
              <a:rPr lang="en-GB" altLang="en-US" sz="1100" dirty="0" smtClean="0">
                <a:latin typeface="Arial" panose="020B0604020202020204" pitchFamily="34" charset="0"/>
                <a:cs typeface="Arial" panose="020B0604020202020204" pitchFamily="34" charset="0"/>
              </a:rPr>
              <a:t>In simple cases involving more than one offender it may be appropriate and feasible to be dealt with in the community as a Level 1 CR. (Draft SWP Community Resolution Operational Guidance).</a:t>
            </a:r>
          </a:p>
          <a:p>
            <a:endParaRPr lang="en-GB" dirty="0"/>
          </a:p>
        </p:txBody>
      </p:sp>
      <p:sp>
        <p:nvSpPr>
          <p:cNvPr id="4" name="Slide Number Placeholder 3"/>
          <p:cNvSpPr>
            <a:spLocks noGrp="1"/>
          </p:cNvSpPr>
          <p:nvPr>
            <p:ph type="sldNum" sz="quarter" idx="10"/>
          </p:nvPr>
        </p:nvSpPr>
        <p:spPr/>
        <p:txBody>
          <a:bodyPr/>
          <a:lstStyle/>
          <a:p>
            <a:fld id="{09276820-C3F5-44E6-A444-CFE2BB85E19A}" type="slidenum">
              <a:rPr lang="en-GB" smtClean="0"/>
              <a:t>31</a:t>
            </a:fld>
            <a:endParaRPr lang="en-GB"/>
          </a:p>
        </p:txBody>
      </p:sp>
    </p:spTree>
    <p:extLst>
      <p:ext uri="{BB962C8B-B14F-4D97-AF65-F5344CB8AC3E}">
        <p14:creationId xmlns:p14="http://schemas.microsoft.com/office/powerpoint/2010/main" val="1102072702"/>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sz="1100" dirty="0" smtClean="0">
                <a:latin typeface="Arial" panose="020B0604020202020204" pitchFamily="34" charset="0"/>
                <a:cs typeface="Arial" panose="020B0604020202020204" pitchFamily="34" charset="0"/>
              </a:rPr>
              <a:t>Trainer to split into groups of around 3 to 4 to discuss where RA could be used.</a:t>
            </a:r>
          </a:p>
          <a:p>
            <a:endParaRPr lang="en-US" altLang="en-US" sz="1100" dirty="0" smtClean="0">
              <a:latin typeface="Arial" panose="020B0604020202020204" pitchFamily="34" charset="0"/>
              <a:cs typeface="Arial" panose="020B0604020202020204" pitchFamily="34" charset="0"/>
            </a:endParaRPr>
          </a:p>
          <a:p>
            <a:r>
              <a:rPr lang="en-US" altLang="en-US" sz="1100" dirty="0" smtClean="0">
                <a:latin typeface="Arial" panose="020B0604020202020204" pitchFamily="34" charset="0"/>
                <a:cs typeface="Arial" panose="020B0604020202020204" pitchFamily="34" charset="0"/>
              </a:rPr>
              <a:t>Examples gained could be used later in role plays.</a:t>
            </a:r>
          </a:p>
          <a:p>
            <a:endParaRPr lang="en-GB" dirty="0"/>
          </a:p>
        </p:txBody>
      </p:sp>
      <p:sp>
        <p:nvSpPr>
          <p:cNvPr id="4" name="Slide Number Placeholder 3"/>
          <p:cNvSpPr>
            <a:spLocks noGrp="1"/>
          </p:cNvSpPr>
          <p:nvPr>
            <p:ph type="sldNum" sz="quarter" idx="10"/>
          </p:nvPr>
        </p:nvSpPr>
        <p:spPr/>
        <p:txBody>
          <a:bodyPr/>
          <a:lstStyle/>
          <a:p>
            <a:fld id="{09276820-C3F5-44E6-A444-CFE2BB85E19A}" type="slidenum">
              <a:rPr lang="en-GB" smtClean="0"/>
              <a:t>32</a:t>
            </a:fld>
            <a:endParaRPr lang="en-GB"/>
          </a:p>
        </p:txBody>
      </p:sp>
    </p:spTree>
    <p:extLst>
      <p:ext uri="{BB962C8B-B14F-4D97-AF65-F5344CB8AC3E}">
        <p14:creationId xmlns:p14="http://schemas.microsoft.com/office/powerpoint/2010/main" val="3306102031"/>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ct val="0"/>
              </a:spcBef>
              <a:spcAft>
                <a:spcPts val="0"/>
              </a:spcAft>
              <a:buClrTx/>
              <a:buSzTx/>
              <a:buFontTx/>
              <a:buNone/>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14.1 In addition to issuing a CR, officers are encouraged to take appropriate action relating to the care of the individual if dealing with a child or young person in situations where the young person has welfare issues. Officers are not absolved of their duties in respect of the welfare of the child and young person.</a:t>
            </a:r>
          </a:p>
          <a:p>
            <a:pPr marL="0" marR="0" lvl="0" indent="0" algn="l" defTabSz="914400" rtl="0" eaLnBrk="1" fontAlgn="auto" latinLnBrk="0" hangingPunct="1">
              <a:lnSpc>
                <a:spcPct val="100000"/>
              </a:lnSpc>
              <a:spcBef>
                <a:spcPct val="0"/>
              </a:spcBef>
              <a:spcAft>
                <a:spcPts val="0"/>
              </a:spcAft>
              <a:buClrTx/>
              <a:buSzTx/>
              <a:buFontTx/>
              <a:buNone/>
              <a:tabLst/>
              <a:defRPr/>
            </a:pPr>
            <a:endPar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ct val="0"/>
              </a:spcBef>
              <a:spcAft>
                <a:spcPts val="0"/>
              </a:spcAft>
              <a:buClrTx/>
              <a:buSzTx/>
              <a:buFontTx/>
              <a:buNone/>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14.2 A CR disposal need not be delayed for parents, guardians or carers to be present, BUT in cases where outcomes include any material reparation or activity, the parent, guardian or carer should agree in person, or by telephone prior to agreement.</a:t>
            </a:r>
          </a:p>
          <a:p>
            <a:pPr marL="0" marR="0" lvl="0" indent="0" algn="l" defTabSz="914400" rtl="0" eaLnBrk="1" fontAlgn="auto" latinLnBrk="0" hangingPunct="1">
              <a:lnSpc>
                <a:spcPct val="100000"/>
              </a:lnSpc>
              <a:spcBef>
                <a:spcPct val="0"/>
              </a:spcBef>
              <a:spcAft>
                <a:spcPts val="0"/>
              </a:spcAft>
              <a:buClrTx/>
              <a:buSzTx/>
              <a:buFontTx/>
              <a:buNone/>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In all cases, the officer giving the Resolution must inform, or cause to be informed, any parents, guardians or carers of the disposal taken and the effect of that disposal. (Draft SWP Community Resolution Operational Guidance).</a:t>
            </a:r>
          </a:p>
          <a:p>
            <a:pPr marL="0" marR="0" lvl="0" indent="0" algn="l" defTabSz="914400" rtl="0" eaLnBrk="1" fontAlgn="auto" latinLnBrk="0" hangingPunct="1">
              <a:lnSpc>
                <a:spcPct val="100000"/>
              </a:lnSpc>
              <a:spcBef>
                <a:spcPct val="0"/>
              </a:spcBef>
              <a:spcAft>
                <a:spcPts val="0"/>
              </a:spcAft>
              <a:buClrTx/>
              <a:buSzTx/>
              <a:buFontTx/>
              <a:buNone/>
              <a:tabLst/>
              <a:defRPr/>
            </a:pPr>
            <a:endPar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ct val="0"/>
              </a:spcBef>
              <a:spcAft>
                <a:spcPts val="0"/>
              </a:spcAft>
              <a:buClrTx/>
              <a:buSzTx/>
              <a:buFontTx/>
              <a:buNone/>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Parents and Carers to be informed of RA process no later than the end of the officers tour of duty.</a:t>
            </a:r>
          </a:p>
          <a:p>
            <a:pPr marL="0" marR="0" lvl="0" indent="0" algn="l" defTabSz="914400" rtl="0" eaLnBrk="1" fontAlgn="auto" latinLnBrk="0" hangingPunct="1">
              <a:lnSpc>
                <a:spcPct val="100000"/>
              </a:lnSpc>
              <a:spcBef>
                <a:spcPct val="0"/>
              </a:spcBef>
              <a:spcAft>
                <a:spcPts val="0"/>
              </a:spcAft>
              <a:buClrTx/>
              <a:buSzTx/>
              <a:buFontTx/>
              <a:buNone/>
              <a:tabLst/>
              <a:defRPr/>
            </a:pPr>
            <a:endPar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ct val="0"/>
              </a:spcBef>
              <a:spcAft>
                <a:spcPts val="0"/>
              </a:spcAft>
              <a:buClrTx/>
              <a:buSzTx/>
              <a:buFontTx/>
              <a:buNone/>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Officer to convey Juvenile home after RA process.</a:t>
            </a:r>
          </a:p>
          <a:p>
            <a:pPr marL="0" marR="0" lvl="0" indent="0" algn="l" defTabSz="914400" rtl="0" eaLnBrk="1" fontAlgn="auto" latinLnBrk="0" hangingPunct="1">
              <a:lnSpc>
                <a:spcPct val="100000"/>
              </a:lnSpc>
              <a:spcBef>
                <a:spcPct val="0"/>
              </a:spcBef>
              <a:spcAft>
                <a:spcPts val="0"/>
              </a:spcAft>
              <a:buClrTx/>
              <a:buSzTx/>
              <a:buFontTx/>
              <a:buNone/>
              <a:tabLst/>
              <a:defRPr/>
            </a:pPr>
            <a:endPar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ct val="0"/>
              </a:spcBef>
              <a:spcAft>
                <a:spcPts val="0"/>
              </a:spcAft>
              <a:buClrTx/>
              <a:buSzTx/>
              <a:buFontTx/>
              <a:buNone/>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Best practice to engage Juvenile and parent/carer in an RA process on returning home.</a:t>
            </a:r>
          </a:p>
          <a:p>
            <a:endParaRPr lang="en-GB" dirty="0"/>
          </a:p>
        </p:txBody>
      </p:sp>
      <p:sp>
        <p:nvSpPr>
          <p:cNvPr id="4" name="Slide Number Placeholder 3"/>
          <p:cNvSpPr>
            <a:spLocks noGrp="1"/>
          </p:cNvSpPr>
          <p:nvPr>
            <p:ph type="sldNum" sz="quarter" idx="10"/>
          </p:nvPr>
        </p:nvSpPr>
        <p:spPr/>
        <p:txBody>
          <a:bodyPr/>
          <a:lstStyle/>
          <a:p>
            <a:fld id="{09276820-C3F5-44E6-A444-CFE2BB85E19A}" type="slidenum">
              <a:rPr lang="en-GB" smtClean="0"/>
              <a:t>33</a:t>
            </a:fld>
            <a:endParaRPr lang="en-GB"/>
          </a:p>
        </p:txBody>
      </p:sp>
    </p:spTree>
    <p:extLst>
      <p:ext uri="{BB962C8B-B14F-4D97-AF65-F5344CB8AC3E}">
        <p14:creationId xmlns:p14="http://schemas.microsoft.com/office/powerpoint/2010/main" val="799602619"/>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100" dirty="0" smtClean="0">
                <a:latin typeface="Arial" panose="020B0604020202020204" pitchFamily="34" charset="0"/>
                <a:cs typeface="Arial" panose="020B0604020202020204" pitchFamily="34" charset="0"/>
              </a:rPr>
              <a:t>So in essence we still apply RA principles but use CO11  - no positive outcome to be obtain but at least illustrates to the victim  that we are aware and there is some form of restoration.</a:t>
            </a:r>
          </a:p>
          <a:p>
            <a:r>
              <a:rPr lang="en-GB" altLang="en-US" sz="1200" dirty="0" smtClean="0">
                <a:latin typeface="Arial" panose="020B0604020202020204" pitchFamily="34" charset="0"/>
                <a:cs typeface="Arial" panose="020B0604020202020204" pitchFamily="34" charset="0"/>
              </a:rPr>
              <a:t> </a:t>
            </a:r>
          </a:p>
          <a:p>
            <a:endParaRPr lang="en-GB" dirty="0"/>
          </a:p>
        </p:txBody>
      </p:sp>
      <p:sp>
        <p:nvSpPr>
          <p:cNvPr id="4" name="Slide Number Placeholder 3"/>
          <p:cNvSpPr>
            <a:spLocks noGrp="1"/>
          </p:cNvSpPr>
          <p:nvPr>
            <p:ph type="sldNum" sz="quarter" idx="10"/>
          </p:nvPr>
        </p:nvSpPr>
        <p:spPr/>
        <p:txBody>
          <a:bodyPr/>
          <a:lstStyle/>
          <a:p>
            <a:fld id="{09276820-C3F5-44E6-A444-CFE2BB85E19A}" type="slidenum">
              <a:rPr lang="en-GB" smtClean="0"/>
              <a:t>34</a:t>
            </a:fld>
            <a:endParaRPr lang="en-GB"/>
          </a:p>
        </p:txBody>
      </p:sp>
    </p:spTree>
    <p:extLst>
      <p:ext uri="{BB962C8B-B14F-4D97-AF65-F5344CB8AC3E}">
        <p14:creationId xmlns:p14="http://schemas.microsoft.com/office/powerpoint/2010/main" val="4025652729"/>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9276820-C3F5-44E6-A444-CFE2BB85E19A}" type="slidenum">
              <a:rPr lang="en-GB" smtClean="0"/>
              <a:t>35</a:t>
            </a:fld>
            <a:endParaRPr lang="en-GB"/>
          </a:p>
        </p:txBody>
      </p:sp>
    </p:spTree>
    <p:extLst>
      <p:ext uri="{BB962C8B-B14F-4D97-AF65-F5344CB8AC3E}">
        <p14:creationId xmlns:p14="http://schemas.microsoft.com/office/powerpoint/2010/main" val="1782399627"/>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ct val="0"/>
              </a:spcBef>
              <a:spcAft>
                <a:spcPts val="0"/>
              </a:spcAft>
              <a:buClrTx/>
              <a:buSzTx/>
              <a:buFontTx/>
              <a:buNone/>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Advice from DBS on email:</a:t>
            </a:r>
          </a:p>
          <a:p>
            <a:pPr marL="0" marR="0" lvl="0" indent="0" algn="l" defTabSz="914400" rtl="0" eaLnBrk="1" fontAlgn="auto" latinLnBrk="0" hangingPunct="1">
              <a:lnSpc>
                <a:spcPct val="100000"/>
              </a:lnSpc>
              <a:spcBef>
                <a:spcPct val="0"/>
              </a:spcBef>
              <a:spcAft>
                <a:spcPts val="0"/>
              </a:spcAft>
              <a:buClrTx/>
              <a:buSzTx/>
              <a:buFontTx/>
              <a:buNone/>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 </a:t>
            </a:r>
          </a:p>
          <a:p>
            <a:pPr marL="0" marR="0" lvl="0" indent="0" algn="l" defTabSz="914400" rtl="0" eaLnBrk="1" fontAlgn="auto" latinLnBrk="0" hangingPunct="1">
              <a:lnSpc>
                <a:spcPct val="100000"/>
              </a:lnSpc>
              <a:spcBef>
                <a:spcPct val="0"/>
              </a:spcBef>
              <a:spcAft>
                <a:spcPts val="0"/>
              </a:spcAft>
              <a:buClrTx/>
              <a:buSzTx/>
              <a:buFontTx/>
              <a:buNone/>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It appears there are concerns regarding the possible disclosure of information relating to restorative justice on an Enhanced disclosure certificate issued By Disclosure and Barring service (formerly CRB).</a:t>
            </a:r>
          </a:p>
          <a:p>
            <a:pPr marL="0" marR="0" lvl="0" indent="0" algn="l" defTabSz="914400" rtl="0" eaLnBrk="1" fontAlgn="auto" latinLnBrk="0" hangingPunct="1">
              <a:lnSpc>
                <a:spcPct val="100000"/>
              </a:lnSpc>
              <a:spcBef>
                <a:spcPct val="0"/>
              </a:spcBef>
              <a:spcAft>
                <a:spcPts val="0"/>
              </a:spcAft>
              <a:buClrTx/>
              <a:buSzTx/>
              <a:buFontTx/>
              <a:buNone/>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 </a:t>
            </a:r>
          </a:p>
          <a:p>
            <a:pPr marL="0" marR="0" lvl="0" indent="0" algn="l" defTabSz="914400" rtl="0" eaLnBrk="1" fontAlgn="auto" latinLnBrk="0" hangingPunct="1">
              <a:lnSpc>
                <a:spcPct val="100000"/>
              </a:lnSpc>
              <a:spcBef>
                <a:spcPct val="0"/>
              </a:spcBef>
              <a:spcAft>
                <a:spcPts val="0"/>
              </a:spcAft>
              <a:buClrTx/>
              <a:buSzTx/>
              <a:buFontTx/>
              <a:buNone/>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I am told that restorative justice would only be considered for first time  low level criminal offences , the offences being numerous and many. </a:t>
            </a:r>
          </a:p>
          <a:p>
            <a:pPr marL="0" marR="0" lvl="0" indent="0" algn="l" defTabSz="914400" rtl="0" eaLnBrk="1" fontAlgn="auto" latinLnBrk="0" hangingPunct="1">
              <a:lnSpc>
                <a:spcPct val="100000"/>
              </a:lnSpc>
              <a:spcBef>
                <a:spcPct val="0"/>
              </a:spcBef>
              <a:spcAft>
                <a:spcPts val="0"/>
              </a:spcAft>
              <a:buClrTx/>
              <a:buSzTx/>
              <a:buFontTx/>
              <a:buNone/>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 </a:t>
            </a:r>
          </a:p>
          <a:p>
            <a:pPr marL="0" marR="0" lvl="0" indent="0" algn="l" defTabSz="914400" rtl="0" eaLnBrk="1" fontAlgn="auto" latinLnBrk="0" hangingPunct="1">
              <a:lnSpc>
                <a:spcPct val="100000"/>
              </a:lnSpc>
              <a:spcBef>
                <a:spcPct val="0"/>
              </a:spcBef>
              <a:spcAft>
                <a:spcPts val="0"/>
              </a:spcAft>
              <a:buClrTx/>
              <a:buSzTx/>
              <a:buFontTx/>
              <a:buNone/>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From what I have been told regarding this method of disposal , it is unlikely that a restorative justice disposal would be considered suitable for disclosure on an Enhanced certificate (although we may record the matter as part of our audit process (QAF)). However if the offence is of a sexual nature- sexting say or minor indecent assault and the application was for a family member in the home of a foster carer or child minder then there may be concerns regarding the information disposed of by way of restorative justice.</a:t>
            </a:r>
          </a:p>
          <a:p>
            <a:pPr marL="0" marR="0" lvl="0" indent="0" algn="l" defTabSz="914400" rtl="0" eaLnBrk="1" fontAlgn="auto" latinLnBrk="0" hangingPunct="1">
              <a:lnSpc>
                <a:spcPct val="100000"/>
              </a:lnSpc>
              <a:spcBef>
                <a:spcPct val="0"/>
              </a:spcBef>
              <a:spcAft>
                <a:spcPts val="0"/>
              </a:spcAft>
              <a:buClrTx/>
              <a:buSzTx/>
              <a:buFontTx/>
              <a:buNone/>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 </a:t>
            </a:r>
          </a:p>
          <a:p>
            <a:pPr marL="0" marR="0" lvl="0" indent="0" algn="l" defTabSz="914400" rtl="0" eaLnBrk="1" fontAlgn="auto" latinLnBrk="0" hangingPunct="1">
              <a:lnSpc>
                <a:spcPct val="100000"/>
              </a:lnSpc>
              <a:spcBef>
                <a:spcPct val="0"/>
              </a:spcBef>
              <a:spcAft>
                <a:spcPts val="0"/>
              </a:spcAft>
              <a:buClrTx/>
              <a:buSzTx/>
              <a:buFontTx/>
              <a:buNone/>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The test is  subjective, therefore we could never say never. We apply the following considerations of relevance, timeliness, legality, and proportionality. We weigh the information against article 8 of the human rights Act. I would say that there is very little chance of a restorative justice disposal being disclosed.</a:t>
            </a:r>
          </a:p>
          <a:p>
            <a:pPr marL="0" marR="0" lvl="0" indent="0" algn="l" defTabSz="914400" rtl="0" eaLnBrk="1" fontAlgn="auto" latinLnBrk="0" hangingPunct="1">
              <a:lnSpc>
                <a:spcPct val="100000"/>
              </a:lnSpc>
              <a:spcBef>
                <a:spcPct val="0"/>
              </a:spcBef>
              <a:spcAft>
                <a:spcPts val="0"/>
              </a:spcAft>
              <a:buClrTx/>
              <a:buSzTx/>
              <a:buFontTx/>
              <a:buNone/>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 </a:t>
            </a:r>
          </a:p>
          <a:p>
            <a:pPr marL="0" marR="0" lvl="0" indent="0" algn="l" defTabSz="914400" rtl="0" eaLnBrk="1" fontAlgn="auto" latinLnBrk="0" hangingPunct="1">
              <a:lnSpc>
                <a:spcPct val="100000"/>
              </a:lnSpc>
              <a:spcBef>
                <a:spcPct val="0"/>
              </a:spcBef>
              <a:spcAft>
                <a:spcPts val="0"/>
              </a:spcAft>
              <a:buClrTx/>
              <a:buSzTx/>
              <a:buFontTx/>
              <a:buNone/>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I hope this answers your concerns, we are intending publishing information through connect in the near future  regarding our processes for the enlightenment of all our colleagues in South Wales. You are all more than welcome to visit us at Headquarters </a:t>
            </a:r>
          </a:p>
          <a:p>
            <a:pPr marL="0" marR="0" lvl="0" indent="0" algn="l" defTabSz="914400" rtl="0" eaLnBrk="1" fontAlgn="auto" latinLnBrk="0" hangingPunct="1">
              <a:lnSpc>
                <a:spcPct val="100000"/>
              </a:lnSpc>
              <a:spcBef>
                <a:spcPct val="0"/>
              </a:spcBef>
              <a:spcAft>
                <a:spcPts val="0"/>
              </a:spcAft>
              <a:buClrTx/>
              <a:buSzTx/>
              <a:buFontTx/>
              <a:buNone/>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 </a:t>
            </a:r>
          </a:p>
          <a:p>
            <a:pPr marL="0" marR="0" lvl="0" indent="0" algn="l" defTabSz="914400" rtl="0" eaLnBrk="1" fontAlgn="auto" latinLnBrk="0" hangingPunct="1">
              <a:lnSpc>
                <a:spcPct val="100000"/>
              </a:lnSpc>
              <a:spcBef>
                <a:spcPct val="0"/>
              </a:spcBef>
              <a:spcAft>
                <a:spcPts val="0"/>
              </a:spcAft>
              <a:buClrTx/>
              <a:buSzTx/>
              <a:buFontTx/>
              <a:buNone/>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Should you have any issues or concerns please contact myself or Andrew Barry (26 692). </a:t>
            </a:r>
            <a:r>
              <a:rPr kumimoji="0" lang="en-GB" altLang="en-US" sz="1100" b="0" i="1"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Mr Viv Jenkins – Supervisor, DBS Disclosure Unit, HQ</a:t>
            </a:r>
            <a:endPar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09276820-C3F5-44E6-A444-CFE2BB85E19A}" type="slidenum">
              <a:rPr lang="en-GB" smtClean="0"/>
              <a:t>36</a:t>
            </a:fld>
            <a:endParaRPr lang="en-GB"/>
          </a:p>
        </p:txBody>
      </p:sp>
    </p:spTree>
    <p:extLst>
      <p:ext uri="{BB962C8B-B14F-4D97-AF65-F5344CB8AC3E}">
        <p14:creationId xmlns:p14="http://schemas.microsoft.com/office/powerpoint/2010/main" val="1304912088"/>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ct val="0"/>
              </a:spcBef>
              <a:spcAft>
                <a:spcPts val="0"/>
              </a:spcAft>
              <a:buClrTx/>
              <a:buSzTx/>
              <a:buFontTx/>
              <a:buNone/>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27.3 When a letter of apology has been agreed by all parties; the officer must communicate with the offender to ensure that the content of the letter is suitable and will satisfy the victim. Apologies from the offender to the victim should be victim-led and officers should ask victims about specific elements of the offence which have affected them so these can be addressed in the letter. For example, the fact that a damaged article held significant sentimental value for them could be acknowledged. Officers should raise these issues with offenders asking questions like:</a:t>
            </a:r>
          </a:p>
          <a:p>
            <a:pPr marL="0" marR="0" lvl="0" indent="0" algn="l" defTabSz="914400" rtl="0" eaLnBrk="1" fontAlgn="auto" latinLnBrk="0" hangingPunct="1">
              <a:lnSpc>
                <a:spcPct val="100000"/>
              </a:lnSpc>
              <a:spcBef>
                <a:spcPct val="0"/>
              </a:spcBef>
              <a:spcAft>
                <a:spcPts val="0"/>
              </a:spcAft>
              <a:buClrTx/>
              <a:buSzTx/>
              <a:buFontTx/>
              <a:buNone/>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 </a:t>
            </a:r>
          </a:p>
          <a:p>
            <a:pPr marL="0" marR="0" lvl="0" indent="0" algn="l" defTabSz="914400" rtl="0" eaLnBrk="1" fontAlgn="auto" latinLnBrk="0" hangingPunct="1">
              <a:lnSpc>
                <a:spcPct val="100000"/>
              </a:lnSpc>
              <a:spcBef>
                <a:spcPct val="0"/>
              </a:spcBef>
              <a:spcAft>
                <a:spcPts val="0"/>
              </a:spcAft>
              <a:buClrTx/>
              <a:buSzTx/>
              <a:buFontTx/>
              <a:buNone/>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What are you going to write in your apology letter?</a:t>
            </a:r>
          </a:p>
          <a:p>
            <a:pPr marL="0" marR="0" lvl="0" indent="0" algn="l" defTabSz="914400" rtl="0" eaLnBrk="1" fontAlgn="auto" latinLnBrk="0" hangingPunct="1">
              <a:lnSpc>
                <a:spcPct val="100000"/>
              </a:lnSpc>
              <a:spcBef>
                <a:spcPct val="0"/>
              </a:spcBef>
              <a:spcAft>
                <a:spcPts val="0"/>
              </a:spcAft>
              <a:buClrTx/>
              <a:buSzTx/>
              <a:buFontTx/>
              <a:buNone/>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How are you going to acknowledge that what you did was wrong?</a:t>
            </a:r>
          </a:p>
          <a:p>
            <a:pPr marL="0" marR="0" lvl="0" indent="0" algn="l" defTabSz="914400" rtl="0" eaLnBrk="1" fontAlgn="auto" latinLnBrk="0" hangingPunct="1">
              <a:lnSpc>
                <a:spcPct val="100000"/>
              </a:lnSpc>
              <a:spcBef>
                <a:spcPct val="0"/>
              </a:spcBef>
              <a:spcAft>
                <a:spcPts val="0"/>
              </a:spcAft>
              <a:buClrTx/>
              <a:buSzTx/>
              <a:buFontTx/>
              <a:buNone/>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What are you going to write about agreeing not to repeat the behaviour?</a:t>
            </a:r>
          </a:p>
          <a:p>
            <a:pPr marL="0" marR="0" lvl="0" indent="0" algn="l" defTabSz="914400" rtl="0" eaLnBrk="1" fontAlgn="auto" latinLnBrk="0" hangingPunct="1">
              <a:lnSpc>
                <a:spcPct val="100000"/>
              </a:lnSpc>
              <a:spcBef>
                <a:spcPct val="0"/>
              </a:spcBef>
              <a:spcAft>
                <a:spcPts val="0"/>
              </a:spcAft>
              <a:buClrTx/>
              <a:buSzTx/>
              <a:buFontTx/>
              <a:buNone/>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How will you express regret at the consequences of your actions?</a:t>
            </a:r>
          </a:p>
          <a:p>
            <a:pPr marL="0" marR="0" lvl="0" indent="0" algn="l" defTabSz="914400" rtl="0" eaLnBrk="1" fontAlgn="auto" latinLnBrk="0" hangingPunct="1">
              <a:lnSpc>
                <a:spcPct val="100000"/>
              </a:lnSpc>
              <a:spcBef>
                <a:spcPct val="0"/>
              </a:spcBef>
              <a:spcAft>
                <a:spcPts val="0"/>
              </a:spcAft>
              <a:buClrTx/>
              <a:buSzTx/>
              <a:buFontTx/>
              <a:buNone/>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What are you going to say in your letter to show that you fully accept responsibility for what you have done?</a:t>
            </a:r>
          </a:p>
          <a:p>
            <a:pPr marL="0" marR="0" lvl="0" indent="0" algn="l" defTabSz="914400" rtl="0" eaLnBrk="1" fontAlgn="auto" latinLnBrk="0" hangingPunct="1">
              <a:lnSpc>
                <a:spcPct val="100000"/>
              </a:lnSpc>
              <a:spcBef>
                <a:spcPct val="0"/>
              </a:spcBef>
              <a:spcAft>
                <a:spcPts val="0"/>
              </a:spcAft>
              <a:buClrTx/>
              <a:buSzTx/>
              <a:buFontTx/>
              <a:buNone/>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How are you going to personalise your letter to the victim to show that you understand the consequences of your actions, and understand the distress you caused them?</a:t>
            </a:r>
          </a:p>
          <a:p>
            <a:pPr marL="0" marR="0" lvl="0" indent="0" algn="l" defTabSz="914400" rtl="0" eaLnBrk="1" fontAlgn="auto" latinLnBrk="0" hangingPunct="1">
              <a:lnSpc>
                <a:spcPct val="100000"/>
              </a:lnSpc>
              <a:spcBef>
                <a:spcPct val="0"/>
              </a:spcBef>
              <a:spcAft>
                <a:spcPts val="0"/>
              </a:spcAft>
              <a:buClrTx/>
              <a:buSzTx/>
              <a:buFontTx/>
              <a:buNone/>
              <a:tabLst/>
              <a:defRPr/>
            </a:pPr>
            <a:endPar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ct val="0"/>
              </a:spcBef>
              <a:spcAft>
                <a:spcPts val="0"/>
              </a:spcAft>
              <a:buClrTx/>
              <a:buSzTx/>
              <a:buFontTx/>
              <a:buNone/>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(Draft SWP Community Resolution Operational Guidance).</a:t>
            </a:r>
          </a:p>
          <a:p>
            <a:pPr marL="0" marR="0" lvl="0" indent="0" algn="l" defTabSz="914400" rtl="0" eaLnBrk="1" fontAlgn="auto" latinLnBrk="0" hangingPunct="1">
              <a:lnSpc>
                <a:spcPct val="100000"/>
              </a:lnSpc>
              <a:spcBef>
                <a:spcPct val="0"/>
              </a:spcBef>
              <a:spcAft>
                <a:spcPts val="0"/>
              </a:spcAft>
              <a:buClrTx/>
              <a:buSzTx/>
              <a:buFontTx/>
              <a:buNone/>
              <a:tabLst/>
              <a:defRPr/>
            </a:pPr>
            <a:endPar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ct val="0"/>
              </a:spcBef>
              <a:spcAft>
                <a:spcPts val="0"/>
              </a:spcAft>
              <a:buClrTx/>
              <a:buSzTx/>
              <a:buFontTx/>
              <a:buNone/>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Trainer information of Triage (if officers get confused with RA and Triage) </a:t>
            </a:r>
          </a:p>
          <a:p>
            <a:pPr marL="0" marR="0" lvl="0" indent="0" algn="l" defTabSz="914400" rtl="0" eaLnBrk="1" fontAlgn="auto" latinLnBrk="0" hangingPunct="1">
              <a:lnSpc>
                <a:spcPct val="100000"/>
              </a:lnSpc>
              <a:spcBef>
                <a:spcPct val="0"/>
              </a:spcBef>
              <a:spcAft>
                <a:spcPts val="0"/>
              </a:spcAft>
              <a:buClrTx/>
              <a:buSzTx/>
              <a:buFontTx/>
              <a:buNone/>
              <a:tabLst/>
              <a:defRPr/>
            </a:pPr>
            <a:endPar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ct val="0"/>
              </a:spcBef>
              <a:spcAft>
                <a:spcPts val="0"/>
              </a:spcAft>
              <a:buClrTx/>
              <a:buSzTx/>
              <a:buFontTx/>
              <a:buNone/>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At present anyone aged between 18 and 25 who meets the eligibility can still be dealt with via the RJ process for very low level crime but can be referred to the Triage Pilot if the officer feels this is a more appropriate course of action for example any support needs identified</a:t>
            </a:r>
          </a:p>
          <a:p>
            <a:pPr marL="0" marR="0" lvl="0" indent="0" algn="l" defTabSz="914400" rtl="0" eaLnBrk="1" fontAlgn="auto" latinLnBrk="0" hangingPunct="1">
              <a:lnSpc>
                <a:spcPct val="100000"/>
              </a:lnSpc>
              <a:spcBef>
                <a:spcPct val="0"/>
              </a:spcBef>
              <a:spcAft>
                <a:spcPts val="0"/>
              </a:spcAft>
              <a:buClrTx/>
              <a:buSzTx/>
              <a:buFontTx/>
              <a:buNone/>
              <a:tabLst/>
              <a:defRPr/>
            </a:pPr>
            <a:endPar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ct val="0"/>
              </a:spcBef>
              <a:spcAft>
                <a:spcPts val="0"/>
              </a:spcAft>
              <a:buClrTx/>
              <a:buSzTx/>
              <a:buFontTx/>
              <a:buNone/>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Pilot being run in Eastern Division but due to be rolled across SWP.</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Introduction</a:t>
            </a:r>
            <a:endPar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You have been arrested for an offence but on this occasion, because you have admitted the offence and accepted responsibility for your behaviour, the matter can be dealt with without you having to go to court. This is called an Out of Court Disposal and will involve you potentially engaging with the 18-25 Triage team.</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You are now on police bail to enable you to come back and meet a member of the team to see if this is the appropriate disposal for you.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What is 18-25 Triage?</a:t>
            </a:r>
            <a:endPar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18-25 Triage is a programme that works with young adults aged 18-25 who have committed low level criminal offences. The programme aims to divert young adults away from the criminal justice system, prevent them receiving a criminal record and reduce the likelihood of them re-offending.</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What will happen now?</a:t>
            </a:r>
            <a:endPar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You will be asked to come back to Cardiff Bay Police station for a screening appointment with an 18-25 Triage worker. This is to see if you are willing to engage with the team and so the worker can confirm you are eligible to participate in the programme.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If you agree (you have a choice), and are eligible to work with the team you will be engaged in an intervention that will include information awareness sessions around a variety of subjects related to offending. You will also have the opportunity to receive any appropriate support you may require.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During your engagement with team the victim of your offence will be asked if they want to be involved in your intervention, this will give you the opportunity to repair any harm caused by the offence you have committed.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What happens if I am not eligible to work with 18-25 Triage or I chose not to engage?</a:t>
            </a:r>
            <a:endPar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If you are not eligible or chose not to engage with 18-25 Triage team you will be referred back to South Wales Police and they will issue you with the appropriate criminal disposal, this may result in you receiving a criminal record which may affect some future life choices such as travel and employment.</a:t>
            </a:r>
          </a:p>
          <a:p>
            <a:endParaRPr lang="en-GB" dirty="0"/>
          </a:p>
        </p:txBody>
      </p:sp>
      <p:sp>
        <p:nvSpPr>
          <p:cNvPr id="4" name="Slide Number Placeholder 3"/>
          <p:cNvSpPr>
            <a:spLocks noGrp="1"/>
          </p:cNvSpPr>
          <p:nvPr>
            <p:ph type="sldNum" sz="quarter" idx="10"/>
          </p:nvPr>
        </p:nvSpPr>
        <p:spPr/>
        <p:txBody>
          <a:bodyPr/>
          <a:lstStyle/>
          <a:p>
            <a:fld id="{09276820-C3F5-44E6-A444-CFE2BB85E19A}" type="slidenum">
              <a:rPr lang="en-GB" smtClean="0"/>
              <a:t>37</a:t>
            </a:fld>
            <a:endParaRPr lang="en-GB"/>
          </a:p>
        </p:txBody>
      </p:sp>
    </p:spTree>
    <p:extLst>
      <p:ext uri="{BB962C8B-B14F-4D97-AF65-F5344CB8AC3E}">
        <p14:creationId xmlns:p14="http://schemas.microsoft.com/office/powerpoint/2010/main" val="4039309122"/>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CLASS EXERCISE – BOARD BLAST.</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Offender to:</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ct val="0"/>
              </a:spcBef>
              <a:spcAft>
                <a:spcPts val="0"/>
              </a:spcAft>
              <a:buClrTx/>
              <a:buSzTx/>
              <a:buFontTx/>
              <a:buNone/>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Acknowledge you did was wrong – taking responsibility for actions</a:t>
            </a:r>
          </a:p>
          <a:p>
            <a:pPr marL="0" marR="0" lvl="0" indent="0" algn="l" defTabSz="914400" rtl="0" eaLnBrk="1" fontAlgn="auto" latinLnBrk="0" hangingPunct="1">
              <a:lnSpc>
                <a:spcPct val="100000"/>
              </a:lnSpc>
              <a:spcBef>
                <a:spcPct val="0"/>
              </a:spcBef>
              <a:spcAft>
                <a:spcPts val="0"/>
              </a:spcAft>
              <a:buClrTx/>
              <a:buSzTx/>
              <a:buFontTx/>
              <a:buNone/>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Acknowledge impact of actions – understanding hurt/distress caused to victim</a:t>
            </a:r>
          </a:p>
          <a:p>
            <a:pPr marL="0" marR="0" lvl="0" indent="0" algn="l" defTabSz="914400" rtl="0" eaLnBrk="1" fontAlgn="auto" latinLnBrk="0" hangingPunct="1">
              <a:lnSpc>
                <a:spcPct val="100000"/>
              </a:lnSpc>
              <a:spcBef>
                <a:spcPct val="0"/>
              </a:spcBef>
              <a:spcAft>
                <a:spcPts val="0"/>
              </a:spcAft>
              <a:buClrTx/>
              <a:buSzTx/>
              <a:buFontTx/>
              <a:buNone/>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Express regret/empathy at the consequences of your actions</a:t>
            </a:r>
          </a:p>
          <a:p>
            <a:pPr marL="0" marR="0" lvl="0" indent="0" algn="l" defTabSz="914400" rtl="0" eaLnBrk="1" fontAlgn="auto" latinLnBrk="0" hangingPunct="1">
              <a:lnSpc>
                <a:spcPct val="100000"/>
              </a:lnSpc>
              <a:spcBef>
                <a:spcPct val="0"/>
              </a:spcBef>
              <a:spcAft>
                <a:spcPts val="0"/>
              </a:spcAft>
              <a:buClrTx/>
              <a:buSzTx/>
              <a:buFontTx/>
              <a:buNone/>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Agreeing not to repeat the behaviour</a:t>
            </a:r>
          </a:p>
          <a:p>
            <a:endParaRPr lang="en-GB" dirty="0"/>
          </a:p>
        </p:txBody>
      </p:sp>
      <p:sp>
        <p:nvSpPr>
          <p:cNvPr id="4" name="Slide Number Placeholder 3"/>
          <p:cNvSpPr>
            <a:spLocks noGrp="1"/>
          </p:cNvSpPr>
          <p:nvPr>
            <p:ph type="sldNum" sz="quarter" idx="10"/>
          </p:nvPr>
        </p:nvSpPr>
        <p:spPr/>
        <p:txBody>
          <a:bodyPr/>
          <a:lstStyle/>
          <a:p>
            <a:fld id="{09276820-C3F5-44E6-A444-CFE2BB85E19A}" type="slidenum">
              <a:rPr lang="en-GB" smtClean="0"/>
              <a:t>38</a:t>
            </a:fld>
            <a:endParaRPr lang="en-GB"/>
          </a:p>
        </p:txBody>
      </p:sp>
    </p:spTree>
    <p:extLst>
      <p:ext uri="{BB962C8B-B14F-4D97-AF65-F5344CB8AC3E}">
        <p14:creationId xmlns:p14="http://schemas.microsoft.com/office/powerpoint/2010/main" val="3476184809"/>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sz="1100" dirty="0" smtClean="0">
                <a:latin typeface="Arial" panose="020B0604020202020204" pitchFamily="34" charset="0"/>
                <a:cs typeface="Arial" panose="020B0604020202020204" pitchFamily="34" charset="0"/>
              </a:rPr>
              <a:t>LAST EXERCISE – BOARD BLAST.</a:t>
            </a:r>
          </a:p>
          <a:p>
            <a:endParaRPr lang="en-GB" dirty="0"/>
          </a:p>
        </p:txBody>
      </p:sp>
      <p:sp>
        <p:nvSpPr>
          <p:cNvPr id="4" name="Slide Number Placeholder 3"/>
          <p:cNvSpPr>
            <a:spLocks noGrp="1"/>
          </p:cNvSpPr>
          <p:nvPr>
            <p:ph type="sldNum" sz="quarter" idx="10"/>
          </p:nvPr>
        </p:nvSpPr>
        <p:spPr/>
        <p:txBody>
          <a:bodyPr/>
          <a:lstStyle/>
          <a:p>
            <a:fld id="{09276820-C3F5-44E6-A444-CFE2BB85E19A}" type="slidenum">
              <a:rPr lang="en-GB" smtClean="0"/>
              <a:t>39</a:t>
            </a:fld>
            <a:endParaRPr lang="en-GB"/>
          </a:p>
        </p:txBody>
      </p:sp>
    </p:spTree>
    <p:extLst>
      <p:ext uri="{BB962C8B-B14F-4D97-AF65-F5344CB8AC3E}">
        <p14:creationId xmlns:p14="http://schemas.microsoft.com/office/powerpoint/2010/main" val="3071273522"/>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ct val="0"/>
              </a:spcBef>
              <a:spcAft>
                <a:spcPts val="0"/>
              </a:spcAft>
              <a:buClrTx/>
              <a:buSzTx/>
              <a:buFontTx/>
              <a:buNone/>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An RA process may appear on an Enhanced CRB check – depending on relevance to what the Enhanced CRB check relates.</a:t>
            </a:r>
          </a:p>
          <a:p>
            <a:endParaRPr lang="en-GB" dirty="0"/>
          </a:p>
        </p:txBody>
      </p:sp>
      <p:sp>
        <p:nvSpPr>
          <p:cNvPr id="4" name="Slide Number Placeholder 3"/>
          <p:cNvSpPr>
            <a:spLocks noGrp="1"/>
          </p:cNvSpPr>
          <p:nvPr>
            <p:ph type="sldNum" sz="quarter" idx="10"/>
          </p:nvPr>
        </p:nvSpPr>
        <p:spPr/>
        <p:txBody>
          <a:bodyPr/>
          <a:lstStyle/>
          <a:p>
            <a:fld id="{09276820-C3F5-44E6-A444-CFE2BB85E19A}" type="slidenum">
              <a:rPr lang="en-GB" smtClean="0"/>
              <a:t>40</a:t>
            </a:fld>
            <a:endParaRPr lang="en-GB"/>
          </a:p>
        </p:txBody>
      </p:sp>
    </p:spTree>
    <p:extLst>
      <p:ext uri="{BB962C8B-B14F-4D97-AF65-F5344CB8AC3E}">
        <p14:creationId xmlns:p14="http://schemas.microsoft.com/office/powerpoint/2010/main" val="4196137669"/>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ct val="0"/>
              </a:spcBef>
              <a:spcAft>
                <a:spcPts val="0"/>
              </a:spcAft>
              <a:buClrTx/>
              <a:buSzTx/>
              <a:buFontTx/>
              <a:buNone/>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The Community Remedy is a list of actions which may be chosen by the victim for the offender to undertake in consequence of their behaviour or offending</a:t>
            </a:r>
          </a:p>
          <a:p>
            <a:pPr marL="0" marR="0" lvl="0" indent="0" algn="l" defTabSz="914400" rtl="0" eaLnBrk="1" fontAlgn="auto" latinLnBrk="0" hangingPunct="1">
              <a:lnSpc>
                <a:spcPct val="100000"/>
              </a:lnSpc>
              <a:spcBef>
                <a:spcPct val="0"/>
              </a:spcBef>
              <a:spcAft>
                <a:spcPts val="0"/>
              </a:spcAft>
              <a:buClrTx/>
              <a:buSzTx/>
              <a:buFontTx/>
              <a:buNone/>
              <a:tabLst/>
              <a:defRPr/>
            </a:pPr>
            <a:endPar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ct val="0"/>
              </a:spcBef>
              <a:spcAft>
                <a:spcPts val="0"/>
              </a:spcAft>
              <a:buClrTx/>
              <a:buSzTx/>
              <a:buFontTx/>
              <a:buNone/>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Disposals currently being developed – which could include a RA level 2 case conference.</a:t>
            </a:r>
          </a:p>
          <a:p>
            <a:pPr marL="0" marR="0" lvl="0" indent="0" algn="l" defTabSz="914400" rtl="0" eaLnBrk="1" fontAlgn="auto" latinLnBrk="0" hangingPunct="1">
              <a:lnSpc>
                <a:spcPct val="100000"/>
              </a:lnSpc>
              <a:spcBef>
                <a:spcPct val="0"/>
              </a:spcBef>
              <a:spcAft>
                <a:spcPts val="0"/>
              </a:spcAft>
              <a:buClrTx/>
              <a:buSzTx/>
              <a:buFontTx/>
              <a:buNone/>
              <a:tabLst/>
              <a:defRPr/>
            </a:pPr>
            <a:endPar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ct val="0"/>
              </a:spcBef>
              <a:spcAft>
                <a:spcPts val="0"/>
              </a:spcAft>
              <a:buClrTx/>
              <a:buSzTx/>
              <a:buFontTx/>
              <a:buNone/>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Community Remedy re Anti Social Behaviour:</a:t>
            </a:r>
          </a:p>
          <a:p>
            <a:pPr marL="0" marR="0" lvl="0" indent="0" algn="l" defTabSz="914400" rtl="0" eaLnBrk="1" fontAlgn="auto" latinLnBrk="0" hangingPunct="1">
              <a:lnSpc>
                <a:spcPct val="100000"/>
              </a:lnSpc>
              <a:spcBef>
                <a:spcPct val="0"/>
              </a:spcBef>
              <a:spcAft>
                <a:spcPts val="0"/>
              </a:spcAft>
              <a:buClrTx/>
              <a:buSzTx/>
              <a:buFontTx/>
              <a:buNone/>
              <a:tabLst/>
              <a:defRPr/>
            </a:pPr>
            <a:endPar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ct val="0"/>
              </a:spcBef>
              <a:spcAft>
                <a:spcPts val="0"/>
              </a:spcAft>
              <a:buClrTx/>
              <a:buSzTx/>
              <a:buFontTx/>
              <a:buNone/>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The officer must have evidence that the person has engaged in anti-social behaviour</a:t>
            </a:r>
          </a:p>
          <a:p>
            <a:pPr marL="0" marR="0" lvl="0" indent="0" algn="l" defTabSz="914400" rtl="0" eaLnBrk="1" fontAlgn="auto" latinLnBrk="0" hangingPunct="1">
              <a:lnSpc>
                <a:spcPct val="100000"/>
              </a:lnSpc>
              <a:spcBef>
                <a:spcPct val="0"/>
              </a:spcBef>
              <a:spcAft>
                <a:spcPts val="0"/>
              </a:spcAft>
              <a:buClrTx/>
              <a:buSzTx/>
              <a:buFontTx/>
              <a:buNone/>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The person must admit their behaviour and agree to participate in the Restorative Approach</a:t>
            </a:r>
          </a:p>
          <a:p>
            <a:pPr marL="0" marR="0" lvl="0" indent="0" algn="l" defTabSz="914400" rtl="0" eaLnBrk="1" fontAlgn="auto" latinLnBrk="0" hangingPunct="1">
              <a:lnSpc>
                <a:spcPct val="100000"/>
              </a:lnSpc>
              <a:spcBef>
                <a:spcPct val="0"/>
              </a:spcBef>
              <a:spcAft>
                <a:spcPts val="0"/>
              </a:spcAft>
              <a:buClrTx/>
              <a:buSzTx/>
              <a:buFontTx/>
              <a:buNone/>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The officer must believe the evidence is enough to satisfy a caution but considers that a community resolution using RA is more appropriate</a:t>
            </a:r>
          </a:p>
          <a:p>
            <a:pPr marL="0" marR="0" lvl="0" indent="0" algn="l" defTabSz="914400" rtl="0" eaLnBrk="1" fontAlgn="auto" latinLnBrk="0" hangingPunct="1">
              <a:lnSpc>
                <a:spcPct val="100000"/>
              </a:lnSpc>
              <a:spcBef>
                <a:spcPct val="0"/>
              </a:spcBef>
              <a:spcAft>
                <a:spcPts val="0"/>
              </a:spcAft>
              <a:buClrTx/>
              <a:buSzTx/>
              <a:buFontTx/>
              <a:buNone/>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Obtain views of victim on whether they agree to RA and a Community Remedy</a:t>
            </a:r>
          </a:p>
          <a:p>
            <a:pPr marL="0" marR="0" lvl="0" indent="0" algn="l" defTabSz="914400" rtl="0" eaLnBrk="1" fontAlgn="auto" latinLnBrk="0" hangingPunct="1">
              <a:lnSpc>
                <a:spcPct val="100000"/>
              </a:lnSpc>
              <a:spcBef>
                <a:spcPct val="0"/>
              </a:spcBef>
              <a:spcAft>
                <a:spcPts val="0"/>
              </a:spcAft>
              <a:buClrTx/>
              <a:buSzTx/>
              <a:buFontTx/>
              <a:buNone/>
              <a:tabLst/>
              <a:defRPr/>
            </a:pPr>
            <a:endPar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ct val="0"/>
              </a:spcBef>
              <a:spcAft>
                <a:spcPts val="0"/>
              </a:spcAft>
              <a:buClrTx/>
              <a:buSzTx/>
              <a:buFontTx/>
              <a:buNone/>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IMPLEMENT RA APPROACH </a:t>
            </a:r>
          </a:p>
          <a:p>
            <a:endParaRPr lang="en-GB" dirty="0"/>
          </a:p>
        </p:txBody>
      </p:sp>
      <p:sp>
        <p:nvSpPr>
          <p:cNvPr id="4" name="Slide Number Placeholder 3"/>
          <p:cNvSpPr>
            <a:spLocks noGrp="1"/>
          </p:cNvSpPr>
          <p:nvPr>
            <p:ph type="sldNum" sz="quarter" idx="10"/>
          </p:nvPr>
        </p:nvSpPr>
        <p:spPr/>
        <p:txBody>
          <a:bodyPr/>
          <a:lstStyle/>
          <a:p>
            <a:fld id="{09276820-C3F5-44E6-A444-CFE2BB85E19A}" type="slidenum">
              <a:rPr lang="en-GB" smtClean="0"/>
              <a:t>41</a:t>
            </a:fld>
            <a:endParaRPr lang="en-GB"/>
          </a:p>
        </p:txBody>
      </p:sp>
    </p:spTree>
    <p:extLst>
      <p:ext uri="{BB962C8B-B14F-4D97-AF65-F5344CB8AC3E}">
        <p14:creationId xmlns:p14="http://schemas.microsoft.com/office/powerpoint/2010/main" val="378708043"/>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9276820-C3F5-44E6-A444-CFE2BB85E19A}" type="slidenum">
              <a:rPr lang="en-GB" smtClean="0"/>
              <a:t>42</a:t>
            </a:fld>
            <a:endParaRPr lang="en-GB"/>
          </a:p>
        </p:txBody>
      </p:sp>
    </p:spTree>
    <p:extLst>
      <p:ext uri="{BB962C8B-B14F-4D97-AF65-F5344CB8AC3E}">
        <p14:creationId xmlns:p14="http://schemas.microsoft.com/office/powerpoint/2010/main" val="212522639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4500"/>
            </a:lvl1pPr>
          </a:lstStyle>
          <a:p>
            <a:r>
              <a:rPr lang="en-US" smtClean="0"/>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20/02/2019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405579668"/>
      </p:ext>
    </p:extLst>
  </p:cSld>
  <p:clrMapOvr>
    <a:masterClrMapping/>
  </p:clrMapOvr>
  <p:timing>
    <p:tnLst>
      <p:par>
        <p:cTn id="1" dur="indefinite" restart="never" nodeType="tmRoot"/>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20/02/2019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810400530"/>
      </p:ext>
    </p:extLst>
  </p:cSld>
  <p:clrMapOvr>
    <a:masterClrMapping/>
  </p:clrMapOvr>
  <p:timing>
    <p:tnLst>
      <p:par>
        <p:cTn id="1" dur="indefinite" restart="never" nodeType="tmRoot"/>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4500"/>
            </a:lvl1pPr>
          </a:lstStyle>
          <a:p>
            <a:r>
              <a:rPr lang="en-US" smtClean="0"/>
              <a:t>Click to edit Master title style</a:t>
            </a:r>
            <a:endParaRPr lang="en-GB"/>
          </a:p>
        </p:txBody>
      </p:sp>
      <p:sp>
        <p:nvSpPr>
          <p:cNvPr id="3" name="Text Placeholder 2"/>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A8B2DD80-2896-40E9-A8FD-0602C065F1AE}" type="datetimeFigureOut">
              <a:rPr lang="en-GB" smtClean="0"/>
              <a:t>20/02/2019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913824953"/>
      </p:ext>
    </p:extLst>
  </p:cSld>
  <p:clrMapOvr>
    <a:masterClrMapping/>
  </p:clrMapOvr>
  <p:timing>
    <p:tnLst>
      <p:par>
        <p:cTn id="1" dur="indefinite" restart="never" nodeType="tmRoot"/>
      </p:par>
    </p:tnLst>
  </p:timing>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628650" y="1825625"/>
            <a:ext cx="38862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29150" y="1825625"/>
            <a:ext cx="38862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A8B2DD80-2896-40E9-A8FD-0602C065F1AE}" type="datetimeFigureOut">
              <a:rPr lang="en-GB" smtClean="0"/>
              <a:t>20/02/2019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061290331"/>
      </p:ext>
    </p:extLst>
  </p:cSld>
  <p:clrMapOvr>
    <a:masterClrMapping/>
  </p:clrMapOvr>
  <p:timing>
    <p:tnLst>
      <p:par>
        <p:cTn id="1" dur="indefinite" restart="never" nodeType="tmRoot"/>
      </p:par>
    </p:tnLst>
  </p:timing>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smtClean="0"/>
              <a:t>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smtClean="0"/>
              <a:t>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A8B2DD80-2896-40E9-A8FD-0602C065F1AE}" type="datetimeFigureOut">
              <a:rPr lang="en-GB" smtClean="0"/>
              <a:t>20/02/2019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586169974"/>
      </p:ext>
    </p:extLst>
  </p:cSld>
  <p:clrMapOvr>
    <a:masterClrMapping/>
  </p:clrMapOvr>
  <p:timing>
    <p:tnLst>
      <p:par>
        <p:cTn id="1" dur="indefinite" restart="never" nodeType="tmRoot"/>
      </p:par>
    </p:tnLst>
  </p:timing>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A8B2DD80-2896-40E9-A8FD-0602C065F1AE}" type="datetimeFigureOut">
              <a:rPr lang="en-GB" smtClean="0"/>
              <a:t>20/02/2019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4230746125"/>
      </p:ext>
    </p:extLst>
  </p:cSld>
  <p:clrMapOvr>
    <a:masterClrMapping/>
  </p:clrMapOvr>
  <p:timing>
    <p:tnLst>
      <p:par>
        <p:cTn id="1" dur="indefinite" restart="never" nodeType="tmRoot"/>
      </p:par>
    </p:tnLst>
  </p:timing>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B2DD80-2896-40E9-A8FD-0602C065F1AE}" type="datetimeFigureOut">
              <a:rPr lang="en-GB" smtClean="0"/>
              <a:t>20/02/2019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430124696"/>
      </p:ext>
    </p:extLst>
  </p:cSld>
  <p:clrMapOvr>
    <a:masterClrMapping/>
  </p:clrMapOvr>
  <p:timing>
    <p:tnLst>
      <p:par>
        <p:cTn id="1" dur="indefinite" restart="never" nodeType="tmRoot"/>
      </p:par>
    </p:tnLst>
  </p:timing>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smtClean="0"/>
              <a:t>Click to edit Master title style</a:t>
            </a:r>
            <a:endParaRPr lang="en-GB"/>
          </a:p>
        </p:txBody>
      </p:sp>
      <p:sp>
        <p:nvSpPr>
          <p:cNvPr id="3" name="Content Placeholder 2"/>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smtClean="0"/>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20/02/2019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87509256"/>
      </p:ext>
    </p:extLst>
  </p:cSld>
  <p:clrMapOvr>
    <a:masterClrMapping/>
  </p:clrMapOvr>
  <p:timing>
    <p:tnLst>
      <p:par>
        <p:cTn id="1" dur="indefinite" restart="never" nodeType="tmRoot"/>
      </p:par>
    </p:tnLst>
  </p:timing>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smtClean="0"/>
              <a:t>Click to edit Master title style</a:t>
            </a:r>
            <a:endParaRPr lang="en-GB"/>
          </a:p>
        </p:txBody>
      </p:sp>
      <p:sp>
        <p:nvSpPr>
          <p:cNvPr id="3" name="Picture Placeholder 2"/>
          <p:cNvSpPr>
            <a:spLocks noGrp="1"/>
          </p:cNvSpPr>
          <p:nvPr>
            <p:ph type="pic" idx="1"/>
          </p:nvPr>
        </p:nvSpPr>
        <p:spPr>
          <a:xfrm>
            <a:off x="3887391" y="987426"/>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GB"/>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smtClean="0"/>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20/02/2019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4057771025"/>
      </p:ext>
    </p:extLst>
  </p:cSld>
  <p:clrMapOvr>
    <a:masterClrMapping/>
  </p:clrMapOvr>
  <p:timing>
    <p:tnLst>
      <p:par>
        <p:cTn id="1" dur="indefinite" restart="never" nodeType="tmRoot"/>
      </p:par>
    </p:tnLst>
  </p:timing>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20/02/2019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773058817"/>
      </p:ext>
    </p:extLst>
  </p:cSld>
  <p:clrMapOvr>
    <a:masterClrMapping/>
  </p:clrMapOvr>
  <p:timing>
    <p:tnLst>
      <p:par>
        <p:cTn id="1" dur="indefinite" restart="never" nodeType="tmRoot"/>
      </p:par>
    </p:tnLst>
  </p:timing>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20/02/2019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4207552368"/>
      </p:ext>
    </p:extLst>
  </p:cSld>
  <p:clrMapOvr>
    <a:masterClrMapping/>
  </p:clrMapOvr>
  <p:timing>
    <p:tnLst>
      <p:par>
        <p:cTn id="1" dur="indefinite" restart="never" nodeType="tmRoot"/>
      </p:par>
    </p:tn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A8B2DD80-2896-40E9-A8FD-0602C065F1AE}" type="datetimeFigureOut">
              <a:rPr lang="en-GB" smtClean="0"/>
              <a:t>20/02/2019</a:t>
            </a:fld>
            <a:endParaRPr lang="en-GB"/>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9CD8273B-68E9-4CF8-A930-4D4BAB7B953D}" type="slidenum">
              <a:rPr lang="en-GB" smtClean="0"/>
              <a:t>‹#›</a:t>
            </a:fld>
            <a:endParaRPr lang="en-GB"/>
          </a:p>
        </p:txBody>
      </p:sp>
      <p:sp>
        <p:nvSpPr>
          <p:cNvPr id="7" name="hl" descr=" "/>
          <p:cNvSpPr txBox="1"/>
          <p:nvPr userDrawn="1"/>
        </p:nvSpPr>
        <p:spPr>
          <a:xfrm>
            <a:off x="0" y="0"/>
            <a:ext cx="9144000" cy="223138"/>
          </a:xfrm>
          <a:prstGeom prst="rect">
            <a:avLst/>
          </a:prstGeom>
          <a:noFill/>
        </p:spPr>
        <p:txBody>
          <a:bodyPr vert="horz" rtlCol="0">
            <a:spAutoFit/>
          </a:bodyPr>
          <a:lstStyle/>
          <a:p>
            <a:pPr algn="l"/>
            <a:r>
              <a:rPr lang="en-GB" sz="850" b="0" i="0" u="none" baseline="0" smtClean="0">
                <a:solidFill>
                  <a:srgbClr val="000000"/>
                </a:solidFill>
                <a:latin typeface="Microsoft Sans Serif" panose="020B0604020202020204" pitchFamily="34" charset="0"/>
              </a:rPr>
              <a:t> </a:t>
            </a:r>
            <a:endParaRPr lang="en-GB" sz="850" b="0" i="0" u="none" baseline="0">
              <a:solidFill>
                <a:srgbClr val="000000"/>
              </a:solidFill>
              <a:latin typeface="Microsoft Sans Serif" panose="020B0604020202020204" pitchFamily="34" charset="0"/>
            </a:endParaRPr>
          </a:p>
        </p:txBody>
      </p:sp>
      <p:sp>
        <p:nvSpPr>
          <p:cNvPr id="8" name="fl" descr=" "/>
          <p:cNvSpPr txBox="1"/>
          <p:nvPr userDrawn="1"/>
        </p:nvSpPr>
        <p:spPr>
          <a:xfrm>
            <a:off x="0" y="6537960"/>
            <a:ext cx="9144000" cy="223138"/>
          </a:xfrm>
          <a:prstGeom prst="rect">
            <a:avLst/>
          </a:prstGeom>
          <a:noFill/>
        </p:spPr>
        <p:txBody>
          <a:bodyPr vert="horz" rtlCol="0">
            <a:spAutoFit/>
          </a:bodyPr>
          <a:lstStyle/>
          <a:p>
            <a:pPr algn="l"/>
            <a:r>
              <a:rPr lang="en-GB" sz="850" b="0" i="0" u="none" baseline="0" smtClean="0">
                <a:solidFill>
                  <a:srgbClr val="000000"/>
                </a:solidFill>
                <a:latin typeface="Microsoft Sans Serif" panose="020B0604020202020204" pitchFamily="34" charset="0"/>
              </a:rPr>
              <a:t> </a:t>
            </a:r>
            <a:endParaRPr lang="en-GB" sz="850" b="0" i="0" u="none" baseline="0">
              <a:solidFill>
                <a:srgbClr val="000000"/>
              </a:solidFill>
              <a:latin typeface="Microsoft Sans Serif" panose="020B0604020202020204" pitchFamily="34" charset="0"/>
            </a:endParaRPr>
          </a:p>
        </p:txBody>
      </p:sp>
    </p:spTree>
    <p:extLst>
      <p:ext uri="{BB962C8B-B14F-4D97-AF65-F5344CB8AC3E}">
        <p14:creationId xmlns:p14="http://schemas.microsoft.com/office/powerpoint/2010/main" val="242215690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iming>
    <p:tnLst>
      <p:par>
        <p:cTn id="1" dur="indefinite" restart="never" nodeType="tmRoot"/>
      </p:par>
    </p:tnLst>
  </p:timing>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5.xml"/><Relationship Id="rId1" Type="http://schemas.openxmlformats.org/officeDocument/2006/relationships/slideLayout" Target="../slideLayouts/slideLayout7.xml"/><Relationship Id="rId4" Type="http://schemas.openxmlformats.org/officeDocument/2006/relationships/image" Target="../media/image4.png"/></Relationships>
</file>

<file path=ppt/slides/_rels/slide6.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6.xml"/><Relationship Id="rId1" Type="http://schemas.openxmlformats.org/officeDocument/2006/relationships/slideLayout" Target="../slideLayouts/slideLayout7.xml"/><Relationship Id="rId4" Type="http://schemas.openxmlformats.org/officeDocument/2006/relationships/image" Target="../media/image5.png"/></Relationships>
</file>

<file path=ppt/slides/_rels/slide7.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1.xml"/><Relationship Id="rId1" Type="http://schemas.openxmlformats.org/officeDocument/2006/relationships/slideLayout" Target="../slideLayouts/slideLayout7.xml"/><Relationship Id="rId4" Type="http://schemas.openxmlformats.org/officeDocument/2006/relationships/image" Target="../media/image6.jpeg"/></Relationships>
</file>

<file path=ppt/slides/_rels/slide1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4.xml"/><Relationship Id="rId1" Type="http://schemas.openxmlformats.org/officeDocument/2006/relationships/slideLayout" Target="../slideLayouts/slideLayout7.xml"/><Relationship Id="rId4" Type="http://schemas.openxmlformats.org/officeDocument/2006/relationships/image" Target="../media/image7.jpeg"/></Relationships>
</file>

<file path=ppt/slides/_rels/slide15.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5.xml"/><Relationship Id="rId1" Type="http://schemas.openxmlformats.org/officeDocument/2006/relationships/slideLayout" Target="../slideLayouts/slideLayout7.xml"/><Relationship Id="rId5" Type="http://schemas.openxmlformats.org/officeDocument/2006/relationships/image" Target="../media/image9.png"/><Relationship Id="rId4" Type="http://schemas.openxmlformats.org/officeDocument/2006/relationships/image" Target="../media/image8.png"/></Relationships>
</file>

<file path=ppt/slides/_rels/slide16.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2.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3.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4.xm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5.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6.xm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7.xml"/><Relationship Id="rId1" Type="http://schemas.openxmlformats.org/officeDocument/2006/relationships/slideLayout" Target="../slideLayouts/slideLayout7.xml"/><Relationship Id="rId4" Type="http://schemas.openxmlformats.org/officeDocument/2006/relationships/image" Target="../media/image10.png"/></Relationships>
</file>

<file path=ppt/slides/_rels/slide28.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8.xml"/><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9.xml"/><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0.xml"/><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1.xml"/><Relationship Id="rId1" Type="http://schemas.openxmlformats.org/officeDocument/2006/relationships/slideLayout" Target="../slideLayouts/slideLayout7.xml"/><Relationship Id="rId4" Type="http://schemas.openxmlformats.org/officeDocument/2006/relationships/image" Target="../media/image11.png"/></Relationships>
</file>

<file path=ppt/slides/_rels/slide3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2.xml"/><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3.xml"/><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4.xml"/><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5.xml"/><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6.xml"/><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7.xml"/><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8.xml"/><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9.xml"/><Relationship Id="rId1" Type="http://schemas.openxmlformats.org/officeDocument/2006/relationships/slideLayout" Target="../slideLayouts/slideLayout7.xml"/><Relationship Id="rId4" Type="http://schemas.openxmlformats.org/officeDocument/2006/relationships/image" Target="../media/image12.png"/></Relationships>
</file>

<file path=ppt/slides/_rels/slide40.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40.xml"/><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41.xml"/><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42.xml"/><Relationship Id="rId1" Type="http://schemas.openxmlformats.org/officeDocument/2006/relationships/slideLayout" Target="../slideLayouts/slideLayout7.xml"/><Relationship Id="rId4" Type="http://schemas.openxmlformats.org/officeDocument/2006/relationships/image" Target="../media/image13.png"/></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4" name="TextBox 3"/>
          <p:cNvSpPr txBox="1"/>
          <p:nvPr/>
        </p:nvSpPr>
        <p:spPr>
          <a:xfrm>
            <a:off x="251520" y="2132856"/>
            <a:ext cx="3413927" cy="1200329"/>
          </a:xfrm>
          <a:prstGeom prst="rect">
            <a:avLst/>
          </a:prstGeom>
          <a:noFill/>
        </p:spPr>
        <p:txBody>
          <a:bodyPr wrap="square" rtlCol="0">
            <a:spAutoFit/>
          </a:bodyPr>
          <a:lstStyle/>
          <a:p>
            <a:pPr algn="ctr" defTabSz="685800"/>
            <a:r>
              <a:rPr lang="en-GB" sz="3600" b="1" dirty="0" smtClean="0">
                <a:solidFill>
                  <a:srgbClr val="FF0000"/>
                </a:solidFill>
                <a:latin typeface="Arial" panose="020B0604020202020204" pitchFamily="34" charset="0"/>
                <a:ea typeface="Tahoma" panose="020B0604030504040204" pitchFamily="34" charset="0"/>
                <a:cs typeface="Arial" panose="020B0604020202020204" pitchFamily="34" charset="0"/>
              </a:rPr>
              <a:t>Restorative Approach</a:t>
            </a:r>
            <a:endParaRPr lang="en-GB" sz="3600" b="1" dirty="0">
              <a:solidFill>
                <a:srgbClr val="FF0000"/>
              </a:solidFill>
              <a:latin typeface="Arial" panose="020B0604020202020204" pitchFamily="34" charset="0"/>
              <a:ea typeface="Tahoma" panose="020B0604030504040204" pitchFamily="34" charset="0"/>
              <a:cs typeface="Arial" panose="020B0604020202020204" pitchFamily="34" charset="0"/>
            </a:endParaRPr>
          </a:p>
        </p:txBody>
      </p:sp>
      <p:pic>
        <p:nvPicPr>
          <p:cNvPr id="2" name="Picture 1"/>
          <p:cNvPicPr>
            <a:picLocks noChangeAspect="1"/>
          </p:cNvPicPr>
          <p:nvPr/>
        </p:nvPicPr>
        <p:blipFill>
          <a:blip r:embed="rId4"/>
          <a:stretch>
            <a:fillRect/>
          </a:stretch>
        </p:blipFill>
        <p:spPr>
          <a:xfrm>
            <a:off x="107504" y="116632"/>
            <a:ext cx="594412" cy="717866"/>
          </a:xfrm>
          <a:prstGeom prst="rect">
            <a:avLst/>
          </a:prstGeom>
        </p:spPr>
      </p:pic>
    </p:spTree>
    <p:extLst>
      <p:ext uri="{BB962C8B-B14F-4D97-AF65-F5344CB8AC3E}">
        <p14:creationId xmlns:p14="http://schemas.microsoft.com/office/powerpoint/2010/main" val="2336953710"/>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itle 1"/>
          <p:cNvSpPr txBox="1">
            <a:spLocks/>
          </p:cNvSpPr>
          <p:nvPr/>
        </p:nvSpPr>
        <p:spPr>
          <a:xfrm>
            <a:off x="457200" y="765175"/>
            <a:ext cx="8229600" cy="1143000"/>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GB" altLang="en-US" sz="4400" b="0" i="0" u="none" strike="noStrike" kern="1200" cap="none" spc="0" normalizeH="0" baseline="0" noProof="0" smtClean="0">
                <a:ln>
                  <a:noFill/>
                </a:ln>
                <a:solidFill>
                  <a:srgbClr val="0000FF"/>
                </a:solidFill>
                <a:effectLst/>
                <a:uLnTx/>
                <a:uFillTx/>
                <a:latin typeface="Calibri"/>
                <a:ea typeface="+mj-ea"/>
                <a:cs typeface="+mj-cs"/>
              </a:rPr>
              <a:t>AIM</a:t>
            </a:r>
            <a:endParaRPr kumimoji="0" lang="en-GB" altLang="en-US" sz="4400" b="0" i="0" u="none" strike="noStrike" kern="1200" cap="none" spc="0" normalizeH="0" baseline="0" noProof="0" dirty="0" smtClean="0">
              <a:ln>
                <a:noFill/>
              </a:ln>
              <a:solidFill>
                <a:srgbClr val="0000FF"/>
              </a:solidFill>
              <a:effectLst/>
              <a:uLnTx/>
              <a:uFillTx/>
              <a:latin typeface="Calibri"/>
              <a:ea typeface="+mj-ea"/>
              <a:cs typeface="+mj-cs"/>
            </a:endParaRPr>
          </a:p>
        </p:txBody>
      </p:sp>
      <p:sp>
        <p:nvSpPr>
          <p:cNvPr id="3" name="Content Placeholder 1"/>
          <p:cNvSpPr txBox="1">
            <a:spLocks/>
          </p:cNvSpPr>
          <p:nvPr/>
        </p:nvSpPr>
        <p:spPr>
          <a:xfrm>
            <a:off x="457200" y="1600200"/>
            <a:ext cx="8229600" cy="4924425"/>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342900" marR="0" lvl="0" indent="-342900" algn="l" defTabSz="914400" rtl="0" eaLnBrk="1" fontAlgn="auto" latinLnBrk="0" hangingPunct="1">
              <a:lnSpc>
                <a:spcPct val="100000"/>
              </a:lnSpc>
              <a:spcBef>
                <a:spcPct val="20000"/>
              </a:spcBef>
              <a:spcAft>
                <a:spcPts val="0"/>
              </a:spcAft>
              <a:buClrTx/>
              <a:buSzTx/>
              <a:buFontTx/>
              <a:buNone/>
              <a:tabLst/>
              <a:defRPr/>
            </a:pPr>
            <a:endParaRPr kumimoji="0" lang="en-GB" altLang="en-US" sz="3200" b="0" i="0" u="none" strike="noStrike" kern="1200" cap="none" spc="0" normalizeH="0" baseline="0" noProof="0" smtClean="0">
              <a:ln>
                <a:noFill/>
              </a:ln>
              <a:solidFill>
                <a:sysClr val="windowText" lastClr="000000"/>
              </a:solidFill>
              <a:effectLst/>
              <a:uLnTx/>
              <a:uFillTx/>
              <a:latin typeface="Calibri"/>
              <a:ea typeface="+mn-ea"/>
              <a:cs typeface="+mn-cs"/>
            </a:endParaRPr>
          </a:p>
          <a:p>
            <a:pPr marL="342900" marR="0" lvl="0" indent="-342900" algn="ctr" defTabSz="914400" rtl="0" eaLnBrk="1" fontAlgn="auto" latinLnBrk="0" hangingPunct="1">
              <a:lnSpc>
                <a:spcPct val="100000"/>
              </a:lnSpc>
              <a:spcBef>
                <a:spcPct val="20000"/>
              </a:spcBef>
              <a:spcAft>
                <a:spcPts val="0"/>
              </a:spcAft>
              <a:buClrTx/>
              <a:buSzTx/>
              <a:buFontTx/>
              <a:buNone/>
              <a:tabLst/>
              <a:defRPr/>
            </a:pPr>
            <a:r>
              <a:rPr kumimoji="0" lang="en-GB" altLang="en-US" sz="3200" b="0" i="0" u="none" strike="noStrike" kern="1200" cap="none" spc="0" normalizeH="0" baseline="0" noProof="0" smtClean="0">
                <a:ln>
                  <a:noFill/>
                </a:ln>
                <a:solidFill>
                  <a:sysClr val="windowText" lastClr="000000"/>
                </a:solidFill>
                <a:effectLst/>
                <a:uLnTx/>
                <a:uFillTx/>
                <a:latin typeface="Calibri"/>
                <a:ea typeface="+mn-ea"/>
                <a:cs typeface="+mn-cs"/>
              </a:rPr>
              <a:t>To enable participants to develop the knowledge and skills necessary to effectively practice Restorative Approaches in an informal setting  </a:t>
            </a:r>
          </a:p>
          <a:p>
            <a:pPr marL="342900" marR="0" lvl="0" indent="-342900" algn="ctr" defTabSz="914400" rtl="0" eaLnBrk="1" fontAlgn="auto" latinLnBrk="0" hangingPunct="1">
              <a:lnSpc>
                <a:spcPct val="100000"/>
              </a:lnSpc>
              <a:spcBef>
                <a:spcPct val="20000"/>
              </a:spcBef>
              <a:spcAft>
                <a:spcPts val="0"/>
              </a:spcAft>
              <a:buClrTx/>
              <a:buSzTx/>
              <a:buFontTx/>
              <a:buNone/>
              <a:tabLst/>
              <a:defRPr/>
            </a:pPr>
            <a:r>
              <a:rPr kumimoji="0" lang="en-GB" altLang="en-US" sz="3200" b="0" i="0" u="none" strike="noStrike" kern="1200" cap="none" spc="0" normalizeH="0" baseline="0" noProof="0" smtClean="0">
                <a:ln>
                  <a:noFill/>
                </a:ln>
                <a:solidFill>
                  <a:sysClr val="windowText" lastClr="000000"/>
                </a:solidFill>
                <a:effectLst/>
                <a:uLnTx/>
                <a:uFillTx/>
                <a:latin typeface="Calibri"/>
                <a:ea typeface="+mn-ea"/>
                <a:cs typeface="+mn-cs"/>
              </a:rPr>
              <a:t>(Level 1 Community Resolution)</a:t>
            </a:r>
            <a:endParaRPr kumimoji="0" lang="en-GB" altLang="en-US" sz="3200" b="0" i="0" u="none" strike="noStrike" kern="1200" cap="none" spc="0" normalizeH="0" baseline="0" noProof="0" dirty="0" smtClean="0">
              <a:ln>
                <a:noFill/>
              </a:ln>
              <a:solidFill>
                <a:sysClr val="windowText" lastClr="000000"/>
              </a:solidFill>
              <a:effectLst/>
              <a:uLnTx/>
              <a:uFillTx/>
              <a:latin typeface="Calibri"/>
              <a:ea typeface="+mn-ea"/>
              <a:cs typeface="+mn-cs"/>
            </a:endParaRPr>
          </a:p>
        </p:txBody>
      </p:sp>
    </p:spTree>
    <p:extLst>
      <p:ext uri="{BB962C8B-B14F-4D97-AF65-F5344CB8AC3E}">
        <p14:creationId xmlns:p14="http://schemas.microsoft.com/office/powerpoint/2010/main" val="2585312362"/>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itle 1"/>
          <p:cNvSpPr txBox="1">
            <a:spLocks/>
          </p:cNvSpPr>
          <p:nvPr/>
        </p:nvSpPr>
        <p:spPr>
          <a:xfrm>
            <a:off x="457200" y="116632"/>
            <a:ext cx="8229600" cy="796925"/>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GB" altLang="en-US" sz="4400" b="0" i="0" u="none" strike="noStrike" kern="1200" cap="none" spc="0" normalizeH="0" baseline="0" noProof="0" smtClean="0">
                <a:ln>
                  <a:noFill/>
                </a:ln>
                <a:solidFill>
                  <a:srgbClr val="0000FF"/>
                </a:solidFill>
                <a:effectLst/>
                <a:uLnTx/>
                <a:uFillTx/>
                <a:latin typeface="Calibri"/>
                <a:ea typeface="+mj-ea"/>
                <a:cs typeface="+mj-cs"/>
              </a:rPr>
              <a:t>Objectives</a:t>
            </a:r>
            <a:endParaRPr kumimoji="0" lang="en-GB" altLang="en-US" sz="4400" b="0" i="0" u="none" strike="noStrike" kern="1200" cap="none" spc="0" normalizeH="0" baseline="0" noProof="0" dirty="0" smtClean="0">
              <a:ln>
                <a:noFill/>
              </a:ln>
              <a:solidFill>
                <a:srgbClr val="0000FF"/>
              </a:solidFill>
              <a:effectLst/>
              <a:uLnTx/>
              <a:uFillTx/>
              <a:latin typeface="Calibri"/>
              <a:ea typeface="+mj-ea"/>
              <a:cs typeface="+mj-cs"/>
            </a:endParaRPr>
          </a:p>
        </p:txBody>
      </p:sp>
      <p:sp>
        <p:nvSpPr>
          <p:cNvPr id="3" name="Content Placeholder 1"/>
          <p:cNvSpPr txBox="1">
            <a:spLocks/>
          </p:cNvSpPr>
          <p:nvPr/>
        </p:nvSpPr>
        <p:spPr>
          <a:xfrm>
            <a:off x="457200" y="1165225"/>
            <a:ext cx="8229600" cy="4525963"/>
          </a:xfrm>
          <a:prstGeom prst="rect">
            <a:avLst/>
          </a:prstGeom>
        </p:spPr>
        <p:txBody>
          <a:bodyPr vert="horz" lIns="91440" tIns="45720" rIns="91440" bIns="45720" rtlCol="0">
            <a:normAutofit lnSpcReduction="10000"/>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342900" marR="0" lvl="0" indent="-342900" algn="l" defTabSz="914400" rtl="0" eaLnBrk="1" fontAlgn="auto" latinLnBrk="0" hangingPunct="1">
              <a:lnSpc>
                <a:spcPct val="100000"/>
              </a:lnSpc>
              <a:spcBef>
                <a:spcPct val="20000"/>
              </a:spcBef>
              <a:spcAft>
                <a:spcPts val="0"/>
              </a:spcAft>
              <a:buClrTx/>
              <a:buSzTx/>
              <a:buFontTx/>
              <a:buNone/>
              <a:tabLst/>
              <a:defRPr/>
            </a:pPr>
            <a:r>
              <a:rPr kumimoji="0" lang="en-GB" altLang="en-US" sz="3200" b="0" i="0" u="none" strike="noStrike" kern="1200" cap="none" spc="0" normalizeH="0" baseline="0" noProof="0" smtClean="0">
                <a:ln>
                  <a:noFill/>
                </a:ln>
                <a:solidFill>
                  <a:sysClr val="windowText" lastClr="000000"/>
                </a:solidFill>
                <a:effectLst/>
                <a:uLnTx/>
                <a:uFillTx/>
                <a:latin typeface="Calibri"/>
                <a:ea typeface="+mn-ea"/>
                <a:cs typeface="+mn-cs"/>
              </a:rPr>
              <a:t>On completion of this training, participants will be able to demonstrate:</a:t>
            </a:r>
          </a:p>
          <a:p>
            <a:pPr marL="342900" marR="0" lvl="0" indent="-342900" algn="l" defTabSz="914400" rtl="0" eaLnBrk="1" fontAlgn="auto" latinLnBrk="0" hangingPunct="1">
              <a:lnSpc>
                <a:spcPct val="100000"/>
              </a:lnSpc>
              <a:spcBef>
                <a:spcPct val="20000"/>
              </a:spcBef>
              <a:spcAft>
                <a:spcPts val="0"/>
              </a:spcAft>
              <a:buClrTx/>
              <a:buSzTx/>
              <a:buFontTx/>
              <a:buNone/>
              <a:tabLst/>
              <a:defRPr/>
            </a:pPr>
            <a:endParaRPr kumimoji="0" lang="en-GB" altLang="en-US" sz="3200" b="0" i="0" u="none" strike="noStrike" kern="1200" cap="none" spc="0" normalizeH="0" baseline="0" noProof="0" smtClean="0">
              <a:ln>
                <a:noFill/>
              </a:ln>
              <a:solidFill>
                <a:sysClr val="windowText" lastClr="000000"/>
              </a:solidFill>
              <a:effectLst/>
              <a:uLnTx/>
              <a:uFillTx/>
              <a:latin typeface="Calibri"/>
              <a:ea typeface="+mn-ea"/>
              <a:cs typeface="+mn-cs"/>
            </a:endParaRPr>
          </a:p>
          <a:p>
            <a:pPr marL="342900" marR="0" lvl="0" indent="-34290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r>
              <a:rPr kumimoji="0" lang="en-GB" altLang="en-US" sz="3200" b="0" i="0" u="none" strike="noStrike" kern="1200" cap="none" spc="0" normalizeH="0" baseline="0" noProof="0" smtClean="0">
                <a:ln>
                  <a:noFill/>
                </a:ln>
                <a:solidFill>
                  <a:sysClr val="windowText" lastClr="000000"/>
                </a:solidFill>
                <a:effectLst/>
                <a:uLnTx/>
                <a:uFillTx/>
                <a:latin typeface="Calibri"/>
                <a:ea typeface="+mn-ea"/>
                <a:cs typeface="+mn-cs"/>
              </a:rPr>
              <a:t>An understanding of the principles of Restorative Approaches</a:t>
            </a:r>
          </a:p>
          <a:p>
            <a:pPr marL="342900" marR="0" lvl="0" indent="-34290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r>
              <a:rPr kumimoji="0" lang="en-GB" altLang="en-US" sz="3200" b="0" i="0" u="none" strike="noStrike" kern="1200" cap="none" spc="0" normalizeH="0" baseline="0" noProof="0" smtClean="0">
                <a:ln>
                  <a:noFill/>
                </a:ln>
                <a:solidFill>
                  <a:sysClr val="windowText" lastClr="000000"/>
                </a:solidFill>
                <a:effectLst/>
                <a:uLnTx/>
                <a:uFillTx/>
                <a:latin typeface="Calibri"/>
                <a:ea typeface="+mn-ea"/>
                <a:cs typeface="+mn-cs"/>
              </a:rPr>
              <a:t>The ability to identify where an incident is suitable for a Level 1 Restorative meeting</a:t>
            </a:r>
          </a:p>
          <a:p>
            <a:pPr marL="342900" marR="0" lvl="0" indent="-34290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r>
              <a:rPr kumimoji="0" lang="en-GB" altLang="en-US" sz="3200" b="0" i="0" u="none" strike="noStrike" kern="1200" cap="none" spc="0" normalizeH="0" baseline="0" noProof="0" smtClean="0">
                <a:ln>
                  <a:noFill/>
                </a:ln>
                <a:solidFill>
                  <a:sysClr val="windowText" lastClr="000000"/>
                </a:solidFill>
                <a:effectLst/>
                <a:uLnTx/>
                <a:uFillTx/>
                <a:latin typeface="Calibri"/>
                <a:ea typeface="+mn-ea"/>
                <a:cs typeface="+mn-cs"/>
              </a:rPr>
              <a:t>The capability of facilitating a Level 1 Restorative meeting</a:t>
            </a:r>
            <a:endParaRPr kumimoji="0" lang="en-GB" altLang="en-US" sz="3200" b="0" i="0" u="none" strike="noStrike" kern="1200" cap="none" spc="0" normalizeH="0" baseline="0" noProof="0" dirty="0" smtClean="0">
              <a:ln>
                <a:noFill/>
              </a:ln>
              <a:solidFill>
                <a:sysClr val="windowText" lastClr="000000"/>
              </a:solidFill>
              <a:effectLst/>
              <a:uLnTx/>
              <a:uFillTx/>
              <a:latin typeface="Calibri"/>
              <a:ea typeface="+mn-ea"/>
              <a:cs typeface="+mn-cs"/>
            </a:endParaRPr>
          </a:p>
        </p:txBody>
      </p:sp>
    </p:spTree>
    <p:extLst>
      <p:ext uri="{BB962C8B-B14F-4D97-AF65-F5344CB8AC3E}">
        <p14:creationId xmlns:p14="http://schemas.microsoft.com/office/powerpoint/2010/main" val="40901371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grpSp>
        <p:nvGrpSpPr>
          <p:cNvPr id="3" name="Group 179"/>
          <p:cNvGrpSpPr>
            <a:grpSpLocks/>
          </p:cNvGrpSpPr>
          <p:nvPr/>
        </p:nvGrpSpPr>
        <p:grpSpPr bwMode="auto">
          <a:xfrm>
            <a:off x="2547938" y="620713"/>
            <a:ext cx="4048125" cy="5894387"/>
            <a:chOff x="3044" y="928"/>
            <a:chExt cx="2550" cy="3713"/>
          </a:xfrm>
        </p:grpSpPr>
        <p:sp>
          <p:nvSpPr>
            <p:cNvPr id="4" name="Rectangle 167"/>
            <p:cNvSpPr>
              <a:spLocks noChangeArrowheads="1"/>
            </p:cNvSpPr>
            <p:nvPr/>
          </p:nvSpPr>
          <p:spPr bwMode="auto">
            <a:xfrm rot="864807">
              <a:off x="3738" y="928"/>
              <a:ext cx="150" cy="3636"/>
            </a:xfrm>
            <a:prstGeom prst="rect">
              <a:avLst/>
            </a:prstGeom>
            <a:gradFill rotWithShape="0">
              <a:gsLst>
                <a:gs pos="0">
                  <a:sysClr val="window" lastClr="FFFFFF"/>
                </a:gs>
                <a:gs pos="100000">
                  <a:sysClr val="window" lastClr="FFFFFF">
                    <a:gamma/>
                    <a:shade val="0"/>
                    <a:invGamma/>
                  </a:sysClr>
                </a:gs>
              </a:gsLst>
              <a:lin ang="5400000" scaled="1"/>
            </a:gradFill>
            <a:ln w="12700" algn="ctr">
              <a:solidFill>
                <a:srgbClr val="000080"/>
              </a:solidFill>
              <a:miter lim="800000"/>
              <a:headEnd/>
              <a:tailEnd/>
            </a:ln>
            <a:effectLst/>
          </p:spPr>
          <p:txBody>
            <a:bodyPr wrap="none"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1800" b="1" i="0" u="none" strike="noStrike" kern="0" cap="none" spc="0" normalizeH="0" baseline="0" noProof="0">
                <a:ln>
                  <a:noFill/>
                </a:ln>
                <a:solidFill>
                  <a:srgbClr val="000000"/>
                </a:solidFill>
                <a:effectLst>
                  <a:outerShdw blurRad="38100" dist="38100" dir="2700000" algn="tl">
                    <a:srgbClr val="000000">
                      <a:alpha val="43137"/>
                    </a:srgbClr>
                  </a:outerShdw>
                </a:effectLst>
                <a:uLnTx/>
                <a:uFillTx/>
              </a:endParaRPr>
            </a:p>
          </p:txBody>
        </p:sp>
        <p:sp>
          <p:nvSpPr>
            <p:cNvPr id="5" name="Rectangle 168"/>
            <p:cNvSpPr>
              <a:spLocks noChangeArrowheads="1"/>
            </p:cNvSpPr>
            <p:nvPr/>
          </p:nvSpPr>
          <p:spPr bwMode="auto">
            <a:xfrm rot="-893252">
              <a:off x="4754" y="940"/>
              <a:ext cx="150" cy="3701"/>
            </a:xfrm>
            <a:prstGeom prst="rect">
              <a:avLst/>
            </a:prstGeom>
            <a:gradFill rotWithShape="0">
              <a:gsLst>
                <a:gs pos="0">
                  <a:sysClr val="window" lastClr="FFFFFF"/>
                </a:gs>
                <a:gs pos="100000">
                  <a:srgbClr val="000000"/>
                </a:gs>
              </a:gsLst>
              <a:lin ang="5400000" scaled="1"/>
            </a:gradFill>
            <a:ln w="12700" algn="ctr">
              <a:solidFill>
                <a:srgbClr val="000080"/>
              </a:solidFill>
              <a:miter lim="800000"/>
              <a:headEnd/>
              <a:tailEnd/>
            </a:ln>
            <a:effectLst/>
          </p:spPr>
          <p:txBody>
            <a:bodyPr wrap="none"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1800" b="1" i="0" u="none" strike="noStrike" kern="0" cap="none" spc="0" normalizeH="0" baseline="0" noProof="0">
                <a:ln>
                  <a:noFill/>
                </a:ln>
                <a:solidFill>
                  <a:srgbClr val="000000"/>
                </a:solidFill>
                <a:effectLst>
                  <a:outerShdw blurRad="38100" dist="38100" dir="2700000" algn="tl">
                    <a:srgbClr val="000000">
                      <a:alpha val="43137"/>
                    </a:srgbClr>
                  </a:outerShdw>
                </a:effectLst>
                <a:uLnTx/>
                <a:uFillTx/>
              </a:endParaRPr>
            </a:p>
          </p:txBody>
        </p:sp>
        <p:sp>
          <p:nvSpPr>
            <p:cNvPr id="6" name="Oval 175"/>
            <p:cNvSpPr>
              <a:spLocks noChangeArrowheads="1"/>
            </p:cNvSpPr>
            <p:nvPr/>
          </p:nvSpPr>
          <p:spPr bwMode="auto">
            <a:xfrm>
              <a:off x="4082" y="954"/>
              <a:ext cx="408" cy="198"/>
            </a:xfrm>
            <a:prstGeom prst="ellipse">
              <a:avLst/>
            </a:prstGeom>
            <a:gradFill rotWithShape="0">
              <a:gsLst>
                <a:gs pos="0">
                  <a:sysClr val="window" lastClr="FFFFFF"/>
                </a:gs>
                <a:gs pos="100000">
                  <a:sysClr val="window" lastClr="FFFFFF">
                    <a:gamma/>
                    <a:shade val="0"/>
                    <a:invGamma/>
                  </a:sysClr>
                </a:gs>
              </a:gsLst>
              <a:lin ang="5400000" scaled="1"/>
            </a:gradFill>
            <a:ln w="12700" algn="ctr">
              <a:solidFill>
                <a:srgbClr val="000080"/>
              </a:solidFill>
              <a:round/>
              <a:headEnd/>
              <a:tailEnd/>
            </a:ln>
            <a:effectLst/>
          </p:spPr>
          <p:txBody>
            <a:bodyPr wrap="none"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1800" b="1" i="0" u="none" strike="noStrike" kern="0" cap="none" spc="0" normalizeH="0" baseline="0" noProof="0">
                <a:ln>
                  <a:noFill/>
                </a:ln>
                <a:solidFill>
                  <a:srgbClr val="000000"/>
                </a:solidFill>
                <a:effectLst>
                  <a:outerShdw blurRad="38100" dist="38100" dir="2700000" algn="tl">
                    <a:srgbClr val="000000">
                      <a:alpha val="43137"/>
                    </a:srgbClr>
                  </a:outerShdw>
                </a:effectLst>
                <a:uLnTx/>
                <a:uFillTx/>
              </a:endParaRPr>
            </a:p>
          </p:txBody>
        </p:sp>
        <p:sp>
          <p:nvSpPr>
            <p:cNvPr id="7" name="Rectangle 169"/>
            <p:cNvSpPr>
              <a:spLocks noChangeArrowheads="1"/>
            </p:cNvSpPr>
            <p:nvPr/>
          </p:nvSpPr>
          <p:spPr bwMode="auto">
            <a:xfrm>
              <a:off x="3050" y="1044"/>
              <a:ext cx="2526" cy="3030"/>
            </a:xfrm>
            <a:prstGeom prst="rect">
              <a:avLst/>
            </a:prstGeom>
            <a:gradFill rotWithShape="0">
              <a:gsLst>
                <a:gs pos="0">
                  <a:sysClr val="window" lastClr="FFFFFF"/>
                </a:gs>
                <a:gs pos="100000">
                  <a:sysClr val="window" lastClr="FFFFFF">
                    <a:gamma/>
                    <a:shade val="0"/>
                    <a:invGamma/>
                  </a:sysClr>
                </a:gs>
              </a:gsLst>
              <a:lin ang="5400000" scaled="1"/>
            </a:gradFill>
            <a:ln w="12700" algn="ctr">
              <a:solidFill>
                <a:srgbClr val="000080"/>
              </a:solidFill>
              <a:miter lim="800000"/>
              <a:headEnd/>
              <a:tailEnd/>
            </a:ln>
            <a:effectLst/>
          </p:spPr>
          <p:txBody>
            <a:bodyPr wrap="none"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1800" b="1" i="0" u="none" strike="noStrike" kern="0" cap="none" spc="0" normalizeH="0" baseline="0" noProof="0">
                <a:ln>
                  <a:noFill/>
                </a:ln>
                <a:solidFill>
                  <a:srgbClr val="000000"/>
                </a:solidFill>
                <a:effectLst>
                  <a:outerShdw blurRad="38100" dist="38100" dir="2700000" algn="tl">
                    <a:srgbClr val="000000">
                      <a:alpha val="43137"/>
                    </a:srgbClr>
                  </a:outerShdw>
                </a:effectLst>
                <a:uLnTx/>
                <a:uFillTx/>
              </a:endParaRPr>
            </a:p>
          </p:txBody>
        </p:sp>
        <p:sp>
          <p:nvSpPr>
            <p:cNvPr id="8" name="Rectangle 172"/>
            <p:cNvSpPr>
              <a:spLocks noChangeArrowheads="1"/>
            </p:cNvSpPr>
            <p:nvPr/>
          </p:nvSpPr>
          <p:spPr bwMode="auto">
            <a:xfrm>
              <a:off x="3044" y="3955"/>
              <a:ext cx="2526" cy="119"/>
            </a:xfrm>
            <a:prstGeom prst="rect">
              <a:avLst/>
            </a:prstGeom>
            <a:gradFill rotWithShape="0">
              <a:gsLst>
                <a:gs pos="0">
                  <a:sysClr val="window" lastClr="FFFFFF"/>
                </a:gs>
                <a:gs pos="100000">
                  <a:sysClr val="window" lastClr="FFFFFF">
                    <a:gamma/>
                    <a:shade val="0"/>
                    <a:invGamma/>
                  </a:sysClr>
                </a:gs>
              </a:gsLst>
              <a:lin ang="5400000" scaled="1"/>
            </a:gradFill>
            <a:ln w="12700" algn="ctr">
              <a:solidFill>
                <a:srgbClr val="000080"/>
              </a:solidFill>
              <a:miter lim="800000"/>
              <a:headEnd/>
              <a:tailEnd/>
            </a:ln>
            <a:effectLst>
              <a:reflection blurRad="6350" stA="50000" endA="300" endPos="55000" dir="5400000" sy="-100000" algn="bl" rotWithShape="0"/>
            </a:effectLst>
          </p:spPr>
          <p:txBody>
            <a:bodyPr wrap="none"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1800" b="1" i="0" u="none" strike="noStrike" kern="0" cap="none" spc="0" normalizeH="0" baseline="0" noProof="0">
                <a:ln>
                  <a:noFill/>
                </a:ln>
                <a:solidFill>
                  <a:srgbClr val="000000"/>
                </a:solidFill>
                <a:effectLst>
                  <a:outerShdw blurRad="38100" dist="38100" dir="2700000" algn="tl">
                    <a:srgbClr val="000000">
                      <a:alpha val="43137"/>
                    </a:srgbClr>
                  </a:outerShdw>
                </a:effectLst>
                <a:uLnTx/>
                <a:uFillTx/>
              </a:endParaRPr>
            </a:p>
          </p:txBody>
        </p:sp>
        <p:sp>
          <p:nvSpPr>
            <p:cNvPr id="9" name="Oval 173"/>
            <p:cNvSpPr>
              <a:spLocks noChangeArrowheads="1"/>
            </p:cNvSpPr>
            <p:nvPr/>
          </p:nvSpPr>
          <p:spPr bwMode="auto">
            <a:xfrm>
              <a:off x="3338" y="1134"/>
              <a:ext cx="66" cy="90"/>
            </a:xfrm>
            <a:prstGeom prst="ellipse">
              <a:avLst/>
            </a:prstGeom>
            <a:gradFill rotWithShape="0">
              <a:gsLst>
                <a:gs pos="0">
                  <a:sysClr val="window" lastClr="FFFFFF"/>
                </a:gs>
                <a:gs pos="100000">
                  <a:sysClr val="window" lastClr="FFFFFF">
                    <a:gamma/>
                    <a:shade val="0"/>
                    <a:invGamma/>
                  </a:sysClr>
                </a:gs>
              </a:gsLst>
              <a:lin ang="5400000" scaled="1"/>
            </a:gradFill>
            <a:ln w="12700" algn="ctr">
              <a:solidFill>
                <a:srgbClr val="000080"/>
              </a:solidFill>
              <a:round/>
              <a:headEnd/>
              <a:tailEnd/>
            </a:ln>
            <a:effectLst/>
          </p:spPr>
          <p:txBody>
            <a:bodyPr wrap="none"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1800" b="1" i="0" u="none" strike="noStrike" kern="0" cap="none" spc="0" normalizeH="0" baseline="0" noProof="0">
                <a:ln>
                  <a:noFill/>
                </a:ln>
                <a:solidFill>
                  <a:srgbClr val="000000"/>
                </a:solidFill>
                <a:effectLst>
                  <a:outerShdw blurRad="38100" dist="38100" dir="2700000" algn="tl">
                    <a:srgbClr val="000000">
                      <a:alpha val="43137"/>
                    </a:srgbClr>
                  </a:outerShdw>
                </a:effectLst>
                <a:uLnTx/>
                <a:uFillTx/>
              </a:endParaRPr>
            </a:p>
          </p:txBody>
        </p:sp>
        <p:sp>
          <p:nvSpPr>
            <p:cNvPr id="10" name="Oval 174"/>
            <p:cNvSpPr>
              <a:spLocks noChangeArrowheads="1"/>
            </p:cNvSpPr>
            <p:nvPr/>
          </p:nvSpPr>
          <p:spPr bwMode="auto">
            <a:xfrm>
              <a:off x="5264" y="1134"/>
              <a:ext cx="66" cy="90"/>
            </a:xfrm>
            <a:prstGeom prst="ellipse">
              <a:avLst/>
            </a:prstGeom>
            <a:gradFill rotWithShape="0">
              <a:gsLst>
                <a:gs pos="0">
                  <a:sysClr val="window" lastClr="FFFFFF"/>
                </a:gs>
                <a:gs pos="100000">
                  <a:sysClr val="window" lastClr="FFFFFF">
                    <a:gamma/>
                    <a:shade val="0"/>
                    <a:invGamma/>
                  </a:sysClr>
                </a:gs>
              </a:gsLst>
              <a:lin ang="5400000" scaled="1"/>
            </a:gradFill>
            <a:ln w="12700" algn="ctr">
              <a:solidFill>
                <a:srgbClr val="000080"/>
              </a:solidFill>
              <a:round/>
              <a:headEnd/>
              <a:tailEnd/>
            </a:ln>
            <a:effectLst/>
          </p:spPr>
          <p:txBody>
            <a:bodyPr wrap="none"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1800" b="1" i="0" u="none" strike="noStrike" kern="0" cap="none" spc="0" normalizeH="0" baseline="0" noProof="0">
                <a:ln>
                  <a:noFill/>
                </a:ln>
                <a:solidFill>
                  <a:srgbClr val="000000"/>
                </a:solidFill>
                <a:effectLst>
                  <a:outerShdw blurRad="38100" dist="38100" dir="2700000" algn="tl">
                    <a:srgbClr val="000000">
                      <a:alpha val="43137"/>
                    </a:srgbClr>
                  </a:outerShdw>
                </a:effectLst>
                <a:uLnTx/>
                <a:uFillTx/>
              </a:endParaRPr>
            </a:p>
          </p:txBody>
        </p:sp>
        <p:sp>
          <p:nvSpPr>
            <p:cNvPr id="11" name="Rectangle 176"/>
            <p:cNvSpPr>
              <a:spLocks noChangeArrowheads="1"/>
            </p:cNvSpPr>
            <p:nvPr/>
          </p:nvSpPr>
          <p:spPr bwMode="auto">
            <a:xfrm>
              <a:off x="3068" y="1032"/>
              <a:ext cx="2526" cy="120"/>
            </a:xfrm>
            <a:prstGeom prst="rect">
              <a:avLst/>
            </a:prstGeom>
            <a:gradFill rotWithShape="0">
              <a:gsLst>
                <a:gs pos="0">
                  <a:sysClr val="window" lastClr="FFFFFF"/>
                </a:gs>
                <a:gs pos="100000">
                  <a:sysClr val="window" lastClr="FFFFFF">
                    <a:gamma/>
                    <a:shade val="0"/>
                    <a:invGamma/>
                  </a:sysClr>
                </a:gs>
              </a:gsLst>
              <a:lin ang="5400000" scaled="1"/>
            </a:gradFill>
            <a:ln w="12700" algn="ctr">
              <a:solidFill>
                <a:srgbClr val="000080"/>
              </a:solidFill>
              <a:miter lim="800000"/>
              <a:headEnd/>
              <a:tailEnd/>
            </a:ln>
            <a:effectLst/>
          </p:spPr>
          <p:txBody>
            <a:bodyPr wrap="none"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1800" b="1" i="0" u="none" strike="noStrike" kern="0" cap="none" spc="0" normalizeH="0" baseline="0" noProof="0">
                <a:ln>
                  <a:noFill/>
                </a:ln>
                <a:solidFill>
                  <a:srgbClr val="000000"/>
                </a:solidFill>
                <a:effectLst>
                  <a:outerShdw blurRad="38100" dist="38100" dir="2700000" algn="tl">
                    <a:srgbClr val="000000">
                      <a:alpha val="43137"/>
                    </a:srgbClr>
                  </a:outerShdw>
                </a:effectLst>
                <a:uLnTx/>
                <a:uFillTx/>
              </a:endParaRPr>
            </a:p>
          </p:txBody>
        </p:sp>
      </p:grpSp>
      <p:sp>
        <p:nvSpPr>
          <p:cNvPr id="12" name="AutoShape 165"/>
          <p:cNvSpPr>
            <a:spLocks noChangeArrowheads="1"/>
          </p:cNvSpPr>
          <p:nvPr/>
        </p:nvSpPr>
        <p:spPr bwMode="auto">
          <a:xfrm>
            <a:off x="2559050" y="965200"/>
            <a:ext cx="4029075" cy="4449763"/>
          </a:xfrm>
          <a:prstGeom prst="foldedCorner">
            <a:avLst>
              <a:gd name="adj" fmla="val 12500"/>
            </a:avLst>
          </a:prstGeom>
          <a:solidFill>
            <a:srgbClr val="FFFFF3"/>
          </a:solidFill>
          <a:ln w="9525">
            <a:solidFill>
              <a:srgbClr val="C0C0C0"/>
            </a:solidFill>
            <a:round/>
            <a:headEnd/>
            <a:tailEnd/>
          </a:ln>
        </p:spPr>
        <p:txBody>
          <a:bodyPr wrap="none" lIns="54000" tIns="0" rIns="54000" bIns="0" anchor="ctr"/>
          <a:lstStyle>
            <a:lvl1pPr>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fontAlgn="base">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fontAlgn="base">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fontAlgn="base">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fontAlgn="base">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algn="ctr">
              <a:lnSpc>
                <a:spcPct val="150000"/>
              </a:lnSpc>
              <a:spcBef>
                <a:spcPct val="0"/>
              </a:spcBef>
              <a:buFontTx/>
              <a:buNone/>
            </a:pPr>
            <a:r>
              <a:rPr lang="en-GB" altLang="en-US" sz="2000" b="1" dirty="0">
                <a:solidFill>
                  <a:srgbClr val="0000FF"/>
                </a:solidFill>
                <a:latin typeface="Arial" panose="020B0604020202020204" pitchFamily="34" charset="0"/>
                <a:cs typeface="Arial" panose="020B0604020202020204" pitchFamily="34" charset="0"/>
              </a:rPr>
              <a:t>Timetable</a:t>
            </a:r>
          </a:p>
          <a:p>
            <a:pPr marL="0" lvl="1" algn="ctr">
              <a:lnSpc>
                <a:spcPct val="150000"/>
              </a:lnSpc>
              <a:spcBef>
                <a:spcPct val="0"/>
              </a:spcBef>
              <a:buClr>
                <a:srgbClr val="FF0000"/>
              </a:buClr>
              <a:buFontTx/>
              <a:buNone/>
            </a:pPr>
            <a:r>
              <a:rPr lang="en-GB" altLang="en-US" sz="2000" i="1" dirty="0">
                <a:solidFill>
                  <a:prstClr val="black"/>
                </a:solidFill>
                <a:latin typeface="Arial" panose="020B0604020202020204" pitchFamily="34" charset="0"/>
                <a:cs typeface="Arial" panose="020B0604020202020204" pitchFamily="34" charset="0"/>
              </a:rPr>
              <a:t>Introductions</a:t>
            </a:r>
          </a:p>
          <a:p>
            <a:pPr marL="0" lvl="1" algn="ctr">
              <a:lnSpc>
                <a:spcPct val="150000"/>
              </a:lnSpc>
              <a:spcBef>
                <a:spcPct val="0"/>
              </a:spcBef>
              <a:buClr>
                <a:srgbClr val="FF0000"/>
              </a:buClr>
              <a:buFontTx/>
              <a:buNone/>
            </a:pPr>
            <a:r>
              <a:rPr lang="en-GB" altLang="en-US" sz="2000" i="1" dirty="0">
                <a:solidFill>
                  <a:prstClr val="black"/>
                </a:solidFill>
                <a:latin typeface="Arial" panose="020B0604020202020204" pitchFamily="34" charset="0"/>
                <a:cs typeface="Arial" panose="020B0604020202020204" pitchFamily="34" charset="0"/>
              </a:rPr>
              <a:t>Ground Rules</a:t>
            </a:r>
          </a:p>
          <a:p>
            <a:pPr marL="0" lvl="1" algn="ctr">
              <a:lnSpc>
                <a:spcPct val="150000"/>
              </a:lnSpc>
              <a:spcBef>
                <a:spcPct val="0"/>
              </a:spcBef>
              <a:buClr>
                <a:srgbClr val="FF0000"/>
              </a:buClr>
              <a:buFontTx/>
              <a:buNone/>
            </a:pPr>
            <a:r>
              <a:rPr lang="en-GB" altLang="en-US" sz="2000" i="1" dirty="0">
                <a:solidFill>
                  <a:prstClr val="black"/>
                </a:solidFill>
                <a:latin typeface="Arial" panose="020B0604020202020204" pitchFamily="34" charset="0"/>
                <a:cs typeface="Arial" panose="020B0604020202020204" pitchFamily="34" charset="0"/>
              </a:rPr>
              <a:t>Needs/Concerns/Expectations</a:t>
            </a:r>
          </a:p>
          <a:p>
            <a:pPr marL="0" lvl="1" algn="ctr">
              <a:lnSpc>
                <a:spcPct val="150000"/>
              </a:lnSpc>
              <a:spcBef>
                <a:spcPct val="0"/>
              </a:spcBef>
              <a:buClr>
                <a:srgbClr val="FF0000"/>
              </a:buClr>
              <a:buFontTx/>
              <a:buNone/>
            </a:pPr>
            <a:r>
              <a:rPr lang="en-GB" altLang="en-US" sz="2000" i="1" dirty="0">
                <a:solidFill>
                  <a:prstClr val="black"/>
                </a:solidFill>
                <a:latin typeface="Arial" panose="020B0604020202020204" pitchFamily="34" charset="0"/>
                <a:cs typeface="Arial" panose="020B0604020202020204" pitchFamily="34" charset="0"/>
              </a:rPr>
              <a:t>What is RJ/RA?</a:t>
            </a:r>
          </a:p>
          <a:p>
            <a:pPr marL="0" lvl="1" algn="ctr">
              <a:lnSpc>
                <a:spcPct val="150000"/>
              </a:lnSpc>
              <a:spcBef>
                <a:spcPct val="0"/>
              </a:spcBef>
              <a:buClr>
                <a:srgbClr val="FF0000"/>
              </a:buClr>
              <a:buFontTx/>
              <a:buNone/>
            </a:pPr>
            <a:r>
              <a:rPr lang="en-GB" altLang="en-US" sz="2000" i="1" dirty="0">
                <a:solidFill>
                  <a:prstClr val="black"/>
                </a:solidFill>
                <a:latin typeface="Arial" panose="020B0604020202020204" pitchFamily="34" charset="0"/>
                <a:cs typeface="Arial" panose="020B0604020202020204" pitchFamily="34" charset="0"/>
              </a:rPr>
              <a:t>RA Script</a:t>
            </a:r>
          </a:p>
          <a:p>
            <a:pPr marL="0" lvl="1" algn="ctr">
              <a:lnSpc>
                <a:spcPct val="150000"/>
              </a:lnSpc>
              <a:spcBef>
                <a:spcPct val="0"/>
              </a:spcBef>
              <a:buClr>
                <a:srgbClr val="FF0000"/>
              </a:buClr>
              <a:buFontTx/>
              <a:buNone/>
            </a:pPr>
            <a:r>
              <a:rPr lang="en-GB" altLang="en-US" sz="2000" i="1" dirty="0" err="1">
                <a:solidFill>
                  <a:prstClr val="black"/>
                </a:solidFill>
                <a:latin typeface="Arial" panose="020B0604020202020204" pitchFamily="34" charset="0"/>
                <a:cs typeface="Arial" panose="020B0604020202020204" pitchFamily="34" charset="0"/>
              </a:rPr>
              <a:t>Roleplays</a:t>
            </a:r>
            <a:r>
              <a:rPr lang="en-GB" altLang="en-US" sz="2000" i="1" dirty="0">
                <a:solidFill>
                  <a:prstClr val="black"/>
                </a:solidFill>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28389459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afterEffect">
                                  <p:stCondLst>
                                    <p:cond delay="0"/>
                                  </p:stCondLst>
                                  <p:childTnLst>
                                    <p:set>
                                      <p:cBhvr>
                                        <p:cTn id="6" dur="1" fill="hold">
                                          <p:stCondLst>
                                            <p:cond delay="499"/>
                                          </p:stCondLst>
                                        </p:cTn>
                                        <p:tgtEl>
                                          <p:spTgt spid="3"/>
                                        </p:tgtEl>
                                        <p:attrNameLst>
                                          <p:attrName>style.visibility</p:attrName>
                                        </p:attrNameLst>
                                      </p:cBhvr>
                                      <p:to>
                                        <p:strVal val="visible"/>
                                      </p:to>
                                    </p:set>
                                  </p:childTnLst>
                                </p:cTn>
                              </p:par>
                            </p:childTnLst>
                          </p:cTn>
                        </p:par>
                        <p:par>
                          <p:cTn id="7" fill="hold">
                            <p:stCondLst>
                              <p:cond delay="500"/>
                            </p:stCondLst>
                            <p:childTnLst>
                              <p:par>
                                <p:cTn id="8" presetID="22" presetClass="entr" presetSubtype="1" fill="hold" grpId="0" nodeType="afterEffect">
                                  <p:stCondLst>
                                    <p:cond delay="0"/>
                                  </p:stCondLst>
                                  <p:childTnLst>
                                    <p:set>
                                      <p:cBhvr>
                                        <p:cTn id="9" dur="1" fill="hold">
                                          <p:stCondLst>
                                            <p:cond delay="0"/>
                                          </p:stCondLst>
                                        </p:cTn>
                                        <p:tgtEl>
                                          <p:spTgt spid="12"/>
                                        </p:tgtEl>
                                        <p:attrNameLst>
                                          <p:attrName>style.visibility</p:attrName>
                                        </p:attrNameLst>
                                      </p:cBhvr>
                                      <p:to>
                                        <p:strVal val="visible"/>
                                      </p:to>
                                    </p:set>
                                    <p:animEffect transition="in" filter="wipe(up)">
                                      <p:cBhvr>
                                        <p:cTn id="10" dur="500"/>
                                        <p:tgtEl>
                                          <p:spTgt spid="12"/>
                                        </p:tgtEl>
                                      </p:cBhvr>
                                    </p:animEffec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2">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2">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2">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2">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12">
                                            <p:txEl>
                                              <p:pRg st="5" end="5"/>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12">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animBg="1" autoUpdateAnimBg="0"/>
    </p:bldLst>
  </p:timing>
</p:sld>
</file>

<file path=ppt/slides/slide5.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2" name="Picture 1"/>
          <p:cNvPicPr>
            <a:picLocks noChangeAspect="1"/>
          </p:cNvPicPr>
          <p:nvPr/>
        </p:nvPicPr>
        <p:blipFill>
          <a:blip r:embed="rId4">
            <a:extLst>
              <a:ext uri="{28A0092B-C50C-407E-A947-70E740481C1C}">
                <a14:useLocalDpi xmlns:a14="http://schemas.microsoft.com/office/drawing/2010/main" val="0"/>
              </a:ext>
            </a:extLst>
          </a:blip>
          <a:srcRect b="5000"/>
          <a:stretch>
            <a:fillRect/>
          </a:stretch>
        </p:blipFill>
        <p:spPr bwMode="auto">
          <a:xfrm>
            <a:off x="2631281" y="764704"/>
            <a:ext cx="3810000" cy="3798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TextBox 2"/>
          <p:cNvSpPr txBox="1">
            <a:spLocks noChangeArrowheads="1"/>
          </p:cNvSpPr>
          <p:nvPr/>
        </p:nvSpPr>
        <p:spPr bwMode="auto">
          <a:xfrm>
            <a:off x="2339975" y="4924425"/>
            <a:ext cx="4392613" cy="647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fontAlgn="base">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fontAlgn="base">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fontAlgn="base">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fontAlgn="base">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algn="ctr">
              <a:spcBef>
                <a:spcPct val="0"/>
              </a:spcBef>
              <a:buFontTx/>
              <a:buNone/>
            </a:pPr>
            <a:r>
              <a:rPr lang="en-GB" altLang="en-US" sz="3600" dirty="0">
                <a:solidFill>
                  <a:prstClr val="black"/>
                </a:solidFill>
                <a:latin typeface="Arial" panose="020B0604020202020204" pitchFamily="34" charset="0"/>
              </a:rPr>
              <a:t>Introductions</a:t>
            </a:r>
            <a:endParaRPr lang="en-GB" altLang="en-US" sz="1800" dirty="0">
              <a:solidFill>
                <a:prstClr val="black"/>
              </a:solidFill>
              <a:latin typeface="Arial" panose="020B0604020202020204" pitchFamily="34" charset="0"/>
            </a:endParaRPr>
          </a:p>
        </p:txBody>
      </p:sp>
    </p:spTree>
    <p:extLst>
      <p:ext uri="{BB962C8B-B14F-4D97-AF65-F5344CB8AC3E}">
        <p14:creationId xmlns:p14="http://schemas.microsoft.com/office/powerpoint/2010/main" val="839795289"/>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2" name="Picture 3"/>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1259632" y="1484784"/>
            <a:ext cx="6686550" cy="3238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225132792"/>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Rectangle 1"/>
          <p:cNvSpPr/>
          <p:nvPr/>
        </p:nvSpPr>
        <p:spPr>
          <a:xfrm rot="20472343">
            <a:off x="509569" y="1112522"/>
            <a:ext cx="3719288" cy="1323439"/>
          </a:xfrm>
          <a:prstGeom prst="rect">
            <a:avLst/>
          </a:prstGeom>
          <a:noFill/>
        </p:spPr>
        <p:txBody>
          <a:bodyPr wrap="none">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8000" b="1" i="0" u="none" strike="noStrike" kern="0" cap="none" spc="0" normalizeH="0" baseline="0" noProof="0" dirty="0">
                <a:ln w="6600">
                  <a:solidFill>
                    <a:srgbClr val="0070C0"/>
                  </a:solidFill>
                  <a:prstDash val="solid"/>
                </a:ln>
                <a:solidFill>
                  <a:srgbClr val="FFFFFF"/>
                </a:solidFill>
                <a:effectLst>
                  <a:outerShdw dist="38100" dir="2700000" algn="tl" rotWithShape="0">
                    <a:srgbClr val="C0504D"/>
                  </a:outerShdw>
                </a:effectLst>
                <a:uLnTx/>
                <a:uFillTx/>
              </a:rPr>
              <a:t>NEEDS</a:t>
            </a:r>
          </a:p>
        </p:txBody>
      </p:sp>
      <p:sp>
        <p:nvSpPr>
          <p:cNvPr id="3" name="Rectangle 2"/>
          <p:cNvSpPr/>
          <p:nvPr/>
        </p:nvSpPr>
        <p:spPr>
          <a:xfrm rot="694659">
            <a:off x="2183786" y="2692050"/>
            <a:ext cx="5025735" cy="1107996"/>
          </a:xfrm>
          <a:prstGeom prst="rect">
            <a:avLst/>
          </a:prstGeom>
          <a:noFill/>
        </p:spPr>
        <p:txBody>
          <a:bodyPr wrap="none">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6600" b="1" i="0" u="none" strike="noStrike" kern="0" cap="none" spc="0" normalizeH="0" baseline="0" noProof="0" dirty="0">
                <a:ln w="12700">
                  <a:solidFill>
                    <a:srgbClr val="1F497D">
                      <a:lumMod val="75000"/>
                    </a:srgbClr>
                  </a:solidFill>
                  <a:prstDash val="solid"/>
                </a:ln>
                <a:pattFill prst="dkUpDiag">
                  <a:fgClr>
                    <a:srgbClr val="1F497D"/>
                  </a:fgClr>
                  <a:bgClr>
                    <a:srgbClr val="1F497D">
                      <a:lumMod val="20000"/>
                      <a:lumOff val="80000"/>
                    </a:srgbClr>
                  </a:bgClr>
                </a:pattFill>
                <a:effectLst>
                  <a:outerShdw dist="38100" dir="2640000" algn="bl" rotWithShape="0">
                    <a:srgbClr val="1F497D">
                      <a:lumMod val="75000"/>
                    </a:srgbClr>
                  </a:outerShdw>
                </a:effectLst>
                <a:uLnTx/>
                <a:uFillTx/>
              </a:rPr>
              <a:t>CONCERNS</a:t>
            </a:r>
          </a:p>
        </p:txBody>
      </p:sp>
      <p:sp>
        <p:nvSpPr>
          <p:cNvPr id="4" name="Rectangle 3"/>
          <p:cNvSpPr/>
          <p:nvPr/>
        </p:nvSpPr>
        <p:spPr>
          <a:xfrm rot="21120424">
            <a:off x="3241483" y="4380738"/>
            <a:ext cx="5467908" cy="923330"/>
          </a:xfrm>
          <a:prstGeom prst="rect">
            <a:avLst/>
          </a:prstGeom>
          <a:noFill/>
        </p:spPr>
        <p:txBody>
          <a:bodyPr wrap="none">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5400" b="1" i="0" u="none" strike="noStrike" kern="0" cap="none" spc="0" normalizeH="0" baseline="0" noProof="0" dirty="0">
                <a:ln w="9525">
                  <a:solidFill>
                    <a:prstClr val="black"/>
                  </a:solidFill>
                  <a:prstDash val="solid"/>
                </a:ln>
                <a:solidFill>
                  <a:srgbClr val="FFCBCB"/>
                </a:solidFill>
                <a:effectLst>
                  <a:glow rad="101600">
                    <a:srgbClr val="8064A2">
                      <a:satMod val="175000"/>
                      <a:alpha val="40000"/>
                    </a:srgbClr>
                  </a:glow>
                  <a:outerShdw blurRad="12700" dist="38100" dir="2700000" algn="tl" rotWithShape="0">
                    <a:srgbClr val="4BACC6">
                      <a:lumMod val="60000"/>
                      <a:lumOff val="40000"/>
                    </a:srgbClr>
                  </a:outerShdw>
                </a:effectLst>
                <a:uLnTx/>
                <a:uFillTx/>
              </a:rPr>
              <a:t>EXPECTATIONS</a:t>
            </a:r>
          </a:p>
        </p:txBody>
      </p:sp>
    </p:spTree>
    <p:extLst>
      <p:ext uri="{BB962C8B-B14F-4D97-AF65-F5344CB8AC3E}">
        <p14:creationId xmlns:p14="http://schemas.microsoft.com/office/powerpoint/2010/main" val="3359839762"/>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itle 1"/>
          <p:cNvSpPr txBox="1">
            <a:spLocks/>
          </p:cNvSpPr>
          <p:nvPr/>
        </p:nvSpPr>
        <p:spPr>
          <a:xfrm>
            <a:off x="467544" y="476672"/>
            <a:ext cx="8229600" cy="1143000"/>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GB" altLang="en-US" sz="4400" b="0" i="0" u="none" strike="noStrike" kern="1200" cap="none" spc="0" normalizeH="0" baseline="0" noProof="0" smtClean="0">
                <a:ln>
                  <a:noFill/>
                </a:ln>
                <a:solidFill>
                  <a:srgbClr val="0000FF"/>
                </a:solidFill>
                <a:effectLst/>
                <a:uLnTx/>
                <a:uFillTx/>
                <a:latin typeface="Calibri"/>
                <a:ea typeface="+mj-ea"/>
                <a:cs typeface="+mj-cs"/>
              </a:rPr>
              <a:t>RESTORATIVE APPROACH</a:t>
            </a:r>
            <a:endParaRPr kumimoji="0" lang="en-GB" altLang="en-US" sz="4400" b="0" i="0" u="none" strike="noStrike" kern="1200" cap="none" spc="0" normalizeH="0" baseline="0" noProof="0" dirty="0" smtClean="0">
              <a:ln>
                <a:noFill/>
              </a:ln>
              <a:solidFill>
                <a:srgbClr val="0000FF"/>
              </a:solidFill>
              <a:effectLst/>
              <a:uLnTx/>
              <a:uFillTx/>
              <a:latin typeface="Calibri"/>
              <a:ea typeface="+mj-ea"/>
              <a:cs typeface="+mj-cs"/>
            </a:endParaRPr>
          </a:p>
        </p:txBody>
      </p:sp>
      <p:sp>
        <p:nvSpPr>
          <p:cNvPr id="3" name="Content Placeholder 1"/>
          <p:cNvSpPr txBox="1">
            <a:spLocks/>
          </p:cNvSpPr>
          <p:nvPr/>
        </p:nvSpPr>
        <p:spPr>
          <a:xfrm>
            <a:off x="465560" y="1268760"/>
            <a:ext cx="7994872" cy="5145088"/>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342900" marR="0" lvl="0" indent="-342900" algn="ctr" defTabSz="914400" rtl="0" eaLnBrk="1" fontAlgn="auto" latinLnBrk="0" hangingPunct="1">
              <a:lnSpc>
                <a:spcPct val="100000"/>
              </a:lnSpc>
              <a:spcBef>
                <a:spcPct val="20000"/>
              </a:spcBef>
              <a:spcAft>
                <a:spcPts val="0"/>
              </a:spcAft>
              <a:buClrTx/>
              <a:buSzTx/>
              <a:buFontTx/>
              <a:buNone/>
              <a:tabLst/>
              <a:defRPr/>
            </a:pPr>
            <a:endParaRPr kumimoji="0" lang="en-GB" altLang="en-US" sz="3200" b="0" i="1" u="none" strike="noStrike" kern="1200" cap="none" spc="0" normalizeH="0" baseline="0" noProof="0" smtClean="0">
              <a:ln>
                <a:noFill/>
              </a:ln>
              <a:solidFill>
                <a:sysClr val="windowText" lastClr="000000"/>
              </a:solidFill>
              <a:effectLst/>
              <a:uLnTx/>
              <a:uFillTx/>
              <a:latin typeface="Calibri"/>
              <a:ea typeface="+mn-ea"/>
              <a:cs typeface="+mn-cs"/>
            </a:endParaRPr>
          </a:p>
          <a:p>
            <a:pPr marL="342900" marR="0" lvl="0" indent="-342900" algn="ctr" defTabSz="914400" rtl="0" eaLnBrk="1" fontAlgn="auto" latinLnBrk="0" hangingPunct="1">
              <a:lnSpc>
                <a:spcPct val="100000"/>
              </a:lnSpc>
              <a:spcBef>
                <a:spcPct val="20000"/>
              </a:spcBef>
              <a:spcAft>
                <a:spcPts val="0"/>
              </a:spcAft>
              <a:buClrTx/>
              <a:buSzTx/>
              <a:buFontTx/>
              <a:buNone/>
              <a:tabLst/>
              <a:defRPr/>
            </a:pPr>
            <a:r>
              <a:rPr kumimoji="0" lang="en-GB" altLang="en-US" sz="3200" b="0" i="1" u="none" strike="noStrike" kern="1200" cap="none" spc="0" normalizeH="0" baseline="0" noProof="0" smtClean="0">
                <a:ln>
                  <a:noFill/>
                </a:ln>
                <a:solidFill>
                  <a:sysClr val="windowText" lastClr="000000"/>
                </a:solidFill>
                <a:effectLst/>
                <a:uLnTx/>
                <a:uFillTx/>
                <a:latin typeface="Calibri"/>
                <a:ea typeface="+mn-ea"/>
                <a:cs typeface="+mn-cs"/>
              </a:rPr>
              <a:t>“Restorative Processes bring those harmed by crime or conflict and those responsible for the harm into communication, enabling everyone affected by a particular incident to play a part in repairing the harm and finding a positive way forward.”</a:t>
            </a:r>
          </a:p>
          <a:p>
            <a:pPr marL="342900" marR="0" lvl="0" indent="-342900" algn="r" defTabSz="914400" rtl="0" eaLnBrk="1" fontAlgn="auto" latinLnBrk="0" hangingPunct="1">
              <a:lnSpc>
                <a:spcPct val="100000"/>
              </a:lnSpc>
              <a:spcBef>
                <a:spcPct val="20000"/>
              </a:spcBef>
              <a:spcAft>
                <a:spcPts val="0"/>
              </a:spcAft>
              <a:buClrTx/>
              <a:buSzTx/>
              <a:buFontTx/>
              <a:buNone/>
              <a:tabLst/>
              <a:defRPr/>
            </a:pPr>
            <a:r>
              <a:rPr kumimoji="0" lang="en-GB" altLang="en-US" sz="2400" b="0" i="1" u="none" strike="noStrike" kern="1200" cap="none" spc="0" normalizeH="0" baseline="0" noProof="0" smtClean="0">
                <a:ln>
                  <a:noFill/>
                </a:ln>
                <a:solidFill>
                  <a:sysClr val="windowText" lastClr="000000"/>
                </a:solidFill>
                <a:effectLst/>
                <a:uLnTx/>
                <a:uFillTx/>
                <a:latin typeface="Calibri"/>
                <a:ea typeface="+mn-ea"/>
                <a:cs typeface="+mn-cs"/>
              </a:rPr>
              <a:t>Restorative Justice Council</a:t>
            </a:r>
            <a:endParaRPr kumimoji="0" lang="en-GB" altLang="en-US" sz="2400" b="0" i="1" u="none" strike="noStrike" kern="1200" cap="none" spc="0" normalizeH="0" baseline="0" noProof="0" dirty="0" smtClean="0">
              <a:ln>
                <a:noFill/>
              </a:ln>
              <a:solidFill>
                <a:sysClr val="windowText" lastClr="000000"/>
              </a:solidFill>
              <a:effectLst/>
              <a:uLnTx/>
              <a:uFillTx/>
              <a:latin typeface="Calibri"/>
              <a:ea typeface="+mn-ea"/>
              <a:cs typeface="+mn-cs"/>
            </a:endParaRPr>
          </a:p>
        </p:txBody>
      </p:sp>
    </p:spTree>
    <p:extLst>
      <p:ext uri="{BB962C8B-B14F-4D97-AF65-F5344CB8AC3E}">
        <p14:creationId xmlns:p14="http://schemas.microsoft.com/office/powerpoint/2010/main" val="1028477617"/>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itle 1"/>
          <p:cNvSpPr txBox="1">
            <a:spLocks/>
          </p:cNvSpPr>
          <p:nvPr/>
        </p:nvSpPr>
        <p:spPr>
          <a:xfrm>
            <a:off x="467544" y="620688"/>
            <a:ext cx="8229600" cy="1143000"/>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GB" altLang="en-US" sz="4400" b="0" i="0" u="none" strike="noStrike" kern="1200" cap="none" spc="0" normalizeH="0" baseline="0" noProof="0" smtClean="0">
                <a:ln>
                  <a:noFill/>
                </a:ln>
                <a:solidFill>
                  <a:srgbClr val="0000FF"/>
                </a:solidFill>
                <a:effectLst/>
                <a:uLnTx/>
                <a:uFillTx/>
                <a:latin typeface="Calibri"/>
                <a:ea typeface="+mj-ea"/>
                <a:cs typeface="+mj-cs"/>
              </a:rPr>
              <a:t>RESTORATIVE APPROACH</a:t>
            </a:r>
            <a:endParaRPr kumimoji="0" lang="en-GB" altLang="en-US" sz="4400" b="0" i="0" u="none" strike="noStrike" kern="1200" cap="none" spc="0" normalizeH="0" baseline="0" noProof="0" dirty="0" smtClean="0">
              <a:ln>
                <a:noFill/>
              </a:ln>
              <a:solidFill>
                <a:srgbClr val="0000FF"/>
              </a:solidFill>
              <a:effectLst/>
              <a:uLnTx/>
              <a:uFillTx/>
              <a:latin typeface="Calibri"/>
              <a:ea typeface="+mj-ea"/>
              <a:cs typeface="+mj-cs"/>
            </a:endParaRPr>
          </a:p>
        </p:txBody>
      </p:sp>
      <p:sp>
        <p:nvSpPr>
          <p:cNvPr id="3" name="Content Placeholder 1"/>
          <p:cNvSpPr txBox="1">
            <a:spLocks/>
          </p:cNvSpPr>
          <p:nvPr/>
        </p:nvSpPr>
        <p:spPr>
          <a:xfrm>
            <a:off x="449949" y="1898634"/>
            <a:ext cx="8229600" cy="4924425"/>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342900" marR="0" lvl="0" indent="-342900" algn="ctr" defTabSz="914400" rtl="0" eaLnBrk="1" fontAlgn="auto" latinLnBrk="0" hangingPunct="1">
              <a:lnSpc>
                <a:spcPct val="100000"/>
              </a:lnSpc>
              <a:spcBef>
                <a:spcPct val="20000"/>
              </a:spcBef>
              <a:spcAft>
                <a:spcPts val="0"/>
              </a:spcAft>
              <a:buClrTx/>
              <a:buSzTx/>
              <a:buFontTx/>
              <a:buNone/>
              <a:tabLst/>
              <a:defRPr/>
            </a:pPr>
            <a:r>
              <a:rPr kumimoji="0" lang="en-GB" altLang="en-US" sz="3200" b="0" i="0" u="none" strike="noStrike" kern="1200" cap="none" spc="0" normalizeH="0" baseline="0" noProof="0" smtClean="0">
                <a:ln>
                  <a:noFill/>
                </a:ln>
                <a:solidFill>
                  <a:sysClr val="windowText" lastClr="000000"/>
                </a:solidFill>
                <a:effectLst/>
                <a:uLnTx/>
                <a:uFillTx/>
                <a:latin typeface="Calibri"/>
                <a:ea typeface="+mn-ea"/>
                <a:cs typeface="+mn-cs"/>
              </a:rPr>
              <a:t>A Restorative Approach is not the absolute answer for removing all ills, resolving all conflict or repairing all harm.  It is not a naive alternative to punitive sanctions or an idealistic response to offending </a:t>
            </a:r>
          </a:p>
          <a:p>
            <a:pPr marL="342900" marR="0" lvl="0" indent="-342900" algn="ctr" defTabSz="914400" rtl="0" eaLnBrk="1" fontAlgn="auto" latinLnBrk="0" hangingPunct="1">
              <a:lnSpc>
                <a:spcPct val="100000"/>
              </a:lnSpc>
              <a:spcBef>
                <a:spcPct val="20000"/>
              </a:spcBef>
              <a:spcAft>
                <a:spcPts val="0"/>
              </a:spcAft>
              <a:buClrTx/>
              <a:buSzTx/>
              <a:buFontTx/>
              <a:buNone/>
              <a:tabLst/>
              <a:defRPr/>
            </a:pPr>
            <a:r>
              <a:rPr kumimoji="0" lang="en-GB" altLang="en-US" sz="3200" b="0" i="0" u="none" strike="noStrike" kern="1200" cap="none" spc="0" normalizeH="0" baseline="0" noProof="0" smtClean="0">
                <a:ln>
                  <a:noFill/>
                </a:ln>
                <a:solidFill>
                  <a:sysClr val="windowText" lastClr="000000"/>
                </a:solidFill>
                <a:effectLst/>
                <a:uLnTx/>
                <a:uFillTx/>
                <a:latin typeface="Calibri"/>
                <a:ea typeface="+mn-ea"/>
                <a:cs typeface="+mn-cs"/>
              </a:rPr>
              <a:t> It is not an easy option for the offender</a:t>
            </a:r>
            <a:endParaRPr kumimoji="0" lang="en-US" altLang="en-US" sz="3200" b="0" i="0" u="none" strike="noStrike" kern="1200" cap="none" spc="0" normalizeH="0" baseline="0" noProof="0" smtClean="0">
              <a:ln>
                <a:noFill/>
              </a:ln>
              <a:solidFill>
                <a:sysClr val="windowText" lastClr="000000"/>
              </a:solidFill>
              <a:effectLst/>
              <a:uLnTx/>
              <a:uFillTx/>
              <a:latin typeface="Calibri"/>
              <a:ea typeface="+mn-ea"/>
              <a:cs typeface="+mn-cs"/>
            </a:endParaRPr>
          </a:p>
          <a:p>
            <a:pPr marL="342900" marR="0" lvl="0" indent="-342900" algn="ctr" defTabSz="914400" rtl="0" eaLnBrk="1" fontAlgn="auto" latinLnBrk="0" hangingPunct="1">
              <a:lnSpc>
                <a:spcPct val="100000"/>
              </a:lnSpc>
              <a:spcBef>
                <a:spcPct val="20000"/>
              </a:spcBef>
              <a:spcAft>
                <a:spcPts val="0"/>
              </a:spcAft>
              <a:buClrTx/>
              <a:buSzTx/>
              <a:buFontTx/>
              <a:buNone/>
              <a:tabLst/>
              <a:defRPr/>
            </a:pPr>
            <a:endParaRPr kumimoji="0" lang="en-GB" altLang="en-US" sz="3200" b="0" i="0" u="none" strike="noStrike" kern="1200" cap="none" spc="0" normalizeH="0" baseline="0" noProof="0" dirty="0" smtClean="0">
              <a:ln>
                <a:noFill/>
              </a:ln>
              <a:solidFill>
                <a:sysClr val="windowText" lastClr="000000"/>
              </a:solidFill>
              <a:effectLst/>
              <a:uLnTx/>
              <a:uFillTx/>
              <a:latin typeface="Calibri"/>
              <a:ea typeface="+mn-ea"/>
              <a:cs typeface="+mn-cs"/>
            </a:endParaRPr>
          </a:p>
        </p:txBody>
      </p:sp>
    </p:spTree>
    <p:extLst>
      <p:ext uri="{BB962C8B-B14F-4D97-AF65-F5344CB8AC3E}">
        <p14:creationId xmlns:p14="http://schemas.microsoft.com/office/powerpoint/2010/main" val="22429078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itle 3"/>
          <p:cNvSpPr txBox="1">
            <a:spLocks/>
          </p:cNvSpPr>
          <p:nvPr/>
        </p:nvSpPr>
        <p:spPr>
          <a:xfrm>
            <a:off x="467544" y="548680"/>
            <a:ext cx="8229600" cy="1143000"/>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GB" altLang="en-US" sz="4400" b="0" i="0" u="none" strike="noStrike" kern="1200" cap="none" spc="0" normalizeH="0" baseline="0" noProof="0" smtClean="0">
                <a:ln>
                  <a:noFill/>
                </a:ln>
                <a:solidFill>
                  <a:srgbClr val="0000FF"/>
                </a:solidFill>
                <a:effectLst/>
                <a:uLnTx/>
                <a:uFillTx/>
                <a:latin typeface="Calibri"/>
                <a:ea typeface="+mj-ea"/>
                <a:cs typeface="+mj-cs"/>
              </a:rPr>
              <a:t>RESTORATIVE APPROACH</a:t>
            </a:r>
            <a:endParaRPr kumimoji="0" lang="en-GB" altLang="en-US" sz="4400" b="0" i="0" u="none" strike="noStrike" kern="1200" cap="none" spc="0" normalizeH="0" baseline="0" noProof="0" dirty="0" smtClean="0">
              <a:ln>
                <a:noFill/>
              </a:ln>
              <a:solidFill>
                <a:srgbClr val="0000FF"/>
              </a:solidFill>
              <a:effectLst/>
              <a:uLnTx/>
              <a:uFillTx/>
              <a:latin typeface="Calibri"/>
              <a:ea typeface="+mj-ea"/>
              <a:cs typeface="+mj-cs"/>
            </a:endParaRPr>
          </a:p>
        </p:txBody>
      </p:sp>
      <p:sp>
        <p:nvSpPr>
          <p:cNvPr id="3" name="Content Placeholder 4"/>
          <p:cNvSpPr txBox="1">
            <a:spLocks/>
          </p:cNvSpPr>
          <p:nvPr/>
        </p:nvSpPr>
        <p:spPr>
          <a:xfrm>
            <a:off x="467544" y="1916832"/>
            <a:ext cx="8229600" cy="3701008"/>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342900" marR="0" lvl="0" indent="-342900" algn="ctr" defTabSz="914400" rtl="0" eaLnBrk="1" fontAlgn="auto" latinLnBrk="0" hangingPunct="1">
              <a:lnSpc>
                <a:spcPct val="100000"/>
              </a:lnSpc>
              <a:spcBef>
                <a:spcPct val="20000"/>
              </a:spcBef>
              <a:spcAft>
                <a:spcPts val="0"/>
              </a:spcAft>
              <a:buClrTx/>
              <a:buSzTx/>
              <a:buFontTx/>
              <a:buNone/>
              <a:tabLst/>
              <a:defRPr/>
            </a:pPr>
            <a:r>
              <a:rPr kumimoji="0" lang="en-GB" altLang="en-US" sz="3200" b="0" i="1" u="none" strike="noStrike" kern="1200" cap="none" spc="0" normalizeH="0" baseline="0" noProof="0" smtClean="0">
                <a:ln>
                  <a:noFill/>
                </a:ln>
                <a:solidFill>
                  <a:sysClr val="windowText" lastClr="000000"/>
                </a:solidFill>
                <a:effectLst/>
                <a:uLnTx/>
                <a:uFillTx/>
                <a:latin typeface="Calibri"/>
                <a:ea typeface="+mn-ea"/>
                <a:cs typeface="+mn-cs"/>
              </a:rPr>
              <a:t>‘Restorative Justice is a process whereby parties with a stake in a specific offence resolve collectively how to deal with the aftermath of the offence and its implications for the future’</a:t>
            </a:r>
          </a:p>
          <a:p>
            <a:pPr marL="342900" marR="0" lvl="0" indent="-342900" algn="ctr" defTabSz="914400" rtl="0" eaLnBrk="1" fontAlgn="auto" latinLnBrk="0" hangingPunct="1">
              <a:lnSpc>
                <a:spcPct val="100000"/>
              </a:lnSpc>
              <a:spcBef>
                <a:spcPct val="20000"/>
              </a:spcBef>
              <a:spcAft>
                <a:spcPts val="0"/>
              </a:spcAft>
              <a:buClrTx/>
              <a:buSzTx/>
              <a:buFontTx/>
              <a:buNone/>
              <a:tabLst/>
              <a:defRPr/>
            </a:pPr>
            <a:endParaRPr kumimoji="0" lang="en-GB" altLang="en-US" sz="3200" b="0" i="0" u="none" strike="noStrike" kern="1200" cap="none" spc="0" normalizeH="0" baseline="0" noProof="0" smtClean="0">
              <a:ln>
                <a:noFill/>
              </a:ln>
              <a:solidFill>
                <a:sysClr val="windowText" lastClr="000000"/>
              </a:solidFill>
              <a:effectLst/>
              <a:uLnTx/>
              <a:uFillTx/>
              <a:latin typeface="Calibri"/>
              <a:ea typeface="+mn-ea"/>
              <a:cs typeface="+mn-cs"/>
            </a:endParaRPr>
          </a:p>
          <a:p>
            <a:pPr marL="342900" marR="0" lvl="0" indent="-342900" algn="ctr" defTabSz="914400" rtl="0" eaLnBrk="1" fontAlgn="auto" latinLnBrk="0" hangingPunct="1">
              <a:lnSpc>
                <a:spcPct val="100000"/>
              </a:lnSpc>
              <a:spcBef>
                <a:spcPct val="20000"/>
              </a:spcBef>
              <a:spcAft>
                <a:spcPts val="0"/>
              </a:spcAft>
              <a:buClrTx/>
              <a:buSzTx/>
              <a:buFontTx/>
              <a:buNone/>
              <a:tabLst/>
              <a:defRPr/>
            </a:pPr>
            <a:r>
              <a:rPr kumimoji="0" lang="en-GB" altLang="en-US" sz="2400" b="0" i="1" u="none" strike="noStrike" kern="1200" cap="none" spc="0" normalizeH="0" baseline="0" noProof="0" smtClean="0">
                <a:ln>
                  <a:noFill/>
                </a:ln>
                <a:solidFill>
                  <a:sysClr val="windowText" lastClr="000000"/>
                </a:solidFill>
                <a:effectLst/>
                <a:uLnTx/>
                <a:uFillTx/>
                <a:latin typeface="Calibri"/>
                <a:ea typeface="+mn-ea"/>
                <a:cs typeface="+mn-cs"/>
              </a:rPr>
              <a:t>Tony Marshall  (Restorative Justice: an overview - 1999)</a:t>
            </a:r>
          </a:p>
          <a:p>
            <a:pPr marL="342900" marR="0" lvl="0" indent="-342900" algn="ctr"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endParaRPr kumimoji="0" lang="en-GB" altLang="en-US" sz="3200" b="0" i="0" u="none" strike="noStrike" kern="1200" cap="none" spc="0" normalizeH="0" baseline="0" noProof="0" dirty="0" smtClean="0">
              <a:ln>
                <a:noFill/>
              </a:ln>
              <a:solidFill>
                <a:sysClr val="windowText" lastClr="000000"/>
              </a:solidFill>
              <a:effectLst/>
              <a:uLnTx/>
              <a:uFillTx/>
              <a:latin typeface="Calibri"/>
              <a:ea typeface="+mn-ea"/>
              <a:cs typeface="+mn-cs"/>
            </a:endParaRPr>
          </a:p>
        </p:txBody>
      </p:sp>
    </p:spTree>
    <p:extLst>
      <p:ext uri="{BB962C8B-B14F-4D97-AF65-F5344CB8AC3E}">
        <p14:creationId xmlns:p14="http://schemas.microsoft.com/office/powerpoint/2010/main" val="3400086711"/>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itle 1"/>
          <p:cNvSpPr txBox="1">
            <a:spLocks/>
          </p:cNvSpPr>
          <p:nvPr/>
        </p:nvSpPr>
        <p:spPr>
          <a:xfrm>
            <a:off x="467544" y="404664"/>
            <a:ext cx="8229600" cy="1143000"/>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GB" altLang="en-US" sz="4400" b="0" i="0" u="none" strike="noStrike" kern="1200" cap="none" spc="0" normalizeH="0" baseline="0" noProof="0" smtClean="0">
                <a:ln>
                  <a:noFill/>
                </a:ln>
                <a:solidFill>
                  <a:srgbClr val="0000FF"/>
                </a:solidFill>
                <a:effectLst/>
                <a:uLnTx/>
                <a:uFillTx/>
                <a:latin typeface="Calibri"/>
                <a:ea typeface="+mj-ea"/>
                <a:cs typeface="+mj-cs"/>
              </a:rPr>
              <a:t>RESTORATIVE APPROACHES</a:t>
            </a:r>
            <a:endParaRPr kumimoji="0" lang="en-GB" altLang="en-US" sz="4400" b="0" i="0" u="none" strike="noStrike" kern="1200" cap="none" spc="0" normalizeH="0" baseline="0" noProof="0" dirty="0" smtClean="0">
              <a:ln>
                <a:noFill/>
              </a:ln>
              <a:solidFill>
                <a:srgbClr val="0000FF"/>
              </a:solidFill>
              <a:effectLst/>
              <a:uLnTx/>
              <a:uFillTx/>
              <a:latin typeface="Calibri"/>
              <a:ea typeface="+mj-ea"/>
              <a:cs typeface="+mj-cs"/>
            </a:endParaRPr>
          </a:p>
        </p:txBody>
      </p:sp>
      <p:pic>
        <p:nvPicPr>
          <p:cNvPr id="3" name="Picture 4" descr="Police_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772083" y="2060848"/>
            <a:ext cx="3925888" cy="2952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Content Placeholder 1"/>
          <p:cNvSpPr txBox="1">
            <a:spLocks/>
          </p:cNvSpPr>
          <p:nvPr/>
        </p:nvSpPr>
        <p:spPr>
          <a:xfrm>
            <a:off x="465560" y="1844824"/>
            <a:ext cx="4186808" cy="4525963"/>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342900" marR="0" lvl="0" indent="-34290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r>
              <a:rPr kumimoji="0" lang="en-GB" altLang="en-US" sz="2400" b="0" i="0" u="none" strike="noStrike" kern="1200" cap="none" spc="0" normalizeH="0" baseline="0" noProof="0" dirty="0" smtClean="0">
                <a:ln>
                  <a:noFill/>
                </a:ln>
                <a:solidFill>
                  <a:sysClr val="windowText" lastClr="000000"/>
                </a:solidFill>
                <a:effectLst/>
                <a:uLnTx/>
                <a:uFillTx/>
                <a:latin typeface="Calibri"/>
                <a:ea typeface="+mn-ea"/>
                <a:cs typeface="+mn-cs"/>
              </a:rPr>
              <a:t>An RA meeting is a voluntary and facilitated - in a meaningful manner by a trained officer</a:t>
            </a:r>
          </a:p>
          <a:p>
            <a:pPr marL="342900" marR="0" lvl="0" indent="-34290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r>
              <a:rPr kumimoji="0" lang="en-GB" altLang="en-US" sz="2400" b="0" i="0" u="none" strike="noStrike" kern="1200" cap="none" spc="0" normalizeH="0" baseline="0" noProof="0" dirty="0" smtClean="0">
                <a:ln>
                  <a:noFill/>
                </a:ln>
                <a:solidFill>
                  <a:sysClr val="windowText" lastClr="000000"/>
                </a:solidFill>
                <a:effectLst/>
                <a:uLnTx/>
                <a:uFillTx/>
                <a:latin typeface="Calibri"/>
                <a:ea typeface="+mn-ea"/>
                <a:cs typeface="+mn-cs"/>
              </a:rPr>
              <a:t>Officer must explain the process to both Victim and Offender </a:t>
            </a:r>
          </a:p>
          <a:p>
            <a:pPr marL="342900" marR="0" lvl="0" indent="-34290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r>
              <a:rPr kumimoji="0" lang="en-GB" altLang="en-US" sz="2400" b="0" i="0" u="none" strike="noStrike" kern="1200" cap="none" spc="0" normalizeH="0" baseline="0" noProof="0" dirty="0" smtClean="0">
                <a:ln>
                  <a:noFill/>
                </a:ln>
                <a:solidFill>
                  <a:sysClr val="windowText" lastClr="000000"/>
                </a:solidFill>
                <a:effectLst/>
                <a:uLnTx/>
                <a:uFillTx/>
                <a:latin typeface="Calibri"/>
                <a:ea typeface="+mn-ea"/>
                <a:cs typeface="+mn-cs"/>
              </a:rPr>
              <a:t>Early intervention to “get in” before real problems</a:t>
            </a:r>
          </a:p>
          <a:p>
            <a:pPr marL="342900" marR="0" lvl="0" indent="-34290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endParaRPr kumimoji="0" lang="en-GB" altLang="en-US" sz="3200" b="0" i="0" u="none" strike="noStrike" kern="1200" cap="none" spc="0" normalizeH="0" baseline="0" noProof="0" dirty="0" smtClean="0">
              <a:ln>
                <a:noFill/>
              </a:ln>
              <a:solidFill>
                <a:sysClr val="windowText" lastClr="000000"/>
              </a:solidFill>
              <a:effectLst/>
              <a:uLnTx/>
              <a:uFillTx/>
              <a:latin typeface="Calibri"/>
              <a:ea typeface="+mn-ea"/>
              <a:cs typeface="+mn-cs"/>
            </a:endParaRPr>
          </a:p>
        </p:txBody>
      </p:sp>
    </p:spTree>
    <p:extLst>
      <p:ext uri="{BB962C8B-B14F-4D97-AF65-F5344CB8AC3E}">
        <p14:creationId xmlns:p14="http://schemas.microsoft.com/office/powerpoint/2010/main" val="26275975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Title 1"/>
          <p:cNvSpPr txBox="1">
            <a:spLocks/>
          </p:cNvSpPr>
          <p:nvPr/>
        </p:nvSpPr>
        <p:spPr>
          <a:xfrm>
            <a:off x="467544" y="332656"/>
            <a:ext cx="8229600" cy="1143000"/>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GB" altLang="en-US" sz="4400" b="0" i="0" u="none" strike="noStrike" kern="1200" cap="none" spc="0" normalizeH="0" baseline="0" noProof="0" smtClean="0">
                <a:ln>
                  <a:noFill/>
                </a:ln>
                <a:solidFill>
                  <a:srgbClr val="0000FF"/>
                </a:solidFill>
                <a:effectLst/>
                <a:uLnTx/>
                <a:uFillTx/>
                <a:latin typeface="Calibri"/>
                <a:ea typeface="+mj-ea"/>
                <a:cs typeface="+mj-cs"/>
              </a:rPr>
              <a:t>Brief History of RA</a:t>
            </a:r>
            <a:endParaRPr kumimoji="0" lang="en-GB" altLang="en-US" sz="4400" b="0" i="0" u="none" strike="noStrike" kern="1200" cap="none" spc="0" normalizeH="0" baseline="0" noProof="0" dirty="0" smtClean="0">
              <a:ln>
                <a:noFill/>
              </a:ln>
              <a:solidFill>
                <a:srgbClr val="0000FF"/>
              </a:solidFill>
              <a:effectLst/>
              <a:uLnTx/>
              <a:uFillTx/>
              <a:latin typeface="Calibri"/>
              <a:ea typeface="+mj-ea"/>
              <a:cs typeface="+mj-cs"/>
            </a:endParaRPr>
          </a:p>
        </p:txBody>
      </p:sp>
      <p:sp>
        <p:nvSpPr>
          <p:cNvPr id="4" name="Content Placeholder 1"/>
          <p:cNvSpPr txBox="1">
            <a:spLocks/>
          </p:cNvSpPr>
          <p:nvPr/>
        </p:nvSpPr>
        <p:spPr>
          <a:xfrm>
            <a:off x="899592" y="1600200"/>
            <a:ext cx="7787208" cy="4924425"/>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342900" marR="0" lvl="0" indent="-34290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r>
              <a:rPr kumimoji="0" lang="en-GB" altLang="en-US" sz="2000" b="0" i="0" u="none" strike="noStrike" kern="1200" cap="none" spc="0" normalizeH="0" baseline="0" noProof="0" smtClean="0">
                <a:ln>
                  <a:noFill/>
                </a:ln>
                <a:solidFill>
                  <a:sysClr val="windowText" lastClr="000000"/>
                </a:solidFill>
                <a:effectLst/>
                <a:uLnTx/>
                <a:uFillTx/>
                <a:latin typeface="Calibri"/>
                <a:ea typeface="+mn-ea"/>
                <a:cs typeface="+mn-cs"/>
              </a:rPr>
              <a:t>Ancient times – the Maori et al</a:t>
            </a:r>
          </a:p>
          <a:p>
            <a:pPr marL="342900" marR="0" lvl="0" indent="-34290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r>
              <a:rPr kumimoji="0" lang="en-GB" altLang="en-US" sz="2000" b="0" i="0" u="none" strike="noStrike" kern="1200" cap="none" spc="0" normalizeH="0" baseline="0" noProof="0" smtClean="0">
                <a:ln>
                  <a:noFill/>
                </a:ln>
                <a:solidFill>
                  <a:sysClr val="windowText" lastClr="000000"/>
                </a:solidFill>
                <a:effectLst/>
                <a:uLnTx/>
                <a:uFillTx/>
                <a:latin typeface="Calibri"/>
                <a:ea typeface="+mn-ea"/>
                <a:cs typeface="+mn-cs"/>
              </a:rPr>
              <a:t>12</a:t>
            </a:r>
            <a:r>
              <a:rPr kumimoji="0" lang="en-GB" altLang="en-US" sz="2000" b="0" i="0" u="none" strike="noStrike" kern="1200" cap="none" spc="0" normalizeH="0" baseline="30000" noProof="0" smtClean="0">
                <a:ln>
                  <a:noFill/>
                </a:ln>
                <a:solidFill>
                  <a:sysClr val="windowText" lastClr="000000"/>
                </a:solidFill>
                <a:effectLst/>
                <a:uLnTx/>
                <a:uFillTx/>
                <a:latin typeface="Calibri"/>
                <a:ea typeface="+mn-ea"/>
                <a:cs typeface="+mn-cs"/>
              </a:rPr>
              <a:t>th</a:t>
            </a:r>
            <a:r>
              <a:rPr kumimoji="0" lang="en-GB" altLang="en-US" sz="2000" b="0" i="0" u="none" strike="noStrike" kern="1200" cap="none" spc="0" normalizeH="0" baseline="0" noProof="0" smtClean="0">
                <a:ln>
                  <a:noFill/>
                </a:ln>
                <a:solidFill>
                  <a:sysClr val="windowText" lastClr="000000"/>
                </a:solidFill>
                <a:effectLst/>
                <a:uLnTx/>
                <a:uFillTx/>
                <a:latin typeface="Calibri"/>
                <a:ea typeface="+mn-ea"/>
                <a:cs typeface="+mn-cs"/>
              </a:rPr>
              <a:t> Century: Henry II; from victim to state</a:t>
            </a:r>
          </a:p>
          <a:p>
            <a:pPr marL="342900" marR="0" lvl="0" indent="-34290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r>
              <a:rPr kumimoji="0" lang="en-GB" altLang="en-US" sz="2000" b="0" i="0" u="none" strike="noStrike" kern="1200" cap="none" spc="0" normalizeH="0" baseline="0" noProof="0" smtClean="0">
                <a:ln>
                  <a:noFill/>
                </a:ln>
                <a:solidFill>
                  <a:sysClr val="windowText" lastClr="000000"/>
                </a:solidFill>
                <a:effectLst/>
                <a:uLnTx/>
                <a:uFillTx/>
                <a:latin typeface="Calibri"/>
                <a:ea typeface="+mn-ea"/>
                <a:cs typeface="+mn-cs"/>
              </a:rPr>
              <a:t>1998 Introduction into UK justice system</a:t>
            </a:r>
          </a:p>
          <a:p>
            <a:pPr marL="342900" marR="0" lvl="0" indent="-34290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r>
              <a:rPr kumimoji="0" lang="en-GB" altLang="en-US" sz="2000" b="0" i="0" u="none" strike="noStrike" kern="1200" cap="none" spc="0" normalizeH="0" baseline="0" noProof="0" smtClean="0">
                <a:ln>
                  <a:noFill/>
                </a:ln>
                <a:solidFill>
                  <a:sysClr val="windowText" lastClr="000000"/>
                </a:solidFill>
                <a:effectLst/>
                <a:uLnTx/>
                <a:uFillTx/>
                <a:latin typeface="Calibri"/>
                <a:ea typeface="+mn-ea"/>
                <a:cs typeface="+mn-cs"/>
              </a:rPr>
              <a:t>2004 Govt. consultation/Best practice guidance</a:t>
            </a:r>
          </a:p>
          <a:p>
            <a:pPr marL="342900" marR="0" lvl="0" indent="-34290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r>
              <a:rPr kumimoji="0" lang="en-GB" altLang="en-US" sz="2000" b="0" i="0" u="none" strike="noStrike" kern="1200" cap="none" spc="0" normalizeH="0" baseline="0" noProof="0" smtClean="0">
                <a:ln>
                  <a:noFill/>
                </a:ln>
                <a:solidFill>
                  <a:sysClr val="windowText" lastClr="000000"/>
                </a:solidFill>
                <a:effectLst/>
                <a:uLnTx/>
                <a:uFillTx/>
                <a:latin typeface="Calibri"/>
                <a:ea typeface="+mn-ea"/>
                <a:cs typeface="+mn-cs"/>
              </a:rPr>
              <a:t>2008 Prof Sherman Research</a:t>
            </a:r>
          </a:p>
          <a:p>
            <a:pPr marL="342900" marR="0" lvl="0" indent="-34290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r>
              <a:rPr kumimoji="0" lang="en-GB" altLang="en-US" sz="2000" b="0" i="0" u="none" strike="noStrike" kern="1200" cap="none" spc="0" normalizeH="0" baseline="0" noProof="0" smtClean="0">
                <a:ln>
                  <a:noFill/>
                </a:ln>
                <a:solidFill>
                  <a:sysClr val="windowText" lastClr="000000"/>
                </a:solidFill>
                <a:effectLst/>
                <a:uLnTx/>
                <a:uFillTx/>
                <a:latin typeface="Calibri"/>
                <a:ea typeface="+mn-ea"/>
                <a:cs typeface="+mn-cs"/>
              </a:rPr>
              <a:t>2010 National Occupational Standards</a:t>
            </a:r>
          </a:p>
          <a:p>
            <a:pPr marL="342900" marR="0" lvl="0" indent="-34290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r>
              <a:rPr kumimoji="0" lang="en-GB" altLang="en-US" sz="2000" b="0" i="0" u="none" strike="noStrike" kern="1200" cap="none" spc="0" normalizeH="0" baseline="0" noProof="0" smtClean="0">
                <a:ln>
                  <a:noFill/>
                </a:ln>
                <a:solidFill>
                  <a:sysClr val="windowText" lastClr="000000"/>
                </a:solidFill>
                <a:effectLst/>
                <a:uLnTx/>
                <a:uFillTx/>
                <a:latin typeface="Calibri"/>
                <a:ea typeface="+mn-ea"/>
                <a:cs typeface="+mn-cs"/>
              </a:rPr>
              <a:t>2013 Crime and Courts Act; RJ at PSR stage</a:t>
            </a:r>
          </a:p>
          <a:p>
            <a:pPr marL="342900" marR="0" lvl="0" indent="-34290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r>
              <a:rPr kumimoji="0" lang="en-GB" altLang="en-US" sz="2000" b="0" i="0" u="none" strike="noStrike" kern="1200" cap="none" spc="0" normalizeH="0" baseline="0" noProof="0" smtClean="0">
                <a:ln>
                  <a:noFill/>
                </a:ln>
                <a:solidFill>
                  <a:sysClr val="windowText" lastClr="000000"/>
                </a:solidFill>
                <a:effectLst/>
                <a:uLnTx/>
                <a:uFillTx/>
                <a:latin typeface="Calibri"/>
                <a:ea typeface="+mn-ea"/>
                <a:cs typeface="+mn-cs"/>
              </a:rPr>
              <a:t>New Victims’ Code of Practice</a:t>
            </a:r>
          </a:p>
          <a:p>
            <a:pPr marL="342900" marR="0" lvl="0" indent="-34290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r>
              <a:rPr kumimoji="0" lang="en-US" altLang="en-US" sz="2000" b="0" i="0" u="none" strike="noStrike" kern="1200" cap="none" spc="0" normalizeH="0" baseline="0" noProof="0" smtClean="0">
                <a:ln>
                  <a:noFill/>
                </a:ln>
                <a:solidFill>
                  <a:sysClr val="windowText" lastClr="000000"/>
                </a:solidFill>
                <a:effectLst/>
                <a:uLnTx/>
                <a:uFillTx/>
                <a:latin typeface="Calibri"/>
                <a:ea typeface="+mn-ea"/>
                <a:cs typeface="+mn-cs"/>
              </a:rPr>
              <a:t>2014 MoJ Action Plan</a:t>
            </a:r>
          </a:p>
          <a:p>
            <a:pPr marL="342900" marR="0" lvl="0" indent="-34290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r>
              <a:rPr kumimoji="0" lang="en-GB" altLang="en-US" sz="2000" b="0" i="0" u="none" strike="noStrike" kern="1200" cap="none" spc="0" normalizeH="0" baseline="0" noProof="0" smtClean="0">
                <a:ln>
                  <a:noFill/>
                </a:ln>
                <a:solidFill>
                  <a:sysClr val="windowText" lastClr="000000"/>
                </a:solidFill>
                <a:effectLst/>
                <a:uLnTx/>
                <a:uFillTx/>
                <a:latin typeface="Calibri"/>
                <a:ea typeface="+mn-ea"/>
                <a:cs typeface="+mn-cs"/>
              </a:rPr>
              <a:t>Section 15 of the Offender Rehabilitation Act 2014 (Def. RJ)</a:t>
            </a:r>
          </a:p>
          <a:p>
            <a:pPr marL="342900" marR="0" lvl="0" indent="-34290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r>
              <a:rPr kumimoji="0" lang="en-GB" altLang="en-US" sz="2000" b="0" i="0" u="none" strike="noStrike" kern="1200" cap="none" spc="0" normalizeH="0" baseline="0" noProof="0" smtClean="0">
                <a:ln>
                  <a:noFill/>
                </a:ln>
                <a:solidFill>
                  <a:sysClr val="windowText" lastClr="000000"/>
                </a:solidFill>
                <a:effectLst/>
                <a:uLnTx/>
                <a:uFillTx/>
                <a:latin typeface="Calibri"/>
                <a:ea typeface="+mn-ea"/>
                <a:cs typeface="+mn-cs"/>
              </a:rPr>
              <a:t>2015 EU Directive on Rights of the Victim</a:t>
            </a:r>
          </a:p>
          <a:p>
            <a:pPr marL="342900" marR="0" lvl="0" indent="-34290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endParaRPr kumimoji="0" lang="en-GB" altLang="en-US" sz="3200" b="0" i="0" u="none" strike="noStrike" kern="1200" cap="none" spc="0" normalizeH="0" baseline="0" noProof="0" dirty="0" smtClean="0">
              <a:ln>
                <a:noFill/>
              </a:ln>
              <a:solidFill>
                <a:sysClr val="windowText" lastClr="000000"/>
              </a:solidFill>
              <a:effectLst/>
              <a:uLnTx/>
              <a:uFillTx/>
              <a:latin typeface="Calibri"/>
              <a:ea typeface="+mn-ea"/>
              <a:cs typeface="+mn-cs"/>
            </a:endParaRPr>
          </a:p>
        </p:txBody>
      </p:sp>
    </p:spTree>
    <p:extLst>
      <p:ext uri="{BB962C8B-B14F-4D97-AF65-F5344CB8AC3E}">
        <p14:creationId xmlns:p14="http://schemas.microsoft.com/office/powerpoint/2010/main" val="652331777"/>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itle 1"/>
          <p:cNvSpPr txBox="1">
            <a:spLocks/>
          </p:cNvSpPr>
          <p:nvPr/>
        </p:nvSpPr>
        <p:spPr>
          <a:xfrm>
            <a:off x="251520" y="764704"/>
            <a:ext cx="8229600" cy="1143000"/>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marL="0" marR="0" lvl="0" indent="0" defTabSz="914400" rtl="0" eaLnBrk="1" fontAlgn="auto" latinLnBrk="0" hangingPunct="1">
              <a:lnSpc>
                <a:spcPct val="100000"/>
              </a:lnSpc>
              <a:spcBef>
                <a:spcPct val="0"/>
              </a:spcBef>
              <a:spcAft>
                <a:spcPts val="0"/>
              </a:spcAft>
              <a:buClrTx/>
              <a:buSzTx/>
              <a:buFontTx/>
              <a:buNone/>
              <a:tabLst/>
              <a:defRPr/>
            </a:pPr>
            <a:r>
              <a:rPr kumimoji="0" lang="en-US" altLang="en-US" sz="2400" b="1" i="0" u="none" strike="noStrike" kern="1200" cap="none" spc="0" normalizeH="0" baseline="0" noProof="0" dirty="0" smtClean="0">
                <a:ln>
                  <a:noFill/>
                </a:ln>
                <a:solidFill>
                  <a:srgbClr val="FF0000"/>
                </a:solidFill>
                <a:effectLst/>
                <a:uLnTx/>
                <a:uFillTx/>
                <a:latin typeface="Calibri"/>
                <a:ea typeface="+mj-ea"/>
                <a:cs typeface="+mj-cs"/>
              </a:rPr>
              <a:t>Section 15 of the Offender Rehabilitation Act 2014 (ORA 2014</a:t>
            </a:r>
            <a:r>
              <a:rPr kumimoji="0" lang="en-US" altLang="en-US" sz="2000" b="0" i="0" u="none" strike="noStrike" kern="1200" cap="none" spc="0" normalizeH="0" baseline="0" noProof="0" dirty="0" smtClean="0">
                <a:ln>
                  <a:noFill/>
                </a:ln>
                <a:solidFill>
                  <a:srgbClr val="FF0000"/>
                </a:solidFill>
                <a:effectLst/>
                <a:uLnTx/>
                <a:uFillTx/>
                <a:latin typeface="Calibri"/>
                <a:ea typeface="+mj-ea"/>
                <a:cs typeface="+mj-cs"/>
              </a:rPr>
              <a:t>)</a:t>
            </a:r>
            <a:br>
              <a:rPr kumimoji="0" lang="en-US" altLang="en-US" sz="2000" b="0" i="0" u="none" strike="noStrike" kern="1200" cap="none" spc="0" normalizeH="0" baseline="0" noProof="0" dirty="0" smtClean="0">
                <a:ln>
                  <a:noFill/>
                </a:ln>
                <a:solidFill>
                  <a:srgbClr val="FF0000"/>
                </a:solidFill>
                <a:effectLst/>
                <a:uLnTx/>
                <a:uFillTx/>
                <a:latin typeface="Calibri"/>
                <a:ea typeface="+mj-ea"/>
                <a:cs typeface="+mj-cs"/>
              </a:rPr>
            </a:br>
            <a:endParaRPr kumimoji="0" lang="en-US" altLang="en-US" sz="2000" b="0" i="0" u="none" strike="noStrike" kern="1200" cap="none" spc="0" normalizeH="0" baseline="0" noProof="0" dirty="0" smtClean="0">
              <a:ln>
                <a:noFill/>
              </a:ln>
              <a:solidFill>
                <a:srgbClr val="FF0000"/>
              </a:solidFill>
              <a:effectLst/>
              <a:uLnTx/>
              <a:uFillTx/>
              <a:latin typeface="Calibri"/>
              <a:ea typeface="+mj-ea"/>
              <a:cs typeface="+mj-cs"/>
            </a:endParaRPr>
          </a:p>
          <a:p>
            <a:pPr marL="0" marR="0" lvl="0" indent="0" defTabSz="914400" rtl="0" eaLnBrk="1" fontAlgn="auto" latinLnBrk="0" hangingPunct="1">
              <a:lnSpc>
                <a:spcPct val="100000"/>
              </a:lnSpc>
              <a:spcBef>
                <a:spcPct val="0"/>
              </a:spcBef>
              <a:spcAft>
                <a:spcPts val="0"/>
              </a:spcAft>
              <a:buClrTx/>
              <a:buSzTx/>
              <a:buFontTx/>
              <a:buNone/>
              <a:tabLst/>
              <a:defRPr/>
            </a:pPr>
            <a:r>
              <a:rPr kumimoji="0" lang="en-US" altLang="en-US" sz="2000" b="0" i="0" u="none" strike="noStrike" kern="1200" cap="none" spc="0" normalizeH="0" baseline="0" noProof="0" dirty="0" smtClean="0">
                <a:ln>
                  <a:noFill/>
                </a:ln>
                <a:solidFill>
                  <a:sysClr val="windowText" lastClr="000000"/>
                </a:solidFill>
                <a:effectLst/>
                <a:uLnTx/>
                <a:uFillTx/>
                <a:latin typeface="Calibri"/>
                <a:ea typeface="+mj-ea"/>
                <a:cs typeface="+mj-cs"/>
              </a:rPr>
              <a:t>an activity is a restorative justice activity if —</a:t>
            </a:r>
          </a:p>
        </p:txBody>
      </p:sp>
      <p:sp>
        <p:nvSpPr>
          <p:cNvPr id="3" name="Content Placeholder 1"/>
          <p:cNvSpPr txBox="1">
            <a:spLocks/>
          </p:cNvSpPr>
          <p:nvPr/>
        </p:nvSpPr>
        <p:spPr>
          <a:xfrm>
            <a:off x="611560" y="2348880"/>
            <a:ext cx="8229600" cy="4924425"/>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342900" marR="0" lvl="0" indent="-34290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r>
              <a:rPr kumimoji="0" lang="en-US" altLang="en-US" sz="1800" b="0" i="0" u="none" strike="noStrike" kern="1200" cap="none" spc="0" normalizeH="0" baseline="0" noProof="0" dirty="0" smtClean="0">
                <a:ln>
                  <a:noFill/>
                </a:ln>
                <a:solidFill>
                  <a:sysClr val="windowText" lastClr="000000"/>
                </a:solidFill>
                <a:effectLst/>
                <a:uLnTx/>
                <a:uFillTx/>
                <a:latin typeface="Calibri"/>
                <a:ea typeface="+mn-ea"/>
                <a:cs typeface="+mn-cs"/>
              </a:rPr>
              <a:t>(a) the participants consist of, or include, the offender and one or more of the victims,</a:t>
            </a:r>
          </a:p>
          <a:p>
            <a:pPr marL="342900" marR="0" lvl="0" indent="-34290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r>
              <a:rPr kumimoji="0" lang="en-US" altLang="en-US" sz="1800" b="0" i="0" u="none" strike="noStrike" kern="1200" cap="none" spc="0" normalizeH="0" baseline="0" noProof="0" dirty="0" smtClean="0">
                <a:ln>
                  <a:noFill/>
                </a:ln>
                <a:solidFill>
                  <a:sysClr val="windowText" lastClr="000000"/>
                </a:solidFill>
                <a:effectLst/>
                <a:uLnTx/>
                <a:uFillTx/>
                <a:latin typeface="Calibri"/>
                <a:ea typeface="+mn-ea"/>
                <a:cs typeface="+mn-cs"/>
              </a:rPr>
              <a:t>(b) the aim of the activity is to </a:t>
            </a:r>
            <a:r>
              <a:rPr kumimoji="0" lang="en-US" altLang="en-US" sz="1800" b="0" i="0" u="none" strike="noStrike" kern="1200" cap="none" spc="0" normalizeH="0" baseline="0" noProof="0" dirty="0" err="1" smtClean="0">
                <a:ln>
                  <a:noFill/>
                </a:ln>
                <a:solidFill>
                  <a:sysClr val="windowText" lastClr="000000"/>
                </a:solidFill>
                <a:effectLst/>
                <a:uLnTx/>
                <a:uFillTx/>
                <a:latin typeface="Calibri"/>
                <a:ea typeface="+mn-ea"/>
                <a:cs typeface="+mn-cs"/>
              </a:rPr>
              <a:t>maximise</a:t>
            </a:r>
            <a:r>
              <a:rPr kumimoji="0" lang="en-US" altLang="en-US" sz="1800" b="0" i="0" u="none" strike="noStrike" kern="1200" cap="none" spc="0" normalizeH="0" baseline="0" noProof="0" dirty="0" smtClean="0">
                <a:ln>
                  <a:noFill/>
                </a:ln>
                <a:solidFill>
                  <a:sysClr val="windowText" lastClr="000000"/>
                </a:solidFill>
                <a:effectLst/>
                <a:uLnTx/>
                <a:uFillTx/>
                <a:latin typeface="Calibri"/>
                <a:ea typeface="+mn-ea"/>
                <a:cs typeface="+mn-cs"/>
              </a:rPr>
              <a:t> the offender’s awareness of the impact of the offending concerned on the victims, and</a:t>
            </a:r>
          </a:p>
          <a:p>
            <a:pPr marL="342900" marR="0" lvl="0" indent="-34290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r>
              <a:rPr kumimoji="0" lang="en-US" altLang="en-US" sz="1800" b="0" i="0" u="none" strike="noStrike" kern="1200" cap="none" spc="0" normalizeH="0" baseline="0" noProof="0" dirty="0" smtClean="0">
                <a:ln>
                  <a:noFill/>
                </a:ln>
                <a:solidFill>
                  <a:sysClr val="windowText" lastClr="000000"/>
                </a:solidFill>
                <a:effectLst/>
                <a:uLnTx/>
                <a:uFillTx/>
                <a:latin typeface="Calibri"/>
                <a:ea typeface="+mn-ea"/>
                <a:cs typeface="+mn-cs"/>
              </a:rPr>
              <a:t>(c) the activity gives a victim or victims an opportunity to talk about, or by other means express experience of, the offending and its impact.</a:t>
            </a:r>
          </a:p>
          <a:p>
            <a:pPr marL="342900" marR="0" lvl="0" indent="-34290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endParaRPr kumimoji="0" lang="en-US" altLang="en-US" sz="1800" b="0" i="0" u="none" strike="noStrike" kern="1200" cap="none" spc="0" normalizeH="0" baseline="0" noProof="0" dirty="0" smtClean="0">
              <a:ln>
                <a:noFill/>
              </a:ln>
              <a:solidFill>
                <a:sysClr val="windowText" lastClr="000000"/>
              </a:solidFill>
              <a:effectLst/>
              <a:uLnTx/>
              <a:uFillTx/>
              <a:latin typeface="Calibri"/>
              <a:ea typeface="+mn-ea"/>
              <a:cs typeface="+mn-cs"/>
            </a:endParaRPr>
          </a:p>
          <a:p>
            <a:pPr marL="342900" marR="0" lvl="0" indent="-34290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r>
              <a:rPr kumimoji="0" lang="en-US" altLang="en-US" sz="1800" b="1" i="0" u="none" strike="noStrike" kern="1200" cap="none" spc="0" normalizeH="0" baseline="0" noProof="0" dirty="0" smtClean="0">
                <a:ln>
                  <a:noFill/>
                </a:ln>
                <a:solidFill>
                  <a:sysClr val="windowText" lastClr="000000"/>
                </a:solidFill>
                <a:effectLst/>
                <a:uLnTx/>
                <a:uFillTx/>
                <a:latin typeface="Calibri"/>
                <a:ea typeface="+mn-ea"/>
                <a:cs typeface="+mn-cs"/>
              </a:rPr>
              <a:t>The key thing being that the activity must involve the victim i.e. A victim awareness </a:t>
            </a:r>
            <a:r>
              <a:rPr kumimoji="0" lang="en-US" altLang="en-US" sz="1800" b="1" i="0" u="none" strike="noStrike" kern="1200" cap="none" spc="0" normalizeH="0" baseline="0" noProof="0" dirty="0" err="1" smtClean="0">
                <a:ln>
                  <a:noFill/>
                </a:ln>
                <a:solidFill>
                  <a:sysClr val="windowText" lastClr="000000"/>
                </a:solidFill>
                <a:effectLst/>
                <a:uLnTx/>
                <a:uFillTx/>
                <a:latin typeface="Calibri"/>
                <a:ea typeface="+mn-ea"/>
                <a:cs typeface="+mn-cs"/>
              </a:rPr>
              <a:t>programme</a:t>
            </a:r>
            <a:r>
              <a:rPr kumimoji="0" lang="en-US" altLang="en-US" sz="1800" b="1" i="0" u="none" strike="noStrike" kern="1200" cap="none" spc="0" normalizeH="0" baseline="0" noProof="0" dirty="0" smtClean="0">
                <a:ln>
                  <a:noFill/>
                </a:ln>
                <a:solidFill>
                  <a:sysClr val="windowText" lastClr="000000"/>
                </a:solidFill>
                <a:effectLst/>
                <a:uLnTx/>
                <a:uFillTx/>
                <a:latin typeface="Calibri"/>
                <a:ea typeface="+mn-ea"/>
                <a:cs typeface="+mn-cs"/>
              </a:rPr>
              <a:t> would not count as a restorative activity!!</a:t>
            </a:r>
          </a:p>
        </p:txBody>
      </p:sp>
    </p:spTree>
    <p:extLst>
      <p:ext uri="{BB962C8B-B14F-4D97-AF65-F5344CB8AC3E}">
        <p14:creationId xmlns:p14="http://schemas.microsoft.com/office/powerpoint/2010/main" val="4149934135"/>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2" name="Picture 6"/>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899592" y="404664"/>
            <a:ext cx="7310845" cy="52690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264875930"/>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2" name="Picture 1"/>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2051720" y="908720"/>
            <a:ext cx="5276850" cy="4410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 name="Picture 5"/>
          <p:cNvPicPr>
            <a:picLocks noChangeAspect="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3635896" y="1916832"/>
            <a:ext cx="3960440" cy="39609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1194722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fade">
                                      <p:cBhvr>
                                        <p:cTn id="12"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Cloud"/>
          <p:cNvSpPr>
            <a:spLocks noChangeAspect="1" noEditPoints="1" noChangeArrowheads="1"/>
          </p:cNvSpPr>
          <p:nvPr/>
        </p:nvSpPr>
        <p:spPr bwMode="auto">
          <a:xfrm>
            <a:off x="2627784" y="2131818"/>
            <a:ext cx="3917950" cy="1946470"/>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2977 w 21600"/>
              <a:gd name="T13" fmla="*/ 3262 h 21600"/>
              <a:gd name="T14" fmla="*/ 17087 w 21600"/>
              <a:gd name="T15" fmla="*/ 17337 h 21600"/>
            </a:gdLst>
            <a:ahLst/>
            <a:cxnLst>
              <a:cxn ang="T8">
                <a:pos x="T0" y="T1"/>
              </a:cxn>
              <a:cxn ang="T9">
                <a:pos x="T2" y="T3"/>
              </a:cxn>
              <a:cxn ang="T10">
                <a:pos x="T4" y="T5"/>
              </a:cxn>
              <a:cxn ang="T11">
                <a:pos x="T6" y="T7"/>
              </a:cxn>
            </a:cxnLst>
            <a:rect l="T12" t="T13" r="T14" b="T15"/>
            <a:pathLst>
              <a:path w="21600" h="21600" extrusionOk="0">
                <a:moveTo>
                  <a:pt x="1949" y="7180"/>
                </a:moveTo>
                <a:cubicBezTo>
                  <a:pt x="841" y="7336"/>
                  <a:pt x="0" y="8613"/>
                  <a:pt x="0" y="10137"/>
                </a:cubicBezTo>
                <a:cubicBezTo>
                  <a:pt x="-1" y="11192"/>
                  <a:pt x="409" y="12169"/>
                  <a:pt x="1074" y="12702"/>
                </a:cubicBezTo>
                <a:lnTo>
                  <a:pt x="1063" y="12668"/>
                </a:lnTo>
                <a:cubicBezTo>
                  <a:pt x="685" y="13217"/>
                  <a:pt x="475" y="13940"/>
                  <a:pt x="475" y="14690"/>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299"/>
                  <a:pt x="7635" y="20039"/>
                  <a:pt x="8235" y="19546"/>
                </a:cubicBezTo>
                <a:lnTo>
                  <a:pt x="8229" y="19550"/>
                </a:lnTo>
                <a:cubicBezTo>
                  <a:pt x="8855" y="20829"/>
                  <a:pt x="9908" y="21597"/>
                  <a:pt x="11036" y="21597"/>
                </a:cubicBezTo>
                <a:cubicBezTo>
                  <a:pt x="12523" y="21596"/>
                  <a:pt x="13836" y="20267"/>
                  <a:pt x="14267" y="18324"/>
                </a:cubicBezTo>
                <a:lnTo>
                  <a:pt x="14270" y="18350"/>
                </a:lnTo>
                <a:cubicBezTo>
                  <a:pt x="14730" y="18740"/>
                  <a:pt x="15260" y="18947"/>
                  <a:pt x="15802" y="18947"/>
                </a:cubicBezTo>
                <a:cubicBezTo>
                  <a:pt x="17390" y="18946"/>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1"/>
                  <a:pt x="15367" y="426"/>
                  <a:pt x="14905" y="1165"/>
                </a:cubicBezTo>
                <a:lnTo>
                  <a:pt x="14909" y="1170"/>
                </a:lnTo>
                <a:cubicBezTo>
                  <a:pt x="14497" y="432"/>
                  <a:pt x="13855" y="0"/>
                  <a:pt x="13174" y="0"/>
                </a:cubicBezTo>
                <a:cubicBezTo>
                  <a:pt x="12347" y="-1"/>
                  <a:pt x="11590" y="637"/>
                  <a:pt x="11221" y="1645"/>
                </a:cubicBezTo>
                <a:lnTo>
                  <a:pt x="11229" y="1694"/>
                </a:lnTo>
                <a:cubicBezTo>
                  <a:pt x="10730" y="1024"/>
                  <a:pt x="10058" y="650"/>
                  <a:pt x="9358" y="650"/>
                </a:cubicBezTo>
                <a:cubicBezTo>
                  <a:pt x="8372" y="649"/>
                  <a:pt x="7466" y="1391"/>
                  <a:pt x="7003" y="2578"/>
                </a:cubicBezTo>
                <a:lnTo>
                  <a:pt x="6995" y="2602"/>
                </a:lnTo>
                <a:cubicBezTo>
                  <a:pt x="6477" y="2189"/>
                  <a:pt x="5888" y="1972"/>
                  <a:pt x="5288" y="1972"/>
                </a:cubicBezTo>
                <a:cubicBezTo>
                  <a:pt x="3423" y="1972"/>
                  <a:pt x="1912" y="4029"/>
                  <a:pt x="1912" y="6567"/>
                </a:cubicBezTo>
                <a:cubicBezTo>
                  <a:pt x="1911" y="6774"/>
                  <a:pt x="1922" y="6981"/>
                  <a:pt x="1942" y="7186"/>
                </a:cubicBezTo>
                <a:lnTo>
                  <a:pt x="1949" y="7180"/>
                </a:lnTo>
                <a:close/>
              </a:path>
              <a:path w="21600" h="21600" fill="none" extrusionOk="0">
                <a:moveTo>
                  <a:pt x="1074" y="12702"/>
                </a:moveTo>
                <a:cubicBezTo>
                  <a:pt x="1407" y="12969"/>
                  <a:pt x="1786" y="13110"/>
                  <a:pt x="2172" y="13110"/>
                </a:cubicBezTo>
                <a:cubicBezTo>
                  <a:pt x="2228" y="13109"/>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gradFill rotWithShape="1">
            <a:gsLst>
              <a:gs pos="0">
                <a:srgbClr val="CCCCFF">
                  <a:alpha val="50998"/>
                </a:srgbClr>
              </a:gs>
              <a:gs pos="100000">
                <a:srgbClr val="5E5E76">
                  <a:alpha val="50998"/>
                </a:srgbClr>
              </a:gs>
            </a:gsLst>
            <a:lin ang="5400000" scaled="1"/>
          </a:gradFill>
          <a:ln w="9525" algn="ctr">
            <a:solidFill>
              <a:srgbClr val="000000"/>
            </a:solidFill>
            <a:miter lim="800000"/>
            <a:headEnd/>
            <a:tailEnd/>
          </a:ln>
          <a:effectLst/>
          <a:extLst>
            <a:ext uri="{AF507438-7753-43E0-B8FC-AC1667EBCBE1}">
              <a14:hiddenEffects xmlns:a14="http://schemas.microsoft.com/office/drawing/2010/main">
                <a:effectLst>
                  <a:outerShdw dist="107763" dir="2700000" algn="ctr" rotWithShape="0">
                    <a:srgbClr val="808080"/>
                  </a:outerShdw>
                </a:effectLst>
              </a14:hiddenEffects>
            </a:ext>
          </a:extLst>
        </p:spPr>
        <p:txBody>
          <a:bodyPr lIns="18000" rIns="18000" anchor="ctr"/>
          <a:lstStyle>
            <a:lvl1pPr>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fontAlgn="base">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fontAlgn="base">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fontAlgn="base">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fontAlgn="base">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algn="ctr">
              <a:spcBef>
                <a:spcPct val="0"/>
              </a:spcBef>
              <a:buFontTx/>
              <a:buNone/>
            </a:pPr>
            <a:r>
              <a:rPr lang="en-GB" altLang="en-US" sz="2000" b="1" dirty="0">
                <a:solidFill>
                  <a:srgbClr val="8D0079"/>
                </a:solidFill>
                <a:latin typeface="Arial" panose="020B0604020202020204" pitchFamily="34" charset="0"/>
              </a:rPr>
              <a:t>As a Victim:</a:t>
            </a:r>
          </a:p>
          <a:p>
            <a:pPr algn="ctr">
              <a:spcBef>
                <a:spcPct val="0"/>
              </a:spcBef>
              <a:buFontTx/>
              <a:buNone/>
            </a:pPr>
            <a:r>
              <a:rPr lang="en-GB" altLang="en-US" sz="2000" b="1" dirty="0">
                <a:solidFill>
                  <a:srgbClr val="8D0079"/>
                </a:solidFill>
                <a:latin typeface="Arial" panose="020B0604020202020204" pitchFamily="34" charset="0"/>
              </a:rPr>
              <a:t>What do you need when someone does something that harms you?</a:t>
            </a:r>
            <a:endParaRPr lang="en-GB" altLang="en-US" sz="1800" b="1" dirty="0">
              <a:solidFill>
                <a:srgbClr val="8D0079"/>
              </a:solidFill>
              <a:latin typeface="Arial" panose="020B0604020202020204" pitchFamily="34" charset="0"/>
            </a:endParaRPr>
          </a:p>
        </p:txBody>
      </p:sp>
      <p:sp>
        <p:nvSpPr>
          <p:cNvPr id="3" name="Cloud"/>
          <p:cNvSpPr>
            <a:spLocks noChangeAspect="1" noEditPoints="1" noChangeArrowheads="1"/>
          </p:cNvSpPr>
          <p:nvPr/>
        </p:nvSpPr>
        <p:spPr bwMode="auto">
          <a:xfrm>
            <a:off x="3541713" y="958850"/>
            <a:ext cx="2243137" cy="828675"/>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2977 w 21600"/>
              <a:gd name="T13" fmla="*/ 3262 h 21600"/>
              <a:gd name="T14" fmla="*/ 17087 w 21600"/>
              <a:gd name="T15" fmla="*/ 17337 h 21600"/>
            </a:gdLst>
            <a:ahLst/>
            <a:cxnLst>
              <a:cxn ang="T8">
                <a:pos x="T0" y="T1"/>
              </a:cxn>
              <a:cxn ang="T9">
                <a:pos x="T2" y="T3"/>
              </a:cxn>
              <a:cxn ang="T10">
                <a:pos x="T4" y="T5"/>
              </a:cxn>
              <a:cxn ang="T11">
                <a:pos x="T6" y="T7"/>
              </a:cxn>
            </a:cxnLst>
            <a:rect l="T12" t="T13" r="T14" b="T15"/>
            <a:pathLst>
              <a:path w="21600" h="21600" extrusionOk="0">
                <a:moveTo>
                  <a:pt x="1949" y="7180"/>
                </a:moveTo>
                <a:cubicBezTo>
                  <a:pt x="841" y="7336"/>
                  <a:pt x="0" y="8613"/>
                  <a:pt x="0" y="10137"/>
                </a:cubicBezTo>
                <a:cubicBezTo>
                  <a:pt x="-1" y="11192"/>
                  <a:pt x="409" y="12169"/>
                  <a:pt x="1074" y="12702"/>
                </a:cubicBezTo>
                <a:lnTo>
                  <a:pt x="1063" y="12668"/>
                </a:lnTo>
                <a:cubicBezTo>
                  <a:pt x="685" y="13217"/>
                  <a:pt x="475" y="13940"/>
                  <a:pt x="475" y="14690"/>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299"/>
                  <a:pt x="7635" y="20039"/>
                  <a:pt x="8235" y="19546"/>
                </a:cubicBezTo>
                <a:lnTo>
                  <a:pt x="8229" y="19550"/>
                </a:lnTo>
                <a:cubicBezTo>
                  <a:pt x="8855" y="20829"/>
                  <a:pt x="9908" y="21597"/>
                  <a:pt x="11036" y="21597"/>
                </a:cubicBezTo>
                <a:cubicBezTo>
                  <a:pt x="12523" y="21596"/>
                  <a:pt x="13836" y="20267"/>
                  <a:pt x="14267" y="18324"/>
                </a:cubicBezTo>
                <a:lnTo>
                  <a:pt x="14270" y="18350"/>
                </a:lnTo>
                <a:cubicBezTo>
                  <a:pt x="14730" y="18740"/>
                  <a:pt x="15260" y="18947"/>
                  <a:pt x="15802" y="18947"/>
                </a:cubicBezTo>
                <a:cubicBezTo>
                  <a:pt x="17390" y="18946"/>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1"/>
                  <a:pt x="15367" y="426"/>
                  <a:pt x="14905" y="1165"/>
                </a:cubicBezTo>
                <a:lnTo>
                  <a:pt x="14909" y="1170"/>
                </a:lnTo>
                <a:cubicBezTo>
                  <a:pt x="14497" y="432"/>
                  <a:pt x="13855" y="0"/>
                  <a:pt x="13174" y="0"/>
                </a:cubicBezTo>
                <a:cubicBezTo>
                  <a:pt x="12347" y="-1"/>
                  <a:pt x="11590" y="637"/>
                  <a:pt x="11221" y="1645"/>
                </a:cubicBezTo>
                <a:lnTo>
                  <a:pt x="11229" y="1694"/>
                </a:lnTo>
                <a:cubicBezTo>
                  <a:pt x="10730" y="1024"/>
                  <a:pt x="10058" y="650"/>
                  <a:pt x="9358" y="650"/>
                </a:cubicBezTo>
                <a:cubicBezTo>
                  <a:pt x="8372" y="649"/>
                  <a:pt x="7466" y="1391"/>
                  <a:pt x="7003" y="2578"/>
                </a:cubicBezTo>
                <a:lnTo>
                  <a:pt x="6995" y="2602"/>
                </a:lnTo>
                <a:cubicBezTo>
                  <a:pt x="6477" y="2189"/>
                  <a:pt x="5888" y="1972"/>
                  <a:pt x="5288" y="1972"/>
                </a:cubicBezTo>
                <a:cubicBezTo>
                  <a:pt x="3423" y="1972"/>
                  <a:pt x="1912" y="4029"/>
                  <a:pt x="1912" y="6567"/>
                </a:cubicBezTo>
                <a:cubicBezTo>
                  <a:pt x="1911" y="6774"/>
                  <a:pt x="1922" y="6981"/>
                  <a:pt x="1942" y="7186"/>
                </a:cubicBezTo>
                <a:lnTo>
                  <a:pt x="1949" y="7180"/>
                </a:lnTo>
                <a:close/>
              </a:path>
              <a:path w="21600" h="21600" fill="none" extrusionOk="0">
                <a:moveTo>
                  <a:pt x="1074" y="12702"/>
                </a:moveTo>
                <a:cubicBezTo>
                  <a:pt x="1407" y="12969"/>
                  <a:pt x="1786" y="13110"/>
                  <a:pt x="2172" y="13110"/>
                </a:cubicBezTo>
                <a:cubicBezTo>
                  <a:pt x="2228" y="13109"/>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gradFill rotWithShape="1">
            <a:gsLst>
              <a:gs pos="0">
                <a:srgbClr val="CCCCFF">
                  <a:alpha val="50998"/>
                </a:srgbClr>
              </a:gs>
              <a:gs pos="100000">
                <a:srgbClr val="5E5E76">
                  <a:alpha val="50998"/>
                </a:srgbClr>
              </a:gs>
            </a:gsLst>
            <a:lin ang="5400000" scaled="1"/>
          </a:gradFill>
          <a:ln w="9525">
            <a:solidFill>
              <a:srgbClr val="000000"/>
            </a:solidFill>
            <a:miter lim="800000"/>
            <a:headEnd/>
            <a:tailEnd/>
          </a:ln>
          <a:effectLst/>
          <a:extLst>
            <a:ext uri="{AF507438-7753-43E0-B8FC-AC1667EBCBE1}">
              <a14:hiddenEffects xmlns:a14="http://schemas.microsoft.com/office/drawing/2010/main">
                <a:effectLst>
                  <a:outerShdw dist="107763" dir="2700000" algn="ctr" rotWithShape="0">
                    <a:srgbClr val="808080"/>
                  </a:outerShdw>
                </a:effectLst>
              </a14:hiddenEffects>
            </a:ext>
          </a:extLst>
        </p:spPr>
        <p:txBody>
          <a:bodyPr lIns="18000" rIns="18000" anchor="ctr"/>
          <a:lstStyle>
            <a:lvl1pPr>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fontAlgn="base">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fontAlgn="base">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fontAlgn="base">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fontAlgn="base">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algn="ctr">
              <a:spcBef>
                <a:spcPct val="0"/>
              </a:spcBef>
              <a:buFontTx/>
              <a:buNone/>
            </a:pPr>
            <a:r>
              <a:rPr lang="en-GB" altLang="en-US" sz="1400" b="1">
                <a:solidFill>
                  <a:srgbClr val="8D0079"/>
                </a:solidFill>
                <a:latin typeface="Arial" panose="020B0604020202020204" pitchFamily="34" charset="0"/>
              </a:rPr>
              <a:t>Put right the damage</a:t>
            </a:r>
          </a:p>
        </p:txBody>
      </p:sp>
      <p:sp>
        <p:nvSpPr>
          <p:cNvPr id="4" name="Cloud"/>
          <p:cNvSpPr>
            <a:spLocks noChangeAspect="1" noEditPoints="1" noChangeArrowheads="1"/>
          </p:cNvSpPr>
          <p:nvPr/>
        </p:nvSpPr>
        <p:spPr bwMode="auto">
          <a:xfrm>
            <a:off x="6362700" y="1149350"/>
            <a:ext cx="2243138" cy="828675"/>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2977 w 21600"/>
              <a:gd name="T13" fmla="*/ 3262 h 21600"/>
              <a:gd name="T14" fmla="*/ 17087 w 21600"/>
              <a:gd name="T15" fmla="*/ 17337 h 21600"/>
            </a:gdLst>
            <a:ahLst/>
            <a:cxnLst>
              <a:cxn ang="T8">
                <a:pos x="T0" y="T1"/>
              </a:cxn>
              <a:cxn ang="T9">
                <a:pos x="T2" y="T3"/>
              </a:cxn>
              <a:cxn ang="T10">
                <a:pos x="T4" y="T5"/>
              </a:cxn>
              <a:cxn ang="T11">
                <a:pos x="T6" y="T7"/>
              </a:cxn>
            </a:cxnLst>
            <a:rect l="T12" t="T13" r="T14" b="T15"/>
            <a:pathLst>
              <a:path w="21600" h="21600" extrusionOk="0">
                <a:moveTo>
                  <a:pt x="1949" y="7180"/>
                </a:moveTo>
                <a:cubicBezTo>
                  <a:pt x="841" y="7336"/>
                  <a:pt x="0" y="8613"/>
                  <a:pt x="0" y="10137"/>
                </a:cubicBezTo>
                <a:cubicBezTo>
                  <a:pt x="-1" y="11192"/>
                  <a:pt x="409" y="12169"/>
                  <a:pt x="1074" y="12702"/>
                </a:cubicBezTo>
                <a:lnTo>
                  <a:pt x="1063" y="12668"/>
                </a:lnTo>
                <a:cubicBezTo>
                  <a:pt x="685" y="13217"/>
                  <a:pt x="475" y="13940"/>
                  <a:pt x="475" y="14690"/>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299"/>
                  <a:pt x="7635" y="20039"/>
                  <a:pt x="8235" y="19546"/>
                </a:cubicBezTo>
                <a:lnTo>
                  <a:pt x="8229" y="19550"/>
                </a:lnTo>
                <a:cubicBezTo>
                  <a:pt x="8855" y="20829"/>
                  <a:pt x="9908" y="21597"/>
                  <a:pt x="11036" y="21597"/>
                </a:cubicBezTo>
                <a:cubicBezTo>
                  <a:pt x="12523" y="21596"/>
                  <a:pt x="13836" y="20267"/>
                  <a:pt x="14267" y="18324"/>
                </a:cubicBezTo>
                <a:lnTo>
                  <a:pt x="14270" y="18350"/>
                </a:lnTo>
                <a:cubicBezTo>
                  <a:pt x="14730" y="18740"/>
                  <a:pt x="15260" y="18947"/>
                  <a:pt x="15802" y="18947"/>
                </a:cubicBezTo>
                <a:cubicBezTo>
                  <a:pt x="17390" y="18946"/>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1"/>
                  <a:pt x="15367" y="426"/>
                  <a:pt x="14905" y="1165"/>
                </a:cubicBezTo>
                <a:lnTo>
                  <a:pt x="14909" y="1170"/>
                </a:lnTo>
                <a:cubicBezTo>
                  <a:pt x="14497" y="432"/>
                  <a:pt x="13855" y="0"/>
                  <a:pt x="13174" y="0"/>
                </a:cubicBezTo>
                <a:cubicBezTo>
                  <a:pt x="12347" y="-1"/>
                  <a:pt x="11590" y="637"/>
                  <a:pt x="11221" y="1645"/>
                </a:cubicBezTo>
                <a:lnTo>
                  <a:pt x="11229" y="1694"/>
                </a:lnTo>
                <a:cubicBezTo>
                  <a:pt x="10730" y="1024"/>
                  <a:pt x="10058" y="650"/>
                  <a:pt x="9358" y="650"/>
                </a:cubicBezTo>
                <a:cubicBezTo>
                  <a:pt x="8372" y="649"/>
                  <a:pt x="7466" y="1391"/>
                  <a:pt x="7003" y="2578"/>
                </a:cubicBezTo>
                <a:lnTo>
                  <a:pt x="6995" y="2602"/>
                </a:lnTo>
                <a:cubicBezTo>
                  <a:pt x="6477" y="2189"/>
                  <a:pt x="5888" y="1972"/>
                  <a:pt x="5288" y="1972"/>
                </a:cubicBezTo>
                <a:cubicBezTo>
                  <a:pt x="3423" y="1972"/>
                  <a:pt x="1912" y="4029"/>
                  <a:pt x="1912" y="6567"/>
                </a:cubicBezTo>
                <a:cubicBezTo>
                  <a:pt x="1911" y="6774"/>
                  <a:pt x="1922" y="6981"/>
                  <a:pt x="1942" y="7186"/>
                </a:cubicBezTo>
                <a:lnTo>
                  <a:pt x="1949" y="7180"/>
                </a:lnTo>
                <a:close/>
              </a:path>
              <a:path w="21600" h="21600" fill="none" extrusionOk="0">
                <a:moveTo>
                  <a:pt x="1074" y="12702"/>
                </a:moveTo>
                <a:cubicBezTo>
                  <a:pt x="1407" y="12969"/>
                  <a:pt x="1786" y="13110"/>
                  <a:pt x="2172" y="13110"/>
                </a:cubicBezTo>
                <a:cubicBezTo>
                  <a:pt x="2228" y="13109"/>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gradFill rotWithShape="1">
            <a:gsLst>
              <a:gs pos="0">
                <a:srgbClr val="CCCCFF">
                  <a:alpha val="50998"/>
                </a:srgbClr>
              </a:gs>
              <a:gs pos="100000">
                <a:srgbClr val="5E5E76">
                  <a:alpha val="50998"/>
                </a:srgbClr>
              </a:gs>
            </a:gsLst>
            <a:lin ang="5400000" scaled="1"/>
          </a:gradFill>
          <a:ln w="9525">
            <a:solidFill>
              <a:srgbClr val="000000"/>
            </a:solidFill>
            <a:miter lim="800000"/>
            <a:headEnd/>
            <a:tailEnd/>
          </a:ln>
          <a:effectLst/>
          <a:extLst>
            <a:ext uri="{AF507438-7753-43E0-B8FC-AC1667EBCBE1}">
              <a14:hiddenEffects xmlns:a14="http://schemas.microsoft.com/office/drawing/2010/main">
                <a:effectLst>
                  <a:outerShdw dist="107763" dir="2700000" algn="ctr" rotWithShape="0">
                    <a:srgbClr val="808080"/>
                  </a:outerShdw>
                </a:effectLst>
              </a14:hiddenEffects>
            </a:ext>
          </a:extLst>
        </p:spPr>
        <p:txBody>
          <a:bodyPr lIns="18000" rIns="18000" anchor="ctr"/>
          <a:lstStyle>
            <a:lvl1pPr>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fontAlgn="base">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fontAlgn="base">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fontAlgn="base">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fontAlgn="base">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algn="ctr">
              <a:spcBef>
                <a:spcPct val="0"/>
              </a:spcBef>
              <a:buFontTx/>
              <a:buNone/>
            </a:pPr>
            <a:r>
              <a:rPr lang="en-GB" altLang="en-US" sz="1400" b="1">
                <a:solidFill>
                  <a:srgbClr val="8D0079"/>
                </a:solidFill>
                <a:latin typeface="Arial" panose="020B0604020202020204" pitchFamily="34" charset="0"/>
              </a:rPr>
              <a:t>Explanation</a:t>
            </a:r>
          </a:p>
        </p:txBody>
      </p:sp>
      <p:sp>
        <p:nvSpPr>
          <p:cNvPr id="5" name="Cloud"/>
          <p:cNvSpPr>
            <a:spLocks noChangeAspect="1" noEditPoints="1" noChangeArrowheads="1"/>
          </p:cNvSpPr>
          <p:nvPr/>
        </p:nvSpPr>
        <p:spPr bwMode="auto">
          <a:xfrm>
            <a:off x="6790498" y="2687778"/>
            <a:ext cx="2243137" cy="828675"/>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2977 w 21600"/>
              <a:gd name="T13" fmla="*/ 3262 h 21600"/>
              <a:gd name="T14" fmla="*/ 17087 w 21600"/>
              <a:gd name="T15" fmla="*/ 17337 h 21600"/>
            </a:gdLst>
            <a:ahLst/>
            <a:cxnLst>
              <a:cxn ang="T8">
                <a:pos x="T0" y="T1"/>
              </a:cxn>
              <a:cxn ang="T9">
                <a:pos x="T2" y="T3"/>
              </a:cxn>
              <a:cxn ang="T10">
                <a:pos x="T4" y="T5"/>
              </a:cxn>
              <a:cxn ang="T11">
                <a:pos x="T6" y="T7"/>
              </a:cxn>
            </a:cxnLst>
            <a:rect l="T12" t="T13" r="T14" b="T15"/>
            <a:pathLst>
              <a:path w="21600" h="21600" extrusionOk="0">
                <a:moveTo>
                  <a:pt x="1949" y="7180"/>
                </a:moveTo>
                <a:cubicBezTo>
                  <a:pt x="841" y="7336"/>
                  <a:pt x="0" y="8613"/>
                  <a:pt x="0" y="10137"/>
                </a:cubicBezTo>
                <a:cubicBezTo>
                  <a:pt x="-1" y="11192"/>
                  <a:pt x="409" y="12169"/>
                  <a:pt x="1074" y="12702"/>
                </a:cubicBezTo>
                <a:lnTo>
                  <a:pt x="1063" y="12668"/>
                </a:lnTo>
                <a:cubicBezTo>
                  <a:pt x="685" y="13217"/>
                  <a:pt x="475" y="13940"/>
                  <a:pt x="475" y="14690"/>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299"/>
                  <a:pt x="7635" y="20039"/>
                  <a:pt x="8235" y="19546"/>
                </a:cubicBezTo>
                <a:lnTo>
                  <a:pt x="8229" y="19550"/>
                </a:lnTo>
                <a:cubicBezTo>
                  <a:pt x="8855" y="20829"/>
                  <a:pt x="9908" y="21597"/>
                  <a:pt x="11036" y="21597"/>
                </a:cubicBezTo>
                <a:cubicBezTo>
                  <a:pt x="12523" y="21596"/>
                  <a:pt x="13836" y="20267"/>
                  <a:pt x="14267" y="18324"/>
                </a:cubicBezTo>
                <a:lnTo>
                  <a:pt x="14270" y="18350"/>
                </a:lnTo>
                <a:cubicBezTo>
                  <a:pt x="14730" y="18740"/>
                  <a:pt x="15260" y="18947"/>
                  <a:pt x="15802" y="18947"/>
                </a:cubicBezTo>
                <a:cubicBezTo>
                  <a:pt x="17390" y="18946"/>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1"/>
                  <a:pt x="15367" y="426"/>
                  <a:pt x="14905" y="1165"/>
                </a:cubicBezTo>
                <a:lnTo>
                  <a:pt x="14909" y="1170"/>
                </a:lnTo>
                <a:cubicBezTo>
                  <a:pt x="14497" y="432"/>
                  <a:pt x="13855" y="0"/>
                  <a:pt x="13174" y="0"/>
                </a:cubicBezTo>
                <a:cubicBezTo>
                  <a:pt x="12347" y="-1"/>
                  <a:pt x="11590" y="637"/>
                  <a:pt x="11221" y="1645"/>
                </a:cubicBezTo>
                <a:lnTo>
                  <a:pt x="11229" y="1694"/>
                </a:lnTo>
                <a:cubicBezTo>
                  <a:pt x="10730" y="1024"/>
                  <a:pt x="10058" y="650"/>
                  <a:pt x="9358" y="650"/>
                </a:cubicBezTo>
                <a:cubicBezTo>
                  <a:pt x="8372" y="649"/>
                  <a:pt x="7466" y="1391"/>
                  <a:pt x="7003" y="2578"/>
                </a:cubicBezTo>
                <a:lnTo>
                  <a:pt x="6995" y="2602"/>
                </a:lnTo>
                <a:cubicBezTo>
                  <a:pt x="6477" y="2189"/>
                  <a:pt x="5888" y="1972"/>
                  <a:pt x="5288" y="1972"/>
                </a:cubicBezTo>
                <a:cubicBezTo>
                  <a:pt x="3423" y="1972"/>
                  <a:pt x="1912" y="4029"/>
                  <a:pt x="1912" y="6567"/>
                </a:cubicBezTo>
                <a:cubicBezTo>
                  <a:pt x="1911" y="6774"/>
                  <a:pt x="1922" y="6981"/>
                  <a:pt x="1942" y="7186"/>
                </a:cubicBezTo>
                <a:lnTo>
                  <a:pt x="1949" y="7180"/>
                </a:lnTo>
                <a:close/>
              </a:path>
              <a:path w="21600" h="21600" fill="none" extrusionOk="0">
                <a:moveTo>
                  <a:pt x="1074" y="12702"/>
                </a:moveTo>
                <a:cubicBezTo>
                  <a:pt x="1407" y="12969"/>
                  <a:pt x="1786" y="13110"/>
                  <a:pt x="2172" y="13110"/>
                </a:cubicBezTo>
                <a:cubicBezTo>
                  <a:pt x="2228" y="13109"/>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gradFill rotWithShape="1">
            <a:gsLst>
              <a:gs pos="0">
                <a:srgbClr val="CCCCFF">
                  <a:alpha val="50998"/>
                </a:srgbClr>
              </a:gs>
              <a:gs pos="100000">
                <a:srgbClr val="5E5E76">
                  <a:alpha val="50998"/>
                </a:srgbClr>
              </a:gs>
            </a:gsLst>
            <a:lin ang="5400000" scaled="1"/>
          </a:gradFill>
          <a:ln w="9525">
            <a:solidFill>
              <a:srgbClr val="000000"/>
            </a:solidFill>
            <a:miter lim="800000"/>
            <a:headEnd/>
            <a:tailEnd/>
          </a:ln>
          <a:effectLst/>
          <a:extLst>
            <a:ext uri="{AF507438-7753-43E0-B8FC-AC1667EBCBE1}">
              <a14:hiddenEffects xmlns:a14="http://schemas.microsoft.com/office/drawing/2010/main">
                <a:effectLst>
                  <a:outerShdw dist="107763" dir="2700000" algn="ctr" rotWithShape="0">
                    <a:srgbClr val="808080"/>
                  </a:outerShdw>
                </a:effectLst>
              </a14:hiddenEffects>
            </a:ext>
          </a:extLst>
        </p:spPr>
        <p:txBody>
          <a:bodyPr lIns="18000" rIns="18000" anchor="ctr"/>
          <a:lstStyle>
            <a:lvl1pPr>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fontAlgn="base">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fontAlgn="base">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fontAlgn="base">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fontAlgn="base">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algn="ctr">
              <a:spcBef>
                <a:spcPct val="0"/>
              </a:spcBef>
              <a:buFontTx/>
              <a:buNone/>
            </a:pPr>
            <a:r>
              <a:rPr lang="en-GB" altLang="en-US" sz="1400" b="1" dirty="0">
                <a:solidFill>
                  <a:srgbClr val="8D0079"/>
                </a:solidFill>
                <a:latin typeface="Arial" panose="020B0604020202020204" pitchFamily="34" charset="0"/>
              </a:rPr>
              <a:t>An apology</a:t>
            </a:r>
          </a:p>
        </p:txBody>
      </p:sp>
      <p:sp>
        <p:nvSpPr>
          <p:cNvPr id="6" name="Cloud"/>
          <p:cNvSpPr>
            <a:spLocks noChangeAspect="1" noEditPoints="1" noChangeArrowheads="1"/>
          </p:cNvSpPr>
          <p:nvPr/>
        </p:nvSpPr>
        <p:spPr bwMode="auto">
          <a:xfrm>
            <a:off x="5784850" y="4268788"/>
            <a:ext cx="3030538" cy="1027112"/>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2977 w 21600"/>
              <a:gd name="T13" fmla="*/ 3262 h 21600"/>
              <a:gd name="T14" fmla="*/ 17087 w 21600"/>
              <a:gd name="T15" fmla="*/ 17337 h 21600"/>
            </a:gdLst>
            <a:ahLst/>
            <a:cxnLst>
              <a:cxn ang="T8">
                <a:pos x="T0" y="T1"/>
              </a:cxn>
              <a:cxn ang="T9">
                <a:pos x="T2" y="T3"/>
              </a:cxn>
              <a:cxn ang="T10">
                <a:pos x="T4" y="T5"/>
              </a:cxn>
              <a:cxn ang="T11">
                <a:pos x="T6" y="T7"/>
              </a:cxn>
            </a:cxnLst>
            <a:rect l="T12" t="T13" r="T14" b="T15"/>
            <a:pathLst>
              <a:path w="21600" h="21600" extrusionOk="0">
                <a:moveTo>
                  <a:pt x="1949" y="7180"/>
                </a:moveTo>
                <a:cubicBezTo>
                  <a:pt x="841" y="7336"/>
                  <a:pt x="0" y="8613"/>
                  <a:pt x="0" y="10137"/>
                </a:cubicBezTo>
                <a:cubicBezTo>
                  <a:pt x="-1" y="11192"/>
                  <a:pt x="409" y="12169"/>
                  <a:pt x="1074" y="12702"/>
                </a:cubicBezTo>
                <a:lnTo>
                  <a:pt x="1063" y="12668"/>
                </a:lnTo>
                <a:cubicBezTo>
                  <a:pt x="685" y="13217"/>
                  <a:pt x="475" y="13940"/>
                  <a:pt x="475" y="14690"/>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299"/>
                  <a:pt x="7635" y="20039"/>
                  <a:pt x="8235" y="19546"/>
                </a:cubicBezTo>
                <a:lnTo>
                  <a:pt x="8229" y="19550"/>
                </a:lnTo>
                <a:cubicBezTo>
                  <a:pt x="8855" y="20829"/>
                  <a:pt x="9908" y="21597"/>
                  <a:pt x="11036" y="21597"/>
                </a:cubicBezTo>
                <a:cubicBezTo>
                  <a:pt x="12523" y="21596"/>
                  <a:pt x="13836" y="20267"/>
                  <a:pt x="14267" y="18324"/>
                </a:cubicBezTo>
                <a:lnTo>
                  <a:pt x="14270" y="18350"/>
                </a:lnTo>
                <a:cubicBezTo>
                  <a:pt x="14730" y="18740"/>
                  <a:pt x="15260" y="18947"/>
                  <a:pt x="15802" y="18947"/>
                </a:cubicBezTo>
                <a:cubicBezTo>
                  <a:pt x="17390" y="18946"/>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1"/>
                  <a:pt x="15367" y="426"/>
                  <a:pt x="14905" y="1165"/>
                </a:cubicBezTo>
                <a:lnTo>
                  <a:pt x="14909" y="1170"/>
                </a:lnTo>
                <a:cubicBezTo>
                  <a:pt x="14497" y="432"/>
                  <a:pt x="13855" y="0"/>
                  <a:pt x="13174" y="0"/>
                </a:cubicBezTo>
                <a:cubicBezTo>
                  <a:pt x="12347" y="-1"/>
                  <a:pt x="11590" y="637"/>
                  <a:pt x="11221" y="1645"/>
                </a:cubicBezTo>
                <a:lnTo>
                  <a:pt x="11229" y="1694"/>
                </a:lnTo>
                <a:cubicBezTo>
                  <a:pt x="10730" y="1024"/>
                  <a:pt x="10058" y="650"/>
                  <a:pt x="9358" y="650"/>
                </a:cubicBezTo>
                <a:cubicBezTo>
                  <a:pt x="8372" y="649"/>
                  <a:pt x="7466" y="1391"/>
                  <a:pt x="7003" y="2578"/>
                </a:cubicBezTo>
                <a:lnTo>
                  <a:pt x="6995" y="2602"/>
                </a:lnTo>
                <a:cubicBezTo>
                  <a:pt x="6477" y="2189"/>
                  <a:pt x="5888" y="1972"/>
                  <a:pt x="5288" y="1972"/>
                </a:cubicBezTo>
                <a:cubicBezTo>
                  <a:pt x="3423" y="1972"/>
                  <a:pt x="1912" y="4029"/>
                  <a:pt x="1912" y="6567"/>
                </a:cubicBezTo>
                <a:cubicBezTo>
                  <a:pt x="1911" y="6774"/>
                  <a:pt x="1922" y="6981"/>
                  <a:pt x="1942" y="7186"/>
                </a:cubicBezTo>
                <a:lnTo>
                  <a:pt x="1949" y="7180"/>
                </a:lnTo>
                <a:close/>
              </a:path>
              <a:path w="21600" h="21600" fill="none" extrusionOk="0">
                <a:moveTo>
                  <a:pt x="1074" y="12702"/>
                </a:moveTo>
                <a:cubicBezTo>
                  <a:pt x="1407" y="12969"/>
                  <a:pt x="1786" y="13110"/>
                  <a:pt x="2172" y="13110"/>
                </a:cubicBezTo>
                <a:cubicBezTo>
                  <a:pt x="2228" y="13109"/>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gradFill rotWithShape="1">
            <a:gsLst>
              <a:gs pos="0">
                <a:srgbClr val="CCCCFF">
                  <a:alpha val="50998"/>
                </a:srgbClr>
              </a:gs>
              <a:gs pos="100000">
                <a:srgbClr val="5E5E76">
                  <a:alpha val="50998"/>
                </a:srgbClr>
              </a:gs>
            </a:gsLst>
            <a:lin ang="5400000" scaled="1"/>
          </a:gradFill>
          <a:ln w="9525">
            <a:solidFill>
              <a:srgbClr val="000000"/>
            </a:solidFill>
            <a:miter lim="800000"/>
            <a:headEnd/>
            <a:tailEnd/>
          </a:ln>
          <a:effectLst/>
          <a:extLst>
            <a:ext uri="{AF507438-7753-43E0-B8FC-AC1667EBCBE1}">
              <a14:hiddenEffects xmlns:a14="http://schemas.microsoft.com/office/drawing/2010/main">
                <a:effectLst>
                  <a:outerShdw dist="107763" dir="2700000" algn="ctr" rotWithShape="0">
                    <a:srgbClr val="808080"/>
                  </a:outerShdw>
                </a:effectLst>
              </a14:hiddenEffects>
            </a:ext>
          </a:extLst>
        </p:spPr>
        <p:txBody>
          <a:bodyPr lIns="18000" rIns="18000" anchor="ctr"/>
          <a:lstStyle>
            <a:lvl1pPr>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fontAlgn="base">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fontAlgn="base">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fontAlgn="base">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fontAlgn="base">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algn="ctr">
              <a:spcBef>
                <a:spcPct val="0"/>
              </a:spcBef>
              <a:buFontTx/>
              <a:buNone/>
            </a:pPr>
            <a:r>
              <a:rPr lang="en-GB" altLang="en-US" sz="1400" b="1" dirty="0">
                <a:solidFill>
                  <a:srgbClr val="8D0079"/>
                </a:solidFill>
                <a:latin typeface="Arial" panose="020B0604020202020204" pitchFamily="34" charset="0"/>
              </a:rPr>
              <a:t>Tell them who has been affected</a:t>
            </a:r>
          </a:p>
        </p:txBody>
      </p:sp>
      <p:sp>
        <p:nvSpPr>
          <p:cNvPr id="7" name="Cloud"/>
          <p:cNvSpPr>
            <a:spLocks noChangeAspect="1" noEditPoints="1" noChangeArrowheads="1"/>
          </p:cNvSpPr>
          <p:nvPr/>
        </p:nvSpPr>
        <p:spPr bwMode="auto">
          <a:xfrm>
            <a:off x="3305175" y="4881563"/>
            <a:ext cx="2243138" cy="828675"/>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2977 w 21600"/>
              <a:gd name="T13" fmla="*/ 3262 h 21600"/>
              <a:gd name="T14" fmla="*/ 17087 w 21600"/>
              <a:gd name="T15" fmla="*/ 17337 h 21600"/>
            </a:gdLst>
            <a:ahLst/>
            <a:cxnLst>
              <a:cxn ang="T8">
                <a:pos x="T0" y="T1"/>
              </a:cxn>
              <a:cxn ang="T9">
                <a:pos x="T2" y="T3"/>
              </a:cxn>
              <a:cxn ang="T10">
                <a:pos x="T4" y="T5"/>
              </a:cxn>
              <a:cxn ang="T11">
                <a:pos x="T6" y="T7"/>
              </a:cxn>
            </a:cxnLst>
            <a:rect l="T12" t="T13" r="T14" b="T15"/>
            <a:pathLst>
              <a:path w="21600" h="21600" extrusionOk="0">
                <a:moveTo>
                  <a:pt x="1949" y="7180"/>
                </a:moveTo>
                <a:cubicBezTo>
                  <a:pt x="841" y="7336"/>
                  <a:pt x="0" y="8613"/>
                  <a:pt x="0" y="10137"/>
                </a:cubicBezTo>
                <a:cubicBezTo>
                  <a:pt x="-1" y="11192"/>
                  <a:pt x="409" y="12169"/>
                  <a:pt x="1074" y="12702"/>
                </a:cubicBezTo>
                <a:lnTo>
                  <a:pt x="1063" y="12668"/>
                </a:lnTo>
                <a:cubicBezTo>
                  <a:pt x="685" y="13217"/>
                  <a:pt x="475" y="13940"/>
                  <a:pt x="475" y="14690"/>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299"/>
                  <a:pt x="7635" y="20039"/>
                  <a:pt x="8235" y="19546"/>
                </a:cubicBezTo>
                <a:lnTo>
                  <a:pt x="8229" y="19550"/>
                </a:lnTo>
                <a:cubicBezTo>
                  <a:pt x="8855" y="20829"/>
                  <a:pt x="9908" y="21597"/>
                  <a:pt x="11036" y="21597"/>
                </a:cubicBezTo>
                <a:cubicBezTo>
                  <a:pt x="12523" y="21596"/>
                  <a:pt x="13836" y="20267"/>
                  <a:pt x="14267" y="18324"/>
                </a:cubicBezTo>
                <a:lnTo>
                  <a:pt x="14270" y="18350"/>
                </a:lnTo>
                <a:cubicBezTo>
                  <a:pt x="14730" y="18740"/>
                  <a:pt x="15260" y="18947"/>
                  <a:pt x="15802" y="18947"/>
                </a:cubicBezTo>
                <a:cubicBezTo>
                  <a:pt x="17390" y="18946"/>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1"/>
                  <a:pt x="15367" y="426"/>
                  <a:pt x="14905" y="1165"/>
                </a:cubicBezTo>
                <a:lnTo>
                  <a:pt x="14909" y="1170"/>
                </a:lnTo>
                <a:cubicBezTo>
                  <a:pt x="14497" y="432"/>
                  <a:pt x="13855" y="0"/>
                  <a:pt x="13174" y="0"/>
                </a:cubicBezTo>
                <a:cubicBezTo>
                  <a:pt x="12347" y="-1"/>
                  <a:pt x="11590" y="637"/>
                  <a:pt x="11221" y="1645"/>
                </a:cubicBezTo>
                <a:lnTo>
                  <a:pt x="11229" y="1694"/>
                </a:lnTo>
                <a:cubicBezTo>
                  <a:pt x="10730" y="1024"/>
                  <a:pt x="10058" y="650"/>
                  <a:pt x="9358" y="650"/>
                </a:cubicBezTo>
                <a:cubicBezTo>
                  <a:pt x="8372" y="649"/>
                  <a:pt x="7466" y="1391"/>
                  <a:pt x="7003" y="2578"/>
                </a:cubicBezTo>
                <a:lnTo>
                  <a:pt x="6995" y="2602"/>
                </a:lnTo>
                <a:cubicBezTo>
                  <a:pt x="6477" y="2189"/>
                  <a:pt x="5888" y="1972"/>
                  <a:pt x="5288" y="1972"/>
                </a:cubicBezTo>
                <a:cubicBezTo>
                  <a:pt x="3423" y="1972"/>
                  <a:pt x="1912" y="4029"/>
                  <a:pt x="1912" y="6567"/>
                </a:cubicBezTo>
                <a:cubicBezTo>
                  <a:pt x="1911" y="6774"/>
                  <a:pt x="1922" y="6981"/>
                  <a:pt x="1942" y="7186"/>
                </a:cubicBezTo>
                <a:lnTo>
                  <a:pt x="1949" y="7180"/>
                </a:lnTo>
                <a:close/>
              </a:path>
              <a:path w="21600" h="21600" fill="none" extrusionOk="0">
                <a:moveTo>
                  <a:pt x="1074" y="12702"/>
                </a:moveTo>
                <a:cubicBezTo>
                  <a:pt x="1407" y="12969"/>
                  <a:pt x="1786" y="13110"/>
                  <a:pt x="2172" y="13110"/>
                </a:cubicBezTo>
                <a:cubicBezTo>
                  <a:pt x="2228" y="13109"/>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gradFill rotWithShape="1">
            <a:gsLst>
              <a:gs pos="0">
                <a:srgbClr val="CCCCFF">
                  <a:alpha val="50998"/>
                </a:srgbClr>
              </a:gs>
              <a:gs pos="100000">
                <a:srgbClr val="5E5E76">
                  <a:alpha val="50998"/>
                </a:srgbClr>
              </a:gs>
            </a:gsLst>
            <a:lin ang="5400000" scaled="1"/>
          </a:gradFill>
          <a:ln w="9525">
            <a:solidFill>
              <a:srgbClr val="000000"/>
            </a:solidFill>
            <a:miter lim="800000"/>
            <a:headEnd/>
            <a:tailEnd/>
          </a:ln>
          <a:effectLst/>
          <a:extLst>
            <a:ext uri="{AF507438-7753-43E0-B8FC-AC1667EBCBE1}">
              <a14:hiddenEffects xmlns:a14="http://schemas.microsoft.com/office/drawing/2010/main">
                <a:effectLst>
                  <a:outerShdw dist="107763" dir="2700000" algn="ctr" rotWithShape="0">
                    <a:srgbClr val="808080"/>
                  </a:outerShdw>
                </a:effectLst>
              </a14:hiddenEffects>
            </a:ext>
          </a:extLst>
        </p:spPr>
        <p:txBody>
          <a:bodyPr lIns="18000" rIns="18000" anchor="ctr"/>
          <a:lstStyle>
            <a:lvl1pPr>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fontAlgn="base">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fontAlgn="base">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fontAlgn="base">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fontAlgn="base">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algn="ctr">
              <a:spcBef>
                <a:spcPct val="0"/>
              </a:spcBef>
              <a:buFontTx/>
              <a:buNone/>
            </a:pPr>
            <a:r>
              <a:rPr lang="en-GB" altLang="en-US" sz="1400" b="1" dirty="0">
                <a:solidFill>
                  <a:srgbClr val="8D0079"/>
                </a:solidFill>
                <a:latin typeface="Arial" panose="020B0604020202020204" pitchFamily="34" charset="0"/>
              </a:rPr>
              <a:t>Ask ‘Why?’</a:t>
            </a:r>
          </a:p>
        </p:txBody>
      </p:sp>
      <p:sp>
        <p:nvSpPr>
          <p:cNvPr id="8" name="Cloud"/>
          <p:cNvSpPr>
            <a:spLocks noChangeAspect="1" noEditPoints="1" noChangeArrowheads="1"/>
          </p:cNvSpPr>
          <p:nvPr/>
        </p:nvSpPr>
        <p:spPr bwMode="auto">
          <a:xfrm>
            <a:off x="220663" y="4268788"/>
            <a:ext cx="3084512" cy="1027112"/>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2977 w 21600"/>
              <a:gd name="T13" fmla="*/ 3262 h 21600"/>
              <a:gd name="T14" fmla="*/ 17087 w 21600"/>
              <a:gd name="T15" fmla="*/ 17337 h 21600"/>
            </a:gdLst>
            <a:ahLst/>
            <a:cxnLst>
              <a:cxn ang="T8">
                <a:pos x="T0" y="T1"/>
              </a:cxn>
              <a:cxn ang="T9">
                <a:pos x="T2" y="T3"/>
              </a:cxn>
              <a:cxn ang="T10">
                <a:pos x="T4" y="T5"/>
              </a:cxn>
              <a:cxn ang="T11">
                <a:pos x="T6" y="T7"/>
              </a:cxn>
            </a:cxnLst>
            <a:rect l="T12" t="T13" r="T14" b="T15"/>
            <a:pathLst>
              <a:path w="21600" h="21600" extrusionOk="0">
                <a:moveTo>
                  <a:pt x="1949" y="7180"/>
                </a:moveTo>
                <a:cubicBezTo>
                  <a:pt x="841" y="7336"/>
                  <a:pt x="0" y="8613"/>
                  <a:pt x="0" y="10137"/>
                </a:cubicBezTo>
                <a:cubicBezTo>
                  <a:pt x="-1" y="11192"/>
                  <a:pt x="409" y="12169"/>
                  <a:pt x="1074" y="12702"/>
                </a:cubicBezTo>
                <a:lnTo>
                  <a:pt x="1063" y="12668"/>
                </a:lnTo>
                <a:cubicBezTo>
                  <a:pt x="685" y="13217"/>
                  <a:pt x="475" y="13940"/>
                  <a:pt x="475" y="14690"/>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299"/>
                  <a:pt x="7635" y="20039"/>
                  <a:pt x="8235" y="19546"/>
                </a:cubicBezTo>
                <a:lnTo>
                  <a:pt x="8229" y="19550"/>
                </a:lnTo>
                <a:cubicBezTo>
                  <a:pt x="8855" y="20829"/>
                  <a:pt x="9908" y="21597"/>
                  <a:pt x="11036" y="21597"/>
                </a:cubicBezTo>
                <a:cubicBezTo>
                  <a:pt x="12523" y="21596"/>
                  <a:pt x="13836" y="20267"/>
                  <a:pt x="14267" y="18324"/>
                </a:cubicBezTo>
                <a:lnTo>
                  <a:pt x="14270" y="18350"/>
                </a:lnTo>
                <a:cubicBezTo>
                  <a:pt x="14730" y="18740"/>
                  <a:pt x="15260" y="18947"/>
                  <a:pt x="15802" y="18947"/>
                </a:cubicBezTo>
                <a:cubicBezTo>
                  <a:pt x="17390" y="18946"/>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1"/>
                  <a:pt x="15367" y="426"/>
                  <a:pt x="14905" y="1165"/>
                </a:cubicBezTo>
                <a:lnTo>
                  <a:pt x="14909" y="1170"/>
                </a:lnTo>
                <a:cubicBezTo>
                  <a:pt x="14497" y="432"/>
                  <a:pt x="13855" y="0"/>
                  <a:pt x="13174" y="0"/>
                </a:cubicBezTo>
                <a:cubicBezTo>
                  <a:pt x="12347" y="-1"/>
                  <a:pt x="11590" y="637"/>
                  <a:pt x="11221" y="1645"/>
                </a:cubicBezTo>
                <a:lnTo>
                  <a:pt x="11229" y="1694"/>
                </a:lnTo>
                <a:cubicBezTo>
                  <a:pt x="10730" y="1024"/>
                  <a:pt x="10058" y="650"/>
                  <a:pt x="9358" y="650"/>
                </a:cubicBezTo>
                <a:cubicBezTo>
                  <a:pt x="8372" y="649"/>
                  <a:pt x="7466" y="1391"/>
                  <a:pt x="7003" y="2578"/>
                </a:cubicBezTo>
                <a:lnTo>
                  <a:pt x="6995" y="2602"/>
                </a:lnTo>
                <a:cubicBezTo>
                  <a:pt x="6477" y="2189"/>
                  <a:pt x="5888" y="1972"/>
                  <a:pt x="5288" y="1972"/>
                </a:cubicBezTo>
                <a:cubicBezTo>
                  <a:pt x="3423" y="1972"/>
                  <a:pt x="1912" y="4029"/>
                  <a:pt x="1912" y="6567"/>
                </a:cubicBezTo>
                <a:cubicBezTo>
                  <a:pt x="1911" y="6774"/>
                  <a:pt x="1922" y="6981"/>
                  <a:pt x="1942" y="7186"/>
                </a:cubicBezTo>
                <a:lnTo>
                  <a:pt x="1949" y="7180"/>
                </a:lnTo>
                <a:close/>
              </a:path>
              <a:path w="21600" h="21600" fill="none" extrusionOk="0">
                <a:moveTo>
                  <a:pt x="1074" y="12702"/>
                </a:moveTo>
                <a:cubicBezTo>
                  <a:pt x="1407" y="12969"/>
                  <a:pt x="1786" y="13110"/>
                  <a:pt x="2172" y="13110"/>
                </a:cubicBezTo>
                <a:cubicBezTo>
                  <a:pt x="2228" y="13109"/>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gradFill rotWithShape="1">
            <a:gsLst>
              <a:gs pos="0">
                <a:srgbClr val="CCCCFF">
                  <a:alpha val="50998"/>
                </a:srgbClr>
              </a:gs>
              <a:gs pos="100000">
                <a:srgbClr val="5E5E76">
                  <a:alpha val="50998"/>
                </a:srgbClr>
              </a:gs>
            </a:gsLst>
            <a:lin ang="5400000" scaled="1"/>
          </a:gradFill>
          <a:ln w="9525">
            <a:solidFill>
              <a:srgbClr val="000000"/>
            </a:solidFill>
            <a:miter lim="800000"/>
            <a:headEnd/>
            <a:tailEnd/>
          </a:ln>
          <a:effectLst/>
          <a:extLst>
            <a:ext uri="{AF507438-7753-43E0-B8FC-AC1667EBCBE1}">
              <a14:hiddenEffects xmlns:a14="http://schemas.microsoft.com/office/drawing/2010/main">
                <a:effectLst>
                  <a:outerShdw dist="107763" dir="2700000" algn="ctr" rotWithShape="0">
                    <a:srgbClr val="808080"/>
                  </a:outerShdw>
                </a:effectLst>
              </a14:hiddenEffects>
            </a:ext>
          </a:extLst>
        </p:spPr>
        <p:txBody>
          <a:bodyPr lIns="18000" rIns="18000" anchor="ctr"/>
          <a:lstStyle>
            <a:lvl1pPr>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fontAlgn="base">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fontAlgn="base">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fontAlgn="base">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fontAlgn="base">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algn="ctr">
              <a:spcBef>
                <a:spcPct val="0"/>
              </a:spcBef>
              <a:buFontTx/>
              <a:buNone/>
            </a:pPr>
            <a:r>
              <a:rPr lang="en-GB" altLang="en-US" sz="1400" b="1" dirty="0">
                <a:solidFill>
                  <a:srgbClr val="8D0079"/>
                </a:solidFill>
                <a:latin typeface="Arial" panose="020B0604020202020204" pitchFamily="34" charset="0"/>
              </a:rPr>
              <a:t>Tell them how I’ve been affected</a:t>
            </a:r>
          </a:p>
        </p:txBody>
      </p:sp>
      <p:sp>
        <p:nvSpPr>
          <p:cNvPr id="9" name="Cloud"/>
          <p:cNvSpPr>
            <a:spLocks noChangeAspect="1" noEditPoints="1" noChangeArrowheads="1"/>
          </p:cNvSpPr>
          <p:nvPr/>
        </p:nvSpPr>
        <p:spPr bwMode="auto">
          <a:xfrm>
            <a:off x="220663" y="2767013"/>
            <a:ext cx="2090737" cy="828675"/>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2977 w 21600"/>
              <a:gd name="T13" fmla="*/ 3262 h 21600"/>
              <a:gd name="T14" fmla="*/ 17087 w 21600"/>
              <a:gd name="T15" fmla="*/ 17337 h 21600"/>
            </a:gdLst>
            <a:ahLst/>
            <a:cxnLst>
              <a:cxn ang="T8">
                <a:pos x="T0" y="T1"/>
              </a:cxn>
              <a:cxn ang="T9">
                <a:pos x="T2" y="T3"/>
              </a:cxn>
              <a:cxn ang="T10">
                <a:pos x="T4" y="T5"/>
              </a:cxn>
              <a:cxn ang="T11">
                <a:pos x="T6" y="T7"/>
              </a:cxn>
            </a:cxnLst>
            <a:rect l="T12" t="T13" r="T14" b="T15"/>
            <a:pathLst>
              <a:path w="21600" h="21600" extrusionOk="0">
                <a:moveTo>
                  <a:pt x="1949" y="7180"/>
                </a:moveTo>
                <a:cubicBezTo>
                  <a:pt x="841" y="7336"/>
                  <a:pt x="0" y="8613"/>
                  <a:pt x="0" y="10137"/>
                </a:cubicBezTo>
                <a:cubicBezTo>
                  <a:pt x="-1" y="11192"/>
                  <a:pt x="409" y="12169"/>
                  <a:pt x="1074" y="12702"/>
                </a:cubicBezTo>
                <a:lnTo>
                  <a:pt x="1063" y="12668"/>
                </a:lnTo>
                <a:cubicBezTo>
                  <a:pt x="685" y="13217"/>
                  <a:pt x="475" y="13940"/>
                  <a:pt x="475" y="14690"/>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299"/>
                  <a:pt x="7635" y="20039"/>
                  <a:pt x="8235" y="19546"/>
                </a:cubicBezTo>
                <a:lnTo>
                  <a:pt x="8229" y="19550"/>
                </a:lnTo>
                <a:cubicBezTo>
                  <a:pt x="8855" y="20829"/>
                  <a:pt x="9908" y="21597"/>
                  <a:pt x="11036" y="21597"/>
                </a:cubicBezTo>
                <a:cubicBezTo>
                  <a:pt x="12523" y="21596"/>
                  <a:pt x="13836" y="20267"/>
                  <a:pt x="14267" y="18324"/>
                </a:cubicBezTo>
                <a:lnTo>
                  <a:pt x="14270" y="18350"/>
                </a:lnTo>
                <a:cubicBezTo>
                  <a:pt x="14730" y="18740"/>
                  <a:pt x="15260" y="18947"/>
                  <a:pt x="15802" y="18947"/>
                </a:cubicBezTo>
                <a:cubicBezTo>
                  <a:pt x="17390" y="18946"/>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1"/>
                  <a:pt x="15367" y="426"/>
                  <a:pt x="14905" y="1165"/>
                </a:cubicBezTo>
                <a:lnTo>
                  <a:pt x="14909" y="1170"/>
                </a:lnTo>
                <a:cubicBezTo>
                  <a:pt x="14497" y="432"/>
                  <a:pt x="13855" y="0"/>
                  <a:pt x="13174" y="0"/>
                </a:cubicBezTo>
                <a:cubicBezTo>
                  <a:pt x="12347" y="-1"/>
                  <a:pt x="11590" y="637"/>
                  <a:pt x="11221" y="1645"/>
                </a:cubicBezTo>
                <a:lnTo>
                  <a:pt x="11229" y="1694"/>
                </a:lnTo>
                <a:cubicBezTo>
                  <a:pt x="10730" y="1024"/>
                  <a:pt x="10058" y="650"/>
                  <a:pt x="9358" y="650"/>
                </a:cubicBezTo>
                <a:cubicBezTo>
                  <a:pt x="8372" y="649"/>
                  <a:pt x="7466" y="1391"/>
                  <a:pt x="7003" y="2578"/>
                </a:cubicBezTo>
                <a:lnTo>
                  <a:pt x="6995" y="2602"/>
                </a:lnTo>
                <a:cubicBezTo>
                  <a:pt x="6477" y="2189"/>
                  <a:pt x="5888" y="1972"/>
                  <a:pt x="5288" y="1972"/>
                </a:cubicBezTo>
                <a:cubicBezTo>
                  <a:pt x="3423" y="1972"/>
                  <a:pt x="1912" y="4029"/>
                  <a:pt x="1912" y="6567"/>
                </a:cubicBezTo>
                <a:cubicBezTo>
                  <a:pt x="1911" y="6774"/>
                  <a:pt x="1922" y="6981"/>
                  <a:pt x="1942" y="7186"/>
                </a:cubicBezTo>
                <a:lnTo>
                  <a:pt x="1949" y="7180"/>
                </a:lnTo>
                <a:close/>
              </a:path>
              <a:path w="21600" h="21600" fill="none" extrusionOk="0">
                <a:moveTo>
                  <a:pt x="1074" y="12702"/>
                </a:moveTo>
                <a:cubicBezTo>
                  <a:pt x="1407" y="12969"/>
                  <a:pt x="1786" y="13110"/>
                  <a:pt x="2172" y="13110"/>
                </a:cubicBezTo>
                <a:cubicBezTo>
                  <a:pt x="2228" y="13109"/>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gradFill rotWithShape="1">
            <a:gsLst>
              <a:gs pos="0">
                <a:srgbClr val="CCCCFF">
                  <a:alpha val="50998"/>
                </a:srgbClr>
              </a:gs>
              <a:gs pos="100000">
                <a:srgbClr val="5E5E76">
                  <a:alpha val="50998"/>
                </a:srgbClr>
              </a:gs>
            </a:gsLst>
            <a:lin ang="5400000" scaled="1"/>
          </a:gradFill>
          <a:ln w="9525">
            <a:solidFill>
              <a:srgbClr val="000000"/>
            </a:solidFill>
            <a:miter lim="800000"/>
            <a:headEnd/>
            <a:tailEnd/>
          </a:ln>
          <a:effectLst/>
          <a:extLst>
            <a:ext uri="{AF507438-7753-43E0-B8FC-AC1667EBCBE1}">
              <a14:hiddenEffects xmlns:a14="http://schemas.microsoft.com/office/drawing/2010/main">
                <a:effectLst>
                  <a:outerShdw dist="107763" dir="2700000" algn="ctr" rotWithShape="0">
                    <a:srgbClr val="808080"/>
                  </a:outerShdw>
                </a:effectLst>
              </a14:hiddenEffects>
            </a:ext>
          </a:extLst>
        </p:spPr>
        <p:txBody>
          <a:bodyPr lIns="18000" rIns="18000" anchor="ctr"/>
          <a:lstStyle>
            <a:lvl1pPr>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fontAlgn="base">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fontAlgn="base">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fontAlgn="base">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fontAlgn="base">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algn="ctr">
              <a:spcBef>
                <a:spcPct val="0"/>
              </a:spcBef>
              <a:buFontTx/>
              <a:buNone/>
            </a:pPr>
            <a:r>
              <a:rPr lang="en-GB" altLang="en-US" sz="1400" b="1" dirty="0">
                <a:solidFill>
                  <a:srgbClr val="8D0079"/>
                </a:solidFill>
                <a:latin typeface="Arial" panose="020B0604020202020204" pitchFamily="34" charset="0"/>
              </a:rPr>
              <a:t>Tell them how I feel</a:t>
            </a:r>
          </a:p>
        </p:txBody>
      </p:sp>
      <p:sp>
        <p:nvSpPr>
          <p:cNvPr id="10" name="Cloud"/>
          <p:cNvSpPr>
            <a:spLocks noChangeAspect="1" noEditPoints="1" noChangeArrowheads="1"/>
          </p:cNvSpPr>
          <p:nvPr/>
        </p:nvSpPr>
        <p:spPr bwMode="auto">
          <a:xfrm>
            <a:off x="220663" y="1149350"/>
            <a:ext cx="2668587" cy="828675"/>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2977 w 21600"/>
              <a:gd name="T13" fmla="*/ 3262 h 21600"/>
              <a:gd name="T14" fmla="*/ 17087 w 21600"/>
              <a:gd name="T15" fmla="*/ 17337 h 21600"/>
            </a:gdLst>
            <a:ahLst/>
            <a:cxnLst>
              <a:cxn ang="T8">
                <a:pos x="T0" y="T1"/>
              </a:cxn>
              <a:cxn ang="T9">
                <a:pos x="T2" y="T3"/>
              </a:cxn>
              <a:cxn ang="T10">
                <a:pos x="T4" y="T5"/>
              </a:cxn>
              <a:cxn ang="T11">
                <a:pos x="T6" y="T7"/>
              </a:cxn>
            </a:cxnLst>
            <a:rect l="T12" t="T13" r="T14" b="T15"/>
            <a:pathLst>
              <a:path w="21600" h="21600" extrusionOk="0">
                <a:moveTo>
                  <a:pt x="1949" y="7180"/>
                </a:moveTo>
                <a:cubicBezTo>
                  <a:pt x="841" y="7336"/>
                  <a:pt x="0" y="8613"/>
                  <a:pt x="0" y="10137"/>
                </a:cubicBezTo>
                <a:cubicBezTo>
                  <a:pt x="-1" y="11192"/>
                  <a:pt x="409" y="12169"/>
                  <a:pt x="1074" y="12702"/>
                </a:cubicBezTo>
                <a:lnTo>
                  <a:pt x="1063" y="12668"/>
                </a:lnTo>
                <a:cubicBezTo>
                  <a:pt x="685" y="13217"/>
                  <a:pt x="475" y="13940"/>
                  <a:pt x="475" y="14690"/>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299"/>
                  <a:pt x="7635" y="20039"/>
                  <a:pt x="8235" y="19546"/>
                </a:cubicBezTo>
                <a:lnTo>
                  <a:pt x="8229" y="19550"/>
                </a:lnTo>
                <a:cubicBezTo>
                  <a:pt x="8855" y="20829"/>
                  <a:pt x="9908" y="21597"/>
                  <a:pt x="11036" y="21597"/>
                </a:cubicBezTo>
                <a:cubicBezTo>
                  <a:pt x="12523" y="21596"/>
                  <a:pt x="13836" y="20267"/>
                  <a:pt x="14267" y="18324"/>
                </a:cubicBezTo>
                <a:lnTo>
                  <a:pt x="14270" y="18350"/>
                </a:lnTo>
                <a:cubicBezTo>
                  <a:pt x="14730" y="18740"/>
                  <a:pt x="15260" y="18947"/>
                  <a:pt x="15802" y="18947"/>
                </a:cubicBezTo>
                <a:cubicBezTo>
                  <a:pt x="17390" y="18946"/>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1"/>
                  <a:pt x="15367" y="426"/>
                  <a:pt x="14905" y="1165"/>
                </a:cubicBezTo>
                <a:lnTo>
                  <a:pt x="14909" y="1170"/>
                </a:lnTo>
                <a:cubicBezTo>
                  <a:pt x="14497" y="432"/>
                  <a:pt x="13855" y="0"/>
                  <a:pt x="13174" y="0"/>
                </a:cubicBezTo>
                <a:cubicBezTo>
                  <a:pt x="12347" y="-1"/>
                  <a:pt x="11590" y="637"/>
                  <a:pt x="11221" y="1645"/>
                </a:cubicBezTo>
                <a:lnTo>
                  <a:pt x="11229" y="1694"/>
                </a:lnTo>
                <a:cubicBezTo>
                  <a:pt x="10730" y="1024"/>
                  <a:pt x="10058" y="650"/>
                  <a:pt x="9358" y="650"/>
                </a:cubicBezTo>
                <a:cubicBezTo>
                  <a:pt x="8372" y="649"/>
                  <a:pt x="7466" y="1391"/>
                  <a:pt x="7003" y="2578"/>
                </a:cubicBezTo>
                <a:lnTo>
                  <a:pt x="6995" y="2602"/>
                </a:lnTo>
                <a:cubicBezTo>
                  <a:pt x="6477" y="2189"/>
                  <a:pt x="5888" y="1972"/>
                  <a:pt x="5288" y="1972"/>
                </a:cubicBezTo>
                <a:cubicBezTo>
                  <a:pt x="3423" y="1972"/>
                  <a:pt x="1912" y="4029"/>
                  <a:pt x="1912" y="6567"/>
                </a:cubicBezTo>
                <a:cubicBezTo>
                  <a:pt x="1911" y="6774"/>
                  <a:pt x="1922" y="6981"/>
                  <a:pt x="1942" y="7186"/>
                </a:cubicBezTo>
                <a:lnTo>
                  <a:pt x="1949" y="7180"/>
                </a:lnTo>
                <a:close/>
              </a:path>
              <a:path w="21600" h="21600" fill="none" extrusionOk="0">
                <a:moveTo>
                  <a:pt x="1074" y="12702"/>
                </a:moveTo>
                <a:cubicBezTo>
                  <a:pt x="1407" y="12969"/>
                  <a:pt x="1786" y="13110"/>
                  <a:pt x="2172" y="13110"/>
                </a:cubicBezTo>
                <a:cubicBezTo>
                  <a:pt x="2228" y="13109"/>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gradFill rotWithShape="1">
            <a:gsLst>
              <a:gs pos="0">
                <a:srgbClr val="CCCCFF">
                  <a:alpha val="50998"/>
                </a:srgbClr>
              </a:gs>
              <a:gs pos="100000">
                <a:srgbClr val="5E5E76">
                  <a:alpha val="50998"/>
                </a:srgbClr>
              </a:gs>
            </a:gsLst>
            <a:lin ang="5400000" scaled="1"/>
          </a:gradFill>
          <a:ln w="9525">
            <a:solidFill>
              <a:srgbClr val="000000"/>
            </a:solidFill>
            <a:miter lim="800000"/>
            <a:headEnd/>
            <a:tailEnd/>
          </a:ln>
          <a:effectLst/>
          <a:extLst>
            <a:ext uri="{AF507438-7753-43E0-B8FC-AC1667EBCBE1}">
              <a14:hiddenEffects xmlns:a14="http://schemas.microsoft.com/office/drawing/2010/main">
                <a:effectLst>
                  <a:outerShdw dist="107763" dir="2700000" algn="ctr" rotWithShape="0">
                    <a:srgbClr val="808080"/>
                  </a:outerShdw>
                </a:effectLst>
              </a14:hiddenEffects>
            </a:ext>
          </a:extLst>
        </p:spPr>
        <p:txBody>
          <a:bodyPr lIns="18000" rIns="18000" anchor="ctr"/>
          <a:lstStyle>
            <a:lvl1pPr>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fontAlgn="base">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fontAlgn="base">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fontAlgn="base">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fontAlgn="base">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algn="ctr">
              <a:spcBef>
                <a:spcPct val="0"/>
              </a:spcBef>
              <a:buFontTx/>
              <a:buNone/>
            </a:pPr>
            <a:r>
              <a:rPr lang="en-GB" altLang="en-US" sz="1400" b="1">
                <a:solidFill>
                  <a:srgbClr val="8D0079"/>
                </a:solidFill>
                <a:latin typeface="Arial" panose="020B0604020202020204" pitchFamily="34" charset="0"/>
              </a:rPr>
              <a:t>Understanding</a:t>
            </a:r>
          </a:p>
        </p:txBody>
      </p:sp>
    </p:spTree>
    <p:extLst>
      <p:ext uri="{BB962C8B-B14F-4D97-AF65-F5344CB8AC3E}">
        <p14:creationId xmlns:p14="http://schemas.microsoft.com/office/powerpoint/2010/main" val="27451245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1"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0-#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3" fill="hold" grpId="0" nodeType="click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additive="base">
                                        <p:cTn id="13" dur="500" fill="hold"/>
                                        <p:tgtEl>
                                          <p:spTgt spid="4"/>
                                        </p:tgtEl>
                                        <p:attrNameLst>
                                          <p:attrName>ppt_x</p:attrName>
                                        </p:attrNameLst>
                                      </p:cBhvr>
                                      <p:tavLst>
                                        <p:tav tm="0">
                                          <p:val>
                                            <p:strVal val="1+#ppt_w/2"/>
                                          </p:val>
                                        </p:tav>
                                        <p:tav tm="100000">
                                          <p:val>
                                            <p:strVal val="#ppt_x"/>
                                          </p:val>
                                        </p:tav>
                                      </p:tavLst>
                                    </p:anim>
                                    <p:anim calcmode="lin" valueType="num">
                                      <p:cBhvr additive="base">
                                        <p:cTn id="14" dur="500" fill="hold"/>
                                        <p:tgtEl>
                                          <p:spTgt spid="4"/>
                                        </p:tgtEl>
                                        <p:attrNameLst>
                                          <p:attrName>ppt_y</p:attrName>
                                        </p:attrNameLst>
                                      </p:cBhvr>
                                      <p:tavLst>
                                        <p:tav tm="0">
                                          <p:val>
                                            <p:strVal val="0-#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2" fill="hold" grpId="0" nodeType="clickEffect">
                                  <p:stCondLst>
                                    <p:cond delay="0"/>
                                  </p:stCondLst>
                                  <p:childTnLst>
                                    <p:set>
                                      <p:cBhvr>
                                        <p:cTn id="18" dur="1" fill="hold">
                                          <p:stCondLst>
                                            <p:cond delay="0"/>
                                          </p:stCondLst>
                                        </p:cTn>
                                        <p:tgtEl>
                                          <p:spTgt spid="5"/>
                                        </p:tgtEl>
                                        <p:attrNameLst>
                                          <p:attrName>style.visibility</p:attrName>
                                        </p:attrNameLst>
                                      </p:cBhvr>
                                      <p:to>
                                        <p:strVal val="visible"/>
                                      </p:to>
                                    </p:set>
                                    <p:anim calcmode="lin" valueType="num">
                                      <p:cBhvr additive="base">
                                        <p:cTn id="19" dur="500" fill="hold"/>
                                        <p:tgtEl>
                                          <p:spTgt spid="5"/>
                                        </p:tgtEl>
                                        <p:attrNameLst>
                                          <p:attrName>ppt_x</p:attrName>
                                        </p:attrNameLst>
                                      </p:cBhvr>
                                      <p:tavLst>
                                        <p:tav tm="0">
                                          <p:val>
                                            <p:strVal val="1+#ppt_w/2"/>
                                          </p:val>
                                        </p:tav>
                                        <p:tav tm="100000">
                                          <p:val>
                                            <p:strVal val="#ppt_x"/>
                                          </p:val>
                                        </p:tav>
                                      </p:tavLst>
                                    </p:anim>
                                    <p:anim calcmode="lin" valueType="num">
                                      <p:cBhvr additive="base">
                                        <p:cTn id="20" dur="500" fill="hold"/>
                                        <p:tgtEl>
                                          <p:spTgt spid="5"/>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6" fill="hold" grpId="0" nodeType="clickEffect">
                                  <p:stCondLst>
                                    <p:cond delay="0"/>
                                  </p:stCondLst>
                                  <p:childTnLst>
                                    <p:set>
                                      <p:cBhvr>
                                        <p:cTn id="24" dur="1" fill="hold">
                                          <p:stCondLst>
                                            <p:cond delay="0"/>
                                          </p:stCondLst>
                                        </p:cTn>
                                        <p:tgtEl>
                                          <p:spTgt spid="6"/>
                                        </p:tgtEl>
                                        <p:attrNameLst>
                                          <p:attrName>style.visibility</p:attrName>
                                        </p:attrNameLst>
                                      </p:cBhvr>
                                      <p:to>
                                        <p:strVal val="visible"/>
                                      </p:to>
                                    </p:set>
                                    <p:anim calcmode="lin" valueType="num">
                                      <p:cBhvr additive="base">
                                        <p:cTn id="25" dur="500" fill="hold"/>
                                        <p:tgtEl>
                                          <p:spTgt spid="6"/>
                                        </p:tgtEl>
                                        <p:attrNameLst>
                                          <p:attrName>ppt_x</p:attrName>
                                        </p:attrNameLst>
                                      </p:cBhvr>
                                      <p:tavLst>
                                        <p:tav tm="0">
                                          <p:val>
                                            <p:strVal val="1+#ppt_w/2"/>
                                          </p:val>
                                        </p:tav>
                                        <p:tav tm="100000">
                                          <p:val>
                                            <p:strVal val="#ppt_x"/>
                                          </p:val>
                                        </p:tav>
                                      </p:tavLst>
                                    </p:anim>
                                    <p:anim calcmode="lin" valueType="num">
                                      <p:cBhvr additive="base">
                                        <p:cTn id="26"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7"/>
                                        </p:tgtEl>
                                        <p:attrNameLst>
                                          <p:attrName>style.visibility</p:attrName>
                                        </p:attrNameLst>
                                      </p:cBhvr>
                                      <p:to>
                                        <p:strVal val="visible"/>
                                      </p:to>
                                    </p:set>
                                    <p:anim calcmode="lin" valueType="num">
                                      <p:cBhvr additive="base">
                                        <p:cTn id="31" dur="500" fill="hold"/>
                                        <p:tgtEl>
                                          <p:spTgt spid="7"/>
                                        </p:tgtEl>
                                        <p:attrNameLst>
                                          <p:attrName>ppt_x</p:attrName>
                                        </p:attrNameLst>
                                      </p:cBhvr>
                                      <p:tavLst>
                                        <p:tav tm="0">
                                          <p:val>
                                            <p:strVal val="#ppt_x"/>
                                          </p:val>
                                        </p:tav>
                                        <p:tav tm="100000">
                                          <p:val>
                                            <p:strVal val="#ppt_x"/>
                                          </p:val>
                                        </p:tav>
                                      </p:tavLst>
                                    </p:anim>
                                    <p:anim calcmode="lin" valueType="num">
                                      <p:cBhvr additive="base">
                                        <p:cTn id="32"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12" fill="hold" grpId="0" nodeType="clickEffect">
                                  <p:stCondLst>
                                    <p:cond delay="0"/>
                                  </p:stCondLst>
                                  <p:childTnLst>
                                    <p:set>
                                      <p:cBhvr>
                                        <p:cTn id="36" dur="1" fill="hold">
                                          <p:stCondLst>
                                            <p:cond delay="0"/>
                                          </p:stCondLst>
                                        </p:cTn>
                                        <p:tgtEl>
                                          <p:spTgt spid="8"/>
                                        </p:tgtEl>
                                        <p:attrNameLst>
                                          <p:attrName>style.visibility</p:attrName>
                                        </p:attrNameLst>
                                      </p:cBhvr>
                                      <p:to>
                                        <p:strVal val="visible"/>
                                      </p:to>
                                    </p:set>
                                    <p:anim calcmode="lin" valueType="num">
                                      <p:cBhvr additive="base">
                                        <p:cTn id="37" dur="500" fill="hold"/>
                                        <p:tgtEl>
                                          <p:spTgt spid="8"/>
                                        </p:tgtEl>
                                        <p:attrNameLst>
                                          <p:attrName>ppt_x</p:attrName>
                                        </p:attrNameLst>
                                      </p:cBhvr>
                                      <p:tavLst>
                                        <p:tav tm="0">
                                          <p:val>
                                            <p:strVal val="0-#ppt_w/2"/>
                                          </p:val>
                                        </p:tav>
                                        <p:tav tm="100000">
                                          <p:val>
                                            <p:strVal val="#ppt_x"/>
                                          </p:val>
                                        </p:tav>
                                      </p:tavLst>
                                    </p:anim>
                                    <p:anim calcmode="lin" valueType="num">
                                      <p:cBhvr additive="base">
                                        <p:cTn id="38"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8" fill="hold" grpId="0" nodeType="clickEffect">
                                  <p:stCondLst>
                                    <p:cond delay="0"/>
                                  </p:stCondLst>
                                  <p:childTnLst>
                                    <p:set>
                                      <p:cBhvr>
                                        <p:cTn id="42" dur="1" fill="hold">
                                          <p:stCondLst>
                                            <p:cond delay="0"/>
                                          </p:stCondLst>
                                        </p:cTn>
                                        <p:tgtEl>
                                          <p:spTgt spid="9"/>
                                        </p:tgtEl>
                                        <p:attrNameLst>
                                          <p:attrName>style.visibility</p:attrName>
                                        </p:attrNameLst>
                                      </p:cBhvr>
                                      <p:to>
                                        <p:strVal val="visible"/>
                                      </p:to>
                                    </p:set>
                                    <p:anim calcmode="lin" valueType="num">
                                      <p:cBhvr additive="base">
                                        <p:cTn id="43" dur="500" fill="hold"/>
                                        <p:tgtEl>
                                          <p:spTgt spid="9"/>
                                        </p:tgtEl>
                                        <p:attrNameLst>
                                          <p:attrName>ppt_x</p:attrName>
                                        </p:attrNameLst>
                                      </p:cBhvr>
                                      <p:tavLst>
                                        <p:tav tm="0">
                                          <p:val>
                                            <p:strVal val="0-#ppt_w/2"/>
                                          </p:val>
                                        </p:tav>
                                        <p:tav tm="100000">
                                          <p:val>
                                            <p:strVal val="#ppt_x"/>
                                          </p:val>
                                        </p:tav>
                                      </p:tavLst>
                                    </p:anim>
                                    <p:anim calcmode="lin" valueType="num">
                                      <p:cBhvr additive="base">
                                        <p:cTn id="44" dur="500" fill="hold"/>
                                        <p:tgtEl>
                                          <p:spTgt spid="9"/>
                                        </p:tgtEl>
                                        <p:attrNameLst>
                                          <p:attrName>ppt_y</p:attrName>
                                        </p:attrNameLst>
                                      </p:cBhvr>
                                      <p:tavLst>
                                        <p:tav tm="0">
                                          <p:val>
                                            <p:strVal val="#ppt_y"/>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9" fill="hold" grpId="0" nodeType="clickEffect">
                                  <p:stCondLst>
                                    <p:cond delay="0"/>
                                  </p:stCondLst>
                                  <p:childTnLst>
                                    <p:set>
                                      <p:cBhvr>
                                        <p:cTn id="48" dur="1" fill="hold">
                                          <p:stCondLst>
                                            <p:cond delay="0"/>
                                          </p:stCondLst>
                                        </p:cTn>
                                        <p:tgtEl>
                                          <p:spTgt spid="10"/>
                                        </p:tgtEl>
                                        <p:attrNameLst>
                                          <p:attrName>style.visibility</p:attrName>
                                        </p:attrNameLst>
                                      </p:cBhvr>
                                      <p:to>
                                        <p:strVal val="visible"/>
                                      </p:to>
                                    </p:set>
                                    <p:anim calcmode="lin" valueType="num">
                                      <p:cBhvr additive="base">
                                        <p:cTn id="49" dur="500" fill="hold"/>
                                        <p:tgtEl>
                                          <p:spTgt spid="10"/>
                                        </p:tgtEl>
                                        <p:attrNameLst>
                                          <p:attrName>ppt_x</p:attrName>
                                        </p:attrNameLst>
                                      </p:cBhvr>
                                      <p:tavLst>
                                        <p:tav tm="0">
                                          <p:val>
                                            <p:strVal val="0-#ppt_w/2"/>
                                          </p:val>
                                        </p:tav>
                                        <p:tav tm="100000">
                                          <p:val>
                                            <p:strVal val="#ppt_x"/>
                                          </p:val>
                                        </p:tav>
                                      </p:tavLst>
                                    </p:anim>
                                    <p:anim calcmode="lin" valueType="num">
                                      <p:cBhvr additive="base">
                                        <p:cTn id="50" dur="500" fill="hold"/>
                                        <p:tgtEl>
                                          <p:spTgt spid="10"/>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4" grpId="0" animBg="1"/>
      <p:bldP spid="5" grpId="0" animBg="1"/>
      <p:bldP spid="6" grpId="0" animBg="1"/>
      <p:bldP spid="7" grpId="0" animBg="1"/>
      <p:bldP spid="8" grpId="0" animBg="1"/>
      <p:bldP spid="9" grpId="0" animBg="1"/>
      <p:bldP spid="10" grpId="0" animBg="1"/>
    </p:bldLst>
  </p:timing>
</p:sld>
</file>

<file path=ppt/slides/slide17.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Cloud"/>
          <p:cNvSpPr>
            <a:spLocks noChangeAspect="1" noEditPoints="1" noChangeArrowheads="1"/>
          </p:cNvSpPr>
          <p:nvPr/>
        </p:nvSpPr>
        <p:spPr bwMode="auto">
          <a:xfrm>
            <a:off x="2444750" y="2168525"/>
            <a:ext cx="4732338" cy="2351088"/>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2977 w 21600"/>
              <a:gd name="T13" fmla="*/ 3262 h 21600"/>
              <a:gd name="T14" fmla="*/ 17087 w 21600"/>
              <a:gd name="T15" fmla="*/ 17337 h 21600"/>
            </a:gdLst>
            <a:ahLst/>
            <a:cxnLst>
              <a:cxn ang="T8">
                <a:pos x="T0" y="T1"/>
              </a:cxn>
              <a:cxn ang="T9">
                <a:pos x="T2" y="T3"/>
              </a:cxn>
              <a:cxn ang="T10">
                <a:pos x="T4" y="T5"/>
              </a:cxn>
              <a:cxn ang="T11">
                <a:pos x="T6" y="T7"/>
              </a:cxn>
            </a:cxnLst>
            <a:rect l="T12" t="T13" r="T14" b="T15"/>
            <a:pathLst>
              <a:path w="21600" h="21600" extrusionOk="0">
                <a:moveTo>
                  <a:pt x="1949" y="7180"/>
                </a:moveTo>
                <a:cubicBezTo>
                  <a:pt x="841" y="7336"/>
                  <a:pt x="0" y="8613"/>
                  <a:pt x="0" y="10137"/>
                </a:cubicBezTo>
                <a:cubicBezTo>
                  <a:pt x="-1" y="11192"/>
                  <a:pt x="409" y="12169"/>
                  <a:pt x="1074" y="12702"/>
                </a:cubicBezTo>
                <a:lnTo>
                  <a:pt x="1063" y="12668"/>
                </a:lnTo>
                <a:cubicBezTo>
                  <a:pt x="685" y="13217"/>
                  <a:pt x="475" y="13940"/>
                  <a:pt x="475" y="14690"/>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299"/>
                  <a:pt x="7635" y="20039"/>
                  <a:pt x="8235" y="19546"/>
                </a:cubicBezTo>
                <a:lnTo>
                  <a:pt x="8229" y="19550"/>
                </a:lnTo>
                <a:cubicBezTo>
                  <a:pt x="8855" y="20829"/>
                  <a:pt x="9908" y="21597"/>
                  <a:pt x="11036" y="21597"/>
                </a:cubicBezTo>
                <a:cubicBezTo>
                  <a:pt x="12523" y="21596"/>
                  <a:pt x="13836" y="20267"/>
                  <a:pt x="14267" y="18324"/>
                </a:cubicBezTo>
                <a:lnTo>
                  <a:pt x="14270" y="18350"/>
                </a:lnTo>
                <a:cubicBezTo>
                  <a:pt x="14730" y="18740"/>
                  <a:pt x="15260" y="18947"/>
                  <a:pt x="15802" y="18947"/>
                </a:cubicBezTo>
                <a:cubicBezTo>
                  <a:pt x="17390" y="18946"/>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1"/>
                  <a:pt x="15367" y="426"/>
                  <a:pt x="14905" y="1165"/>
                </a:cubicBezTo>
                <a:lnTo>
                  <a:pt x="14909" y="1170"/>
                </a:lnTo>
                <a:cubicBezTo>
                  <a:pt x="14497" y="432"/>
                  <a:pt x="13855" y="0"/>
                  <a:pt x="13174" y="0"/>
                </a:cubicBezTo>
                <a:cubicBezTo>
                  <a:pt x="12347" y="-1"/>
                  <a:pt x="11590" y="637"/>
                  <a:pt x="11221" y="1645"/>
                </a:cubicBezTo>
                <a:lnTo>
                  <a:pt x="11229" y="1694"/>
                </a:lnTo>
                <a:cubicBezTo>
                  <a:pt x="10730" y="1024"/>
                  <a:pt x="10058" y="650"/>
                  <a:pt x="9358" y="650"/>
                </a:cubicBezTo>
                <a:cubicBezTo>
                  <a:pt x="8372" y="649"/>
                  <a:pt x="7466" y="1391"/>
                  <a:pt x="7003" y="2578"/>
                </a:cubicBezTo>
                <a:lnTo>
                  <a:pt x="6995" y="2602"/>
                </a:lnTo>
                <a:cubicBezTo>
                  <a:pt x="6477" y="2189"/>
                  <a:pt x="5888" y="1972"/>
                  <a:pt x="5288" y="1972"/>
                </a:cubicBezTo>
                <a:cubicBezTo>
                  <a:pt x="3423" y="1972"/>
                  <a:pt x="1912" y="4029"/>
                  <a:pt x="1912" y="6567"/>
                </a:cubicBezTo>
                <a:cubicBezTo>
                  <a:pt x="1911" y="6774"/>
                  <a:pt x="1922" y="6981"/>
                  <a:pt x="1942" y="7186"/>
                </a:cubicBezTo>
                <a:lnTo>
                  <a:pt x="1949" y="7180"/>
                </a:lnTo>
                <a:close/>
              </a:path>
              <a:path w="21600" h="21600" fill="none" extrusionOk="0">
                <a:moveTo>
                  <a:pt x="1074" y="12702"/>
                </a:moveTo>
                <a:cubicBezTo>
                  <a:pt x="1407" y="12969"/>
                  <a:pt x="1786" y="13110"/>
                  <a:pt x="2172" y="13110"/>
                </a:cubicBezTo>
                <a:cubicBezTo>
                  <a:pt x="2228" y="13109"/>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gradFill rotWithShape="1">
            <a:gsLst>
              <a:gs pos="0">
                <a:srgbClr val="CCECFF">
                  <a:alpha val="50998"/>
                </a:srgbClr>
              </a:gs>
              <a:gs pos="100000">
                <a:srgbClr val="5E6D76">
                  <a:alpha val="50998"/>
                </a:srgbClr>
              </a:gs>
            </a:gsLst>
            <a:lin ang="5400000" scaled="1"/>
          </a:gradFill>
          <a:ln w="9525" algn="ctr">
            <a:solidFill>
              <a:srgbClr val="000000"/>
            </a:solidFill>
            <a:miter lim="800000"/>
            <a:headEnd/>
            <a:tailEnd/>
          </a:ln>
          <a:effectLst/>
          <a:extLst>
            <a:ext uri="{AF507438-7753-43E0-B8FC-AC1667EBCBE1}">
              <a14:hiddenEffects xmlns:a14="http://schemas.microsoft.com/office/drawing/2010/main">
                <a:effectLst>
                  <a:outerShdw dist="107763" dir="2700000" algn="ctr" rotWithShape="0">
                    <a:srgbClr val="808080"/>
                  </a:outerShdw>
                </a:effectLst>
              </a14:hiddenEffects>
            </a:ext>
          </a:extLst>
        </p:spPr>
        <p:txBody>
          <a:bodyPr lIns="18000" rIns="18000" anchor="ctr"/>
          <a:lstStyle>
            <a:lvl1pPr>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fontAlgn="base">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fontAlgn="base">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fontAlgn="base">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fontAlgn="base">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algn="ctr">
              <a:spcBef>
                <a:spcPct val="0"/>
              </a:spcBef>
              <a:buFontTx/>
              <a:buNone/>
            </a:pPr>
            <a:r>
              <a:rPr lang="en-GB" altLang="en-US" sz="2000" b="1">
                <a:solidFill>
                  <a:srgbClr val="003399"/>
                </a:solidFill>
                <a:latin typeface="Arial" panose="020B0604020202020204" pitchFamily="34" charset="0"/>
              </a:rPr>
              <a:t>Restorative Approach provides an opportunity for the offender:</a:t>
            </a:r>
            <a:endParaRPr lang="en-GB" altLang="en-US" sz="1800" b="1">
              <a:solidFill>
                <a:srgbClr val="003399"/>
              </a:solidFill>
              <a:latin typeface="Arial" panose="020B0604020202020204" pitchFamily="34" charset="0"/>
            </a:endParaRPr>
          </a:p>
        </p:txBody>
      </p:sp>
      <p:sp>
        <p:nvSpPr>
          <p:cNvPr id="3" name="Cloud"/>
          <p:cNvSpPr>
            <a:spLocks noChangeAspect="1" noEditPoints="1" noChangeArrowheads="1"/>
          </p:cNvSpPr>
          <p:nvPr/>
        </p:nvSpPr>
        <p:spPr bwMode="auto">
          <a:xfrm>
            <a:off x="3538538" y="976313"/>
            <a:ext cx="2243137" cy="828675"/>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2977 w 21600"/>
              <a:gd name="T13" fmla="*/ 3262 h 21600"/>
              <a:gd name="T14" fmla="*/ 17087 w 21600"/>
              <a:gd name="T15" fmla="*/ 17337 h 21600"/>
            </a:gdLst>
            <a:ahLst/>
            <a:cxnLst>
              <a:cxn ang="T8">
                <a:pos x="T0" y="T1"/>
              </a:cxn>
              <a:cxn ang="T9">
                <a:pos x="T2" y="T3"/>
              </a:cxn>
              <a:cxn ang="T10">
                <a:pos x="T4" y="T5"/>
              </a:cxn>
              <a:cxn ang="T11">
                <a:pos x="T6" y="T7"/>
              </a:cxn>
            </a:cxnLst>
            <a:rect l="T12" t="T13" r="T14" b="T15"/>
            <a:pathLst>
              <a:path w="21600" h="21600" extrusionOk="0">
                <a:moveTo>
                  <a:pt x="1949" y="7180"/>
                </a:moveTo>
                <a:cubicBezTo>
                  <a:pt x="841" y="7336"/>
                  <a:pt x="0" y="8613"/>
                  <a:pt x="0" y="10137"/>
                </a:cubicBezTo>
                <a:cubicBezTo>
                  <a:pt x="-1" y="11192"/>
                  <a:pt x="409" y="12169"/>
                  <a:pt x="1074" y="12702"/>
                </a:cubicBezTo>
                <a:lnTo>
                  <a:pt x="1063" y="12668"/>
                </a:lnTo>
                <a:cubicBezTo>
                  <a:pt x="685" y="13217"/>
                  <a:pt x="475" y="13940"/>
                  <a:pt x="475" y="14690"/>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299"/>
                  <a:pt x="7635" y="20039"/>
                  <a:pt x="8235" y="19546"/>
                </a:cubicBezTo>
                <a:lnTo>
                  <a:pt x="8229" y="19550"/>
                </a:lnTo>
                <a:cubicBezTo>
                  <a:pt x="8855" y="20829"/>
                  <a:pt x="9908" y="21597"/>
                  <a:pt x="11036" y="21597"/>
                </a:cubicBezTo>
                <a:cubicBezTo>
                  <a:pt x="12523" y="21596"/>
                  <a:pt x="13836" y="20267"/>
                  <a:pt x="14267" y="18324"/>
                </a:cubicBezTo>
                <a:lnTo>
                  <a:pt x="14270" y="18350"/>
                </a:lnTo>
                <a:cubicBezTo>
                  <a:pt x="14730" y="18740"/>
                  <a:pt x="15260" y="18947"/>
                  <a:pt x="15802" y="18947"/>
                </a:cubicBezTo>
                <a:cubicBezTo>
                  <a:pt x="17390" y="18946"/>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1"/>
                  <a:pt x="15367" y="426"/>
                  <a:pt x="14905" y="1165"/>
                </a:cubicBezTo>
                <a:lnTo>
                  <a:pt x="14909" y="1170"/>
                </a:lnTo>
                <a:cubicBezTo>
                  <a:pt x="14497" y="432"/>
                  <a:pt x="13855" y="0"/>
                  <a:pt x="13174" y="0"/>
                </a:cubicBezTo>
                <a:cubicBezTo>
                  <a:pt x="12347" y="-1"/>
                  <a:pt x="11590" y="637"/>
                  <a:pt x="11221" y="1645"/>
                </a:cubicBezTo>
                <a:lnTo>
                  <a:pt x="11229" y="1694"/>
                </a:lnTo>
                <a:cubicBezTo>
                  <a:pt x="10730" y="1024"/>
                  <a:pt x="10058" y="650"/>
                  <a:pt x="9358" y="650"/>
                </a:cubicBezTo>
                <a:cubicBezTo>
                  <a:pt x="8372" y="649"/>
                  <a:pt x="7466" y="1391"/>
                  <a:pt x="7003" y="2578"/>
                </a:cubicBezTo>
                <a:lnTo>
                  <a:pt x="6995" y="2602"/>
                </a:lnTo>
                <a:cubicBezTo>
                  <a:pt x="6477" y="2189"/>
                  <a:pt x="5888" y="1972"/>
                  <a:pt x="5288" y="1972"/>
                </a:cubicBezTo>
                <a:cubicBezTo>
                  <a:pt x="3423" y="1972"/>
                  <a:pt x="1912" y="4029"/>
                  <a:pt x="1912" y="6567"/>
                </a:cubicBezTo>
                <a:cubicBezTo>
                  <a:pt x="1911" y="6774"/>
                  <a:pt x="1922" y="6981"/>
                  <a:pt x="1942" y="7186"/>
                </a:cubicBezTo>
                <a:lnTo>
                  <a:pt x="1949" y="7180"/>
                </a:lnTo>
                <a:close/>
              </a:path>
              <a:path w="21600" h="21600" fill="none" extrusionOk="0">
                <a:moveTo>
                  <a:pt x="1074" y="12702"/>
                </a:moveTo>
                <a:cubicBezTo>
                  <a:pt x="1407" y="12969"/>
                  <a:pt x="1786" y="13110"/>
                  <a:pt x="2172" y="13110"/>
                </a:cubicBezTo>
                <a:cubicBezTo>
                  <a:pt x="2228" y="13109"/>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gradFill rotWithShape="1">
            <a:gsLst>
              <a:gs pos="0">
                <a:srgbClr val="CCECFF">
                  <a:alpha val="50998"/>
                </a:srgbClr>
              </a:gs>
              <a:gs pos="100000">
                <a:srgbClr val="5E6D76">
                  <a:alpha val="50998"/>
                </a:srgbClr>
              </a:gs>
            </a:gsLst>
            <a:lin ang="5400000" scaled="1"/>
          </a:gradFill>
          <a:ln w="9525">
            <a:solidFill>
              <a:srgbClr val="000000"/>
            </a:solidFill>
            <a:miter lim="800000"/>
            <a:headEnd/>
            <a:tailEnd/>
          </a:ln>
          <a:effectLst/>
          <a:extLst>
            <a:ext uri="{AF507438-7753-43E0-B8FC-AC1667EBCBE1}">
              <a14:hiddenEffects xmlns:a14="http://schemas.microsoft.com/office/drawing/2010/main">
                <a:effectLst>
                  <a:outerShdw dist="107763" dir="2700000" algn="ctr" rotWithShape="0">
                    <a:srgbClr val="808080"/>
                  </a:outerShdw>
                </a:effectLst>
              </a14:hiddenEffects>
            </a:ext>
          </a:extLst>
        </p:spPr>
        <p:txBody>
          <a:bodyPr lIns="18000" rIns="18000" anchor="ctr"/>
          <a:lstStyle>
            <a:lvl1pPr>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fontAlgn="base">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fontAlgn="base">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fontAlgn="base">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fontAlgn="base">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algn="ctr">
              <a:spcBef>
                <a:spcPct val="0"/>
              </a:spcBef>
              <a:buFontTx/>
              <a:buNone/>
            </a:pPr>
            <a:r>
              <a:rPr lang="en-GB" altLang="en-US" sz="1400" b="1" dirty="0">
                <a:solidFill>
                  <a:srgbClr val="003399"/>
                </a:solidFill>
                <a:latin typeface="Arial" panose="020B0604020202020204" pitchFamily="34" charset="0"/>
              </a:rPr>
              <a:t>Chance to say sorry</a:t>
            </a:r>
          </a:p>
        </p:txBody>
      </p:sp>
      <p:sp>
        <p:nvSpPr>
          <p:cNvPr id="4" name="Cloud"/>
          <p:cNvSpPr>
            <a:spLocks noChangeAspect="1" noEditPoints="1" noChangeArrowheads="1"/>
          </p:cNvSpPr>
          <p:nvPr/>
        </p:nvSpPr>
        <p:spPr bwMode="auto">
          <a:xfrm>
            <a:off x="6876256" y="1390650"/>
            <a:ext cx="1962150" cy="725487"/>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2977 w 21600"/>
              <a:gd name="T13" fmla="*/ 3262 h 21600"/>
              <a:gd name="T14" fmla="*/ 17087 w 21600"/>
              <a:gd name="T15" fmla="*/ 17337 h 21600"/>
            </a:gdLst>
            <a:ahLst/>
            <a:cxnLst>
              <a:cxn ang="T8">
                <a:pos x="T0" y="T1"/>
              </a:cxn>
              <a:cxn ang="T9">
                <a:pos x="T2" y="T3"/>
              </a:cxn>
              <a:cxn ang="T10">
                <a:pos x="T4" y="T5"/>
              </a:cxn>
              <a:cxn ang="T11">
                <a:pos x="T6" y="T7"/>
              </a:cxn>
            </a:cxnLst>
            <a:rect l="T12" t="T13" r="T14" b="T15"/>
            <a:pathLst>
              <a:path w="21600" h="21600" extrusionOk="0">
                <a:moveTo>
                  <a:pt x="1949" y="7180"/>
                </a:moveTo>
                <a:cubicBezTo>
                  <a:pt x="841" y="7336"/>
                  <a:pt x="0" y="8613"/>
                  <a:pt x="0" y="10137"/>
                </a:cubicBezTo>
                <a:cubicBezTo>
                  <a:pt x="-1" y="11192"/>
                  <a:pt x="409" y="12169"/>
                  <a:pt x="1074" y="12702"/>
                </a:cubicBezTo>
                <a:lnTo>
                  <a:pt x="1063" y="12668"/>
                </a:lnTo>
                <a:cubicBezTo>
                  <a:pt x="685" y="13217"/>
                  <a:pt x="475" y="13940"/>
                  <a:pt x="475" y="14690"/>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299"/>
                  <a:pt x="7635" y="20039"/>
                  <a:pt x="8235" y="19546"/>
                </a:cubicBezTo>
                <a:lnTo>
                  <a:pt x="8229" y="19550"/>
                </a:lnTo>
                <a:cubicBezTo>
                  <a:pt x="8855" y="20829"/>
                  <a:pt x="9908" y="21597"/>
                  <a:pt x="11036" y="21597"/>
                </a:cubicBezTo>
                <a:cubicBezTo>
                  <a:pt x="12523" y="21596"/>
                  <a:pt x="13836" y="20267"/>
                  <a:pt x="14267" y="18324"/>
                </a:cubicBezTo>
                <a:lnTo>
                  <a:pt x="14270" y="18350"/>
                </a:lnTo>
                <a:cubicBezTo>
                  <a:pt x="14730" y="18740"/>
                  <a:pt x="15260" y="18947"/>
                  <a:pt x="15802" y="18947"/>
                </a:cubicBezTo>
                <a:cubicBezTo>
                  <a:pt x="17390" y="18946"/>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1"/>
                  <a:pt x="15367" y="426"/>
                  <a:pt x="14905" y="1165"/>
                </a:cubicBezTo>
                <a:lnTo>
                  <a:pt x="14909" y="1170"/>
                </a:lnTo>
                <a:cubicBezTo>
                  <a:pt x="14497" y="432"/>
                  <a:pt x="13855" y="0"/>
                  <a:pt x="13174" y="0"/>
                </a:cubicBezTo>
                <a:cubicBezTo>
                  <a:pt x="12347" y="-1"/>
                  <a:pt x="11590" y="637"/>
                  <a:pt x="11221" y="1645"/>
                </a:cubicBezTo>
                <a:lnTo>
                  <a:pt x="11229" y="1694"/>
                </a:lnTo>
                <a:cubicBezTo>
                  <a:pt x="10730" y="1024"/>
                  <a:pt x="10058" y="650"/>
                  <a:pt x="9358" y="650"/>
                </a:cubicBezTo>
                <a:cubicBezTo>
                  <a:pt x="8372" y="649"/>
                  <a:pt x="7466" y="1391"/>
                  <a:pt x="7003" y="2578"/>
                </a:cubicBezTo>
                <a:lnTo>
                  <a:pt x="6995" y="2602"/>
                </a:lnTo>
                <a:cubicBezTo>
                  <a:pt x="6477" y="2189"/>
                  <a:pt x="5888" y="1972"/>
                  <a:pt x="5288" y="1972"/>
                </a:cubicBezTo>
                <a:cubicBezTo>
                  <a:pt x="3423" y="1972"/>
                  <a:pt x="1912" y="4029"/>
                  <a:pt x="1912" y="6567"/>
                </a:cubicBezTo>
                <a:cubicBezTo>
                  <a:pt x="1911" y="6774"/>
                  <a:pt x="1922" y="6981"/>
                  <a:pt x="1942" y="7186"/>
                </a:cubicBezTo>
                <a:lnTo>
                  <a:pt x="1949" y="7180"/>
                </a:lnTo>
                <a:close/>
              </a:path>
              <a:path w="21600" h="21600" fill="none" extrusionOk="0">
                <a:moveTo>
                  <a:pt x="1074" y="12702"/>
                </a:moveTo>
                <a:cubicBezTo>
                  <a:pt x="1407" y="12969"/>
                  <a:pt x="1786" y="13110"/>
                  <a:pt x="2172" y="13110"/>
                </a:cubicBezTo>
                <a:cubicBezTo>
                  <a:pt x="2228" y="13109"/>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gradFill rotWithShape="1">
            <a:gsLst>
              <a:gs pos="0">
                <a:srgbClr val="CCECFF">
                  <a:alpha val="50998"/>
                </a:srgbClr>
              </a:gs>
              <a:gs pos="100000">
                <a:srgbClr val="5E6D76">
                  <a:alpha val="50998"/>
                </a:srgbClr>
              </a:gs>
            </a:gsLst>
            <a:lin ang="5400000" scaled="1"/>
          </a:gradFill>
          <a:ln w="9525">
            <a:solidFill>
              <a:srgbClr val="000000"/>
            </a:solidFill>
            <a:miter lim="800000"/>
            <a:headEnd/>
            <a:tailEnd/>
          </a:ln>
          <a:effectLst/>
          <a:extLst>
            <a:ext uri="{AF507438-7753-43E0-B8FC-AC1667EBCBE1}">
              <a14:hiddenEffects xmlns:a14="http://schemas.microsoft.com/office/drawing/2010/main">
                <a:effectLst>
                  <a:outerShdw dist="107763" dir="2700000" algn="ctr" rotWithShape="0">
                    <a:srgbClr val="808080"/>
                  </a:outerShdw>
                </a:effectLst>
              </a14:hiddenEffects>
            </a:ext>
          </a:extLst>
        </p:spPr>
        <p:txBody>
          <a:bodyPr lIns="18000" rIns="18000" anchor="ctr"/>
          <a:lstStyle>
            <a:lvl1pPr>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fontAlgn="base">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fontAlgn="base">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fontAlgn="base">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fontAlgn="base">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algn="ctr">
              <a:spcBef>
                <a:spcPct val="0"/>
              </a:spcBef>
              <a:buFontTx/>
              <a:buNone/>
            </a:pPr>
            <a:r>
              <a:rPr lang="en-GB" altLang="en-US" sz="1400" b="1">
                <a:solidFill>
                  <a:srgbClr val="003399"/>
                </a:solidFill>
                <a:latin typeface="Arial" panose="020B0604020202020204" pitchFamily="34" charset="0"/>
              </a:rPr>
              <a:t>Move on</a:t>
            </a:r>
          </a:p>
        </p:txBody>
      </p:sp>
      <p:sp>
        <p:nvSpPr>
          <p:cNvPr id="5" name="Cloud"/>
          <p:cNvSpPr>
            <a:spLocks noChangeAspect="1" noEditPoints="1" noChangeArrowheads="1"/>
          </p:cNvSpPr>
          <p:nvPr/>
        </p:nvSpPr>
        <p:spPr bwMode="auto">
          <a:xfrm>
            <a:off x="6626844" y="4054475"/>
            <a:ext cx="2243138" cy="828675"/>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2977 w 21600"/>
              <a:gd name="T13" fmla="*/ 3262 h 21600"/>
              <a:gd name="T14" fmla="*/ 17087 w 21600"/>
              <a:gd name="T15" fmla="*/ 17337 h 21600"/>
            </a:gdLst>
            <a:ahLst/>
            <a:cxnLst>
              <a:cxn ang="T8">
                <a:pos x="T0" y="T1"/>
              </a:cxn>
              <a:cxn ang="T9">
                <a:pos x="T2" y="T3"/>
              </a:cxn>
              <a:cxn ang="T10">
                <a:pos x="T4" y="T5"/>
              </a:cxn>
              <a:cxn ang="T11">
                <a:pos x="T6" y="T7"/>
              </a:cxn>
            </a:cxnLst>
            <a:rect l="T12" t="T13" r="T14" b="T15"/>
            <a:pathLst>
              <a:path w="21600" h="21600" extrusionOk="0">
                <a:moveTo>
                  <a:pt x="1949" y="7180"/>
                </a:moveTo>
                <a:cubicBezTo>
                  <a:pt x="841" y="7336"/>
                  <a:pt x="0" y="8613"/>
                  <a:pt x="0" y="10137"/>
                </a:cubicBezTo>
                <a:cubicBezTo>
                  <a:pt x="-1" y="11192"/>
                  <a:pt x="409" y="12169"/>
                  <a:pt x="1074" y="12702"/>
                </a:cubicBezTo>
                <a:lnTo>
                  <a:pt x="1063" y="12668"/>
                </a:lnTo>
                <a:cubicBezTo>
                  <a:pt x="685" y="13217"/>
                  <a:pt x="475" y="13940"/>
                  <a:pt x="475" y="14690"/>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299"/>
                  <a:pt x="7635" y="20039"/>
                  <a:pt x="8235" y="19546"/>
                </a:cubicBezTo>
                <a:lnTo>
                  <a:pt x="8229" y="19550"/>
                </a:lnTo>
                <a:cubicBezTo>
                  <a:pt x="8855" y="20829"/>
                  <a:pt x="9908" y="21597"/>
                  <a:pt x="11036" y="21597"/>
                </a:cubicBezTo>
                <a:cubicBezTo>
                  <a:pt x="12523" y="21596"/>
                  <a:pt x="13836" y="20267"/>
                  <a:pt x="14267" y="18324"/>
                </a:cubicBezTo>
                <a:lnTo>
                  <a:pt x="14270" y="18350"/>
                </a:lnTo>
                <a:cubicBezTo>
                  <a:pt x="14730" y="18740"/>
                  <a:pt x="15260" y="18947"/>
                  <a:pt x="15802" y="18947"/>
                </a:cubicBezTo>
                <a:cubicBezTo>
                  <a:pt x="17390" y="18946"/>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1"/>
                  <a:pt x="15367" y="426"/>
                  <a:pt x="14905" y="1165"/>
                </a:cubicBezTo>
                <a:lnTo>
                  <a:pt x="14909" y="1170"/>
                </a:lnTo>
                <a:cubicBezTo>
                  <a:pt x="14497" y="432"/>
                  <a:pt x="13855" y="0"/>
                  <a:pt x="13174" y="0"/>
                </a:cubicBezTo>
                <a:cubicBezTo>
                  <a:pt x="12347" y="-1"/>
                  <a:pt x="11590" y="637"/>
                  <a:pt x="11221" y="1645"/>
                </a:cubicBezTo>
                <a:lnTo>
                  <a:pt x="11229" y="1694"/>
                </a:lnTo>
                <a:cubicBezTo>
                  <a:pt x="10730" y="1024"/>
                  <a:pt x="10058" y="650"/>
                  <a:pt x="9358" y="650"/>
                </a:cubicBezTo>
                <a:cubicBezTo>
                  <a:pt x="8372" y="649"/>
                  <a:pt x="7466" y="1391"/>
                  <a:pt x="7003" y="2578"/>
                </a:cubicBezTo>
                <a:lnTo>
                  <a:pt x="6995" y="2602"/>
                </a:lnTo>
                <a:cubicBezTo>
                  <a:pt x="6477" y="2189"/>
                  <a:pt x="5888" y="1972"/>
                  <a:pt x="5288" y="1972"/>
                </a:cubicBezTo>
                <a:cubicBezTo>
                  <a:pt x="3423" y="1972"/>
                  <a:pt x="1912" y="4029"/>
                  <a:pt x="1912" y="6567"/>
                </a:cubicBezTo>
                <a:cubicBezTo>
                  <a:pt x="1911" y="6774"/>
                  <a:pt x="1922" y="6981"/>
                  <a:pt x="1942" y="7186"/>
                </a:cubicBezTo>
                <a:lnTo>
                  <a:pt x="1949" y="7180"/>
                </a:lnTo>
                <a:close/>
              </a:path>
              <a:path w="21600" h="21600" fill="none" extrusionOk="0">
                <a:moveTo>
                  <a:pt x="1074" y="12702"/>
                </a:moveTo>
                <a:cubicBezTo>
                  <a:pt x="1407" y="12969"/>
                  <a:pt x="1786" y="13110"/>
                  <a:pt x="2172" y="13110"/>
                </a:cubicBezTo>
                <a:cubicBezTo>
                  <a:pt x="2228" y="13109"/>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gradFill rotWithShape="1">
            <a:gsLst>
              <a:gs pos="0">
                <a:srgbClr val="CCECFF">
                  <a:alpha val="50998"/>
                </a:srgbClr>
              </a:gs>
              <a:gs pos="100000">
                <a:srgbClr val="5E6D76">
                  <a:alpha val="50998"/>
                </a:srgbClr>
              </a:gs>
            </a:gsLst>
            <a:lin ang="5400000" scaled="1"/>
          </a:gradFill>
          <a:ln w="9525">
            <a:solidFill>
              <a:srgbClr val="000000"/>
            </a:solidFill>
            <a:miter lim="800000"/>
            <a:headEnd/>
            <a:tailEnd/>
          </a:ln>
          <a:effectLst/>
          <a:extLst>
            <a:ext uri="{AF507438-7753-43E0-B8FC-AC1667EBCBE1}">
              <a14:hiddenEffects xmlns:a14="http://schemas.microsoft.com/office/drawing/2010/main">
                <a:effectLst>
                  <a:outerShdw dist="107763" dir="2700000" algn="ctr" rotWithShape="0">
                    <a:srgbClr val="808080"/>
                  </a:outerShdw>
                </a:effectLst>
              </a14:hiddenEffects>
            </a:ext>
          </a:extLst>
        </p:spPr>
        <p:txBody>
          <a:bodyPr lIns="18000" rIns="18000" anchor="ctr"/>
          <a:lstStyle>
            <a:lvl1pPr>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fontAlgn="base">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fontAlgn="base">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fontAlgn="base">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fontAlgn="base">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algn="ctr">
              <a:spcBef>
                <a:spcPct val="0"/>
              </a:spcBef>
              <a:buFontTx/>
              <a:buNone/>
            </a:pPr>
            <a:r>
              <a:rPr lang="en-GB" altLang="en-US" sz="1400" b="1">
                <a:solidFill>
                  <a:srgbClr val="003399"/>
                </a:solidFill>
                <a:latin typeface="Arial" panose="020B0604020202020204" pitchFamily="34" charset="0"/>
              </a:rPr>
              <a:t>Fresh start</a:t>
            </a:r>
          </a:p>
        </p:txBody>
      </p:sp>
      <p:sp>
        <p:nvSpPr>
          <p:cNvPr id="6" name="Cloud"/>
          <p:cNvSpPr>
            <a:spLocks noChangeAspect="1" noEditPoints="1" noChangeArrowheads="1"/>
          </p:cNvSpPr>
          <p:nvPr/>
        </p:nvSpPr>
        <p:spPr bwMode="auto">
          <a:xfrm>
            <a:off x="4225594" y="5085184"/>
            <a:ext cx="2668587" cy="828675"/>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2977 w 21600"/>
              <a:gd name="T13" fmla="*/ 3262 h 21600"/>
              <a:gd name="T14" fmla="*/ 17087 w 21600"/>
              <a:gd name="T15" fmla="*/ 17337 h 21600"/>
            </a:gdLst>
            <a:ahLst/>
            <a:cxnLst>
              <a:cxn ang="T8">
                <a:pos x="T0" y="T1"/>
              </a:cxn>
              <a:cxn ang="T9">
                <a:pos x="T2" y="T3"/>
              </a:cxn>
              <a:cxn ang="T10">
                <a:pos x="T4" y="T5"/>
              </a:cxn>
              <a:cxn ang="T11">
                <a:pos x="T6" y="T7"/>
              </a:cxn>
            </a:cxnLst>
            <a:rect l="T12" t="T13" r="T14" b="T15"/>
            <a:pathLst>
              <a:path w="21600" h="21600" extrusionOk="0">
                <a:moveTo>
                  <a:pt x="1949" y="7180"/>
                </a:moveTo>
                <a:cubicBezTo>
                  <a:pt x="841" y="7336"/>
                  <a:pt x="0" y="8613"/>
                  <a:pt x="0" y="10137"/>
                </a:cubicBezTo>
                <a:cubicBezTo>
                  <a:pt x="-1" y="11192"/>
                  <a:pt x="409" y="12169"/>
                  <a:pt x="1074" y="12702"/>
                </a:cubicBezTo>
                <a:lnTo>
                  <a:pt x="1063" y="12668"/>
                </a:lnTo>
                <a:cubicBezTo>
                  <a:pt x="685" y="13217"/>
                  <a:pt x="475" y="13940"/>
                  <a:pt x="475" y="14690"/>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299"/>
                  <a:pt x="7635" y="20039"/>
                  <a:pt x="8235" y="19546"/>
                </a:cubicBezTo>
                <a:lnTo>
                  <a:pt x="8229" y="19550"/>
                </a:lnTo>
                <a:cubicBezTo>
                  <a:pt x="8855" y="20829"/>
                  <a:pt x="9908" y="21597"/>
                  <a:pt x="11036" y="21597"/>
                </a:cubicBezTo>
                <a:cubicBezTo>
                  <a:pt x="12523" y="21596"/>
                  <a:pt x="13836" y="20267"/>
                  <a:pt x="14267" y="18324"/>
                </a:cubicBezTo>
                <a:lnTo>
                  <a:pt x="14270" y="18350"/>
                </a:lnTo>
                <a:cubicBezTo>
                  <a:pt x="14730" y="18740"/>
                  <a:pt x="15260" y="18947"/>
                  <a:pt x="15802" y="18947"/>
                </a:cubicBezTo>
                <a:cubicBezTo>
                  <a:pt x="17390" y="18946"/>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1"/>
                  <a:pt x="15367" y="426"/>
                  <a:pt x="14905" y="1165"/>
                </a:cubicBezTo>
                <a:lnTo>
                  <a:pt x="14909" y="1170"/>
                </a:lnTo>
                <a:cubicBezTo>
                  <a:pt x="14497" y="432"/>
                  <a:pt x="13855" y="0"/>
                  <a:pt x="13174" y="0"/>
                </a:cubicBezTo>
                <a:cubicBezTo>
                  <a:pt x="12347" y="-1"/>
                  <a:pt x="11590" y="637"/>
                  <a:pt x="11221" y="1645"/>
                </a:cubicBezTo>
                <a:lnTo>
                  <a:pt x="11229" y="1694"/>
                </a:lnTo>
                <a:cubicBezTo>
                  <a:pt x="10730" y="1024"/>
                  <a:pt x="10058" y="650"/>
                  <a:pt x="9358" y="650"/>
                </a:cubicBezTo>
                <a:cubicBezTo>
                  <a:pt x="8372" y="649"/>
                  <a:pt x="7466" y="1391"/>
                  <a:pt x="7003" y="2578"/>
                </a:cubicBezTo>
                <a:lnTo>
                  <a:pt x="6995" y="2602"/>
                </a:lnTo>
                <a:cubicBezTo>
                  <a:pt x="6477" y="2189"/>
                  <a:pt x="5888" y="1972"/>
                  <a:pt x="5288" y="1972"/>
                </a:cubicBezTo>
                <a:cubicBezTo>
                  <a:pt x="3423" y="1972"/>
                  <a:pt x="1912" y="4029"/>
                  <a:pt x="1912" y="6567"/>
                </a:cubicBezTo>
                <a:cubicBezTo>
                  <a:pt x="1911" y="6774"/>
                  <a:pt x="1922" y="6981"/>
                  <a:pt x="1942" y="7186"/>
                </a:cubicBezTo>
                <a:lnTo>
                  <a:pt x="1949" y="7180"/>
                </a:lnTo>
                <a:close/>
              </a:path>
              <a:path w="21600" h="21600" fill="none" extrusionOk="0">
                <a:moveTo>
                  <a:pt x="1074" y="12702"/>
                </a:moveTo>
                <a:cubicBezTo>
                  <a:pt x="1407" y="12969"/>
                  <a:pt x="1786" y="13110"/>
                  <a:pt x="2172" y="13110"/>
                </a:cubicBezTo>
                <a:cubicBezTo>
                  <a:pt x="2228" y="13109"/>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gradFill rotWithShape="1">
            <a:gsLst>
              <a:gs pos="0">
                <a:srgbClr val="CCECFF">
                  <a:alpha val="50998"/>
                </a:srgbClr>
              </a:gs>
              <a:gs pos="100000">
                <a:srgbClr val="5E6D76">
                  <a:alpha val="50998"/>
                </a:srgbClr>
              </a:gs>
            </a:gsLst>
            <a:lin ang="5400000" scaled="1"/>
          </a:gradFill>
          <a:ln w="9525">
            <a:solidFill>
              <a:srgbClr val="000000"/>
            </a:solidFill>
            <a:miter lim="800000"/>
            <a:headEnd/>
            <a:tailEnd/>
          </a:ln>
          <a:effectLst/>
          <a:extLst>
            <a:ext uri="{AF507438-7753-43E0-B8FC-AC1667EBCBE1}">
              <a14:hiddenEffects xmlns:a14="http://schemas.microsoft.com/office/drawing/2010/main">
                <a:effectLst>
                  <a:outerShdw dist="107763" dir="2700000" algn="ctr" rotWithShape="0">
                    <a:srgbClr val="808080"/>
                  </a:outerShdw>
                </a:effectLst>
              </a14:hiddenEffects>
            </a:ext>
          </a:extLst>
        </p:spPr>
        <p:txBody>
          <a:bodyPr lIns="18000" rIns="18000" anchor="ctr"/>
          <a:lstStyle>
            <a:lvl1pPr>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fontAlgn="base">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fontAlgn="base">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fontAlgn="base">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fontAlgn="base">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algn="ctr">
              <a:spcBef>
                <a:spcPct val="0"/>
              </a:spcBef>
              <a:buFontTx/>
              <a:buNone/>
            </a:pPr>
            <a:r>
              <a:rPr lang="en-GB" altLang="en-US" sz="1400" b="1">
                <a:solidFill>
                  <a:srgbClr val="003399"/>
                </a:solidFill>
                <a:latin typeface="Arial" panose="020B0604020202020204" pitchFamily="34" charset="0"/>
              </a:rPr>
              <a:t>Understanding</a:t>
            </a:r>
          </a:p>
        </p:txBody>
      </p:sp>
      <p:sp>
        <p:nvSpPr>
          <p:cNvPr id="7" name="Cloud"/>
          <p:cNvSpPr>
            <a:spLocks noChangeAspect="1" noEditPoints="1" noChangeArrowheads="1"/>
          </p:cNvSpPr>
          <p:nvPr/>
        </p:nvSpPr>
        <p:spPr bwMode="auto">
          <a:xfrm>
            <a:off x="1211262" y="4519613"/>
            <a:ext cx="2466975" cy="911225"/>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2977 w 21600"/>
              <a:gd name="T13" fmla="*/ 3262 h 21600"/>
              <a:gd name="T14" fmla="*/ 17087 w 21600"/>
              <a:gd name="T15" fmla="*/ 17337 h 21600"/>
            </a:gdLst>
            <a:ahLst/>
            <a:cxnLst>
              <a:cxn ang="T8">
                <a:pos x="T0" y="T1"/>
              </a:cxn>
              <a:cxn ang="T9">
                <a:pos x="T2" y="T3"/>
              </a:cxn>
              <a:cxn ang="T10">
                <a:pos x="T4" y="T5"/>
              </a:cxn>
              <a:cxn ang="T11">
                <a:pos x="T6" y="T7"/>
              </a:cxn>
            </a:cxnLst>
            <a:rect l="T12" t="T13" r="T14" b="T15"/>
            <a:pathLst>
              <a:path w="21600" h="21600" extrusionOk="0">
                <a:moveTo>
                  <a:pt x="1949" y="7180"/>
                </a:moveTo>
                <a:cubicBezTo>
                  <a:pt x="841" y="7336"/>
                  <a:pt x="0" y="8613"/>
                  <a:pt x="0" y="10137"/>
                </a:cubicBezTo>
                <a:cubicBezTo>
                  <a:pt x="-1" y="11192"/>
                  <a:pt x="409" y="12169"/>
                  <a:pt x="1074" y="12702"/>
                </a:cubicBezTo>
                <a:lnTo>
                  <a:pt x="1063" y="12668"/>
                </a:lnTo>
                <a:cubicBezTo>
                  <a:pt x="685" y="13217"/>
                  <a:pt x="475" y="13940"/>
                  <a:pt x="475" y="14690"/>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299"/>
                  <a:pt x="7635" y="20039"/>
                  <a:pt x="8235" y="19546"/>
                </a:cubicBezTo>
                <a:lnTo>
                  <a:pt x="8229" y="19550"/>
                </a:lnTo>
                <a:cubicBezTo>
                  <a:pt x="8855" y="20829"/>
                  <a:pt x="9908" y="21597"/>
                  <a:pt x="11036" y="21597"/>
                </a:cubicBezTo>
                <a:cubicBezTo>
                  <a:pt x="12523" y="21596"/>
                  <a:pt x="13836" y="20267"/>
                  <a:pt x="14267" y="18324"/>
                </a:cubicBezTo>
                <a:lnTo>
                  <a:pt x="14270" y="18350"/>
                </a:lnTo>
                <a:cubicBezTo>
                  <a:pt x="14730" y="18740"/>
                  <a:pt x="15260" y="18947"/>
                  <a:pt x="15802" y="18947"/>
                </a:cubicBezTo>
                <a:cubicBezTo>
                  <a:pt x="17390" y="18946"/>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1"/>
                  <a:pt x="15367" y="426"/>
                  <a:pt x="14905" y="1165"/>
                </a:cubicBezTo>
                <a:lnTo>
                  <a:pt x="14909" y="1170"/>
                </a:lnTo>
                <a:cubicBezTo>
                  <a:pt x="14497" y="432"/>
                  <a:pt x="13855" y="0"/>
                  <a:pt x="13174" y="0"/>
                </a:cubicBezTo>
                <a:cubicBezTo>
                  <a:pt x="12347" y="-1"/>
                  <a:pt x="11590" y="637"/>
                  <a:pt x="11221" y="1645"/>
                </a:cubicBezTo>
                <a:lnTo>
                  <a:pt x="11229" y="1694"/>
                </a:lnTo>
                <a:cubicBezTo>
                  <a:pt x="10730" y="1024"/>
                  <a:pt x="10058" y="650"/>
                  <a:pt x="9358" y="650"/>
                </a:cubicBezTo>
                <a:cubicBezTo>
                  <a:pt x="8372" y="649"/>
                  <a:pt x="7466" y="1391"/>
                  <a:pt x="7003" y="2578"/>
                </a:cubicBezTo>
                <a:lnTo>
                  <a:pt x="6995" y="2602"/>
                </a:lnTo>
                <a:cubicBezTo>
                  <a:pt x="6477" y="2189"/>
                  <a:pt x="5888" y="1972"/>
                  <a:pt x="5288" y="1972"/>
                </a:cubicBezTo>
                <a:cubicBezTo>
                  <a:pt x="3423" y="1972"/>
                  <a:pt x="1912" y="4029"/>
                  <a:pt x="1912" y="6567"/>
                </a:cubicBezTo>
                <a:cubicBezTo>
                  <a:pt x="1911" y="6774"/>
                  <a:pt x="1922" y="6981"/>
                  <a:pt x="1942" y="7186"/>
                </a:cubicBezTo>
                <a:lnTo>
                  <a:pt x="1949" y="7180"/>
                </a:lnTo>
                <a:close/>
              </a:path>
              <a:path w="21600" h="21600" fill="none" extrusionOk="0">
                <a:moveTo>
                  <a:pt x="1074" y="12702"/>
                </a:moveTo>
                <a:cubicBezTo>
                  <a:pt x="1407" y="12969"/>
                  <a:pt x="1786" y="13110"/>
                  <a:pt x="2172" y="13110"/>
                </a:cubicBezTo>
                <a:cubicBezTo>
                  <a:pt x="2228" y="13109"/>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gradFill rotWithShape="1">
            <a:gsLst>
              <a:gs pos="0">
                <a:srgbClr val="CCECFF">
                  <a:alpha val="50998"/>
                </a:srgbClr>
              </a:gs>
              <a:gs pos="100000">
                <a:srgbClr val="5E6D76">
                  <a:alpha val="50998"/>
                </a:srgbClr>
              </a:gs>
            </a:gsLst>
            <a:lin ang="5400000" scaled="1"/>
          </a:gradFill>
          <a:ln w="9525">
            <a:solidFill>
              <a:srgbClr val="000000"/>
            </a:solidFill>
            <a:miter lim="800000"/>
            <a:headEnd/>
            <a:tailEnd/>
          </a:ln>
          <a:effectLst/>
          <a:extLst>
            <a:ext uri="{AF507438-7753-43E0-B8FC-AC1667EBCBE1}">
              <a14:hiddenEffects xmlns:a14="http://schemas.microsoft.com/office/drawing/2010/main">
                <a:effectLst>
                  <a:outerShdw dist="107763" dir="2700000" algn="ctr" rotWithShape="0">
                    <a:srgbClr val="808080"/>
                  </a:outerShdw>
                </a:effectLst>
              </a14:hiddenEffects>
            </a:ext>
          </a:extLst>
        </p:spPr>
        <p:txBody>
          <a:bodyPr lIns="18000" rIns="18000" anchor="ctr"/>
          <a:lstStyle>
            <a:lvl1pPr>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fontAlgn="base">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fontAlgn="base">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fontAlgn="base">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fontAlgn="base">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algn="ctr">
              <a:spcBef>
                <a:spcPct val="0"/>
              </a:spcBef>
              <a:buFontTx/>
              <a:buNone/>
            </a:pPr>
            <a:r>
              <a:rPr lang="en-GB" altLang="en-US" sz="1400" b="1" dirty="0">
                <a:solidFill>
                  <a:srgbClr val="003399"/>
                </a:solidFill>
                <a:latin typeface="Arial" panose="020B0604020202020204" pitchFamily="34" charset="0"/>
              </a:rPr>
              <a:t>Chance to repair damage</a:t>
            </a:r>
          </a:p>
        </p:txBody>
      </p:sp>
      <p:sp>
        <p:nvSpPr>
          <p:cNvPr id="8" name="Cloud"/>
          <p:cNvSpPr>
            <a:spLocks noChangeAspect="1" noEditPoints="1" noChangeArrowheads="1"/>
          </p:cNvSpPr>
          <p:nvPr/>
        </p:nvSpPr>
        <p:spPr bwMode="auto">
          <a:xfrm>
            <a:off x="89693" y="2942308"/>
            <a:ext cx="2243137" cy="828675"/>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2977 w 21600"/>
              <a:gd name="T13" fmla="*/ 3262 h 21600"/>
              <a:gd name="T14" fmla="*/ 17087 w 21600"/>
              <a:gd name="T15" fmla="*/ 17337 h 21600"/>
            </a:gdLst>
            <a:ahLst/>
            <a:cxnLst>
              <a:cxn ang="T8">
                <a:pos x="T0" y="T1"/>
              </a:cxn>
              <a:cxn ang="T9">
                <a:pos x="T2" y="T3"/>
              </a:cxn>
              <a:cxn ang="T10">
                <a:pos x="T4" y="T5"/>
              </a:cxn>
              <a:cxn ang="T11">
                <a:pos x="T6" y="T7"/>
              </a:cxn>
            </a:cxnLst>
            <a:rect l="T12" t="T13" r="T14" b="T15"/>
            <a:pathLst>
              <a:path w="21600" h="21600" extrusionOk="0">
                <a:moveTo>
                  <a:pt x="1949" y="7180"/>
                </a:moveTo>
                <a:cubicBezTo>
                  <a:pt x="841" y="7336"/>
                  <a:pt x="0" y="8613"/>
                  <a:pt x="0" y="10137"/>
                </a:cubicBezTo>
                <a:cubicBezTo>
                  <a:pt x="-1" y="11192"/>
                  <a:pt x="409" y="12169"/>
                  <a:pt x="1074" y="12702"/>
                </a:cubicBezTo>
                <a:lnTo>
                  <a:pt x="1063" y="12668"/>
                </a:lnTo>
                <a:cubicBezTo>
                  <a:pt x="685" y="13217"/>
                  <a:pt x="475" y="13940"/>
                  <a:pt x="475" y="14690"/>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299"/>
                  <a:pt x="7635" y="20039"/>
                  <a:pt x="8235" y="19546"/>
                </a:cubicBezTo>
                <a:lnTo>
                  <a:pt x="8229" y="19550"/>
                </a:lnTo>
                <a:cubicBezTo>
                  <a:pt x="8855" y="20829"/>
                  <a:pt x="9908" y="21597"/>
                  <a:pt x="11036" y="21597"/>
                </a:cubicBezTo>
                <a:cubicBezTo>
                  <a:pt x="12523" y="21596"/>
                  <a:pt x="13836" y="20267"/>
                  <a:pt x="14267" y="18324"/>
                </a:cubicBezTo>
                <a:lnTo>
                  <a:pt x="14270" y="18350"/>
                </a:lnTo>
                <a:cubicBezTo>
                  <a:pt x="14730" y="18740"/>
                  <a:pt x="15260" y="18947"/>
                  <a:pt x="15802" y="18947"/>
                </a:cubicBezTo>
                <a:cubicBezTo>
                  <a:pt x="17390" y="18946"/>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1"/>
                  <a:pt x="15367" y="426"/>
                  <a:pt x="14905" y="1165"/>
                </a:cubicBezTo>
                <a:lnTo>
                  <a:pt x="14909" y="1170"/>
                </a:lnTo>
                <a:cubicBezTo>
                  <a:pt x="14497" y="432"/>
                  <a:pt x="13855" y="0"/>
                  <a:pt x="13174" y="0"/>
                </a:cubicBezTo>
                <a:cubicBezTo>
                  <a:pt x="12347" y="-1"/>
                  <a:pt x="11590" y="637"/>
                  <a:pt x="11221" y="1645"/>
                </a:cubicBezTo>
                <a:lnTo>
                  <a:pt x="11229" y="1694"/>
                </a:lnTo>
                <a:cubicBezTo>
                  <a:pt x="10730" y="1024"/>
                  <a:pt x="10058" y="650"/>
                  <a:pt x="9358" y="650"/>
                </a:cubicBezTo>
                <a:cubicBezTo>
                  <a:pt x="8372" y="649"/>
                  <a:pt x="7466" y="1391"/>
                  <a:pt x="7003" y="2578"/>
                </a:cubicBezTo>
                <a:lnTo>
                  <a:pt x="6995" y="2602"/>
                </a:lnTo>
                <a:cubicBezTo>
                  <a:pt x="6477" y="2189"/>
                  <a:pt x="5888" y="1972"/>
                  <a:pt x="5288" y="1972"/>
                </a:cubicBezTo>
                <a:cubicBezTo>
                  <a:pt x="3423" y="1972"/>
                  <a:pt x="1912" y="4029"/>
                  <a:pt x="1912" y="6567"/>
                </a:cubicBezTo>
                <a:cubicBezTo>
                  <a:pt x="1911" y="6774"/>
                  <a:pt x="1922" y="6981"/>
                  <a:pt x="1942" y="7186"/>
                </a:cubicBezTo>
                <a:lnTo>
                  <a:pt x="1949" y="7180"/>
                </a:lnTo>
                <a:close/>
              </a:path>
              <a:path w="21600" h="21600" fill="none" extrusionOk="0">
                <a:moveTo>
                  <a:pt x="1074" y="12702"/>
                </a:moveTo>
                <a:cubicBezTo>
                  <a:pt x="1407" y="12969"/>
                  <a:pt x="1786" y="13110"/>
                  <a:pt x="2172" y="13110"/>
                </a:cubicBezTo>
                <a:cubicBezTo>
                  <a:pt x="2228" y="13109"/>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gradFill rotWithShape="1">
            <a:gsLst>
              <a:gs pos="0">
                <a:srgbClr val="CCECFF">
                  <a:alpha val="50998"/>
                </a:srgbClr>
              </a:gs>
              <a:gs pos="100000">
                <a:srgbClr val="5E6D76">
                  <a:alpha val="50998"/>
                </a:srgbClr>
              </a:gs>
            </a:gsLst>
            <a:lin ang="5400000" scaled="1"/>
          </a:gradFill>
          <a:ln w="9525">
            <a:solidFill>
              <a:srgbClr val="000000"/>
            </a:solidFill>
            <a:miter lim="800000"/>
            <a:headEnd/>
            <a:tailEnd/>
          </a:ln>
          <a:effectLst/>
          <a:extLst>
            <a:ext uri="{AF507438-7753-43E0-B8FC-AC1667EBCBE1}">
              <a14:hiddenEffects xmlns:a14="http://schemas.microsoft.com/office/drawing/2010/main">
                <a:effectLst>
                  <a:outerShdw dist="107763" dir="2700000" algn="ctr" rotWithShape="0">
                    <a:srgbClr val="808080"/>
                  </a:outerShdw>
                </a:effectLst>
              </a14:hiddenEffects>
            </a:ext>
          </a:extLst>
        </p:spPr>
        <p:txBody>
          <a:bodyPr lIns="18000" rIns="18000" anchor="ctr"/>
          <a:lstStyle>
            <a:lvl1pPr>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fontAlgn="base">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fontAlgn="base">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fontAlgn="base">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fontAlgn="base">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algn="ctr">
              <a:spcBef>
                <a:spcPct val="0"/>
              </a:spcBef>
              <a:buFontTx/>
              <a:buNone/>
            </a:pPr>
            <a:r>
              <a:rPr lang="en-GB" altLang="en-US" sz="1400" b="1">
                <a:solidFill>
                  <a:srgbClr val="003399"/>
                </a:solidFill>
                <a:latin typeface="Arial" panose="020B0604020202020204" pitchFamily="34" charset="0"/>
              </a:rPr>
              <a:t>Chance to explain</a:t>
            </a:r>
          </a:p>
        </p:txBody>
      </p:sp>
      <p:sp>
        <p:nvSpPr>
          <p:cNvPr id="9" name="Cloud"/>
          <p:cNvSpPr>
            <a:spLocks noChangeAspect="1" noEditPoints="1" noChangeArrowheads="1"/>
          </p:cNvSpPr>
          <p:nvPr/>
        </p:nvSpPr>
        <p:spPr bwMode="auto">
          <a:xfrm>
            <a:off x="734706" y="1500015"/>
            <a:ext cx="2243138" cy="828675"/>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2977 w 21600"/>
              <a:gd name="T13" fmla="*/ 3262 h 21600"/>
              <a:gd name="T14" fmla="*/ 17087 w 21600"/>
              <a:gd name="T15" fmla="*/ 17337 h 21600"/>
            </a:gdLst>
            <a:ahLst/>
            <a:cxnLst>
              <a:cxn ang="T8">
                <a:pos x="T0" y="T1"/>
              </a:cxn>
              <a:cxn ang="T9">
                <a:pos x="T2" y="T3"/>
              </a:cxn>
              <a:cxn ang="T10">
                <a:pos x="T4" y="T5"/>
              </a:cxn>
              <a:cxn ang="T11">
                <a:pos x="T6" y="T7"/>
              </a:cxn>
            </a:cxnLst>
            <a:rect l="T12" t="T13" r="T14" b="T15"/>
            <a:pathLst>
              <a:path w="21600" h="21600" extrusionOk="0">
                <a:moveTo>
                  <a:pt x="1949" y="7180"/>
                </a:moveTo>
                <a:cubicBezTo>
                  <a:pt x="841" y="7336"/>
                  <a:pt x="0" y="8613"/>
                  <a:pt x="0" y="10137"/>
                </a:cubicBezTo>
                <a:cubicBezTo>
                  <a:pt x="-1" y="11192"/>
                  <a:pt x="409" y="12169"/>
                  <a:pt x="1074" y="12702"/>
                </a:cubicBezTo>
                <a:lnTo>
                  <a:pt x="1063" y="12668"/>
                </a:lnTo>
                <a:cubicBezTo>
                  <a:pt x="685" y="13217"/>
                  <a:pt x="475" y="13940"/>
                  <a:pt x="475" y="14690"/>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299"/>
                  <a:pt x="7635" y="20039"/>
                  <a:pt x="8235" y="19546"/>
                </a:cubicBezTo>
                <a:lnTo>
                  <a:pt x="8229" y="19550"/>
                </a:lnTo>
                <a:cubicBezTo>
                  <a:pt x="8855" y="20829"/>
                  <a:pt x="9908" y="21597"/>
                  <a:pt x="11036" y="21597"/>
                </a:cubicBezTo>
                <a:cubicBezTo>
                  <a:pt x="12523" y="21596"/>
                  <a:pt x="13836" y="20267"/>
                  <a:pt x="14267" y="18324"/>
                </a:cubicBezTo>
                <a:lnTo>
                  <a:pt x="14270" y="18350"/>
                </a:lnTo>
                <a:cubicBezTo>
                  <a:pt x="14730" y="18740"/>
                  <a:pt x="15260" y="18947"/>
                  <a:pt x="15802" y="18947"/>
                </a:cubicBezTo>
                <a:cubicBezTo>
                  <a:pt x="17390" y="18946"/>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1"/>
                  <a:pt x="15367" y="426"/>
                  <a:pt x="14905" y="1165"/>
                </a:cubicBezTo>
                <a:lnTo>
                  <a:pt x="14909" y="1170"/>
                </a:lnTo>
                <a:cubicBezTo>
                  <a:pt x="14497" y="432"/>
                  <a:pt x="13855" y="0"/>
                  <a:pt x="13174" y="0"/>
                </a:cubicBezTo>
                <a:cubicBezTo>
                  <a:pt x="12347" y="-1"/>
                  <a:pt x="11590" y="637"/>
                  <a:pt x="11221" y="1645"/>
                </a:cubicBezTo>
                <a:lnTo>
                  <a:pt x="11229" y="1694"/>
                </a:lnTo>
                <a:cubicBezTo>
                  <a:pt x="10730" y="1024"/>
                  <a:pt x="10058" y="650"/>
                  <a:pt x="9358" y="650"/>
                </a:cubicBezTo>
                <a:cubicBezTo>
                  <a:pt x="8372" y="649"/>
                  <a:pt x="7466" y="1391"/>
                  <a:pt x="7003" y="2578"/>
                </a:cubicBezTo>
                <a:lnTo>
                  <a:pt x="6995" y="2602"/>
                </a:lnTo>
                <a:cubicBezTo>
                  <a:pt x="6477" y="2189"/>
                  <a:pt x="5888" y="1972"/>
                  <a:pt x="5288" y="1972"/>
                </a:cubicBezTo>
                <a:cubicBezTo>
                  <a:pt x="3423" y="1972"/>
                  <a:pt x="1912" y="4029"/>
                  <a:pt x="1912" y="6567"/>
                </a:cubicBezTo>
                <a:cubicBezTo>
                  <a:pt x="1911" y="6774"/>
                  <a:pt x="1922" y="6981"/>
                  <a:pt x="1942" y="7186"/>
                </a:cubicBezTo>
                <a:lnTo>
                  <a:pt x="1949" y="7180"/>
                </a:lnTo>
                <a:close/>
              </a:path>
              <a:path w="21600" h="21600" fill="none" extrusionOk="0">
                <a:moveTo>
                  <a:pt x="1074" y="12702"/>
                </a:moveTo>
                <a:cubicBezTo>
                  <a:pt x="1407" y="12969"/>
                  <a:pt x="1786" y="13110"/>
                  <a:pt x="2172" y="13110"/>
                </a:cubicBezTo>
                <a:cubicBezTo>
                  <a:pt x="2228" y="13109"/>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gradFill rotWithShape="1">
            <a:gsLst>
              <a:gs pos="0">
                <a:srgbClr val="CCECFF">
                  <a:alpha val="50998"/>
                </a:srgbClr>
              </a:gs>
              <a:gs pos="100000">
                <a:srgbClr val="5E6D76">
                  <a:alpha val="50998"/>
                </a:srgbClr>
              </a:gs>
            </a:gsLst>
            <a:lin ang="5400000" scaled="1"/>
          </a:gradFill>
          <a:ln w="9525">
            <a:solidFill>
              <a:srgbClr val="000000"/>
            </a:solidFill>
            <a:miter lim="800000"/>
            <a:headEnd/>
            <a:tailEnd/>
          </a:ln>
          <a:effectLst/>
          <a:extLst>
            <a:ext uri="{AF507438-7753-43E0-B8FC-AC1667EBCBE1}">
              <a14:hiddenEffects xmlns:a14="http://schemas.microsoft.com/office/drawing/2010/main">
                <a:effectLst>
                  <a:outerShdw dist="107763" dir="2700000" algn="ctr" rotWithShape="0">
                    <a:srgbClr val="808080"/>
                  </a:outerShdw>
                </a:effectLst>
              </a14:hiddenEffects>
            </a:ext>
          </a:extLst>
        </p:spPr>
        <p:txBody>
          <a:bodyPr lIns="18000" rIns="18000" anchor="ctr"/>
          <a:lstStyle>
            <a:lvl1pPr>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fontAlgn="base">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fontAlgn="base">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fontAlgn="base">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fontAlgn="base">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algn="ctr">
              <a:spcBef>
                <a:spcPct val="0"/>
              </a:spcBef>
              <a:buFontTx/>
              <a:buNone/>
            </a:pPr>
            <a:r>
              <a:rPr lang="en-GB" altLang="en-US" sz="1400" b="1">
                <a:solidFill>
                  <a:srgbClr val="003399"/>
                </a:solidFill>
                <a:latin typeface="Arial" panose="020B0604020202020204" pitchFamily="34" charset="0"/>
              </a:rPr>
              <a:t>Forgiveness</a:t>
            </a:r>
          </a:p>
        </p:txBody>
      </p:sp>
    </p:spTree>
    <p:extLst>
      <p:ext uri="{BB962C8B-B14F-4D97-AF65-F5344CB8AC3E}">
        <p14:creationId xmlns:p14="http://schemas.microsoft.com/office/powerpoint/2010/main" val="15618152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1"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0-#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3" fill="hold" grpId="0" nodeType="click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additive="base">
                                        <p:cTn id="13" dur="500" fill="hold"/>
                                        <p:tgtEl>
                                          <p:spTgt spid="4"/>
                                        </p:tgtEl>
                                        <p:attrNameLst>
                                          <p:attrName>ppt_x</p:attrName>
                                        </p:attrNameLst>
                                      </p:cBhvr>
                                      <p:tavLst>
                                        <p:tav tm="0">
                                          <p:val>
                                            <p:strVal val="1+#ppt_w/2"/>
                                          </p:val>
                                        </p:tav>
                                        <p:tav tm="100000">
                                          <p:val>
                                            <p:strVal val="#ppt_x"/>
                                          </p:val>
                                        </p:tav>
                                      </p:tavLst>
                                    </p:anim>
                                    <p:anim calcmode="lin" valueType="num">
                                      <p:cBhvr additive="base">
                                        <p:cTn id="14" dur="500" fill="hold"/>
                                        <p:tgtEl>
                                          <p:spTgt spid="4"/>
                                        </p:tgtEl>
                                        <p:attrNameLst>
                                          <p:attrName>ppt_y</p:attrName>
                                        </p:attrNameLst>
                                      </p:cBhvr>
                                      <p:tavLst>
                                        <p:tav tm="0">
                                          <p:val>
                                            <p:strVal val="0-#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2" fill="hold" grpId="0" nodeType="clickEffect">
                                  <p:stCondLst>
                                    <p:cond delay="0"/>
                                  </p:stCondLst>
                                  <p:childTnLst>
                                    <p:set>
                                      <p:cBhvr>
                                        <p:cTn id="18" dur="1" fill="hold">
                                          <p:stCondLst>
                                            <p:cond delay="0"/>
                                          </p:stCondLst>
                                        </p:cTn>
                                        <p:tgtEl>
                                          <p:spTgt spid="5"/>
                                        </p:tgtEl>
                                        <p:attrNameLst>
                                          <p:attrName>style.visibility</p:attrName>
                                        </p:attrNameLst>
                                      </p:cBhvr>
                                      <p:to>
                                        <p:strVal val="visible"/>
                                      </p:to>
                                    </p:set>
                                    <p:anim calcmode="lin" valueType="num">
                                      <p:cBhvr additive="base">
                                        <p:cTn id="19" dur="500" fill="hold"/>
                                        <p:tgtEl>
                                          <p:spTgt spid="5"/>
                                        </p:tgtEl>
                                        <p:attrNameLst>
                                          <p:attrName>ppt_x</p:attrName>
                                        </p:attrNameLst>
                                      </p:cBhvr>
                                      <p:tavLst>
                                        <p:tav tm="0">
                                          <p:val>
                                            <p:strVal val="1+#ppt_w/2"/>
                                          </p:val>
                                        </p:tav>
                                        <p:tav tm="100000">
                                          <p:val>
                                            <p:strVal val="#ppt_x"/>
                                          </p:val>
                                        </p:tav>
                                      </p:tavLst>
                                    </p:anim>
                                    <p:anim calcmode="lin" valueType="num">
                                      <p:cBhvr additive="base">
                                        <p:cTn id="20" dur="500" fill="hold"/>
                                        <p:tgtEl>
                                          <p:spTgt spid="5"/>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6" fill="hold" grpId="0" nodeType="clickEffect">
                                  <p:stCondLst>
                                    <p:cond delay="0"/>
                                  </p:stCondLst>
                                  <p:childTnLst>
                                    <p:set>
                                      <p:cBhvr>
                                        <p:cTn id="24" dur="1" fill="hold">
                                          <p:stCondLst>
                                            <p:cond delay="0"/>
                                          </p:stCondLst>
                                        </p:cTn>
                                        <p:tgtEl>
                                          <p:spTgt spid="6"/>
                                        </p:tgtEl>
                                        <p:attrNameLst>
                                          <p:attrName>style.visibility</p:attrName>
                                        </p:attrNameLst>
                                      </p:cBhvr>
                                      <p:to>
                                        <p:strVal val="visible"/>
                                      </p:to>
                                    </p:set>
                                    <p:anim calcmode="lin" valueType="num">
                                      <p:cBhvr additive="base">
                                        <p:cTn id="25" dur="500" fill="hold"/>
                                        <p:tgtEl>
                                          <p:spTgt spid="6"/>
                                        </p:tgtEl>
                                        <p:attrNameLst>
                                          <p:attrName>ppt_x</p:attrName>
                                        </p:attrNameLst>
                                      </p:cBhvr>
                                      <p:tavLst>
                                        <p:tav tm="0">
                                          <p:val>
                                            <p:strVal val="1+#ppt_w/2"/>
                                          </p:val>
                                        </p:tav>
                                        <p:tav tm="100000">
                                          <p:val>
                                            <p:strVal val="#ppt_x"/>
                                          </p:val>
                                        </p:tav>
                                      </p:tavLst>
                                    </p:anim>
                                    <p:anim calcmode="lin" valueType="num">
                                      <p:cBhvr additive="base">
                                        <p:cTn id="26"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12" fill="hold" grpId="0" nodeType="clickEffect">
                                  <p:stCondLst>
                                    <p:cond delay="0"/>
                                  </p:stCondLst>
                                  <p:childTnLst>
                                    <p:set>
                                      <p:cBhvr>
                                        <p:cTn id="30" dur="1" fill="hold">
                                          <p:stCondLst>
                                            <p:cond delay="0"/>
                                          </p:stCondLst>
                                        </p:cTn>
                                        <p:tgtEl>
                                          <p:spTgt spid="7"/>
                                        </p:tgtEl>
                                        <p:attrNameLst>
                                          <p:attrName>style.visibility</p:attrName>
                                        </p:attrNameLst>
                                      </p:cBhvr>
                                      <p:to>
                                        <p:strVal val="visible"/>
                                      </p:to>
                                    </p:set>
                                    <p:anim calcmode="lin" valueType="num">
                                      <p:cBhvr additive="base">
                                        <p:cTn id="31" dur="500" fill="hold"/>
                                        <p:tgtEl>
                                          <p:spTgt spid="7"/>
                                        </p:tgtEl>
                                        <p:attrNameLst>
                                          <p:attrName>ppt_x</p:attrName>
                                        </p:attrNameLst>
                                      </p:cBhvr>
                                      <p:tavLst>
                                        <p:tav tm="0">
                                          <p:val>
                                            <p:strVal val="0-#ppt_w/2"/>
                                          </p:val>
                                        </p:tav>
                                        <p:tav tm="100000">
                                          <p:val>
                                            <p:strVal val="#ppt_x"/>
                                          </p:val>
                                        </p:tav>
                                      </p:tavLst>
                                    </p:anim>
                                    <p:anim calcmode="lin" valueType="num">
                                      <p:cBhvr additive="base">
                                        <p:cTn id="32"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8" fill="hold" grpId="0" nodeType="clickEffect">
                                  <p:stCondLst>
                                    <p:cond delay="0"/>
                                  </p:stCondLst>
                                  <p:childTnLst>
                                    <p:set>
                                      <p:cBhvr>
                                        <p:cTn id="36" dur="1" fill="hold">
                                          <p:stCondLst>
                                            <p:cond delay="0"/>
                                          </p:stCondLst>
                                        </p:cTn>
                                        <p:tgtEl>
                                          <p:spTgt spid="8"/>
                                        </p:tgtEl>
                                        <p:attrNameLst>
                                          <p:attrName>style.visibility</p:attrName>
                                        </p:attrNameLst>
                                      </p:cBhvr>
                                      <p:to>
                                        <p:strVal val="visible"/>
                                      </p:to>
                                    </p:set>
                                    <p:anim calcmode="lin" valueType="num">
                                      <p:cBhvr additive="base">
                                        <p:cTn id="37" dur="500" fill="hold"/>
                                        <p:tgtEl>
                                          <p:spTgt spid="8"/>
                                        </p:tgtEl>
                                        <p:attrNameLst>
                                          <p:attrName>ppt_x</p:attrName>
                                        </p:attrNameLst>
                                      </p:cBhvr>
                                      <p:tavLst>
                                        <p:tav tm="0">
                                          <p:val>
                                            <p:strVal val="0-#ppt_w/2"/>
                                          </p:val>
                                        </p:tav>
                                        <p:tav tm="100000">
                                          <p:val>
                                            <p:strVal val="#ppt_x"/>
                                          </p:val>
                                        </p:tav>
                                      </p:tavLst>
                                    </p:anim>
                                    <p:anim calcmode="lin" valueType="num">
                                      <p:cBhvr additive="base">
                                        <p:cTn id="38" dur="500" fill="hold"/>
                                        <p:tgtEl>
                                          <p:spTgt spid="8"/>
                                        </p:tgtEl>
                                        <p:attrNameLst>
                                          <p:attrName>ppt_y</p:attrName>
                                        </p:attrNameLst>
                                      </p:cBhvr>
                                      <p:tavLst>
                                        <p:tav tm="0">
                                          <p:val>
                                            <p:strVal val="#ppt_y"/>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9" fill="hold" grpId="0" nodeType="clickEffect">
                                  <p:stCondLst>
                                    <p:cond delay="0"/>
                                  </p:stCondLst>
                                  <p:childTnLst>
                                    <p:set>
                                      <p:cBhvr>
                                        <p:cTn id="42" dur="1" fill="hold">
                                          <p:stCondLst>
                                            <p:cond delay="0"/>
                                          </p:stCondLst>
                                        </p:cTn>
                                        <p:tgtEl>
                                          <p:spTgt spid="9"/>
                                        </p:tgtEl>
                                        <p:attrNameLst>
                                          <p:attrName>style.visibility</p:attrName>
                                        </p:attrNameLst>
                                      </p:cBhvr>
                                      <p:to>
                                        <p:strVal val="visible"/>
                                      </p:to>
                                    </p:set>
                                    <p:anim calcmode="lin" valueType="num">
                                      <p:cBhvr additive="base">
                                        <p:cTn id="43" dur="500" fill="hold"/>
                                        <p:tgtEl>
                                          <p:spTgt spid="9"/>
                                        </p:tgtEl>
                                        <p:attrNameLst>
                                          <p:attrName>ppt_x</p:attrName>
                                        </p:attrNameLst>
                                      </p:cBhvr>
                                      <p:tavLst>
                                        <p:tav tm="0">
                                          <p:val>
                                            <p:strVal val="0-#ppt_w/2"/>
                                          </p:val>
                                        </p:tav>
                                        <p:tav tm="100000">
                                          <p:val>
                                            <p:strVal val="#ppt_x"/>
                                          </p:val>
                                        </p:tav>
                                      </p:tavLst>
                                    </p:anim>
                                    <p:anim calcmode="lin" valueType="num">
                                      <p:cBhvr additive="base">
                                        <p:cTn id="44" dur="500" fill="hold"/>
                                        <p:tgtEl>
                                          <p:spTgt spid="9"/>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4" grpId="0" animBg="1"/>
      <p:bldP spid="5" grpId="0" animBg="1"/>
      <p:bldP spid="6" grpId="0" animBg="1"/>
      <p:bldP spid="7" grpId="0" animBg="1"/>
      <p:bldP spid="8" grpId="0" animBg="1"/>
      <p:bldP spid="9" grpId="0" animBg="1"/>
    </p:bldLst>
  </p:timing>
</p:sld>
</file>

<file path=ppt/slides/slide18.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itle 1"/>
          <p:cNvSpPr txBox="1">
            <a:spLocks/>
          </p:cNvSpPr>
          <p:nvPr/>
        </p:nvSpPr>
        <p:spPr>
          <a:xfrm>
            <a:off x="457200" y="414338"/>
            <a:ext cx="8229600" cy="1143000"/>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GB" altLang="en-US" sz="4400" b="0" i="0" u="none" strike="noStrike" kern="1200" cap="none" spc="0" normalizeH="0" baseline="0" noProof="0" smtClean="0">
                <a:ln>
                  <a:noFill/>
                </a:ln>
                <a:solidFill>
                  <a:srgbClr val="0000FF"/>
                </a:solidFill>
                <a:effectLst/>
                <a:uLnTx/>
                <a:uFillTx/>
                <a:latin typeface="Calibri"/>
                <a:ea typeface="+mj-ea"/>
                <a:cs typeface="+mj-cs"/>
              </a:rPr>
              <a:t>Benefits of a Restorative Approach</a:t>
            </a:r>
            <a:endParaRPr kumimoji="0" lang="en-GB" altLang="en-US" sz="4400" b="0" i="0" u="none" strike="noStrike" kern="1200" cap="none" spc="0" normalizeH="0" baseline="0" noProof="0" dirty="0" smtClean="0">
              <a:ln>
                <a:noFill/>
              </a:ln>
              <a:solidFill>
                <a:srgbClr val="0000FF"/>
              </a:solidFill>
              <a:effectLst/>
              <a:uLnTx/>
              <a:uFillTx/>
              <a:latin typeface="Calibri"/>
              <a:ea typeface="+mj-ea"/>
              <a:cs typeface="+mj-cs"/>
            </a:endParaRPr>
          </a:p>
        </p:txBody>
      </p:sp>
      <p:sp>
        <p:nvSpPr>
          <p:cNvPr id="3" name="Content Placeholder 2"/>
          <p:cNvSpPr txBox="1">
            <a:spLocks/>
          </p:cNvSpPr>
          <p:nvPr/>
        </p:nvSpPr>
        <p:spPr>
          <a:xfrm>
            <a:off x="971600" y="1557338"/>
            <a:ext cx="7128791" cy="3959894"/>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342900" marR="0" lvl="0" indent="-34290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r>
              <a:rPr kumimoji="0" lang="en-GB" altLang="en-US" sz="2800" b="0" i="0" u="none" strike="noStrike" kern="1200" cap="none" spc="0" normalizeH="0" baseline="0" noProof="0" dirty="0" smtClean="0">
                <a:ln>
                  <a:noFill/>
                </a:ln>
                <a:solidFill>
                  <a:sysClr val="windowText" lastClr="000000"/>
                </a:solidFill>
                <a:effectLst/>
                <a:uLnTx/>
                <a:uFillTx/>
                <a:latin typeface="Calibri"/>
                <a:ea typeface="+mn-ea"/>
                <a:cs typeface="+mn-cs"/>
              </a:rPr>
              <a:t>Victim Satisfaction</a:t>
            </a:r>
          </a:p>
          <a:p>
            <a:pPr marL="342900" marR="0" lvl="0" indent="-34290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r>
              <a:rPr kumimoji="0" lang="en-GB" altLang="en-US" sz="2800" b="0" i="0" u="none" strike="noStrike" kern="1200" cap="none" spc="0" normalizeH="0" baseline="0" noProof="0" dirty="0" smtClean="0">
                <a:ln>
                  <a:noFill/>
                </a:ln>
                <a:solidFill>
                  <a:sysClr val="windowText" lastClr="000000"/>
                </a:solidFill>
                <a:effectLst/>
                <a:uLnTx/>
                <a:uFillTx/>
                <a:latin typeface="Calibri"/>
                <a:ea typeface="+mn-ea"/>
                <a:cs typeface="+mn-cs"/>
              </a:rPr>
              <a:t>Give the Victim a voice</a:t>
            </a:r>
          </a:p>
          <a:p>
            <a:pPr marL="342900" marR="0" lvl="0" indent="-34290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r>
              <a:rPr kumimoji="0" lang="en-GB" altLang="en-US" sz="2800" b="0" i="0" u="none" strike="noStrike" kern="1200" cap="none" spc="0" normalizeH="0" baseline="0" noProof="0" dirty="0" smtClean="0">
                <a:ln>
                  <a:noFill/>
                </a:ln>
                <a:solidFill>
                  <a:sysClr val="windowText" lastClr="000000"/>
                </a:solidFill>
                <a:effectLst/>
                <a:uLnTx/>
                <a:uFillTx/>
                <a:latin typeface="Calibri"/>
                <a:ea typeface="+mn-ea"/>
                <a:cs typeface="+mn-cs"/>
              </a:rPr>
              <a:t>Accountability of offender</a:t>
            </a:r>
          </a:p>
          <a:p>
            <a:pPr marL="342900" marR="0" lvl="0" indent="-34290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smtClean="0">
                <a:ln>
                  <a:noFill/>
                </a:ln>
                <a:solidFill>
                  <a:sysClr val="windowText" lastClr="000000"/>
                </a:solidFill>
                <a:effectLst/>
                <a:uLnTx/>
                <a:uFillTx/>
                <a:latin typeface="Calibri"/>
                <a:ea typeface="+mn-ea"/>
                <a:cs typeface="+mn-cs"/>
              </a:rPr>
              <a:t>Reduces unnecessary entry into CJS</a:t>
            </a:r>
            <a:endParaRPr kumimoji="0" lang="en-GB" altLang="en-US" sz="2800" b="0" i="0" u="none" strike="noStrike" kern="1200" cap="none" spc="0" normalizeH="0" baseline="0" noProof="0" dirty="0" smtClean="0">
              <a:ln>
                <a:noFill/>
              </a:ln>
              <a:solidFill>
                <a:sysClr val="windowText" lastClr="000000"/>
              </a:solidFill>
              <a:effectLst/>
              <a:uLnTx/>
              <a:uFillTx/>
              <a:latin typeface="Calibri"/>
              <a:ea typeface="+mn-ea"/>
              <a:cs typeface="+mn-cs"/>
            </a:endParaRPr>
          </a:p>
          <a:p>
            <a:pPr marL="342900" marR="0" lvl="0" indent="-34290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r>
              <a:rPr kumimoji="0" lang="en-GB" altLang="en-US" sz="2800" b="0" i="0" u="none" strike="noStrike" kern="1200" cap="none" spc="0" normalizeH="0" baseline="0" noProof="0" dirty="0" smtClean="0">
                <a:ln>
                  <a:noFill/>
                </a:ln>
                <a:solidFill>
                  <a:sysClr val="windowText" lastClr="000000"/>
                </a:solidFill>
                <a:effectLst/>
                <a:uLnTx/>
                <a:uFillTx/>
                <a:latin typeface="Calibri"/>
                <a:ea typeface="+mn-ea"/>
                <a:cs typeface="+mn-cs"/>
              </a:rPr>
              <a:t>Reduction in Reoffending</a:t>
            </a:r>
          </a:p>
          <a:p>
            <a:pPr marL="342900" marR="0" lvl="0" indent="-34290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r>
              <a:rPr kumimoji="0" lang="en-GB" altLang="en-US" sz="2800" b="0" i="0" u="none" strike="noStrike" kern="1200" cap="none" spc="0" normalizeH="0" baseline="0" noProof="0" dirty="0" smtClean="0">
                <a:ln>
                  <a:noFill/>
                </a:ln>
                <a:solidFill>
                  <a:sysClr val="windowText" lastClr="000000"/>
                </a:solidFill>
                <a:effectLst/>
                <a:uLnTx/>
                <a:uFillTx/>
                <a:latin typeface="Calibri"/>
                <a:ea typeface="+mn-ea"/>
                <a:cs typeface="+mn-cs"/>
              </a:rPr>
              <a:t>Community Cohesion </a:t>
            </a:r>
          </a:p>
          <a:p>
            <a:pPr marL="342900" marR="0" lvl="0" indent="-34290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smtClean="0">
                <a:ln>
                  <a:noFill/>
                </a:ln>
                <a:solidFill>
                  <a:sysClr val="windowText" lastClr="000000"/>
                </a:solidFill>
                <a:effectLst/>
                <a:uLnTx/>
                <a:uFillTx/>
                <a:latin typeface="Calibri"/>
                <a:ea typeface="+mn-ea"/>
                <a:cs typeface="+mn-cs"/>
              </a:rPr>
              <a:t>Reduce demand on frontline officers</a:t>
            </a:r>
          </a:p>
          <a:p>
            <a:pPr marL="342900" marR="0" lvl="0" indent="-34290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endParaRPr kumimoji="0" lang="en-GB" altLang="en-US" sz="2400" b="0" i="0" u="none" strike="noStrike" kern="1200" cap="none" spc="0" normalizeH="0" baseline="0" noProof="0" dirty="0" smtClean="0">
              <a:ln>
                <a:noFill/>
              </a:ln>
              <a:solidFill>
                <a:sysClr val="windowText" lastClr="000000"/>
              </a:solidFill>
              <a:effectLst/>
              <a:uLnTx/>
              <a:uFillTx/>
              <a:latin typeface="Calibri"/>
              <a:ea typeface="+mn-ea"/>
              <a:cs typeface="+mn-cs"/>
            </a:endParaRPr>
          </a:p>
          <a:p>
            <a:pPr marL="342900" marR="0" lvl="0" indent="-342900" algn="l" defTabSz="914400" rtl="0" eaLnBrk="1" fontAlgn="auto" latinLnBrk="0" hangingPunct="1">
              <a:lnSpc>
                <a:spcPct val="100000"/>
              </a:lnSpc>
              <a:spcBef>
                <a:spcPct val="20000"/>
              </a:spcBef>
              <a:spcAft>
                <a:spcPts val="0"/>
              </a:spcAft>
              <a:buClrTx/>
              <a:buSzTx/>
              <a:buFontTx/>
              <a:buNone/>
              <a:tabLst/>
              <a:defRPr/>
            </a:pPr>
            <a:endParaRPr kumimoji="0" lang="en-GB" altLang="en-US" sz="2400" b="0" i="0" u="none" strike="noStrike" kern="1200" cap="none" spc="0" normalizeH="0" baseline="0" noProof="0" dirty="0" smtClean="0">
              <a:ln>
                <a:noFill/>
              </a:ln>
              <a:solidFill>
                <a:sysClr val="windowText" lastClr="000000"/>
              </a:solidFill>
              <a:effectLst/>
              <a:uLnTx/>
              <a:uFillTx/>
              <a:latin typeface="Calibri"/>
              <a:ea typeface="+mn-ea"/>
              <a:cs typeface="+mn-cs"/>
            </a:endParaRPr>
          </a:p>
          <a:p>
            <a:pPr marL="342900" marR="0" lvl="0" indent="-34290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endParaRPr kumimoji="0" lang="en-GB" altLang="en-US" sz="2400" b="0" i="0" u="none" strike="noStrike" kern="1200" cap="none" spc="0" normalizeH="0" baseline="0" noProof="0" dirty="0" smtClean="0">
              <a:ln>
                <a:noFill/>
              </a:ln>
              <a:solidFill>
                <a:sysClr val="windowText" lastClr="000000"/>
              </a:solidFill>
              <a:effectLst/>
              <a:uLnTx/>
              <a:uFillTx/>
              <a:latin typeface="Calibri"/>
              <a:ea typeface="+mn-ea"/>
              <a:cs typeface="+mn-cs"/>
            </a:endParaRPr>
          </a:p>
          <a:p>
            <a:pPr marL="342900" marR="0" lvl="0" indent="-342900" algn="l" defTabSz="914400" rtl="0" eaLnBrk="1" fontAlgn="auto" latinLnBrk="0" hangingPunct="1">
              <a:lnSpc>
                <a:spcPct val="100000"/>
              </a:lnSpc>
              <a:spcBef>
                <a:spcPct val="20000"/>
              </a:spcBef>
              <a:spcAft>
                <a:spcPts val="0"/>
              </a:spcAft>
              <a:buClrTx/>
              <a:buSzTx/>
              <a:buFontTx/>
              <a:buNone/>
              <a:tabLst/>
              <a:defRPr/>
            </a:pPr>
            <a:endParaRPr kumimoji="0" lang="en-GB" altLang="en-US" sz="2400" b="0" i="0" u="none" strike="noStrike" kern="1200" cap="none" spc="0" normalizeH="0" baseline="0" noProof="0" dirty="0" smtClean="0">
              <a:ln>
                <a:noFill/>
              </a:ln>
              <a:solidFill>
                <a:sysClr val="windowText" lastClr="000000"/>
              </a:solidFill>
              <a:effectLst/>
              <a:uLnTx/>
              <a:uFillTx/>
              <a:latin typeface="Calibri"/>
              <a:ea typeface="+mn-ea"/>
              <a:cs typeface="+mn-cs"/>
            </a:endParaRPr>
          </a:p>
        </p:txBody>
      </p:sp>
    </p:spTree>
    <p:extLst>
      <p:ext uri="{BB962C8B-B14F-4D97-AF65-F5344CB8AC3E}">
        <p14:creationId xmlns:p14="http://schemas.microsoft.com/office/powerpoint/2010/main" val="36084034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itle 1"/>
          <p:cNvSpPr txBox="1">
            <a:spLocks/>
          </p:cNvSpPr>
          <p:nvPr/>
        </p:nvSpPr>
        <p:spPr>
          <a:xfrm>
            <a:off x="457200" y="460375"/>
            <a:ext cx="8229600" cy="1143000"/>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GB" altLang="en-US" sz="4400" b="0" i="0" u="none" strike="noStrike" kern="1200" cap="none" spc="0" normalizeH="0" baseline="0" noProof="0" dirty="0" smtClean="0">
                <a:ln>
                  <a:noFill/>
                </a:ln>
                <a:solidFill>
                  <a:srgbClr val="0000FF"/>
                </a:solidFill>
                <a:effectLst/>
                <a:uLnTx/>
                <a:uFillTx/>
                <a:latin typeface="Calibri"/>
                <a:ea typeface="+mj-ea"/>
                <a:cs typeface="+mj-cs"/>
              </a:rPr>
              <a:t>OIC Checklist</a:t>
            </a:r>
          </a:p>
        </p:txBody>
      </p:sp>
      <p:sp>
        <p:nvSpPr>
          <p:cNvPr id="3" name="Content Placeholder 1"/>
          <p:cNvSpPr txBox="1">
            <a:spLocks/>
          </p:cNvSpPr>
          <p:nvPr/>
        </p:nvSpPr>
        <p:spPr>
          <a:xfrm>
            <a:off x="1115616" y="1603375"/>
            <a:ext cx="7571184" cy="4525963"/>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342900" marR="0" lvl="0" indent="-342900" algn="l" defTabSz="914400" rtl="0" eaLnBrk="1" fontAlgn="auto" latinLnBrk="0" hangingPunct="1">
              <a:lnSpc>
                <a:spcPct val="100000"/>
              </a:lnSpc>
              <a:spcBef>
                <a:spcPct val="20000"/>
              </a:spcBef>
              <a:spcAft>
                <a:spcPts val="0"/>
              </a:spcAft>
              <a:buClrTx/>
              <a:buSzTx/>
              <a:buFontTx/>
              <a:buNone/>
              <a:tabLst/>
              <a:defRPr/>
            </a:pPr>
            <a:r>
              <a:rPr kumimoji="0" lang="en-GB" altLang="en-US" sz="2800" b="1" i="0" u="none" strike="noStrike" kern="1200" cap="none" spc="0" normalizeH="0" baseline="0" noProof="0" dirty="0" smtClean="0">
                <a:ln>
                  <a:noFill/>
                </a:ln>
                <a:solidFill>
                  <a:sysClr val="windowText" lastClr="000000"/>
                </a:solidFill>
                <a:effectLst/>
                <a:uLnTx/>
                <a:uFillTx/>
                <a:latin typeface="Calibri"/>
                <a:ea typeface="+mn-ea"/>
                <a:cs typeface="+mn-cs"/>
              </a:rPr>
              <a:t>Victim </a:t>
            </a:r>
          </a:p>
          <a:p>
            <a:pPr marL="342900" marR="0" lvl="0" indent="-34290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r>
              <a:rPr kumimoji="0" lang="en-GB" altLang="en-US" sz="2800" b="0" i="0" u="none" strike="noStrike" kern="1200" cap="none" spc="0" normalizeH="0" baseline="0" noProof="0" dirty="0" smtClean="0">
                <a:ln>
                  <a:noFill/>
                </a:ln>
                <a:solidFill>
                  <a:sysClr val="windowText" lastClr="000000"/>
                </a:solidFill>
                <a:effectLst/>
                <a:uLnTx/>
                <a:uFillTx/>
                <a:latin typeface="Calibri"/>
                <a:ea typeface="+mn-ea"/>
                <a:cs typeface="+mn-cs"/>
              </a:rPr>
              <a:t>Victim agrees to take part in RA meeting</a:t>
            </a:r>
          </a:p>
          <a:p>
            <a:pPr marL="342900" marR="0" lvl="0" indent="-34290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r>
              <a:rPr kumimoji="0" lang="en-GB" altLang="en-US" sz="2800" b="0" i="0" u="none" strike="noStrike" kern="1200" cap="none" spc="0" normalizeH="0" baseline="0" noProof="0" dirty="0" smtClean="0">
                <a:ln>
                  <a:noFill/>
                </a:ln>
                <a:solidFill>
                  <a:srgbClr val="FF0000"/>
                </a:solidFill>
                <a:effectLst/>
                <a:uLnTx/>
                <a:uFillTx/>
                <a:latin typeface="Calibri"/>
                <a:ea typeface="+mn-ea"/>
                <a:cs typeface="+mn-cs"/>
              </a:rPr>
              <a:t>Victim understands that the meeting is the reparative element and anything else agreed cannot be enforced by Police</a:t>
            </a:r>
          </a:p>
          <a:p>
            <a:pPr marL="342900" marR="0" lvl="0" indent="-34290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r>
              <a:rPr kumimoji="0" lang="en-GB" altLang="en-US" sz="2800" b="0" i="0" u="none" strike="noStrike" kern="1200" cap="none" spc="0" normalizeH="0" baseline="0" noProof="0" dirty="0" smtClean="0">
                <a:ln>
                  <a:noFill/>
                </a:ln>
                <a:solidFill>
                  <a:sysClr val="windowText" lastClr="000000"/>
                </a:solidFill>
                <a:effectLst/>
                <a:uLnTx/>
                <a:uFillTx/>
                <a:latin typeface="Calibri"/>
                <a:ea typeface="+mn-ea"/>
                <a:cs typeface="+mn-cs"/>
              </a:rPr>
              <a:t>Offers Victim the opportunity to “have their say and be heard”</a:t>
            </a:r>
          </a:p>
          <a:p>
            <a:pPr marL="342900" marR="0" lvl="0" indent="-34290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r>
              <a:rPr kumimoji="0" lang="en-GB" altLang="en-US" sz="2800" b="0" i="0" u="none" strike="noStrike" kern="1200" cap="none" spc="0" normalizeH="0" baseline="0" noProof="0" dirty="0" smtClean="0">
                <a:ln>
                  <a:noFill/>
                </a:ln>
                <a:solidFill>
                  <a:sysClr val="windowText" lastClr="000000"/>
                </a:solidFill>
                <a:effectLst/>
                <a:uLnTx/>
                <a:uFillTx/>
                <a:latin typeface="Calibri"/>
                <a:ea typeface="+mn-ea"/>
                <a:cs typeface="+mn-cs"/>
              </a:rPr>
              <a:t>Start healing process</a:t>
            </a:r>
          </a:p>
          <a:p>
            <a:pPr marL="342900" marR="0" lvl="0" indent="-342900" algn="l" defTabSz="914400" rtl="0" eaLnBrk="1" fontAlgn="auto" latinLnBrk="0" hangingPunct="1">
              <a:lnSpc>
                <a:spcPct val="100000"/>
              </a:lnSpc>
              <a:spcBef>
                <a:spcPct val="20000"/>
              </a:spcBef>
              <a:spcAft>
                <a:spcPts val="0"/>
              </a:spcAft>
              <a:buClrTx/>
              <a:buSzTx/>
              <a:buFontTx/>
              <a:buNone/>
              <a:tabLst/>
              <a:defRPr/>
            </a:pPr>
            <a:endParaRPr kumimoji="0" lang="en-GB" altLang="en-US" sz="2400" b="0" i="0" u="none" strike="noStrike" kern="1200" cap="none" spc="0" normalizeH="0" baseline="0" noProof="0" dirty="0" smtClean="0">
              <a:ln>
                <a:noFill/>
              </a:ln>
              <a:solidFill>
                <a:sysClr val="windowText" lastClr="000000"/>
              </a:solidFill>
              <a:effectLst/>
              <a:uLnTx/>
              <a:uFillTx/>
              <a:latin typeface="Calibri"/>
              <a:ea typeface="+mn-ea"/>
              <a:cs typeface="+mn-cs"/>
            </a:endParaRPr>
          </a:p>
          <a:p>
            <a:pPr marL="342900" marR="0" lvl="0" indent="-342900" algn="l" defTabSz="914400" rtl="0" eaLnBrk="1" fontAlgn="auto" latinLnBrk="0" hangingPunct="1">
              <a:lnSpc>
                <a:spcPct val="100000"/>
              </a:lnSpc>
              <a:spcBef>
                <a:spcPct val="20000"/>
              </a:spcBef>
              <a:spcAft>
                <a:spcPts val="0"/>
              </a:spcAft>
              <a:buClrTx/>
              <a:buSzTx/>
              <a:buFontTx/>
              <a:buNone/>
              <a:tabLst/>
              <a:defRPr/>
            </a:pPr>
            <a:endParaRPr kumimoji="0" lang="en-GB" altLang="en-US" sz="2400" b="0" i="0" u="none" strike="noStrike" kern="1200" cap="none" spc="0" normalizeH="0" baseline="0" noProof="0" dirty="0" smtClean="0">
              <a:ln>
                <a:noFill/>
              </a:ln>
              <a:solidFill>
                <a:sysClr val="windowText" lastClr="000000"/>
              </a:solidFill>
              <a:effectLst/>
              <a:uLnTx/>
              <a:uFillTx/>
              <a:latin typeface="Calibri"/>
              <a:ea typeface="+mn-ea"/>
              <a:cs typeface="+mn-cs"/>
            </a:endParaRPr>
          </a:p>
          <a:p>
            <a:pPr marL="342900" marR="0" lvl="0" indent="-342900" algn="l" defTabSz="914400" rtl="0" eaLnBrk="1" fontAlgn="auto" latinLnBrk="0" hangingPunct="1">
              <a:lnSpc>
                <a:spcPct val="100000"/>
              </a:lnSpc>
              <a:spcBef>
                <a:spcPct val="20000"/>
              </a:spcBef>
              <a:spcAft>
                <a:spcPts val="0"/>
              </a:spcAft>
              <a:buClrTx/>
              <a:buSzTx/>
              <a:buFontTx/>
              <a:buNone/>
              <a:tabLst/>
              <a:defRPr/>
            </a:pPr>
            <a:endParaRPr kumimoji="0" lang="en-GB" altLang="en-US" sz="2800" b="0" i="0" u="none" strike="noStrike" kern="1200" cap="none" spc="0" normalizeH="0" baseline="0" noProof="0" dirty="0" smtClean="0">
              <a:ln>
                <a:noFill/>
              </a:ln>
              <a:solidFill>
                <a:sysClr val="windowText" lastClr="000000"/>
              </a:solidFill>
              <a:effectLst/>
              <a:uLnTx/>
              <a:uFillTx/>
              <a:latin typeface="Calibri"/>
              <a:ea typeface="+mn-ea"/>
              <a:cs typeface="+mn-cs"/>
            </a:endParaRPr>
          </a:p>
          <a:p>
            <a:pPr marL="342900" marR="0" lvl="0" indent="-34290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endParaRPr kumimoji="0" lang="en-GB" altLang="en-US" sz="3200" b="0" i="0" u="none" strike="noStrike" kern="1200" cap="none" spc="0" normalizeH="0" baseline="0" noProof="0" dirty="0" smtClean="0">
              <a:ln>
                <a:noFill/>
              </a:ln>
              <a:solidFill>
                <a:sysClr val="windowText" lastClr="000000"/>
              </a:solidFill>
              <a:effectLst/>
              <a:uLnTx/>
              <a:uFillTx/>
              <a:latin typeface="Calibri"/>
              <a:ea typeface="+mn-ea"/>
              <a:cs typeface="+mn-cs"/>
            </a:endParaRPr>
          </a:p>
        </p:txBody>
      </p:sp>
    </p:spTree>
    <p:extLst>
      <p:ext uri="{BB962C8B-B14F-4D97-AF65-F5344CB8AC3E}">
        <p14:creationId xmlns:p14="http://schemas.microsoft.com/office/powerpoint/2010/main" val="34611479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par>
                                <p:cTn id="23" presetID="1" presetClass="exit" presetSubtype="0" fill="hold" grpId="1" nodeType="withEffect">
                                  <p:stCondLst>
                                    <p:cond delay="0"/>
                                  </p:stCondLst>
                                  <p:childTnLst>
                                    <p:set>
                                      <p:cBhvr>
                                        <p:cTn id="24" dur="1" fill="hold">
                                          <p:stCondLst>
                                            <p:cond delay="0"/>
                                          </p:stCondLst>
                                        </p:cTn>
                                        <p:tgtEl>
                                          <p:spTgt spid="3">
                                            <p:txEl>
                                              <p:pRg st="0" end="0"/>
                                            </p:txEl>
                                          </p:spTgt>
                                        </p:tgtEl>
                                        <p:attrNameLst>
                                          <p:attrName>style.visibility</p:attrName>
                                        </p:attrNameLst>
                                      </p:cBhvr>
                                      <p:to>
                                        <p:strVal val="hidden"/>
                                      </p:to>
                                    </p:set>
                                  </p:childTnLst>
                                </p:cTn>
                              </p:par>
                              <p:par>
                                <p:cTn id="25" presetID="1" presetClass="exit" presetSubtype="0" fill="hold" grpId="1" nodeType="withEffect">
                                  <p:stCondLst>
                                    <p:cond delay="0"/>
                                  </p:stCondLst>
                                  <p:childTnLst>
                                    <p:set>
                                      <p:cBhvr>
                                        <p:cTn id="26" dur="1" fill="hold">
                                          <p:stCondLst>
                                            <p:cond delay="0"/>
                                          </p:stCondLst>
                                        </p:cTn>
                                        <p:tgtEl>
                                          <p:spTgt spid="3">
                                            <p:txEl>
                                              <p:pRg st="1" end="1"/>
                                            </p:txEl>
                                          </p:spTgt>
                                        </p:tgtEl>
                                        <p:attrNameLst>
                                          <p:attrName>style.visibility</p:attrName>
                                        </p:attrNameLst>
                                      </p:cBhvr>
                                      <p:to>
                                        <p:strVal val="hidden"/>
                                      </p:to>
                                    </p:set>
                                  </p:childTnLst>
                                </p:cTn>
                              </p:par>
                              <p:par>
                                <p:cTn id="27" presetID="1" presetClass="exit" presetSubtype="0" fill="hold" grpId="1" nodeType="withEffect">
                                  <p:stCondLst>
                                    <p:cond delay="0"/>
                                  </p:stCondLst>
                                  <p:childTnLst>
                                    <p:set>
                                      <p:cBhvr>
                                        <p:cTn id="28" dur="1" fill="hold">
                                          <p:stCondLst>
                                            <p:cond delay="0"/>
                                          </p:stCondLst>
                                        </p:cTn>
                                        <p:tgtEl>
                                          <p:spTgt spid="3">
                                            <p:txEl>
                                              <p:pRg st="2" end="2"/>
                                            </p:txEl>
                                          </p:spTgt>
                                        </p:tgtEl>
                                        <p:attrNameLst>
                                          <p:attrName>style.visibility</p:attrName>
                                        </p:attrNameLst>
                                      </p:cBhvr>
                                      <p:to>
                                        <p:strVal val="hidden"/>
                                      </p:to>
                                    </p:set>
                                  </p:childTnLst>
                                </p:cTn>
                              </p:par>
                              <p:par>
                                <p:cTn id="29" presetID="1" presetClass="exit" presetSubtype="0" fill="hold" grpId="1" nodeType="withEffect">
                                  <p:stCondLst>
                                    <p:cond delay="0"/>
                                  </p:stCondLst>
                                  <p:childTnLst>
                                    <p:set>
                                      <p:cBhvr>
                                        <p:cTn id="30" dur="1" fill="hold">
                                          <p:stCondLst>
                                            <p:cond delay="0"/>
                                          </p:stCondLst>
                                        </p:cTn>
                                        <p:tgtEl>
                                          <p:spTgt spid="3">
                                            <p:txEl>
                                              <p:pRg st="3" end="3"/>
                                            </p:txEl>
                                          </p:spTgt>
                                        </p:tgtEl>
                                        <p:attrNameLst>
                                          <p:attrName>style.visibility</p:attrName>
                                        </p:attrNameLst>
                                      </p:cBhvr>
                                      <p:to>
                                        <p:strVal val="hidden"/>
                                      </p:to>
                                    </p:set>
                                  </p:childTnLst>
                                </p:cTn>
                              </p:par>
                              <p:par>
                                <p:cTn id="31" presetID="1" presetClass="exit" presetSubtype="0" fill="hold" grpId="1" nodeType="withEffect">
                                  <p:stCondLst>
                                    <p:cond delay="0"/>
                                  </p:stCondLst>
                                  <p:childTnLst>
                                    <p:set>
                                      <p:cBhvr>
                                        <p:cTn id="32" dur="1" fill="hold">
                                          <p:stCondLst>
                                            <p:cond delay="0"/>
                                          </p:stCondLst>
                                        </p:cTn>
                                        <p:tgtEl>
                                          <p:spTgt spid="3">
                                            <p:txEl>
                                              <p:pRg st="4" end="4"/>
                                            </p:txEl>
                                          </p:spTgt>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3" grpId="1" build="p"/>
    </p:bldLst>
  </p:timing>
</p:sld>
</file>

<file path=ppt/slides/slide20.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itle 1"/>
          <p:cNvSpPr txBox="1">
            <a:spLocks/>
          </p:cNvSpPr>
          <p:nvPr/>
        </p:nvSpPr>
        <p:spPr>
          <a:xfrm>
            <a:off x="457200" y="460375"/>
            <a:ext cx="8229600" cy="1143000"/>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GB" altLang="en-US" sz="4400" b="0" i="0" u="none" strike="noStrike" kern="1200" cap="none" spc="0" normalizeH="0" baseline="0" noProof="0" dirty="0" smtClean="0">
                <a:ln>
                  <a:noFill/>
                </a:ln>
                <a:solidFill>
                  <a:srgbClr val="0000FF"/>
                </a:solidFill>
                <a:effectLst/>
                <a:uLnTx/>
                <a:uFillTx/>
                <a:latin typeface="Calibri"/>
                <a:ea typeface="+mj-ea"/>
                <a:cs typeface="+mj-cs"/>
              </a:rPr>
              <a:t>OIC Checklist</a:t>
            </a:r>
          </a:p>
        </p:txBody>
      </p:sp>
      <p:sp>
        <p:nvSpPr>
          <p:cNvPr id="4" name="Content Placeholder 2"/>
          <p:cNvSpPr txBox="1">
            <a:spLocks/>
          </p:cNvSpPr>
          <p:nvPr/>
        </p:nvSpPr>
        <p:spPr>
          <a:xfrm>
            <a:off x="1187624" y="1877483"/>
            <a:ext cx="7499176" cy="4924425"/>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20000"/>
              </a:spcBef>
              <a:spcAft>
                <a:spcPts val="0"/>
              </a:spcAft>
              <a:buClrTx/>
              <a:buSzTx/>
              <a:buNone/>
              <a:tabLst/>
              <a:defRPr/>
            </a:pPr>
            <a:r>
              <a:rPr kumimoji="0" lang="en-GB" altLang="en-US" sz="2800" b="1" i="0" u="none" strike="noStrike" kern="1200" cap="none" spc="0" normalizeH="0" baseline="0" noProof="0" dirty="0" smtClean="0">
                <a:ln>
                  <a:noFill/>
                </a:ln>
                <a:solidFill>
                  <a:sysClr val="windowText" lastClr="000000"/>
                </a:solidFill>
                <a:effectLst/>
                <a:uLnTx/>
                <a:uFillTx/>
                <a:latin typeface="Calibri"/>
                <a:ea typeface="+mn-ea"/>
                <a:cs typeface="+mn-cs"/>
              </a:rPr>
              <a:t>Offender</a:t>
            </a:r>
          </a:p>
          <a:p>
            <a:pPr marL="342900" marR="0" lvl="0" indent="-34290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r>
              <a:rPr kumimoji="0" lang="en-GB" altLang="en-US" sz="2800" b="0" i="0" u="none" strike="noStrike" kern="1200" cap="none" spc="0" normalizeH="0" baseline="0" noProof="0" dirty="0" smtClean="0">
                <a:ln>
                  <a:noFill/>
                </a:ln>
                <a:solidFill>
                  <a:sysClr val="windowText" lastClr="000000"/>
                </a:solidFill>
                <a:effectLst/>
                <a:uLnTx/>
                <a:uFillTx/>
                <a:latin typeface="Calibri"/>
                <a:ea typeface="+mn-ea"/>
                <a:cs typeface="+mn-cs"/>
              </a:rPr>
              <a:t>Agree to be involved and take part in an Restorative Meeting</a:t>
            </a:r>
          </a:p>
          <a:p>
            <a:pPr marL="342900" marR="0" lvl="0" indent="-34290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r>
              <a:rPr kumimoji="0" lang="en-GB" altLang="en-US" sz="2800" b="0" i="0" u="none" strike="noStrike" kern="1200" cap="none" spc="0" normalizeH="0" baseline="0" noProof="0" dirty="0" smtClean="0">
                <a:ln>
                  <a:noFill/>
                </a:ln>
                <a:solidFill>
                  <a:sysClr val="windowText" lastClr="000000"/>
                </a:solidFill>
                <a:effectLst/>
                <a:uLnTx/>
                <a:uFillTx/>
                <a:latin typeface="Calibri"/>
                <a:ea typeface="+mn-ea"/>
                <a:cs typeface="+mn-cs"/>
              </a:rPr>
              <a:t>Acknowledge Responsibility for the incident</a:t>
            </a:r>
          </a:p>
          <a:p>
            <a:pPr marL="342900" marR="0" lvl="0" indent="-34290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r>
              <a:rPr kumimoji="0" lang="en-GB" altLang="en-US" sz="2800" b="0" i="0" u="none" strike="noStrike" kern="1200" cap="none" spc="0" normalizeH="0" baseline="0" noProof="0" dirty="0" smtClean="0">
                <a:ln>
                  <a:noFill/>
                </a:ln>
                <a:solidFill>
                  <a:sysClr val="windowText" lastClr="000000"/>
                </a:solidFill>
                <a:effectLst/>
                <a:uLnTx/>
                <a:uFillTx/>
                <a:latin typeface="Calibri"/>
                <a:ea typeface="+mn-ea"/>
                <a:cs typeface="+mn-cs"/>
              </a:rPr>
              <a:t>Apologise </a:t>
            </a:r>
          </a:p>
          <a:p>
            <a:pPr marL="342900" marR="0" lvl="0" indent="-34290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r>
              <a:rPr kumimoji="0" lang="en-GB" altLang="en-US" sz="2800" b="0" i="0" u="none" strike="noStrike" kern="1200" cap="none" spc="0" normalizeH="0" baseline="0" noProof="0" dirty="0" smtClean="0">
                <a:ln>
                  <a:noFill/>
                </a:ln>
                <a:solidFill>
                  <a:sysClr val="windowText" lastClr="000000"/>
                </a:solidFill>
                <a:effectLst/>
                <a:uLnTx/>
                <a:uFillTx/>
                <a:latin typeface="Calibri"/>
                <a:ea typeface="+mn-ea"/>
                <a:cs typeface="+mn-cs"/>
              </a:rPr>
              <a:t>Reparation</a:t>
            </a:r>
          </a:p>
          <a:p>
            <a:pPr marL="342900" marR="0" lvl="0" indent="-34290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endParaRPr kumimoji="0" lang="en-GB" altLang="en-US" sz="3200" b="0" i="0" u="none" strike="noStrike" kern="1200" cap="none" spc="0" normalizeH="0" baseline="0" noProof="0" dirty="0" smtClean="0">
              <a:ln>
                <a:noFill/>
              </a:ln>
              <a:solidFill>
                <a:sysClr val="windowText" lastClr="000000"/>
              </a:solidFill>
              <a:effectLst/>
              <a:uLnTx/>
              <a:uFillTx/>
              <a:latin typeface="Calibri"/>
              <a:ea typeface="+mn-ea"/>
              <a:cs typeface="+mn-cs"/>
            </a:endParaRPr>
          </a:p>
          <a:p>
            <a:pPr marL="342900" marR="0" lvl="0" indent="-34290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endParaRPr kumimoji="0" lang="en-GB" altLang="en-US" sz="3200" b="0" i="0" u="none" strike="noStrike" kern="1200" cap="none" spc="0" normalizeH="0" baseline="0" noProof="0" dirty="0" smtClean="0">
              <a:ln>
                <a:noFill/>
              </a:ln>
              <a:solidFill>
                <a:sysClr val="windowText" lastClr="000000"/>
              </a:solidFill>
              <a:effectLst/>
              <a:uLnTx/>
              <a:uFillTx/>
              <a:latin typeface="Calibri"/>
              <a:ea typeface="+mn-ea"/>
              <a:cs typeface="+mn-cs"/>
            </a:endParaRPr>
          </a:p>
        </p:txBody>
      </p:sp>
    </p:spTree>
    <p:extLst>
      <p:ext uri="{BB962C8B-B14F-4D97-AF65-F5344CB8AC3E}">
        <p14:creationId xmlns:p14="http://schemas.microsoft.com/office/powerpoint/2010/main" val="2855444763"/>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Content Placeholder 2"/>
          <p:cNvSpPr txBox="1">
            <a:spLocks/>
          </p:cNvSpPr>
          <p:nvPr/>
        </p:nvSpPr>
        <p:spPr>
          <a:xfrm>
            <a:off x="755576" y="1484784"/>
            <a:ext cx="7931150" cy="2232025"/>
          </a:xfrm>
          <a:prstGeom prst="rect">
            <a:avLst/>
          </a:prstGeom>
        </p:spPr>
        <p:txBody>
          <a:bodyPr vert="horz" lIns="91440" tIns="45720" rIns="91440" bIns="45720" rtlCol="0">
            <a:normAutofit fontScale="92500" lnSpcReduction="20000"/>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342900" marR="0" lvl="0" indent="-342900" algn="ctr"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endParaRPr kumimoji="0" lang="en-GB" altLang="en-US" sz="3200" b="1" i="0" u="none" strike="noStrike" kern="1200" cap="none" spc="0" normalizeH="0" baseline="0" noProof="0" dirty="0" smtClean="0">
              <a:ln>
                <a:noFill/>
              </a:ln>
              <a:solidFill>
                <a:sysClr val="windowText" lastClr="000000"/>
              </a:solidFill>
              <a:effectLst/>
              <a:uLnTx/>
              <a:uFillTx/>
              <a:latin typeface="Calibri"/>
              <a:ea typeface="+mn-ea"/>
              <a:cs typeface="+mn-cs"/>
            </a:endParaRPr>
          </a:p>
          <a:p>
            <a:pPr marL="342900" marR="0" lvl="0" indent="-342900" algn="ctr"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endParaRPr kumimoji="0" lang="en-GB" altLang="en-US" sz="3200" b="1" i="0" u="none" strike="noStrike" kern="1200" cap="none" spc="0" normalizeH="0" baseline="0" noProof="0" dirty="0" smtClean="0">
              <a:ln>
                <a:noFill/>
              </a:ln>
              <a:solidFill>
                <a:sysClr val="windowText" lastClr="000000"/>
              </a:solidFill>
              <a:effectLst/>
              <a:uLnTx/>
              <a:uFillTx/>
              <a:latin typeface="Calibri"/>
              <a:ea typeface="+mn-ea"/>
              <a:cs typeface="+mn-cs"/>
            </a:endParaRPr>
          </a:p>
          <a:p>
            <a:pPr marL="0" marR="0" lvl="0" indent="0" algn="ctr" defTabSz="914400" rtl="0" eaLnBrk="1" fontAlgn="auto" latinLnBrk="0" hangingPunct="1">
              <a:lnSpc>
                <a:spcPct val="100000"/>
              </a:lnSpc>
              <a:spcBef>
                <a:spcPct val="20000"/>
              </a:spcBef>
              <a:spcAft>
                <a:spcPts val="0"/>
              </a:spcAft>
              <a:buClrTx/>
              <a:buSzTx/>
              <a:buFont typeface="Arial" panose="020B0604020202020204" pitchFamily="34" charset="0"/>
              <a:buNone/>
              <a:tabLst/>
              <a:defRPr/>
            </a:pPr>
            <a:r>
              <a:rPr kumimoji="0" lang="en-GB" altLang="en-US" sz="4000" b="1" i="0" u="none" strike="noStrike" kern="1200" cap="none" spc="0" normalizeH="0" baseline="0" noProof="0" dirty="0" smtClean="0">
                <a:ln>
                  <a:noFill/>
                </a:ln>
                <a:solidFill>
                  <a:srgbClr val="00B050"/>
                </a:solidFill>
                <a:effectLst/>
                <a:uLnTx/>
                <a:uFillTx/>
                <a:latin typeface="Calibri"/>
                <a:ea typeface="+mn-ea"/>
                <a:cs typeface="+mn-cs"/>
              </a:rPr>
              <a:t>ALWAYS CONSIDER </a:t>
            </a:r>
          </a:p>
          <a:p>
            <a:pPr marL="0" marR="0" lvl="0" indent="0" algn="ctr" defTabSz="914400" rtl="0" eaLnBrk="1" fontAlgn="auto" latinLnBrk="0" hangingPunct="1">
              <a:lnSpc>
                <a:spcPct val="100000"/>
              </a:lnSpc>
              <a:spcBef>
                <a:spcPct val="20000"/>
              </a:spcBef>
              <a:spcAft>
                <a:spcPts val="0"/>
              </a:spcAft>
              <a:buClrTx/>
              <a:buSzTx/>
              <a:buFont typeface="Arial" panose="020B0604020202020204" pitchFamily="34" charset="0"/>
              <a:buNone/>
              <a:tabLst/>
              <a:defRPr/>
            </a:pPr>
            <a:r>
              <a:rPr kumimoji="0" lang="en-GB" altLang="en-US" sz="4000" b="1" i="0" u="none" strike="noStrike" kern="1200" cap="none" spc="0" normalizeH="0" baseline="0" noProof="0" dirty="0" smtClean="0">
                <a:ln>
                  <a:noFill/>
                </a:ln>
                <a:solidFill>
                  <a:srgbClr val="00B050"/>
                </a:solidFill>
                <a:effectLst/>
                <a:uLnTx/>
                <a:uFillTx/>
                <a:latin typeface="Calibri"/>
                <a:ea typeface="+mn-ea"/>
                <a:cs typeface="+mn-cs"/>
              </a:rPr>
              <a:t>VULNERABILITY AND CAPACITY</a:t>
            </a:r>
          </a:p>
          <a:p>
            <a:pPr marL="342900" marR="0" lvl="0" indent="-34290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endParaRPr kumimoji="0" lang="en-GB" altLang="en-US" sz="3200" b="0" i="0" u="none" strike="noStrike" kern="1200" cap="none" spc="0" normalizeH="0" baseline="0" noProof="0" dirty="0" smtClean="0">
              <a:ln>
                <a:noFill/>
              </a:ln>
              <a:solidFill>
                <a:sysClr val="windowText" lastClr="000000"/>
              </a:solidFill>
              <a:effectLst/>
              <a:uLnTx/>
              <a:uFillTx/>
              <a:latin typeface="Calibri"/>
              <a:ea typeface="+mn-ea"/>
              <a:cs typeface="+mn-cs"/>
            </a:endParaRPr>
          </a:p>
        </p:txBody>
      </p:sp>
    </p:spTree>
    <p:extLst>
      <p:ext uri="{BB962C8B-B14F-4D97-AF65-F5344CB8AC3E}">
        <p14:creationId xmlns:p14="http://schemas.microsoft.com/office/powerpoint/2010/main" val="2126110568"/>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Rounded Rectangular Callout 1"/>
          <p:cNvSpPr/>
          <p:nvPr/>
        </p:nvSpPr>
        <p:spPr>
          <a:xfrm>
            <a:off x="214313" y="1417638"/>
            <a:ext cx="4248150" cy="3240087"/>
          </a:xfrm>
          <a:prstGeom prst="wedgeRoundRectCallout">
            <a:avLst>
              <a:gd name="adj1" fmla="val -48945"/>
              <a:gd name="adj2" fmla="val 65955"/>
              <a:gd name="adj3" fmla="val 16667"/>
            </a:avLst>
          </a:prstGeom>
          <a:solidFill>
            <a:schemeClr val="accent6">
              <a:lumMod val="40000"/>
              <a:lumOff val="60000"/>
            </a:schemeClr>
          </a:solidFill>
          <a:ln w="25400" cap="flat" cmpd="sng" algn="ctr">
            <a:solidFill>
              <a:srgbClr val="4F81BD">
                <a:shade val="50000"/>
              </a:srgbClr>
            </a:solidFill>
            <a:prstDash val="solid"/>
          </a:ln>
          <a:effectLst/>
        </p:spPr>
        <p:txBody>
          <a:bodyPr anchor="ct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GB" altLang="en-US" sz="2000" b="1" i="0" u="none" strike="noStrike" kern="0" cap="none" spc="0" normalizeH="0" baseline="0" noProof="0" dirty="0">
                <a:ln>
                  <a:noFill/>
                </a:ln>
                <a:solidFill>
                  <a:prstClr val="black"/>
                </a:solidFill>
                <a:effectLst/>
                <a:uLnTx/>
                <a:uFillTx/>
                <a:latin typeface="Calibri"/>
                <a:ea typeface="+mn-ea"/>
                <a:cs typeface="+mn-cs"/>
              </a:rPr>
              <a:t>Victim on RA</a:t>
            </a:r>
          </a:p>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altLang="en-US" sz="1800" b="0" i="0" u="none" strike="noStrike" kern="0" cap="none" spc="0" normalizeH="0" baseline="0" noProof="0" dirty="0">
              <a:ln>
                <a:noFill/>
              </a:ln>
              <a:solidFill>
                <a:prstClr val="black"/>
              </a:solidFill>
              <a:effectLst/>
              <a:uLnTx/>
              <a:uFillTx/>
              <a:latin typeface="Calibri"/>
              <a:ea typeface="+mn-ea"/>
              <a:cs typeface="+mn-cs"/>
            </a:endParaRPr>
          </a:p>
          <a:p>
            <a:pPr marL="0" marR="0" lvl="0" indent="0" algn="ctr" defTabSz="914400" eaLnBrk="1" fontAlgn="auto" latinLnBrk="0" hangingPunct="1">
              <a:lnSpc>
                <a:spcPct val="100000"/>
              </a:lnSpc>
              <a:spcBef>
                <a:spcPts val="0"/>
              </a:spcBef>
              <a:spcAft>
                <a:spcPts val="0"/>
              </a:spcAft>
              <a:buClrTx/>
              <a:buSzTx/>
              <a:buFontTx/>
              <a:buNone/>
              <a:tabLst/>
              <a:defRPr/>
            </a:pPr>
            <a:r>
              <a:rPr kumimoji="0" lang="en-GB" altLang="en-US" sz="1800" b="0" i="0" u="none" strike="noStrike" kern="0" cap="none" spc="0" normalizeH="0" baseline="0" noProof="0" dirty="0">
                <a:ln>
                  <a:noFill/>
                </a:ln>
                <a:solidFill>
                  <a:prstClr val="black"/>
                </a:solidFill>
                <a:effectLst/>
                <a:uLnTx/>
                <a:uFillTx/>
                <a:latin typeface="Calibri"/>
                <a:ea typeface="+mn-ea"/>
                <a:cs typeface="+mn-cs"/>
              </a:rPr>
              <a:t>“For me. RJ turned the tables and I don’t feel like a victim any more.  I’m in control now.”</a:t>
            </a:r>
          </a:p>
          <a:p>
            <a:pPr marL="0" marR="0" lvl="0" indent="0" algn="ctr" defTabSz="914400" eaLnBrk="1" fontAlgn="auto" latinLnBrk="0" hangingPunct="1">
              <a:lnSpc>
                <a:spcPct val="100000"/>
              </a:lnSpc>
              <a:spcBef>
                <a:spcPts val="0"/>
              </a:spcBef>
              <a:spcAft>
                <a:spcPts val="0"/>
              </a:spcAft>
              <a:buClrTx/>
              <a:buSzTx/>
              <a:buFontTx/>
              <a:buNone/>
              <a:tabLst/>
              <a:defRPr/>
            </a:pPr>
            <a:r>
              <a:rPr kumimoji="0" lang="en-GB" altLang="en-US" sz="1800" b="0" i="0" u="none" strike="noStrike" kern="0" cap="none" spc="0" normalizeH="0" baseline="0" noProof="0" dirty="0">
                <a:ln>
                  <a:noFill/>
                </a:ln>
                <a:solidFill>
                  <a:prstClr val="black"/>
                </a:solidFill>
                <a:effectLst/>
                <a:uLnTx/>
                <a:uFillTx/>
                <a:latin typeface="Calibri"/>
                <a:ea typeface="+mn-ea"/>
                <a:cs typeface="+mn-cs"/>
              </a:rPr>
              <a:t>“It was so liberating to have a voice and to know he’d have to listen to what I was saying.”</a:t>
            </a:r>
          </a:p>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altLang="en-US" sz="1800" b="0" i="0" u="none" strike="noStrike" kern="0" cap="none" spc="0" normalizeH="0" baseline="0" noProof="0" dirty="0">
              <a:ln>
                <a:noFill/>
              </a:ln>
              <a:solidFill>
                <a:prstClr val="black"/>
              </a:solidFill>
              <a:effectLst/>
              <a:uLnTx/>
              <a:uFillTx/>
              <a:latin typeface="Calibri"/>
              <a:ea typeface="+mn-ea"/>
              <a:cs typeface="+mn-cs"/>
            </a:endParaRPr>
          </a:p>
        </p:txBody>
      </p:sp>
      <p:sp>
        <p:nvSpPr>
          <p:cNvPr id="3" name="Rounded Rectangular Callout 2"/>
          <p:cNvSpPr/>
          <p:nvPr/>
        </p:nvSpPr>
        <p:spPr>
          <a:xfrm>
            <a:off x="4684713" y="1417638"/>
            <a:ext cx="4248150" cy="3240087"/>
          </a:xfrm>
          <a:prstGeom prst="wedgeRoundRectCallout">
            <a:avLst>
              <a:gd name="adj1" fmla="val 45932"/>
              <a:gd name="adj2" fmla="val 64227"/>
              <a:gd name="adj3" fmla="val 16667"/>
            </a:avLst>
          </a:prstGeom>
          <a:solidFill>
            <a:schemeClr val="accent6">
              <a:lumMod val="40000"/>
              <a:lumOff val="60000"/>
            </a:schemeClr>
          </a:solidFill>
          <a:ln w="25400" cap="flat" cmpd="sng" algn="ctr">
            <a:solidFill>
              <a:srgbClr val="4F81BD">
                <a:shade val="50000"/>
              </a:srgbClr>
            </a:solidFill>
            <a:prstDash val="solid"/>
          </a:ln>
          <a:effectLst/>
        </p:spPr>
        <p:txBody>
          <a:bodyPr anchor="ct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GB" altLang="en-US" sz="2000" b="1" i="0" u="none" strike="noStrike" kern="0" cap="none" spc="0" normalizeH="0" baseline="0" noProof="0" dirty="0">
                <a:ln>
                  <a:noFill/>
                </a:ln>
                <a:solidFill>
                  <a:prstClr val="black"/>
                </a:solidFill>
                <a:effectLst/>
                <a:uLnTx/>
                <a:uFillTx/>
                <a:latin typeface="Calibri"/>
                <a:ea typeface="+mn-ea"/>
                <a:cs typeface="+mn-cs"/>
              </a:rPr>
              <a:t>Offender on RA</a:t>
            </a:r>
          </a:p>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altLang="en-US" sz="1800" b="0" i="0" u="none" strike="noStrike" kern="0" cap="none" spc="0" normalizeH="0" baseline="0" noProof="0" dirty="0">
              <a:ln>
                <a:noFill/>
              </a:ln>
              <a:solidFill>
                <a:prstClr val="black"/>
              </a:solidFill>
              <a:effectLst/>
              <a:uLnTx/>
              <a:uFillTx/>
              <a:latin typeface="Calibri"/>
              <a:ea typeface="+mn-ea"/>
              <a:cs typeface="+mn-cs"/>
            </a:endParaRPr>
          </a:p>
          <a:p>
            <a:pPr marL="0" marR="0" lvl="0" indent="0" algn="ctr" defTabSz="914400" eaLnBrk="1" fontAlgn="auto" latinLnBrk="0" hangingPunct="1">
              <a:lnSpc>
                <a:spcPct val="100000"/>
              </a:lnSpc>
              <a:spcBef>
                <a:spcPts val="0"/>
              </a:spcBef>
              <a:spcAft>
                <a:spcPts val="0"/>
              </a:spcAft>
              <a:buClrTx/>
              <a:buSzTx/>
              <a:buFontTx/>
              <a:buNone/>
              <a:tabLst/>
              <a:defRPr/>
            </a:pPr>
            <a:r>
              <a:rPr kumimoji="0" lang="en-GB" altLang="en-US" sz="1800" b="0" i="0" u="none" strike="noStrike" kern="0" cap="none" spc="0" normalizeH="0" baseline="0" noProof="0" dirty="0">
                <a:ln>
                  <a:noFill/>
                </a:ln>
                <a:solidFill>
                  <a:prstClr val="black"/>
                </a:solidFill>
                <a:effectLst/>
                <a:uLnTx/>
                <a:uFillTx/>
                <a:latin typeface="Calibri"/>
                <a:ea typeface="+mn-ea"/>
                <a:cs typeface="+mn-cs"/>
              </a:rPr>
              <a:t>“Nothing prepared me for it.  I think the main fear was looking into the eyes of the people I had stolen from.  I even had nightmares over it.  I was that worried.”</a:t>
            </a:r>
          </a:p>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altLang="en-US" sz="1800" b="0" i="0" u="none" strike="noStrike" kern="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4318159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additive="base">
                                        <p:cTn id="13" dur="500" fill="hold"/>
                                        <p:tgtEl>
                                          <p:spTgt spid="3"/>
                                        </p:tgtEl>
                                        <p:attrNameLst>
                                          <p:attrName>ppt_x</p:attrName>
                                        </p:attrNameLst>
                                      </p:cBhvr>
                                      <p:tavLst>
                                        <p:tav tm="0">
                                          <p:val>
                                            <p:strVal val="#ppt_x"/>
                                          </p:val>
                                        </p:tav>
                                        <p:tav tm="100000">
                                          <p:val>
                                            <p:strVal val="#ppt_x"/>
                                          </p:val>
                                        </p:tav>
                                      </p:tavLst>
                                    </p:anim>
                                    <p:anim calcmode="lin" valueType="num">
                                      <p:cBhvr additive="base">
                                        <p:cTn id="14"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animBg="1"/>
    </p:bldLst>
  </p:timing>
</p:sld>
</file>

<file path=ppt/slides/slide2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itle 1"/>
          <p:cNvSpPr txBox="1">
            <a:spLocks/>
          </p:cNvSpPr>
          <p:nvPr/>
        </p:nvSpPr>
        <p:spPr>
          <a:xfrm>
            <a:off x="539552" y="1484784"/>
            <a:ext cx="8229600" cy="796925"/>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GB" altLang="en-US" sz="4400" b="0" i="0" u="none" strike="noStrike" kern="1200" cap="none" spc="0" normalizeH="0" baseline="0" noProof="0" smtClean="0">
                <a:ln>
                  <a:noFill/>
                </a:ln>
                <a:solidFill>
                  <a:srgbClr val="0000FF"/>
                </a:solidFill>
                <a:effectLst/>
                <a:uLnTx/>
                <a:uFillTx/>
                <a:latin typeface="Calibri"/>
                <a:ea typeface="+mj-ea"/>
                <a:cs typeface="+mj-cs"/>
              </a:rPr>
              <a:t>RESTORATIVE APPROACHES</a:t>
            </a:r>
            <a:endParaRPr kumimoji="0" lang="en-GB" altLang="en-US" sz="4400" b="0" i="0" u="none" strike="noStrike" kern="1200" cap="none" spc="0" normalizeH="0" baseline="0" noProof="0" dirty="0" smtClean="0">
              <a:ln>
                <a:noFill/>
              </a:ln>
              <a:solidFill>
                <a:srgbClr val="0000FF"/>
              </a:solidFill>
              <a:effectLst/>
              <a:uLnTx/>
              <a:uFillTx/>
              <a:latin typeface="Calibri"/>
              <a:ea typeface="+mj-ea"/>
              <a:cs typeface="+mj-cs"/>
            </a:endParaRPr>
          </a:p>
        </p:txBody>
      </p:sp>
      <p:sp>
        <p:nvSpPr>
          <p:cNvPr id="3" name="Content Placeholder 4"/>
          <p:cNvSpPr txBox="1">
            <a:spLocks/>
          </p:cNvSpPr>
          <p:nvPr/>
        </p:nvSpPr>
        <p:spPr>
          <a:xfrm>
            <a:off x="457200" y="1600200"/>
            <a:ext cx="8229600" cy="4924425"/>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342900" marR="0" lvl="0" indent="-342900" algn="l" defTabSz="914400" rtl="0" eaLnBrk="1" fontAlgn="auto" latinLnBrk="0" hangingPunct="1">
              <a:lnSpc>
                <a:spcPct val="100000"/>
              </a:lnSpc>
              <a:spcBef>
                <a:spcPct val="20000"/>
              </a:spcBef>
              <a:spcAft>
                <a:spcPts val="0"/>
              </a:spcAft>
              <a:buClrTx/>
              <a:buSzTx/>
              <a:buFontTx/>
              <a:buNone/>
              <a:tabLst/>
              <a:defRPr/>
            </a:pPr>
            <a:endParaRPr kumimoji="0" lang="en-GB" altLang="en-US" sz="3200" b="0" i="0" u="none" strike="noStrike" kern="1200" cap="none" spc="0" normalizeH="0" baseline="0" noProof="0" smtClean="0">
              <a:ln>
                <a:noFill/>
              </a:ln>
              <a:solidFill>
                <a:sysClr val="windowText" lastClr="000000"/>
              </a:solidFill>
              <a:effectLst/>
              <a:uLnTx/>
              <a:uFillTx/>
              <a:latin typeface="Calibri"/>
              <a:ea typeface="+mn-ea"/>
              <a:cs typeface="+mn-cs"/>
            </a:endParaRPr>
          </a:p>
          <a:p>
            <a:pPr marL="342900" marR="0" lvl="0" indent="-342900" algn="l" defTabSz="914400" rtl="0" eaLnBrk="1" fontAlgn="auto" latinLnBrk="0" hangingPunct="1">
              <a:lnSpc>
                <a:spcPct val="100000"/>
              </a:lnSpc>
              <a:spcBef>
                <a:spcPct val="20000"/>
              </a:spcBef>
              <a:spcAft>
                <a:spcPts val="0"/>
              </a:spcAft>
              <a:buClrTx/>
              <a:buSzTx/>
              <a:buFontTx/>
              <a:buNone/>
              <a:tabLst/>
              <a:defRPr/>
            </a:pPr>
            <a:endParaRPr kumimoji="0" lang="en-GB" altLang="en-US" sz="3200" b="0" i="0" u="none" strike="noStrike" kern="1200" cap="none" spc="0" normalizeH="0" baseline="0" noProof="0" smtClean="0">
              <a:ln>
                <a:noFill/>
              </a:ln>
              <a:solidFill>
                <a:sysClr val="windowText" lastClr="000000"/>
              </a:solidFill>
              <a:effectLst/>
              <a:uLnTx/>
              <a:uFillTx/>
              <a:latin typeface="Calibri"/>
              <a:ea typeface="+mn-ea"/>
              <a:cs typeface="+mn-cs"/>
            </a:endParaRPr>
          </a:p>
          <a:p>
            <a:pPr marL="342900" marR="0" lvl="0" indent="-342900" algn="l" defTabSz="914400" rtl="0" eaLnBrk="1" fontAlgn="auto" latinLnBrk="0" hangingPunct="1">
              <a:lnSpc>
                <a:spcPct val="100000"/>
              </a:lnSpc>
              <a:spcBef>
                <a:spcPct val="20000"/>
              </a:spcBef>
              <a:spcAft>
                <a:spcPts val="0"/>
              </a:spcAft>
              <a:buClrTx/>
              <a:buSzTx/>
              <a:buFontTx/>
              <a:buNone/>
              <a:tabLst/>
              <a:defRPr/>
            </a:pPr>
            <a:endParaRPr kumimoji="0" lang="en-GB" altLang="en-US" sz="3200" b="0" i="0" u="none" strike="noStrike" kern="1200" cap="none" spc="0" normalizeH="0" baseline="0" noProof="0" smtClean="0">
              <a:ln>
                <a:noFill/>
              </a:ln>
              <a:solidFill>
                <a:sysClr val="windowText" lastClr="000000"/>
              </a:solidFill>
              <a:effectLst/>
              <a:uLnTx/>
              <a:uFillTx/>
              <a:latin typeface="Calibri"/>
              <a:ea typeface="+mn-ea"/>
              <a:cs typeface="+mn-cs"/>
            </a:endParaRPr>
          </a:p>
          <a:p>
            <a:pPr marL="342900" marR="0" lvl="0" indent="-342900" algn="ctr" defTabSz="914400" rtl="0" eaLnBrk="1" fontAlgn="auto" latinLnBrk="0" hangingPunct="1">
              <a:lnSpc>
                <a:spcPct val="100000"/>
              </a:lnSpc>
              <a:spcBef>
                <a:spcPct val="20000"/>
              </a:spcBef>
              <a:spcAft>
                <a:spcPts val="0"/>
              </a:spcAft>
              <a:buClrTx/>
              <a:buSzTx/>
              <a:buFontTx/>
              <a:buNone/>
              <a:tabLst/>
              <a:defRPr/>
            </a:pPr>
            <a:r>
              <a:rPr kumimoji="0" lang="en-GB" altLang="en-US" sz="4400" b="0" i="0" u="none" strike="noStrike" kern="1200" cap="none" spc="0" normalizeH="0" baseline="0" noProof="0" smtClean="0">
                <a:ln>
                  <a:noFill/>
                </a:ln>
                <a:solidFill>
                  <a:sysClr val="windowText" lastClr="000000"/>
                </a:solidFill>
                <a:effectLst/>
                <a:uLnTx/>
                <a:uFillTx/>
                <a:latin typeface="Calibri"/>
                <a:ea typeface="+mn-ea"/>
                <a:cs typeface="+mn-cs"/>
              </a:rPr>
              <a:t>‘WOOLF WITHIN’ DVD</a:t>
            </a:r>
            <a:endParaRPr kumimoji="0" lang="en-GB" altLang="en-US" sz="4400" b="0" i="0" u="none" strike="noStrike" kern="1200" cap="none" spc="0" normalizeH="0" baseline="0" noProof="0" dirty="0" smtClean="0">
              <a:ln>
                <a:noFill/>
              </a:ln>
              <a:solidFill>
                <a:sysClr val="windowText" lastClr="000000"/>
              </a:solidFill>
              <a:effectLst/>
              <a:uLnTx/>
              <a:uFillTx/>
              <a:latin typeface="Calibri"/>
              <a:ea typeface="+mn-ea"/>
              <a:cs typeface="+mn-cs"/>
            </a:endParaRPr>
          </a:p>
        </p:txBody>
      </p:sp>
    </p:spTree>
    <p:extLst>
      <p:ext uri="{BB962C8B-B14F-4D97-AF65-F5344CB8AC3E}">
        <p14:creationId xmlns:p14="http://schemas.microsoft.com/office/powerpoint/2010/main" val="3707183714"/>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itle 1"/>
          <p:cNvSpPr txBox="1">
            <a:spLocks/>
          </p:cNvSpPr>
          <p:nvPr/>
        </p:nvSpPr>
        <p:spPr>
          <a:xfrm>
            <a:off x="467544" y="1412776"/>
            <a:ext cx="8229600" cy="796925"/>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GB" altLang="en-US" sz="4400" b="0" i="0" u="none" strike="noStrike" kern="1200" cap="none" spc="0" normalizeH="0" baseline="0" noProof="0" smtClean="0">
                <a:ln>
                  <a:noFill/>
                </a:ln>
                <a:solidFill>
                  <a:srgbClr val="0000FF"/>
                </a:solidFill>
                <a:effectLst/>
                <a:uLnTx/>
                <a:uFillTx/>
                <a:latin typeface="Calibri"/>
                <a:ea typeface="+mj-ea"/>
                <a:cs typeface="+mj-cs"/>
              </a:rPr>
              <a:t>RESTORATIVE APPROACHES</a:t>
            </a:r>
            <a:endParaRPr kumimoji="0" lang="en-GB" altLang="en-US" sz="4400" b="0" i="0" u="none" strike="noStrike" kern="1200" cap="none" spc="0" normalizeH="0" baseline="0" noProof="0" dirty="0" smtClean="0">
              <a:ln>
                <a:noFill/>
              </a:ln>
              <a:solidFill>
                <a:srgbClr val="0000FF"/>
              </a:solidFill>
              <a:effectLst/>
              <a:uLnTx/>
              <a:uFillTx/>
              <a:latin typeface="Calibri"/>
              <a:ea typeface="+mj-ea"/>
              <a:cs typeface="+mj-cs"/>
            </a:endParaRPr>
          </a:p>
        </p:txBody>
      </p:sp>
      <p:sp>
        <p:nvSpPr>
          <p:cNvPr id="3" name="Content Placeholder 1"/>
          <p:cNvSpPr txBox="1">
            <a:spLocks/>
          </p:cNvSpPr>
          <p:nvPr/>
        </p:nvSpPr>
        <p:spPr>
          <a:xfrm>
            <a:off x="457200" y="1600200"/>
            <a:ext cx="8229600" cy="4924425"/>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342900" marR="0" lvl="0" indent="-34290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endParaRPr kumimoji="0" lang="en-GB" altLang="en-US" sz="3200" b="0" i="0" u="none" strike="noStrike" kern="1200" cap="none" spc="0" normalizeH="0" baseline="0" noProof="0" dirty="0" smtClean="0">
              <a:ln>
                <a:noFill/>
              </a:ln>
              <a:solidFill>
                <a:sysClr val="windowText" lastClr="000000"/>
              </a:solidFill>
              <a:effectLst/>
              <a:uLnTx/>
              <a:uFillTx/>
              <a:latin typeface="Calibri"/>
              <a:ea typeface="+mn-ea"/>
              <a:cs typeface="+mn-cs"/>
            </a:endParaRPr>
          </a:p>
          <a:p>
            <a:pPr marL="342900" marR="0" lvl="0" indent="-34290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endParaRPr kumimoji="0" lang="en-GB" altLang="en-US" sz="3200" b="0" i="0" u="none" strike="noStrike" kern="1200" cap="none" spc="0" normalizeH="0" baseline="0" noProof="0" dirty="0" smtClean="0">
              <a:ln>
                <a:noFill/>
              </a:ln>
              <a:solidFill>
                <a:sysClr val="windowText" lastClr="000000"/>
              </a:solidFill>
              <a:effectLst/>
              <a:uLnTx/>
              <a:uFillTx/>
              <a:latin typeface="Calibri"/>
              <a:ea typeface="+mn-ea"/>
              <a:cs typeface="+mn-cs"/>
            </a:endParaRPr>
          </a:p>
          <a:p>
            <a:pPr marL="342900" marR="0" lvl="0" indent="-34290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endParaRPr kumimoji="0" lang="en-GB" altLang="en-US" sz="3200" b="0" i="0" u="none" strike="noStrike" kern="1200" cap="none" spc="0" normalizeH="0" baseline="0" noProof="0" dirty="0" smtClean="0">
              <a:ln>
                <a:noFill/>
              </a:ln>
              <a:solidFill>
                <a:sysClr val="windowText" lastClr="000000"/>
              </a:solidFill>
              <a:effectLst/>
              <a:uLnTx/>
              <a:uFillTx/>
              <a:latin typeface="Calibri"/>
              <a:ea typeface="+mn-ea"/>
              <a:cs typeface="+mn-cs"/>
            </a:endParaRPr>
          </a:p>
          <a:p>
            <a:pPr marL="342900" marR="0" lvl="0" indent="-342900" algn="ctr" defTabSz="914400" rtl="0" eaLnBrk="1" fontAlgn="auto" latinLnBrk="0" hangingPunct="1">
              <a:lnSpc>
                <a:spcPct val="100000"/>
              </a:lnSpc>
              <a:spcBef>
                <a:spcPct val="20000"/>
              </a:spcBef>
              <a:spcAft>
                <a:spcPts val="0"/>
              </a:spcAft>
              <a:buClrTx/>
              <a:buSzTx/>
              <a:buFontTx/>
              <a:buNone/>
              <a:tabLst/>
              <a:defRPr/>
            </a:pPr>
            <a:r>
              <a:rPr kumimoji="0" lang="en-GB" altLang="en-US" sz="3600" b="0" i="0" u="none" strike="noStrike" kern="1200" cap="none" spc="0" normalizeH="0" baseline="0" noProof="0" dirty="0" smtClean="0">
                <a:ln>
                  <a:noFill/>
                </a:ln>
                <a:solidFill>
                  <a:sysClr val="windowText" lastClr="000000"/>
                </a:solidFill>
                <a:effectLst/>
                <a:uLnTx/>
                <a:uFillTx/>
                <a:latin typeface="Calibri"/>
                <a:ea typeface="+mn-ea"/>
                <a:cs typeface="+mn-cs"/>
              </a:rPr>
              <a:t>Introduction to RA Script</a:t>
            </a:r>
          </a:p>
          <a:p>
            <a:pPr marL="342900" marR="0" lvl="0" indent="-34290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endParaRPr kumimoji="0" lang="en-GB" altLang="en-US" sz="3200" b="0" i="0" u="none" strike="noStrike" kern="1200" cap="none" spc="0" normalizeH="0" baseline="0" noProof="0" dirty="0" smtClean="0">
              <a:ln>
                <a:noFill/>
              </a:ln>
              <a:solidFill>
                <a:sysClr val="windowText" lastClr="000000"/>
              </a:solidFill>
              <a:effectLst/>
              <a:uLnTx/>
              <a:uFillTx/>
              <a:latin typeface="Calibri"/>
              <a:ea typeface="+mn-ea"/>
              <a:cs typeface="+mn-cs"/>
            </a:endParaRPr>
          </a:p>
        </p:txBody>
      </p:sp>
    </p:spTree>
    <p:extLst>
      <p:ext uri="{BB962C8B-B14F-4D97-AF65-F5344CB8AC3E}">
        <p14:creationId xmlns:p14="http://schemas.microsoft.com/office/powerpoint/2010/main" val="1899083638"/>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itle 1"/>
          <p:cNvSpPr txBox="1">
            <a:spLocks/>
          </p:cNvSpPr>
          <p:nvPr/>
        </p:nvSpPr>
        <p:spPr>
          <a:xfrm>
            <a:off x="457200" y="620713"/>
            <a:ext cx="8229600" cy="796925"/>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GB" altLang="en-US" sz="4400" b="0" i="0" u="none" strike="noStrike" kern="1200" cap="none" spc="0" normalizeH="0" baseline="0" noProof="0" smtClean="0">
                <a:ln>
                  <a:noFill/>
                </a:ln>
                <a:solidFill>
                  <a:srgbClr val="0000FF"/>
                </a:solidFill>
                <a:effectLst/>
                <a:uLnTx/>
                <a:uFillTx/>
                <a:latin typeface="Calibri"/>
                <a:ea typeface="+mj-ea"/>
                <a:cs typeface="+mj-cs"/>
              </a:rPr>
              <a:t>RA Questions</a:t>
            </a:r>
            <a:endParaRPr kumimoji="0" lang="en-GB" altLang="en-US" sz="4400" b="0" i="0" u="none" strike="noStrike" kern="1200" cap="none" spc="0" normalizeH="0" baseline="0" noProof="0" dirty="0" smtClean="0">
              <a:ln>
                <a:noFill/>
              </a:ln>
              <a:solidFill>
                <a:srgbClr val="0000FF"/>
              </a:solidFill>
              <a:effectLst/>
              <a:uLnTx/>
              <a:uFillTx/>
              <a:latin typeface="Calibri"/>
              <a:ea typeface="+mj-ea"/>
              <a:cs typeface="+mj-cs"/>
            </a:endParaRPr>
          </a:p>
        </p:txBody>
      </p:sp>
      <p:sp>
        <p:nvSpPr>
          <p:cNvPr id="3" name="Content Placeholder 1"/>
          <p:cNvSpPr txBox="1">
            <a:spLocks/>
          </p:cNvSpPr>
          <p:nvPr/>
        </p:nvSpPr>
        <p:spPr>
          <a:xfrm>
            <a:off x="971600" y="1600200"/>
            <a:ext cx="7715200" cy="4924425"/>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342900" marR="0" lvl="0" indent="-34290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r>
              <a:rPr kumimoji="0" lang="en-GB" altLang="en-US" sz="3200" b="0" i="0" u="none" strike="noStrike" kern="1200" cap="none" spc="0" normalizeH="0" baseline="0" noProof="0" smtClean="0">
                <a:ln>
                  <a:noFill/>
                </a:ln>
                <a:solidFill>
                  <a:sysClr val="windowText" lastClr="000000"/>
                </a:solidFill>
                <a:effectLst/>
                <a:uLnTx/>
                <a:uFillTx/>
                <a:latin typeface="Calibri"/>
                <a:ea typeface="+mn-ea"/>
                <a:cs typeface="+mn-cs"/>
              </a:rPr>
              <a:t>Tell us what happened</a:t>
            </a:r>
          </a:p>
          <a:p>
            <a:pPr marL="342900" marR="0" lvl="0" indent="-34290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r>
              <a:rPr kumimoji="0" lang="en-GB" altLang="en-US" sz="3200" b="0" i="0" u="none" strike="noStrike" kern="1200" cap="none" spc="0" normalizeH="0" baseline="0" noProof="0" smtClean="0">
                <a:ln>
                  <a:noFill/>
                </a:ln>
                <a:solidFill>
                  <a:sysClr val="windowText" lastClr="000000"/>
                </a:solidFill>
                <a:effectLst/>
                <a:uLnTx/>
                <a:uFillTx/>
                <a:latin typeface="Calibri"/>
                <a:ea typeface="+mn-ea"/>
                <a:cs typeface="+mn-cs"/>
              </a:rPr>
              <a:t>What were you thinking at the time?</a:t>
            </a:r>
          </a:p>
          <a:p>
            <a:pPr marL="342900" marR="0" lvl="0" indent="-34290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r>
              <a:rPr kumimoji="0" lang="en-GB" altLang="en-US" sz="3200" b="0" i="0" u="none" strike="noStrike" kern="1200" cap="none" spc="0" normalizeH="0" baseline="0" noProof="0" smtClean="0">
                <a:ln>
                  <a:noFill/>
                </a:ln>
                <a:solidFill>
                  <a:sysClr val="windowText" lastClr="000000"/>
                </a:solidFill>
                <a:effectLst/>
                <a:uLnTx/>
                <a:uFillTx/>
                <a:latin typeface="Calibri"/>
                <a:ea typeface="+mn-ea"/>
                <a:cs typeface="+mn-cs"/>
              </a:rPr>
              <a:t>What were you feeling at the time?</a:t>
            </a:r>
          </a:p>
          <a:p>
            <a:pPr marL="342900" marR="0" lvl="0" indent="-34290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r>
              <a:rPr kumimoji="0" lang="en-GB" altLang="en-US" sz="3200" b="0" i="0" u="none" strike="noStrike" kern="1200" cap="none" spc="0" normalizeH="0" baseline="0" noProof="0" smtClean="0">
                <a:ln>
                  <a:noFill/>
                </a:ln>
                <a:solidFill>
                  <a:sysClr val="windowText" lastClr="000000"/>
                </a:solidFill>
                <a:effectLst/>
                <a:uLnTx/>
                <a:uFillTx/>
                <a:latin typeface="Calibri"/>
                <a:ea typeface="+mn-ea"/>
                <a:cs typeface="+mn-cs"/>
              </a:rPr>
              <a:t>Who do you think has been affected by what happened?</a:t>
            </a:r>
          </a:p>
          <a:p>
            <a:pPr marL="342900" marR="0" lvl="0" indent="-34290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r>
              <a:rPr kumimoji="0" lang="en-GB" altLang="en-US" sz="3200" b="0" i="0" u="none" strike="noStrike" kern="1200" cap="none" spc="0" normalizeH="0" baseline="0" noProof="0" smtClean="0">
                <a:ln>
                  <a:noFill/>
                </a:ln>
                <a:solidFill>
                  <a:sysClr val="windowText" lastClr="000000"/>
                </a:solidFill>
                <a:effectLst/>
                <a:uLnTx/>
                <a:uFillTx/>
                <a:latin typeface="Calibri"/>
                <a:ea typeface="+mn-ea"/>
                <a:cs typeface="+mn-cs"/>
              </a:rPr>
              <a:t>Do you think (name) has been affected by your actions?</a:t>
            </a:r>
            <a:endParaRPr kumimoji="0" lang="en-GB" altLang="en-US" sz="3200" b="0" i="0" u="none" strike="noStrike" kern="1200" cap="none" spc="0" normalizeH="0" baseline="0" noProof="0" dirty="0" smtClean="0">
              <a:ln>
                <a:noFill/>
              </a:ln>
              <a:solidFill>
                <a:sysClr val="windowText" lastClr="000000"/>
              </a:solidFill>
              <a:effectLst/>
              <a:uLnTx/>
              <a:uFillTx/>
              <a:latin typeface="Calibri"/>
              <a:ea typeface="+mn-ea"/>
              <a:cs typeface="+mn-cs"/>
            </a:endParaRPr>
          </a:p>
        </p:txBody>
      </p:sp>
    </p:spTree>
    <p:extLst>
      <p:ext uri="{BB962C8B-B14F-4D97-AF65-F5344CB8AC3E}">
        <p14:creationId xmlns:p14="http://schemas.microsoft.com/office/powerpoint/2010/main" val="3533814461"/>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Content Placeholder 1"/>
          <p:cNvSpPr txBox="1">
            <a:spLocks/>
          </p:cNvSpPr>
          <p:nvPr/>
        </p:nvSpPr>
        <p:spPr bwMode="auto">
          <a:xfrm>
            <a:off x="539552" y="836712"/>
            <a:ext cx="8229600" cy="341297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marR="0" lvl="0" indent="0" algn="l" defTabSz="914400" rtl="0" eaLnBrk="0" fontAlgn="base" latinLnBrk="0" hangingPunct="0">
              <a:lnSpc>
                <a:spcPct val="100000"/>
              </a:lnSpc>
              <a:spcBef>
                <a:spcPct val="20000"/>
              </a:spcBef>
              <a:spcAft>
                <a:spcPct val="0"/>
              </a:spcAft>
              <a:buClrTx/>
              <a:buSzTx/>
              <a:buFontTx/>
              <a:buNone/>
              <a:tabLst/>
              <a:defRPr/>
            </a:pPr>
            <a:endParaRPr kumimoji="0" lang="en-GB" altLang="en-US" sz="3200" b="0" i="0" u="none" strike="noStrike" kern="0" cap="none" spc="0" normalizeH="0" baseline="0" noProof="0" dirty="0" smtClean="0">
              <a:ln>
                <a:noFill/>
              </a:ln>
              <a:solidFill>
                <a:srgbClr val="000000"/>
              </a:solidFill>
              <a:effectLst/>
              <a:uLnTx/>
              <a:uFillTx/>
              <a:latin typeface="Arial"/>
              <a:ea typeface="+mn-ea"/>
              <a:cs typeface="+mn-cs"/>
            </a:endParaRPr>
          </a:p>
          <a:p>
            <a:pPr marL="0" marR="0" lvl="0" indent="0" algn="l" defTabSz="914400" rtl="0" eaLnBrk="0" fontAlgn="base" latinLnBrk="0" hangingPunct="0">
              <a:lnSpc>
                <a:spcPct val="100000"/>
              </a:lnSpc>
              <a:spcBef>
                <a:spcPct val="20000"/>
              </a:spcBef>
              <a:spcAft>
                <a:spcPct val="0"/>
              </a:spcAft>
              <a:buClrTx/>
              <a:buSzTx/>
              <a:buFontTx/>
              <a:buNone/>
              <a:tabLst/>
              <a:defRPr/>
            </a:pPr>
            <a:endParaRPr kumimoji="0" lang="en-GB" altLang="en-US" sz="3200" b="0" i="0" u="none" strike="noStrike" kern="0" cap="none" spc="0" normalizeH="0" baseline="0" noProof="0" dirty="0" smtClean="0">
              <a:ln>
                <a:noFill/>
              </a:ln>
              <a:solidFill>
                <a:srgbClr val="000000"/>
              </a:solidFill>
              <a:effectLst/>
              <a:uLnTx/>
              <a:uFillTx/>
              <a:latin typeface="Arial"/>
              <a:ea typeface="+mn-ea"/>
              <a:cs typeface="+mn-cs"/>
            </a:endParaRPr>
          </a:p>
          <a:p>
            <a:pPr marL="0" marR="0" lvl="0" indent="0" algn="l" defTabSz="914400" rtl="0" eaLnBrk="0" fontAlgn="base" latinLnBrk="0" hangingPunct="0">
              <a:lnSpc>
                <a:spcPct val="100000"/>
              </a:lnSpc>
              <a:spcBef>
                <a:spcPct val="20000"/>
              </a:spcBef>
              <a:spcAft>
                <a:spcPct val="0"/>
              </a:spcAft>
              <a:buClrTx/>
              <a:buSzTx/>
              <a:buFontTx/>
              <a:buNone/>
              <a:tabLst/>
              <a:defRPr/>
            </a:pPr>
            <a:endParaRPr kumimoji="0" lang="en-GB" altLang="en-US" sz="3200" b="0" i="0" u="none" strike="noStrike" kern="0" cap="none" spc="0" normalizeH="0" baseline="0" noProof="0" dirty="0" smtClean="0">
              <a:ln>
                <a:noFill/>
              </a:ln>
              <a:solidFill>
                <a:srgbClr val="000000"/>
              </a:solidFill>
              <a:effectLst/>
              <a:uLnTx/>
              <a:uFillTx/>
              <a:latin typeface="Arial"/>
              <a:ea typeface="+mn-ea"/>
              <a:cs typeface="+mn-cs"/>
            </a:endParaRPr>
          </a:p>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GB" altLang="en-US" sz="4800" b="1" i="0" u="none" strike="noStrike" kern="0" cap="none" spc="0" normalizeH="0" baseline="0" noProof="0" dirty="0" smtClean="0">
                <a:ln>
                  <a:noFill/>
                </a:ln>
                <a:solidFill>
                  <a:srgbClr val="000000"/>
                </a:solidFill>
                <a:effectLst/>
                <a:uLnTx/>
                <a:uFillTx/>
                <a:ea typeface="+mn-ea"/>
                <a:cs typeface="+mn-cs"/>
              </a:rPr>
              <a:t>GOLDFISH BOWL EXERCISE</a:t>
            </a:r>
          </a:p>
        </p:txBody>
      </p:sp>
    </p:spTree>
    <p:extLst>
      <p:ext uri="{BB962C8B-B14F-4D97-AF65-F5344CB8AC3E}">
        <p14:creationId xmlns:p14="http://schemas.microsoft.com/office/powerpoint/2010/main" val="2607203005"/>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2" name="Picture 2"/>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2268538" y="1600200"/>
            <a:ext cx="4606925" cy="2574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Content Placeholder 1"/>
          <p:cNvSpPr txBox="1">
            <a:spLocks/>
          </p:cNvSpPr>
          <p:nvPr/>
        </p:nvSpPr>
        <p:spPr>
          <a:xfrm>
            <a:off x="457200" y="1600200"/>
            <a:ext cx="8229600" cy="4924425"/>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342900" marR="0" lvl="0" indent="-34290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endParaRPr kumimoji="0" lang="en-GB" altLang="en-US" sz="3200" b="0" i="0" u="none" strike="noStrike" kern="1200" cap="none" spc="0" normalizeH="0" baseline="0" noProof="0" smtClean="0">
              <a:ln>
                <a:noFill/>
              </a:ln>
              <a:solidFill>
                <a:sysClr val="windowText" lastClr="000000"/>
              </a:solidFill>
              <a:effectLst/>
              <a:uLnTx/>
              <a:uFillTx/>
              <a:latin typeface="Calibri"/>
              <a:ea typeface="+mn-ea"/>
              <a:cs typeface="+mn-cs"/>
            </a:endParaRPr>
          </a:p>
          <a:p>
            <a:pPr marL="342900" marR="0" lvl="0" indent="-34290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endParaRPr kumimoji="0" lang="en-GB" altLang="en-US" sz="3200" b="0" i="0" u="none" strike="noStrike" kern="1200" cap="none" spc="0" normalizeH="0" baseline="0" noProof="0" smtClean="0">
              <a:ln>
                <a:noFill/>
              </a:ln>
              <a:solidFill>
                <a:sysClr val="windowText" lastClr="000000"/>
              </a:solidFill>
              <a:effectLst/>
              <a:uLnTx/>
              <a:uFillTx/>
              <a:latin typeface="Calibri"/>
              <a:ea typeface="+mn-ea"/>
              <a:cs typeface="+mn-cs"/>
            </a:endParaRPr>
          </a:p>
          <a:p>
            <a:pPr marL="342900" marR="0" lvl="0" indent="-34290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endParaRPr kumimoji="0" lang="en-GB" altLang="en-US" sz="3200" b="0" i="0" u="none" strike="noStrike" kern="1200" cap="none" spc="0" normalizeH="0" baseline="0" noProof="0" smtClean="0">
              <a:ln>
                <a:noFill/>
              </a:ln>
              <a:solidFill>
                <a:sysClr val="windowText" lastClr="000000"/>
              </a:solidFill>
              <a:effectLst/>
              <a:uLnTx/>
              <a:uFillTx/>
              <a:latin typeface="Calibri"/>
              <a:ea typeface="+mn-ea"/>
              <a:cs typeface="+mn-cs"/>
            </a:endParaRPr>
          </a:p>
          <a:p>
            <a:pPr marL="342900" marR="0" lvl="0" indent="-342900" algn="ctr" defTabSz="914400" rtl="0" eaLnBrk="1" fontAlgn="auto" latinLnBrk="0" hangingPunct="1">
              <a:lnSpc>
                <a:spcPct val="100000"/>
              </a:lnSpc>
              <a:spcBef>
                <a:spcPct val="20000"/>
              </a:spcBef>
              <a:spcAft>
                <a:spcPts val="0"/>
              </a:spcAft>
              <a:buClrTx/>
              <a:buSzTx/>
              <a:buFontTx/>
              <a:buNone/>
              <a:tabLst/>
              <a:defRPr/>
            </a:pPr>
            <a:endParaRPr kumimoji="0" lang="en-GB" altLang="en-US" sz="3200" b="0" i="0" u="none" strike="noStrike" kern="1200" cap="none" spc="0" normalizeH="0" baseline="0" noProof="0" smtClean="0">
              <a:ln>
                <a:noFill/>
              </a:ln>
              <a:solidFill>
                <a:sysClr val="windowText" lastClr="000000"/>
              </a:solidFill>
              <a:effectLst/>
              <a:uLnTx/>
              <a:uFillTx/>
              <a:latin typeface="Calibri"/>
              <a:ea typeface="+mn-ea"/>
              <a:cs typeface="+mn-cs"/>
            </a:endParaRPr>
          </a:p>
          <a:p>
            <a:pPr marL="342900" marR="0" lvl="0" indent="-342900" algn="ctr" defTabSz="914400" rtl="0" eaLnBrk="1" fontAlgn="auto" latinLnBrk="0" hangingPunct="1">
              <a:lnSpc>
                <a:spcPct val="100000"/>
              </a:lnSpc>
              <a:spcBef>
                <a:spcPct val="20000"/>
              </a:spcBef>
              <a:spcAft>
                <a:spcPts val="0"/>
              </a:spcAft>
              <a:buClrTx/>
              <a:buSzTx/>
              <a:buFontTx/>
              <a:buNone/>
              <a:tabLst/>
              <a:defRPr/>
            </a:pPr>
            <a:endParaRPr kumimoji="0" lang="en-GB" altLang="en-US" sz="3200" b="0" i="0" u="none" strike="noStrike" kern="1200" cap="none" spc="0" normalizeH="0" baseline="0" noProof="0" smtClean="0">
              <a:ln>
                <a:noFill/>
              </a:ln>
              <a:solidFill>
                <a:sysClr val="windowText" lastClr="000000"/>
              </a:solidFill>
              <a:effectLst/>
              <a:uLnTx/>
              <a:uFillTx/>
              <a:latin typeface="Calibri"/>
              <a:ea typeface="+mn-ea"/>
              <a:cs typeface="+mn-cs"/>
            </a:endParaRPr>
          </a:p>
          <a:p>
            <a:pPr marL="342900" marR="0" lvl="0" indent="-342900" algn="ctr" defTabSz="914400" rtl="0" eaLnBrk="1" fontAlgn="auto" latinLnBrk="0" hangingPunct="1">
              <a:lnSpc>
                <a:spcPct val="100000"/>
              </a:lnSpc>
              <a:spcBef>
                <a:spcPct val="20000"/>
              </a:spcBef>
              <a:spcAft>
                <a:spcPts val="0"/>
              </a:spcAft>
              <a:buClrTx/>
              <a:buSzTx/>
              <a:buFontTx/>
              <a:buNone/>
              <a:tabLst/>
              <a:defRPr/>
            </a:pPr>
            <a:r>
              <a:rPr kumimoji="0" lang="en-GB" altLang="en-US" sz="3200" b="0" i="0" u="none" strike="noStrike" kern="1200" cap="none" spc="0" normalizeH="0" baseline="0" noProof="0" smtClean="0">
                <a:ln>
                  <a:noFill/>
                </a:ln>
                <a:solidFill>
                  <a:sysClr val="windowText" lastClr="000000"/>
                </a:solidFill>
                <a:effectLst/>
                <a:uLnTx/>
                <a:uFillTx/>
                <a:latin typeface="Calibri"/>
                <a:ea typeface="+mn-ea"/>
                <a:cs typeface="+mn-cs"/>
              </a:rPr>
              <a:t>ROLE PLAYS</a:t>
            </a:r>
            <a:endParaRPr kumimoji="0" lang="en-GB" altLang="en-US" sz="3200" b="0" i="0" u="none" strike="noStrike" kern="1200" cap="none" spc="0" normalizeH="0" baseline="0" noProof="0" dirty="0" smtClean="0">
              <a:ln>
                <a:noFill/>
              </a:ln>
              <a:solidFill>
                <a:sysClr val="windowText" lastClr="000000"/>
              </a:solidFill>
              <a:effectLst/>
              <a:uLnTx/>
              <a:uFillTx/>
              <a:latin typeface="Calibri"/>
              <a:ea typeface="+mn-ea"/>
              <a:cs typeface="+mn-cs"/>
            </a:endParaRPr>
          </a:p>
        </p:txBody>
      </p:sp>
    </p:spTree>
    <p:extLst>
      <p:ext uri="{BB962C8B-B14F-4D97-AF65-F5344CB8AC3E}">
        <p14:creationId xmlns:p14="http://schemas.microsoft.com/office/powerpoint/2010/main" val="1148119105"/>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itle 5"/>
          <p:cNvSpPr txBox="1">
            <a:spLocks/>
          </p:cNvSpPr>
          <p:nvPr/>
        </p:nvSpPr>
        <p:spPr>
          <a:xfrm>
            <a:off x="457200" y="457200"/>
            <a:ext cx="8229600" cy="1143000"/>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GB" altLang="en-US" sz="4000" b="0" i="0" u="none" strike="noStrike" kern="1200" cap="none" spc="0" normalizeH="0" baseline="0" noProof="0" smtClean="0">
                <a:ln>
                  <a:noFill/>
                </a:ln>
                <a:solidFill>
                  <a:srgbClr val="0000FF"/>
                </a:solidFill>
                <a:effectLst/>
                <a:uLnTx/>
                <a:uFillTx/>
                <a:latin typeface="Calibri"/>
                <a:ea typeface="+mj-ea"/>
                <a:cs typeface="+mj-cs"/>
              </a:rPr>
              <a:t>When can RA be used?</a:t>
            </a:r>
            <a:endParaRPr kumimoji="0" lang="en-GB" altLang="en-US" sz="4000" b="0" i="0" u="none" strike="noStrike" kern="1200" cap="none" spc="0" normalizeH="0" baseline="0" noProof="0" dirty="0" smtClean="0">
              <a:ln>
                <a:noFill/>
              </a:ln>
              <a:solidFill>
                <a:srgbClr val="0000FF"/>
              </a:solidFill>
              <a:effectLst/>
              <a:uLnTx/>
              <a:uFillTx/>
              <a:latin typeface="Calibri"/>
              <a:ea typeface="+mj-ea"/>
              <a:cs typeface="+mj-cs"/>
            </a:endParaRPr>
          </a:p>
        </p:txBody>
      </p:sp>
      <p:sp>
        <p:nvSpPr>
          <p:cNvPr id="3" name="Content Placeholder 6"/>
          <p:cNvSpPr txBox="1">
            <a:spLocks/>
          </p:cNvSpPr>
          <p:nvPr/>
        </p:nvSpPr>
        <p:spPr>
          <a:xfrm>
            <a:off x="611560" y="1412776"/>
            <a:ext cx="8229600" cy="4924425"/>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342900" marR="0" lvl="0" indent="-34290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endParaRPr kumimoji="0" lang="en-GB" altLang="en-US" sz="2000" b="0" i="0" u="none" strike="noStrike" kern="1200" cap="none" spc="0" normalizeH="0" baseline="0" noProof="0" smtClean="0">
              <a:ln>
                <a:noFill/>
              </a:ln>
              <a:solidFill>
                <a:sysClr val="windowText" lastClr="000000"/>
              </a:solidFill>
              <a:effectLst/>
              <a:uLnTx/>
              <a:uFillTx/>
              <a:latin typeface="Calibri"/>
              <a:ea typeface="+mn-ea"/>
              <a:cs typeface="+mn-cs"/>
            </a:endParaRPr>
          </a:p>
          <a:p>
            <a:pPr marL="342900" marR="0" lvl="0" indent="-34290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r>
              <a:rPr kumimoji="0" lang="en-GB" altLang="en-US" sz="2000" b="0" i="0" u="none" strike="noStrike" kern="1200" cap="none" spc="0" normalizeH="0" baseline="0" noProof="0" smtClean="0">
                <a:ln>
                  <a:noFill/>
                </a:ln>
                <a:solidFill>
                  <a:sysClr val="windowText" lastClr="000000"/>
                </a:solidFill>
                <a:effectLst/>
                <a:uLnTx/>
                <a:uFillTx/>
                <a:latin typeface="Calibri"/>
                <a:ea typeface="+mn-ea"/>
                <a:cs typeface="+mn-cs"/>
              </a:rPr>
              <a:t>RA can be used for all low level offences</a:t>
            </a:r>
          </a:p>
          <a:p>
            <a:pPr marL="342900" marR="0" lvl="0" indent="-34290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r>
              <a:rPr kumimoji="0" lang="en-GB" altLang="en-US" sz="2000" b="1" i="0" u="none" strike="noStrike" kern="1200" cap="none" spc="0" normalizeH="0" baseline="0" noProof="0" smtClean="0">
                <a:ln>
                  <a:noFill/>
                </a:ln>
                <a:solidFill>
                  <a:srgbClr val="FF0000"/>
                </a:solidFill>
                <a:effectLst/>
                <a:uLnTx/>
                <a:uFillTx/>
                <a:latin typeface="Calibri"/>
                <a:ea typeface="+mn-ea"/>
                <a:cs typeface="+mn-cs"/>
              </a:rPr>
              <a:t>RA cannot be used for domestic abuse</a:t>
            </a:r>
          </a:p>
          <a:p>
            <a:pPr marL="342900" marR="0" lvl="0" indent="-34290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r>
              <a:rPr kumimoji="0" lang="en-GB" altLang="en-US" sz="2000" b="0" i="0" u="none" strike="noStrike" kern="1200" cap="none" spc="0" normalizeH="0" baseline="0" noProof="0" smtClean="0">
                <a:ln>
                  <a:noFill/>
                </a:ln>
                <a:solidFill>
                  <a:sysClr val="windowText" lastClr="000000"/>
                </a:solidFill>
                <a:effectLst/>
                <a:uLnTx/>
                <a:uFillTx/>
                <a:latin typeface="Calibri"/>
                <a:ea typeface="+mn-ea"/>
                <a:cs typeface="+mn-cs"/>
              </a:rPr>
              <a:t>Aggravating and Mitigating considerations</a:t>
            </a:r>
          </a:p>
          <a:p>
            <a:pPr marL="342900" marR="0" lvl="0" indent="-34290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r>
              <a:rPr kumimoji="0" lang="en-GB" altLang="en-US" sz="2000" b="0" i="0" u="none" strike="noStrike" kern="1200" cap="none" spc="0" normalizeH="0" baseline="0" noProof="0" smtClean="0">
                <a:ln>
                  <a:noFill/>
                </a:ln>
                <a:solidFill>
                  <a:sysClr val="windowText" lastClr="000000"/>
                </a:solidFill>
                <a:effectLst/>
                <a:uLnTx/>
                <a:uFillTx/>
                <a:latin typeface="Calibri"/>
                <a:ea typeface="+mn-ea"/>
                <a:cs typeface="+mn-cs"/>
              </a:rPr>
              <a:t>Use common sense and officer’s discretion</a:t>
            </a:r>
          </a:p>
          <a:p>
            <a:pPr marL="342900" marR="0" lvl="0" indent="-34290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r>
              <a:rPr kumimoji="0" lang="en-GB" altLang="en-US" sz="2000" b="0" i="0" u="none" strike="noStrike" kern="1200" cap="none" spc="0" normalizeH="0" baseline="0" noProof="0" smtClean="0">
                <a:ln>
                  <a:noFill/>
                </a:ln>
                <a:solidFill>
                  <a:sysClr val="windowText" lastClr="000000"/>
                </a:solidFill>
                <a:effectLst/>
                <a:uLnTx/>
                <a:uFillTx/>
                <a:latin typeface="Calibri"/>
                <a:ea typeface="+mn-ea"/>
                <a:cs typeface="+mn-cs"/>
              </a:rPr>
              <a:t>Any doubts on whether RA is suitable for a certain offence - contact supervisor for guidance</a:t>
            </a:r>
          </a:p>
          <a:p>
            <a:pPr marL="342900" marR="0" lvl="0" indent="-34290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endParaRPr kumimoji="0" lang="en-GB" altLang="en-US" sz="2000" b="0" i="0" u="none" strike="noStrike" kern="1200" cap="none" spc="0" normalizeH="0" baseline="0" noProof="0" smtClean="0">
              <a:ln>
                <a:noFill/>
              </a:ln>
              <a:solidFill>
                <a:sysClr val="windowText" lastClr="000000"/>
              </a:solidFill>
              <a:effectLst/>
              <a:uLnTx/>
              <a:uFillTx/>
              <a:latin typeface="Calibri"/>
              <a:ea typeface="+mn-ea"/>
              <a:cs typeface="+mn-cs"/>
            </a:endParaRPr>
          </a:p>
          <a:p>
            <a:pPr marL="342900" marR="0" lvl="0" indent="-342900" algn="ctr" defTabSz="914400" rtl="0" eaLnBrk="1" fontAlgn="auto" latinLnBrk="0" hangingPunct="1">
              <a:lnSpc>
                <a:spcPct val="100000"/>
              </a:lnSpc>
              <a:spcBef>
                <a:spcPct val="20000"/>
              </a:spcBef>
              <a:spcAft>
                <a:spcPts val="0"/>
              </a:spcAft>
              <a:buClrTx/>
              <a:buSzTx/>
              <a:buFontTx/>
              <a:buNone/>
              <a:tabLst/>
              <a:defRPr/>
            </a:pPr>
            <a:r>
              <a:rPr kumimoji="0" lang="en-GB" altLang="en-US" sz="2000" b="0" i="0" u="none" strike="noStrike" kern="1200" cap="none" spc="0" normalizeH="0" baseline="0" noProof="0" smtClean="0">
                <a:ln>
                  <a:noFill/>
                </a:ln>
                <a:solidFill>
                  <a:sysClr val="windowText" lastClr="000000"/>
                </a:solidFill>
                <a:effectLst/>
                <a:uLnTx/>
                <a:uFillTx/>
                <a:latin typeface="Calibri"/>
                <a:ea typeface="+mn-ea"/>
                <a:cs typeface="+mn-cs"/>
              </a:rPr>
              <a:t>First time offence that are suitable for a caution may be eligible for RA when taking the above into consideration</a:t>
            </a:r>
          </a:p>
          <a:p>
            <a:pPr marL="342900" marR="0" lvl="0" indent="-342900" algn="l" defTabSz="914400" rtl="0" eaLnBrk="1" fontAlgn="auto" latinLnBrk="0" hangingPunct="1">
              <a:lnSpc>
                <a:spcPct val="100000"/>
              </a:lnSpc>
              <a:spcBef>
                <a:spcPct val="20000"/>
              </a:spcBef>
              <a:spcAft>
                <a:spcPts val="0"/>
              </a:spcAft>
              <a:buClrTx/>
              <a:buSzTx/>
              <a:buFontTx/>
              <a:buNone/>
              <a:tabLst/>
              <a:defRPr/>
            </a:pPr>
            <a:endParaRPr kumimoji="0" lang="en-GB" altLang="en-US" sz="2000" b="0" i="0" u="none" strike="noStrike" kern="1200" cap="none" spc="0" normalizeH="0" baseline="0" noProof="0" dirty="0" smtClean="0">
              <a:ln>
                <a:noFill/>
              </a:ln>
              <a:solidFill>
                <a:sysClr val="windowText" lastClr="000000"/>
              </a:solidFill>
              <a:effectLst/>
              <a:uLnTx/>
              <a:uFillTx/>
              <a:latin typeface="Calibri"/>
              <a:ea typeface="+mn-ea"/>
              <a:cs typeface="+mn-cs"/>
            </a:endParaRPr>
          </a:p>
        </p:txBody>
      </p:sp>
    </p:spTree>
    <p:extLst>
      <p:ext uri="{BB962C8B-B14F-4D97-AF65-F5344CB8AC3E}">
        <p14:creationId xmlns:p14="http://schemas.microsoft.com/office/powerpoint/2010/main" val="37306769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itle 5"/>
          <p:cNvSpPr txBox="1">
            <a:spLocks/>
          </p:cNvSpPr>
          <p:nvPr/>
        </p:nvSpPr>
        <p:spPr>
          <a:xfrm>
            <a:off x="457200" y="457200"/>
            <a:ext cx="8229600" cy="1143000"/>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GB" altLang="en-US" sz="4000" b="0" i="0" u="none" strike="noStrike" kern="1200" cap="none" spc="0" normalizeH="0" baseline="0" noProof="0" smtClean="0">
                <a:ln>
                  <a:noFill/>
                </a:ln>
                <a:solidFill>
                  <a:srgbClr val="0000FF"/>
                </a:solidFill>
                <a:effectLst/>
                <a:uLnTx/>
                <a:uFillTx/>
                <a:latin typeface="Calibri"/>
                <a:ea typeface="+mj-ea"/>
                <a:cs typeface="+mj-cs"/>
              </a:rPr>
              <a:t>When can RA be used?</a:t>
            </a:r>
            <a:endParaRPr kumimoji="0" lang="en-GB" altLang="en-US" sz="4000" b="0" i="0" u="none" strike="noStrike" kern="1200" cap="none" spc="0" normalizeH="0" baseline="0" noProof="0" dirty="0" smtClean="0">
              <a:ln>
                <a:noFill/>
              </a:ln>
              <a:solidFill>
                <a:srgbClr val="0000FF"/>
              </a:solidFill>
              <a:effectLst/>
              <a:uLnTx/>
              <a:uFillTx/>
              <a:latin typeface="Calibri"/>
              <a:ea typeface="+mj-ea"/>
              <a:cs typeface="+mj-cs"/>
            </a:endParaRPr>
          </a:p>
        </p:txBody>
      </p:sp>
      <p:sp>
        <p:nvSpPr>
          <p:cNvPr id="3" name="Content Placeholder 2"/>
          <p:cNvSpPr txBox="1">
            <a:spLocks/>
          </p:cNvSpPr>
          <p:nvPr/>
        </p:nvSpPr>
        <p:spPr>
          <a:xfrm>
            <a:off x="500063" y="1844675"/>
            <a:ext cx="8143875" cy="403225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9pPr>
          </a:lstStyle>
          <a:p>
            <a:pPr marL="342900" marR="0" lvl="0" indent="-342900" algn="ctr" defTabSz="914400" rtl="0" eaLnBrk="1" fontAlgn="auto" latinLnBrk="0" hangingPunct="1">
              <a:lnSpc>
                <a:spcPct val="100000"/>
              </a:lnSpc>
              <a:spcBef>
                <a:spcPct val="20000"/>
              </a:spcBef>
              <a:spcAft>
                <a:spcPts val="0"/>
              </a:spcAft>
              <a:buClrTx/>
              <a:buSzTx/>
              <a:buFontTx/>
              <a:buNone/>
              <a:tabLst/>
              <a:defRPr/>
            </a:pPr>
            <a:r>
              <a:rPr kumimoji="0" lang="en-GB" altLang="en-US" sz="2800" b="0" i="0" u="none" strike="noStrike" kern="1200" cap="none" spc="0" normalizeH="0" baseline="0" noProof="0" dirty="0" smtClean="0">
                <a:ln>
                  <a:noFill/>
                </a:ln>
                <a:solidFill>
                  <a:srgbClr val="FF0000"/>
                </a:solidFill>
                <a:effectLst/>
                <a:uLnTx/>
                <a:uFillTx/>
                <a:latin typeface="Calibri"/>
                <a:ea typeface="+mn-ea"/>
                <a:cs typeface="+mn-cs"/>
              </a:rPr>
              <a:t>Sex Offences</a:t>
            </a:r>
          </a:p>
          <a:p>
            <a:pPr marL="342900" marR="0" lvl="0" indent="-342900" algn="ctr" defTabSz="914400" rtl="0" eaLnBrk="1" fontAlgn="auto" latinLnBrk="0" hangingPunct="1">
              <a:lnSpc>
                <a:spcPct val="100000"/>
              </a:lnSpc>
              <a:spcBef>
                <a:spcPct val="20000"/>
              </a:spcBef>
              <a:spcAft>
                <a:spcPts val="0"/>
              </a:spcAft>
              <a:buClrTx/>
              <a:buSzTx/>
              <a:buFontTx/>
              <a:buNone/>
              <a:tabLst/>
              <a:defRPr/>
            </a:pPr>
            <a:r>
              <a:rPr kumimoji="0" lang="en-GB" altLang="en-US" sz="2000" b="0" i="0" u="none" strike="noStrike" kern="1200" cap="none" spc="0" normalizeH="0" baseline="0" noProof="0" dirty="0" smtClean="0">
                <a:ln>
                  <a:noFill/>
                </a:ln>
                <a:solidFill>
                  <a:sysClr val="windowText" lastClr="000000"/>
                </a:solidFill>
                <a:effectLst/>
                <a:uLnTx/>
                <a:uFillTx/>
                <a:latin typeface="Calibri"/>
                <a:ea typeface="+mn-ea"/>
                <a:cs typeface="+mn-cs"/>
              </a:rPr>
              <a:t>RA can be used for Low Level Sex offences, e.g. Sexting, with the authorisation and approval of Supervisors</a:t>
            </a:r>
            <a:endParaRPr kumimoji="0" lang="en-GB" altLang="en-US" sz="2800" b="0" i="0" u="none" strike="noStrike" kern="1200" cap="none" spc="0" normalizeH="0" baseline="0" noProof="0" dirty="0" smtClean="0">
              <a:ln>
                <a:noFill/>
              </a:ln>
              <a:solidFill>
                <a:sysClr val="windowText" lastClr="000000"/>
              </a:solidFill>
              <a:effectLst/>
              <a:uLnTx/>
              <a:uFillTx/>
              <a:latin typeface="Calibri"/>
              <a:ea typeface="+mn-ea"/>
              <a:cs typeface="+mn-cs"/>
            </a:endParaRPr>
          </a:p>
          <a:p>
            <a:pPr marL="342900" marR="0" lvl="0" indent="-342900" algn="ctr" defTabSz="914400" rtl="0" eaLnBrk="1" fontAlgn="auto" latinLnBrk="0" hangingPunct="1">
              <a:lnSpc>
                <a:spcPct val="100000"/>
              </a:lnSpc>
              <a:spcBef>
                <a:spcPct val="20000"/>
              </a:spcBef>
              <a:spcAft>
                <a:spcPts val="0"/>
              </a:spcAft>
              <a:buClrTx/>
              <a:buSzTx/>
              <a:buFontTx/>
              <a:buNone/>
              <a:tabLst/>
              <a:defRPr/>
            </a:pPr>
            <a:endParaRPr kumimoji="0" lang="en-GB" altLang="en-US" sz="2800" b="0" i="0" u="none" strike="noStrike" kern="1200" cap="none" spc="0" normalizeH="0" baseline="0" noProof="0" dirty="0" smtClean="0">
              <a:ln>
                <a:noFill/>
              </a:ln>
              <a:solidFill>
                <a:sysClr val="windowText" lastClr="000000"/>
              </a:solidFill>
              <a:effectLst/>
              <a:uLnTx/>
              <a:uFillTx/>
              <a:latin typeface="Calibri"/>
              <a:ea typeface="+mn-ea"/>
              <a:cs typeface="+mn-cs"/>
            </a:endParaRPr>
          </a:p>
          <a:p>
            <a:pPr marL="342900" marR="0" lvl="0" indent="-342900" algn="ctr" defTabSz="914400" rtl="0" eaLnBrk="1" fontAlgn="auto" latinLnBrk="0" hangingPunct="1">
              <a:lnSpc>
                <a:spcPct val="100000"/>
              </a:lnSpc>
              <a:spcBef>
                <a:spcPct val="20000"/>
              </a:spcBef>
              <a:spcAft>
                <a:spcPts val="0"/>
              </a:spcAft>
              <a:buClrTx/>
              <a:buSzTx/>
              <a:buFontTx/>
              <a:buNone/>
              <a:tabLst/>
              <a:defRPr/>
            </a:pPr>
            <a:r>
              <a:rPr kumimoji="0" lang="en-GB" altLang="en-US" sz="2800" b="0" i="0" u="none" strike="noStrike" kern="1200" cap="none" spc="0" normalizeH="0" baseline="0" noProof="0" dirty="0" smtClean="0">
                <a:ln>
                  <a:noFill/>
                </a:ln>
                <a:solidFill>
                  <a:srgbClr val="FF0000"/>
                </a:solidFill>
                <a:effectLst/>
                <a:uLnTx/>
                <a:uFillTx/>
                <a:latin typeface="Calibri"/>
                <a:ea typeface="+mn-ea"/>
                <a:cs typeface="+mn-cs"/>
              </a:rPr>
              <a:t>Hate Crime</a:t>
            </a:r>
          </a:p>
          <a:p>
            <a:pPr marL="342900" marR="0" lvl="0" indent="-342900" algn="ctr" defTabSz="914400" rtl="0" eaLnBrk="1" fontAlgn="auto" latinLnBrk="0" hangingPunct="1">
              <a:lnSpc>
                <a:spcPct val="100000"/>
              </a:lnSpc>
              <a:spcBef>
                <a:spcPct val="20000"/>
              </a:spcBef>
              <a:spcAft>
                <a:spcPts val="0"/>
              </a:spcAft>
              <a:buClrTx/>
              <a:buSzTx/>
              <a:buFontTx/>
              <a:buNone/>
              <a:tabLst/>
              <a:defRPr/>
            </a:pPr>
            <a:r>
              <a:rPr kumimoji="0" lang="en-GB" altLang="en-US" sz="2000" b="0" i="0" u="none" strike="noStrike" kern="1200" cap="none" spc="0" normalizeH="0" baseline="0" noProof="0" dirty="0" smtClean="0">
                <a:ln>
                  <a:noFill/>
                </a:ln>
                <a:solidFill>
                  <a:sysClr val="windowText" lastClr="000000"/>
                </a:solidFill>
                <a:effectLst/>
                <a:uLnTx/>
                <a:uFillTx/>
                <a:latin typeface="Calibri"/>
                <a:ea typeface="+mn-ea"/>
                <a:cs typeface="+mn-cs"/>
              </a:rPr>
              <a:t>RA can be used for Low Level Hate Crime offences, e.g. Name calling, with the authorisation and approval of Supervisors</a:t>
            </a:r>
          </a:p>
          <a:p>
            <a:pPr marL="742950" marR="0" lvl="1" indent="-285750" algn="ctr"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endParaRPr kumimoji="0" lang="en-GB" altLang="en-US" sz="2000" b="0" i="0" u="none" strike="noStrike" kern="1200" cap="none" spc="0" normalizeH="0" baseline="0" noProof="0" dirty="0" smtClean="0">
              <a:ln>
                <a:noFill/>
              </a:ln>
              <a:solidFill>
                <a:sysClr val="windowText" lastClr="000000"/>
              </a:solidFill>
              <a:effectLst/>
              <a:uLnTx/>
              <a:uFillTx/>
              <a:latin typeface="Calibri"/>
              <a:ea typeface="+mn-ea"/>
              <a:cs typeface="+mn-cs"/>
            </a:endParaRPr>
          </a:p>
          <a:p>
            <a:pPr marL="57150" marR="0" lvl="0" indent="-342900" algn="ctr" defTabSz="914400" rtl="0" eaLnBrk="1" fontAlgn="auto" latinLnBrk="0" hangingPunct="1">
              <a:lnSpc>
                <a:spcPct val="100000"/>
              </a:lnSpc>
              <a:spcBef>
                <a:spcPct val="20000"/>
              </a:spcBef>
              <a:spcAft>
                <a:spcPts val="0"/>
              </a:spcAft>
              <a:buClrTx/>
              <a:buSzTx/>
              <a:buFontTx/>
              <a:buNone/>
              <a:tabLst/>
              <a:defRPr/>
            </a:pPr>
            <a:endParaRPr kumimoji="0" lang="en-GB" altLang="en-US" sz="2400" b="0" i="0" u="none" strike="noStrike" kern="1200" cap="none" spc="0" normalizeH="0" baseline="0" noProof="0" dirty="0" smtClean="0">
              <a:ln>
                <a:noFill/>
              </a:ln>
              <a:solidFill>
                <a:sysClr val="windowText" lastClr="000000"/>
              </a:solidFill>
              <a:effectLst/>
              <a:uLnTx/>
              <a:uFillTx/>
              <a:latin typeface="Calibri"/>
              <a:ea typeface="+mn-ea"/>
              <a:cs typeface="+mn-cs"/>
            </a:endParaRPr>
          </a:p>
        </p:txBody>
      </p:sp>
    </p:spTree>
    <p:extLst>
      <p:ext uri="{BB962C8B-B14F-4D97-AF65-F5344CB8AC3E}">
        <p14:creationId xmlns:p14="http://schemas.microsoft.com/office/powerpoint/2010/main" val="13420976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itle 1"/>
          <p:cNvSpPr txBox="1">
            <a:spLocks/>
          </p:cNvSpPr>
          <p:nvPr/>
        </p:nvSpPr>
        <p:spPr>
          <a:xfrm>
            <a:off x="457200" y="620713"/>
            <a:ext cx="8229600" cy="796925"/>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GB" altLang="en-US" sz="4400" b="0" i="0" u="none" strike="noStrike" kern="1200" cap="none" spc="0" normalizeH="0" baseline="0" noProof="0" smtClean="0">
                <a:ln>
                  <a:noFill/>
                </a:ln>
                <a:solidFill>
                  <a:srgbClr val="0000FF"/>
                </a:solidFill>
                <a:effectLst/>
                <a:uLnTx/>
                <a:uFillTx/>
                <a:latin typeface="Calibri"/>
                <a:ea typeface="+mj-ea"/>
                <a:cs typeface="+mj-cs"/>
              </a:rPr>
              <a:t>Second Offences and Reoffending</a:t>
            </a:r>
            <a:endParaRPr kumimoji="0" lang="en-GB" altLang="en-US" sz="4400" b="0" i="0" u="none" strike="noStrike" kern="1200" cap="none" spc="0" normalizeH="0" baseline="0" noProof="0" dirty="0" smtClean="0">
              <a:ln>
                <a:noFill/>
              </a:ln>
              <a:solidFill>
                <a:srgbClr val="0000FF"/>
              </a:solidFill>
              <a:effectLst/>
              <a:uLnTx/>
              <a:uFillTx/>
              <a:latin typeface="Calibri"/>
              <a:ea typeface="+mj-ea"/>
              <a:cs typeface="+mj-cs"/>
            </a:endParaRPr>
          </a:p>
        </p:txBody>
      </p:sp>
      <p:sp>
        <p:nvSpPr>
          <p:cNvPr id="3" name="Content Placeholder 4"/>
          <p:cNvSpPr txBox="1">
            <a:spLocks/>
          </p:cNvSpPr>
          <p:nvPr/>
        </p:nvSpPr>
        <p:spPr>
          <a:xfrm>
            <a:off x="465088" y="1988840"/>
            <a:ext cx="8229600" cy="3701008"/>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342900" marR="0" lvl="0" indent="-34290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r>
              <a:rPr kumimoji="0" lang="en-GB" altLang="en-US" sz="2400" b="0" i="0" u="none" strike="noStrike" kern="1200" cap="none" spc="0" normalizeH="0" baseline="0" noProof="0" smtClean="0">
                <a:ln>
                  <a:noFill/>
                </a:ln>
                <a:solidFill>
                  <a:sysClr val="windowText" lastClr="000000"/>
                </a:solidFill>
                <a:effectLst/>
                <a:uLnTx/>
                <a:uFillTx/>
                <a:latin typeface="Calibri"/>
                <a:ea typeface="+mn-ea"/>
                <a:cs typeface="+mn-cs"/>
              </a:rPr>
              <a:t>Offenders already received an RA disposal - time lapse of 12 months</a:t>
            </a:r>
          </a:p>
          <a:p>
            <a:pPr marL="342900" marR="0" lvl="0" indent="-34290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r>
              <a:rPr kumimoji="0" lang="en-GB" altLang="en-US" sz="2400" b="0" i="0" u="none" strike="noStrike" kern="1200" cap="none" spc="0" normalizeH="0" baseline="0" noProof="0" smtClean="0">
                <a:ln>
                  <a:noFill/>
                </a:ln>
                <a:solidFill>
                  <a:sysClr val="windowText" lastClr="000000"/>
                </a:solidFill>
                <a:effectLst/>
                <a:uLnTx/>
                <a:uFillTx/>
                <a:latin typeface="Calibri"/>
                <a:ea typeface="+mn-ea"/>
                <a:cs typeface="+mn-cs"/>
              </a:rPr>
              <a:t>Victim is in favour of an RA approach</a:t>
            </a:r>
          </a:p>
          <a:p>
            <a:pPr marL="342900" marR="0" lvl="0" indent="-34290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r>
              <a:rPr kumimoji="0" lang="en-GB" altLang="en-US" sz="2400" b="0" i="0" u="none" strike="noStrike" kern="1200" cap="none" spc="0" normalizeH="0" baseline="0" noProof="0" smtClean="0">
                <a:ln>
                  <a:noFill/>
                </a:ln>
                <a:solidFill>
                  <a:sysClr val="windowText" lastClr="000000"/>
                </a:solidFill>
                <a:effectLst/>
                <a:uLnTx/>
                <a:uFillTx/>
                <a:latin typeface="Calibri"/>
                <a:ea typeface="+mn-ea"/>
                <a:cs typeface="+mn-cs"/>
              </a:rPr>
              <a:t>Consult Supervisor and both OIC and Supervisor to provide a full rationale on OEL</a:t>
            </a:r>
          </a:p>
          <a:p>
            <a:pPr marL="342900" marR="0" lvl="0" indent="-34290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r>
              <a:rPr kumimoji="0" lang="en-GB" altLang="en-US" sz="2400" b="0" i="0" u="none" strike="noStrike" kern="1200" cap="none" spc="0" normalizeH="0" baseline="0" noProof="0" smtClean="0">
                <a:ln>
                  <a:noFill/>
                </a:ln>
                <a:solidFill>
                  <a:sysClr val="windowText" lastClr="000000"/>
                </a:solidFill>
                <a:effectLst/>
                <a:uLnTx/>
                <a:uFillTx/>
                <a:latin typeface="Calibri"/>
                <a:ea typeface="+mn-ea"/>
                <a:cs typeface="+mn-cs"/>
              </a:rPr>
              <a:t>Previous Conviction - only to be in Exceptional Circumstances </a:t>
            </a:r>
          </a:p>
          <a:p>
            <a:pPr marL="342900" marR="0" lvl="0" indent="-34290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r>
              <a:rPr kumimoji="0" lang="en-GB" altLang="en-US" sz="2400" b="0" i="0" u="none" strike="noStrike" kern="1200" cap="none" spc="0" normalizeH="0" baseline="0" noProof="0" smtClean="0">
                <a:ln>
                  <a:noFill/>
                </a:ln>
                <a:solidFill>
                  <a:sysClr val="windowText" lastClr="000000"/>
                </a:solidFill>
                <a:effectLst/>
                <a:uLnTx/>
                <a:uFillTx/>
                <a:latin typeface="Calibri"/>
                <a:ea typeface="+mn-ea"/>
                <a:cs typeface="+mn-cs"/>
              </a:rPr>
              <a:t>Supervisor to exact much greater scrutiny</a:t>
            </a:r>
          </a:p>
          <a:p>
            <a:pPr marL="342900" marR="0" lvl="0" indent="-342900" algn="l" defTabSz="914400" rtl="0" eaLnBrk="1" fontAlgn="auto" latinLnBrk="0" hangingPunct="1">
              <a:lnSpc>
                <a:spcPct val="100000"/>
              </a:lnSpc>
              <a:spcBef>
                <a:spcPct val="20000"/>
              </a:spcBef>
              <a:spcAft>
                <a:spcPts val="0"/>
              </a:spcAft>
              <a:buClrTx/>
              <a:buSzTx/>
              <a:buFontTx/>
              <a:buNone/>
              <a:tabLst/>
              <a:defRPr/>
            </a:pPr>
            <a:endParaRPr kumimoji="0" lang="en-GB" altLang="en-US" sz="2400" b="0" i="0" u="none" strike="noStrike" kern="1200" cap="none" spc="0" normalizeH="0" baseline="0" noProof="0" smtClean="0">
              <a:ln>
                <a:noFill/>
              </a:ln>
              <a:solidFill>
                <a:sysClr val="windowText" lastClr="000000"/>
              </a:solidFill>
              <a:effectLst/>
              <a:uLnTx/>
              <a:uFillTx/>
              <a:latin typeface="Calibri"/>
              <a:ea typeface="+mn-ea"/>
              <a:cs typeface="+mn-cs"/>
            </a:endParaRPr>
          </a:p>
          <a:p>
            <a:pPr marL="342900" marR="0" lvl="0" indent="-342900" algn="l" defTabSz="914400" rtl="0" eaLnBrk="1" fontAlgn="auto" latinLnBrk="0" hangingPunct="1">
              <a:lnSpc>
                <a:spcPct val="100000"/>
              </a:lnSpc>
              <a:spcBef>
                <a:spcPct val="20000"/>
              </a:spcBef>
              <a:spcAft>
                <a:spcPts val="0"/>
              </a:spcAft>
              <a:buClrTx/>
              <a:buSzTx/>
              <a:buFontTx/>
              <a:buNone/>
              <a:tabLst/>
              <a:defRPr/>
            </a:pPr>
            <a:endParaRPr kumimoji="0" lang="en-GB" altLang="en-US" sz="2800" b="0" i="0" u="none" strike="noStrike" kern="1200" cap="none" spc="0" normalizeH="0" baseline="0" noProof="0" dirty="0" smtClean="0">
              <a:ln>
                <a:noFill/>
              </a:ln>
              <a:solidFill>
                <a:sysClr val="windowText" lastClr="000000"/>
              </a:solidFill>
              <a:effectLst/>
              <a:uLnTx/>
              <a:uFillTx/>
              <a:latin typeface="Calibri"/>
              <a:ea typeface="+mn-ea"/>
              <a:cs typeface="+mn-cs"/>
            </a:endParaRPr>
          </a:p>
        </p:txBody>
      </p:sp>
    </p:spTree>
    <p:extLst>
      <p:ext uri="{BB962C8B-B14F-4D97-AF65-F5344CB8AC3E}">
        <p14:creationId xmlns:p14="http://schemas.microsoft.com/office/powerpoint/2010/main" val="5919093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grpSp>
        <p:nvGrpSpPr>
          <p:cNvPr id="2" name="Group 4"/>
          <p:cNvGrpSpPr>
            <a:grpSpLocks/>
          </p:cNvGrpSpPr>
          <p:nvPr/>
        </p:nvGrpSpPr>
        <p:grpSpPr bwMode="auto">
          <a:xfrm>
            <a:off x="1295400" y="791902"/>
            <a:ext cx="6553200" cy="4287838"/>
            <a:chOff x="2051720" y="1417638"/>
            <a:chExt cx="5040560" cy="3150350"/>
          </a:xfrm>
        </p:grpSpPr>
        <p:pic>
          <p:nvPicPr>
            <p:cNvPr id="3" name="Picture 2"/>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2051720" y="1417638"/>
              <a:ext cx="5040560" cy="3150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Rectangle 3"/>
            <p:cNvSpPr/>
            <p:nvPr/>
          </p:nvSpPr>
          <p:spPr>
            <a:xfrm>
              <a:off x="6515937" y="4292726"/>
              <a:ext cx="505521" cy="216944"/>
            </a:xfrm>
            <a:prstGeom prst="rect">
              <a:avLst/>
            </a:prstGeom>
            <a:solidFill>
              <a:sysClr val="window" lastClr="FFFFFF"/>
            </a:solidFill>
            <a:ln w="25400" cap="flat" cmpd="sng" algn="ctr">
              <a:solidFill>
                <a:sysClr val="window" lastClr="FFFFFF"/>
              </a:solidFill>
              <a:prstDash val="solid"/>
            </a:ln>
            <a:effectLst/>
          </p:spPr>
          <p:txBody>
            <a:bodyPr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prstClr val="white"/>
                </a:solidFill>
                <a:effectLst/>
                <a:uLnTx/>
                <a:uFillTx/>
                <a:latin typeface="Calibri"/>
                <a:ea typeface="+mn-ea"/>
                <a:cs typeface="+mn-cs"/>
              </a:endParaRPr>
            </a:p>
          </p:txBody>
        </p:sp>
      </p:grpSp>
      <p:sp>
        <p:nvSpPr>
          <p:cNvPr id="5" name="Title 1"/>
          <p:cNvSpPr txBox="1">
            <a:spLocks/>
          </p:cNvSpPr>
          <p:nvPr/>
        </p:nvSpPr>
        <p:spPr>
          <a:xfrm>
            <a:off x="448816" y="260090"/>
            <a:ext cx="8229600" cy="531812"/>
          </a:xfrm>
          <a:prstGeom prst="rect">
            <a:avLst/>
          </a:prstGeom>
        </p:spPr>
        <p:txBody>
          <a:bodyPr vert="horz" lIns="91440" tIns="45720" rIns="91440" bIns="45720" rtlCol="0" anchor="ctr">
            <a:normAutofit lnSpcReduction="1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GB" altLang="en-US" sz="3200" b="0" i="0" u="none" strike="noStrike" kern="1200" cap="none" spc="0" normalizeH="0" baseline="0" noProof="0" smtClean="0">
                <a:ln>
                  <a:noFill/>
                </a:ln>
                <a:solidFill>
                  <a:srgbClr val="0000FF"/>
                </a:solidFill>
                <a:effectLst/>
                <a:uLnTx/>
                <a:uFillTx/>
                <a:latin typeface="Calibri"/>
                <a:ea typeface="+mj-ea"/>
                <a:cs typeface="+mj-cs"/>
              </a:rPr>
              <a:t>MULTIPLE OFFENDERS</a:t>
            </a:r>
            <a:endParaRPr kumimoji="0" lang="en-GB" altLang="en-US" sz="3200" b="0" i="0" u="none" strike="noStrike" kern="1200" cap="none" spc="0" normalizeH="0" baseline="0" noProof="0" dirty="0" smtClean="0">
              <a:ln>
                <a:noFill/>
              </a:ln>
              <a:solidFill>
                <a:srgbClr val="0000FF"/>
              </a:solidFill>
              <a:effectLst/>
              <a:uLnTx/>
              <a:uFillTx/>
              <a:latin typeface="Calibri"/>
              <a:ea typeface="+mj-ea"/>
              <a:cs typeface="+mj-cs"/>
            </a:endParaRPr>
          </a:p>
        </p:txBody>
      </p:sp>
      <p:sp>
        <p:nvSpPr>
          <p:cNvPr id="6" name="Content Placeholder 2"/>
          <p:cNvSpPr txBox="1">
            <a:spLocks/>
          </p:cNvSpPr>
          <p:nvPr/>
        </p:nvSpPr>
        <p:spPr>
          <a:xfrm>
            <a:off x="457200" y="4852727"/>
            <a:ext cx="8229600" cy="898525"/>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342900" marR="0" lvl="0" indent="-342900" algn="ctr" defTabSz="914400" rtl="0" eaLnBrk="1" fontAlgn="auto" latinLnBrk="0" hangingPunct="1">
              <a:lnSpc>
                <a:spcPct val="100000"/>
              </a:lnSpc>
              <a:spcBef>
                <a:spcPct val="20000"/>
              </a:spcBef>
              <a:spcAft>
                <a:spcPts val="0"/>
              </a:spcAft>
              <a:buClrTx/>
              <a:buSzTx/>
              <a:buFontTx/>
              <a:buNone/>
              <a:tabLst/>
              <a:defRPr/>
            </a:pPr>
            <a:r>
              <a:rPr kumimoji="0" lang="en-GB" altLang="en-US" sz="2400" b="0" i="0" u="none" strike="noStrike" kern="1200" cap="none" spc="0" normalizeH="0" baseline="0" noProof="0" dirty="0" smtClean="0">
                <a:ln>
                  <a:noFill/>
                </a:ln>
                <a:solidFill>
                  <a:sysClr val="windowText" lastClr="000000"/>
                </a:solidFill>
                <a:effectLst/>
                <a:uLnTx/>
                <a:uFillTx/>
                <a:latin typeface="Calibri"/>
                <a:ea typeface="+mn-ea"/>
                <a:cs typeface="+mn-cs"/>
              </a:rPr>
              <a:t>Treat everyone as an individual - Depending on offending history (PNC and NICHE).</a:t>
            </a:r>
          </a:p>
        </p:txBody>
      </p:sp>
    </p:spTree>
    <p:extLst>
      <p:ext uri="{BB962C8B-B14F-4D97-AF65-F5344CB8AC3E}">
        <p14:creationId xmlns:p14="http://schemas.microsoft.com/office/powerpoint/2010/main" val="36385005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itle 1"/>
          <p:cNvSpPr txBox="1">
            <a:spLocks/>
          </p:cNvSpPr>
          <p:nvPr/>
        </p:nvSpPr>
        <p:spPr>
          <a:xfrm>
            <a:off x="395536" y="836712"/>
            <a:ext cx="8229600" cy="1944216"/>
          </a:xfrm>
          <a:prstGeom prst="rect">
            <a:avLst/>
          </a:prstGeom>
        </p:spPr>
        <p:txBody>
          <a:bodyPr vert="horz" lIns="91440" tIns="45720" rIns="91440" bIns="45720" rtlCol="0" anchor="ctr">
            <a:normAutofit fontScale="47500" lnSpcReduction="2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GB" altLang="en-US" sz="8900" b="0" i="0" u="none" strike="noStrike" kern="1200" cap="none" spc="0" normalizeH="0" baseline="0" noProof="0" dirty="0" smtClean="0">
                <a:ln>
                  <a:noFill/>
                </a:ln>
                <a:solidFill>
                  <a:srgbClr val="0000FF"/>
                </a:solidFill>
                <a:effectLst/>
                <a:uLnTx/>
                <a:uFillTx/>
                <a:latin typeface="Calibri"/>
                <a:ea typeface="+mj-ea"/>
                <a:cs typeface="+mj-cs"/>
              </a:rPr>
              <a:t>RESTORATIVE APPROACHES</a:t>
            </a:r>
            <a:br>
              <a:rPr kumimoji="0" lang="en-GB" altLang="en-US" sz="8900" b="0" i="0" u="none" strike="noStrike" kern="1200" cap="none" spc="0" normalizeH="0" baseline="0" noProof="0" dirty="0" smtClean="0">
                <a:ln>
                  <a:noFill/>
                </a:ln>
                <a:solidFill>
                  <a:srgbClr val="0000FF"/>
                </a:solidFill>
                <a:effectLst/>
                <a:uLnTx/>
                <a:uFillTx/>
                <a:latin typeface="Calibri"/>
                <a:ea typeface="+mj-ea"/>
                <a:cs typeface="+mj-cs"/>
              </a:rPr>
            </a:br>
            <a:r>
              <a:rPr kumimoji="0" lang="en-GB" altLang="en-US" sz="8900" b="0" i="0" u="none" strike="noStrike" kern="1200" cap="none" spc="0" normalizeH="0" baseline="0" noProof="0" dirty="0" smtClean="0">
                <a:ln>
                  <a:noFill/>
                </a:ln>
                <a:solidFill>
                  <a:srgbClr val="0000FF"/>
                </a:solidFill>
                <a:effectLst/>
                <a:uLnTx/>
                <a:uFillTx/>
                <a:latin typeface="Calibri"/>
                <a:ea typeface="+mj-ea"/>
                <a:cs typeface="+mj-cs"/>
              </a:rPr>
              <a:t/>
            </a:r>
            <a:br>
              <a:rPr kumimoji="0" lang="en-GB" altLang="en-US" sz="8900" b="0" i="0" u="none" strike="noStrike" kern="1200" cap="none" spc="0" normalizeH="0" baseline="0" noProof="0" dirty="0" smtClean="0">
                <a:ln>
                  <a:noFill/>
                </a:ln>
                <a:solidFill>
                  <a:srgbClr val="0000FF"/>
                </a:solidFill>
                <a:effectLst/>
                <a:uLnTx/>
                <a:uFillTx/>
                <a:latin typeface="Calibri"/>
                <a:ea typeface="+mj-ea"/>
                <a:cs typeface="+mj-cs"/>
              </a:rPr>
            </a:br>
            <a:r>
              <a:rPr kumimoji="0" lang="en-GB" altLang="en-US" sz="8900" b="0" i="0" u="none" strike="noStrike" kern="1200" cap="none" spc="0" normalizeH="0" baseline="0" noProof="0" dirty="0" smtClean="0">
                <a:ln>
                  <a:noFill/>
                </a:ln>
                <a:solidFill>
                  <a:srgbClr val="FF0000"/>
                </a:solidFill>
                <a:effectLst/>
                <a:uLnTx/>
                <a:uFillTx/>
                <a:latin typeface="Calibri"/>
                <a:ea typeface="+mj-ea"/>
                <a:cs typeface="+mj-cs"/>
              </a:rPr>
              <a:t>Group Work</a:t>
            </a:r>
            <a:r>
              <a:rPr kumimoji="0" lang="en-GB" altLang="en-US" sz="4400" b="0" i="0" u="none" strike="noStrike" kern="1200" cap="none" spc="0" normalizeH="0" baseline="0" noProof="0" dirty="0" smtClean="0">
                <a:ln>
                  <a:noFill/>
                </a:ln>
                <a:solidFill>
                  <a:srgbClr val="FF0000"/>
                </a:solidFill>
                <a:effectLst/>
                <a:uLnTx/>
                <a:uFillTx/>
                <a:latin typeface="Calibri"/>
                <a:ea typeface="+mj-ea"/>
                <a:cs typeface="+mj-cs"/>
              </a:rPr>
              <a:t/>
            </a:r>
            <a:br>
              <a:rPr kumimoji="0" lang="en-GB" altLang="en-US" sz="4400" b="0" i="0" u="none" strike="noStrike" kern="1200" cap="none" spc="0" normalizeH="0" baseline="0" noProof="0" dirty="0" smtClean="0">
                <a:ln>
                  <a:noFill/>
                </a:ln>
                <a:solidFill>
                  <a:srgbClr val="FF0000"/>
                </a:solidFill>
                <a:effectLst/>
                <a:uLnTx/>
                <a:uFillTx/>
                <a:latin typeface="Calibri"/>
                <a:ea typeface="+mj-ea"/>
                <a:cs typeface="+mj-cs"/>
              </a:rPr>
            </a:br>
            <a:endParaRPr kumimoji="0" lang="en-GB" altLang="en-US" sz="4400" b="0" i="0" u="none" strike="noStrike" kern="1200" cap="none" spc="0" normalizeH="0" baseline="0" noProof="0" dirty="0" smtClean="0">
              <a:ln>
                <a:noFill/>
              </a:ln>
              <a:solidFill>
                <a:srgbClr val="FF0000"/>
              </a:solidFill>
              <a:effectLst/>
              <a:uLnTx/>
              <a:uFillTx/>
              <a:latin typeface="Calibri"/>
              <a:ea typeface="+mj-ea"/>
              <a:cs typeface="+mj-cs"/>
            </a:endParaRPr>
          </a:p>
        </p:txBody>
      </p:sp>
      <p:sp>
        <p:nvSpPr>
          <p:cNvPr id="3" name="Content Placeholder 1"/>
          <p:cNvSpPr txBox="1">
            <a:spLocks/>
          </p:cNvSpPr>
          <p:nvPr/>
        </p:nvSpPr>
        <p:spPr>
          <a:xfrm>
            <a:off x="395536" y="2636912"/>
            <a:ext cx="8229600" cy="2620888"/>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342900" marR="0" lvl="0" indent="-34290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endParaRPr kumimoji="0" lang="en-GB" altLang="en-US" sz="3200" b="0" i="0" u="none" strike="noStrike" kern="1200" cap="none" spc="0" normalizeH="0" baseline="0" noProof="0" smtClean="0">
              <a:ln>
                <a:noFill/>
              </a:ln>
              <a:solidFill>
                <a:sysClr val="windowText" lastClr="000000"/>
              </a:solidFill>
              <a:effectLst/>
              <a:uLnTx/>
              <a:uFillTx/>
              <a:latin typeface="Calibri"/>
              <a:ea typeface="+mn-ea"/>
              <a:cs typeface="+mn-cs"/>
            </a:endParaRPr>
          </a:p>
          <a:p>
            <a:pPr marL="342900" marR="0" lvl="0" indent="-342900" algn="ctr" defTabSz="914400" rtl="0" eaLnBrk="1" fontAlgn="auto" latinLnBrk="0" hangingPunct="1">
              <a:lnSpc>
                <a:spcPct val="100000"/>
              </a:lnSpc>
              <a:spcBef>
                <a:spcPct val="20000"/>
              </a:spcBef>
              <a:spcAft>
                <a:spcPts val="0"/>
              </a:spcAft>
              <a:buClrTx/>
              <a:buSzTx/>
              <a:buFontTx/>
              <a:buNone/>
              <a:tabLst/>
              <a:defRPr/>
            </a:pPr>
            <a:r>
              <a:rPr kumimoji="0" lang="en-GB" altLang="en-US" sz="3200" b="0" i="0" u="none" strike="noStrike" kern="1200" cap="none" spc="0" normalizeH="0" baseline="0" noProof="0" smtClean="0">
                <a:ln>
                  <a:noFill/>
                </a:ln>
                <a:solidFill>
                  <a:sysClr val="windowText" lastClr="000000"/>
                </a:solidFill>
                <a:effectLst/>
                <a:uLnTx/>
                <a:uFillTx/>
                <a:latin typeface="Calibri"/>
                <a:ea typeface="+mn-ea"/>
                <a:cs typeface="+mn-cs"/>
              </a:rPr>
              <a:t>In your groups discuss incidents that you may attend where RA could potentially be used to achieve a positive outcome </a:t>
            </a:r>
            <a:endParaRPr kumimoji="0" lang="en-GB" altLang="en-US" sz="3200" b="0" i="0" u="none" strike="noStrike" kern="1200" cap="none" spc="0" normalizeH="0" baseline="0" noProof="0" dirty="0" smtClean="0">
              <a:ln>
                <a:noFill/>
              </a:ln>
              <a:solidFill>
                <a:sysClr val="windowText" lastClr="000000"/>
              </a:solidFill>
              <a:effectLst/>
              <a:uLnTx/>
              <a:uFillTx/>
              <a:latin typeface="Calibri"/>
              <a:ea typeface="+mn-ea"/>
              <a:cs typeface="+mn-cs"/>
            </a:endParaRPr>
          </a:p>
        </p:txBody>
      </p:sp>
    </p:spTree>
    <p:extLst>
      <p:ext uri="{BB962C8B-B14F-4D97-AF65-F5344CB8AC3E}">
        <p14:creationId xmlns:p14="http://schemas.microsoft.com/office/powerpoint/2010/main" val="2917765623"/>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itle 1"/>
          <p:cNvSpPr txBox="1">
            <a:spLocks/>
          </p:cNvSpPr>
          <p:nvPr/>
        </p:nvSpPr>
        <p:spPr>
          <a:xfrm>
            <a:off x="467544" y="404664"/>
            <a:ext cx="8229600" cy="1143000"/>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GB" altLang="en-US" sz="4000" b="0" i="0" u="none" strike="noStrike" kern="1200" cap="none" spc="0" normalizeH="0" baseline="0" noProof="0" dirty="0" smtClean="0">
                <a:ln>
                  <a:noFill/>
                </a:ln>
                <a:solidFill>
                  <a:srgbClr val="0000FF"/>
                </a:solidFill>
                <a:effectLst/>
                <a:uLnTx/>
                <a:uFillTx/>
                <a:latin typeface="Calibri"/>
                <a:ea typeface="+mj-ea"/>
                <a:cs typeface="+mj-cs"/>
              </a:rPr>
              <a:t>Juveniles</a:t>
            </a:r>
          </a:p>
        </p:txBody>
      </p:sp>
      <p:sp>
        <p:nvSpPr>
          <p:cNvPr id="3" name="Content Placeholder 2"/>
          <p:cNvSpPr txBox="1">
            <a:spLocks/>
          </p:cNvSpPr>
          <p:nvPr/>
        </p:nvSpPr>
        <p:spPr>
          <a:xfrm>
            <a:off x="457200" y="1600200"/>
            <a:ext cx="8229600" cy="5789240"/>
          </a:xfrm>
          <a:prstGeom prst="rect">
            <a:avLst/>
          </a:prstGeom>
        </p:spPr>
        <p:txBody>
          <a:bodyPr vert="horz" lIns="91440" tIns="45720" rIns="91440" bIns="45720" rtlCol="0">
            <a:normAutofit fontScale="92500" lnSpcReduction="20000"/>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342900" marR="0" lvl="0" indent="-34290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r>
              <a:rPr kumimoji="0" lang="en-GB" altLang="en-US" sz="2600" b="0" i="0" u="none" strike="noStrike" kern="1200" cap="none" spc="0" normalizeH="0" baseline="0" noProof="0" dirty="0" smtClean="0">
                <a:ln>
                  <a:noFill/>
                </a:ln>
                <a:solidFill>
                  <a:sysClr val="windowText" lastClr="000000"/>
                </a:solidFill>
                <a:effectLst/>
                <a:uLnTx/>
                <a:uFillTx/>
                <a:latin typeface="Calibri"/>
                <a:ea typeface="+mn-ea"/>
                <a:cs typeface="+mn-cs"/>
              </a:rPr>
              <a:t>Process does not have to be delayed for Parent or Carer 	</a:t>
            </a:r>
          </a:p>
          <a:p>
            <a:pPr marL="342900" marR="0" lvl="0" indent="-342900" algn="l" defTabSz="914400" rtl="0" eaLnBrk="1" fontAlgn="auto" latinLnBrk="0" hangingPunct="1">
              <a:lnSpc>
                <a:spcPct val="100000"/>
              </a:lnSpc>
              <a:spcBef>
                <a:spcPct val="20000"/>
              </a:spcBef>
              <a:spcAft>
                <a:spcPts val="0"/>
              </a:spcAft>
              <a:buClrTx/>
              <a:buSzTx/>
              <a:buFontTx/>
              <a:buNone/>
              <a:tabLst/>
              <a:defRPr/>
            </a:pPr>
            <a:r>
              <a:rPr kumimoji="0" lang="en-GB" altLang="en-US" sz="2600" b="0" i="0" u="none" strike="noStrike" kern="1200" cap="none" spc="0" normalizeH="0" baseline="0" noProof="0" dirty="0" smtClean="0">
                <a:ln>
                  <a:noFill/>
                </a:ln>
                <a:solidFill>
                  <a:sysClr val="windowText" lastClr="000000"/>
                </a:solidFill>
                <a:effectLst/>
                <a:uLnTx/>
                <a:uFillTx/>
                <a:latin typeface="Calibri"/>
                <a:ea typeface="+mn-ea"/>
                <a:cs typeface="+mn-cs"/>
              </a:rPr>
              <a:t>	(Best practice to contact via telephone to explain 	process)</a:t>
            </a:r>
          </a:p>
          <a:p>
            <a:pPr marL="342900" marR="0" lvl="0" indent="-34290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r>
              <a:rPr kumimoji="0" lang="en-GB" altLang="en-US" sz="2600" b="0" i="0" u="none" strike="noStrike" kern="1200" cap="none" spc="0" normalizeH="0" baseline="0" noProof="0" dirty="0" smtClean="0">
                <a:ln>
                  <a:noFill/>
                </a:ln>
                <a:solidFill>
                  <a:sysClr val="windowText" lastClr="000000"/>
                </a:solidFill>
                <a:effectLst/>
                <a:uLnTx/>
                <a:uFillTx/>
                <a:latin typeface="Calibri"/>
                <a:ea typeface="+mn-ea"/>
                <a:cs typeface="+mn-cs"/>
              </a:rPr>
              <a:t>Officer to convey the young person home after delivering RA approach if parent is not in attendance</a:t>
            </a:r>
          </a:p>
          <a:p>
            <a:pPr marL="342900" marR="0" lvl="0" indent="-34290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r>
              <a:rPr kumimoji="0" lang="en-GB" altLang="en-US" sz="2600" b="0" i="0" u="none" strike="noStrike" kern="1200" cap="none" spc="0" normalizeH="0" baseline="0" noProof="0" dirty="0" smtClean="0">
                <a:ln>
                  <a:noFill/>
                </a:ln>
                <a:solidFill>
                  <a:sysClr val="windowText" lastClr="000000"/>
                </a:solidFill>
                <a:effectLst/>
                <a:uLnTx/>
                <a:uFillTx/>
                <a:latin typeface="Calibri"/>
                <a:ea typeface="+mn-ea"/>
                <a:cs typeface="+mn-cs"/>
              </a:rPr>
              <a:t>In all cases parents and carers must be informed of the RA Disposal. (Before the officer finishes tour of duty)</a:t>
            </a:r>
          </a:p>
          <a:p>
            <a:pPr marL="342900" marR="0" lvl="0" indent="-34290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r>
              <a:rPr kumimoji="0" lang="en-GB" altLang="en-US" sz="2600" b="0" i="0" u="none" strike="noStrike" kern="1200" cap="none" spc="0" normalizeH="0" baseline="0" noProof="0" dirty="0" smtClean="0">
                <a:ln>
                  <a:noFill/>
                </a:ln>
                <a:solidFill>
                  <a:sysClr val="windowText" lastClr="000000"/>
                </a:solidFill>
                <a:effectLst/>
                <a:uLnTx/>
                <a:uFillTx/>
                <a:latin typeface="Calibri"/>
                <a:ea typeface="+mn-ea"/>
                <a:cs typeface="+mn-cs"/>
              </a:rPr>
              <a:t>Youth Offending Teams should be notified of all RA Disposals</a:t>
            </a:r>
          </a:p>
          <a:p>
            <a:pPr marL="342900" marR="0" lvl="0" indent="-34290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r>
              <a:rPr kumimoji="0" lang="en-GB" altLang="en-US" sz="2600" b="0" i="0" u="none" strike="noStrike" kern="1200" cap="none" spc="0" normalizeH="0" baseline="0" noProof="0" dirty="0" smtClean="0">
                <a:ln>
                  <a:noFill/>
                </a:ln>
                <a:solidFill>
                  <a:srgbClr val="FF0000"/>
                </a:solidFill>
                <a:effectLst/>
                <a:uLnTx/>
                <a:uFillTx/>
                <a:latin typeface="Calibri"/>
                <a:ea typeface="+mn-ea"/>
                <a:cs typeface="+mn-cs"/>
              </a:rPr>
              <a:t>As in all cases officers must use professional judgement to decide on capacity OR vulnerability (if in doubt use other disposals or postpone to gather further information)</a:t>
            </a:r>
          </a:p>
          <a:p>
            <a:pPr marL="342900" marR="0" lvl="0" indent="-34290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endParaRPr kumimoji="0" lang="en-GB" altLang="en-US" sz="2000" b="0" i="0" u="none" strike="noStrike" kern="1200" cap="none" spc="0" normalizeH="0" baseline="0" noProof="0" dirty="0" smtClean="0">
              <a:ln>
                <a:noFill/>
              </a:ln>
              <a:solidFill>
                <a:sysClr val="windowText" lastClr="000000"/>
              </a:solidFill>
              <a:effectLst/>
              <a:uLnTx/>
              <a:uFillTx/>
              <a:latin typeface="Calibri"/>
              <a:ea typeface="+mn-ea"/>
              <a:cs typeface="+mn-cs"/>
            </a:endParaRPr>
          </a:p>
          <a:p>
            <a:pPr marL="342900" marR="0" lvl="0" indent="-34290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endParaRPr kumimoji="0" lang="en-GB" altLang="en-US" sz="2400" b="0" i="0" u="none" strike="noStrike" kern="1200" cap="none" spc="0" normalizeH="0" baseline="0" noProof="0" dirty="0" smtClean="0">
              <a:ln>
                <a:noFill/>
              </a:ln>
              <a:solidFill>
                <a:sysClr val="windowText" lastClr="000000"/>
              </a:solidFill>
              <a:effectLst/>
              <a:uLnTx/>
              <a:uFillTx/>
              <a:latin typeface="Calibri"/>
              <a:ea typeface="+mn-ea"/>
              <a:cs typeface="+mn-cs"/>
            </a:endParaRPr>
          </a:p>
          <a:p>
            <a:pPr marL="342900" marR="0" lvl="0" indent="-34290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endParaRPr kumimoji="0" lang="en-GB" altLang="en-US" sz="2400" b="0" i="0" u="none" strike="noStrike" kern="1200" cap="none" spc="0" normalizeH="0" baseline="0" noProof="0" dirty="0" smtClean="0">
              <a:ln>
                <a:noFill/>
              </a:ln>
              <a:solidFill>
                <a:sysClr val="windowText" lastClr="000000"/>
              </a:solidFill>
              <a:effectLst/>
              <a:uLnTx/>
              <a:uFillTx/>
              <a:latin typeface="Calibri"/>
              <a:ea typeface="+mn-ea"/>
              <a:cs typeface="+mn-cs"/>
            </a:endParaRPr>
          </a:p>
          <a:p>
            <a:pPr marL="342900" marR="0" lvl="0" indent="-34290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endParaRPr kumimoji="0" lang="en-GB" altLang="en-US" sz="2400" b="0" i="0" u="none" strike="noStrike" kern="1200" cap="none" spc="0" normalizeH="0" baseline="0" noProof="0" dirty="0" smtClean="0">
              <a:ln>
                <a:noFill/>
              </a:ln>
              <a:solidFill>
                <a:sysClr val="windowText" lastClr="000000"/>
              </a:solidFill>
              <a:effectLst/>
              <a:uLnTx/>
              <a:uFillTx/>
              <a:latin typeface="Calibri"/>
              <a:ea typeface="+mn-ea"/>
              <a:cs typeface="+mn-cs"/>
            </a:endParaRPr>
          </a:p>
          <a:p>
            <a:pPr marL="342900" marR="0" lvl="0" indent="-342900" algn="l" defTabSz="914400" rtl="0" eaLnBrk="1" fontAlgn="auto" latinLnBrk="0" hangingPunct="1">
              <a:lnSpc>
                <a:spcPct val="100000"/>
              </a:lnSpc>
              <a:spcBef>
                <a:spcPct val="20000"/>
              </a:spcBef>
              <a:spcAft>
                <a:spcPts val="0"/>
              </a:spcAft>
              <a:buClrTx/>
              <a:buSzTx/>
              <a:buFontTx/>
              <a:buNone/>
              <a:tabLst/>
              <a:defRPr/>
            </a:pPr>
            <a:endParaRPr kumimoji="0" lang="en-GB" altLang="en-US" sz="2400" b="0" i="0" u="none" strike="noStrike" kern="1200" cap="none" spc="0" normalizeH="0" baseline="0" noProof="0" dirty="0" smtClean="0">
              <a:ln>
                <a:noFill/>
              </a:ln>
              <a:solidFill>
                <a:sysClr val="windowText" lastClr="000000"/>
              </a:solidFill>
              <a:effectLst/>
              <a:uLnTx/>
              <a:uFillTx/>
              <a:latin typeface="Calibri"/>
              <a:ea typeface="+mn-ea"/>
              <a:cs typeface="+mn-cs"/>
            </a:endParaRPr>
          </a:p>
          <a:p>
            <a:pPr marL="342900" marR="0" lvl="0" indent="-342900" algn="l" defTabSz="914400" rtl="0" eaLnBrk="1" fontAlgn="auto" latinLnBrk="0" hangingPunct="1">
              <a:lnSpc>
                <a:spcPct val="100000"/>
              </a:lnSpc>
              <a:spcBef>
                <a:spcPct val="20000"/>
              </a:spcBef>
              <a:spcAft>
                <a:spcPts val="0"/>
              </a:spcAft>
              <a:buClrTx/>
              <a:buSzTx/>
              <a:buFontTx/>
              <a:buNone/>
              <a:tabLst/>
              <a:defRPr/>
            </a:pPr>
            <a:r>
              <a:rPr kumimoji="0" lang="en-GB" altLang="en-US" sz="2400" b="0" i="0" u="none" strike="noStrike" kern="1200" cap="none" spc="0" normalizeH="0" baseline="0" noProof="0" dirty="0" smtClean="0">
                <a:ln>
                  <a:noFill/>
                </a:ln>
                <a:solidFill>
                  <a:sysClr val="windowText" lastClr="000000"/>
                </a:solidFill>
                <a:effectLst/>
                <a:uLnTx/>
                <a:uFillTx/>
                <a:latin typeface="Calibri"/>
                <a:ea typeface="+mn-ea"/>
                <a:cs typeface="+mn-cs"/>
              </a:rPr>
              <a:t>	</a:t>
            </a:r>
          </a:p>
          <a:p>
            <a:pPr marL="342900" marR="0" lvl="0" indent="-342900" algn="l" defTabSz="914400" rtl="0" eaLnBrk="1" fontAlgn="auto" latinLnBrk="0" hangingPunct="1">
              <a:lnSpc>
                <a:spcPct val="100000"/>
              </a:lnSpc>
              <a:spcBef>
                <a:spcPct val="20000"/>
              </a:spcBef>
              <a:spcAft>
                <a:spcPts val="0"/>
              </a:spcAft>
              <a:buClrTx/>
              <a:buSzTx/>
              <a:buFontTx/>
              <a:buNone/>
              <a:tabLst/>
              <a:defRPr/>
            </a:pPr>
            <a:endParaRPr kumimoji="0" lang="en-GB" altLang="en-US" sz="2400" b="0" i="0" u="none" strike="noStrike" kern="1200" cap="none" spc="0" normalizeH="0" baseline="0" noProof="0" dirty="0" smtClean="0">
              <a:ln>
                <a:noFill/>
              </a:ln>
              <a:solidFill>
                <a:sysClr val="windowText" lastClr="000000"/>
              </a:solidFill>
              <a:effectLst/>
              <a:uLnTx/>
              <a:uFillTx/>
              <a:latin typeface="Calibri"/>
              <a:ea typeface="+mn-ea"/>
              <a:cs typeface="+mn-cs"/>
            </a:endParaRPr>
          </a:p>
        </p:txBody>
      </p:sp>
    </p:spTree>
    <p:extLst>
      <p:ext uri="{BB962C8B-B14F-4D97-AF65-F5344CB8AC3E}">
        <p14:creationId xmlns:p14="http://schemas.microsoft.com/office/powerpoint/2010/main" val="27988364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Title 1"/>
          <p:cNvSpPr txBox="1">
            <a:spLocks/>
          </p:cNvSpPr>
          <p:nvPr/>
        </p:nvSpPr>
        <p:spPr>
          <a:xfrm>
            <a:off x="683568" y="457200"/>
            <a:ext cx="8064896" cy="1143000"/>
          </a:xfrm>
          <a:prstGeom prst="rect">
            <a:avLst/>
          </a:prstGeom>
        </p:spPr>
        <p:txBody>
          <a:bodyPr vert="horz" lIns="91440" tIns="45720" rIns="91440" bIns="45720" rtlCol="0" anchor="ctr">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marL="0" marR="0" lvl="0" indent="0" defTabSz="914400" rtl="0" eaLnBrk="1" fontAlgn="auto" latinLnBrk="0" hangingPunct="1">
              <a:lnSpc>
                <a:spcPct val="100000"/>
              </a:lnSpc>
              <a:spcBef>
                <a:spcPct val="0"/>
              </a:spcBef>
              <a:spcAft>
                <a:spcPts val="0"/>
              </a:spcAft>
              <a:buClrTx/>
              <a:buSzTx/>
              <a:buFontTx/>
              <a:buNone/>
              <a:tabLst/>
              <a:defRPr/>
            </a:pPr>
            <a:r>
              <a:rPr kumimoji="0" lang="en-GB" altLang="en-US" sz="3600" b="0" i="0" u="none" strike="noStrike" kern="1200" cap="none" spc="0" normalizeH="0" baseline="0" noProof="0" smtClean="0">
                <a:ln>
                  <a:noFill/>
                </a:ln>
                <a:solidFill>
                  <a:srgbClr val="0000FF"/>
                </a:solidFill>
                <a:effectLst/>
                <a:uLnTx/>
                <a:uFillTx/>
                <a:latin typeface="Calibri"/>
                <a:ea typeface="+mj-ea"/>
                <a:cs typeface="+mj-cs"/>
              </a:rPr>
              <a:t>Juveniles under the age of legal responsibility?</a:t>
            </a:r>
            <a:endParaRPr kumimoji="0" lang="en-GB" altLang="en-US" sz="3600" b="0" i="0" u="none" strike="noStrike" kern="1200" cap="none" spc="0" normalizeH="0" baseline="0" noProof="0" dirty="0" smtClean="0">
              <a:ln>
                <a:noFill/>
              </a:ln>
              <a:solidFill>
                <a:srgbClr val="0000FF"/>
              </a:solidFill>
              <a:effectLst/>
              <a:uLnTx/>
              <a:uFillTx/>
              <a:latin typeface="Calibri"/>
              <a:ea typeface="+mj-ea"/>
              <a:cs typeface="+mj-cs"/>
            </a:endParaRPr>
          </a:p>
        </p:txBody>
      </p:sp>
      <p:sp>
        <p:nvSpPr>
          <p:cNvPr id="4" name="Content Placeholder 1"/>
          <p:cNvSpPr txBox="1">
            <a:spLocks/>
          </p:cNvSpPr>
          <p:nvPr/>
        </p:nvSpPr>
        <p:spPr>
          <a:xfrm>
            <a:off x="894420" y="1933575"/>
            <a:ext cx="7643192" cy="4924425"/>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342900" marR="0" lvl="0" indent="-34290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r>
              <a:rPr kumimoji="0" lang="en-GB" altLang="en-US" sz="2800" b="0" i="0" u="none" strike="noStrike" kern="1200" cap="none" spc="0" normalizeH="0" baseline="0" noProof="0" dirty="0" smtClean="0">
                <a:ln>
                  <a:noFill/>
                </a:ln>
                <a:solidFill>
                  <a:sysClr val="windowText" lastClr="000000"/>
                </a:solidFill>
                <a:effectLst/>
                <a:uLnTx/>
                <a:uFillTx/>
                <a:latin typeface="Calibri"/>
                <a:ea typeface="+mn-ea"/>
                <a:cs typeface="+mn-cs"/>
              </a:rPr>
              <a:t>RA principles can be used to bring about understanding to the child</a:t>
            </a:r>
          </a:p>
          <a:p>
            <a:pPr marL="342900" marR="0" lvl="0" indent="-34290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r>
              <a:rPr kumimoji="0" lang="en-GB" altLang="en-US" sz="2800" b="0" i="0" u="none" strike="noStrike" kern="1200" cap="none" spc="0" normalizeH="0" baseline="0" noProof="0" dirty="0" smtClean="0">
                <a:ln>
                  <a:noFill/>
                </a:ln>
                <a:solidFill>
                  <a:sysClr val="windowText" lastClr="000000"/>
                </a:solidFill>
                <a:effectLst/>
                <a:uLnTx/>
                <a:uFillTx/>
                <a:latin typeface="Calibri"/>
                <a:ea typeface="+mn-ea"/>
                <a:cs typeface="+mn-cs"/>
              </a:rPr>
              <a:t>Consider Capacity and Understanding</a:t>
            </a:r>
          </a:p>
          <a:p>
            <a:pPr marL="342900" marR="0" lvl="0" indent="-34290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r>
              <a:rPr kumimoji="0" lang="en-GB" altLang="en-US" sz="2800" b="0" i="0" u="none" strike="noStrike" kern="1200" cap="none" spc="0" normalizeH="0" baseline="0" noProof="0" dirty="0" smtClean="0">
                <a:ln>
                  <a:noFill/>
                </a:ln>
                <a:solidFill>
                  <a:sysClr val="windowText" lastClr="000000"/>
                </a:solidFill>
                <a:effectLst/>
                <a:uLnTx/>
                <a:uFillTx/>
                <a:latin typeface="Calibri"/>
                <a:ea typeface="+mn-ea"/>
                <a:cs typeface="+mn-cs"/>
              </a:rPr>
              <a:t>Always parent/appropriate Adult in attendance</a:t>
            </a:r>
          </a:p>
          <a:p>
            <a:pPr marL="342900" marR="0" lvl="0" indent="-34290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r>
              <a:rPr kumimoji="0" lang="en-GB" altLang="en-US" sz="2800" b="0" i="0" u="none" strike="noStrike" kern="1200" cap="none" spc="0" normalizeH="0" baseline="0" noProof="0" dirty="0" smtClean="0">
                <a:ln>
                  <a:noFill/>
                </a:ln>
                <a:solidFill>
                  <a:sysClr val="windowText" lastClr="000000"/>
                </a:solidFill>
                <a:effectLst/>
                <a:uLnTx/>
                <a:uFillTx/>
                <a:latin typeface="Calibri"/>
                <a:ea typeface="+mn-ea"/>
                <a:cs typeface="+mn-cs"/>
              </a:rPr>
              <a:t>Use child appropriate language</a:t>
            </a:r>
          </a:p>
          <a:p>
            <a:pPr marL="0" marR="0" lvl="0" indent="0" algn="l" defTabSz="914400" rtl="0" eaLnBrk="1" fontAlgn="auto" latinLnBrk="0" hangingPunct="1">
              <a:lnSpc>
                <a:spcPct val="100000"/>
              </a:lnSpc>
              <a:spcBef>
                <a:spcPct val="20000"/>
              </a:spcBef>
              <a:spcAft>
                <a:spcPts val="0"/>
              </a:spcAft>
              <a:buClrTx/>
              <a:buSzTx/>
              <a:buNone/>
              <a:tabLst/>
              <a:defRPr/>
            </a:pPr>
            <a:endParaRPr kumimoji="0" lang="en-GB" altLang="en-US" sz="2800" b="0" i="0" u="none" strike="noStrike" kern="1200" cap="none" spc="0" normalizeH="0" baseline="0" noProof="0" dirty="0" smtClean="0">
              <a:ln>
                <a:noFill/>
              </a:ln>
              <a:solidFill>
                <a:sysClr val="windowText" lastClr="000000"/>
              </a:solidFill>
              <a:effectLst/>
              <a:uLnTx/>
              <a:uFillTx/>
              <a:latin typeface="Calibri"/>
              <a:ea typeface="+mn-ea"/>
              <a:cs typeface="+mn-cs"/>
            </a:endParaRPr>
          </a:p>
          <a:p>
            <a:pPr marL="342900" marR="0" lvl="0" indent="-342900" algn="ctr" defTabSz="914400" rtl="0" eaLnBrk="1" fontAlgn="auto" latinLnBrk="0" hangingPunct="1">
              <a:lnSpc>
                <a:spcPct val="100000"/>
              </a:lnSpc>
              <a:spcBef>
                <a:spcPct val="20000"/>
              </a:spcBef>
              <a:spcAft>
                <a:spcPts val="0"/>
              </a:spcAft>
              <a:buClrTx/>
              <a:buSzTx/>
              <a:buFontTx/>
              <a:buNone/>
              <a:tabLst/>
              <a:defRPr/>
            </a:pPr>
            <a:r>
              <a:rPr kumimoji="0" lang="en-GB" altLang="en-US" sz="2800" b="0" i="0" u="none" strike="noStrike" kern="1200" cap="none" spc="0" normalizeH="0" baseline="0" noProof="0" dirty="0" smtClean="0">
                <a:ln>
                  <a:noFill/>
                </a:ln>
                <a:solidFill>
                  <a:srgbClr val="FF0000"/>
                </a:solidFill>
                <a:effectLst/>
                <a:uLnTx/>
                <a:uFillTx/>
                <a:latin typeface="Calibri"/>
                <a:ea typeface="+mn-ea"/>
                <a:cs typeface="+mn-cs"/>
              </a:rPr>
              <a:t>Only code CO11 can be used – cannot be claimed as positive outcome</a:t>
            </a:r>
          </a:p>
        </p:txBody>
      </p:sp>
    </p:spTree>
    <p:extLst>
      <p:ext uri="{BB962C8B-B14F-4D97-AF65-F5344CB8AC3E}">
        <p14:creationId xmlns:p14="http://schemas.microsoft.com/office/powerpoint/2010/main" val="32269641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itle 1"/>
          <p:cNvSpPr txBox="1">
            <a:spLocks/>
          </p:cNvSpPr>
          <p:nvPr/>
        </p:nvSpPr>
        <p:spPr>
          <a:xfrm>
            <a:off x="457200" y="457200"/>
            <a:ext cx="8229600" cy="1143000"/>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GB" altLang="en-US" sz="4400" b="0" i="0" u="none" strike="noStrike" kern="1200" cap="none" spc="0" normalizeH="0" baseline="0" noProof="0" smtClean="0">
                <a:ln>
                  <a:noFill/>
                </a:ln>
                <a:solidFill>
                  <a:srgbClr val="0000FF"/>
                </a:solidFill>
                <a:effectLst/>
                <a:uLnTx/>
                <a:uFillTx/>
                <a:latin typeface="Calibri"/>
                <a:ea typeface="+mj-ea"/>
                <a:cs typeface="+mj-cs"/>
              </a:rPr>
              <a:t>Juveniles Victims</a:t>
            </a:r>
            <a:endParaRPr kumimoji="0" lang="en-GB" altLang="en-US" sz="4400" b="0" i="0" u="none" strike="noStrike" kern="1200" cap="none" spc="0" normalizeH="0" baseline="0" noProof="0" dirty="0" smtClean="0">
              <a:ln>
                <a:noFill/>
              </a:ln>
              <a:solidFill>
                <a:srgbClr val="0000FF"/>
              </a:solidFill>
              <a:effectLst/>
              <a:uLnTx/>
              <a:uFillTx/>
              <a:latin typeface="Calibri"/>
              <a:ea typeface="+mj-ea"/>
              <a:cs typeface="+mj-cs"/>
            </a:endParaRPr>
          </a:p>
        </p:txBody>
      </p:sp>
      <p:sp>
        <p:nvSpPr>
          <p:cNvPr id="3" name="Content Placeholder 2"/>
          <p:cNvSpPr txBox="1">
            <a:spLocks/>
          </p:cNvSpPr>
          <p:nvPr/>
        </p:nvSpPr>
        <p:spPr>
          <a:xfrm>
            <a:off x="827584" y="1600200"/>
            <a:ext cx="7859216" cy="4924425"/>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342900" marR="0" lvl="0" indent="-34290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endParaRPr kumimoji="0" lang="en-GB" altLang="en-US" sz="3200" b="0" i="0" u="none" strike="noStrike" kern="1200" cap="none" spc="0" normalizeH="0" baseline="0" noProof="0" smtClean="0">
              <a:ln>
                <a:noFill/>
              </a:ln>
              <a:solidFill>
                <a:sysClr val="windowText" lastClr="000000"/>
              </a:solidFill>
              <a:effectLst/>
              <a:uLnTx/>
              <a:uFillTx/>
              <a:latin typeface="Calibri"/>
              <a:ea typeface="+mn-ea"/>
              <a:cs typeface="+mn-cs"/>
            </a:endParaRPr>
          </a:p>
          <a:p>
            <a:pPr marL="342900" marR="0" lvl="0" indent="-34290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r>
              <a:rPr kumimoji="0" lang="en-GB" altLang="en-US" sz="3200" b="0" i="0" u="none" strike="noStrike" kern="1200" cap="none" spc="0" normalizeH="0" baseline="0" noProof="0" smtClean="0">
                <a:ln>
                  <a:noFill/>
                </a:ln>
                <a:solidFill>
                  <a:sysClr val="windowText" lastClr="000000"/>
                </a:solidFill>
                <a:effectLst/>
                <a:uLnTx/>
                <a:uFillTx/>
                <a:latin typeface="Calibri"/>
                <a:ea typeface="+mn-ea"/>
                <a:cs typeface="+mn-cs"/>
              </a:rPr>
              <a:t>Always consult parent/carer and obtain agreement to proceed with RA</a:t>
            </a:r>
          </a:p>
          <a:p>
            <a:pPr marL="342900" marR="0" lvl="0" indent="-34290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r>
              <a:rPr kumimoji="0" lang="en-GB" altLang="en-US" sz="3200" b="0" i="0" u="none" strike="noStrike" kern="1200" cap="none" spc="0" normalizeH="0" baseline="0" noProof="0" smtClean="0">
                <a:ln>
                  <a:noFill/>
                </a:ln>
                <a:solidFill>
                  <a:sysClr val="windowText" lastClr="000000"/>
                </a:solidFill>
                <a:effectLst/>
                <a:uLnTx/>
                <a:uFillTx/>
                <a:latin typeface="Calibri"/>
                <a:ea typeface="+mn-ea"/>
                <a:cs typeface="+mn-cs"/>
              </a:rPr>
              <a:t>Always convey home to care of parent/carer</a:t>
            </a:r>
          </a:p>
          <a:p>
            <a:pPr marL="342900" marR="0" lvl="0" indent="-34290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r>
              <a:rPr kumimoji="0" lang="en-GB" altLang="en-US" sz="3200" b="0" i="0" u="none" strike="noStrike" kern="1200" cap="none" spc="0" normalizeH="0" baseline="0" noProof="0" smtClean="0">
                <a:ln>
                  <a:noFill/>
                </a:ln>
                <a:solidFill>
                  <a:srgbClr val="FF0000"/>
                </a:solidFill>
                <a:effectLst/>
                <a:uLnTx/>
                <a:uFillTx/>
                <a:latin typeface="Calibri"/>
                <a:ea typeface="+mn-ea"/>
                <a:cs typeface="+mn-cs"/>
              </a:rPr>
              <a:t>Any doubt on capacity or vulnerability consider alternative disposal for offender</a:t>
            </a:r>
            <a:endParaRPr kumimoji="0" lang="en-GB" altLang="en-US" sz="3200" b="0" i="0" u="none" strike="noStrike" kern="1200" cap="none" spc="0" normalizeH="0" baseline="0" noProof="0" dirty="0" smtClean="0">
              <a:ln>
                <a:noFill/>
              </a:ln>
              <a:solidFill>
                <a:srgbClr val="FF0000"/>
              </a:solidFill>
              <a:effectLst/>
              <a:uLnTx/>
              <a:uFillTx/>
              <a:latin typeface="Calibri"/>
              <a:ea typeface="+mn-ea"/>
              <a:cs typeface="+mn-cs"/>
            </a:endParaRPr>
          </a:p>
        </p:txBody>
      </p:sp>
    </p:spTree>
    <p:extLst>
      <p:ext uri="{BB962C8B-B14F-4D97-AF65-F5344CB8AC3E}">
        <p14:creationId xmlns:p14="http://schemas.microsoft.com/office/powerpoint/2010/main" val="21942969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itle 1"/>
          <p:cNvSpPr txBox="1">
            <a:spLocks/>
          </p:cNvSpPr>
          <p:nvPr/>
        </p:nvSpPr>
        <p:spPr>
          <a:xfrm>
            <a:off x="457200" y="620713"/>
            <a:ext cx="8229600" cy="796925"/>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GB" altLang="en-US" sz="4400" b="0" i="0" u="none" strike="noStrike" kern="1200" cap="none" spc="0" normalizeH="0" baseline="0" noProof="0" smtClean="0">
                <a:ln>
                  <a:noFill/>
                </a:ln>
                <a:solidFill>
                  <a:srgbClr val="0000FF"/>
                </a:solidFill>
                <a:effectLst/>
                <a:uLnTx/>
                <a:uFillTx/>
                <a:latin typeface="Calibri"/>
                <a:ea typeface="+mj-ea"/>
                <a:cs typeface="+mj-cs"/>
              </a:rPr>
              <a:t>Enhanced DBS Check</a:t>
            </a:r>
            <a:endParaRPr kumimoji="0" lang="en-GB" altLang="en-US" sz="4400" b="0" i="0" u="none" strike="noStrike" kern="1200" cap="none" spc="0" normalizeH="0" baseline="0" noProof="0" dirty="0" smtClean="0">
              <a:ln>
                <a:noFill/>
              </a:ln>
              <a:solidFill>
                <a:srgbClr val="0000FF"/>
              </a:solidFill>
              <a:effectLst/>
              <a:uLnTx/>
              <a:uFillTx/>
              <a:latin typeface="Calibri"/>
              <a:ea typeface="+mj-ea"/>
              <a:cs typeface="+mj-cs"/>
            </a:endParaRPr>
          </a:p>
        </p:txBody>
      </p:sp>
      <p:sp>
        <p:nvSpPr>
          <p:cNvPr id="3" name="Content Placeholder 1"/>
          <p:cNvSpPr txBox="1">
            <a:spLocks/>
          </p:cNvSpPr>
          <p:nvPr/>
        </p:nvSpPr>
        <p:spPr>
          <a:xfrm>
            <a:off x="1043608" y="1600200"/>
            <a:ext cx="7643192" cy="4924425"/>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342900" marR="0" lvl="0" indent="-34290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r>
              <a:rPr kumimoji="0" lang="en-GB" altLang="en-US" sz="3200" b="0" i="0" u="none" strike="noStrike" kern="1200" cap="none" spc="0" normalizeH="0" baseline="0" noProof="0" smtClean="0">
                <a:ln>
                  <a:noFill/>
                </a:ln>
                <a:solidFill>
                  <a:sysClr val="windowText" lastClr="000000"/>
                </a:solidFill>
                <a:effectLst/>
                <a:uLnTx/>
                <a:uFillTx/>
                <a:latin typeface="Calibri"/>
                <a:ea typeface="+mn-ea"/>
                <a:cs typeface="+mn-cs"/>
              </a:rPr>
              <a:t>RA not shown on DBS(Disclosure and Barring Service) Check</a:t>
            </a:r>
          </a:p>
          <a:p>
            <a:pPr marL="342900" marR="0" lvl="0" indent="-34290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r>
              <a:rPr kumimoji="0" lang="en-GB" altLang="en-US" sz="3200" b="0" i="0" u="none" strike="noStrike" kern="1200" cap="none" spc="0" normalizeH="0" baseline="0" noProof="0" smtClean="0">
                <a:ln>
                  <a:noFill/>
                </a:ln>
                <a:solidFill>
                  <a:sysClr val="windowText" lastClr="000000"/>
                </a:solidFill>
                <a:effectLst/>
                <a:uLnTx/>
                <a:uFillTx/>
                <a:latin typeface="Calibri"/>
                <a:ea typeface="+mn-ea"/>
                <a:cs typeface="+mn-cs"/>
              </a:rPr>
              <a:t>RA may appear on enhanced DBS check depending on reason or relevance for application.</a:t>
            </a:r>
          </a:p>
          <a:p>
            <a:pPr marL="342900" marR="0" lvl="0" indent="-34290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r>
              <a:rPr kumimoji="0" lang="en-GB" altLang="en-US" sz="3200" b="0" i="0" u="none" strike="noStrike" kern="1200" cap="none" spc="0" normalizeH="0" baseline="0" noProof="0" smtClean="0">
                <a:ln>
                  <a:noFill/>
                </a:ln>
                <a:solidFill>
                  <a:sysClr val="windowText" lastClr="000000"/>
                </a:solidFill>
                <a:effectLst/>
                <a:uLnTx/>
                <a:uFillTx/>
                <a:latin typeface="Calibri"/>
                <a:ea typeface="+mn-ea"/>
                <a:cs typeface="+mn-cs"/>
              </a:rPr>
              <a:t>Disclosure is only in exceptional circumstances.</a:t>
            </a:r>
          </a:p>
          <a:p>
            <a:pPr marL="342900" marR="0" lvl="0" indent="-342900" algn="l" defTabSz="914400" rtl="0" eaLnBrk="1" fontAlgn="auto" latinLnBrk="0" hangingPunct="1">
              <a:lnSpc>
                <a:spcPct val="100000"/>
              </a:lnSpc>
              <a:spcBef>
                <a:spcPct val="20000"/>
              </a:spcBef>
              <a:spcAft>
                <a:spcPts val="0"/>
              </a:spcAft>
              <a:buClrTx/>
              <a:buSzTx/>
              <a:buFontTx/>
              <a:buNone/>
              <a:tabLst/>
              <a:defRPr/>
            </a:pPr>
            <a:endParaRPr kumimoji="0" lang="en-GB" altLang="en-US" sz="3200" b="0" i="0" u="none" strike="noStrike" kern="1200" cap="none" spc="0" normalizeH="0" baseline="0" noProof="0" smtClean="0">
              <a:ln>
                <a:noFill/>
              </a:ln>
              <a:solidFill>
                <a:sysClr val="windowText" lastClr="000000"/>
              </a:solidFill>
              <a:effectLst/>
              <a:uLnTx/>
              <a:uFillTx/>
              <a:latin typeface="Calibri"/>
              <a:ea typeface="+mn-ea"/>
              <a:cs typeface="+mn-cs"/>
            </a:endParaRPr>
          </a:p>
          <a:p>
            <a:pPr marL="342900" marR="0" lvl="0" indent="-342900" algn="l" defTabSz="914400" rtl="0" eaLnBrk="1" fontAlgn="auto" latinLnBrk="0" hangingPunct="1">
              <a:lnSpc>
                <a:spcPct val="100000"/>
              </a:lnSpc>
              <a:spcBef>
                <a:spcPct val="20000"/>
              </a:spcBef>
              <a:spcAft>
                <a:spcPts val="0"/>
              </a:spcAft>
              <a:buClrTx/>
              <a:buSzTx/>
              <a:buFontTx/>
              <a:buNone/>
              <a:tabLst/>
              <a:defRPr/>
            </a:pPr>
            <a:r>
              <a:rPr kumimoji="0" lang="en-GB" altLang="en-US" sz="3200" b="0" i="0" u="none" strike="noStrike" kern="1200" cap="none" spc="0" normalizeH="0" baseline="0" noProof="0" smtClean="0">
                <a:ln>
                  <a:noFill/>
                </a:ln>
                <a:solidFill>
                  <a:sysClr val="windowText" lastClr="000000"/>
                </a:solidFill>
                <a:effectLst/>
                <a:uLnTx/>
                <a:uFillTx/>
                <a:latin typeface="Calibri"/>
                <a:ea typeface="+mn-ea"/>
                <a:cs typeface="+mn-cs"/>
              </a:rPr>
              <a:t>	 </a:t>
            </a:r>
            <a:endParaRPr kumimoji="0" lang="en-GB" altLang="en-US" sz="3200" b="0" i="0" u="none" strike="noStrike" kern="1200" cap="none" spc="0" normalizeH="0" baseline="0" noProof="0" dirty="0" smtClean="0">
              <a:ln>
                <a:noFill/>
              </a:ln>
              <a:solidFill>
                <a:sysClr val="windowText" lastClr="000000"/>
              </a:solidFill>
              <a:effectLst/>
              <a:uLnTx/>
              <a:uFillTx/>
              <a:latin typeface="Calibri"/>
              <a:ea typeface="+mn-ea"/>
              <a:cs typeface="+mn-cs"/>
            </a:endParaRPr>
          </a:p>
        </p:txBody>
      </p:sp>
    </p:spTree>
    <p:extLst>
      <p:ext uri="{BB962C8B-B14F-4D97-AF65-F5344CB8AC3E}">
        <p14:creationId xmlns:p14="http://schemas.microsoft.com/office/powerpoint/2010/main" val="5232528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itle 1"/>
          <p:cNvSpPr txBox="1">
            <a:spLocks/>
          </p:cNvSpPr>
          <p:nvPr/>
        </p:nvSpPr>
        <p:spPr>
          <a:xfrm>
            <a:off x="539552" y="548680"/>
            <a:ext cx="8229600" cy="796925"/>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GB" altLang="en-US" sz="3600" b="0" i="0" u="none" strike="noStrike" kern="1200" cap="none" spc="0" normalizeH="0" baseline="0" noProof="0" smtClean="0">
                <a:ln>
                  <a:noFill/>
                </a:ln>
                <a:solidFill>
                  <a:srgbClr val="0000FF"/>
                </a:solidFill>
                <a:effectLst/>
                <a:uLnTx/>
                <a:uFillTx/>
                <a:latin typeface="Calibri"/>
                <a:ea typeface="+mj-ea"/>
                <a:cs typeface="+mj-cs"/>
              </a:rPr>
              <a:t>DISPOSALS</a:t>
            </a:r>
            <a:endParaRPr kumimoji="0" lang="en-GB" altLang="en-US" sz="3600" b="0" i="0" u="none" strike="noStrike" kern="1200" cap="none" spc="0" normalizeH="0" baseline="0" noProof="0" dirty="0" smtClean="0">
              <a:ln>
                <a:noFill/>
              </a:ln>
              <a:solidFill>
                <a:srgbClr val="0000FF"/>
              </a:solidFill>
              <a:effectLst/>
              <a:uLnTx/>
              <a:uFillTx/>
              <a:latin typeface="Calibri"/>
              <a:ea typeface="+mj-ea"/>
              <a:cs typeface="+mj-cs"/>
            </a:endParaRPr>
          </a:p>
        </p:txBody>
      </p:sp>
      <p:sp>
        <p:nvSpPr>
          <p:cNvPr id="3" name="Content Placeholder 2"/>
          <p:cNvSpPr txBox="1">
            <a:spLocks/>
          </p:cNvSpPr>
          <p:nvPr/>
        </p:nvSpPr>
        <p:spPr>
          <a:xfrm>
            <a:off x="457200" y="1600200"/>
            <a:ext cx="8229600" cy="4924425"/>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20000"/>
              </a:spcBef>
              <a:spcAft>
                <a:spcPts val="0"/>
              </a:spcAft>
              <a:buClrTx/>
              <a:buSzTx/>
              <a:buNone/>
              <a:tabLst/>
              <a:defRPr/>
            </a:pPr>
            <a:r>
              <a:rPr kumimoji="0" lang="en-GB" altLang="en-US" sz="2000" b="0" i="0" u="none" strike="noStrike" kern="1200" cap="none" spc="0" normalizeH="0" baseline="0" noProof="0" dirty="0" smtClean="0">
                <a:ln>
                  <a:noFill/>
                </a:ln>
                <a:solidFill>
                  <a:sysClr val="windowText" lastClr="000000"/>
                </a:solidFill>
                <a:effectLst/>
                <a:uLnTx/>
                <a:uFillTx/>
                <a:latin typeface="Calibri"/>
                <a:ea typeface="+mn-ea"/>
                <a:cs typeface="+mn-cs"/>
              </a:rPr>
              <a:t>The current role out of RA disposals will include:</a:t>
            </a:r>
          </a:p>
          <a:p>
            <a:pPr marL="0" marR="0" lvl="0" indent="0" algn="l" defTabSz="914400" rtl="0" eaLnBrk="1" fontAlgn="auto" latinLnBrk="0" hangingPunct="1">
              <a:lnSpc>
                <a:spcPct val="100000"/>
              </a:lnSpc>
              <a:spcBef>
                <a:spcPct val="20000"/>
              </a:spcBef>
              <a:spcAft>
                <a:spcPts val="0"/>
              </a:spcAft>
              <a:buClrTx/>
              <a:buSzTx/>
              <a:buNone/>
              <a:tabLst/>
              <a:defRPr/>
            </a:pPr>
            <a:endParaRPr kumimoji="0" lang="en-GB" altLang="en-US" sz="2000" b="0" i="0" u="none" strike="noStrike" kern="1200" cap="none" spc="0" normalizeH="0" baseline="0" noProof="0" dirty="0" smtClean="0">
              <a:ln>
                <a:noFill/>
              </a:ln>
              <a:solidFill>
                <a:sysClr val="windowText" lastClr="000000"/>
              </a:solidFill>
              <a:effectLst/>
              <a:uLnTx/>
              <a:uFillTx/>
              <a:latin typeface="Calibri"/>
              <a:ea typeface="+mn-ea"/>
              <a:cs typeface="+mn-cs"/>
            </a:endParaRPr>
          </a:p>
          <a:p>
            <a:pPr marL="742950" marR="0" lvl="1" indent="-285750" algn="l" defTabSz="914400" rtl="0" eaLnBrk="1" fontAlgn="auto" latinLnBrk="0" hangingPunct="1">
              <a:lnSpc>
                <a:spcPct val="100000"/>
              </a:lnSpc>
              <a:spcBef>
                <a:spcPct val="20000"/>
              </a:spcBef>
              <a:spcAft>
                <a:spcPts val="0"/>
              </a:spcAft>
              <a:buClrTx/>
              <a:buSzTx/>
              <a:buFont typeface="Wingdings" panose="05000000000000000000" pitchFamily="2" charset="2"/>
              <a:buChar char="v"/>
              <a:tabLst/>
              <a:defRPr/>
            </a:pPr>
            <a:r>
              <a:rPr kumimoji="0" lang="en-GB" altLang="en-US" sz="2000" b="0" i="0" u="none" strike="noStrike" kern="1200" cap="none" spc="0" normalizeH="0" baseline="0" noProof="0" dirty="0" smtClean="0">
                <a:ln>
                  <a:noFill/>
                </a:ln>
                <a:solidFill>
                  <a:sysClr val="windowText" lastClr="000000"/>
                </a:solidFill>
                <a:effectLst/>
                <a:uLnTx/>
                <a:uFillTx/>
                <a:latin typeface="Calibri"/>
                <a:ea typeface="+mn-ea"/>
                <a:cs typeface="+mn-cs"/>
              </a:rPr>
              <a:t>  </a:t>
            </a:r>
            <a:r>
              <a:rPr kumimoji="0" lang="en-GB" altLang="en-US" sz="2000" b="1" i="0" u="none" strike="noStrike" kern="1200" cap="none" spc="0" normalizeH="0" baseline="0" noProof="0" dirty="0" smtClean="0">
                <a:ln>
                  <a:noFill/>
                </a:ln>
                <a:solidFill>
                  <a:sysClr val="windowText" lastClr="000000"/>
                </a:solidFill>
                <a:effectLst/>
                <a:uLnTx/>
                <a:uFillTx/>
                <a:latin typeface="Calibri"/>
                <a:ea typeface="+mn-ea"/>
                <a:cs typeface="+mn-cs"/>
              </a:rPr>
              <a:t>Verbal Apology</a:t>
            </a:r>
          </a:p>
          <a:p>
            <a:pPr marL="742950" marR="0" lvl="1" indent="-285750" algn="l" defTabSz="914400" rtl="0" eaLnBrk="1" fontAlgn="auto" latinLnBrk="0" hangingPunct="1">
              <a:lnSpc>
                <a:spcPct val="100000"/>
              </a:lnSpc>
              <a:spcBef>
                <a:spcPct val="20000"/>
              </a:spcBef>
              <a:spcAft>
                <a:spcPts val="0"/>
              </a:spcAft>
              <a:buClrTx/>
              <a:buSzTx/>
              <a:buFontTx/>
              <a:buNone/>
              <a:tabLst/>
              <a:defRPr/>
            </a:pPr>
            <a:endParaRPr kumimoji="0" lang="en-GB" altLang="en-US" sz="2000" b="0" i="0" u="none" strike="noStrike" kern="1200" cap="none" spc="0" normalizeH="0" baseline="0" noProof="0" dirty="0" smtClean="0">
              <a:ln>
                <a:noFill/>
              </a:ln>
              <a:solidFill>
                <a:sysClr val="windowText" lastClr="000000"/>
              </a:solidFill>
              <a:effectLst/>
              <a:uLnTx/>
              <a:uFillTx/>
              <a:latin typeface="Calibri"/>
              <a:ea typeface="+mn-ea"/>
              <a:cs typeface="+mn-cs"/>
            </a:endParaRPr>
          </a:p>
          <a:p>
            <a:pPr marL="742950" marR="0" lvl="1" indent="-285750" algn="l" defTabSz="914400" rtl="0" eaLnBrk="1" fontAlgn="auto" latinLnBrk="0" hangingPunct="1">
              <a:lnSpc>
                <a:spcPct val="100000"/>
              </a:lnSpc>
              <a:spcBef>
                <a:spcPct val="20000"/>
              </a:spcBef>
              <a:spcAft>
                <a:spcPts val="0"/>
              </a:spcAft>
              <a:buClrTx/>
              <a:buSzTx/>
              <a:buFont typeface="Wingdings" panose="05000000000000000000" pitchFamily="2" charset="2"/>
              <a:buChar char="v"/>
              <a:tabLst/>
              <a:defRPr/>
            </a:pPr>
            <a:r>
              <a:rPr kumimoji="0" lang="en-GB" altLang="en-US" sz="2000" b="0" i="0" u="none" strike="noStrike" kern="1200" cap="none" spc="0" normalizeH="0" baseline="0" noProof="0" dirty="0" smtClean="0">
                <a:ln>
                  <a:noFill/>
                </a:ln>
                <a:solidFill>
                  <a:sysClr val="windowText" lastClr="000000"/>
                </a:solidFill>
                <a:effectLst/>
                <a:uLnTx/>
                <a:uFillTx/>
                <a:latin typeface="Calibri"/>
                <a:ea typeface="+mn-ea"/>
                <a:cs typeface="+mn-cs"/>
              </a:rPr>
              <a:t>  </a:t>
            </a:r>
            <a:r>
              <a:rPr kumimoji="0" lang="en-GB" altLang="en-US" sz="2000" b="1" i="0" u="none" strike="noStrike" kern="1200" cap="none" spc="0" normalizeH="0" baseline="0" noProof="0" dirty="0" smtClean="0">
                <a:ln>
                  <a:noFill/>
                </a:ln>
                <a:solidFill>
                  <a:sysClr val="windowText" lastClr="000000"/>
                </a:solidFill>
                <a:effectLst/>
                <a:uLnTx/>
                <a:uFillTx/>
                <a:latin typeface="Calibri"/>
                <a:ea typeface="+mn-ea"/>
                <a:cs typeface="+mn-cs"/>
              </a:rPr>
              <a:t>Written Apology</a:t>
            </a:r>
          </a:p>
          <a:p>
            <a:pPr marL="742950" marR="0" lvl="1" indent="-285750" algn="l" defTabSz="914400" rtl="0" eaLnBrk="1" fontAlgn="auto" latinLnBrk="0" hangingPunct="1">
              <a:lnSpc>
                <a:spcPct val="100000"/>
              </a:lnSpc>
              <a:spcBef>
                <a:spcPct val="20000"/>
              </a:spcBef>
              <a:spcAft>
                <a:spcPts val="0"/>
              </a:spcAft>
              <a:buClrTx/>
              <a:buSzTx/>
              <a:buFontTx/>
              <a:buNone/>
              <a:tabLst/>
              <a:defRPr/>
            </a:pPr>
            <a:r>
              <a:rPr kumimoji="0" lang="en-GB" altLang="en-US" sz="2000" b="0" i="0" u="none" strike="noStrike" kern="1200" cap="none" spc="0" normalizeH="0" baseline="0" noProof="0" dirty="0" smtClean="0">
                <a:ln>
                  <a:noFill/>
                </a:ln>
                <a:solidFill>
                  <a:sysClr val="windowText" lastClr="000000"/>
                </a:solidFill>
                <a:effectLst/>
                <a:uLnTx/>
                <a:uFillTx/>
                <a:latin typeface="Calibri"/>
                <a:ea typeface="+mn-ea"/>
                <a:cs typeface="+mn-cs"/>
              </a:rPr>
              <a:t>“Any letter will be read by an Officer before delivery to a victim, the offender may offer a letter it is the victim’s decision whether they accept it.”</a:t>
            </a:r>
          </a:p>
          <a:p>
            <a:pPr marL="742950" marR="0" lvl="1" indent="-285750" algn="l" defTabSz="914400" rtl="0" eaLnBrk="1" fontAlgn="auto" latinLnBrk="0" hangingPunct="1">
              <a:lnSpc>
                <a:spcPct val="100000"/>
              </a:lnSpc>
              <a:spcBef>
                <a:spcPct val="20000"/>
              </a:spcBef>
              <a:spcAft>
                <a:spcPts val="0"/>
              </a:spcAft>
              <a:buClrTx/>
              <a:buSzTx/>
              <a:buFontTx/>
              <a:buNone/>
              <a:tabLst/>
              <a:defRPr/>
            </a:pPr>
            <a:endParaRPr kumimoji="0" lang="en-GB" altLang="en-US" sz="2000" b="0" i="0" u="none" strike="noStrike" kern="1200" cap="none" spc="0" normalizeH="0" baseline="0" noProof="0" dirty="0" smtClean="0">
              <a:ln>
                <a:noFill/>
              </a:ln>
              <a:solidFill>
                <a:sysClr val="windowText" lastClr="000000"/>
              </a:solidFill>
              <a:effectLst/>
              <a:uLnTx/>
              <a:uFillTx/>
              <a:latin typeface="Calibri"/>
              <a:ea typeface="+mn-ea"/>
              <a:cs typeface="+mn-cs"/>
            </a:endParaRPr>
          </a:p>
          <a:p>
            <a:pPr marL="742950" marR="0" lvl="1" indent="-285750" algn="l" defTabSz="914400" rtl="0" eaLnBrk="1" fontAlgn="auto" latinLnBrk="0" hangingPunct="1">
              <a:lnSpc>
                <a:spcPct val="100000"/>
              </a:lnSpc>
              <a:spcBef>
                <a:spcPct val="20000"/>
              </a:spcBef>
              <a:spcAft>
                <a:spcPts val="0"/>
              </a:spcAft>
              <a:buClrTx/>
              <a:buSzTx/>
              <a:buFont typeface="Wingdings" panose="05000000000000000000" pitchFamily="2" charset="2"/>
              <a:buChar char="v"/>
              <a:tabLst/>
              <a:defRPr/>
            </a:pPr>
            <a:r>
              <a:rPr kumimoji="0" lang="en-GB" altLang="en-US" sz="2000" b="0" i="0" u="none" strike="noStrike" kern="1200" cap="none" spc="0" normalizeH="0" baseline="0" noProof="0" dirty="0" smtClean="0">
                <a:ln>
                  <a:noFill/>
                </a:ln>
                <a:solidFill>
                  <a:sysClr val="windowText" lastClr="000000"/>
                </a:solidFill>
                <a:effectLst/>
                <a:uLnTx/>
                <a:uFillTx/>
                <a:latin typeface="Calibri"/>
                <a:ea typeface="+mn-ea"/>
                <a:cs typeface="+mn-cs"/>
              </a:rPr>
              <a:t>  </a:t>
            </a:r>
            <a:r>
              <a:rPr kumimoji="0" lang="en-GB" altLang="en-US" sz="2000" b="1" i="0" u="none" strike="noStrike" kern="1200" cap="none" spc="0" normalizeH="0" baseline="0" noProof="0" dirty="0" smtClean="0">
                <a:ln>
                  <a:noFill/>
                </a:ln>
                <a:solidFill>
                  <a:sysClr val="windowText" lastClr="000000"/>
                </a:solidFill>
                <a:effectLst/>
                <a:uLnTx/>
                <a:uFillTx/>
                <a:latin typeface="Calibri"/>
                <a:ea typeface="+mn-ea"/>
                <a:cs typeface="+mn-cs"/>
              </a:rPr>
              <a:t>Consider simple solutions requested by the victim </a:t>
            </a:r>
            <a:endParaRPr kumimoji="0" lang="en-GB" altLang="en-US" sz="2000" b="0" i="0" u="none" strike="noStrike" kern="1200" cap="none" spc="0" normalizeH="0" baseline="0" noProof="0" dirty="0" smtClean="0">
              <a:ln>
                <a:noFill/>
              </a:ln>
              <a:solidFill>
                <a:sysClr val="windowText" lastClr="000000"/>
              </a:solidFill>
              <a:effectLst/>
              <a:uLnTx/>
              <a:uFillTx/>
              <a:latin typeface="Calibri"/>
              <a:ea typeface="+mn-ea"/>
              <a:cs typeface="+mn-cs"/>
            </a:endParaRPr>
          </a:p>
          <a:p>
            <a:pPr marL="742950" marR="0" lvl="1" indent="-285750" algn="l" defTabSz="914400" rtl="0" eaLnBrk="1" fontAlgn="auto" latinLnBrk="0" hangingPunct="1">
              <a:lnSpc>
                <a:spcPct val="100000"/>
              </a:lnSpc>
              <a:spcBef>
                <a:spcPct val="20000"/>
              </a:spcBef>
              <a:spcAft>
                <a:spcPts val="0"/>
              </a:spcAft>
              <a:buClrTx/>
              <a:buSzTx/>
              <a:buFontTx/>
              <a:buNone/>
              <a:tabLst/>
              <a:defRPr/>
            </a:pPr>
            <a:r>
              <a:rPr kumimoji="0" lang="en-GB" altLang="en-US" sz="2000" b="0" i="0" u="none" strike="noStrike" kern="1200" cap="none" spc="0" normalizeH="0" baseline="0" noProof="0" dirty="0" smtClean="0">
                <a:ln>
                  <a:noFill/>
                </a:ln>
                <a:solidFill>
                  <a:sysClr val="windowText" lastClr="000000"/>
                </a:solidFill>
                <a:effectLst/>
                <a:uLnTx/>
                <a:uFillTx/>
                <a:latin typeface="Calibri"/>
                <a:ea typeface="+mn-ea"/>
                <a:cs typeface="+mn-cs"/>
              </a:rPr>
              <a:t>“Reparation cannot be enforced, but 95% of all agreements are kept, less than 50% of Court Orders are completed.”</a:t>
            </a:r>
          </a:p>
          <a:p>
            <a:pPr marL="742950" marR="0" lvl="1" indent="-285750" algn="l" defTabSz="914400" rtl="0" eaLnBrk="1" fontAlgn="auto" latinLnBrk="0" hangingPunct="1">
              <a:lnSpc>
                <a:spcPct val="100000"/>
              </a:lnSpc>
              <a:spcBef>
                <a:spcPct val="20000"/>
              </a:spcBef>
              <a:spcAft>
                <a:spcPts val="0"/>
              </a:spcAft>
              <a:buClrTx/>
              <a:buSzTx/>
              <a:buFontTx/>
              <a:buNone/>
              <a:tabLst/>
              <a:defRPr/>
            </a:pPr>
            <a:endParaRPr kumimoji="0" lang="en-GB" altLang="en-US" sz="2000" b="0" i="0" u="none" strike="noStrike" kern="1200" cap="none" spc="0" normalizeH="0" baseline="0" noProof="0" dirty="0" smtClean="0">
              <a:ln>
                <a:noFill/>
              </a:ln>
              <a:solidFill>
                <a:sysClr val="windowText" lastClr="000000"/>
              </a:solidFill>
              <a:effectLst/>
              <a:uLnTx/>
              <a:uFillTx/>
              <a:latin typeface="Calibri"/>
              <a:ea typeface="+mn-ea"/>
              <a:cs typeface="+mn-cs"/>
            </a:endParaRPr>
          </a:p>
        </p:txBody>
      </p:sp>
    </p:spTree>
    <p:extLst>
      <p:ext uri="{BB962C8B-B14F-4D97-AF65-F5344CB8AC3E}">
        <p14:creationId xmlns:p14="http://schemas.microsoft.com/office/powerpoint/2010/main" val="4222767801"/>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itle 1"/>
          <p:cNvSpPr txBox="1">
            <a:spLocks/>
          </p:cNvSpPr>
          <p:nvPr/>
        </p:nvSpPr>
        <p:spPr>
          <a:xfrm>
            <a:off x="457200" y="260350"/>
            <a:ext cx="8229600" cy="1143000"/>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GB" altLang="en-US" sz="3600" b="0" i="0" u="none" strike="noStrike" kern="1200" cap="none" spc="0" normalizeH="0" baseline="0" noProof="0" smtClean="0">
                <a:ln>
                  <a:noFill/>
                </a:ln>
                <a:solidFill>
                  <a:srgbClr val="0000FF"/>
                </a:solidFill>
                <a:effectLst/>
                <a:uLnTx/>
                <a:uFillTx/>
                <a:latin typeface="Calibri"/>
                <a:ea typeface="+mj-ea"/>
                <a:cs typeface="+mj-cs"/>
              </a:rPr>
              <a:t>What could be included in an Apology?</a:t>
            </a:r>
            <a:endParaRPr kumimoji="0" lang="en-GB" altLang="en-US" sz="3600" b="0" i="0" u="none" strike="noStrike" kern="1200" cap="none" spc="0" normalizeH="0" baseline="0" noProof="0" dirty="0" smtClean="0">
              <a:ln>
                <a:noFill/>
              </a:ln>
              <a:solidFill>
                <a:srgbClr val="0000FF"/>
              </a:solidFill>
              <a:effectLst/>
              <a:uLnTx/>
              <a:uFillTx/>
              <a:latin typeface="Calibri"/>
              <a:ea typeface="+mj-ea"/>
              <a:cs typeface="+mj-cs"/>
            </a:endParaRPr>
          </a:p>
        </p:txBody>
      </p:sp>
      <p:sp>
        <p:nvSpPr>
          <p:cNvPr id="3" name="Content Placeholder 2"/>
          <p:cNvSpPr txBox="1">
            <a:spLocks/>
          </p:cNvSpPr>
          <p:nvPr/>
        </p:nvSpPr>
        <p:spPr>
          <a:xfrm>
            <a:off x="457200" y="1600200"/>
            <a:ext cx="8229600" cy="4924425"/>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342900" marR="0" lvl="0" indent="-342900" algn="l" defTabSz="914400" rtl="0" eaLnBrk="1" fontAlgn="auto" latinLnBrk="0" hangingPunct="1">
              <a:lnSpc>
                <a:spcPct val="100000"/>
              </a:lnSpc>
              <a:spcBef>
                <a:spcPct val="0"/>
              </a:spcBef>
              <a:spcAft>
                <a:spcPts val="0"/>
              </a:spcAft>
              <a:buClrTx/>
              <a:buSzTx/>
              <a:buFont typeface="Arial" panose="020B0604020202020204" pitchFamily="34" charset="0"/>
              <a:buChar char="•"/>
              <a:tabLst/>
              <a:defRPr/>
            </a:pPr>
            <a:r>
              <a:rPr kumimoji="0" lang="en-GB" altLang="en-US" sz="3200" b="0" i="0" u="none" strike="noStrike" kern="1200" cap="none" spc="0" normalizeH="0" baseline="0" noProof="0" smtClean="0">
                <a:ln>
                  <a:noFill/>
                </a:ln>
                <a:solidFill>
                  <a:sysClr val="windowText" lastClr="000000"/>
                </a:solidFill>
                <a:effectLst/>
                <a:uLnTx/>
                <a:uFillTx/>
                <a:latin typeface="Calibri"/>
                <a:ea typeface="+mn-ea"/>
                <a:cs typeface="+mn-cs"/>
              </a:rPr>
              <a:t>Acknowledge wrong – taking responsibility for actions</a:t>
            </a:r>
          </a:p>
          <a:p>
            <a:pPr marL="342900" marR="0" lvl="0" indent="-342900" algn="l" defTabSz="914400" rtl="0" eaLnBrk="1" fontAlgn="auto" latinLnBrk="0" hangingPunct="1">
              <a:lnSpc>
                <a:spcPct val="100000"/>
              </a:lnSpc>
              <a:spcBef>
                <a:spcPct val="0"/>
              </a:spcBef>
              <a:spcAft>
                <a:spcPts val="0"/>
              </a:spcAft>
              <a:buClrTx/>
              <a:buSzTx/>
              <a:buFontTx/>
              <a:buNone/>
              <a:tabLst/>
              <a:defRPr/>
            </a:pPr>
            <a:endParaRPr kumimoji="0" lang="en-GB" altLang="en-US" sz="3200" b="0" i="0" u="none" strike="noStrike" kern="1200" cap="none" spc="0" normalizeH="0" baseline="0" noProof="0" smtClean="0">
              <a:ln>
                <a:noFill/>
              </a:ln>
              <a:solidFill>
                <a:sysClr val="windowText" lastClr="000000"/>
              </a:solidFill>
              <a:effectLst/>
              <a:uLnTx/>
              <a:uFillTx/>
              <a:latin typeface="Calibri"/>
              <a:ea typeface="+mn-ea"/>
              <a:cs typeface="+mn-cs"/>
            </a:endParaRPr>
          </a:p>
          <a:p>
            <a:pPr marL="342900" marR="0" lvl="0" indent="-342900" algn="l" defTabSz="914400" rtl="0" eaLnBrk="1" fontAlgn="auto" latinLnBrk="0" hangingPunct="1">
              <a:lnSpc>
                <a:spcPct val="100000"/>
              </a:lnSpc>
              <a:spcBef>
                <a:spcPct val="0"/>
              </a:spcBef>
              <a:spcAft>
                <a:spcPts val="0"/>
              </a:spcAft>
              <a:buClrTx/>
              <a:buSzTx/>
              <a:buFont typeface="Arial" panose="020B0604020202020204" pitchFamily="34" charset="0"/>
              <a:buChar char="•"/>
              <a:tabLst/>
              <a:defRPr/>
            </a:pPr>
            <a:r>
              <a:rPr kumimoji="0" lang="en-GB" altLang="en-US" sz="3200" b="0" i="0" u="none" strike="noStrike" kern="1200" cap="none" spc="0" normalizeH="0" baseline="0" noProof="0" smtClean="0">
                <a:ln>
                  <a:noFill/>
                </a:ln>
                <a:solidFill>
                  <a:sysClr val="windowText" lastClr="000000"/>
                </a:solidFill>
                <a:effectLst/>
                <a:uLnTx/>
                <a:uFillTx/>
                <a:latin typeface="Calibri"/>
                <a:ea typeface="+mn-ea"/>
                <a:cs typeface="+mn-cs"/>
              </a:rPr>
              <a:t>Acknowledge impact of actions to Victim </a:t>
            </a:r>
          </a:p>
          <a:p>
            <a:pPr marL="342900" marR="0" lvl="0" indent="-342900" algn="l" defTabSz="914400" rtl="0" eaLnBrk="1" fontAlgn="auto" latinLnBrk="0" hangingPunct="1">
              <a:lnSpc>
                <a:spcPct val="100000"/>
              </a:lnSpc>
              <a:spcBef>
                <a:spcPct val="0"/>
              </a:spcBef>
              <a:spcAft>
                <a:spcPts val="0"/>
              </a:spcAft>
              <a:buClrTx/>
              <a:buSzTx/>
              <a:buFontTx/>
              <a:buNone/>
              <a:tabLst/>
              <a:defRPr/>
            </a:pPr>
            <a:endParaRPr kumimoji="0" lang="en-GB" altLang="en-US" sz="3200" b="0" i="0" u="none" strike="noStrike" kern="1200" cap="none" spc="0" normalizeH="0" baseline="0" noProof="0" smtClean="0">
              <a:ln>
                <a:noFill/>
              </a:ln>
              <a:solidFill>
                <a:sysClr val="windowText" lastClr="000000"/>
              </a:solidFill>
              <a:effectLst/>
              <a:uLnTx/>
              <a:uFillTx/>
              <a:latin typeface="Calibri"/>
              <a:ea typeface="+mn-ea"/>
              <a:cs typeface="+mn-cs"/>
            </a:endParaRPr>
          </a:p>
          <a:p>
            <a:pPr marL="342900" marR="0" lvl="0" indent="-342900" algn="l" defTabSz="914400" rtl="0" eaLnBrk="1" fontAlgn="auto" latinLnBrk="0" hangingPunct="1">
              <a:lnSpc>
                <a:spcPct val="100000"/>
              </a:lnSpc>
              <a:spcBef>
                <a:spcPct val="0"/>
              </a:spcBef>
              <a:spcAft>
                <a:spcPts val="0"/>
              </a:spcAft>
              <a:buClrTx/>
              <a:buSzTx/>
              <a:buFont typeface="Arial" panose="020B0604020202020204" pitchFamily="34" charset="0"/>
              <a:buChar char="•"/>
              <a:tabLst/>
              <a:defRPr/>
            </a:pPr>
            <a:r>
              <a:rPr kumimoji="0" lang="en-GB" altLang="en-US" sz="3200" b="0" i="0" u="none" strike="noStrike" kern="1200" cap="none" spc="0" normalizeH="0" baseline="0" noProof="0" smtClean="0">
                <a:ln>
                  <a:noFill/>
                </a:ln>
                <a:solidFill>
                  <a:sysClr val="windowText" lastClr="000000"/>
                </a:solidFill>
                <a:effectLst/>
                <a:uLnTx/>
                <a:uFillTx/>
                <a:latin typeface="Calibri"/>
                <a:ea typeface="+mn-ea"/>
                <a:cs typeface="+mn-cs"/>
              </a:rPr>
              <a:t>Express regret/empathy for offence</a:t>
            </a:r>
          </a:p>
          <a:p>
            <a:pPr marL="342900" marR="0" lvl="0" indent="-342900" algn="l" defTabSz="914400" rtl="0" eaLnBrk="1" fontAlgn="auto" latinLnBrk="0" hangingPunct="1">
              <a:lnSpc>
                <a:spcPct val="100000"/>
              </a:lnSpc>
              <a:spcBef>
                <a:spcPct val="0"/>
              </a:spcBef>
              <a:spcAft>
                <a:spcPts val="0"/>
              </a:spcAft>
              <a:buClrTx/>
              <a:buSzTx/>
              <a:buFontTx/>
              <a:buNone/>
              <a:tabLst/>
              <a:defRPr/>
            </a:pPr>
            <a:endParaRPr kumimoji="0" lang="en-GB" altLang="en-US" sz="3200" b="0" i="0" u="none" strike="noStrike" kern="1200" cap="none" spc="0" normalizeH="0" baseline="0" noProof="0" smtClean="0">
              <a:ln>
                <a:noFill/>
              </a:ln>
              <a:solidFill>
                <a:sysClr val="windowText" lastClr="000000"/>
              </a:solidFill>
              <a:effectLst/>
              <a:uLnTx/>
              <a:uFillTx/>
              <a:latin typeface="Calibri"/>
              <a:ea typeface="+mn-ea"/>
              <a:cs typeface="+mn-cs"/>
            </a:endParaRPr>
          </a:p>
          <a:p>
            <a:pPr marL="342900" marR="0" lvl="0" indent="-342900" algn="l" defTabSz="914400" rtl="0" eaLnBrk="1" fontAlgn="auto" latinLnBrk="0" hangingPunct="1">
              <a:lnSpc>
                <a:spcPct val="100000"/>
              </a:lnSpc>
              <a:spcBef>
                <a:spcPct val="0"/>
              </a:spcBef>
              <a:spcAft>
                <a:spcPts val="0"/>
              </a:spcAft>
              <a:buClrTx/>
              <a:buSzTx/>
              <a:buFont typeface="Arial" panose="020B0604020202020204" pitchFamily="34" charset="0"/>
              <a:buChar char="•"/>
              <a:tabLst/>
              <a:defRPr/>
            </a:pPr>
            <a:r>
              <a:rPr kumimoji="0" lang="en-GB" altLang="en-US" sz="3200" b="0" i="0" u="none" strike="noStrike" kern="1200" cap="none" spc="0" normalizeH="0" baseline="0" noProof="0" smtClean="0">
                <a:ln>
                  <a:noFill/>
                </a:ln>
                <a:solidFill>
                  <a:sysClr val="windowText" lastClr="000000"/>
                </a:solidFill>
                <a:effectLst/>
                <a:uLnTx/>
                <a:uFillTx/>
                <a:latin typeface="Calibri"/>
                <a:ea typeface="+mn-ea"/>
                <a:cs typeface="+mn-cs"/>
              </a:rPr>
              <a:t>Agree not to “do it again”</a:t>
            </a:r>
          </a:p>
          <a:p>
            <a:pPr marL="342900" marR="0" lvl="0" indent="-342900" algn="l" defTabSz="914400" rtl="0" eaLnBrk="1" fontAlgn="auto" latinLnBrk="0" hangingPunct="1">
              <a:lnSpc>
                <a:spcPct val="100000"/>
              </a:lnSpc>
              <a:spcBef>
                <a:spcPct val="20000"/>
              </a:spcBef>
              <a:spcAft>
                <a:spcPts val="0"/>
              </a:spcAft>
              <a:buClrTx/>
              <a:buSzTx/>
              <a:buFontTx/>
              <a:buNone/>
              <a:tabLst/>
              <a:defRPr/>
            </a:pPr>
            <a:endParaRPr kumimoji="0" lang="en-GB" altLang="en-US" sz="3200" b="0" i="0" u="none" strike="noStrike" kern="1200" cap="none" spc="0" normalizeH="0" baseline="0" noProof="0" dirty="0" smtClean="0">
              <a:ln>
                <a:noFill/>
              </a:ln>
              <a:solidFill>
                <a:sysClr val="windowText" lastClr="000000"/>
              </a:solidFill>
              <a:effectLst/>
              <a:uLnTx/>
              <a:uFillTx/>
              <a:latin typeface="Calibri"/>
              <a:ea typeface="+mn-ea"/>
              <a:cs typeface="+mn-cs"/>
            </a:endParaRPr>
          </a:p>
        </p:txBody>
      </p:sp>
    </p:spTree>
    <p:extLst>
      <p:ext uri="{BB962C8B-B14F-4D97-AF65-F5344CB8AC3E}">
        <p14:creationId xmlns:p14="http://schemas.microsoft.com/office/powerpoint/2010/main" val="10424306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 calcmode="lin" valueType="num">
                                      <p:cBhvr additive="base">
                                        <p:cTn id="1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 calcmode="lin" valueType="num">
                                      <p:cBhvr additive="base">
                                        <p:cTn id="23"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grpId="0" nodeType="clickEffect">
                                  <p:stCondLst>
                                    <p:cond delay="0"/>
                                  </p:stCondLst>
                                  <p:childTnLst>
                                    <p:set>
                                      <p:cBhvr>
                                        <p:cTn id="28" dur="1" fill="hold">
                                          <p:stCondLst>
                                            <p:cond delay="0"/>
                                          </p:stCondLst>
                                        </p:cTn>
                                        <p:tgtEl>
                                          <p:spTgt spid="3">
                                            <p:txEl>
                                              <p:pRg st="6" end="6"/>
                                            </p:txEl>
                                          </p:spTgt>
                                        </p:tgtEl>
                                        <p:attrNameLst>
                                          <p:attrName>style.visibility</p:attrName>
                                        </p:attrNameLst>
                                      </p:cBhvr>
                                      <p:to>
                                        <p:strVal val="visible"/>
                                      </p:to>
                                    </p:set>
                                    <p:anim calcmode="lin" valueType="num">
                                      <p:cBhvr additive="base">
                                        <p:cTn id="29"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9.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itle 1"/>
          <p:cNvSpPr txBox="1">
            <a:spLocks/>
          </p:cNvSpPr>
          <p:nvPr/>
        </p:nvSpPr>
        <p:spPr>
          <a:xfrm>
            <a:off x="457200" y="549275"/>
            <a:ext cx="8229600" cy="638175"/>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GB" altLang="en-US" sz="3200" b="0" i="0" u="none" strike="noStrike" kern="1200" cap="none" spc="0" normalizeH="0" baseline="0" noProof="0" dirty="0" smtClean="0">
                <a:ln>
                  <a:noFill/>
                </a:ln>
                <a:solidFill>
                  <a:srgbClr val="0000FF"/>
                </a:solidFill>
                <a:effectLst/>
                <a:uLnTx/>
                <a:uFillTx/>
                <a:latin typeface="Calibri"/>
                <a:ea typeface="+mj-ea"/>
                <a:cs typeface="+mj-cs"/>
              </a:rPr>
              <a:t>What NOT to include in an apology…</a:t>
            </a:r>
          </a:p>
        </p:txBody>
      </p:sp>
      <p:pic>
        <p:nvPicPr>
          <p:cNvPr id="3"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a:xfrm>
            <a:off x="1283356" y="1484784"/>
            <a:ext cx="6577288" cy="4124870"/>
          </a:xfrm>
          <a:prstGeom prst="rect">
            <a:avLst/>
          </a:prstGeom>
          <a:noFill/>
        </p:spPr>
      </p:pic>
    </p:spTree>
    <p:extLst>
      <p:ext uri="{BB962C8B-B14F-4D97-AF65-F5344CB8AC3E}">
        <p14:creationId xmlns:p14="http://schemas.microsoft.com/office/powerpoint/2010/main" val="31736365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fade">
                                      <p:cBhvr>
                                        <p:cTn id="12"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0.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itle 1"/>
          <p:cNvSpPr txBox="1">
            <a:spLocks/>
          </p:cNvSpPr>
          <p:nvPr/>
        </p:nvSpPr>
        <p:spPr>
          <a:xfrm>
            <a:off x="457200" y="620713"/>
            <a:ext cx="8229600" cy="796925"/>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GB" altLang="en-US" sz="4000" b="0" i="0" u="none" strike="noStrike" kern="1200" cap="none" spc="0" normalizeH="0" baseline="0" noProof="0" dirty="0" smtClean="0">
                <a:ln>
                  <a:noFill/>
                </a:ln>
                <a:solidFill>
                  <a:srgbClr val="0000FF"/>
                </a:solidFill>
                <a:effectLst/>
                <a:uLnTx/>
                <a:uFillTx/>
                <a:latin typeface="Calibri"/>
                <a:ea typeface="+mj-ea"/>
                <a:cs typeface="+mj-cs"/>
              </a:rPr>
              <a:t>RECORDING</a:t>
            </a:r>
          </a:p>
        </p:txBody>
      </p:sp>
      <p:sp>
        <p:nvSpPr>
          <p:cNvPr id="3" name="Content Placeholder 2"/>
          <p:cNvSpPr txBox="1">
            <a:spLocks/>
          </p:cNvSpPr>
          <p:nvPr/>
        </p:nvSpPr>
        <p:spPr>
          <a:xfrm>
            <a:off x="1547664" y="2132856"/>
            <a:ext cx="6048672" cy="4924425"/>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342900" marR="0" lvl="0" indent="-34290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r>
              <a:rPr kumimoji="0" lang="en-GB" altLang="en-US" sz="2800" b="0" i="0" u="none" strike="noStrike" kern="1200" cap="none" spc="0" normalizeH="0" baseline="0" noProof="0" smtClean="0">
                <a:ln>
                  <a:noFill/>
                </a:ln>
                <a:solidFill>
                  <a:sysClr val="windowText" lastClr="000000"/>
                </a:solidFill>
                <a:effectLst/>
                <a:uLnTx/>
                <a:uFillTx/>
                <a:latin typeface="Calibri"/>
                <a:ea typeface="+mn-ea"/>
                <a:cs typeface="+mn-cs"/>
              </a:rPr>
              <a:t>Both Victim and Offender to sign PNB or Electronic PNB to record that both parties agreed for an RA disposal </a:t>
            </a:r>
          </a:p>
          <a:p>
            <a:pPr marL="342900" marR="0" lvl="0" indent="-34290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endParaRPr kumimoji="0" lang="en-GB" altLang="en-US" sz="2800" b="0" i="0" u="none" strike="noStrike" kern="1200" cap="none" spc="0" normalizeH="0" baseline="0" noProof="0" smtClean="0">
              <a:ln>
                <a:noFill/>
              </a:ln>
              <a:solidFill>
                <a:sysClr val="windowText" lastClr="000000"/>
              </a:solidFill>
              <a:effectLst/>
              <a:uLnTx/>
              <a:uFillTx/>
              <a:latin typeface="Calibri"/>
              <a:ea typeface="+mn-ea"/>
              <a:cs typeface="+mn-cs"/>
            </a:endParaRPr>
          </a:p>
          <a:p>
            <a:pPr marL="342900" marR="0" lvl="0" indent="-34290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r>
              <a:rPr kumimoji="0" lang="en-GB" altLang="en-US" sz="2800" b="0" i="0" u="none" strike="noStrike" kern="1200" cap="none" spc="0" normalizeH="0" baseline="0" noProof="0" smtClean="0">
                <a:ln>
                  <a:noFill/>
                </a:ln>
                <a:solidFill>
                  <a:sysClr val="windowText" lastClr="000000"/>
                </a:solidFill>
                <a:effectLst/>
                <a:uLnTx/>
                <a:uFillTx/>
                <a:latin typeface="Calibri"/>
                <a:ea typeface="+mn-ea"/>
                <a:cs typeface="+mn-cs"/>
              </a:rPr>
              <a:t>Record on OEL</a:t>
            </a:r>
            <a:endParaRPr kumimoji="0" lang="en-GB" altLang="en-US" sz="3200" b="0" i="0" u="none" strike="noStrike" kern="1200" cap="none" spc="0" normalizeH="0" baseline="0" noProof="0" dirty="0" smtClean="0">
              <a:ln>
                <a:noFill/>
              </a:ln>
              <a:solidFill>
                <a:sysClr val="windowText" lastClr="000000"/>
              </a:solidFill>
              <a:effectLst/>
              <a:uLnTx/>
              <a:uFillTx/>
              <a:latin typeface="Calibri"/>
              <a:ea typeface="+mn-ea"/>
              <a:cs typeface="+mn-cs"/>
            </a:endParaRPr>
          </a:p>
        </p:txBody>
      </p:sp>
    </p:spTree>
    <p:extLst>
      <p:ext uri="{BB962C8B-B14F-4D97-AF65-F5344CB8AC3E}">
        <p14:creationId xmlns:p14="http://schemas.microsoft.com/office/powerpoint/2010/main" val="19000110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itle 1"/>
          <p:cNvSpPr txBox="1">
            <a:spLocks/>
          </p:cNvSpPr>
          <p:nvPr/>
        </p:nvSpPr>
        <p:spPr>
          <a:xfrm>
            <a:off x="467544" y="548680"/>
            <a:ext cx="8229600" cy="796925"/>
          </a:xfrm>
          <a:prstGeom prst="rect">
            <a:avLst/>
          </a:prstGeom>
        </p:spPr>
        <p:txBody>
          <a:bodyPr vert="horz" lIns="91440" tIns="45720" rIns="91440" bIns="45720" rtlCol="0" anchor="ctr">
            <a:normAutofit fontScale="82500" lnSpcReduction="1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GB" altLang="en-US" sz="2400" b="0" i="0" u="none" strike="noStrike" kern="1200" cap="none" spc="0" normalizeH="0" baseline="0" noProof="0" smtClean="0">
                <a:ln>
                  <a:noFill/>
                </a:ln>
                <a:solidFill>
                  <a:sysClr val="windowText" lastClr="000000"/>
                </a:solidFill>
                <a:effectLst/>
                <a:uLnTx/>
                <a:uFillTx/>
                <a:latin typeface="Calibri"/>
                <a:ea typeface="+mj-ea"/>
                <a:cs typeface="+mj-cs"/>
              </a:rPr>
              <a:t/>
            </a:r>
            <a:br>
              <a:rPr kumimoji="0" lang="en-GB" altLang="en-US" sz="2400" b="0" i="0" u="none" strike="noStrike" kern="1200" cap="none" spc="0" normalizeH="0" baseline="0" noProof="0" smtClean="0">
                <a:ln>
                  <a:noFill/>
                </a:ln>
                <a:solidFill>
                  <a:sysClr val="windowText" lastClr="000000"/>
                </a:solidFill>
                <a:effectLst/>
                <a:uLnTx/>
                <a:uFillTx/>
                <a:latin typeface="Calibri"/>
                <a:ea typeface="+mj-ea"/>
                <a:cs typeface="+mj-cs"/>
              </a:rPr>
            </a:br>
            <a:r>
              <a:rPr kumimoji="0" lang="en-GB" altLang="en-US" sz="3100" b="0" i="0" u="none" strike="noStrike" kern="1200" cap="none" spc="0" normalizeH="0" baseline="0" noProof="0" smtClean="0">
                <a:ln>
                  <a:noFill/>
                </a:ln>
                <a:solidFill>
                  <a:srgbClr val="0000FF"/>
                </a:solidFill>
                <a:effectLst/>
                <a:uLnTx/>
                <a:uFillTx/>
                <a:latin typeface="Calibri"/>
                <a:ea typeface="+mj-ea"/>
                <a:cs typeface="+mj-cs"/>
              </a:rPr>
              <a:t>ANTI-SOCIAL BEHAVIOUR, CRIME AND POLICING ACT 2014</a:t>
            </a:r>
            <a:endParaRPr kumimoji="0" lang="en-GB" altLang="en-US" sz="3100" b="0" i="0" u="none" strike="noStrike" kern="1200" cap="none" spc="0" normalizeH="0" baseline="0" noProof="0" dirty="0" smtClean="0">
              <a:ln>
                <a:noFill/>
              </a:ln>
              <a:solidFill>
                <a:srgbClr val="0000FF"/>
              </a:solidFill>
              <a:effectLst/>
              <a:uLnTx/>
              <a:uFillTx/>
              <a:latin typeface="Calibri"/>
              <a:ea typeface="+mj-ea"/>
              <a:cs typeface="+mj-cs"/>
            </a:endParaRPr>
          </a:p>
        </p:txBody>
      </p:sp>
      <p:sp>
        <p:nvSpPr>
          <p:cNvPr id="3" name="Content Placeholder 2"/>
          <p:cNvSpPr txBox="1">
            <a:spLocks/>
          </p:cNvSpPr>
          <p:nvPr/>
        </p:nvSpPr>
        <p:spPr>
          <a:xfrm>
            <a:off x="467544" y="1345605"/>
            <a:ext cx="8229600" cy="4924425"/>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342900" marR="0" lvl="0" indent="-342900" algn="ctr" defTabSz="914400" rtl="0" eaLnBrk="1" fontAlgn="auto" latinLnBrk="0" hangingPunct="1">
              <a:lnSpc>
                <a:spcPct val="100000"/>
              </a:lnSpc>
              <a:spcBef>
                <a:spcPct val="20000"/>
              </a:spcBef>
              <a:spcAft>
                <a:spcPts val="0"/>
              </a:spcAft>
              <a:buClrTx/>
              <a:buSzTx/>
              <a:buFontTx/>
              <a:buNone/>
              <a:tabLst/>
              <a:defRPr/>
            </a:pPr>
            <a:endParaRPr kumimoji="0" lang="en-GB" altLang="en-US" sz="2000" b="0" i="0" u="none" strike="noStrike" kern="1200" cap="none" spc="0" normalizeH="0" baseline="0" noProof="0" dirty="0" smtClean="0">
              <a:ln>
                <a:noFill/>
              </a:ln>
              <a:solidFill>
                <a:sysClr val="windowText" lastClr="000000"/>
              </a:solidFill>
              <a:effectLst/>
              <a:uLnTx/>
              <a:uFillTx/>
              <a:latin typeface="Calibri"/>
              <a:ea typeface="+mn-ea"/>
              <a:cs typeface="+mn-cs"/>
            </a:endParaRPr>
          </a:p>
          <a:p>
            <a:pPr marL="342900" marR="0" lvl="0" indent="-342900" algn="ctr" defTabSz="914400" rtl="0" eaLnBrk="1" fontAlgn="auto" latinLnBrk="0" hangingPunct="1">
              <a:lnSpc>
                <a:spcPct val="100000"/>
              </a:lnSpc>
              <a:spcBef>
                <a:spcPct val="20000"/>
              </a:spcBef>
              <a:spcAft>
                <a:spcPts val="0"/>
              </a:spcAft>
              <a:buClrTx/>
              <a:buSzTx/>
              <a:buFontTx/>
              <a:buNone/>
              <a:tabLst/>
              <a:defRPr/>
            </a:pPr>
            <a:r>
              <a:rPr kumimoji="0" lang="en-GB" altLang="en-US" sz="2400" b="0" i="0" u="none" strike="noStrike" kern="1200" cap="none" spc="0" normalizeH="0" baseline="0" noProof="0" dirty="0" smtClean="0">
                <a:ln>
                  <a:noFill/>
                </a:ln>
                <a:solidFill>
                  <a:sysClr val="windowText" lastClr="000000"/>
                </a:solidFill>
                <a:effectLst/>
                <a:uLnTx/>
                <a:uFillTx/>
                <a:latin typeface="Calibri"/>
                <a:ea typeface="+mn-ea"/>
                <a:cs typeface="+mn-cs"/>
              </a:rPr>
              <a:t>The Act includes new measures designed to give victims and communities a say in the way anti-social behaviour is dealt with – one of which is a Community Remedy:</a:t>
            </a:r>
          </a:p>
          <a:p>
            <a:pPr marL="342900" marR="0" lvl="0" indent="-342900" algn="ctr" defTabSz="914400" rtl="0" eaLnBrk="1" fontAlgn="auto" latinLnBrk="0" hangingPunct="1">
              <a:lnSpc>
                <a:spcPct val="100000"/>
              </a:lnSpc>
              <a:spcBef>
                <a:spcPct val="20000"/>
              </a:spcBef>
              <a:spcAft>
                <a:spcPts val="0"/>
              </a:spcAft>
              <a:buClrTx/>
              <a:buSzTx/>
              <a:buFontTx/>
              <a:buNone/>
              <a:tabLst/>
              <a:defRPr/>
            </a:pPr>
            <a:endParaRPr kumimoji="0" lang="en-GB" altLang="en-US" sz="2400" b="0" i="0" u="none" strike="noStrike" kern="1200" cap="none" spc="0" normalizeH="0" baseline="0" noProof="0" dirty="0" smtClean="0">
              <a:ln>
                <a:noFill/>
              </a:ln>
              <a:solidFill>
                <a:sysClr val="windowText" lastClr="000000"/>
              </a:solidFill>
              <a:effectLst/>
              <a:uLnTx/>
              <a:uFillTx/>
              <a:latin typeface="Calibri"/>
              <a:ea typeface="+mn-ea"/>
              <a:cs typeface="+mn-cs"/>
            </a:endParaRPr>
          </a:p>
          <a:p>
            <a:pPr marL="342900" marR="0" lvl="0" indent="-342900" algn="ctr" defTabSz="914400" rtl="0" eaLnBrk="1" fontAlgn="auto" latinLnBrk="0" hangingPunct="1">
              <a:lnSpc>
                <a:spcPct val="100000"/>
              </a:lnSpc>
              <a:spcBef>
                <a:spcPct val="20000"/>
              </a:spcBef>
              <a:spcAft>
                <a:spcPts val="0"/>
              </a:spcAft>
              <a:buClrTx/>
              <a:buSzTx/>
              <a:buFontTx/>
              <a:buNone/>
              <a:tabLst/>
              <a:defRPr/>
            </a:pPr>
            <a:r>
              <a:rPr kumimoji="0" lang="en-GB" altLang="en-US" sz="2400" b="0" i="0" u="none" strike="noStrike" kern="1200" cap="none" spc="0" normalizeH="0" baseline="0" noProof="0" dirty="0" smtClean="0">
                <a:ln>
                  <a:noFill/>
                </a:ln>
                <a:solidFill>
                  <a:sysClr val="windowText" lastClr="000000"/>
                </a:solidFill>
                <a:effectLst/>
                <a:uLnTx/>
                <a:uFillTx/>
                <a:latin typeface="Calibri"/>
                <a:ea typeface="+mn-ea"/>
                <a:cs typeface="+mn-cs"/>
              </a:rPr>
              <a:t>Community Remedy – gives victims a say in the out-of-court punishment of perpetrators of  can low-level crime and anti social behaviour.</a:t>
            </a:r>
          </a:p>
          <a:p>
            <a:pPr marL="342900" marR="0" lvl="0" indent="-342900" algn="ctr" defTabSz="914400" rtl="0" eaLnBrk="1" fontAlgn="auto" latinLnBrk="0" hangingPunct="1">
              <a:lnSpc>
                <a:spcPct val="100000"/>
              </a:lnSpc>
              <a:spcBef>
                <a:spcPct val="20000"/>
              </a:spcBef>
              <a:spcAft>
                <a:spcPts val="0"/>
              </a:spcAft>
              <a:buClrTx/>
              <a:buSzTx/>
              <a:buFontTx/>
              <a:buNone/>
              <a:tabLst/>
              <a:defRPr/>
            </a:pPr>
            <a:endParaRPr kumimoji="0" lang="en-GB" altLang="en-US" sz="2400" b="0" i="0" u="none" strike="noStrike" kern="1200" cap="none" spc="0" normalizeH="0" baseline="0" noProof="0" dirty="0" smtClean="0">
              <a:ln>
                <a:noFill/>
              </a:ln>
              <a:solidFill>
                <a:sysClr val="windowText" lastClr="000000"/>
              </a:solidFill>
              <a:effectLst/>
              <a:uLnTx/>
              <a:uFillTx/>
              <a:latin typeface="Calibri"/>
              <a:ea typeface="+mn-ea"/>
              <a:cs typeface="+mn-cs"/>
            </a:endParaRPr>
          </a:p>
          <a:p>
            <a:pPr marL="342900" marR="0" lvl="0" indent="-342900" algn="ctr" defTabSz="914400" rtl="0" eaLnBrk="1" fontAlgn="auto" latinLnBrk="0" hangingPunct="1">
              <a:lnSpc>
                <a:spcPct val="100000"/>
              </a:lnSpc>
              <a:spcBef>
                <a:spcPct val="20000"/>
              </a:spcBef>
              <a:spcAft>
                <a:spcPts val="0"/>
              </a:spcAft>
              <a:buClrTx/>
              <a:buSzTx/>
              <a:buFontTx/>
              <a:buNone/>
              <a:tabLst/>
              <a:defRPr/>
            </a:pPr>
            <a:r>
              <a:rPr kumimoji="0" lang="en-GB" altLang="en-US" sz="2400" b="0" i="0" u="none" strike="noStrike" kern="1200" cap="none" spc="0" normalizeH="0" baseline="0" noProof="0" dirty="0" smtClean="0">
                <a:ln>
                  <a:noFill/>
                </a:ln>
                <a:solidFill>
                  <a:sysClr val="windowText" lastClr="000000"/>
                </a:solidFill>
                <a:effectLst/>
                <a:uLnTx/>
                <a:uFillTx/>
                <a:latin typeface="Calibri"/>
                <a:ea typeface="+mn-ea"/>
                <a:cs typeface="+mn-cs"/>
              </a:rPr>
              <a:t>WHEN INTRODUCED – THIS IS AN AREA WHERE AN RA APPROACH CAN BE CONSIDERED AND UTILISED </a:t>
            </a:r>
          </a:p>
          <a:p>
            <a:pPr marL="342900" marR="0" lvl="0" indent="-342900" algn="ctr" defTabSz="914400" rtl="0" eaLnBrk="1" fontAlgn="auto" latinLnBrk="0" hangingPunct="1">
              <a:lnSpc>
                <a:spcPct val="100000"/>
              </a:lnSpc>
              <a:spcBef>
                <a:spcPct val="20000"/>
              </a:spcBef>
              <a:spcAft>
                <a:spcPts val="0"/>
              </a:spcAft>
              <a:buClrTx/>
              <a:buSzTx/>
              <a:buFontTx/>
              <a:buNone/>
              <a:tabLst/>
              <a:defRPr/>
            </a:pPr>
            <a:endParaRPr kumimoji="0" lang="en-GB" altLang="en-US" sz="2000" b="0" i="0" u="none" strike="noStrike" kern="1200" cap="none" spc="0" normalizeH="0" baseline="0" noProof="0" dirty="0" smtClean="0">
              <a:ln>
                <a:noFill/>
              </a:ln>
              <a:solidFill>
                <a:sysClr val="windowText" lastClr="000000"/>
              </a:solidFill>
              <a:effectLst/>
              <a:uLnTx/>
              <a:uFillTx/>
              <a:latin typeface="Calibri"/>
              <a:ea typeface="+mn-ea"/>
              <a:cs typeface="+mn-cs"/>
            </a:endParaRPr>
          </a:p>
          <a:p>
            <a:pPr marL="342900" marR="0" lvl="0" indent="-342900" algn="ctr" defTabSz="914400" rtl="0" eaLnBrk="1" fontAlgn="auto" latinLnBrk="0" hangingPunct="1">
              <a:lnSpc>
                <a:spcPct val="100000"/>
              </a:lnSpc>
              <a:spcBef>
                <a:spcPct val="20000"/>
              </a:spcBef>
              <a:spcAft>
                <a:spcPts val="0"/>
              </a:spcAft>
              <a:buClrTx/>
              <a:buSzTx/>
              <a:buFontTx/>
              <a:buNone/>
              <a:tabLst/>
              <a:defRPr/>
            </a:pPr>
            <a:endParaRPr kumimoji="0" lang="en-GB" altLang="en-US" sz="2000" b="0" i="0" u="none" strike="noStrike" kern="1200" cap="none" spc="0" normalizeH="0" baseline="0" noProof="0" dirty="0" smtClean="0">
              <a:ln>
                <a:noFill/>
              </a:ln>
              <a:solidFill>
                <a:sysClr val="windowText" lastClr="000000"/>
              </a:solidFill>
              <a:effectLst/>
              <a:uLnTx/>
              <a:uFillTx/>
              <a:latin typeface="Calibri"/>
              <a:ea typeface="+mn-ea"/>
              <a:cs typeface="+mn-cs"/>
            </a:endParaRPr>
          </a:p>
          <a:p>
            <a:pPr marL="342900" marR="0" lvl="0" indent="-342900" algn="ctr" defTabSz="914400" rtl="0" eaLnBrk="1" fontAlgn="auto" latinLnBrk="0" hangingPunct="1">
              <a:lnSpc>
                <a:spcPct val="100000"/>
              </a:lnSpc>
              <a:spcBef>
                <a:spcPct val="20000"/>
              </a:spcBef>
              <a:spcAft>
                <a:spcPts val="0"/>
              </a:spcAft>
              <a:buClrTx/>
              <a:buSzTx/>
              <a:buFontTx/>
              <a:buNone/>
              <a:tabLst/>
              <a:defRPr/>
            </a:pPr>
            <a:endParaRPr kumimoji="0" lang="en-GB" altLang="en-US" sz="2000" b="0" i="0" u="none" strike="noStrike" kern="1200" cap="none" spc="0" normalizeH="0" baseline="0" noProof="0" dirty="0" smtClean="0">
              <a:ln>
                <a:noFill/>
              </a:ln>
              <a:solidFill>
                <a:sysClr val="windowText" lastClr="000000"/>
              </a:solidFill>
              <a:effectLst/>
              <a:uLnTx/>
              <a:uFillTx/>
              <a:latin typeface="Calibri"/>
              <a:ea typeface="+mn-ea"/>
              <a:cs typeface="+mn-cs"/>
            </a:endParaRPr>
          </a:p>
          <a:p>
            <a:pPr marL="342900" marR="0" lvl="0" indent="-342900" algn="ctr" defTabSz="914400" rtl="0" eaLnBrk="1" fontAlgn="auto" latinLnBrk="0" hangingPunct="1">
              <a:lnSpc>
                <a:spcPct val="100000"/>
              </a:lnSpc>
              <a:spcBef>
                <a:spcPct val="20000"/>
              </a:spcBef>
              <a:spcAft>
                <a:spcPts val="0"/>
              </a:spcAft>
              <a:buClrTx/>
              <a:buSzTx/>
              <a:buFontTx/>
              <a:buNone/>
              <a:tabLst/>
              <a:defRPr/>
            </a:pPr>
            <a:endParaRPr kumimoji="0" lang="en-GB" altLang="en-US" sz="2000" b="0" i="0" u="none" strike="noStrike" kern="1200" cap="none" spc="0" normalizeH="0" baseline="0" noProof="0" dirty="0" smtClean="0">
              <a:ln>
                <a:noFill/>
              </a:ln>
              <a:solidFill>
                <a:sysClr val="windowText" lastClr="000000"/>
              </a:solidFill>
              <a:effectLst/>
              <a:uLnTx/>
              <a:uFillTx/>
              <a:latin typeface="Calibri"/>
              <a:ea typeface="+mn-ea"/>
              <a:cs typeface="+mn-cs"/>
            </a:endParaRPr>
          </a:p>
        </p:txBody>
      </p:sp>
    </p:spTree>
    <p:extLst>
      <p:ext uri="{BB962C8B-B14F-4D97-AF65-F5344CB8AC3E}">
        <p14:creationId xmlns:p14="http://schemas.microsoft.com/office/powerpoint/2010/main" val="670593019"/>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4" name="Content Placeholder 3"/>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2595588" y="1844824"/>
            <a:ext cx="3973512" cy="39497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 name="Title 1"/>
          <p:cNvSpPr txBox="1">
            <a:spLocks/>
          </p:cNvSpPr>
          <p:nvPr/>
        </p:nvSpPr>
        <p:spPr bwMode="auto">
          <a:xfrm>
            <a:off x="467544" y="332656"/>
            <a:ext cx="8229600" cy="1143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altLang="en-US" sz="3600" b="0" i="0" u="none" strike="noStrike" kern="0" cap="none" spc="0" normalizeH="0" baseline="0" noProof="0" dirty="0" smtClean="0">
                <a:ln>
                  <a:noFill/>
                </a:ln>
                <a:solidFill>
                  <a:srgbClr val="000000"/>
                </a:solidFill>
                <a:effectLst/>
                <a:uLnTx/>
                <a:uFillTx/>
                <a:latin typeface="Arial"/>
                <a:ea typeface="+mj-ea"/>
                <a:cs typeface="+mj-cs"/>
              </a:rPr>
              <a:t>RESTORATIVE APPROACHES</a:t>
            </a:r>
            <a:br>
              <a:rPr kumimoji="0" lang="en-GB" altLang="en-US" sz="3600" b="0" i="0" u="none" strike="noStrike" kern="0" cap="none" spc="0" normalizeH="0" baseline="0" noProof="0" dirty="0" smtClean="0">
                <a:ln>
                  <a:noFill/>
                </a:ln>
                <a:solidFill>
                  <a:srgbClr val="000000"/>
                </a:solidFill>
                <a:effectLst/>
                <a:uLnTx/>
                <a:uFillTx/>
                <a:latin typeface="Arial"/>
                <a:ea typeface="+mj-ea"/>
                <a:cs typeface="+mj-cs"/>
              </a:rPr>
            </a:br>
            <a:r>
              <a:rPr kumimoji="0" lang="en-GB" altLang="en-US" sz="3600" b="0" i="0" u="none" strike="noStrike" kern="0" cap="none" spc="0" normalizeH="0" baseline="0" noProof="0" dirty="0" smtClean="0">
                <a:ln>
                  <a:noFill/>
                </a:ln>
                <a:solidFill>
                  <a:srgbClr val="000000"/>
                </a:solidFill>
                <a:effectLst/>
                <a:uLnTx/>
                <a:uFillTx/>
                <a:latin typeface="Arial"/>
                <a:ea typeface="+mj-ea"/>
                <a:cs typeface="+mj-cs"/>
              </a:rPr>
              <a:t>Any Questions?</a:t>
            </a:r>
          </a:p>
        </p:txBody>
      </p:sp>
    </p:spTree>
    <p:extLst>
      <p:ext uri="{BB962C8B-B14F-4D97-AF65-F5344CB8AC3E}">
        <p14:creationId xmlns:p14="http://schemas.microsoft.com/office/powerpoint/2010/main" val="21064819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140</TotalTime>
  <Words>4255</Words>
  <Application>Microsoft Office PowerPoint</Application>
  <PresentationFormat>On-screen Show (4:3)</PresentationFormat>
  <Paragraphs>630</Paragraphs>
  <Slides>42</Slides>
  <Notes>42</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42</vt:i4>
      </vt:variant>
    </vt:vector>
  </HeadingPairs>
  <TitlesOfParts>
    <vt:vector size="50" baseType="lpstr">
      <vt:lpstr>MS PGothic</vt:lpstr>
      <vt:lpstr>Arial</vt:lpstr>
      <vt:lpstr>Calibri</vt:lpstr>
      <vt:lpstr>Calibri Light</vt:lpstr>
      <vt:lpstr>Microsoft Sans Serif</vt:lpstr>
      <vt:lpstr>Tahoma</vt:lpstr>
      <vt:lpstr>Wingdings</vt:lpstr>
      <vt:lpstr>1_Office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Heddlu Dyfed-Powys Police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Angela Williams PC 962</dc:creator>
  <cp:keywords>Heddlu Dyfed-Powys Police</cp:keywords>
  <cp:lastModifiedBy>Jones,Sarah swp5354</cp:lastModifiedBy>
  <cp:revision>24</cp:revision>
  <cp:lastPrinted>2018-05-30T11:31:48Z</cp:lastPrinted>
  <dcterms:created xsi:type="dcterms:W3CDTF">2018-04-23T11:08:55Z</dcterms:created>
  <dcterms:modified xsi:type="dcterms:W3CDTF">2019-02-20T15:15:11Z</dcterms:modified>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TitusGUID">
    <vt:lpwstr>fe20e6ac-fef9-46df-858c-30e1ff06d25e</vt:lpwstr>
  </property>
  <property fmtid="{D5CDD505-2E9C-101B-9397-08002B2CF9AE}" pid="3" name="Classification">
    <vt:lpwstr>OFFICIAL</vt:lpwstr>
  </property>
  <property fmtid="{D5CDD505-2E9C-101B-9397-08002B2CF9AE}" pid="4" name="Visibility">
    <vt:lpwstr>NOT VISIBLE</vt:lpwstr>
  </property>
</Properties>
</file>