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66" r:id="rId4"/>
    <p:sldId id="276" r:id="rId5"/>
    <p:sldId id="277" r:id="rId6"/>
    <p:sldId id="278" r:id="rId7"/>
    <p:sldId id="257" r:id="rId8"/>
    <p:sldId id="258" r:id="rId9"/>
    <p:sldId id="265" r:id="rId10"/>
    <p:sldId id="27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6"/>
    <p:restoredTop sz="94646"/>
  </p:normalViewPr>
  <p:slideViewPr>
    <p:cSldViewPr snapToGrid="0">
      <p:cViewPr varScale="1">
        <p:scale>
          <a:sx n="95" d="100"/>
          <a:sy n="95" d="100"/>
        </p:scale>
        <p:origin x="11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A7ACFF-60FC-4726-8B8D-DF4634ACFEC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22E691D-694B-4EE6-B2B3-282660539A51}">
      <dgm:prSet/>
      <dgm:spPr/>
      <dgm:t>
        <a:bodyPr/>
        <a:lstStyle/>
        <a:p>
          <a:r>
            <a:rPr lang="en-US" dirty="0"/>
            <a:t>AN INCREASE IN INJECTIONS</a:t>
          </a:r>
        </a:p>
      </dgm:t>
    </dgm:pt>
    <dgm:pt modelId="{80E50CF8-6FFA-4520-BA82-240DBA170F85}" type="parTrans" cxnId="{6E29FB45-A167-4A36-A5C4-9CDB9C84C195}">
      <dgm:prSet/>
      <dgm:spPr/>
      <dgm:t>
        <a:bodyPr/>
        <a:lstStyle/>
        <a:p>
          <a:endParaRPr lang="en-US"/>
        </a:p>
      </dgm:t>
    </dgm:pt>
    <dgm:pt modelId="{3171304A-F6A1-4EBD-9B88-0E90B9C2BDC2}" type="sibTrans" cxnId="{6E29FB45-A167-4A36-A5C4-9CDB9C84C195}">
      <dgm:prSet/>
      <dgm:spPr/>
      <dgm:t>
        <a:bodyPr/>
        <a:lstStyle/>
        <a:p>
          <a:endParaRPr lang="en-US"/>
        </a:p>
      </dgm:t>
    </dgm:pt>
    <dgm:pt modelId="{422BCB3E-CC9D-479A-A538-775778AA481F}">
      <dgm:prSet/>
      <dgm:spPr/>
      <dgm:t>
        <a:bodyPr/>
        <a:lstStyle/>
        <a:p>
          <a:r>
            <a:rPr lang="en-US" dirty="0"/>
            <a:t>Greater Exports</a:t>
          </a:r>
        </a:p>
      </dgm:t>
    </dgm:pt>
    <dgm:pt modelId="{5472E72C-4F19-45AE-8028-52B46100ACF8}" type="parTrans" cxnId="{5BA9D05A-D01E-40B9-9375-7761E2D44259}">
      <dgm:prSet/>
      <dgm:spPr/>
      <dgm:t>
        <a:bodyPr/>
        <a:lstStyle/>
        <a:p>
          <a:endParaRPr lang="en-US"/>
        </a:p>
      </dgm:t>
    </dgm:pt>
    <dgm:pt modelId="{1AF38126-E9C9-46F9-83AE-A0718523439C}" type="sibTrans" cxnId="{5BA9D05A-D01E-40B9-9375-7761E2D44259}">
      <dgm:prSet/>
      <dgm:spPr/>
      <dgm:t>
        <a:bodyPr/>
        <a:lstStyle/>
        <a:p>
          <a:endParaRPr lang="en-US"/>
        </a:p>
      </dgm:t>
    </dgm:pt>
    <dgm:pt modelId="{504005F1-E489-498B-A03D-2E5F953F5D1C}">
      <dgm:prSet/>
      <dgm:spPr/>
      <dgm:t>
        <a:bodyPr/>
        <a:lstStyle/>
        <a:p>
          <a:r>
            <a:rPr lang="en-US" dirty="0"/>
            <a:t>Increased Government spending </a:t>
          </a:r>
        </a:p>
      </dgm:t>
    </dgm:pt>
    <dgm:pt modelId="{CD545F9A-EB33-442E-BABD-38D2E6682499}" type="parTrans" cxnId="{F5B73163-7CF2-4AAE-AD75-346A90EDA75A}">
      <dgm:prSet/>
      <dgm:spPr/>
      <dgm:t>
        <a:bodyPr/>
        <a:lstStyle/>
        <a:p>
          <a:endParaRPr lang="en-US"/>
        </a:p>
      </dgm:t>
    </dgm:pt>
    <dgm:pt modelId="{8E7D61C4-9E3D-41F4-AA27-3C5FCB605B6D}" type="sibTrans" cxnId="{F5B73163-7CF2-4AAE-AD75-346A90EDA75A}">
      <dgm:prSet/>
      <dgm:spPr/>
      <dgm:t>
        <a:bodyPr/>
        <a:lstStyle/>
        <a:p>
          <a:endParaRPr lang="en-US"/>
        </a:p>
      </dgm:t>
    </dgm:pt>
    <dgm:pt modelId="{DE92B8B9-2602-4935-B768-9F48F6C8ED42}">
      <dgm:prSet/>
      <dgm:spPr/>
      <dgm:t>
        <a:bodyPr/>
        <a:lstStyle/>
        <a:p>
          <a:r>
            <a:rPr lang="en-US" dirty="0"/>
            <a:t>More Investment  </a:t>
          </a:r>
        </a:p>
      </dgm:t>
    </dgm:pt>
    <dgm:pt modelId="{71ECBFA7-424A-4A88-AE5C-DEBDBC187DC3}" type="parTrans" cxnId="{5DC6C947-5B48-47A5-8BE3-D3BFA4549A5A}">
      <dgm:prSet/>
      <dgm:spPr/>
      <dgm:t>
        <a:bodyPr/>
        <a:lstStyle/>
        <a:p>
          <a:endParaRPr lang="en-US"/>
        </a:p>
      </dgm:t>
    </dgm:pt>
    <dgm:pt modelId="{A1DCAA0B-ACDA-40DC-A405-858129BAFCED}" type="sibTrans" cxnId="{5DC6C947-5B48-47A5-8BE3-D3BFA4549A5A}">
      <dgm:prSet/>
      <dgm:spPr/>
      <dgm:t>
        <a:bodyPr/>
        <a:lstStyle/>
        <a:p>
          <a:endParaRPr lang="en-US"/>
        </a:p>
      </dgm:t>
    </dgm:pt>
    <dgm:pt modelId="{1B71B9C0-E68E-4C0A-BB98-002D883E4086}">
      <dgm:prSet/>
      <dgm:spPr/>
      <dgm:t>
        <a:bodyPr/>
        <a:lstStyle/>
        <a:p>
          <a:r>
            <a:rPr lang="en-US" dirty="0"/>
            <a:t>WILL INCREASE AGGREGATE DEMAND </a:t>
          </a:r>
        </a:p>
      </dgm:t>
    </dgm:pt>
    <dgm:pt modelId="{918F8EE8-D7EE-435D-9BAF-DC29596DD018}" type="parTrans" cxnId="{D46D18E3-3810-48D1-B5A6-5C48FC85CA98}">
      <dgm:prSet/>
      <dgm:spPr/>
      <dgm:t>
        <a:bodyPr/>
        <a:lstStyle/>
        <a:p>
          <a:endParaRPr lang="en-US"/>
        </a:p>
      </dgm:t>
    </dgm:pt>
    <dgm:pt modelId="{5CEBC18B-B625-4DAF-B26C-C5179ED598E1}" type="sibTrans" cxnId="{D46D18E3-3810-48D1-B5A6-5C48FC85CA98}">
      <dgm:prSet/>
      <dgm:spPr/>
      <dgm:t>
        <a:bodyPr/>
        <a:lstStyle/>
        <a:p>
          <a:endParaRPr lang="en-US"/>
        </a:p>
      </dgm:t>
    </dgm:pt>
    <dgm:pt modelId="{9F732918-3261-834E-B7D3-296891F1BA85}" type="pres">
      <dgm:prSet presAssocID="{2BA7ACFF-60FC-4726-8B8D-DF4634ACFECE}" presName="linear" presStyleCnt="0">
        <dgm:presLayoutVars>
          <dgm:animLvl val="lvl"/>
          <dgm:resizeHandles val="exact"/>
        </dgm:presLayoutVars>
      </dgm:prSet>
      <dgm:spPr/>
    </dgm:pt>
    <dgm:pt modelId="{A600D2CB-B9F9-D14B-868C-238A20D5D992}" type="pres">
      <dgm:prSet presAssocID="{822E691D-694B-4EE6-B2B3-282660539A5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DD47A05-F080-6C45-B023-0A400E41FF06}" type="pres">
      <dgm:prSet presAssocID="{3171304A-F6A1-4EBD-9B88-0E90B9C2BDC2}" presName="spacer" presStyleCnt="0"/>
      <dgm:spPr/>
    </dgm:pt>
    <dgm:pt modelId="{A42EA4BD-5AA8-9E4A-A837-61E3ACA5D71E}" type="pres">
      <dgm:prSet presAssocID="{422BCB3E-CC9D-479A-A538-775778AA481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2F9BDFF-AB09-AD4C-846D-B93E88480C6B}" type="pres">
      <dgm:prSet presAssocID="{1AF38126-E9C9-46F9-83AE-A0718523439C}" presName="spacer" presStyleCnt="0"/>
      <dgm:spPr/>
    </dgm:pt>
    <dgm:pt modelId="{280070EB-01F7-3A45-90C4-A3CA71AE9952}" type="pres">
      <dgm:prSet presAssocID="{504005F1-E489-498B-A03D-2E5F953F5D1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5622257-39F5-7248-A7C1-2428A596A198}" type="pres">
      <dgm:prSet presAssocID="{8E7D61C4-9E3D-41F4-AA27-3C5FCB605B6D}" presName="spacer" presStyleCnt="0"/>
      <dgm:spPr/>
    </dgm:pt>
    <dgm:pt modelId="{8A9DCC6A-1265-3741-8DF5-84AF8D6A2805}" type="pres">
      <dgm:prSet presAssocID="{DE92B8B9-2602-4935-B768-9F48F6C8ED4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5DB95A3C-D56E-2E47-9B46-6E10F8C1BB25}" type="pres">
      <dgm:prSet presAssocID="{A1DCAA0B-ACDA-40DC-A405-858129BAFCED}" presName="spacer" presStyleCnt="0"/>
      <dgm:spPr/>
    </dgm:pt>
    <dgm:pt modelId="{9D801A2A-26BD-2046-84A6-95C8C891851B}" type="pres">
      <dgm:prSet presAssocID="{1B71B9C0-E68E-4C0A-BB98-002D883E408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DCD6003-B022-624A-99D6-A8211B6D958C}" type="presOf" srcId="{822E691D-694B-4EE6-B2B3-282660539A51}" destId="{A600D2CB-B9F9-D14B-868C-238A20D5D992}" srcOrd="0" destOrd="0" presId="urn:microsoft.com/office/officeart/2005/8/layout/vList2"/>
    <dgm:cxn modelId="{D69B4032-7ED1-E14B-A9CA-BB951C28DDF0}" type="presOf" srcId="{504005F1-E489-498B-A03D-2E5F953F5D1C}" destId="{280070EB-01F7-3A45-90C4-A3CA71AE9952}" srcOrd="0" destOrd="0" presId="urn:microsoft.com/office/officeart/2005/8/layout/vList2"/>
    <dgm:cxn modelId="{30AEF939-EA91-0D4F-B16C-43BD83AE4641}" type="presOf" srcId="{DE92B8B9-2602-4935-B768-9F48F6C8ED42}" destId="{8A9DCC6A-1265-3741-8DF5-84AF8D6A2805}" srcOrd="0" destOrd="0" presId="urn:microsoft.com/office/officeart/2005/8/layout/vList2"/>
    <dgm:cxn modelId="{82DBF341-78B3-C544-9CC6-7DA18EE89D45}" type="presOf" srcId="{2BA7ACFF-60FC-4726-8B8D-DF4634ACFECE}" destId="{9F732918-3261-834E-B7D3-296891F1BA85}" srcOrd="0" destOrd="0" presId="urn:microsoft.com/office/officeart/2005/8/layout/vList2"/>
    <dgm:cxn modelId="{F5B73163-7CF2-4AAE-AD75-346A90EDA75A}" srcId="{2BA7ACFF-60FC-4726-8B8D-DF4634ACFECE}" destId="{504005F1-E489-498B-A03D-2E5F953F5D1C}" srcOrd="2" destOrd="0" parTransId="{CD545F9A-EB33-442E-BABD-38D2E6682499}" sibTransId="{8E7D61C4-9E3D-41F4-AA27-3C5FCB605B6D}"/>
    <dgm:cxn modelId="{6E29FB45-A167-4A36-A5C4-9CDB9C84C195}" srcId="{2BA7ACFF-60FC-4726-8B8D-DF4634ACFECE}" destId="{822E691D-694B-4EE6-B2B3-282660539A51}" srcOrd="0" destOrd="0" parTransId="{80E50CF8-6FFA-4520-BA82-240DBA170F85}" sibTransId="{3171304A-F6A1-4EBD-9B88-0E90B9C2BDC2}"/>
    <dgm:cxn modelId="{5DC6C947-5B48-47A5-8BE3-D3BFA4549A5A}" srcId="{2BA7ACFF-60FC-4726-8B8D-DF4634ACFECE}" destId="{DE92B8B9-2602-4935-B768-9F48F6C8ED42}" srcOrd="3" destOrd="0" parTransId="{71ECBFA7-424A-4A88-AE5C-DEBDBC187DC3}" sibTransId="{A1DCAA0B-ACDA-40DC-A405-858129BAFCED}"/>
    <dgm:cxn modelId="{A9CF9659-7DDC-094A-A6AE-F1AA46FAD678}" type="presOf" srcId="{422BCB3E-CC9D-479A-A538-775778AA481F}" destId="{A42EA4BD-5AA8-9E4A-A837-61E3ACA5D71E}" srcOrd="0" destOrd="0" presId="urn:microsoft.com/office/officeart/2005/8/layout/vList2"/>
    <dgm:cxn modelId="{5BA9D05A-D01E-40B9-9375-7761E2D44259}" srcId="{2BA7ACFF-60FC-4726-8B8D-DF4634ACFECE}" destId="{422BCB3E-CC9D-479A-A538-775778AA481F}" srcOrd="1" destOrd="0" parTransId="{5472E72C-4F19-45AE-8028-52B46100ACF8}" sibTransId="{1AF38126-E9C9-46F9-83AE-A0718523439C}"/>
    <dgm:cxn modelId="{F3856F8B-E570-E54B-B53F-B1E2476A6139}" type="presOf" srcId="{1B71B9C0-E68E-4C0A-BB98-002D883E4086}" destId="{9D801A2A-26BD-2046-84A6-95C8C891851B}" srcOrd="0" destOrd="0" presId="urn:microsoft.com/office/officeart/2005/8/layout/vList2"/>
    <dgm:cxn modelId="{D46D18E3-3810-48D1-B5A6-5C48FC85CA98}" srcId="{2BA7ACFF-60FC-4726-8B8D-DF4634ACFECE}" destId="{1B71B9C0-E68E-4C0A-BB98-002D883E4086}" srcOrd="4" destOrd="0" parTransId="{918F8EE8-D7EE-435D-9BAF-DC29596DD018}" sibTransId="{5CEBC18B-B625-4DAF-B26C-C5179ED598E1}"/>
    <dgm:cxn modelId="{4DC2E43F-BFB5-CC4C-8D78-DC53182F6ADC}" type="presParOf" srcId="{9F732918-3261-834E-B7D3-296891F1BA85}" destId="{A600D2CB-B9F9-D14B-868C-238A20D5D992}" srcOrd="0" destOrd="0" presId="urn:microsoft.com/office/officeart/2005/8/layout/vList2"/>
    <dgm:cxn modelId="{AC3B6362-737B-B04F-8151-DB20721FC541}" type="presParOf" srcId="{9F732918-3261-834E-B7D3-296891F1BA85}" destId="{EDD47A05-F080-6C45-B023-0A400E41FF06}" srcOrd="1" destOrd="0" presId="urn:microsoft.com/office/officeart/2005/8/layout/vList2"/>
    <dgm:cxn modelId="{E2C1BD65-F065-2941-B73A-D99C6C9BC244}" type="presParOf" srcId="{9F732918-3261-834E-B7D3-296891F1BA85}" destId="{A42EA4BD-5AA8-9E4A-A837-61E3ACA5D71E}" srcOrd="2" destOrd="0" presId="urn:microsoft.com/office/officeart/2005/8/layout/vList2"/>
    <dgm:cxn modelId="{DE652049-8767-1549-8F9E-7118E20E8E9D}" type="presParOf" srcId="{9F732918-3261-834E-B7D3-296891F1BA85}" destId="{F2F9BDFF-AB09-AD4C-846D-B93E88480C6B}" srcOrd="3" destOrd="0" presId="urn:microsoft.com/office/officeart/2005/8/layout/vList2"/>
    <dgm:cxn modelId="{6CF6336C-6D38-A047-B0D6-13F38351BB34}" type="presParOf" srcId="{9F732918-3261-834E-B7D3-296891F1BA85}" destId="{280070EB-01F7-3A45-90C4-A3CA71AE9952}" srcOrd="4" destOrd="0" presId="urn:microsoft.com/office/officeart/2005/8/layout/vList2"/>
    <dgm:cxn modelId="{B745A2AB-4192-8E4A-8F6B-A453D19A4CE1}" type="presParOf" srcId="{9F732918-3261-834E-B7D3-296891F1BA85}" destId="{C5622257-39F5-7248-A7C1-2428A596A198}" srcOrd="5" destOrd="0" presId="urn:microsoft.com/office/officeart/2005/8/layout/vList2"/>
    <dgm:cxn modelId="{023B3CC8-DDA4-4F49-AC67-C7184F8E2E91}" type="presParOf" srcId="{9F732918-3261-834E-B7D3-296891F1BA85}" destId="{8A9DCC6A-1265-3741-8DF5-84AF8D6A2805}" srcOrd="6" destOrd="0" presId="urn:microsoft.com/office/officeart/2005/8/layout/vList2"/>
    <dgm:cxn modelId="{0E80A99D-C15D-CC47-B40F-94A714319933}" type="presParOf" srcId="{9F732918-3261-834E-B7D3-296891F1BA85}" destId="{5DB95A3C-D56E-2E47-9B46-6E10F8C1BB25}" srcOrd="7" destOrd="0" presId="urn:microsoft.com/office/officeart/2005/8/layout/vList2"/>
    <dgm:cxn modelId="{100E203A-988B-3546-810F-9E5DBB922634}" type="presParOf" srcId="{9F732918-3261-834E-B7D3-296891F1BA85}" destId="{9D801A2A-26BD-2046-84A6-95C8C891851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00D2CB-B9F9-D14B-868C-238A20D5D992}">
      <dsp:nvSpPr>
        <dsp:cNvPr id="0" name=""/>
        <dsp:cNvSpPr/>
      </dsp:nvSpPr>
      <dsp:spPr>
        <a:xfrm>
          <a:off x="0" y="630413"/>
          <a:ext cx="5181600" cy="565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AN INCREASE IN INJECTIONS</a:t>
          </a:r>
        </a:p>
      </dsp:txBody>
      <dsp:txXfrm>
        <a:off x="27586" y="657999"/>
        <a:ext cx="5126428" cy="509938"/>
      </dsp:txXfrm>
    </dsp:sp>
    <dsp:sp modelId="{A42EA4BD-5AA8-9E4A-A837-61E3ACA5D71E}">
      <dsp:nvSpPr>
        <dsp:cNvPr id="0" name=""/>
        <dsp:cNvSpPr/>
      </dsp:nvSpPr>
      <dsp:spPr>
        <a:xfrm>
          <a:off x="0" y="1261764"/>
          <a:ext cx="5181600" cy="565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Greater Exports</a:t>
          </a:r>
        </a:p>
      </dsp:txBody>
      <dsp:txXfrm>
        <a:off x="27586" y="1289350"/>
        <a:ext cx="5126428" cy="509938"/>
      </dsp:txXfrm>
    </dsp:sp>
    <dsp:sp modelId="{280070EB-01F7-3A45-90C4-A3CA71AE9952}">
      <dsp:nvSpPr>
        <dsp:cNvPr id="0" name=""/>
        <dsp:cNvSpPr/>
      </dsp:nvSpPr>
      <dsp:spPr>
        <a:xfrm>
          <a:off x="0" y="1893114"/>
          <a:ext cx="5181600" cy="565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Increased Government spending </a:t>
          </a:r>
        </a:p>
      </dsp:txBody>
      <dsp:txXfrm>
        <a:off x="27586" y="1920700"/>
        <a:ext cx="5126428" cy="509938"/>
      </dsp:txXfrm>
    </dsp:sp>
    <dsp:sp modelId="{8A9DCC6A-1265-3741-8DF5-84AF8D6A2805}">
      <dsp:nvSpPr>
        <dsp:cNvPr id="0" name=""/>
        <dsp:cNvSpPr/>
      </dsp:nvSpPr>
      <dsp:spPr>
        <a:xfrm>
          <a:off x="0" y="2524464"/>
          <a:ext cx="5181600" cy="565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More Investment  </a:t>
          </a:r>
        </a:p>
      </dsp:txBody>
      <dsp:txXfrm>
        <a:off x="27586" y="2552050"/>
        <a:ext cx="5126428" cy="509938"/>
      </dsp:txXfrm>
    </dsp:sp>
    <dsp:sp modelId="{9D801A2A-26BD-2046-84A6-95C8C891851B}">
      <dsp:nvSpPr>
        <dsp:cNvPr id="0" name=""/>
        <dsp:cNvSpPr/>
      </dsp:nvSpPr>
      <dsp:spPr>
        <a:xfrm>
          <a:off x="0" y="3155814"/>
          <a:ext cx="5181600" cy="565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WILL INCREASE AGGREGATE DEMAND </a:t>
          </a:r>
        </a:p>
      </dsp:txBody>
      <dsp:txXfrm>
        <a:off x="27586" y="3183400"/>
        <a:ext cx="5126428" cy="5099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33B19-DC6E-EF5F-4EAA-EFA63AD0A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5DBC14-1F55-2C44-08E4-3470E46A39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AF278-B997-8242-9152-C08035D74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73DE1-8249-DC16-CCD6-F31B9AAF8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53E41-B29C-5DE3-F8EE-1137561EB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782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9C91C-E68A-6A3C-8F98-25ADCBCEF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F499A-6A2A-1CD3-176F-0191CDFA3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8E693-B127-6F08-4881-33CD08C69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65C11-26E7-9A86-2A7A-E19B16A92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A24E0C-4988-F9BA-0E19-F6682A07D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903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B809A-6235-4A23-0A40-2A8C036F3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9876C5-4F7A-633B-FDC4-7130BC7ACA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3C974-A493-9EC1-EB3F-2FFD35B77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ED49D-831F-0BFA-244F-86BDFB65A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983A2-7B0D-AD65-990F-502B44C3C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940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DEB7E-6AF1-6170-1CAE-BDDB714F5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32F80-3B6E-3E56-E534-67BCBA2C7E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B3026B-6FAF-864C-B043-22FE059C1D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B5EDFD-C3ED-A32C-0E30-5471E9785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7C9A7-BE3E-5945-86A7-4052EE6D5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CD18D3-055D-4095-87C2-CC5D2E402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506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A74E3-54C7-9D34-B1EF-9AAF67741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AD35BC-0228-B632-CA41-7FD1E97B52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9B9348-7DF7-51A5-6B70-6FFEB5A7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6C7D20-05B9-DA0D-4AB9-9FFD2FCED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6F1D1A-9776-3717-53C0-36E64AE7B5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3B2D56-D24D-0A83-9F73-42EAA876B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A478B6-9055-B9BE-047E-57495240C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6782F1-D3D9-CC04-B049-CA2FCE36F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943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3F3F6-D268-5339-0F0B-7D745D27D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6D56B6-8211-D93F-6117-C3323822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F5D543-9EE4-8F85-7860-A5971C55D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559015-CBEF-8058-8BFB-C932F577E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488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BAF49A-3014-692A-515C-D16E8E529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C1391C-1E35-A4EA-066F-2A6190B6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BCF608-15E2-4772-EAD8-310D418E4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749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C87BF-0EE6-8A97-2BF6-4EC07A73A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954FA-4CDF-159E-84EC-3E5367BE5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AA6C37-8C72-302C-2939-D48D802B0C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0BB58-4FFC-98A1-092B-C2C4F35CC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5E6EE-0D30-2102-DD86-56A72C682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52891-EF32-3B61-3EA3-8AE4C2985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277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63045-529C-3D4E-C1ED-2BDB3581F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E245BD-3EF3-004F-6959-C0E2AEE5F7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96ACF6-D810-EAD4-E780-3D7DED41BD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2F7C9E-5019-3790-6591-EE2EE6D08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935B11-E023-C6CA-4036-88BD42B30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0ECD7D-0A3E-78C2-0E05-8C0C5BAAA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082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0842B-9FA1-AE1F-809E-534ED8707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89FCC7-8BE8-BD1F-C8E6-8053CEA3F0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110AE-0343-3B47-4DC6-A4A3E7F7A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9415D-AC67-2C19-AF49-7417446D0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C9803-AC99-DCEF-566E-409593D0B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328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C77FCD-B848-CB8B-D5C2-5CB464D2C6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7B258A-92FB-E635-6A57-2DD8191CE8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ADA2FE-0F49-2CB8-F205-128B140D4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6A890A-1179-56E4-9810-FA6A3E545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3E01FC-88DF-995C-2C7C-6996C4ED3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5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3B4263-9DBB-52CE-9452-6DE82A35C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BD3D27-D588-031B-9947-CEA6093EA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2DC89-64B0-294C-6682-20EA09DD8C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52267A-B02B-474C-B9CE-45B8E8BBA5E9}" type="datetimeFigureOut">
              <a:rPr lang="en-US" smtClean="0"/>
              <a:t>3/26/2025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8EA72-A12D-98D8-527A-DE06627125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81CBE-3B48-8CF2-76A1-D176C0B8A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DFE3D7-E299-2C4D-94C3-96917A741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39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statistics/1272447/uk-wage-growth-vs-inflation/#:~:text=Average%20weekly%20earning%20growth%20in%20the%20UK%20compared%20with%20inflation%202001%2D2024&amp;text=In%20the%20three%20months%20to,the%20same%20period%20in%202023" TargetMode="External"/><Relationship Id="rId2" Type="http://schemas.openxmlformats.org/officeDocument/2006/relationships/hyperlink" Target="https://www.statista.com/statistics/623579/consumer-confidence-in-the-uk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AE394F-AFF1-4485-AF1F-7387A2F04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 descr="3D Glass Rendering Of Chemical Compounds">
            <a:extLst>
              <a:ext uri="{FF2B5EF4-FFF2-40B4-BE49-F238E27FC236}">
                <a16:creationId xmlns:a16="http://schemas.microsoft.com/office/drawing/2014/main" id="{6CA46274-937B-9B7D-1880-1C593300E3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1" b="28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683D043-25BB-4AC9-8130-641179672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3323345"/>
          </a:xfrm>
          <a:prstGeom prst="rect">
            <a:avLst/>
          </a:prstGeom>
          <a:gradFill flip="none" rotWithShape="1">
            <a:gsLst>
              <a:gs pos="57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C7D560-8295-B880-28C2-9C6FAB9597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733" y="554845"/>
            <a:ext cx="10656891" cy="3902673"/>
          </a:xfrm>
        </p:spPr>
        <p:txBody>
          <a:bodyPr anchor="t">
            <a:normAutofit/>
          </a:bodyPr>
          <a:lstStyle/>
          <a:p>
            <a:pPr algn="l"/>
            <a:r>
              <a:rPr lang="en-US" sz="5200" dirty="0">
                <a:solidFill>
                  <a:srgbClr val="FFFFFF"/>
                </a:solidFill>
              </a:rPr>
              <a:t> – MACRO-ECONOMICS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61CCAC-6875-474C-8E9E-F57ABF078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047" y="4704862"/>
            <a:ext cx="12191999" cy="2155484"/>
          </a:xfrm>
          <a:prstGeom prst="rect">
            <a:avLst/>
          </a:prstGeom>
          <a:gradFill flip="none" rotWithShape="1">
            <a:gsLst>
              <a:gs pos="59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91C5C7-6841-6A12-F96B-B76A862B39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5523" y="4718033"/>
            <a:ext cx="10678296" cy="1175039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AGGREGATE DEMAND 1</a:t>
            </a:r>
          </a:p>
          <a:p>
            <a:pPr algn="l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76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2DB3A95-3BC0-12CC-6395-9FF3195B8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9978" y="741391"/>
            <a:ext cx="3369234" cy="1616203"/>
          </a:xfrm>
        </p:spPr>
        <p:txBody>
          <a:bodyPr anchor="b">
            <a:normAutofit/>
          </a:bodyPr>
          <a:lstStyle/>
          <a:p>
            <a:r>
              <a:rPr lang="en-US" sz="3200"/>
              <a:t>What Happens When There are Changes  J and W ?</a:t>
            </a:r>
          </a:p>
        </p:txBody>
      </p:sp>
      <p:pic>
        <p:nvPicPr>
          <p:cNvPr id="6" name="Picture 5" descr="Wood human figure">
            <a:extLst>
              <a:ext uri="{FF2B5EF4-FFF2-40B4-BE49-F238E27FC236}">
                <a16:creationId xmlns:a16="http://schemas.microsoft.com/office/drawing/2014/main" id="{C1C6E412-B2AA-B79D-418D-82418BD65F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8068" b="-1"/>
          <a:stretch/>
        </p:blipFill>
        <p:spPr>
          <a:xfrm>
            <a:off x="20" y="10"/>
            <a:ext cx="7390243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879677" y="2347416"/>
            <a:ext cx="1630908" cy="7390262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1919061" y="1919060"/>
            <a:ext cx="6854280" cy="30161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461657" y="4425055"/>
            <a:ext cx="2928605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A89D-67E3-EBF4-9E62-94771001D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9978" y="2533476"/>
            <a:ext cx="3369234" cy="3447832"/>
          </a:xfrm>
        </p:spPr>
        <p:txBody>
          <a:bodyPr anchor="t">
            <a:normAutofit/>
          </a:bodyPr>
          <a:lstStyle/>
          <a:p>
            <a:r>
              <a:rPr lang="en-US" sz="2000" dirty="0"/>
              <a:t>Try and explain this to me ? </a:t>
            </a:r>
          </a:p>
          <a:p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92537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01325-13D8-96C7-C5E8-ED1DD2B19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between GDP, J and W </a:t>
            </a:r>
          </a:p>
        </p:txBody>
      </p:sp>
      <p:pic>
        <p:nvPicPr>
          <p:cNvPr id="4098" name="Picture 2" descr="National income - equilibrium - cross diagram | Learn economics">
            <a:extLst>
              <a:ext uri="{FF2B5EF4-FFF2-40B4-BE49-F238E27FC236}">
                <a16:creationId xmlns:a16="http://schemas.microsoft.com/office/drawing/2014/main" id="{3CED8615-DF9F-5E3E-29FF-D1848064F1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475" y="2398143"/>
            <a:ext cx="5900468" cy="365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437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8DE5E-0406-0DA3-BDFD-5209D183E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Practice ;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0FFE79-CFA2-3339-A43B-7510F04C3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1) In N country , the nominal gross domestic product grew by 10% and the real gross domestic product increased by 4%.</a:t>
            </a:r>
          </a:p>
          <a:p>
            <a:r>
              <a:rPr lang="en-US" dirty="0"/>
              <a:t>Inflation is </a:t>
            </a:r>
          </a:p>
          <a:p>
            <a:r>
              <a:rPr lang="en-US" dirty="0"/>
              <a:t>a)-4%</a:t>
            </a:r>
          </a:p>
          <a:p>
            <a:r>
              <a:rPr lang="en-US" dirty="0"/>
              <a:t>b) 13%</a:t>
            </a:r>
          </a:p>
          <a:p>
            <a:r>
              <a:rPr lang="en-US" dirty="0"/>
              <a:t>c) 6%</a:t>
            </a:r>
          </a:p>
          <a:p>
            <a:r>
              <a:rPr lang="en-US" dirty="0"/>
              <a:t>2. In country M a third runway at the national airport is being built. Investment is N 500 million. This will increase GDP N2Billion. </a:t>
            </a:r>
          </a:p>
          <a:p>
            <a:r>
              <a:rPr lang="en-US" dirty="0"/>
              <a:t>Identify and explain if this N500mn represents an injection or withdrawal.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134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FD0B6-025B-3575-01EB-D250B2134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QP Answer(s)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3F0FE8C-BD4E-2CD1-2F7E-539E4F33A7F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QP 2 = 6% (10-4%) </a:t>
            </a:r>
          </a:p>
        </p:txBody>
      </p:sp>
    </p:spTree>
    <p:extLst>
      <p:ext uri="{BB962C8B-B14F-4D97-AF65-F5344CB8AC3E}">
        <p14:creationId xmlns:p14="http://schemas.microsoft.com/office/powerpoint/2010/main" val="4219837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CCD39-6AC2-0968-D905-541F21E2E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are the implications of the circular flow of income given the changes in Unemployment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FADF9-91F4-38E1-1288-EA34EA9F1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FF9FF7-52D1-BDB4-991F-B985F18FA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" y="1825625"/>
            <a:ext cx="1010412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222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B7275B-F29F-21BC-07F7-3F9BA2FCB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 dirty="0"/>
              <a:t>WHAT IS AGGREGATE DEMAND (AD)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B330E-242E-FE19-1D3C-12F7641DA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1700" dirty="0"/>
              <a:t>AD is the total planned expenditure on final goods and services in an economy. </a:t>
            </a:r>
          </a:p>
          <a:p>
            <a:r>
              <a:rPr lang="en-US" sz="1700" dirty="0"/>
              <a:t>It can also be defined as ’</a:t>
            </a:r>
            <a:r>
              <a:rPr lang="en-GB" sz="1700" b="0" i="0" dirty="0">
                <a:effectLst/>
                <a:highlight>
                  <a:srgbClr val="FFFFFF"/>
                </a:highlight>
                <a:latin typeface="ClearSans"/>
              </a:rPr>
              <a:t>Aggregate demand is the total amount of goods and services demanded in the economy at a given time and price level. Aggregate demand is the sum of consumption expenditure, investment expenditure, government expenditure and net exports. (AD=C+I+G+X-M)’ ( Tutor 2 U, May 2024) </a:t>
            </a:r>
          </a:p>
          <a:p>
            <a:r>
              <a:rPr lang="en-GB" sz="1700" dirty="0">
                <a:highlight>
                  <a:srgbClr val="FFFFFF"/>
                </a:highlight>
                <a:latin typeface="ClearSans"/>
              </a:rPr>
              <a:t>Note: Import spending has to be removed/deducted as some of the spending in  C +I + G is on foreign goods and services and does not stay within the domestic economy. </a:t>
            </a:r>
            <a:endParaRPr lang="en-US" sz="1700" dirty="0"/>
          </a:p>
        </p:txBody>
      </p:sp>
      <p:pic>
        <p:nvPicPr>
          <p:cNvPr id="5" name="Picture 4" descr="Antique cash register keys">
            <a:extLst>
              <a:ext uri="{FF2B5EF4-FFF2-40B4-BE49-F238E27FC236}">
                <a16:creationId xmlns:a16="http://schemas.microsoft.com/office/drawing/2014/main" id="{8FF348A9-11B0-B69B-7C0F-80FF26C0BA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30" r="2209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357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4B5AD9-1B68-7BE8-706F-151F0831D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 dirty="0"/>
              <a:t>IMPLICATIONS – AGGREGATE DEMAND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C9DA0C-F405-988C-2EA7-0C41D71C76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1700" dirty="0"/>
              <a:t>AD WILL INCREASE GIVEN:</a:t>
            </a:r>
          </a:p>
          <a:p>
            <a:r>
              <a:rPr lang="en-US" sz="1700" dirty="0"/>
              <a:t>An increase in Consumption ( for example – because of reduced income tax) </a:t>
            </a:r>
          </a:p>
          <a:p>
            <a:r>
              <a:rPr lang="en-US" sz="1700" dirty="0"/>
              <a:t>An increase in Investment ( for example – lower interest rates) </a:t>
            </a:r>
          </a:p>
          <a:p>
            <a:r>
              <a:rPr lang="en-US" sz="1700" dirty="0"/>
              <a:t>An increase in Government spending ( due to a budget deficit) </a:t>
            </a:r>
          </a:p>
          <a:p>
            <a:r>
              <a:rPr lang="en-US" sz="1700" dirty="0"/>
              <a:t>An increase in Exports ( a lower exchange rate / cheaper pound ) A</a:t>
            </a:r>
          </a:p>
          <a:p>
            <a:r>
              <a:rPr lang="en-US" sz="1700" dirty="0"/>
              <a:t>A fall in Imports ( maybe the government has imposed quotas) </a:t>
            </a:r>
          </a:p>
          <a:p>
            <a:endParaRPr lang="en-US" sz="1700" dirty="0"/>
          </a:p>
        </p:txBody>
      </p:sp>
      <p:pic>
        <p:nvPicPr>
          <p:cNvPr id="5" name="Picture 4" descr="Orange and blue numbers and graphs">
            <a:extLst>
              <a:ext uri="{FF2B5EF4-FFF2-40B4-BE49-F238E27FC236}">
                <a16:creationId xmlns:a16="http://schemas.microsoft.com/office/drawing/2014/main" id="{4A53978D-5860-5A20-91AE-69F3EBF52C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20" r="27475" b="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49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146E66D-4BC9-0E97-4716-366821F17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  = C + I + G + X – M </a:t>
            </a: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1F488BC2-F31B-F3B8-34BF-BE7DD25DC71E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777514-AE7C-7206-31A8-78303045C5E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AN INCREASE IN WITHDRAWALS </a:t>
            </a:r>
          </a:p>
          <a:p>
            <a:r>
              <a:rPr lang="en-US" dirty="0"/>
              <a:t>INCREASED SAVINGS </a:t>
            </a:r>
          </a:p>
          <a:p>
            <a:r>
              <a:rPr lang="en-US" dirty="0"/>
              <a:t>HIGHER SPENDING ON IMPORTS. </a:t>
            </a:r>
          </a:p>
          <a:p>
            <a:r>
              <a:rPr lang="en-US" dirty="0"/>
              <a:t>HIGHER TAXES </a:t>
            </a:r>
          </a:p>
          <a:p>
            <a:r>
              <a:rPr lang="en-US" dirty="0">
                <a:solidFill>
                  <a:srgbClr val="C00000"/>
                </a:solidFill>
              </a:rPr>
              <a:t>DECREASES AGGREGATE DEMAND </a:t>
            </a:r>
          </a:p>
        </p:txBody>
      </p:sp>
    </p:spTree>
    <p:extLst>
      <p:ext uri="{BB962C8B-B14F-4D97-AF65-F5344CB8AC3E}">
        <p14:creationId xmlns:p14="http://schemas.microsoft.com/office/powerpoint/2010/main" val="3019943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0FE9B-CE39-8964-B5DD-16451C727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affects Consumption ?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4AA409-74B7-1861-4725-AA7DD6168E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Income </a:t>
            </a:r>
          </a:p>
          <a:p>
            <a:endParaRPr lang="en-US" dirty="0"/>
          </a:p>
          <a:p>
            <a:r>
              <a:rPr lang="en-US" dirty="0"/>
              <a:t>Taxes </a:t>
            </a:r>
          </a:p>
          <a:p>
            <a:endParaRPr lang="en-US" dirty="0"/>
          </a:p>
          <a:p>
            <a:r>
              <a:rPr lang="en-US" dirty="0"/>
              <a:t>Wealth Changes </a:t>
            </a:r>
          </a:p>
          <a:p>
            <a:endParaRPr lang="en-US" dirty="0"/>
          </a:p>
          <a:p>
            <a:r>
              <a:rPr lang="en-US" dirty="0"/>
              <a:t>Future expectations about income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C7B8E3A-E14F-E4D5-D806-232886BB436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hlinkClick r:id="rId2"/>
              </a:rPr>
              <a:t>https://www.statista.com/statistics/623579/consumer-confidence-in-the-uk/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3"/>
              </a:rPr>
              <a:t>https://www.statista.com/statistics/1272447/uk-wage-growth-vs-inflation/#:~:text=Average%20weekly%20earning%20growth%20in%20the%20UK%20compared%20with%20inflation%202001%2D2024&amp;text=In%20the%20three%20months%20to,the%20same%20period%20in%202023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774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465</Words>
  <Application>Microsoft Office PowerPoint</Application>
  <PresentationFormat>Widescreen</PresentationFormat>
  <Paragraphs>49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ClearSans</vt:lpstr>
      <vt:lpstr>Aptos</vt:lpstr>
      <vt:lpstr>Aptos Display</vt:lpstr>
      <vt:lpstr>Arial</vt:lpstr>
      <vt:lpstr>Office Theme</vt:lpstr>
      <vt:lpstr> – MACRO-ECONOMICS </vt:lpstr>
      <vt:lpstr>What Happens When There are Changes  J and W ?</vt:lpstr>
      <vt:lpstr>Relationships between GDP, J and W </vt:lpstr>
      <vt:lpstr>Question Practice ;</vt:lpstr>
      <vt:lpstr>QP Answer(s)</vt:lpstr>
      <vt:lpstr>What are the implications of the circular flow of income given the changes in Unemployment </vt:lpstr>
      <vt:lpstr>WHAT IS AGGREGATE DEMAND (AD) </vt:lpstr>
      <vt:lpstr>IMPLICATIONS – AGGREGATE DEMAND </vt:lpstr>
      <vt:lpstr>AD  = C + I + G + X – M </vt:lpstr>
      <vt:lpstr>What affects Consumption 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Xena Ibrahim Atta</dc:creator>
  <cp:lastModifiedBy>Zainab Atta</cp:lastModifiedBy>
  <cp:revision>12</cp:revision>
  <cp:lastPrinted>2024-06-10T10:59:40Z</cp:lastPrinted>
  <dcterms:created xsi:type="dcterms:W3CDTF">2024-05-29T11:17:27Z</dcterms:created>
  <dcterms:modified xsi:type="dcterms:W3CDTF">2025-03-26T12:47:42Z</dcterms:modified>
</cp:coreProperties>
</file>