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8" r:id="rId3"/>
    <p:sldId id="259" r:id="rId4"/>
    <p:sldId id="261" r:id="rId5"/>
    <p:sldId id="277" r:id="rId6"/>
    <p:sldId id="278" r:id="rId7"/>
    <p:sldId id="262" r:id="rId8"/>
    <p:sldId id="263" r:id="rId9"/>
    <p:sldId id="265" r:id="rId10"/>
    <p:sldId id="279" r:id="rId11"/>
    <p:sldId id="280" r:id="rId12"/>
    <p:sldId id="287" r:id="rId13"/>
    <p:sldId id="288" r:id="rId14"/>
    <p:sldId id="281" r:id="rId15"/>
    <p:sldId id="290" r:id="rId16"/>
    <p:sldId id="292" r:id="rId17"/>
    <p:sldId id="289" r:id="rId18"/>
    <p:sldId id="282" r:id="rId19"/>
    <p:sldId id="268" r:id="rId20"/>
    <p:sldId id="29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1490"/>
    <p:restoredTop sz="94624"/>
  </p:normalViewPr>
  <p:slideViewPr>
    <p:cSldViewPr snapToGrid="0" snapToObjects="1">
      <p:cViewPr>
        <p:scale>
          <a:sx n="60" d="100"/>
          <a:sy n="60" d="100"/>
        </p:scale>
        <p:origin x="1200" y="1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614D4F6-D394-1947-A8C9-382BEEA8682E}" type="datetimeFigureOut">
              <a:rPr lang="en-US" smtClean="0"/>
              <a:t>4/2/18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5FDDB-F390-264A-8BE2-98C47A6F258E}" type="slidenum">
              <a:rPr lang="en-US" smtClean="0"/>
              <a:t>‹#›</a:t>
            </a:fld>
            <a:endParaRPr lang="en-US"/>
          </a:p>
        </p:txBody>
      </p:sp>
    </p:spTree>
    <p:extLst>
      <p:ext uri="{BB962C8B-B14F-4D97-AF65-F5344CB8AC3E}">
        <p14:creationId xmlns:p14="http://schemas.microsoft.com/office/powerpoint/2010/main" val="1644334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614D4F6-D394-1947-A8C9-382BEEA8682E}" type="datetimeFigureOut">
              <a:rPr lang="en-US" smtClean="0"/>
              <a:t>4/2/18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5FDDB-F390-264A-8BE2-98C47A6F258E}" type="slidenum">
              <a:rPr lang="en-US" smtClean="0"/>
              <a:t>‹#›</a:t>
            </a:fld>
            <a:endParaRPr lang="en-US"/>
          </a:p>
        </p:txBody>
      </p:sp>
    </p:spTree>
    <p:extLst>
      <p:ext uri="{BB962C8B-B14F-4D97-AF65-F5344CB8AC3E}">
        <p14:creationId xmlns:p14="http://schemas.microsoft.com/office/powerpoint/2010/main" val="368585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14D4F6-D394-1947-A8C9-382BEEA8682E}" type="datetimeFigureOut">
              <a:rPr lang="en-US" smtClean="0"/>
              <a:t>4/2/18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5FDDB-F390-264A-8BE2-98C47A6F258E}" type="slidenum">
              <a:rPr lang="en-US" smtClean="0"/>
              <a:t>‹#›</a:t>
            </a:fld>
            <a:endParaRPr lang="en-US"/>
          </a:p>
        </p:txBody>
      </p:sp>
    </p:spTree>
    <p:extLst>
      <p:ext uri="{BB962C8B-B14F-4D97-AF65-F5344CB8AC3E}">
        <p14:creationId xmlns:p14="http://schemas.microsoft.com/office/powerpoint/2010/main" val="1479206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614D4F6-D394-1947-A8C9-382BEEA8682E}" type="datetimeFigureOut">
              <a:rPr lang="en-US" smtClean="0"/>
              <a:t>4/2/18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5FDDB-F390-264A-8BE2-98C47A6F258E}" type="slidenum">
              <a:rPr lang="en-US" smtClean="0"/>
              <a:t>‹#›</a:t>
            </a:fld>
            <a:endParaRPr lang="en-US"/>
          </a:p>
        </p:txBody>
      </p:sp>
    </p:spTree>
    <p:extLst>
      <p:ext uri="{BB962C8B-B14F-4D97-AF65-F5344CB8AC3E}">
        <p14:creationId xmlns:p14="http://schemas.microsoft.com/office/powerpoint/2010/main" val="1759031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614D4F6-D394-1947-A8C9-382BEEA8682E}" type="datetimeFigureOut">
              <a:rPr lang="en-US" smtClean="0"/>
              <a:t>4/2/18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5FDDB-F390-264A-8BE2-98C47A6F258E}" type="slidenum">
              <a:rPr lang="en-US" smtClean="0"/>
              <a:t>‹#›</a:t>
            </a:fld>
            <a:endParaRPr lang="en-US"/>
          </a:p>
        </p:txBody>
      </p:sp>
    </p:spTree>
    <p:extLst>
      <p:ext uri="{BB962C8B-B14F-4D97-AF65-F5344CB8AC3E}">
        <p14:creationId xmlns:p14="http://schemas.microsoft.com/office/powerpoint/2010/main" val="1790300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614D4F6-D394-1947-A8C9-382BEEA8682E}" type="datetimeFigureOut">
              <a:rPr lang="en-US" smtClean="0"/>
              <a:t>4/2/18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5FDDB-F390-264A-8BE2-98C47A6F258E}" type="slidenum">
              <a:rPr lang="en-US" smtClean="0"/>
              <a:t>‹#›</a:t>
            </a:fld>
            <a:endParaRPr lang="en-US"/>
          </a:p>
        </p:txBody>
      </p:sp>
    </p:spTree>
    <p:extLst>
      <p:ext uri="{BB962C8B-B14F-4D97-AF65-F5344CB8AC3E}">
        <p14:creationId xmlns:p14="http://schemas.microsoft.com/office/powerpoint/2010/main" val="1191024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14D4F6-D394-1947-A8C9-382BEEA8682E}" type="datetimeFigureOut">
              <a:rPr lang="en-US" smtClean="0"/>
              <a:t>4/2/18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5FDDB-F390-264A-8BE2-98C47A6F258E}" type="slidenum">
              <a:rPr lang="en-US" smtClean="0"/>
              <a:t>‹#›</a:t>
            </a:fld>
            <a:endParaRPr lang="en-US"/>
          </a:p>
        </p:txBody>
      </p:sp>
    </p:spTree>
    <p:extLst>
      <p:ext uri="{BB962C8B-B14F-4D97-AF65-F5344CB8AC3E}">
        <p14:creationId xmlns:p14="http://schemas.microsoft.com/office/powerpoint/2010/main" val="855496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14D4F6-D394-1947-A8C9-382BEEA8682E}" type="datetimeFigureOut">
              <a:rPr lang="en-US" smtClean="0"/>
              <a:t>4/2/18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5FDDB-F390-264A-8BE2-98C47A6F258E}" type="slidenum">
              <a:rPr lang="en-US" smtClean="0"/>
              <a:t>‹#›</a:t>
            </a:fld>
            <a:endParaRPr lang="en-US"/>
          </a:p>
        </p:txBody>
      </p:sp>
    </p:spTree>
    <p:extLst>
      <p:ext uri="{BB962C8B-B14F-4D97-AF65-F5344CB8AC3E}">
        <p14:creationId xmlns:p14="http://schemas.microsoft.com/office/powerpoint/2010/main" val="920978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14D4F6-D394-1947-A8C9-382BEEA8682E}" type="datetimeFigureOut">
              <a:rPr lang="en-US" smtClean="0"/>
              <a:t>4/2/18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5FDDB-F390-264A-8BE2-98C47A6F258E}" type="slidenum">
              <a:rPr lang="en-US" smtClean="0"/>
              <a:t>‹#›</a:t>
            </a:fld>
            <a:endParaRPr lang="en-US"/>
          </a:p>
        </p:txBody>
      </p:sp>
    </p:spTree>
    <p:extLst>
      <p:ext uri="{BB962C8B-B14F-4D97-AF65-F5344CB8AC3E}">
        <p14:creationId xmlns:p14="http://schemas.microsoft.com/office/powerpoint/2010/main" val="1963761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614D4F6-D394-1947-A8C9-382BEEA8682E}" type="datetimeFigureOut">
              <a:rPr lang="en-US" smtClean="0"/>
              <a:t>4/2/18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5FDDB-F390-264A-8BE2-98C47A6F258E}" type="slidenum">
              <a:rPr lang="en-US" smtClean="0"/>
              <a:t>‹#›</a:t>
            </a:fld>
            <a:endParaRPr lang="en-US"/>
          </a:p>
        </p:txBody>
      </p:sp>
    </p:spTree>
    <p:extLst>
      <p:ext uri="{BB962C8B-B14F-4D97-AF65-F5344CB8AC3E}">
        <p14:creationId xmlns:p14="http://schemas.microsoft.com/office/powerpoint/2010/main" val="267628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614D4F6-D394-1947-A8C9-382BEEA8682E}" type="datetimeFigureOut">
              <a:rPr lang="en-US" smtClean="0"/>
              <a:t>4/2/18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5FDDB-F390-264A-8BE2-98C47A6F258E}" type="slidenum">
              <a:rPr lang="en-US" smtClean="0"/>
              <a:t>‹#›</a:t>
            </a:fld>
            <a:endParaRPr lang="en-US"/>
          </a:p>
        </p:txBody>
      </p:sp>
    </p:spTree>
    <p:extLst>
      <p:ext uri="{BB962C8B-B14F-4D97-AF65-F5344CB8AC3E}">
        <p14:creationId xmlns:p14="http://schemas.microsoft.com/office/powerpoint/2010/main" val="120539232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14D4F6-D394-1947-A8C9-382BEEA8682E}" type="datetimeFigureOut">
              <a:rPr lang="en-US" smtClean="0"/>
              <a:t>4/2/18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65FDDB-F390-264A-8BE2-98C47A6F258E}" type="slidenum">
              <a:rPr lang="en-US" smtClean="0"/>
              <a:t>‹#›</a:t>
            </a:fld>
            <a:endParaRPr lang="en-US"/>
          </a:p>
        </p:txBody>
      </p:sp>
    </p:spTree>
    <p:extLst>
      <p:ext uri="{BB962C8B-B14F-4D97-AF65-F5344CB8AC3E}">
        <p14:creationId xmlns:p14="http://schemas.microsoft.com/office/powerpoint/2010/main" val="1762970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Transport Operations</a:t>
            </a:r>
            <a:endParaRPr lang="en-GB" dirty="0"/>
          </a:p>
        </p:txBody>
      </p:sp>
      <p:sp>
        <p:nvSpPr>
          <p:cNvPr id="3" name="Subtitle 2"/>
          <p:cNvSpPr>
            <a:spLocks noGrp="1"/>
          </p:cNvSpPr>
          <p:nvPr>
            <p:ph type="subTitle" idx="1"/>
          </p:nvPr>
        </p:nvSpPr>
        <p:spPr/>
        <p:txBody>
          <a:bodyPr/>
          <a:lstStyle/>
          <a:p>
            <a:r>
              <a:rPr lang="en-GB" dirty="0" smtClean="0"/>
              <a:t>Resourcing Transport</a:t>
            </a:r>
            <a:endParaRPr lang="en-GB" dirty="0"/>
          </a:p>
        </p:txBody>
      </p:sp>
    </p:spTree>
    <p:extLst>
      <p:ext uri="{BB962C8B-B14F-4D97-AF65-F5344CB8AC3E}">
        <p14:creationId xmlns:p14="http://schemas.microsoft.com/office/powerpoint/2010/main" val="13191043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Outsourcing Transport</a:t>
            </a:r>
            <a:endParaRPr lang="en-GB" dirty="0"/>
          </a:p>
        </p:txBody>
      </p:sp>
      <p:sp>
        <p:nvSpPr>
          <p:cNvPr id="3" name="Content Placeholder 2"/>
          <p:cNvSpPr>
            <a:spLocks noGrp="1"/>
          </p:cNvSpPr>
          <p:nvPr>
            <p:ph idx="1"/>
          </p:nvPr>
        </p:nvSpPr>
        <p:spPr/>
        <p:txBody>
          <a:bodyPr/>
          <a:lstStyle/>
          <a:p>
            <a:pPr>
              <a:buFont typeface="Arial" charset="0"/>
              <a:buChar char="•"/>
            </a:pPr>
            <a:r>
              <a:rPr lang="en-GB" dirty="0" smtClean="0"/>
              <a:t>Outsourcing transport to a reputable 3PL provides the following benefits:</a:t>
            </a:r>
          </a:p>
          <a:p>
            <a:pPr lvl="1">
              <a:buFont typeface="Arial" charset="0"/>
              <a:buChar char="•"/>
            </a:pPr>
            <a:r>
              <a:rPr lang="en-GB" dirty="0" smtClean="0"/>
              <a:t>Save time and money</a:t>
            </a:r>
          </a:p>
          <a:p>
            <a:pPr lvl="1">
              <a:buFont typeface="Arial" charset="0"/>
              <a:buChar char="•"/>
            </a:pPr>
            <a:r>
              <a:rPr lang="en-GB" dirty="0" smtClean="0"/>
              <a:t>Resource network available to 3PL</a:t>
            </a:r>
          </a:p>
          <a:p>
            <a:pPr lvl="1">
              <a:buFont typeface="Arial" charset="0"/>
              <a:buChar char="•"/>
            </a:pPr>
            <a:r>
              <a:rPr lang="en-GB" dirty="0" smtClean="0"/>
              <a:t>Continual optimisation</a:t>
            </a:r>
          </a:p>
          <a:p>
            <a:pPr lvl="1">
              <a:buFont typeface="Arial" charset="0"/>
              <a:buChar char="•"/>
            </a:pPr>
            <a:r>
              <a:rPr lang="en-GB" dirty="0" smtClean="0"/>
              <a:t>Risk management</a:t>
            </a:r>
          </a:p>
          <a:p>
            <a:pPr lvl="1">
              <a:buFont typeface="Arial" charset="0"/>
              <a:buChar char="•"/>
            </a:pPr>
            <a:r>
              <a:rPr lang="en-GB" dirty="0" smtClean="0"/>
              <a:t>Technology availability</a:t>
            </a:r>
          </a:p>
          <a:p>
            <a:pPr lvl="1">
              <a:buFont typeface="Arial" charset="0"/>
              <a:buChar char="•"/>
            </a:pPr>
            <a:r>
              <a:rPr lang="en-GB" dirty="0" smtClean="0"/>
              <a:t>Operational control</a:t>
            </a:r>
            <a:endParaRPr lang="en-GB" dirty="0"/>
          </a:p>
        </p:txBody>
      </p:sp>
    </p:spTree>
    <p:extLst>
      <p:ext uri="{BB962C8B-B14F-4D97-AF65-F5344CB8AC3E}">
        <p14:creationId xmlns:p14="http://schemas.microsoft.com/office/powerpoint/2010/main" val="15371238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Outsourcing </a:t>
            </a:r>
            <a:r>
              <a:rPr lang="en-GB" dirty="0" smtClean="0"/>
              <a:t>Transport</a:t>
            </a:r>
            <a:endParaRPr lang="en-GB" dirty="0"/>
          </a:p>
        </p:txBody>
      </p:sp>
      <p:sp>
        <p:nvSpPr>
          <p:cNvPr id="3" name="Content Placeholder 2"/>
          <p:cNvSpPr>
            <a:spLocks noGrp="1"/>
          </p:cNvSpPr>
          <p:nvPr>
            <p:ph idx="1"/>
          </p:nvPr>
        </p:nvSpPr>
        <p:spPr/>
        <p:txBody>
          <a:bodyPr/>
          <a:lstStyle/>
          <a:p>
            <a:pPr>
              <a:buFont typeface="Arial" charset="0"/>
              <a:buChar char="•"/>
            </a:pPr>
            <a:endParaRPr lang="en-GB" dirty="0" smtClean="0"/>
          </a:p>
          <a:p>
            <a:pPr>
              <a:buFont typeface="Arial" charset="0"/>
              <a:buChar char="•"/>
            </a:pPr>
            <a:r>
              <a:rPr lang="en-GB" dirty="0" smtClean="0"/>
              <a:t>Outsourcing a retail delivery operation:</a:t>
            </a:r>
          </a:p>
          <a:p>
            <a:pPr lvl="1">
              <a:buFont typeface="Arial" charset="0"/>
              <a:buChar char="•"/>
            </a:pPr>
            <a:r>
              <a:rPr lang="en-GB" dirty="0" smtClean="0"/>
              <a:t>Exactly what functions are required of the delivery operation?</a:t>
            </a:r>
          </a:p>
          <a:p>
            <a:pPr lvl="1">
              <a:buFont typeface="Arial" charset="0"/>
              <a:buChar char="•"/>
            </a:pPr>
            <a:r>
              <a:rPr lang="en-GB" dirty="0" smtClean="0"/>
              <a:t>What costs are involved?</a:t>
            </a:r>
          </a:p>
          <a:p>
            <a:pPr lvl="1">
              <a:buFont typeface="Arial" charset="0"/>
              <a:buChar char="•"/>
            </a:pPr>
            <a:r>
              <a:rPr lang="en-GB" dirty="0" smtClean="0"/>
              <a:t>What resources are required?</a:t>
            </a:r>
            <a:r>
              <a:rPr lang="en-GB" dirty="0"/>
              <a:t> </a:t>
            </a:r>
            <a:endParaRPr lang="en-GB" dirty="0" smtClean="0"/>
          </a:p>
          <a:p>
            <a:pPr lvl="1">
              <a:buFont typeface="Arial" charset="0"/>
              <a:buChar char="•"/>
            </a:pPr>
            <a:r>
              <a:rPr lang="en-GB" dirty="0" smtClean="0"/>
              <a:t>Will </a:t>
            </a:r>
            <a:r>
              <a:rPr lang="en-GB" dirty="0"/>
              <a:t>it be open-book or closed book</a:t>
            </a:r>
            <a:r>
              <a:rPr lang="en-GB" dirty="0" smtClean="0"/>
              <a:t>?</a:t>
            </a:r>
          </a:p>
          <a:p>
            <a:pPr lvl="1">
              <a:buFont typeface="Arial" charset="0"/>
              <a:buChar char="•"/>
            </a:pPr>
            <a:r>
              <a:rPr lang="en-GB" dirty="0" smtClean="0"/>
              <a:t>What measures will be in place to monitor performance, and act if deemed necessary?</a:t>
            </a:r>
          </a:p>
        </p:txBody>
      </p:sp>
    </p:spTree>
    <p:extLst>
      <p:ext uri="{BB962C8B-B14F-4D97-AF65-F5344CB8AC3E}">
        <p14:creationId xmlns:p14="http://schemas.microsoft.com/office/powerpoint/2010/main" val="705744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Replacing Assets</a:t>
            </a:r>
            <a:endParaRPr lang="en-GB" dirty="0"/>
          </a:p>
        </p:txBody>
      </p:sp>
      <p:sp>
        <p:nvSpPr>
          <p:cNvPr id="3" name="Content Placeholder 2"/>
          <p:cNvSpPr>
            <a:spLocks noGrp="1"/>
          </p:cNvSpPr>
          <p:nvPr>
            <p:ph idx="1"/>
          </p:nvPr>
        </p:nvSpPr>
        <p:spPr/>
        <p:txBody>
          <a:bodyPr/>
          <a:lstStyle/>
          <a:p>
            <a:pPr>
              <a:buFont typeface="Arial" charset="0"/>
              <a:buChar char="•"/>
            </a:pPr>
            <a:r>
              <a:rPr lang="en-GB" dirty="0" smtClean="0"/>
              <a:t>Asset management policy, including replacement strategy, is decided at the outset of the contract period. </a:t>
            </a:r>
          </a:p>
          <a:p>
            <a:pPr>
              <a:buFont typeface="Arial" charset="0"/>
              <a:buChar char="•"/>
            </a:pPr>
            <a:endParaRPr lang="en-GB" dirty="0" smtClean="0"/>
          </a:p>
          <a:p>
            <a:pPr>
              <a:buFont typeface="Arial" charset="0"/>
              <a:buChar char="•"/>
            </a:pPr>
            <a:r>
              <a:rPr lang="en-GB" dirty="0" smtClean="0"/>
              <a:t>This includes the economic life of the asset.</a:t>
            </a:r>
            <a:endParaRPr lang="en-GB" dirty="0"/>
          </a:p>
        </p:txBody>
      </p:sp>
    </p:spTree>
    <p:extLst>
      <p:ext uri="{BB962C8B-B14F-4D97-AF65-F5344CB8AC3E}">
        <p14:creationId xmlns:p14="http://schemas.microsoft.com/office/powerpoint/2010/main" val="13870763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0465"/>
            <a:ext cx="10515600" cy="1325563"/>
          </a:xfrm>
        </p:spPr>
        <p:txBody>
          <a:bodyPr/>
          <a:lstStyle/>
          <a:p>
            <a:pPr algn="ctr"/>
            <a:r>
              <a:rPr lang="en-GB" dirty="0" smtClean="0"/>
              <a:t>Finance Options for Assets</a:t>
            </a:r>
            <a:endParaRPr lang="en-GB" dirty="0"/>
          </a:p>
        </p:txBody>
      </p:sp>
      <p:sp>
        <p:nvSpPr>
          <p:cNvPr id="3" name="Content Placeholder 2"/>
          <p:cNvSpPr>
            <a:spLocks noGrp="1"/>
          </p:cNvSpPr>
          <p:nvPr>
            <p:ph idx="1"/>
          </p:nvPr>
        </p:nvSpPr>
        <p:spPr>
          <a:xfrm>
            <a:off x="838200" y="1446028"/>
            <a:ext cx="10515600" cy="4730935"/>
          </a:xfrm>
        </p:spPr>
        <p:txBody>
          <a:bodyPr>
            <a:normAutofit lnSpcReduction="10000"/>
          </a:bodyPr>
          <a:lstStyle/>
          <a:p>
            <a:pPr>
              <a:buFont typeface="Arial" charset="0"/>
              <a:buChar char="•"/>
            </a:pPr>
            <a:r>
              <a:rPr lang="en-GB" dirty="0" smtClean="0"/>
              <a:t>Outright purchase: the operator owns the asset, taking on all risks and maintenance costs.</a:t>
            </a:r>
          </a:p>
          <a:p>
            <a:pPr>
              <a:buFont typeface="Arial" charset="0"/>
              <a:buChar char="•"/>
            </a:pPr>
            <a:endParaRPr lang="en-GB" dirty="0" smtClean="0"/>
          </a:p>
          <a:p>
            <a:pPr>
              <a:buFont typeface="Arial" charset="0"/>
              <a:buChar char="•"/>
            </a:pPr>
            <a:r>
              <a:rPr lang="en-GB" dirty="0" smtClean="0"/>
              <a:t>Hire purchase: the operator pays instalments for the asset, while having all risks and maintenance. At the end of the agreement, ownership transfers to the operator.</a:t>
            </a:r>
          </a:p>
          <a:p>
            <a:pPr>
              <a:buFont typeface="Arial" charset="0"/>
              <a:buChar char="•"/>
            </a:pPr>
            <a:endParaRPr lang="en-GB" dirty="0" smtClean="0"/>
          </a:p>
          <a:p>
            <a:pPr>
              <a:buFont typeface="Arial" charset="0"/>
              <a:buChar char="•"/>
            </a:pPr>
            <a:r>
              <a:rPr lang="en-GB" dirty="0" smtClean="0"/>
              <a:t>Finance lease: the operator leases the vehicle, and retains risks and maintenance. At the end of the agreement, the operator hands back the asset. There may be rebates to the operator, depending on the contract.</a:t>
            </a:r>
          </a:p>
        </p:txBody>
      </p:sp>
    </p:spTree>
    <p:extLst>
      <p:ext uri="{BB962C8B-B14F-4D97-AF65-F5344CB8AC3E}">
        <p14:creationId xmlns:p14="http://schemas.microsoft.com/office/powerpoint/2010/main" val="21437203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8799"/>
            <a:ext cx="10515600" cy="1325563"/>
          </a:xfrm>
        </p:spPr>
        <p:txBody>
          <a:bodyPr/>
          <a:lstStyle/>
          <a:p>
            <a:pPr algn="ctr"/>
            <a:r>
              <a:rPr lang="en-GB" dirty="0" smtClean="0"/>
              <a:t>Finance Options for Assets</a:t>
            </a:r>
            <a:endParaRPr lang="en-GB" dirty="0"/>
          </a:p>
        </p:txBody>
      </p:sp>
      <p:sp>
        <p:nvSpPr>
          <p:cNvPr id="3" name="Content Placeholder 2"/>
          <p:cNvSpPr>
            <a:spLocks noGrp="1"/>
          </p:cNvSpPr>
          <p:nvPr>
            <p:ph idx="1"/>
          </p:nvPr>
        </p:nvSpPr>
        <p:spPr/>
        <p:txBody>
          <a:bodyPr/>
          <a:lstStyle/>
          <a:p>
            <a:pPr>
              <a:buFont typeface="Arial" charset="0"/>
              <a:buChar char="•"/>
            </a:pPr>
            <a:endParaRPr lang="en-GB" dirty="0" smtClean="0"/>
          </a:p>
          <a:p>
            <a:pPr>
              <a:buFont typeface="Arial" charset="0"/>
              <a:buChar char="•"/>
            </a:pPr>
            <a:r>
              <a:rPr lang="en-GB" dirty="0" smtClean="0"/>
              <a:t>Operating lease: the operator leases the asset, but does not take on the risks/rewards of ownership. The lessor of the asset will forecast the residual value at the end of the agreement, and will retain any funds received from that.</a:t>
            </a:r>
          </a:p>
          <a:p>
            <a:pPr>
              <a:buFont typeface="Arial" charset="0"/>
              <a:buChar char="•"/>
            </a:pPr>
            <a:endParaRPr lang="en-GB" dirty="0" smtClean="0"/>
          </a:p>
          <a:p>
            <a:pPr>
              <a:buFont typeface="Arial" charset="0"/>
              <a:buChar char="•"/>
            </a:pPr>
            <a:r>
              <a:rPr lang="en-GB" dirty="0" smtClean="0"/>
              <a:t>Contract hire: operator hires the asset on a monthly agreed basis. Maintenance remains the </a:t>
            </a:r>
            <a:r>
              <a:rPr lang="en-GB" dirty="0" err="1" smtClean="0"/>
              <a:t>reponsibility</a:t>
            </a:r>
            <a:r>
              <a:rPr lang="en-GB" dirty="0" smtClean="0"/>
              <a:t> of the lessor. </a:t>
            </a:r>
            <a:endParaRPr lang="en-GB" dirty="0"/>
          </a:p>
        </p:txBody>
      </p:sp>
    </p:spTree>
    <p:extLst>
      <p:ext uri="{BB962C8B-B14F-4D97-AF65-F5344CB8AC3E}">
        <p14:creationId xmlns:p14="http://schemas.microsoft.com/office/powerpoint/2010/main" val="21202331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Replacing Assets</a:t>
            </a:r>
          </a:p>
        </p:txBody>
      </p:sp>
      <p:sp>
        <p:nvSpPr>
          <p:cNvPr id="3" name="Content Placeholder 2"/>
          <p:cNvSpPr>
            <a:spLocks noGrp="1"/>
          </p:cNvSpPr>
          <p:nvPr>
            <p:ph idx="1"/>
          </p:nvPr>
        </p:nvSpPr>
        <p:spPr/>
        <p:txBody>
          <a:bodyPr/>
          <a:lstStyle/>
          <a:p>
            <a:pPr>
              <a:buFont typeface="Arial" charset="0"/>
              <a:buChar char="•"/>
            </a:pPr>
            <a:endParaRPr lang="en-GB" dirty="0" smtClean="0"/>
          </a:p>
          <a:p>
            <a:pPr>
              <a:buFont typeface="Arial" charset="0"/>
              <a:buChar char="•"/>
            </a:pPr>
            <a:r>
              <a:rPr lang="en-GB" dirty="0" smtClean="0"/>
              <a:t>Goals of a replacement policy:</a:t>
            </a:r>
          </a:p>
          <a:p>
            <a:pPr lvl="1">
              <a:buFont typeface="Arial" charset="0"/>
              <a:buChar char="•"/>
            </a:pPr>
            <a:r>
              <a:rPr lang="en-GB" dirty="0" smtClean="0"/>
              <a:t>To achieve an optimal interval for each asset.</a:t>
            </a:r>
          </a:p>
          <a:p>
            <a:pPr lvl="1">
              <a:buFont typeface="Arial" charset="0"/>
              <a:buChar char="•"/>
            </a:pPr>
            <a:r>
              <a:rPr lang="en-GB" dirty="0" smtClean="0"/>
              <a:t>To develop an appropriate replacement mix based on the type of facility, life-cycle and asset behaviour.</a:t>
            </a:r>
          </a:p>
          <a:p>
            <a:pPr lvl="1">
              <a:buFont typeface="Arial" charset="0"/>
              <a:buChar char="•"/>
            </a:pPr>
            <a:r>
              <a:rPr lang="en-GB" dirty="0" smtClean="0"/>
              <a:t>To ensure the lowest possible cost </a:t>
            </a:r>
            <a:r>
              <a:rPr lang="mr-IN" dirty="0" smtClean="0"/>
              <a:t>–</a:t>
            </a:r>
            <a:r>
              <a:rPr lang="en-GB" dirty="0" smtClean="0"/>
              <a:t> using economies of scale.</a:t>
            </a:r>
          </a:p>
          <a:p>
            <a:pPr lvl="1">
              <a:buFont typeface="Arial" charset="0"/>
              <a:buChar char="•"/>
            </a:pPr>
            <a:r>
              <a:rPr lang="en-GB" dirty="0" smtClean="0"/>
              <a:t>To meet a desired/acceptable level of risk.</a:t>
            </a:r>
          </a:p>
          <a:p>
            <a:pPr>
              <a:buFont typeface="Arial" charset="0"/>
              <a:buChar char="•"/>
            </a:pPr>
            <a:endParaRPr lang="en-GB" dirty="0"/>
          </a:p>
          <a:p>
            <a:pPr marL="0" indent="0" algn="r">
              <a:buNone/>
            </a:pPr>
            <a:r>
              <a:rPr lang="en-GB" sz="2000" dirty="0" err="1" smtClean="0"/>
              <a:t>assetinsights.net</a:t>
            </a:r>
            <a:endParaRPr lang="en-GB" dirty="0" smtClean="0"/>
          </a:p>
        </p:txBody>
      </p:sp>
    </p:spTree>
    <p:extLst>
      <p:ext uri="{BB962C8B-B14F-4D97-AF65-F5344CB8AC3E}">
        <p14:creationId xmlns:p14="http://schemas.microsoft.com/office/powerpoint/2010/main" val="16572430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Replacing Assets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52650" y="1363598"/>
            <a:ext cx="7886700" cy="5494402"/>
          </a:xfrm>
        </p:spPr>
      </p:pic>
      <p:sp>
        <p:nvSpPr>
          <p:cNvPr id="5" name="TextBox 4"/>
          <p:cNvSpPr txBox="1"/>
          <p:nvPr/>
        </p:nvSpPr>
        <p:spPr>
          <a:xfrm>
            <a:off x="10039350" y="6045201"/>
            <a:ext cx="1986842" cy="646331"/>
          </a:xfrm>
          <a:prstGeom prst="rect">
            <a:avLst/>
          </a:prstGeom>
          <a:noFill/>
        </p:spPr>
        <p:txBody>
          <a:bodyPr wrap="square" rtlCol="0">
            <a:spAutoFit/>
          </a:bodyPr>
          <a:lstStyle/>
          <a:p>
            <a:r>
              <a:rPr lang="en-GB" dirty="0" err="1"/>
              <a:t>assetinsights.net</a:t>
            </a:r>
            <a:endParaRPr lang="en-GB" dirty="0"/>
          </a:p>
          <a:p>
            <a:endParaRPr lang="en-US" dirty="0"/>
          </a:p>
        </p:txBody>
      </p:sp>
    </p:spTree>
    <p:extLst>
      <p:ext uri="{BB962C8B-B14F-4D97-AF65-F5344CB8AC3E}">
        <p14:creationId xmlns:p14="http://schemas.microsoft.com/office/powerpoint/2010/main" val="4214095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Investment Appraisal Methods</a:t>
            </a:r>
            <a:endParaRPr lang="en-GB" dirty="0"/>
          </a:p>
        </p:txBody>
      </p:sp>
      <p:sp>
        <p:nvSpPr>
          <p:cNvPr id="3" name="Content Placeholder 2"/>
          <p:cNvSpPr>
            <a:spLocks noGrp="1"/>
          </p:cNvSpPr>
          <p:nvPr>
            <p:ph idx="1"/>
          </p:nvPr>
        </p:nvSpPr>
        <p:spPr/>
        <p:txBody>
          <a:bodyPr/>
          <a:lstStyle/>
          <a:p>
            <a:pPr>
              <a:buFont typeface="Arial" charset="0"/>
              <a:buChar char="•"/>
            </a:pPr>
            <a:r>
              <a:rPr lang="en-GB" dirty="0" smtClean="0"/>
              <a:t>Before any money is spent, businesses appraise the investments.</a:t>
            </a:r>
          </a:p>
          <a:p>
            <a:pPr>
              <a:buFont typeface="Arial" charset="0"/>
              <a:buChar char="•"/>
            </a:pPr>
            <a:endParaRPr lang="en-GB" dirty="0" smtClean="0"/>
          </a:p>
          <a:p>
            <a:pPr>
              <a:buFont typeface="Arial" charset="0"/>
              <a:buChar char="•"/>
            </a:pPr>
            <a:endParaRPr lang="en-GB" dirty="0"/>
          </a:p>
          <a:p>
            <a:r>
              <a:rPr lang="en-GB" dirty="0"/>
              <a:t>Investment appraisal has the following features:</a:t>
            </a:r>
          </a:p>
          <a:p>
            <a:pPr lvl="1"/>
            <a:r>
              <a:rPr lang="en-GB" dirty="0"/>
              <a:t>assessment of the level of expected returns earned for the level of expenditure </a:t>
            </a:r>
            <a:r>
              <a:rPr lang="en-GB" dirty="0" smtClean="0"/>
              <a:t>made.</a:t>
            </a:r>
            <a:endParaRPr lang="en-GB" dirty="0"/>
          </a:p>
          <a:p>
            <a:pPr lvl="1"/>
            <a:r>
              <a:rPr lang="en-GB" dirty="0"/>
              <a:t>estimates of future costs and benefits over the project's </a:t>
            </a:r>
            <a:r>
              <a:rPr lang="en-GB" dirty="0" smtClean="0"/>
              <a:t>life.</a:t>
            </a:r>
            <a:endParaRPr lang="en-GB" dirty="0"/>
          </a:p>
        </p:txBody>
      </p:sp>
    </p:spTree>
    <p:extLst>
      <p:ext uri="{BB962C8B-B14F-4D97-AF65-F5344CB8AC3E}">
        <p14:creationId xmlns:p14="http://schemas.microsoft.com/office/powerpoint/2010/main" val="8032590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Investment Appraisal Methods</a:t>
            </a:r>
            <a:endParaRPr lang="en-GB" dirty="0"/>
          </a:p>
        </p:txBody>
      </p:sp>
      <p:sp>
        <p:nvSpPr>
          <p:cNvPr id="3" name="Content Placeholder 2"/>
          <p:cNvSpPr>
            <a:spLocks noGrp="1"/>
          </p:cNvSpPr>
          <p:nvPr>
            <p:ph idx="1"/>
          </p:nvPr>
        </p:nvSpPr>
        <p:spPr/>
        <p:txBody>
          <a:bodyPr/>
          <a:lstStyle/>
          <a:p>
            <a:pPr>
              <a:buFont typeface="Arial" charset="0"/>
              <a:buChar char="•"/>
            </a:pPr>
            <a:endParaRPr lang="en-GB" dirty="0" smtClean="0"/>
          </a:p>
          <a:p>
            <a:pPr>
              <a:buFont typeface="Arial" charset="0"/>
              <a:buChar char="•"/>
            </a:pPr>
            <a:r>
              <a:rPr lang="en-GB" dirty="0" smtClean="0"/>
              <a:t>Payback Period</a:t>
            </a:r>
          </a:p>
          <a:p>
            <a:pPr>
              <a:buFont typeface="Arial" charset="0"/>
              <a:buChar char="•"/>
            </a:pPr>
            <a:endParaRPr lang="en-GB" dirty="0"/>
          </a:p>
          <a:p>
            <a:pPr>
              <a:buFont typeface="Arial" charset="0"/>
              <a:buChar char="•"/>
            </a:pPr>
            <a:r>
              <a:rPr lang="en-GB" dirty="0" smtClean="0"/>
              <a:t>Accounting Rate of Return</a:t>
            </a:r>
          </a:p>
          <a:p>
            <a:pPr>
              <a:buFont typeface="Arial" charset="0"/>
              <a:buChar char="•"/>
            </a:pPr>
            <a:endParaRPr lang="en-GB" dirty="0"/>
          </a:p>
          <a:p>
            <a:pPr>
              <a:buFont typeface="Arial" charset="0"/>
              <a:buChar char="•"/>
            </a:pPr>
            <a:r>
              <a:rPr lang="en-GB" dirty="0" smtClean="0"/>
              <a:t>Net Present Value</a:t>
            </a:r>
            <a:endParaRPr lang="en-GB" dirty="0"/>
          </a:p>
        </p:txBody>
      </p:sp>
    </p:spTree>
    <p:extLst>
      <p:ext uri="{BB962C8B-B14F-4D97-AF65-F5344CB8AC3E}">
        <p14:creationId xmlns:p14="http://schemas.microsoft.com/office/powerpoint/2010/main" val="19633270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Payback Period</a:t>
            </a:r>
            <a:endParaRPr lang="en-GB" dirty="0"/>
          </a:p>
        </p:txBody>
      </p:sp>
      <p:sp>
        <p:nvSpPr>
          <p:cNvPr id="3" name="Content Placeholder 2"/>
          <p:cNvSpPr>
            <a:spLocks noGrp="1"/>
          </p:cNvSpPr>
          <p:nvPr>
            <p:ph idx="1"/>
          </p:nvPr>
        </p:nvSpPr>
        <p:spPr/>
        <p:txBody>
          <a:bodyPr/>
          <a:lstStyle/>
          <a:p>
            <a:pPr>
              <a:buFont typeface="Arial" charset="0"/>
              <a:buChar char="•"/>
            </a:pPr>
            <a:r>
              <a:rPr lang="en-US" dirty="0"/>
              <a:t>The payback period is the length of time required to recover the cost of an investment. </a:t>
            </a:r>
            <a:br>
              <a:rPr lang="en-US" dirty="0"/>
            </a:br>
            <a:endParaRPr lang="en-GB" dirty="0"/>
          </a:p>
          <a:p>
            <a:pPr>
              <a:buFont typeface="Arial" charset="0"/>
              <a:buChar char="•"/>
            </a:pPr>
            <a:endParaRPr lang="en-GB" dirty="0"/>
          </a:p>
          <a:p>
            <a:pPr>
              <a:buFont typeface="Arial" charset="0"/>
              <a:buChar char="•"/>
            </a:pPr>
            <a:r>
              <a:rPr lang="en-GB" dirty="0" smtClean="0"/>
              <a:t>Takes into account the Time Value of Money (the idea that a unit of currency is worth more the sooner it is spent).</a:t>
            </a:r>
            <a:endParaRPr lang="en-GB" dirty="0"/>
          </a:p>
        </p:txBody>
      </p:sp>
    </p:spTree>
    <p:extLst>
      <p:ext uri="{BB962C8B-B14F-4D97-AF65-F5344CB8AC3E}">
        <p14:creationId xmlns:p14="http://schemas.microsoft.com/office/powerpoint/2010/main" val="1179964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Payback Period</a:t>
            </a:r>
            <a:endParaRPr lang="en-GB" dirty="0"/>
          </a:p>
        </p:txBody>
      </p:sp>
      <p:sp>
        <p:nvSpPr>
          <p:cNvPr id="3" name="Content Placeholder 2"/>
          <p:cNvSpPr>
            <a:spLocks noGrp="1"/>
          </p:cNvSpPr>
          <p:nvPr>
            <p:ph idx="1"/>
          </p:nvPr>
        </p:nvSpPr>
        <p:spPr/>
        <p:txBody>
          <a:bodyPr/>
          <a:lstStyle/>
          <a:p>
            <a:pPr>
              <a:buFont typeface="Arial" charset="0"/>
              <a:buChar char="•"/>
            </a:pPr>
            <a:r>
              <a:rPr lang="en-GB" dirty="0" smtClean="0"/>
              <a:t>Payback example:</a:t>
            </a:r>
          </a:p>
          <a:p>
            <a:pPr lvl="1">
              <a:buFont typeface="Arial" charset="0"/>
              <a:buChar char="•"/>
            </a:pPr>
            <a:r>
              <a:rPr lang="en-GB" dirty="0" smtClean="0"/>
              <a:t>An initial investment of </a:t>
            </a:r>
            <a:r>
              <a:rPr lang="en-GB" dirty="0"/>
              <a:t>£</a:t>
            </a:r>
            <a:r>
              <a:rPr lang="en-GB" dirty="0" smtClean="0"/>
              <a:t>100,000 on an </a:t>
            </a:r>
            <a:r>
              <a:rPr lang="en-GB" dirty="0" smtClean="0"/>
              <a:t>asset.</a:t>
            </a:r>
            <a:endParaRPr lang="en-GB" dirty="0" smtClean="0"/>
          </a:p>
          <a:p>
            <a:pPr lvl="1">
              <a:buFont typeface="Arial" charset="0"/>
              <a:buChar char="•"/>
            </a:pPr>
            <a:r>
              <a:rPr lang="en-GB" dirty="0" smtClean="0"/>
              <a:t>That asset brings in £25,000 </a:t>
            </a:r>
            <a:r>
              <a:rPr lang="en-GB" dirty="0"/>
              <a:t>profit </a:t>
            </a:r>
            <a:r>
              <a:rPr lang="en-GB" dirty="0" smtClean="0"/>
              <a:t>annually.</a:t>
            </a:r>
            <a:endParaRPr lang="en-GB" dirty="0" smtClean="0"/>
          </a:p>
          <a:p>
            <a:pPr lvl="1">
              <a:buFont typeface="Arial" charset="0"/>
              <a:buChar char="•"/>
            </a:pPr>
            <a:r>
              <a:rPr lang="en-GB" dirty="0" smtClean="0"/>
              <a:t>100,000/25,000 leads to a payback period of </a:t>
            </a:r>
            <a:r>
              <a:rPr lang="en-GB" dirty="0"/>
              <a:t>4 years.</a:t>
            </a:r>
          </a:p>
          <a:p>
            <a:pPr>
              <a:buFont typeface="Arial" charset="0"/>
              <a:buChar char="•"/>
            </a:pPr>
            <a:endParaRPr lang="en-GB" dirty="0"/>
          </a:p>
        </p:txBody>
      </p:sp>
    </p:spTree>
    <p:extLst>
      <p:ext uri="{BB962C8B-B14F-4D97-AF65-F5344CB8AC3E}">
        <p14:creationId xmlns:p14="http://schemas.microsoft.com/office/powerpoint/2010/main" val="6794562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mtClean="0"/>
              <a:t>Accounting Rate of Return</a:t>
            </a:r>
            <a:endParaRPr lang="en-GB" dirty="0"/>
          </a:p>
        </p:txBody>
      </p:sp>
      <p:sp>
        <p:nvSpPr>
          <p:cNvPr id="3" name="Content Placeholder 2"/>
          <p:cNvSpPr>
            <a:spLocks noGrp="1"/>
          </p:cNvSpPr>
          <p:nvPr>
            <p:ph idx="1"/>
          </p:nvPr>
        </p:nvSpPr>
        <p:spPr/>
        <p:txBody>
          <a:bodyPr/>
          <a:lstStyle/>
          <a:p>
            <a:pPr>
              <a:buFont typeface="Arial" charset="0"/>
              <a:buChar char="•"/>
            </a:pPr>
            <a:r>
              <a:rPr lang="en-GB" dirty="0" smtClean="0"/>
              <a:t>One way of appraising the investment in an asset.</a:t>
            </a:r>
          </a:p>
          <a:p>
            <a:pPr>
              <a:buFont typeface="Arial" charset="0"/>
              <a:buChar char="•"/>
            </a:pPr>
            <a:endParaRPr lang="en-GB" dirty="0"/>
          </a:p>
          <a:p>
            <a:pPr>
              <a:buFont typeface="Arial" charset="0"/>
              <a:buChar char="•"/>
            </a:pPr>
            <a:r>
              <a:rPr lang="en-GB" dirty="0" smtClean="0"/>
              <a:t>Expressed as a percentage.</a:t>
            </a:r>
          </a:p>
          <a:p>
            <a:pPr>
              <a:buFont typeface="Arial" charset="0"/>
              <a:buChar char="•"/>
            </a:pPr>
            <a:endParaRPr lang="en-GB" dirty="0"/>
          </a:p>
          <a:p>
            <a:pPr>
              <a:buFont typeface="Arial" charset="0"/>
              <a:buChar char="•"/>
            </a:pPr>
            <a:r>
              <a:rPr lang="en-GB" dirty="0" smtClean="0"/>
              <a:t>If the ARR is equal to or greater than the </a:t>
            </a:r>
            <a:r>
              <a:rPr lang="en-GB" i="1" dirty="0"/>
              <a:t>R</a:t>
            </a:r>
            <a:r>
              <a:rPr lang="en-GB" i="1" dirty="0" smtClean="0"/>
              <a:t>equired </a:t>
            </a:r>
            <a:r>
              <a:rPr lang="en-GB" i="1" dirty="0"/>
              <a:t>R</a:t>
            </a:r>
            <a:r>
              <a:rPr lang="en-GB" i="1" dirty="0" smtClean="0"/>
              <a:t>ate of Return</a:t>
            </a:r>
            <a:r>
              <a:rPr lang="en-GB" dirty="0" smtClean="0"/>
              <a:t>, the investment is deemed as acceptable. The RRR is known as a hurdle rate, which is a target that investors are expecting from investments.</a:t>
            </a:r>
            <a:endParaRPr lang="en-GB" dirty="0"/>
          </a:p>
        </p:txBody>
      </p:sp>
    </p:spTree>
    <p:extLst>
      <p:ext uri="{BB962C8B-B14F-4D97-AF65-F5344CB8AC3E}">
        <p14:creationId xmlns:p14="http://schemas.microsoft.com/office/powerpoint/2010/main" val="11752783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Accounting Rate of Return</a:t>
            </a:r>
            <a:endParaRPr lang="en-GB" dirty="0"/>
          </a:p>
        </p:txBody>
      </p:sp>
      <p:sp>
        <p:nvSpPr>
          <p:cNvPr id="3" name="Content Placeholder 2"/>
          <p:cNvSpPr>
            <a:spLocks noGrp="1"/>
          </p:cNvSpPr>
          <p:nvPr>
            <p:ph idx="1"/>
          </p:nvPr>
        </p:nvSpPr>
        <p:spPr/>
        <p:txBody>
          <a:bodyPr>
            <a:normAutofit/>
          </a:bodyPr>
          <a:lstStyle/>
          <a:p>
            <a:pPr marL="0" marR="0" lvl="1" indent="0" defTabSz="914400" eaLnBrk="1" fontAlgn="auto" latinLnBrk="0" hangingPunct="1">
              <a:lnSpc>
                <a:spcPct val="100000"/>
              </a:lnSpc>
              <a:spcBef>
                <a:spcPts val="0"/>
              </a:spcBef>
              <a:spcAft>
                <a:spcPts val="0"/>
              </a:spcAft>
              <a:buClrTx/>
              <a:buSzTx/>
              <a:buFont typeface="Arial" charset="0"/>
              <a:buNone/>
              <a:tabLst/>
              <a:defRPr/>
            </a:pPr>
            <a:endParaRPr lang="en-GB" dirty="0" smtClean="0"/>
          </a:p>
          <a:p>
            <a:pPr marL="0" marR="0" lvl="1" indent="0" defTabSz="914400" eaLnBrk="1" fontAlgn="auto" latinLnBrk="0" hangingPunct="1">
              <a:lnSpc>
                <a:spcPct val="100000"/>
              </a:lnSpc>
              <a:spcBef>
                <a:spcPts val="0"/>
              </a:spcBef>
              <a:spcAft>
                <a:spcPts val="0"/>
              </a:spcAft>
              <a:buClrTx/>
              <a:buSzTx/>
              <a:buFont typeface="Arial" charset="0"/>
              <a:buNone/>
              <a:tabLst/>
              <a:defRPr/>
            </a:pPr>
            <a:endParaRPr lang="en-GB" dirty="0"/>
          </a:p>
          <a:p>
            <a:pPr marL="0" marR="0" lvl="1" indent="0" defTabSz="914400" eaLnBrk="1" fontAlgn="auto" latinLnBrk="0" hangingPunct="1">
              <a:lnSpc>
                <a:spcPct val="100000"/>
              </a:lnSpc>
              <a:spcBef>
                <a:spcPts val="0"/>
              </a:spcBef>
              <a:spcAft>
                <a:spcPts val="0"/>
              </a:spcAft>
              <a:buClrTx/>
              <a:buSzTx/>
              <a:buFont typeface="Arial" charset="0"/>
              <a:buNone/>
              <a:tabLst/>
              <a:defRPr/>
            </a:pPr>
            <a:endParaRPr lang="en-GB" dirty="0" smtClean="0"/>
          </a:p>
          <a:p>
            <a:pPr marL="0" marR="0" lvl="1" indent="0" defTabSz="914400" eaLnBrk="1" fontAlgn="auto" latinLnBrk="0" hangingPunct="1">
              <a:lnSpc>
                <a:spcPct val="100000"/>
              </a:lnSpc>
              <a:spcBef>
                <a:spcPts val="0"/>
              </a:spcBef>
              <a:spcAft>
                <a:spcPts val="0"/>
              </a:spcAft>
              <a:buClrTx/>
              <a:buSzTx/>
              <a:buFont typeface="Arial" charset="0"/>
              <a:buNone/>
              <a:tabLst/>
              <a:defRPr/>
            </a:pPr>
            <a:endParaRPr lang="en-GB" dirty="0"/>
          </a:p>
          <a:p>
            <a:pPr marL="0" marR="0" lvl="1" indent="0" defTabSz="914400" eaLnBrk="1" fontAlgn="auto" latinLnBrk="0" hangingPunct="1">
              <a:lnSpc>
                <a:spcPct val="100000"/>
              </a:lnSpc>
              <a:spcBef>
                <a:spcPts val="0"/>
              </a:spcBef>
              <a:spcAft>
                <a:spcPts val="0"/>
              </a:spcAft>
              <a:buClrTx/>
              <a:buSzTx/>
              <a:buFont typeface="Arial" charset="0"/>
              <a:buNone/>
              <a:tabLst/>
              <a:defRPr/>
            </a:pPr>
            <a:endParaRPr lang="en-GB" dirty="0" smtClean="0"/>
          </a:p>
          <a:p>
            <a:pPr marL="0" marR="0" lvl="1" indent="0" defTabSz="914400" eaLnBrk="1" fontAlgn="auto" latinLnBrk="0" hangingPunct="1">
              <a:lnSpc>
                <a:spcPct val="100000"/>
              </a:lnSpc>
              <a:spcBef>
                <a:spcPts val="0"/>
              </a:spcBef>
              <a:spcAft>
                <a:spcPts val="0"/>
              </a:spcAft>
              <a:buClrTx/>
              <a:buSzTx/>
              <a:buFont typeface="Arial" charset="0"/>
              <a:buNone/>
              <a:tabLst/>
              <a:defRPr/>
            </a:pPr>
            <a:endParaRPr lang="en-GB" dirty="0"/>
          </a:p>
          <a:p>
            <a:pPr marL="0" marR="0" lvl="1" indent="0" defTabSz="914400" eaLnBrk="1" fontAlgn="auto" latinLnBrk="0" hangingPunct="1">
              <a:lnSpc>
                <a:spcPct val="100000"/>
              </a:lnSpc>
              <a:spcBef>
                <a:spcPts val="0"/>
              </a:spcBef>
              <a:spcAft>
                <a:spcPts val="0"/>
              </a:spcAft>
              <a:buClrTx/>
              <a:buSzTx/>
              <a:buFont typeface="Arial" charset="0"/>
              <a:buNone/>
              <a:tabLst/>
              <a:defRPr/>
            </a:pPr>
            <a:endParaRPr lang="en-GB" dirty="0" smtClean="0"/>
          </a:p>
          <a:p>
            <a:pPr marL="0" marR="0" lvl="1" indent="0" defTabSz="914400" eaLnBrk="1" fontAlgn="auto" latinLnBrk="0" hangingPunct="1">
              <a:lnSpc>
                <a:spcPct val="100000"/>
              </a:lnSpc>
              <a:spcBef>
                <a:spcPts val="0"/>
              </a:spcBef>
              <a:spcAft>
                <a:spcPts val="0"/>
              </a:spcAft>
              <a:buClrTx/>
              <a:buSzTx/>
              <a:buFont typeface="Arial" charset="0"/>
              <a:buNone/>
              <a:tabLst/>
              <a:defRPr/>
            </a:pPr>
            <a:endParaRPr lang="en-GB" dirty="0"/>
          </a:p>
          <a:p>
            <a:pPr marL="0" marR="0" lvl="1" indent="0" defTabSz="914400" eaLnBrk="1" fontAlgn="auto" latinLnBrk="0" hangingPunct="1">
              <a:lnSpc>
                <a:spcPct val="100000"/>
              </a:lnSpc>
              <a:spcBef>
                <a:spcPts val="0"/>
              </a:spcBef>
              <a:spcAft>
                <a:spcPts val="0"/>
              </a:spcAft>
              <a:buClrTx/>
              <a:buSzTx/>
              <a:buFont typeface="Arial" charset="0"/>
              <a:buNone/>
              <a:tabLst/>
              <a:defRPr/>
            </a:pPr>
            <a:endParaRPr lang="en-GB" dirty="0" smtClean="0"/>
          </a:p>
          <a:p>
            <a:pPr marL="0" marR="0" lvl="1" indent="0" defTabSz="914400" eaLnBrk="1" fontAlgn="auto" latinLnBrk="0" hangingPunct="1">
              <a:lnSpc>
                <a:spcPct val="100000"/>
              </a:lnSpc>
              <a:spcBef>
                <a:spcPts val="0"/>
              </a:spcBef>
              <a:spcAft>
                <a:spcPts val="0"/>
              </a:spcAft>
              <a:buClrTx/>
              <a:buSzTx/>
              <a:buFont typeface="Arial" charset="0"/>
              <a:buNone/>
              <a:tabLst/>
              <a:defRPr/>
            </a:pPr>
            <a:endParaRPr lang="en-GB" dirty="0"/>
          </a:p>
          <a:p>
            <a:pPr marL="0" lvl="1" indent="0">
              <a:lnSpc>
                <a:spcPct val="100000"/>
              </a:lnSpc>
              <a:spcBef>
                <a:spcPts val="0"/>
              </a:spcBef>
              <a:buNone/>
            </a:pPr>
            <a:r>
              <a:rPr lang="en-GB" dirty="0"/>
              <a:t>	</a:t>
            </a:r>
            <a:r>
              <a:rPr lang="en-GB" dirty="0"/>
              <a:t>						</a:t>
            </a:r>
            <a:r>
              <a:rPr lang="en-GB" dirty="0" err="1" smtClean="0"/>
              <a:t>corporatefinanceinstitute.com</a:t>
            </a:r>
            <a:endParaRPr lang="en-GB" dirty="0" smtClean="0"/>
          </a:p>
        </p:txBody>
      </p:sp>
      <p:pic>
        <p:nvPicPr>
          <p:cNvPr id="4" name="Picture 3"/>
          <p:cNvPicPr>
            <a:picLocks noChangeAspect="1"/>
          </p:cNvPicPr>
          <p:nvPr/>
        </p:nvPicPr>
        <p:blipFill>
          <a:blip r:embed="rId2"/>
          <a:stretch>
            <a:fillRect/>
          </a:stretch>
        </p:blipFill>
        <p:spPr>
          <a:xfrm>
            <a:off x="838200" y="1429622"/>
            <a:ext cx="10515600" cy="3886657"/>
          </a:xfrm>
          <a:prstGeom prst="rect">
            <a:avLst/>
          </a:prstGeom>
        </p:spPr>
      </p:pic>
    </p:spTree>
    <p:extLst>
      <p:ext uri="{BB962C8B-B14F-4D97-AF65-F5344CB8AC3E}">
        <p14:creationId xmlns:p14="http://schemas.microsoft.com/office/powerpoint/2010/main" val="10388953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Average net profit = </a:t>
            </a:r>
            <a:r>
              <a:rPr lang="en-US" dirty="0"/>
              <a:t>total profit over investment period/number of </a:t>
            </a:r>
            <a:r>
              <a:rPr lang="en-US" dirty="0" smtClean="0"/>
              <a:t>years.</a:t>
            </a:r>
            <a:endParaRPr lang="en-US" dirty="0"/>
          </a:p>
          <a:p>
            <a:endParaRPr lang="en-US" dirty="0" smtClean="0"/>
          </a:p>
          <a:p>
            <a:endParaRPr lang="en-US" dirty="0" smtClean="0"/>
          </a:p>
          <a:p>
            <a:endParaRPr lang="en-US" dirty="0"/>
          </a:p>
          <a:p>
            <a:r>
              <a:rPr lang="en-US" dirty="0" smtClean="0"/>
              <a:t>Average investment = </a:t>
            </a:r>
            <a:r>
              <a:rPr lang="en-US" dirty="0"/>
              <a:t>(book value at year 1+ book value at end of useful life) / </a:t>
            </a:r>
            <a:r>
              <a:rPr lang="en-US" dirty="0" smtClean="0"/>
              <a:t>2.</a:t>
            </a:r>
          </a:p>
          <a:p>
            <a:endParaRPr lang="en-US" dirty="0"/>
          </a:p>
        </p:txBody>
      </p:sp>
      <p:sp>
        <p:nvSpPr>
          <p:cNvPr id="4" name="Title 1"/>
          <p:cNvSpPr>
            <a:spLocks noGrp="1"/>
          </p:cNvSpPr>
          <p:nvPr>
            <p:ph type="title"/>
          </p:nvPr>
        </p:nvSpPr>
        <p:spPr>
          <a:xfrm>
            <a:off x="838200" y="365125"/>
            <a:ext cx="10515600" cy="1325563"/>
          </a:xfrm>
        </p:spPr>
        <p:txBody>
          <a:bodyPr/>
          <a:lstStyle/>
          <a:p>
            <a:pPr algn="ctr"/>
            <a:r>
              <a:rPr lang="en-GB" smtClean="0"/>
              <a:t>Accounting Rate of Return</a:t>
            </a:r>
            <a:endParaRPr lang="en-GB" dirty="0"/>
          </a:p>
        </p:txBody>
      </p:sp>
    </p:spTree>
    <p:extLst>
      <p:ext uri="{BB962C8B-B14F-4D97-AF65-F5344CB8AC3E}">
        <p14:creationId xmlns:p14="http://schemas.microsoft.com/office/powerpoint/2010/main" val="14383990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Ignores the time value of money </a:t>
            </a:r>
            <a:r>
              <a:rPr lang="en-GB" dirty="0"/>
              <a:t>(the idea that money is worth more in the present than in the future</a:t>
            </a:r>
            <a:r>
              <a:rPr lang="en-GB" dirty="0" smtClean="0"/>
              <a:t>).</a:t>
            </a:r>
          </a:p>
          <a:p>
            <a:endParaRPr lang="en-GB" dirty="0" smtClean="0"/>
          </a:p>
          <a:p>
            <a:endParaRPr lang="en-GB" dirty="0"/>
          </a:p>
          <a:p>
            <a:r>
              <a:rPr lang="en-US" dirty="0" smtClean="0"/>
              <a:t>See Investopedia link on Moodle.</a:t>
            </a:r>
            <a:endParaRPr lang="en-US" dirty="0"/>
          </a:p>
        </p:txBody>
      </p:sp>
      <p:sp>
        <p:nvSpPr>
          <p:cNvPr id="4" name="Title 1"/>
          <p:cNvSpPr>
            <a:spLocks noGrp="1"/>
          </p:cNvSpPr>
          <p:nvPr>
            <p:ph type="title"/>
          </p:nvPr>
        </p:nvSpPr>
        <p:spPr>
          <a:xfrm>
            <a:off x="838200" y="365125"/>
            <a:ext cx="10515600" cy="1325563"/>
          </a:xfrm>
        </p:spPr>
        <p:txBody>
          <a:bodyPr/>
          <a:lstStyle/>
          <a:p>
            <a:pPr algn="ctr"/>
            <a:r>
              <a:rPr lang="en-GB" smtClean="0"/>
              <a:t>Accounting Rate of Return</a:t>
            </a:r>
            <a:endParaRPr lang="en-GB" dirty="0"/>
          </a:p>
        </p:txBody>
      </p:sp>
    </p:spTree>
    <p:extLst>
      <p:ext uri="{BB962C8B-B14F-4D97-AF65-F5344CB8AC3E}">
        <p14:creationId xmlns:p14="http://schemas.microsoft.com/office/powerpoint/2010/main" val="478526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mtClean="0"/>
              <a:t>Net Present Value</a:t>
            </a:r>
            <a:endParaRPr lang="en-GB" dirty="0"/>
          </a:p>
        </p:txBody>
      </p:sp>
      <p:pic>
        <p:nvPicPr>
          <p:cNvPr id="4" name="Picture 3"/>
          <p:cNvPicPr>
            <a:picLocks noChangeAspect="1"/>
          </p:cNvPicPr>
          <p:nvPr/>
        </p:nvPicPr>
        <p:blipFill>
          <a:blip r:embed="rId2"/>
          <a:stretch>
            <a:fillRect/>
          </a:stretch>
        </p:blipFill>
        <p:spPr>
          <a:xfrm>
            <a:off x="1555897" y="3004512"/>
            <a:ext cx="9080205" cy="1993563"/>
          </a:xfrm>
          <a:prstGeom prst="rect">
            <a:avLst/>
          </a:prstGeom>
        </p:spPr>
      </p:pic>
    </p:spTree>
    <p:extLst>
      <p:ext uri="{BB962C8B-B14F-4D97-AF65-F5344CB8AC3E}">
        <p14:creationId xmlns:p14="http://schemas.microsoft.com/office/powerpoint/2010/main" val="60194537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Net Present Value</a:t>
            </a:r>
            <a:endParaRPr lang="en-GB" dirty="0"/>
          </a:p>
        </p:txBody>
      </p:sp>
      <p:sp>
        <p:nvSpPr>
          <p:cNvPr id="3" name="Content Placeholder 2"/>
          <p:cNvSpPr>
            <a:spLocks noGrp="1"/>
          </p:cNvSpPr>
          <p:nvPr>
            <p:ph idx="1"/>
          </p:nvPr>
        </p:nvSpPr>
        <p:spPr/>
        <p:txBody>
          <a:bodyPr/>
          <a:lstStyle/>
          <a:p>
            <a:pPr>
              <a:buFont typeface="Arial" charset="0"/>
              <a:buChar char="•"/>
            </a:pPr>
            <a:r>
              <a:rPr lang="en-GB" dirty="0" smtClean="0"/>
              <a:t>Either positive or negative outcome. Positive indicates the investment proposal is worth pursuing.</a:t>
            </a:r>
          </a:p>
          <a:p>
            <a:pPr>
              <a:buFont typeface="Arial" charset="0"/>
              <a:buChar char="•"/>
            </a:pPr>
            <a:endParaRPr lang="en-GB" dirty="0"/>
          </a:p>
          <a:p>
            <a:pPr>
              <a:buFont typeface="Arial" charset="0"/>
              <a:buChar char="•"/>
            </a:pPr>
            <a:r>
              <a:rPr lang="en-GB" dirty="0" smtClean="0"/>
              <a:t>Does factor in the time value of money (the idea that money is worth more in the present than in the future).</a:t>
            </a:r>
          </a:p>
          <a:p>
            <a:pPr>
              <a:buFont typeface="Arial" charset="0"/>
              <a:buChar char="•"/>
            </a:pPr>
            <a:endParaRPr lang="en-GB" dirty="0"/>
          </a:p>
          <a:p>
            <a:r>
              <a:rPr lang="en-GB" dirty="0" smtClean="0"/>
              <a:t>See </a:t>
            </a:r>
            <a:r>
              <a:rPr lang="en-US" dirty="0"/>
              <a:t>Investopedia link on Moodle.</a:t>
            </a:r>
            <a:endParaRPr lang="en-US" dirty="0"/>
          </a:p>
        </p:txBody>
      </p:sp>
    </p:spTree>
    <p:extLst>
      <p:ext uri="{BB962C8B-B14F-4D97-AF65-F5344CB8AC3E}">
        <p14:creationId xmlns:p14="http://schemas.microsoft.com/office/powerpoint/2010/main" val="167218137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Outcomes</a:t>
            </a:r>
            <a:endParaRPr lang="en-GB" dirty="0"/>
          </a:p>
        </p:txBody>
      </p:sp>
      <p:sp>
        <p:nvSpPr>
          <p:cNvPr id="3" name="Content Placeholder 2"/>
          <p:cNvSpPr>
            <a:spLocks noGrp="1"/>
          </p:cNvSpPr>
          <p:nvPr>
            <p:ph idx="1"/>
          </p:nvPr>
        </p:nvSpPr>
        <p:spPr/>
        <p:txBody>
          <a:bodyPr/>
          <a:lstStyle/>
          <a:p>
            <a:pPr>
              <a:buFont typeface="Arial" charset="0"/>
              <a:buChar char="•"/>
            </a:pPr>
            <a:endParaRPr lang="en-GB" dirty="0"/>
          </a:p>
          <a:p>
            <a:pPr>
              <a:buFont typeface="Arial" charset="0"/>
              <a:buChar char="•"/>
            </a:pPr>
            <a:r>
              <a:rPr lang="en-GB" dirty="0" smtClean="0"/>
              <a:t>There are 3 possible outcomes to investment appraisal:</a:t>
            </a:r>
          </a:p>
          <a:p>
            <a:pPr lvl="1">
              <a:buFont typeface="Arial" charset="0"/>
              <a:buChar char="•"/>
            </a:pPr>
            <a:endParaRPr lang="en-GB" dirty="0" smtClean="0"/>
          </a:p>
          <a:p>
            <a:pPr lvl="1">
              <a:buFont typeface="Arial" charset="0"/>
              <a:buChar char="•"/>
            </a:pPr>
            <a:r>
              <a:rPr lang="en-GB" dirty="0" smtClean="0"/>
              <a:t>If the benefits outweigh the costs, the proposal gets approved.</a:t>
            </a:r>
          </a:p>
          <a:p>
            <a:pPr lvl="1">
              <a:buFont typeface="Arial" charset="0"/>
              <a:buChar char="•"/>
            </a:pPr>
            <a:r>
              <a:rPr lang="en-GB" dirty="0" smtClean="0"/>
              <a:t>If the costs outweigh the benefits, the following need to happen:</a:t>
            </a:r>
          </a:p>
          <a:p>
            <a:pPr lvl="2">
              <a:buFont typeface="Arial" charset="0"/>
              <a:buChar char="•"/>
            </a:pPr>
            <a:r>
              <a:rPr lang="en-GB" dirty="0" smtClean="0"/>
              <a:t>Re-appraise all areas to attempt to lower costs/increase benefits</a:t>
            </a:r>
          </a:p>
          <a:p>
            <a:pPr lvl="2">
              <a:buFont typeface="Arial" charset="0"/>
              <a:buChar char="•"/>
            </a:pPr>
            <a:r>
              <a:rPr lang="en-GB" dirty="0" smtClean="0"/>
              <a:t>Abandon the proposal.</a:t>
            </a:r>
            <a:endParaRPr lang="en-GB" dirty="0"/>
          </a:p>
        </p:txBody>
      </p:sp>
    </p:spTree>
    <p:extLst>
      <p:ext uri="{BB962C8B-B14F-4D97-AF65-F5344CB8AC3E}">
        <p14:creationId xmlns:p14="http://schemas.microsoft.com/office/powerpoint/2010/main" val="1182076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endParaRPr lang="en-US" dirty="0" smtClean="0"/>
          </a:p>
          <a:p>
            <a:pPr marL="0" indent="0" algn="ctr">
              <a:buNone/>
            </a:pPr>
            <a:endParaRPr lang="en-US" dirty="0"/>
          </a:p>
          <a:p>
            <a:pPr marL="0" indent="0" algn="ctr">
              <a:buNone/>
            </a:pPr>
            <a:endParaRPr lang="en-US" dirty="0" smtClean="0"/>
          </a:p>
          <a:p>
            <a:pPr marL="0" indent="0" algn="ctr">
              <a:buNone/>
            </a:pPr>
            <a:r>
              <a:rPr lang="en-US" dirty="0" smtClean="0"/>
              <a:t>End</a:t>
            </a:r>
            <a:endParaRPr lang="en-US" dirty="0"/>
          </a:p>
        </p:txBody>
      </p:sp>
    </p:spTree>
    <p:extLst>
      <p:ext uri="{BB962C8B-B14F-4D97-AF65-F5344CB8AC3E}">
        <p14:creationId xmlns:p14="http://schemas.microsoft.com/office/powerpoint/2010/main" val="62253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1263</TotalTime>
  <Words>652</Words>
  <Application>Microsoft Macintosh PowerPoint</Application>
  <PresentationFormat>Widescreen</PresentationFormat>
  <Paragraphs>115</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Calibri</vt:lpstr>
      <vt:lpstr>Calibri Light</vt:lpstr>
      <vt:lpstr>Mangal</vt:lpstr>
      <vt:lpstr>Arial</vt:lpstr>
      <vt:lpstr>Office Theme</vt:lpstr>
      <vt:lpstr>Transport Operations</vt:lpstr>
      <vt:lpstr>Outsourcing Transport</vt:lpstr>
      <vt:lpstr>Outsourcing Transport</vt:lpstr>
      <vt:lpstr>Replacing Assets</vt:lpstr>
      <vt:lpstr>Finance Options for Assets</vt:lpstr>
      <vt:lpstr>Finance Options for Assets</vt:lpstr>
      <vt:lpstr>Replacing Assets</vt:lpstr>
      <vt:lpstr>Replacing Assets</vt:lpstr>
      <vt:lpstr>Investment Appraisal Methods</vt:lpstr>
      <vt:lpstr>Investment Appraisal Methods</vt:lpstr>
      <vt:lpstr>Payback Period</vt:lpstr>
      <vt:lpstr>Payback Period</vt:lpstr>
      <vt:lpstr>Accounting Rate of Return</vt:lpstr>
      <vt:lpstr>Accounting Rate of Return</vt:lpstr>
      <vt:lpstr>Accounting Rate of Return</vt:lpstr>
      <vt:lpstr>Accounting Rate of Return</vt:lpstr>
      <vt:lpstr>Net Present Value</vt:lpstr>
      <vt:lpstr>Net Present Value</vt:lpstr>
      <vt:lpstr>Outcomes</vt:lpstr>
      <vt:lpstr>PowerPoint Presentation</vt:lpstr>
    </vt:vector>
  </TitlesOfParts>
  <Company/>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Movement of Goods</dc:title>
  <dc:creator>Richard High</dc:creator>
  <cp:lastModifiedBy>Richard High</cp:lastModifiedBy>
  <cp:revision>86</cp:revision>
  <dcterms:created xsi:type="dcterms:W3CDTF">2017-03-05T16:39:24Z</dcterms:created>
  <dcterms:modified xsi:type="dcterms:W3CDTF">2018-04-02T17:12:15Z</dcterms:modified>
</cp:coreProperties>
</file>