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58" r:id="rId3"/>
    <p:sldId id="261" r:id="rId4"/>
    <p:sldId id="262" r:id="rId5"/>
    <p:sldId id="257" r:id="rId6"/>
    <p:sldId id="259" r:id="rId7"/>
    <p:sldId id="265" r:id="rId8"/>
    <p:sldId id="260" r:id="rId9"/>
    <p:sldId id="264" r:id="rId10"/>
  </p:sldIdLst>
  <p:sldSz cx="9144000" cy="6858000" type="screen4x3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FBDD3A6-A8A1-D87A-12A0-EE238087C2FC}" v="915" dt="2026-03-15T20:54:06.7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55" d="100"/>
          <a:sy n="55" d="100"/>
        </p:scale>
        <p:origin x="804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284A420-F50C-4C2C-B88E-E6F4EF504B6E}"/>
              </a:ext>
            </a:extLst>
          </p:cNvPr>
          <p:cNvSpPr/>
          <p:nvPr/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93A6D2E-5228-4998-9E24-EFCCA024675E}"/>
              </a:ext>
            </a:extLst>
          </p:cNvPr>
          <p:cNvSpPr/>
          <p:nvPr/>
        </p:nvSpPr>
        <p:spPr>
          <a:xfrm>
            <a:off x="0" y="-2"/>
            <a:ext cx="9141714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9D878C-9930-44AF-AE18-FCA0DAE10D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1352" y="852056"/>
            <a:ext cx="7785429" cy="2581463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82D608-1F8D-47BB-B595-43B7BEACA9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1352" y="3754582"/>
            <a:ext cx="7785429" cy="2244436"/>
          </a:xfrm>
        </p:spPr>
        <p:txBody>
          <a:bodyPr/>
          <a:lstStyle>
            <a:lvl1pPr marL="0" indent="0" algn="l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D3C1DA-DAC9-422B-9450-54A7E03B3D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1EE12-F28E-4B03-A404-A8FCAE0F6316}" type="datetime1">
              <a:rPr lang="en-US" smtClean="0"/>
              <a:t>3/16/2026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9A2B9-3E23-4C08-A5CE-698861210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2E61E-26F7-4369-8F2F-6D3CDF644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ADB48DB-8E25-4F2F-8C02-5B793937255F}"/>
              </a:ext>
            </a:extLst>
          </p:cNvPr>
          <p:cNvCxnSpPr>
            <a:cxnSpLocks/>
          </p:cNvCxnSpPr>
          <p:nvPr/>
        </p:nvCxnSpPr>
        <p:spPr>
          <a:xfrm>
            <a:off x="8751116" y="5641011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32BA7E3-7313-49C8-A245-A85BDEB13EB3}"/>
              </a:ext>
            </a:extLst>
          </p:cNvPr>
          <p:cNvCxnSpPr>
            <a:cxnSpLocks/>
          </p:cNvCxnSpPr>
          <p:nvPr/>
        </p:nvCxnSpPr>
        <p:spPr>
          <a:xfrm>
            <a:off x="8751116" y="5641011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17043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2CCA-8D32-44C3-809A-54D0245B8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351" y="858983"/>
            <a:ext cx="7785430" cy="143227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89041-349C-49F8-B155-6F5862873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350" y="2750127"/>
            <a:ext cx="7785904" cy="32617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35E088-72B1-425B-B53B-81B134826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2799E-EB8E-4038-8063-81BB57C732D4}" type="datetime1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180451-8BF9-48B2-8E6A-9E15C8335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196E-3A76-4417-BFD8-4400D16E0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68210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CFB183B-99B9-4420-AB2D-070568510522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6DF62B9-1876-4EEB-929D-B46F98265E34}"/>
              </a:ext>
            </a:extLst>
          </p:cNvPr>
          <p:cNvSpPr/>
          <p:nvPr/>
        </p:nvSpPr>
        <p:spPr>
          <a:xfrm>
            <a:off x="0" y="-2"/>
            <a:ext cx="9144000" cy="3862064"/>
          </a:xfrm>
          <a:prstGeom prst="rect">
            <a:avLst/>
          </a:prstGeom>
          <a:ln>
            <a:noFill/>
          </a:ln>
          <a:effectLst>
            <a:outerShdw blurRad="203200" dist="127000" dir="5460000" sx="96000" sy="96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5F0E4DD-839A-4BD2-B5FA-FF319E87D037}"/>
              </a:ext>
            </a:extLst>
          </p:cNvPr>
          <p:cNvCxnSpPr>
            <a:cxnSpLocks/>
          </p:cNvCxnSpPr>
          <p:nvPr/>
        </p:nvCxnSpPr>
        <p:spPr>
          <a:xfrm>
            <a:off x="8751116" y="852057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692C2FB-E558-4132-AAF5-EFCED0144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351" y="852056"/>
            <a:ext cx="7785429" cy="2576944"/>
          </a:xfrm>
        </p:spPr>
        <p:txBody>
          <a:bodyPr anchor="b">
            <a:normAutofit/>
          </a:bodyPr>
          <a:lstStyle>
            <a:lvl1pPr>
              <a:defRPr sz="40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A20424-DA4E-467F-AC0A-D44192A54F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1348" y="4202832"/>
            <a:ext cx="7796337" cy="178926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B39F9C-ADA9-4225-9D74-193A8894ED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49361" y="6236209"/>
            <a:ext cx="2278094" cy="365125"/>
          </a:xfrm>
        </p:spPr>
        <p:txBody>
          <a:bodyPr/>
          <a:lstStyle/>
          <a:p>
            <a:fld id="{217A73C3-B243-44D3-809D-EF8FDFBD85D4}" type="datetime1">
              <a:rPr lang="en-US" smtClean="0"/>
              <a:t>3/16/2026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057DEC-B96B-4D69-8B62-5156FDA6D9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49361" y="237745"/>
            <a:ext cx="30861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BF4AC1-9934-43DC-B9AC-322612A746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467336" y="237744"/>
            <a:ext cx="567560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CBDA60A-39CD-41D4-8AE5-0FB7FD78559C}"/>
              </a:ext>
            </a:extLst>
          </p:cNvPr>
          <p:cNvCxnSpPr>
            <a:cxnSpLocks/>
          </p:cNvCxnSpPr>
          <p:nvPr/>
        </p:nvCxnSpPr>
        <p:spPr>
          <a:xfrm>
            <a:off x="8751116" y="852057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8887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CAF84-4A19-4D9A-9B82-46BCBED4F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351" y="858983"/>
            <a:ext cx="7785430" cy="143227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373DD-26AC-4E69-A17C-538D9C7C68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1350" y="2833256"/>
            <a:ext cx="3783961" cy="3165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D30C23-A75F-45DF-BCCF-760C533AC7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819" y="2833256"/>
            <a:ext cx="3783961" cy="3165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2C3974-73EC-4F1B-9E92-0E279ABEE5C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49361" y="6236209"/>
            <a:ext cx="2278094" cy="365125"/>
          </a:xfrm>
        </p:spPr>
        <p:txBody>
          <a:bodyPr/>
          <a:lstStyle/>
          <a:p>
            <a:fld id="{C9B6D3E3-28E2-4380-A113-67698215C5F8}" type="datetime1">
              <a:rPr lang="en-US" smtClean="0"/>
              <a:t>3/16/2026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0B3F2-3F28-42A3-9701-A6F01F1B1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49361" y="237745"/>
            <a:ext cx="30861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E7A2FC-50E7-4972-9F28-E3AC4EF93D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467336" y="237744"/>
            <a:ext cx="567560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4521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65F85-77E6-4F6D-9FFA-5D76201B1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352" y="872837"/>
            <a:ext cx="7785429" cy="14270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6C0DAE-58D1-45D9-9FC4-B0864E332C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1351" y="2713326"/>
            <a:ext cx="3767568" cy="823912"/>
          </a:xfrm>
        </p:spPr>
        <p:txBody>
          <a:bodyPr anchor="b">
            <a:normAutofit/>
          </a:bodyPr>
          <a:lstStyle>
            <a:lvl1pPr marL="0" indent="0">
              <a:buNone/>
              <a:defRPr sz="1800" b="0" i="1" u="none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1E63D7-9812-4EA1-A0A2-14D974311F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1351" y="3706092"/>
            <a:ext cx="3767568" cy="2334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C5055B-04A0-47D3-90ED-135025F857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570659" y="2713326"/>
            <a:ext cx="3786122" cy="823912"/>
          </a:xfrm>
        </p:spPr>
        <p:txBody>
          <a:bodyPr anchor="b">
            <a:normAutofit/>
          </a:bodyPr>
          <a:lstStyle>
            <a:lvl1pPr marL="0" indent="0">
              <a:buNone/>
              <a:defRPr sz="1800" b="0" i="1" u="none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936E6E-8F64-49E6-B57C-86CF92D1689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70659" y="3706092"/>
            <a:ext cx="3786122" cy="2334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CFFBEAD-2827-40DA-8338-2D691325F1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49361" y="6236209"/>
            <a:ext cx="2278094" cy="365125"/>
          </a:xfrm>
        </p:spPr>
        <p:txBody>
          <a:bodyPr/>
          <a:lstStyle/>
          <a:p>
            <a:fld id="{A9EFCB61-04AD-47C9-BF79-2BD8B9CEC07A}" type="datetime1">
              <a:rPr lang="en-US" smtClean="0"/>
              <a:t>3/16/2026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34B88D-9C6E-4A88-985C-3ED5057A1F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49361" y="237745"/>
            <a:ext cx="30861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80B6A32-2D15-425F-B6A9-146AFB5C1A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467336" y="237744"/>
            <a:ext cx="567560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14447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81B7C-9BD5-4CF8-BAEB-A6CB78DA2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85F1D3-3353-4FC6-8854-51B0BFFD6D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35E0C-D585-492F-8146-7493F4086301}" type="datetime1">
              <a:rPr lang="en-US" smtClean="0"/>
              <a:t>3/16/2026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226CE6-6BEB-46DB-BD4B-9B8AE89A1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81BCCC-8B3F-40B3-91D5-52E53B2AA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0204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2C0FBB6-4CCA-4358-9DD5-CDF2173E63C8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02559A-671A-4FDE-82C3-1CF8CFCF1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48390-48B5-49AB-B019-A7C8FB8C31F6}" type="datetime1">
              <a:rPr lang="en-US" smtClean="0"/>
              <a:t>3/16/2026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A14275-250D-437E-BAF1-5BB3CDE64A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D93BDE-2A52-4AA7-B222-0F25570EB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E6B771E-DDF7-430C-9462-BA1D3742C84E}"/>
              </a:ext>
            </a:extLst>
          </p:cNvPr>
          <p:cNvCxnSpPr>
            <a:cxnSpLocks/>
          </p:cNvCxnSpPr>
          <p:nvPr/>
        </p:nvCxnSpPr>
        <p:spPr>
          <a:xfrm>
            <a:off x="8751116" y="5641011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5400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F9A0B00-F6ED-4C3A-97DC-C2AF9D62EE8B}"/>
              </a:ext>
            </a:extLst>
          </p:cNvPr>
          <p:cNvSpPr/>
          <p:nvPr/>
        </p:nvSpPr>
        <p:spPr>
          <a:xfrm>
            <a:off x="59300" y="0"/>
            <a:ext cx="3748968" cy="6858000"/>
          </a:xfrm>
          <a:prstGeom prst="rect">
            <a:avLst/>
          </a:prstGeom>
          <a:ln>
            <a:noFill/>
          </a:ln>
          <a:effectLst>
            <a:outerShdw blurRad="228600" dist="1143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 useBgFill="1">
        <p:nvSpPr>
          <p:cNvPr id="123" name="Rectangle 122">
            <a:extLst>
              <a:ext uri="{FF2B5EF4-FFF2-40B4-BE49-F238E27FC236}">
                <a16:creationId xmlns:a16="http://schemas.microsoft.com/office/drawing/2014/main" id="{3B025FD9-B9EF-4F5C-B67D-3485253B7A6A}"/>
              </a:ext>
            </a:extLst>
          </p:cNvPr>
          <p:cNvSpPr/>
          <p:nvPr/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7F545CD-A200-4C66-BF9A-9B839D0CE648}"/>
              </a:ext>
            </a:extLst>
          </p:cNvPr>
          <p:cNvSpPr/>
          <p:nvPr/>
        </p:nvSpPr>
        <p:spPr>
          <a:xfrm>
            <a:off x="0" y="0"/>
            <a:ext cx="4572000" cy="6858000"/>
          </a:xfrm>
          <a:prstGeom prst="rect">
            <a:avLst/>
          </a:prstGeom>
          <a:ln>
            <a:noFill/>
          </a:ln>
          <a:effectLst>
            <a:outerShdw blurRad="228600" dist="1524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110916-EEE9-418C-B24A-EC09A6D22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7903" y="872836"/>
            <a:ext cx="3420394" cy="2281050"/>
          </a:xfrm>
        </p:spPr>
        <p:txBody>
          <a:bodyPr anchor="b">
            <a:noAutofit/>
          </a:bodyPr>
          <a:lstStyle>
            <a:lvl1pPr>
              <a:defRPr sz="27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C3A0F4-FD98-409E-B41A-5F4352C6A8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6336" y="872837"/>
            <a:ext cx="3390445" cy="5140036"/>
          </a:xfrm>
        </p:spPr>
        <p:txBody>
          <a:bodyPr>
            <a:normAutofit/>
          </a:bodyPr>
          <a:lstStyle>
            <a:lvl1pPr algn="l">
              <a:defRPr sz="2100"/>
            </a:lvl1pPr>
            <a:lvl2pPr algn="l">
              <a:defRPr sz="1800"/>
            </a:lvl2pPr>
            <a:lvl3pPr algn="l">
              <a:defRPr sz="1500"/>
            </a:lvl3pPr>
            <a:lvl4pPr algn="l">
              <a:defRPr sz="1350"/>
            </a:lvl4pPr>
            <a:lvl5pPr algn="l">
              <a:defRPr sz="135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FABF6F-6E7C-4B3F-B205-09361DA589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7903" y="3442855"/>
            <a:ext cx="3420394" cy="257694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25198D-8500-4277-AA5D-3C3D8FDDCF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46889" y="6236209"/>
            <a:ext cx="2278094" cy="365125"/>
          </a:xfrm>
        </p:spPr>
        <p:txBody>
          <a:bodyPr/>
          <a:lstStyle/>
          <a:p>
            <a:fld id="{962E767E-8A14-4E70-91B9-2101CBC4D7BD}" type="datetime1">
              <a:rPr lang="en-US" smtClean="0"/>
              <a:t>3/16/2026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8D219F-027A-4632-9FB0-BD098D56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46888" y="237745"/>
            <a:ext cx="2844399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30C82B-C7DC-434D-8768-DE9D117671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469630" y="237744"/>
            <a:ext cx="567560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29" name="Straight Connector 128">
            <a:extLst>
              <a:ext uri="{FF2B5EF4-FFF2-40B4-BE49-F238E27FC236}">
                <a16:creationId xmlns:a16="http://schemas.microsoft.com/office/drawing/2014/main" id="{A8CCC603-9605-46C8-9034-8DAE6AC40DD9}"/>
              </a:ext>
            </a:extLst>
          </p:cNvPr>
          <p:cNvCxnSpPr>
            <a:cxnSpLocks/>
          </p:cNvCxnSpPr>
          <p:nvPr/>
        </p:nvCxnSpPr>
        <p:spPr>
          <a:xfrm>
            <a:off x="8751116" y="5641011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CBBF1D9-8F8F-45A3-BDB4-952D0FB20A4D}"/>
              </a:ext>
            </a:extLst>
          </p:cNvPr>
          <p:cNvCxnSpPr>
            <a:cxnSpLocks/>
          </p:cNvCxnSpPr>
          <p:nvPr/>
        </p:nvCxnSpPr>
        <p:spPr>
          <a:xfrm>
            <a:off x="8751116" y="5641011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80368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BEB8797-B080-41A6-B14E-8DC7F0F27E4E}"/>
              </a:ext>
            </a:extLst>
          </p:cNvPr>
          <p:cNvSpPr/>
          <p:nvPr/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C6C7272-A552-46B3-992F-F5ADD5AA2443}"/>
              </a:ext>
            </a:extLst>
          </p:cNvPr>
          <p:cNvSpPr/>
          <p:nvPr/>
        </p:nvSpPr>
        <p:spPr>
          <a:xfrm>
            <a:off x="-1" y="0"/>
            <a:ext cx="4565758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28600" dist="1524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sz="135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5F6AD1-1E6C-46AF-8431-6627180FF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550" y="858981"/>
            <a:ext cx="3417562" cy="2281052"/>
          </a:xfrm>
        </p:spPr>
        <p:txBody>
          <a:bodyPr anchor="b"/>
          <a:lstStyle>
            <a:lvl1pPr>
              <a:defRPr lang="en-US" sz="27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88A91F9-760E-4CF4-8A03-FA1482C35E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19870" y="865909"/>
            <a:ext cx="3436911" cy="5126182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9A9D5-BA6E-4C4A-88A0-5BB86958B8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550" y="3429000"/>
            <a:ext cx="3417562" cy="2590800"/>
          </a:xfrm>
        </p:spPr>
        <p:txBody>
          <a:bodyPr/>
          <a:lstStyle>
            <a:lvl1pPr marL="0" indent="0"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56899E-70A1-4EFB-87EC-6C4F3BC036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46889" y="6236209"/>
            <a:ext cx="2278094" cy="365125"/>
          </a:xfrm>
        </p:spPr>
        <p:txBody>
          <a:bodyPr/>
          <a:lstStyle/>
          <a:p>
            <a:fld id="{01AF0C4B-5A4A-45CA-ABEC-10F107160D33}" type="datetime1">
              <a:rPr lang="en-US" smtClean="0"/>
              <a:t>3/16/2026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C34B05-4931-4BC8-BD43-9E6B944B3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46888" y="237745"/>
            <a:ext cx="30861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ABE5D-7EA4-4D33-B23E-52E640CBF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469630" y="237744"/>
            <a:ext cx="567560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DF0DB5EA-94EC-4DB5-B8E5-B454005C1552}"/>
              </a:ext>
            </a:extLst>
          </p:cNvPr>
          <p:cNvCxnSpPr>
            <a:cxnSpLocks/>
          </p:cNvCxnSpPr>
          <p:nvPr/>
        </p:nvCxnSpPr>
        <p:spPr>
          <a:xfrm>
            <a:off x="8751116" y="5641011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699FF82-B951-46E6-AEA7-0993C867FB6D}"/>
              </a:ext>
            </a:extLst>
          </p:cNvPr>
          <p:cNvCxnSpPr>
            <a:cxnSpLocks/>
          </p:cNvCxnSpPr>
          <p:nvPr/>
        </p:nvCxnSpPr>
        <p:spPr>
          <a:xfrm>
            <a:off x="8751116" y="5641011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37416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F69F7-12D5-40F0-88F0-33D60AEB02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5BB511-E79D-41D8-AF91-14A5C803FC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05DFA-4DAF-4B30-8032-503081AEA4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B8189-0D9C-48A6-9FA3-862227B094CE}" type="datetime1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34FBF5-16C0-46A0-916A-4910C1B615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626EA6-7E48-454C-887A-0EF3356F9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02992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312BAB-A07B-4FEA-8EB5-A7BD8B24C6DA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245A432-7E52-48B5-A8BB-13EED592E35A}"/>
              </a:ext>
            </a:extLst>
          </p:cNvPr>
          <p:cNvSpPr/>
          <p:nvPr/>
        </p:nvSpPr>
        <p:spPr>
          <a:xfrm>
            <a:off x="5860473" y="0"/>
            <a:ext cx="3283527" cy="6858000"/>
          </a:xfrm>
          <a:prstGeom prst="rect">
            <a:avLst/>
          </a:prstGeom>
          <a:ln>
            <a:noFill/>
          </a:ln>
          <a:effectLst>
            <a:outerShdw blurRad="254000" dist="152400" dir="10680000" sx="95000" sy="95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56288B6-16BD-4DEE-9187-C78963ED1D8A}"/>
              </a:ext>
            </a:extLst>
          </p:cNvPr>
          <p:cNvCxnSpPr>
            <a:cxnSpLocks/>
          </p:cNvCxnSpPr>
          <p:nvPr/>
        </p:nvCxnSpPr>
        <p:spPr>
          <a:xfrm rot="16200000" flipH="1">
            <a:off x="7771153" y="195656"/>
            <a:ext cx="0" cy="44930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F9259F7B-ED77-4251-A424-93712C6F57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104659" y="872836"/>
            <a:ext cx="1891145" cy="5119256"/>
          </a:xfrm>
        </p:spPr>
        <p:txBody>
          <a:bodyPr vert="eaVert"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295692-9BD0-4EB9-B344-9A6945DB0B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67560" y="872836"/>
            <a:ext cx="4975627" cy="51192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128527-7CED-4CF3-A260-649685D2E6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46889" y="6236209"/>
            <a:ext cx="2278094" cy="365125"/>
          </a:xfrm>
        </p:spPr>
        <p:txBody>
          <a:bodyPr/>
          <a:lstStyle/>
          <a:p>
            <a:fld id="{26ADDCAE-6443-42C3-9C19-F95985500186}" type="datetime1">
              <a:rPr lang="en-US" smtClean="0"/>
              <a:t>3/16/2026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517F65-E517-4B50-B559-FD7D59F3E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46888" y="237745"/>
            <a:ext cx="268605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D40B7-46EE-49D9-BE89-7E101F80A4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469630" y="237744"/>
            <a:ext cx="567560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05031BF-2EA5-4128-B6AF-2D0F5A101095}"/>
              </a:ext>
            </a:extLst>
          </p:cNvPr>
          <p:cNvCxnSpPr>
            <a:cxnSpLocks/>
          </p:cNvCxnSpPr>
          <p:nvPr/>
        </p:nvCxnSpPr>
        <p:spPr>
          <a:xfrm rot="16200000" flipH="1">
            <a:off x="7771153" y="195656"/>
            <a:ext cx="0" cy="44930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59181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38E7D36-B1C9-463C-983F-AEA5810A60D0}"/>
              </a:ext>
            </a:extLst>
          </p:cNvPr>
          <p:cNvSpPr/>
          <p:nvPr/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7B9A221-B33F-47C2-85FF-2C8F363D797B}"/>
              </a:ext>
            </a:extLst>
          </p:cNvPr>
          <p:cNvSpPr/>
          <p:nvPr/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D0E0EF1-7626-4514-9337-271DD661B1EB}"/>
              </a:ext>
            </a:extLst>
          </p:cNvPr>
          <p:cNvSpPr/>
          <p:nvPr/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5F0B1492-9A00-4F80-8771-0BB2C2C4353C}"/>
              </a:ext>
            </a:extLst>
          </p:cNvPr>
          <p:cNvSpPr/>
          <p:nvPr/>
        </p:nvSpPr>
        <p:spPr>
          <a:xfrm>
            <a:off x="0" y="-2"/>
            <a:ext cx="9141714" cy="2544415"/>
          </a:xfrm>
          <a:prstGeom prst="rect">
            <a:avLst/>
          </a:prstGeom>
          <a:ln>
            <a:noFill/>
          </a:ln>
          <a:effectLst>
            <a:outerShdw blurRad="190500" dist="127000" dir="5460000" sx="94000" sy="94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62805-4F8E-44FE-905C-2C3F1A2B3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351" y="858983"/>
            <a:ext cx="7785430" cy="14322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45021C-0380-49AA-ADA1-A8B473FBF5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1350" y="2750127"/>
            <a:ext cx="7785904" cy="32617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7A2409-F298-40BF-BFAC-65A3E71D29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49361" y="624008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/>
                </a:solidFill>
              </a:defRPr>
            </a:lvl1pPr>
          </a:lstStyle>
          <a:p>
            <a:fld id="{6989806E-8E94-473C-AEE7-BE6F15F85533}" type="datetime1">
              <a:rPr lang="en-US" smtClean="0"/>
              <a:t>3/16/2026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4799D8-4DBF-4BB2-8D2B-65592ADC90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49361" y="23620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F99666-11C3-48A1-966C-439EBF9D9A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467336" y="235881"/>
            <a:ext cx="567560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1050" b="1" kern="1200" smtClean="0">
                <a:solidFill>
                  <a:schemeClr val="tx1"/>
                </a:solidFill>
                <a:latin typeface="Bierstadt" panose="020B0504020202020204" pitchFamily="34" charset="0"/>
                <a:ea typeface="+mn-ea"/>
                <a:cs typeface="+mn-cs"/>
              </a:defRPr>
            </a:lvl1pPr>
          </a:lstStyle>
          <a:p>
            <a:fld id="{B4A918BC-4D43-4B42-B3C0-E7EBE25E6AF0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19" name="Straight Connector 118">
            <a:extLst>
              <a:ext uri="{FF2B5EF4-FFF2-40B4-BE49-F238E27FC236}">
                <a16:creationId xmlns:a16="http://schemas.microsoft.com/office/drawing/2014/main" id="{7FAC7B62-8ACC-41ED-80AB-8D1CDF38B9E4}"/>
              </a:ext>
            </a:extLst>
          </p:cNvPr>
          <p:cNvCxnSpPr>
            <a:cxnSpLocks/>
          </p:cNvCxnSpPr>
          <p:nvPr/>
        </p:nvCxnSpPr>
        <p:spPr>
          <a:xfrm>
            <a:off x="8751116" y="5641011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45FF525-9A83-4625-99D9-B267BDE077E7}"/>
              </a:ext>
            </a:extLst>
          </p:cNvPr>
          <p:cNvCxnSpPr>
            <a:cxnSpLocks/>
          </p:cNvCxnSpPr>
          <p:nvPr/>
        </p:nvCxnSpPr>
        <p:spPr>
          <a:xfrm>
            <a:off x="8751116" y="5641011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1717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53" r:id="rId6"/>
    <p:sldLayoutId id="2147483749" r:id="rId7"/>
    <p:sldLayoutId id="2147483750" r:id="rId8"/>
    <p:sldLayoutId id="2147483751" r:id="rId9"/>
    <p:sldLayoutId id="2147483752" r:id="rId10"/>
    <p:sldLayoutId id="2147483754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xfordlearnersdictionaries.com/definition/english/availability?q=availability%E2%81%A0" TargetMode="External"/><Relationship Id="rId2" Type="http://schemas.openxmlformats.org/officeDocument/2006/relationships/hyperlink" Target="https://doi.org/10.2196/36414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oxfordlearnersdictionaries.com/definition/english/accessibility?q=accessibility&#8288;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Slide Background">
            <a:extLst>
              <a:ext uri="{FF2B5EF4-FFF2-40B4-BE49-F238E27FC236}">
                <a16:creationId xmlns:a16="http://schemas.microsoft.com/office/drawing/2014/main" id="{B50D074C-5457-4294-A181-6B67F4146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37879"/>
            <a:ext cx="9143999" cy="2320119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39" y="2892691"/>
            <a:ext cx="9137133" cy="3742561"/>
          </a:xfrm>
        </p:spPr>
        <p:txBody>
          <a:bodyPr vert="horz" lIns="68580" tIns="34290" rIns="68580" bIns="34290" rtlCol="0" anchor="ctr"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US" sz="1500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US" sz="2600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US" sz="2600">
                <a:highlight>
                  <a:srgbClr val="FFFFFF"/>
                </a:highlight>
                <a:latin typeface="Arial"/>
                <a:cs typeface="Arial"/>
              </a:rPr>
              <a:t>Certificate of Higher Education Skills for the Workplace </a:t>
            </a:r>
            <a:br>
              <a:rPr lang="en-US" sz="2600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US" sz="2600">
                <a:highlight>
                  <a:srgbClr val="FFFFFF"/>
                </a:highlight>
                <a:latin typeface="Arial"/>
                <a:cs typeface="Arial"/>
              </a:rPr>
              <a:t>(Health &amp; Social Care)</a:t>
            </a:r>
            <a:br>
              <a:rPr lang="en-US" sz="2600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US" sz="2600">
                <a:highlight>
                  <a:srgbClr val="FFFFFF"/>
                </a:highlight>
                <a:latin typeface="Arial"/>
                <a:cs typeface="Arial"/>
              </a:rPr>
              <a:t>Digital Skills and Research Methods</a:t>
            </a:r>
            <a:br>
              <a:rPr lang="en-US" sz="2600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US" sz="2600">
                <a:highlight>
                  <a:srgbClr val="FFFFFF"/>
                </a:highlight>
                <a:latin typeface="Arial"/>
                <a:cs typeface="Arial"/>
              </a:rPr>
              <a:t>(</a:t>
            </a:r>
            <a:r>
              <a:rPr lang="en-US" sz="2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LCHS4007</a:t>
            </a:r>
            <a:r>
              <a:rPr lang="en-US" sz="26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)</a:t>
            </a:r>
            <a:br>
              <a:rPr lang="en-US" sz="2600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US" sz="2600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US" sz="2600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US" sz="2600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US" sz="2600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2600">
                <a:highlight>
                  <a:srgbClr val="FFFFFF"/>
                </a:highlight>
                <a:latin typeface="Arial"/>
                <a:cs typeface="Arial"/>
              </a:rPr>
              <a:t>Dr. Rajeev Nath</a:t>
            </a:r>
            <a:endParaRPr lang="en-US" sz="2600">
              <a:latin typeface="Arial"/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17191" y="3161630"/>
            <a:ext cx="2742535" cy="3473622"/>
          </a:xfrm>
        </p:spPr>
        <p:txBody>
          <a:bodyPr vert="horz" lIns="68580" tIns="34290" rIns="68580" bIns="34290" rtlCol="0" anchor="ctr">
            <a:noAutofit/>
          </a:bodyPr>
          <a:lstStyle/>
          <a:p>
            <a:pPr algn="r"/>
            <a:br>
              <a:rPr lang="en-US" sz="2400" dirty="0">
                <a:highlight>
                  <a:srgbClr val="FFFFFF"/>
                </a:highlight>
              </a:rPr>
            </a:br>
            <a:br>
              <a:rPr lang="en-US" sz="2600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</a:br>
            <a:r>
              <a:rPr lang="en-US" sz="20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Group 2</a:t>
            </a:r>
            <a:br>
              <a:rPr lang="en-US" sz="20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</a:br>
            <a:r>
              <a:rPr lang="en-US" sz="20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1: Sharon McGrane </a:t>
            </a:r>
            <a:br>
              <a:rPr lang="en-US" sz="20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</a:br>
            <a:r>
              <a:rPr lang="en-US" sz="20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2533624</a:t>
            </a:r>
            <a:br>
              <a:rPr lang="en-US" sz="2000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US" sz="2000" dirty="0">
                <a:highlight>
                  <a:srgbClr val="FFFFFF"/>
                </a:highlight>
                <a:latin typeface="Arial"/>
                <a:cs typeface="Arial"/>
              </a:rPr>
              <a:t>2: Debora Bouwens 2524176</a:t>
            </a:r>
            <a:br>
              <a:rPr lang="en-US" sz="2000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US" sz="2000" dirty="0">
                <a:highlight>
                  <a:srgbClr val="FFFFFF"/>
                </a:highlight>
                <a:latin typeface="Arial"/>
                <a:cs typeface="Arial"/>
              </a:rPr>
              <a:t>3: </a:t>
            </a:r>
            <a:r>
              <a:rPr lang="en-US" sz="2000" dirty="0" err="1">
                <a:highlight>
                  <a:srgbClr val="FFFFFF"/>
                </a:highlight>
                <a:latin typeface="Arial"/>
                <a:cs typeface="Arial"/>
              </a:rPr>
              <a:t>Carlvina</a:t>
            </a:r>
            <a:r>
              <a:rPr lang="en-US" sz="2000" dirty="0">
                <a:highlight>
                  <a:srgbClr val="FFFFFF"/>
                </a:highlight>
                <a:latin typeface="Arial"/>
                <a:cs typeface="Arial"/>
              </a:rPr>
              <a:t> Samuels</a:t>
            </a:r>
            <a:br>
              <a:rPr lang="en-US" sz="2000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US" sz="20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2530714</a:t>
            </a:r>
            <a:r>
              <a:rPr lang="en-US" sz="2400" dirty="0">
                <a:highlight>
                  <a:srgbClr val="FFFFFF"/>
                </a:highlight>
                <a:latin typeface="Arial"/>
                <a:cs typeface="Arial"/>
              </a:rPr>
              <a:t> </a:t>
            </a:r>
            <a:br>
              <a:rPr lang="en-US" sz="2400" dirty="0">
                <a:highlight>
                  <a:srgbClr val="FFFFFF"/>
                </a:highlight>
                <a:latin typeface="Arial"/>
                <a:cs typeface="Arial"/>
              </a:rPr>
            </a:br>
            <a:endParaRPr lang="en-US" sz="2400">
              <a:highlight>
                <a:srgbClr val="FFFFFF"/>
              </a:highlight>
              <a:latin typeface="Arial"/>
              <a:cs typeface="Arial"/>
            </a:endParaRPr>
          </a:p>
        </p:txBody>
      </p:sp>
      <p:pic>
        <p:nvPicPr>
          <p:cNvPr id="4" name="Picture 3" descr="A blue sign with white text&#10;&#10;AI-generated content may be incorrect.">
            <a:extLst>
              <a:ext uri="{FF2B5EF4-FFF2-40B4-BE49-F238E27FC236}">
                <a16:creationId xmlns:a16="http://schemas.microsoft.com/office/drawing/2014/main" id="{670F5F3B-A7C6-88FF-2AEA-EF39479CFA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8674" y="223175"/>
            <a:ext cx="5804650" cy="2248741"/>
          </a:xfrm>
          <a:prstGeom prst="rect">
            <a:avLst/>
          </a:prstGeom>
          <a:effectLst/>
        </p:spPr>
      </p:pic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2E6B6C39-3A8E-4EAF-A0CD-4FE0CDFCD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51116" y="5098869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F2565D04-6311-905E-4595-68EBA78E4327}"/>
              </a:ext>
            </a:extLst>
          </p:cNvPr>
          <p:cNvSpPr txBox="1"/>
          <p:nvPr/>
        </p:nvSpPr>
        <p:spPr>
          <a:xfrm>
            <a:off x="11604274" y="348204"/>
            <a:ext cx="3415354" cy="293330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450"/>
              </a:spcAft>
            </a:pPr>
            <a:endParaRPr lang="en-GB" sz="975" dirty="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B0FDAA-66CC-6A93-E405-81012D32F36F}"/>
              </a:ext>
            </a:extLst>
          </p:cNvPr>
          <p:cNvSpPr txBox="1"/>
          <p:nvPr/>
        </p:nvSpPr>
        <p:spPr>
          <a:xfrm>
            <a:off x="3014461" y="2874317"/>
            <a:ext cx="3647071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0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Group Presentation</a:t>
            </a:r>
            <a:r>
              <a:rPr lang="en-US" sz="3000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 </a:t>
            </a:r>
            <a:endParaRPr lang="en-US">
              <a:latin typeface="Bierstadt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A9C7EA-D93E-68D4-5A46-0E8D65352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351" y="4534"/>
            <a:ext cx="7785430" cy="1432273"/>
          </a:xfrm>
        </p:spPr>
        <p:txBody>
          <a:bodyPr/>
          <a:lstStyle/>
          <a:p>
            <a:pPr algn="ctr"/>
            <a:r>
              <a:rPr lang="en-GB" b="1" u="sng">
                <a:latin typeface="Arial"/>
                <a:cs typeface="Arial"/>
              </a:rPr>
              <a:t>Objectives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9B3B17-889C-5DB5-6DB2-20C108D0A8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50" y="1617686"/>
            <a:ext cx="1970052" cy="74714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>
                <a:latin typeface="Arial"/>
                <a:cs typeface="Arial"/>
              </a:rPr>
              <a:t>Sharon</a:t>
            </a:r>
            <a:br>
              <a:rPr lang="en-GB" sz="2400" dirty="0">
                <a:latin typeface="Arial"/>
                <a:cs typeface="Arial"/>
              </a:rPr>
            </a:br>
            <a:r>
              <a:rPr lang="en-GB" sz="2400">
                <a:latin typeface="Arial"/>
                <a:cs typeface="Arial"/>
              </a:rPr>
              <a:t>1 </a:t>
            </a:r>
            <a:endParaRPr lang="en-GB" sz="2400" dirty="0">
              <a:latin typeface="Arial"/>
              <a:cs typeface="Arial"/>
            </a:endParaRPr>
          </a:p>
          <a:p>
            <a:endParaRPr lang="en-GB" sz="3000" dirty="0">
              <a:latin typeface="Arial"/>
              <a:cs typeface="Arial"/>
            </a:endParaRPr>
          </a:p>
        </p:txBody>
      </p:sp>
      <p:pic>
        <p:nvPicPr>
          <p:cNvPr id="4" name="Picture 3" descr="A logo of a company&#10;&#10;AI-generated content may be incorrect.">
            <a:extLst>
              <a:ext uri="{FF2B5EF4-FFF2-40B4-BE49-F238E27FC236}">
                <a16:creationId xmlns:a16="http://schemas.microsoft.com/office/drawing/2014/main" id="{D94CA445-5907-9F61-5CB6-330DE89015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9321" y="1712259"/>
            <a:ext cx="971550" cy="990600"/>
          </a:xfrm>
          <a:prstGeom prst="rect">
            <a:avLst/>
          </a:prstGeom>
        </p:spPr>
      </p:pic>
      <p:pic>
        <p:nvPicPr>
          <p:cNvPr id="5" name="Picture 4" descr="A blue and white cloud logo&#10;&#10;AI-generated content may be incorrect.">
            <a:extLst>
              <a:ext uri="{FF2B5EF4-FFF2-40B4-BE49-F238E27FC236}">
                <a16:creationId xmlns:a16="http://schemas.microsoft.com/office/drawing/2014/main" id="{1EE18945-FC82-70F8-FCA0-CC43A87EDFE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97" t="821" r="-363" b="672"/>
          <a:stretch>
            <a:fillRect/>
          </a:stretch>
        </p:blipFill>
        <p:spPr>
          <a:xfrm>
            <a:off x="4457894" y="6122334"/>
            <a:ext cx="1179500" cy="73186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86344BC-9513-C858-A2CC-91FC1C59552A}"/>
              </a:ext>
            </a:extLst>
          </p:cNvPr>
          <p:cNvSpPr txBox="1"/>
          <p:nvPr/>
        </p:nvSpPr>
        <p:spPr>
          <a:xfrm>
            <a:off x="3279716" y="6011372"/>
            <a:ext cx="2029713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</a:rPr>
              <a:t>Debora</a:t>
            </a:r>
            <a:br>
              <a:rPr lang="en-GB" sz="2400" dirty="0">
                <a:latin typeface="Arial"/>
                <a:cs typeface="Arial"/>
              </a:rPr>
            </a:br>
            <a:r>
              <a:rPr lang="en-GB" sz="2400">
                <a:latin typeface="Arial"/>
                <a:cs typeface="Arial"/>
              </a:rPr>
              <a:t>2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C5F01B5-6922-7F35-DF66-39814F54A247}"/>
              </a:ext>
            </a:extLst>
          </p:cNvPr>
          <p:cNvSpPr txBox="1"/>
          <p:nvPr/>
        </p:nvSpPr>
        <p:spPr>
          <a:xfrm>
            <a:off x="6523431" y="1714640"/>
            <a:ext cx="2618388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 err="1">
                <a:latin typeface="Arial"/>
                <a:cs typeface="Arial"/>
              </a:rPr>
              <a:t>Carlvina</a:t>
            </a:r>
            <a:br>
              <a:rPr lang="en-GB" sz="2400" dirty="0">
                <a:latin typeface="Arial"/>
                <a:cs typeface="Arial"/>
              </a:rPr>
            </a:br>
            <a:r>
              <a:rPr lang="en-GB" sz="2400" dirty="0">
                <a:latin typeface="Arial"/>
                <a:cs typeface="Arial"/>
              </a:rPr>
              <a:t>3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97213C8-33B0-915C-D478-A59F0DD61968}"/>
              </a:ext>
            </a:extLst>
          </p:cNvPr>
          <p:cNvSpPr txBox="1"/>
          <p:nvPr/>
        </p:nvSpPr>
        <p:spPr>
          <a:xfrm>
            <a:off x="3247630" y="2367740"/>
            <a:ext cx="2424104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Arial"/>
                <a:ea typeface="+mn-lt"/>
                <a:cs typeface="Arial"/>
              </a:rPr>
              <a:t>• Aid communication  between staff in </a:t>
            </a:r>
            <a:r>
              <a:rPr lang="en-GB" sz="2400">
                <a:latin typeface="Arial"/>
                <a:ea typeface="+mn-lt"/>
                <a:cs typeface="Arial"/>
              </a:rPr>
              <a:t>difference</a:t>
            </a:r>
            <a:r>
              <a:rPr lang="en-GB" sz="2400" dirty="0">
                <a:latin typeface="Arial"/>
                <a:ea typeface="+mn-lt"/>
                <a:cs typeface="Arial"/>
              </a:rPr>
              <a:t> locations</a:t>
            </a:r>
            <a:br>
              <a:rPr lang="en-GB" sz="2400" dirty="0">
                <a:latin typeface="Arial"/>
                <a:ea typeface="+mn-lt"/>
                <a:cs typeface="Arial"/>
              </a:rPr>
            </a:br>
            <a:r>
              <a:rPr lang="en-GB" sz="2400" dirty="0">
                <a:latin typeface="Arial"/>
                <a:cs typeface="Arial"/>
              </a:rPr>
              <a:t>• </a:t>
            </a:r>
            <a:r>
              <a:rPr lang="en-GB" sz="2400" dirty="0">
                <a:latin typeface="Arial"/>
                <a:ea typeface="+mn-lt"/>
                <a:cs typeface="Arial"/>
              </a:rPr>
              <a:t> The advantages and challenges in OneDrive</a:t>
            </a:r>
            <a:endParaRPr lang="en-GB" sz="2400">
              <a:latin typeface="Arial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9A7AB6-2FE3-89B2-8390-1C6BCEC2EDB0}"/>
              </a:ext>
            </a:extLst>
          </p:cNvPr>
          <p:cNvSpPr txBox="1"/>
          <p:nvPr/>
        </p:nvSpPr>
        <p:spPr>
          <a:xfrm>
            <a:off x="126818" y="2868507"/>
            <a:ext cx="2171905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200" dirty="0">
                <a:latin typeface="Arial"/>
                <a:cs typeface="Arial"/>
              </a:rPr>
              <a:t>•</a:t>
            </a:r>
            <a:r>
              <a:rPr lang="en-GB" sz="2400">
                <a:latin typeface="Arial"/>
                <a:ea typeface="+mn-lt"/>
                <a:cs typeface="Arial"/>
              </a:rPr>
              <a:t> How </a:t>
            </a:r>
            <a:r>
              <a:rPr lang="en-GB" sz="2400" dirty="0">
                <a:latin typeface="Arial"/>
                <a:ea typeface="+mn-lt"/>
                <a:cs typeface="Arial"/>
              </a:rPr>
              <a:t>staff currently complete the task and how </a:t>
            </a:r>
            <a:r>
              <a:rPr lang="en-GB" sz="2400">
                <a:latin typeface="Arial"/>
                <a:ea typeface="+mn-lt"/>
                <a:cs typeface="Arial"/>
              </a:rPr>
              <a:t>Excel improves it </a:t>
            </a:r>
            <a:endParaRPr lang="en-GB" sz="2400">
              <a:latin typeface="Arial"/>
              <a:cs typeface="Arial"/>
            </a:endParaRPr>
          </a:p>
          <a:p>
            <a:r>
              <a:rPr lang="en-GB" sz="2400">
                <a:latin typeface="Arial"/>
                <a:ea typeface="+mn-lt"/>
                <a:cs typeface="Arial"/>
              </a:rPr>
              <a:t>• The </a:t>
            </a:r>
            <a:r>
              <a:rPr lang="en-GB" sz="2400" dirty="0">
                <a:latin typeface="Arial"/>
                <a:ea typeface="+mn-lt"/>
                <a:cs typeface="Arial"/>
              </a:rPr>
              <a:t>benefits and </a:t>
            </a:r>
            <a:r>
              <a:rPr lang="en-GB" sz="2400">
                <a:latin typeface="Arial"/>
                <a:ea typeface="+mn-lt"/>
                <a:cs typeface="Arial"/>
              </a:rPr>
              <a:t>limitations of Excel</a:t>
            </a:r>
            <a:endParaRPr lang="en-GB" sz="2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302407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347A3E-E5C4-6243-9E90-104231F53B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351" y="287483"/>
            <a:ext cx="7785430" cy="1432273"/>
          </a:xfrm>
        </p:spPr>
        <p:txBody>
          <a:bodyPr/>
          <a:lstStyle/>
          <a:p>
            <a:pPr algn="ctr"/>
            <a:r>
              <a:rPr lang="en-GB" b="1" dirty="0">
                <a:latin typeface="Arial"/>
                <a:cs typeface="Arial"/>
              </a:rPr>
              <a:t> </a:t>
            </a:r>
            <a:r>
              <a:rPr lang="en-GB" b="1" u="sng">
                <a:latin typeface="Arial"/>
                <a:cs typeface="Arial"/>
              </a:rPr>
              <a:t>Improve</a:t>
            </a:r>
            <a:r>
              <a:rPr lang="en-GB" b="1" dirty="0">
                <a:latin typeface="Arial"/>
                <a:cs typeface="Arial"/>
              </a:rPr>
              <a:t> </a:t>
            </a:r>
            <a:r>
              <a:rPr lang="en-GB" b="1" u="sng">
                <a:latin typeface="Arial"/>
                <a:cs typeface="Arial"/>
              </a:rPr>
              <a:t>with</a:t>
            </a:r>
            <a:r>
              <a:rPr lang="en-GB" b="1" dirty="0">
                <a:latin typeface="Arial"/>
                <a:cs typeface="Arial"/>
              </a:rPr>
              <a:t> </a:t>
            </a:r>
            <a:r>
              <a:rPr lang="en-GB" b="1" u="sng">
                <a:latin typeface="Arial"/>
                <a:cs typeface="Arial"/>
              </a:rPr>
              <a:t>Excel</a:t>
            </a:r>
            <a:endParaRPr lang="en-GB" b="1" u="sng" dirty="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F1A2CB-01E2-B31D-847D-D203CACE70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latin typeface="Arial"/>
                <a:cs typeface="Arial"/>
              </a:rPr>
              <a:t>• Efficiency </a:t>
            </a:r>
            <a:br>
              <a:rPr lang="en-GB" sz="2400" dirty="0">
                <a:latin typeface="Arial"/>
                <a:cs typeface="Arial"/>
              </a:rPr>
            </a:br>
            <a:br>
              <a:rPr lang="en-GB" sz="2400" dirty="0">
                <a:latin typeface="Arial"/>
                <a:cs typeface="Arial"/>
              </a:rPr>
            </a:br>
            <a:r>
              <a:rPr lang="en-GB" sz="2400" dirty="0">
                <a:latin typeface="Arial"/>
                <a:cs typeface="Arial"/>
              </a:rPr>
              <a:t>• Data security</a:t>
            </a:r>
            <a:br>
              <a:rPr lang="en-GB" sz="2400" dirty="0">
                <a:latin typeface="Arial"/>
                <a:cs typeface="Arial"/>
              </a:rPr>
            </a:br>
            <a:br>
              <a:rPr lang="en-GB" sz="2400" dirty="0">
                <a:latin typeface="Arial"/>
                <a:cs typeface="Arial"/>
              </a:rPr>
            </a:br>
            <a:r>
              <a:rPr lang="en-GB" sz="2400" dirty="0">
                <a:latin typeface="Arial"/>
                <a:cs typeface="Arial"/>
              </a:rPr>
              <a:t>• Staff </a:t>
            </a:r>
            <a:r>
              <a:rPr lang="en-GB" sz="2400">
                <a:latin typeface="Arial"/>
                <a:cs typeface="Arial"/>
              </a:rPr>
              <a:t>collaboration</a:t>
            </a:r>
            <a:endParaRPr lang="en-GB" sz="2400" dirty="0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BDEF777-0586-23BC-1DA5-E3895AE53A27}"/>
              </a:ext>
            </a:extLst>
          </p:cNvPr>
          <p:cNvSpPr txBox="1"/>
          <p:nvPr/>
        </p:nvSpPr>
        <p:spPr>
          <a:xfrm>
            <a:off x="1239" y="-5594"/>
            <a:ext cx="2941694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Arial"/>
                <a:cs typeface="Arial"/>
              </a:rPr>
              <a:t>Sharon McGrane</a:t>
            </a:r>
            <a:br>
              <a:rPr lang="en-GB" sz="2000" dirty="0">
                <a:latin typeface="Arial"/>
                <a:cs typeface="Arial"/>
              </a:rPr>
            </a:br>
            <a:r>
              <a:rPr lang="en-GB" sz="2000" dirty="0" err="1">
                <a:latin typeface="Arial"/>
                <a:cs typeface="Arial"/>
              </a:rPr>
              <a:t>Groupmember</a:t>
            </a:r>
            <a:r>
              <a:rPr lang="en-GB" sz="2000" dirty="0">
                <a:latin typeface="Arial"/>
                <a:cs typeface="Arial"/>
              </a:rPr>
              <a:t> 1</a:t>
            </a:r>
            <a:endParaRPr lang="en-US" sz="2000" dirty="0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BD3A36B-CDA3-C162-957D-6D54EFBBACB5}"/>
              </a:ext>
            </a:extLst>
          </p:cNvPr>
          <p:cNvSpPr txBox="1"/>
          <p:nvPr/>
        </p:nvSpPr>
        <p:spPr>
          <a:xfrm>
            <a:off x="5194213" y="6488157"/>
            <a:ext cx="394972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(Moraru, 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Ţapcov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 &amp; Capatina, 2025)</a:t>
            </a:r>
            <a:endParaRPr lang="en-US">
              <a:latin typeface="Arial"/>
              <a:cs typeface="Arial"/>
            </a:endParaRPr>
          </a:p>
        </p:txBody>
      </p:sp>
      <p:pic>
        <p:nvPicPr>
          <p:cNvPr id="6" name="Picture 5" descr="A logo of a company&#10;&#10;AI-generated content may be incorrect.">
            <a:extLst>
              <a:ext uri="{FF2B5EF4-FFF2-40B4-BE49-F238E27FC236}">
                <a16:creationId xmlns:a16="http://schemas.microsoft.com/office/drawing/2014/main" id="{CAE582F3-D593-767F-F0FB-9BDD2D6DB4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6225" y="2933700"/>
            <a:ext cx="971550" cy="99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30277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C4973-9CBF-176A-01AC-EC0D246E7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351" y="280587"/>
            <a:ext cx="7785430" cy="1432273"/>
          </a:xfrm>
        </p:spPr>
        <p:txBody>
          <a:bodyPr/>
          <a:lstStyle/>
          <a:p>
            <a:pPr algn="ctr"/>
            <a:r>
              <a:rPr lang="en-GB" b="1" u="sng">
                <a:latin typeface="Arial"/>
                <a:cs typeface="Arial"/>
              </a:rPr>
              <a:t>Benefits</a:t>
            </a:r>
            <a:r>
              <a:rPr lang="en-GB" b="1" dirty="0">
                <a:latin typeface="Arial"/>
                <a:cs typeface="Arial"/>
              </a:rPr>
              <a:t> </a:t>
            </a:r>
            <a:r>
              <a:rPr lang="en-GB" b="1" u="sng">
                <a:latin typeface="Arial"/>
                <a:cs typeface="Arial"/>
              </a:rPr>
              <a:t>and</a:t>
            </a:r>
            <a:r>
              <a:rPr lang="en-GB" b="1" dirty="0">
                <a:latin typeface="Arial"/>
                <a:cs typeface="Arial"/>
              </a:rPr>
              <a:t> </a:t>
            </a:r>
            <a:r>
              <a:rPr lang="en-GB" b="1" u="sng">
                <a:latin typeface="Arial"/>
                <a:cs typeface="Arial"/>
              </a:rPr>
              <a:t>Limitations</a:t>
            </a:r>
            <a:endParaRPr lang="en-US" b="1" u="sng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9B150C63-141A-1317-EFFA-F554EE017E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350" y="2335510"/>
            <a:ext cx="3471639" cy="4034994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400" dirty="0"/>
          </a:p>
          <a:p>
            <a:r>
              <a:rPr lang="en-GB" sz="2400">
                <a:latin typeface="Arial"/>
                <a:cs typeface="Arial"/>
              </a:rPr>
              <a:t>•</a:t>
            </a:r>
            <a:r>
              <a:rPr lang="en-GB" sz="2400">
                <a:solidFill>
                  <a:srgbClr val="262626"/>
                </a:solidFill>
                <a:latin typeface="Arial"/>
                <a:cs typeface="Arial"/>
              </a:rPr>
              <a:t>S</a:t>
            </a:r>
            <a:r>
              <a:rPr lang="en-GB" sz="240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ecure digital communication (Longhini et al. (2022)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 </a:t>
            </a:r>
            <a:br>
              <a:rPr lang="en-GB" sz="2400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2400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240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• Team collaboration</a:t>
            </a:r>
            <a:br>
              <a:rPr lang="en-GB" sz="2400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2400" dirty="0"/>
            </a:br>
            <a:r>
              <a:rPr lang="en-GB" sz="2400"/>
              <a:t>•</a:t>
            </a:r>
            <a:r>
              <a:rPr lang="en-GB" sz="2400">
                <a:solidFill>
                  <a:srgbClr val="262626"/>
                </a:solidFill>
                <a:latin typeface="Bierstadt"/>
                <a:cs typeface="Arial"/>
              </a:rPr>
              <a:t> U</a:t>
            </a:r>
            <a:r>
              <a:rPr lang="en-GB" sz="240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p-to-date knowledge</a:t>
            </a:r>
          </a:p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7668FE7-9D6B-5192-F2DC-EB82ACEEDD21}"/>
              </a:ext>
            </a:extLst>
          </p:cNvPr>
          <p:cNvSpPr txBox="1"/>
          <p:nvPr/>
        </p:nvSpPr>
        <p:spPr>
          <a:xfrm>
            <a:off x="5052937" y="2339615"/>
            <a:ext cx="4098572" cy="264687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  <a:p>
            <a:br>
              <a:rPr lang="en-GB" dirty="0"/>
            </a:br>
            <a:r>
              <a:rPr lang="en-GB" sz="2400"/>
              <a:t>•</a:t>
            </a:r>
            <a:r>
              <a:rPr lang="en-GB" sz="2400">
                <a:latin typeface="Arial"/>
                <a:cs typeface="Arial"/>
              </a:rPr>
              <a:t> System limits</a:t>
            </a:r>
            <a:br>
              <a:rPr lang="en-GB" sz="2400" dirty="0">
                <a:latin typeface="Arial"/>
                <a:cs typeface="Arial"/>
              </a:rPr>
            </a:br>
            <a:endParaRPr lang="en-GB" sz="2400">
              <a:latin typeface="Arial"/>
              <a:cs typeface="Arial"/>
            </a:endParaRPr>
          </a:p>
          <a:p>
            <a:r>
              <a:rPr lang="en-GB" sz="2400" dirty="0"/>
              <a:t>• </a:t>
            </a:r>
            <a:r>
              <a:rPr lang="en-GB" sz="2400" dirty="0">
                <a:latin typeface="Arial"/>
                <a:cs typeface="Arial"/>
              </a:rPr>
              <a:t>Inconsistent </a:t>
            </a:r>
            <a:br>
              <a:rPr lang="en-GB" sz="2200" dirty="0">
                <a:latin typeface="Arial"/>
                <a:cs typeface="Arial"/>
              </a:rPr>
            </a:br>
            <a:endParaRPr lang="en-GB" sz="2200" dirty="0">
              <a:latin typeface="Arial"/>
              <a:cs typeface="Arial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4CF3874-0C5B-D1C9-346C-BD72FFE938AE}"/>
              </a:ext>
            </a:extLst>
          </p:cNvPr>
          <p:cNvSpPr txBox="1"/>
          <p:nvPr/>
        </p:nvSpPr>
        <p:spPr>
          <a:xfrm>
            <a:off x="1353" y="4062"/>
            <a:ext cx="239512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Arial"/>
                <a:cs typeface="Arial"/>
              </a:rPr>
              <a:t>Sharon McGrane</a:t>
            </a:r>
            <a:br>
              <a:rPr lang="en-GB" sz="2000" dirty="0">
                <a:latin typeface="Arial"/>
                <a:cs typeface="Arial"/>
              </a:rPr>
            </a:br>
            <a:r>
              <a:rPr lang="en-GB" sz="2000" dirty="0" err="1">
                <a:latin typeface="Arial"/>
                <a:cs typeface="Arial"/>
              </a:rPr>
              <a:t>Groupmember</a:t>
            </a:r>
            <a:r>
              <a:rPr lang="en-GB" sz="2000" dirty="0">
                <a:latin typeface="Arial"/>
                <a:cs typeface="Arial"/>
              </a:rPr>
              <a:t> 1</a:t>
            </a:r>
            <a:endParaRPr lang="en-US" dirty="0"/>
          </a:p>
        </p:txBody>
      </p:sp>
      <p:sp>
        <p:nvSpPr>
          <p:cNvPr id="17" name="Arrow: Down 16">
            <a:extLst>
              <a:ext uri="{FF2B5EF4-FFF2-40B4-BE49-F238E27FC236}">
                <a16:creationId xmlns:a16="http://schemas.microsoft.com/office/drawing/2014/main" id="{DB1C6D41-93ED-E725-0F32-8091CEEA779A}"/>
              </a:ext>
            </a:extLst>
          </p:cNvPr>
          <p:cNvSpPr/>
          <p:nvPr/>
        </p:nvSpPr>
        <p:spPr>
          <a:xfrm>
            <a:off x="2286955" y="1527186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Arrow: Down 17">
            <a:extLst>
              <a:ext uri="{FF2B5EF4-FFF2-40B4-BE49-F238E27FC236}">
                <a16:creationId xmlns:a16="http://schemas.microsoft.com/office/drawing/2014/main" id="{9E616CFB-E256-2B60-09C3-0F3800F8BCB7}"/>
              </a:ext>
            </a:extLst>
          </p:cNvPr>
          <p:cNvSpPr/>
          <p:nvPr/>
        </p:nvSpPr>
        <p:spPr>
          <a:xfrm>
            <a:off x="5860835" y="1527779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 descr="A logo of a company&#10;&#10;AI-generated content may be incorrect.">
            <a:extLst>
              <a:ext uri="{FF2B5EF4-FFF2-40B4-BE49-F238E27FC236}">
                <a16:creationId xmlns:a16="http://schemas.microsoft.com/office/drawing/2014/main" id="{C70DCB36-9113-7423-352D-8EECB952AF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6225" y="2933700"/>
            <a:ext cx="971550" cy="99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556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diagram of a venn diagram&#10;&#10;AI-generated content may be incorrect.">
            <a:extLst>
              <a:ext uri="{FF2B5EF4-FFF2-40B4-BE49-F238E27FC236}">
                <a16:creationId xmlns:a16="http://schemas.microsoft.com/office/drawing/2014/main" id="{285A0EC4-257A-3C35-DD2E-F570F9D610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1056" y="1194300"/>
            <a:ext cx="7081892" cy="56674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AFB9852-A991-B0DD-494B-8CF88ABC3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953" y="-4016"/>
            <a:ext cx="7785430" cy="1020976"/>
          </a:xfrm>
        </p:spPr>
        <p:txBody>
          <a:bodyPr/>
          <a:lstStyle/>
          <a:p>
            <a:pPr algn="ctr"/>
            <a:r>
              <a:rPr lang="en-GB" b="1" u="sng">
                <a:latin typeface="Arial"/>
                <a:cs typeface="Arial"/>
              </a:rPr>
              <a:t>Pros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A007C1-D206-9666-BA6D-E537C3A923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6" y="1855008"/>
            <a:ext cx="5017917" cy="538041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br>
              <a:rPr lang="en-GB" sz="2800" dirty="0">
                <a:latin typeface="Arial"/>
                <a:cs typeface="Arial"/>
              </a:rPr>
            </a:br>
            <a:br>
              <a:rPr lang="en-GB" sz="2800" dirty="0">
                <a:latin typeface="Arial"/>
                <a:cs typeface="Arial"/>
              </a:rPr>
            </a:br>
            <a:br>
              <a:rPr lang="en-GB" sz="2800" dirty="0">
                <a:latin typeface="Arial"/>
                <a:cs typeface="Arial"/>
              </a:rPr>
            </a:br>
            <a:br>
              <a:rPr lang="en-GB" sz="2800" dirty="0">
                <a:latin typeface="Arial"/>
                <a:cs typeface="Arial"/>
              </a:rPr>
            </a:br>
            <a:br>
              <a:rPr lang="en-GB" sz="2800" dirty="0">
                <a:latin typeface="Arial"/>
                <a:cs typeface="Arial"/>
              </a:rPr>
            </a:br>
            <a:r>
              <a:rPr lang="en-GB" sz="2800">
                <a:solidFill>
                  <a:srgbClr val="262626"/>
                </a:solidFill>
                <a:latin typeface="Arial"/>
                <a:cs typeface="Arial"/>
              </a:rPr>
              <a:t>  </a:t>
            </a:r>
            <a:br>
              <a:rPr lang="en-GB" sz="2800" dirty="0">
                <a:latin typeface="Arial"/>
                <a:cs typeface="Arial"/>
              </a:rPr>
            </a:br>
            <a:r>
              <a:rPr lang="en-GB" sz="2800">
                <a:solidFill>
                  <a:srgbClr val="262626"/>
                </a:solidFill>
                <a:latin typeface="Arial"/>
                <a:cs typeface="Arial"/>
              </a:rPr>
              <a:t>           </a:t>
            </a:r>
            <a:r>
              <a:rPr lang="en-GB" sz="2800" u="sng">
                <a:solidFill>
                  <a:srgbClr val="262626"/>
                </a:solidFill>
                <a:latin typeface="Arial"/>
                <a:cs typeface="Arial"/>
              </a:rPr>
              <a:t>Availability</a:t>
            </a:r>
            <a:endParaRPr lang="en-GB" sz="2800" u="sng">
              <a:latin typeface="Arial"/>
              <a:cs typeface="Arial"/>
            </a:endParaRPr>
          </a:p>
          <a:p>
            <a:endParaRPr lang="en-GB" sz="3000" dirty="0">
              <a:latin typeface="Arial"/>
              <a:cs typeface="Arial"/>
            </a:endParaRPr>
          </a:p>
          <a:p>
            <a:br>
              <a:rPr lang="en-GB" sz="3000" dirty="0">
                <a:latin typeface="Arial"/>
                <a:cs typeface="Arial"/>
              </a:rPr>
            </a:br>
            <a:br>
              <a:rPr lang="en-GB" sz="3000" dirty="0">
                <a:latin typeface="Arial"/>
                <a:cs typeface="Arial"/>
              </a:rPr>
            </a:br>
            <a:r>
              <a:rPr lang="en-GB" sz="2400">
                <a:solidFill>
                  <a:srgbClr val="262626"/>
                </a:solidFill>
                <a:latin typeface="Arial"/>
                <a:cs typeface="Arial"/>
              </a:rPr>
              <a:t>Existence/ </a:t>
            </a:r>
            <a:r>
              <a:rPr lang="en-GB" sz="2400">
                <a:solidFill>
                  <a:srgbClr val="000000"/>
                </a:solidFill>
                <a:latin typeface="Arial"/>
                <a:cs typeface="Arial"/>
              </a:rPr>
              <a:t>Presence, Passive</a:t>
            </a:r>
            <a:endParaRPr lang="en-GB" sz="2400">
              <a:solidFill>
                <a:srgbClr val="262626"/>
              </a:solidFill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A1C0BAF-5B43-332C-67CA-990446D8126D}"/>
              </a:ext>
            </a:extLst>
          </p:cNvPr>
          <p:cNvSpPr txBox="1"/>
          <p:nvPr/>
        </p:nvSpPr>
        <p:spPr>
          <a:xfrm>
            <a:off x="4365868" y="1191161"/>
            <a:ext cx="5886892" cy="55707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</a:rPr>
              <a:t>Usability/Approachability, Active</a:t>
            </a:r>
            <a:endParaRPr lang="en-GB" sz="2400" dirty="0">
              <a:latin typeface="Arial"/>
              <a:cs typeface="Arial"/>
            </a:endParaRPr>
          </a:p>
          <a:p>
            <a:endParaRPr lang="en-GB" sz="2400" dirty="0">
              <a:latin typeface="Arial"/>
              <a:cs typeface="Arial"/>
            </a:endParaRPr>
          </a:p>
          <a:p>
            <a:endParaRPr lang="en-GB" sz="3000" dirty="0">
              <a:latin typeface="Arial"/>
              <a:cs typeface="Arial"/>
            </a:endParaRPr>
          </a:p>
          <a:p>
            <a:endParaRPr lang="en-GB" sz="3000" dirty="0">
              <a:latin typeface="Arial"/>
              <a:cs typeface="Arial"/>
            </a:endParaRPr>
          </a:p>
          <a:p>
            <a:endParaRPr lang="en-GB" sz="3000" dirty="0">
              <a:latin typeface="Arial"/>
              <a:cs typeface="Arial"/>
            </a:endParaRPr>
          </a:p>
          <a:p>
            <a:endParaRPr lang="en-GB" sz="3000" dirty="0">
              <a:latin typeface="Arial"/>
              <a:cs typeface="Arial"/>
            </a:endParaRPr>
          </a:p>
          <a:p>
            <a:endParaRPr lang="en-GB" sz="3000" dirty="0">
              <a:latin typeface="Arial"/>
              <a:cs typeface="Arial"/>
            </a:endParaRPr>
          </a:p>
          <a:p>
            <a:endParaRPr lang="en-GB" sz="3000" dirty="0">
              <a:latin typeface="Arial"/>
              <a:cs typeface="Arial"/>
            </a:endParaRPr>
          </a:p>
          <a:p>
            <a:r>
              <a:rPr lang="en-GB" sz="3000" dirty="0">
                <a:latin typeface="Arial"/>
                <a:cs typeface="Arial"/>
              </a:rPr>
              <a:t>           </a:t>
            </a:r>
            <a:r>
              <a:rPr lang="en-GB" sz="2800" u="sng" dirty="0" err="1">
                <a:latin typeface="Arial"/>
                <a:cs typeface="Arial"/>
              </a:rPr>
              <a:t>Accessability</a:t>
            </a:r>
            <a:endParaRPr lang="en-GB" sz="2800" u="sng">
              <a:latin typeface="Arial"/>
              <a:cs typeface="Arial"/>
            </a:endParaRPr>
          </a:p>
          <a:p>
            <a:endParaRPr lang="en-GB" sz="3000" dirty="0">
              <a:latin typeface="Arial"/>
              <a:cs typeface="Arial"/>
            </a:endParaRPr>
          </a:p>
          <a:p>
            <a:endParaRPr lang="en-GB" sz="3000" dirty="0">
              <a:latin typeface="Arial"/>
              <a:cs typeface="Arial"/>
            </a:endParaRPr>
          </a:p>
          <a:p>
            <a:endParaRPr lang="en-GB" sz="3000" dirty="0">
              <a:latin typeface="Arial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4C4B1E7-834F-D2EB-C7E3-AAFC71491BDE}"/>
              </a:ext>
            </a:extLst>
          </p:cNvPr>
          <p:cNvSpPr txBox="1"/>
          <p:nvPr/>
        </p:nvSpPr>
        <p:spPr>
          <a:xfrm>
            <a:off x="3147888" y="412387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E155C93-CA16-EA31-2CB9-5603A68866D3}"/>
              </a:ext>
            </a:extLst>
          </p:cNvPr>
          <p:cNvSpPr txBox="1"/>
          <p:nvPr/>
        </p:nvSpPr>
        <p:spPr>
          <a:xfrm>
            <a:off x="-143" y="-4151"/>
            <a:ext cx="2512994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Arial"/>
                <a:cs typeface="Arial"/>
              </a:rPr>
              <a:t>Debora Bouwens</a:t>
            </a:r>
            <a:br>
              <a:rPr lang="en-GB" sz="2000" dirty="0">
                <a:latin typeface="Arial"/>
                <a:cs typeface="Arial"/>
              </a:rPr>
            </a:br>
            <a:r>
              <a:rPr lang="en-GB" sz="2000" dirty="0" err="1">
                <a:latin typeface="Arial"/>
                <a:cs typeface="Arial"/>
              </a:rPr>
              <a:t>Groupmember</a:t>
            </a:r>
            <a:r>
              <a:rPr lang="en-GB" sz="2000" dirty="0">
                <a:latin typeface="Arial"/>
                <a:cs typeface="Arial"/>
              </a:rPr>
              <a:t> 2</a:t>
            </a:r>
            <a:endParaRPr lang="en-US" sz="2000" dirty="0">
              <a:latin typeface="Bierstadt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4100749-9D4D-99A7-27E7-03143C4168AD}"/>
              </a:ext>
            </a:extLst>
          </p:cNvPr>
          <p:cNvSpPr txBox="1"/>
          <p:nvPr/>
        </p:nvSpPr>
        <p:spPr>
          <a:xfrm>
            <a:off x="5565262" y="6490979"/>
            <a:ext cx="400729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(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Oxfordlearnersdictionaries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, 2026)</a:t>
            </a:r>
          </a:p>
        </p:txBody>
      </p:sp>
    </p:spTree>
    <p:extLst>
      <p:ext uri="{BB962C8B-B14F-4D97-AF65-F5344CB8AC3E}">
        <p14:creationId xmlns:p14="http://schemas.microsoft.com/office/powerpoint/2010/main" val="10857652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DB5A63-8B34-7AE6-68CE-33D2A90EC5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351" y="1733"/>
            <a:ext cx="7785430" cy="1432273"/>
          </a:xfrm>
        </p:spPr>
        <p:txBody>
          <a:bodyPr/>
          <a:lstStyle/>
          <a:p>
            <a:pPr algn="ctr"/>
            <a:r>
              <a:rPr lang="en-GB" b="1" u="sng">
                <a:latin typeface="Arial"/>
                <a:cs typeface="Arial"/>
              </a:rPr>
              <a:t>Cons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D35A3-9B41-B230-D970-1F86EFACA0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>
                <a:latin typeface="Arial"/>
                <a:cs typeface="Arial"/>
              </a:rPr>
              <a:t>• Evolution of technology</a:t>
            </a:r>
            <a:br>
              <a:rPr lang="en-GB" sz="2400" dirty="0">
                <a:latin typeface="Arial"/>
                <a:cs typeface="Arial"/>
              </a:rPr>
            </a:br>
            <a:br>
              <a:rPr lang="en-GB" sz="2400" dirty="0">
                <a:latin typeface="Arial"/>
                <a:cs typeface="Arial"/>
              </a:rPr>
            </a:br>
            <a:r>
              <a:rPr lang="en-GB" sz="2400">
                <a:latin typeface="Arial"/>
                <a:cs typeface="Arial"/>
              </a:rPr>
              <a:t>• Learning curve</a:t>
            </a:r>
            <a:endParaRPr lang="en-US"/>
          </a:p>
          <a:p>
            <a:br>
              <a:rPr lang="en-GB" sz="2400" dirty="0">
                <a:latin typeface="Arial"/>
                <a:cs typeface="Arial"/>
              </a:rPr>
            </a:br>
            <a:r>
              <a:rPr lang="en-GB" sz="2400">
                <a:latin typeface="Arial"/>
                <a:cs typeface="Arial"/>
              </a:rPr>
              <a:t>• Online safety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F27E549-4D8D-06C5-CE28-A9327A8A9B36}"/>
              </a:ext>
            </a:extLst>
          </p:cNvPr>
          <p:cNvSpPr txBox="1"/>
          <p:nvPr/>
        </p:nvSpPr>
        <p:spPr>
          <a:xfrm>
            <a:off x="132" y="594"/>
            <a:ext cx="2708008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Arial"/>
                <a:cs typeface="Arial"/>
              </a:rPr>
              <a:t>Debora Bouwens</a:t>
            </a:r>
            <a:br>
              <a:rPr lang="en-GB" sz="2000" dirty="0">
                <a:latin typeface="Arial"/>
                <a:cs typeface="Arial"/>
              </a:rPr>
            </a:br>
            <a:r>
              <a:rPr lang="en-GB" sz="2000" dirty="0" err="1">
                <a:latin typeface="Arial"/>
                <a:cs typeface="Arial"/>
              </a:rPr>
              <a:t>Groupmember</a:t>
            </a:r>
            <a:r>
              <a:rPr lang="en-GB" sz="2000" dirty="0">
                <a:latin typeface="Arial"/>
                <a:cs typeface="Arial"/>
              </a:rPr>
              <a:t> 2</a:t>
            </a:r>
            <a:endParaRPr lang="en-US" sz="2000" dirty="0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378E8EE-43B7-1DFA-E7B2-A4D6DD84B1C2}"/>
              </a:ext>
            </a:extLst>
          </p:cNvPr>
          <p:cNvSpPr txBox="1"/>
          <p:nvPr/>
        </p:nvSpPr>
        <p:spPr>
          <a:xfrm>
            <a:off x="5587575" y="6490445"/>
            <a:ext cx="41533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"/>
                <a:cs typeface="Arial"/>
              </a:rPr>
              <a:t>(Mace, Mattos, </a:t>
            </a:r>
            <a:r>
              <a:rPr lang="en-GB" dirty="0" err="1">
                <a:latin typeface="Arial"/>
                <a:cs typeface="Arial"/>
              </a:rPr>
              <a:t>Vranceanu</a:t>
            </a:r>
            <a:r>
              <a:rPr lang="en-GB" dirty="0">
                <a:latin typeface="Arial"/>
                <a:cs typeface="Arial"/>
              </a:rPr>
              <a:t>, 2022)</a:t>
            </a:r>
          </a:p>
        </p:txBody>
      </p:sp>
      <p:pic>
        <p:nvPicPr>
          <p:cNvPr id="6" name="Picture 5" descr="A blue and white cloud logo&#10;&#10;AI-generated content may be incorrect.">
            <a:extLst>
              <a:ext uri="{FF2B5EF4-FFF2-40B4-BE49-F238E27FC236}">
                <a16:creationId xmlns:a16="http://schemas.microsoft.com/office/drawing/2014/main" id="{C886B1B8-4537-8949-F97A-B01858B050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76688" y="3057525"/>
            <a:ext cx="1190625" cy="74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91782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0FFE33-452B-FABD-A7A1-7D34BB4A39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178" y="1733"/>
            <a:ext cx="7785430" cy="1432273"/>
          </a:xfrm>
        </p:spPr>
        <p:txBody>
          <a:bodyPr/>
          <a:lstStyle/>
          <a:p>
            <a:pPr algn="ctr"/>
            <a:r>
              <a:rPr lang="en-GB" b="1" u="sng">
                <a:latin typeface="Arial"/>
                <a:cs typeface="Arial"/>
              </a:rPr>
              <a:t>Conclusion</a:t>
            </a:r>
            <a:endParaRPr lang="en-GB" b="1" u="sng" dirty="0">
              <a:latin typeface="Arial"/>
              <a:cs typeface="Arial"/>
            </a:endParaRPr>
          </a:p>
        </p:txBody>
      </p:sp>
      <p:pic>
        <p:nvPicPr>
          <p:cNvPr id="4" name="Content Placeholder 3" descr="User network with solid fill">
            <a:extLst>
              <a:ext uri="{FF2B5EF4-FFF2-40B4-BE49-F238E27FC236}">
                <a16:creationId xmlns:a16="http://schemas.microsoft.com/office/drawing/2014/main" id="{935DE0CF-404F-6A3F-19EB-F11C4815B2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125390" y="1715932"/>
            <a:ext cx="4387361" cy="436537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1302571-2491-BA96-BD0A-B85E28C213C7}"/>
              </a:ext>
            </a:extLst>
          </p:cNvPr>
          <p:cNvSpPr txBox="1"/>
          <p:nvPr/>
        </p:nvSpPr>
        <p:spPr>
          <a:xfrm>
            <a:off x="261310" y="3062588"/>
            <a:ext cx="291420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</a:rPr>
              <a:t>Cost Effective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7E24304-36C7-5D78-0A88-FF1814F74AF5}"/>
              </a:ext>
            </a:extLst>
          </p:cNvPr>
          <p:cNvSpPr txBox="1"/>
          <p:nvPr/>
        </p:nvSpPr>
        <p:spPr>
          <a:xfrm>
            <a:off x="2974468" y="1482497"/>
            <a:ext cx="320287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</a:rPr>
              <a:t>Accurate data</a:t>
            </a:r>
            <a:endParaRPr lang="en-GB" sz="2400" dirty="0">
              <a:latin typeface="Arial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2181DDB-27A7-304D-AF27-3A6B78F1582B}"/>
              </a:ext>
            </a:extLst>
          </p:cNvPr>
          <p:cNvSpPr txBox="1"/>
          <p:nvPr/>
        </p:nvSpPr>
        <p:spPr>
          <a:xfrm>
            <a:off x="6177208" y="3200447"/>
            <a:ext cx="327160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>
                <a:latin typeface="Arial"/>
                <a:cs typeface="Arial"/>
              </a:rPr>
              <a:t>Safety</a:t>
            </a:r>
            <a:endParaRPr lang="en-GB" sz="2400" dirty="0">
              <a:latin typeface="Arial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F8A29E7-3D56-A1F7-1E54-1A0FD13099D5}"/>
              </a:ext>
            </a:extLst>
          </p:cNvPr>
          <p:cNvSpPr txBox="1"/>
          <p:nvPr/>
        </p:nvSpPr>
        <p:spPr>
          <a:xfrm>
            <a:off x="5088499" y="5542555"/>
            <a:ext cx="405513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</a:rPr>
              <a:t>Prevalent</a:t>
            </a:r>
            <a:r>
              <a:rPr lang="en-GB" sz="2400" dirty="0">
                <a:latin typeface="Arial"/>
                <a:cs typeface="Arial"/>
              </a:rPr>
              <a:t> and ongoing technical advances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3D1B2F4-7CF0-EEA0-582F-CACB6622D744}"/>
              </a:ext>
            </a:extLst>
          </p:cNvPr>
          <p:cNvSpPr txBox="1"/>
          <p:nvPr/>
        </p:nvSpPr>
        <p:spPr>
          <a:xfrm>
            <a:off x="261178" y="5539733"/>
            <a:ext cx="3354081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Arial"/>
                <a:cs typeface="Arial"/>
              </a:rPr>
              <a:t>Accessible and Available </a:t>
            </a:r>
            <a:r>
              <a:rPr lang="en-GB" sz="2400">
                <a:latin typeface="Arial"/>
                <a:cs typeface="Arial"/>
              </a:rPr>
              <a:t>Communication</a:t>
            </a:r>
            <a:endParaRPr lang="en-GB" sz="2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676105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D745B-9316-ECE2-397F-E97FA7C1BB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351" y="287483"/>
            <a:ext cx="7785430" cy="1432273"/>
          </a:xfrm>
        </p:spPr>
        <p:txBody>
          <a:bodyPr/>
          <a:lstStyle/>
          <a:p>
            <a:pPr algn="ctr"/>
            <a:r>
              <a:rPr lang="en-GB" b="1" u="sng">
                <a:latin typeface="Arial"/>
                <a:cs typeface="Arial"/>
              </a:rPr>
              <a:t>Questions</a:t>
            </a:r>
            <a:r>
              <a:rPr lang="en-GB" b="1" dirty="0">
                <a:latin typeface="Arial"/>
                <a:cs typeface="Arial"/>
              </a:rPr>
              <a:t> </a:t>
            </a:r>
            <a:r>
              <a:rPr lang="en-GB" b="1" u="sng">
                <a:latin typeface="Arial"/>
                <a:cs typeface="Arial"/>
              </a:rPr>
              <a:t>and</a:t>
            </a:r>
            <a:r>
              <a:rPr lang="en-GB" b="1" dirty="0">
                <a:latin typeface="Arial"/>
                <a:cs typeface="Arial"/>
              </a:rPr>
              <a:t> </a:t>
            </a:r>
            <a:r>
              <a:rPr lang="en-GB" b="1" u="sng">
                <a:latin typeface="Arial"/>
                <a:cs typeface="Arial"/>
              </a:rPr>
              <a:t>Answers</a:t>
            </a:r>
            <a:endParaRPr lang="en-GB" b="1" u="sng" dirty="0" err="1">
              <a:latin typeface="Arial"/>
              <a:cs typeface="Arial"/>
            </a:endParaRPr>
          </a:p>
        </p:txBody>
      </p:sp>
      <p:pic>
        <p:nvPicPr>
          <p:cNvPr id="3" name="Content Placeholder 2" descr="Customer review with solid fill">
            <a:extLst>
              <a:ext uri="{FF2B5EF4-FFF2-40B4-BE49-F238E27FC236}">
                <a16:creationId xmlns:a16="http://schemas.microsoft.com/office/drawing/2014/main" id="{C5E57DE0-43FA-B02F-6F12-0A5EADEAEA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1220" y="1713671"/>
            <a:ext cx="5183840" cy="5251075"/>
          </a:xfrm>
          <a:prstGeom prst="rect">
            <a:avLst/>
          </a:prstGeom>
        </p:spPr>
      </p:pic>
      <p:pic>
        <p:nvPicPr>
          <p:cNvPr id="4" name="Graphic 3" descr="Customer review outline">
            <a:extLst>
              <a:ext uri="{FF2B5EF4-FFF2-40B4-BE49-F238E27FC236}">
                <a16:creationId xmlns:a16="http://schemas.microsoft.com/office/drawing/2014/main" id="{BD117E61-C653-C8F2-C0A0-5CD0FC38E0C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576271" y="1521070"/>
            <a:ext cx="5167677" cy="5101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8636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C94A7-14CA-6DB3-D0BD-92786161C1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575" y="-3870"/>
            <a:ext cx="7785430" cy="1432273"/>
          </a:xfrm>
        </p:spPr>
        <p:txBody>
          <a:bodyPr/>
          <a:lstStyle/>
          <a:p>
            <a:pPr algn="ctr"/>
            <a:r>
              <a:rPr lang="en-GB" b="1" u="sng">
                <a:latin typeface="Arial"/>
                <a:cs typeface="Arial"/>
              </a:rPr>
              <a:t>References</a:t>
            </a:r>
            <a:endParaRPr lang="en-GB" b="1" u="sng" dirty="0"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8202B9C-712B-DAE6-728B-5AF40B35F617}"/>
              </a:ext>
            </a:extLst>
          </p:cNvPr>
          <p:cNvSpPr txBox="1"/>
          <p:nvPr/>
        </p:nvSpPr>
        <p:spPr>
          <a:xfrm>
            <a:off x="577341" y="1787010"/>
            <a:ext cx="822024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DF42FC-8D8B-A6DB-E189-02F3A6057829}"/>
              </a:ext>
            </a:extLst>
          </p:cNvPr>
          <p:cNvSpPr txBox="1"/>
          <p:nvPr/>
        </p:nvSpPr>
        <p:spPr>
          <a:xfrm>
            <a:off x="166340" y="1243953"/>
            <a:ext cx="9016189" cy="60324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Ferreira, J. C., Elvas, L. B., Correia, R., &amp; Mascarenhas, M. (2025). Empowering Health Professionals with Digital Skills to Improve Patient Care and Daily Workflows. </a:t>
            </a:r>
            <a:r>
              <a:rPr lang="en-GB" sz="14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Healthcare</a:t>
            </a:r>
            <a:r>
              <a:rPr lang="en-GB" sz="14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 </a:t>
            </a:r>
            <a:r>
              <a:rPr lang="en-GB" sz="14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13</a:t>
            </a:r>
            <a:r>
              <a:rPr lang="en-GB" sz="14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(3), 329</a:t>
            </a:r>
            <a:endParaRPr lang="en-GB" sz="1400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endParaRPr lang="en-GB" sz="1400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Lindberg, B., Nilsson, C., </a:t>
            </a:r>
            <a:r>
              <a:rPr lang="en-GB" sz="1400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Zotterman</a:t>
            </a: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D., Söderberg, S. and </a:t>
            </a:r>
            <a:r>
              <a:rPr lang="en-GB" sz="1400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Skär</a:t>
            </a: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L. (2013) 'Using information and communication technology in home care for communication between patients, family members, and healthcare professionals: A systematic review'. I</a:t>
            </a:r>
            <a:r>
              <a:rPr lang="en-GB" sz="14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nternational Journal of Telemedicine and Applications</a:t>
            </a: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2013, Article ID 461829. Available at: https://doi.org/10.1155/2013/461829</a:t>
            </a:r>
            <a:endParaRPr lang="en-GB" sz="1400"/>
          </a:p>
          <a:p>
            <a:endParaRPr lang="en-GB" sz="1400" dirty="0">
              <a:solidFill>
                <a:srgbClr val="262626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Longhini, J., </a:t>
            </a:r>
            <a:r>
              <a:rPr lang="en-GB" sz="1400" dirty="0" err="1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Rossettini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, G. &amp; Palese, A. (2022). Digital Health Competencies Among Health Care Professionals: Systematic Review. Journal of Medical Internet Research 24. 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  <a:hlinkClick r:id="rId2"/>
              </a:rPr>
              <a:t>https://doi.org/10.2196/36414</a:t>
            </a:r>
            <a:b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</a:br>
            <a:b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</a:br>
            <a:r>
              <a:rPr lang="en-GB" sz="14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Mace, R.A., Mattos, M.K. and </a:t>
            </a:r>
            <a:r>
              <a:rPr lang="en-GB" sz="1400" dirty="0" err="1">
                <a:highlight>
                  <a:srgbClr val="FFFFFF"/>
                </a:highlight>
                <a:latin typeface="Arial"/>
                <a:ea typeface="+mn-lt"/>
                <a:cs typeface="Arial"/>
              </a:rPr>
              <a:t>Vranceanu</a:t>
            </a:r>
            <a:r>
              <a:rPr lang="en-GB" sz="14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, A.-M. (2022) ‘Medical care avoidance among patients with chronic pain during the COVID-19 pandemic’, Translational </a:t>
            </a:r>
            <a:r>
              <a:rPr lang="en-GB" sz="1400" dirty="0" err="1">
                <a:highlight>
                  <a:srgbClr val="FFFFFF"/>
                </a:highlight>
                <a:latin typeface="Arial"/>
                <a:ea typeface="+mn-lt"/>
                <a:cs typeface="Arial"/>
              </a:rPr>
              <a:t>Behavioral</a:t>
            </a:r>
            <a:r>
              <a:rPr lang="en-GB" sz="14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 Medicine, 12(12), pp. 1102–1105. Available at: https://doi.org/10.1093/</a:t>
            </a:r>
            <a:r>
              <a:rPr lang="en-GB" sz="1400" dirty="0" err="1">
                <a:highlight>
                  <a:srgbClr val="FFFFFF"/>
                </a:highlight>
                <a:latin typeface="Arial"/>
                <a:ea typeface="+mn-lt"/>
                <a:cs typeface="Arial"/>
              </a:rPr>
              <a:t>tbm</a:t>
            </a:r>
            <a:r>
              <a:rPr lang="en-GB" sz="1400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/ibac070⁠� (Accessed: 2 March 2026).</a:t>
            </a:r>
            <a:b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Moraru, M., </a:t>
            </a:r>
            <a:r>
              <a:rPr lang="en-GB" sz="1400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Ţapcov</a:t>
            </a: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V. and </a:t>
            </a:r>
            <a:r>
              <a:rPr lang="en-GB" sz="1400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Căpăţînă</a:t>
            </a: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V., 2025. Data security and access management in </a:t>
            </a:r>
            <a:r>
              <a:rPr lang="en-GB" sz="1400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microsoft</a:t>
            </a: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tools: excel, power query and power bi. In </a:t>
            </a:r>
            <a:r>
              <a:rPr lang="en-GB" sz="14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Technological innovations in digital security</a:t>
            </a: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 (pp. 175-183).</a:t>
            </a:r>
            <a:r>
              <a:rPr lang="en-GB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 </a:t>
            </a:r>
            <a:endParaRPr lang="en-GB" sz="1400">
              <a:solidFill>
                <a:srgbClr val="222222"/>
              </a:solidFill>
              <a:highlight>
                <a:srgbClr val="FFFFFF"/>
              </a:highlight>
              <a:latin typeface="Arial"/>
              <a:ea typeface="Calibri"/>
              <a:cs typeface="Arial"/>
            </a:endParaRPr>
          </a:p>
          <a:p>
            <a:br>
              <a:rPr lang="en-GB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</a:br>
            <a:r>
              <a:rPr lang="en-GB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Oxford Learner’s Dictionaries (n.d.) Availability. Available at: </a:t>
            </a:r>
            <a:r>
              <a:rPr lang="en-GB" sz="1400" dirty="0">
                <a:highlight>
                  <a:srgbClr val="FFFFFF"/>
                </a:highlight>
                <a:latin typeface="Arial"/>
                <a:ea typeface="Calibri"/>
                <a:cs typeface="Arial"/>
                <a:hlinkClick r:id="rId3"/>
              </a:rPr>
              <a:t>https://www.oxfordlearnersdictionaries.com/definition/</a:t>
            </a:r>
            <a:r>
              <a:rPr lang="en-GB" sz="1400" dirty="0" err="1">
                <a:highlight>
                  <a:srgbClr val="FFFFFF"/>
                </a:highlight>
                <a:latin typeface="Arial"/>
                <a:ea typeface="Calibri"/>
                <a:cs typeface="Arial"/>
                <a:hlinkClick r:id="rId3"/>
              </a:rPr>
              <a:t>english</a:t>
            </a:r>
            <a:r>
              <a:rPr lang="en-GB" sz="1400" dirty="0">
                <a:highlight>
                  <a:srgbClr val="FFFFFF"/>
                </a:highlight>
                <a:latin typeface="Arial"/>
                <a:ea typeface="Calibri"/>
                <a:cs typeface="Arial"/>
                <a:hlinkClick r:id="rId3"/>
              </a:rPr>
              <a:t>/</a:t>
            </a:r>
            <a:r>
              <a:rPr lang="en-GB" sz="1400" dirty="0" err="1">
                <a:highlight>
                  <a:srgbClr val="FFFFFF"/>
                </a:highlight>
                <a:latin typeface="Arial"/>
                <a:ea typeface="Calibri"/>
                <a:cs typeface="Arial"/>
                <a:hlinkClick r:id="rId3"/>
              </a:rPr>
              <a:t>availability?q</a:t>
            </a:r>
            <a:r>
              <a:rPr lang="en-GB" sz="1400" dirty="0">
                <a:highlight>
                  <a:srgbClr val="FFFFFF"/>
                </a:highlight>
                <a:latin typeface="Arial"/>
                <a:ea typeface="Calibri"/>
                <a:cs typeface="Arial"/>
                <a:hlinkClick r:id="rId3"/>
              </a:rPr>
              <a:t>=availability⁠</a:t>
            </a:r>
            <a:r>
              <a:rPr lang="en-GB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� (Accessed: 2 March 2026).</a:t>
            </a:r>
            <a:br>
              <a:rPr lang="en-GB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</a:br>
            <a:endParaRPr lang="en-GB" sz="1400" dirty="0">
              <a:highlight>
                <a:srgbClr val="FFFFFF"/>
              </a:highlight>
              <a:latin typeface="Arial"/>
              <a:ea typeface="Calibri"/>
              <a:cs typeface="Arial"/>
            </a:endParaRPr>
          </a:p>
          <a:p>
            <a:r>
              <a:rPr lang="en-GB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Oxford Learner’s Dictionaries (n.d.) Accessibility. Available at: </a:t>
            </a:r>
            <a:r>
              <a:rPr lang="en-GB" sz="1400" dirty="0">
                <a:highlight>
                  <a:srgbClr val="FFFFFF"/>
                </a:highlight>
                <a:latin typeface="Arial"/>
                <a:ea typeface="Calibri"/>
                <a:cs typeface="Arial"/>
                <a:hlinkClick r:id="rId4"/>
              </a:rPr>
              <a:t>https://www.oxfordlearnersdictionaries.com/definition/</a:t>
            </a:r>
            <a:r>
              <a:rPr lang="en-GB" sz="1400" dirty="0" err="1">
                <a:highlight>
                  <a:srgbClr val="FFFFFF"/>
                </a:highlight>
                <a:latin typeface="Arial"/>
                <a:ea typeface="Calibri"/>
                <a:cs typeface="Arial"/>
                <a:hlinkClick r:id="rId4"/>
              </a:rPr>
              <a:t>english</a:t>
            </a:r>
            <a:r>
              <a:rPr lang="en-GB" sz="1400" dirty="0">
                <a:highlight>
                  <a:srgbClr val="FFFFFF"/>
                </a:highlight>
                <a:latin typeface="Arial"/>
                <a:ea typeface="Calibri"/>
                <a:cs typeface="Arial"/>
                <a:hlinkClick r:id="rId4"/>
              </a:rPr>
              <a:t>/</a:t>
            </a:r>
            <a:r>
              <a:rPr lang="en-GB" sz="1400" dirty="0" err="1">
                <a:highlight>
                  <a:srgbClr val="FFFFFF"/>
                </a:highlight>
                <a:latin typeface="Arial"/>
                <a:ea typeface="Calibri"/>
                <a:cs typeface="Arial"/>
                <a:hlinkClick r:id="rId4"/>
              </a:rPr>
              <a:t>accessibility?q</a:t>
            </a:r>
            <a:r>
              <a:rPr lang="en-GB" sz="1400" dirty="0">
                <a:highlight>
                  <a:srgbClr val="FFFFFF"/>
                </a:highlight>
                <a:latin typeface="Arial"/>
                <a:ea typeface="Calibri"/>
                <a:cs typeface="Arial"/>
                <a:hlinkClick r:id="rId4"/>
              </a:rPr>
              <a:t>=accessibility⁠</a:t>
            </a:r>
            <a:r>
              <a:rPr lang="en-GB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� (Accessed: 2March 2026).</a:t>
            </a:r>
            <a:endParaRPr lang="en-GB" sz="1400" dirty="0"/>
          </a:p>
          <a:p>
            <a:endParaRPr lang="en-GB" dirty="0">
              <a:highlight>
                <a:srgbClr val="FFFFFF"/>
              </a:highlight>
              <a:latin typeface="Arial"/>
              <a:ea typeface="Calibri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74653514"/>
      </p:ext>
    </p:extLst>
  </p:cSld>
  <p:clrMapOvr>
    <a:masterClrMapping/>
  </p:clrMapOvr>
</p:sld>
</file>

<file path=ppt/theme/theme1.xml><?xml version="1.0" encoding="utf-8"?>
<a:theme xmlns:a="http://schemas.openxmlformats.org/drawingml/2006/main" name="BevelVTI">
  <a:themeElements>
    <a:clrScheme name="Custom 148">
      <a:dk1>
        <a:srgbClr val="262626"/>
      </a:dk1>
      <a:lt1>
        <a:sysClr val="window" lastClr="FFFFFF"/>
      </a:lt1>
      <a:dk2>
        <a:srgbClr val="2F333D"/>
      </a:dk2>
      <a:lt2>
        <a:srgbClr val="ECF0F0"/>
      </a:lt2>
      <a:accent1>
        <a:srgbClr val="00BAC8"/>
      </a:accent1>
      <a:accent2>
        <a:srgbClr val="794DFF"/>
      </a:accent2>
      <a:accent3>
        <a:srgbClr val="00D17D"/>
      </a:accent3>
      <a:accent4>
        <a:srgbClr val="E69500"/>
      </a:accent4>
      <a:accent5>
        <a:srgbClr val="FE5D21"/>
      </a:accent5>
      <a:accent6>
        <a:srgbClr val="404040"/>
      </a:accent6>
      <a:hlink>
        <a:srgbClr val="3E8FF1"/>
      </a:hlink>
      <a:folHlink>
        <a:srgbClr val="939393"/>
      </a:folHlink>
    </a:clrScheme>
    <a:fontScheme name="Custom 53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velVTI" id="{C9E5F598-602B-46C1-AA16-073CEB959654}" vid="{2AE1FD39-65AD-4D34-93E9-C7019D0ECBA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603</Words>
  <Application>Microsoft Office PowerPoint</Application>
  <PresentationFormat>On-screen Show (4:3)</PresentationFormat>
  <Paragraphs>57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Bierstadt</vt:lpstr>
      <vt:lpstr>Calibri</vt:lpstr>
      <vt:lpstr>Times New Roman</vt:lpstr>
      <vt:lpstr>BevelVTI</vt:lpstr>
      <vt:lpstr>  Certificate of Higher Education Skills for the Workplace  (Health &amp; Social Care) Digital Skills and Research Methods (LCHS4007)     Dr. Rajeev Nath</vt:lpstr>
      <vt:lpstr>Objectives</vt:lpstr>
      <vt:lpstr> Improve with Excel</vt:lpstr>
      <vt:lpstr>Benefits and Limitations</vt:lpstr>
      <vt:lpstr>Pros</vt:lpstr>
      <vt:lpstr>Cons</vt:lpstr>
      <vt:lpstr>Conclusion</vt:lpstr>
      <vt:lpstr>Questions and Answers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sharon burke</cp:lastModifiedBy>
  <cp:revision>964</cp:revision>
  <dcterms:created xsi:type="dcterms:W3CDTF">2026-02-26T22:01:59Z</dcterms:created>
  <dcterms:modified xsi:type="dcterms:W3CDTF">2026-03-16T09:42:37Z</dcterms:modified>
</cp:coreProperties>
</file>