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8" d="100"/>
          <a:sy n="68" d="100"/>
        </p:scale>
        <p:origin x="81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946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837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912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468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108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264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072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738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640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321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4221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9689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239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0812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8247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981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739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26E0A16B-4E37-4699-9F23-8E5778C7C432}" type="datetimeFigureOut">
              <a:rPr lang="en-GB" smtClean="0"/>
              <a:t>10/12/2019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ADA8D7E9-1FAF-4710-8B30-6EF9A969E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176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legraph.co.uk/news/worldnews/middleeast/saudiarabia/8303974/Analysis-Saudi-Arabias-war-between-god-and-archaeology.html" TargetMode="External"/><Relationship Id="rId2" Type="http://schemas.openxmlformats.org/officeDocument/2006/relationships/hyperlink" Target="http://www.palaeodeserts.com/?attachment_id&amp;paged=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https://www.sciencemag.org/news/2011/11/ancient-tools-point-early-human-migration-arab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E2A5C887-B82B-48AB-A0A6-CDFDECA883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31" descr="A picture containing animal&#10;&#10;Description automatically generated">
            <a:extLst>
              <a:ext uri="{FF2B5EF4-FFF2-40B4-BE49-F238E27FC236}">
                <a16:creationId xmlns:a16="http://schemas.microsoft.com/office/drawing/2014/main" id="{BDE55139-CD38-4C90-83B0-C4FE9398B8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7EA388-87A1-4AFB-98AE-2BCF92ADBB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4424" y="847726"/>
            <a:ext cx="6150510" cy="32004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Early humans migration to the Arabian peninsula.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FBC205-BF78-4520-AE82-3B2DF6FA3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4424" y="4124325"/>
            <a:ext cx="6150510" cy="19050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F. Alajmi</a:t>
            </a:r>
          </a:p>
        </p:txBody>
      </p:sp>
      <p:sp>
        <p:nvSpPr>
          <p:cNvPr id="46" name="Rounded Rectangle 7">
            <a:extLst>
              <a:ext uri="{FF2B5EF4-FFF2-40B4-BE49-F238E27FC236}">
                <a16:creationId xmlns:a16="http://schemas.microsoft.com/office/drawing/2014/main" id="{152A00E3-10FF-4194-8AB1-E31E8B331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99132" y="847726"/>
            <a:ext cx="3416888" cy="5234441"/>
          </a:xfrm>
          <a:prstGeom prst="roundRect">
            <a:avLst>
              <a:gd name="adj" fmla="val 3812"/>
            </a:avLst>
          </a:prstGeom>
          <a:solidFill>
            <a:srgbClr val="FFFFFF"/>
          </a:solidFill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cake, reef, top&#10;&#10;Description automatically generated">
            <a:extLst>
              <a:ext uri="{FF2B5EF4-FFF2-40B4-BE49-F238E27FC236}">
                <a16:creationId xmlns:a16="http://schemas.microsoft.com/office/drawing/2014/main" id="{CA6F6DDC-FB23-41F6-A758-D6FEE44E41D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" r="3555" b="5"/>
          <a:stretch/>
        </p:blipFill>
        <p:spPr>
          <a:xfrm>
            <a:off x="7762240" y="1038196"/>
            <a:ext cx="3090672" cy="2368296"/>
          </a:xfrm>
          <a:custGeom>
            <a:avLst/>
            <a:gdLst>
              <a:gd name="connsiteX0" fmla="*/ 75505 w 3090672"/>
              <a:gd name="connsiteY0" fmla="*/ 0 h 2368296"/>
              <a:gd name="connsiteX1" fmla="*/ 3015167 w 3090672"/>
              <a:gd name="connsiteY1" fmla="*/ 0 h 2368296"/>
              <a:gd name="connsiteX2" fmla="*/ 3090672 w 3090672"/>
              <a:gd name="connsiteY2" fmla="*/ 75505 h 2368296"/>
              <a:gd name="connsiteX3" fmla="*/ 3090672 w 3090672"/>
              <a:gd name="connsiteY3" fmla="*/ 2368296 h 2368296"/>
              <a:gd name="connsiteX4" fmla="*/ 0 w 3090672"/>
              <a:gd name="connsiteY4" fmla="*/ 2368296 h 2368296"/>
              <a:gd name="connsiteX5" fmla="*/ 0 w 3090672"/>
              <a:gd name="connsiteY5" fmla="*/ 75505 h 2368296"/>
              <a:gd name="connsiteX6" fmla="*/ 75505 w 3090672"/>
              <a:gd name="connsiteY6" fmla="*/ 0 h 2368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90672" h="2368296">
                <a:moveTo>
                  <a:pt x="75505" y="0"/>
                </a:moveTo>
                <a:lnTo>
                  <a:pt x="3015167" y="0"/>
                </a:lnTo>
                <a:cubicBezTo>
                  <a:pt x="3056867" y="0"/>
                  <a:pt x="3090672" y="33805"/>
                  <a:pt x="3090672" y="75505"/>
                </a:cubicBezTo>
                <a:lnTo>
                  <a:pt x="3090672" y="2368296"/>
                </a:lnTo>
                <a:lnTo>
                  <a:pt x="0" y="2368296"/>
                </a:lnTo>
                <a:lnTo>
                  <a:pt x="0" y="75505"/>
                </a:lnTo>
                <a:cubicBezTo>
                  <a:pt x="0" y="33805"/>
                  <a:pt x="33805" y="0"/>
                  <a:pt x="75505" y="0"/>
                </a:cubicBezTo>
                <a:close/>
              </a:path>
            </a:pathLst>
          </a:custGeom>
        </p:spPr>
      </p:pic>
      <p:pic>
        <p:nvPicPr>
          <p:cNvPr id="36" name="Picture 35" descr="A close up of a map&#10;&#10;Description automatically generated">
            <a:extLst>
              <a:ext uri="{FF2B5EF4-FFF2-40B4-BE49-F238E27FC236}">
                <a16:creationId xmlns:a16="http://schemas.microsoft.com/office/drawing/2014/main" id="{A008FEEC-2CC7-4467-A0D8-D43E54BD4C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188" r="4765" b="18678"/>
          <a:stretch/>
        </p:blipFill>
        <p:spPr>
          <a:xfrm>
            <a:off x="7762239" y="3596962"/>
            <a:ext cx="3090671" cy="2222842"/>
          </a:xfrm>
          <a:custGeom>
            <a:avLst/>
            <a:gdLst>
              <a:gd name="connsiteX0" fmla="*/ 0 w 3090672"/>
              <a:gd name="connsiteY0" fmla="*/ 0 h 2368296"/>
              <a:gd name="connsiteX1" fmla="*/ 3090672 w 3090672"/>
              <a:gd name="connsiteY1" fmla="*/ 0 h 2368296"/>
              <a:gd name="connsiteX2" fmla="*/ 3090672 w 3090672"/>
              <a:gd name="connsiteY2" fmla="*/ 2292791 h 2368296"/>
              <a:gd name="connsiteX3" fmla="*/ 3015167 w 3090672"/>
              <a:gd name="connsiteY3" fmla="*/ 2368296 h 2368296"/>
              <a:gd name="connsiteX4" fmla="*/ 75505 w 3090672"/>
              <a:gd name="connsiteY4" fmla="*/ 2368296 h 2368296"/>
              <a:gd name="connsiteX5" fmla="*/ 0 w 3090672"/>
              <a:gd name="connsiteY5" fmla="*/ 2292791 h 2368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90672" h="2368296">
                <a:moveTo>
                  <a:pt x="0" y="0"/>
                </a:moveTo>
                <a:lnTo>
                  <a:pt x="3090672" y="0"/>
                </a:lnTo>
                <a:lnTo>
                  <a:pt x="3090672" y="2292791"/>
                </a:lnTo>
                <a:cubicBezTo>
                  <a:pt x="3090672" y="2334491"/>
                  <a:pt x="3056867" y="2368296"/>
                  <a:pt x="3015167" y="2368296"/>
                </a:cubicBezTo>
                <a:lnTo>
                  <a:pt x="75505" y="2368296"/>
                </a:lnTo>
                <a:cubicBezTo>
                  <a:pt x="33805" y="2368296"/>
                  <a:pt x="0" y="2334491"/>
                  <a:pt x="0" y="229279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26433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animal&#10;&#10;Description automatically generated">
            <a:extLst>
              <a:ext uri="{FF2B5EF4-FFF2-40B4-BE49-F238E27FC236}">
                <a16:creationId xmlns:a16="http://schemas.microsoft.com/office/drawing/2014/main" id="{BB4B60A3-4083-4702-A9B3-F861318B72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29846" b="4625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2175B19-C866-465A-952D-D7AA95C14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176" y="140676"/>
            <a:ext cx="4190563" cy="1905000"/>
          </a:xfrm>
        </p:spPr>
        <p:txBody>
          <a:bodyPr>
            <a:normAutofit/>
          </a:bodyPr>
          <a:lstStyle/>
          <a:p>
            <a:r>
              <a:rPr lang="en-GB" sz="4000" b="1" dirty="0"/>
              <a:t>Introduction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07F623-80C9-4FAC-A412-1ECC2FA26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622" y="689317"/>
            <a:ext cx="4969202" cy="565521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F191485-E34C-45AF-A2E8-43361A6A8D44}"/>
              </a:ext>
            </a:extLst>
          </p:cNvPr>
          <p:cNvSpPr txBox="1"/>
          <p:nvPr/>
        </p:nvSpPr>
        <p:spPr>
          <a:xfrm>
            <a:off x="370449" y="2045676"/>
            <a:ext cx="572555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The Idea:</a:t>
            </a:r>
          </a:p>
          <a:p>
            <a:endParaRPr lang="en-GB" sz="3200" dirty="0"/>
          </a:p>
          <a:p>
            <a:endParaRPr lang="en-GB" sz="3200" dirty="0"/>
          </a:p>
          <a:p>
            <a:r>
              <a:rPr lang="en-GB" sz="3200" dirty="0"/>
              <a:t>-Title</a:t>
            </a:r>
          </a:p>
          <a:p>
            <a:endParaRPr lang="en-GB" sz="3200" dirty="0"/>
          </a:p>
          <a:p>
            <a:r>
              <a:rPr lang="en-GB" sz="3200" dirty="0"/>
              <a:t>-What is it about?</a:t>
            </a:r>
          </a:p>
          <a:p>
            <a:endParaRPr lang="en-GB" sz="3200" dirty="0"/>
          </a:p>
          <a:p>
            <a:r>
              <a:rPr lang="en-GB" sz="3200" dirty="0"/>
              <a:t>-Why is it important?</a:t>
            </a:r>
          </a:p>
        </p:txBody>
      </p:sp>
    </p:spTree>
    <p:extLst>
      <p:ext uri="{BB962C8B-B14F-4D97-AF65-F5344CB8AC3E}">
        <p14:creationId xmlns:p14="http://schemas.microsoft.com/office/powerpoint/2010/main" val="232356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animal&#10;&#10;Description automatically generated">
            <a:extLst>
              <a:ext uri="{FF2B5EF4-FFF2-40B4-BE49-F238E27FC236}">
                <a16:creationId xmlns:a16="http://schemas.microsoft.com/office/drawing/2014/main" id="{B6A5CE0B-2956-4EDA-BD8F-41D6D60FA4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29846" b="4625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sandy beach&#10;&#10;Description automatically generated">
            <a:extLst>
              <a:ext uri="{FF2B5EF4-FFF2-40B4-BE49-F238E27FC236}">
                <a16:creationId xmlns:a16="http://schemas.microsoft.com/office/drawing/2014/main" id="{BE7161DD-F0D1-4A06-B265-55A3BC49E6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088"/>
          <a:stretch/>
        </p:blipFill>
        <p:spPr>
          <a:xfrm>
            <a:off x="8114770" y="2589930"/>
            <a:ext cx="3895341" cy="1532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A canyon with a mountain in the background&#10;&#10;Description automatically generated">
            <a:extLst>
              <a:ext uri="{FF2B5EF4-FFF2-40B4-BE49-F238E27FC236}">
                <a16:creationId xmlns:a16="http://schemas.microsoft.com/office/drawing/2014/main" id="{A1E4B9CF-7BA3-4A27-B1A7-B6BBE6C1A1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4774" y="257833"/>
            <a:ext cx="3895340" cy="2290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4848435F-863B-4EF9-B9A8-8C5D2CFD409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361" t="28098" r="361" b="4272"/>
          <a:stretch/>
        </p:blipFill>
        <p:spPr>
          <a:xfrm>
            <a:off x="8114770" y="4163963"/>
            <a:ext cx="3895341" cy="2436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D548AE9-2365-4A82-86F6-CC639988BF17}"/>
              </a:ext>
            </a:extLst>
          </p:cNvPr>
          <p:cNvSpPr txBox="1"/>
          <p:nvPr/>
        </p:nvSpPr>
        <p:spPr>
          <a:xfrm>
            <a:off x="299171" y="1650045"/>
            <a:ext cx="559894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b="1" dirty="0">
              <a:cs typeface="Times New Roman" panose="02020603050405020304" pitchFamily="18" charset="0"/>
            </a:endParaRPr>
          </a:p>
          <a:p>
            <a:r>
              <a:rPr lang="en-GB" sz="3200" b="1" u="sng" dirty="0"/>
              <a:t>The Arid Was Once Green</a:t>
            </a:r>
          </a:p>
          <a:p>
            <a:endParaRPr lang="en-GB" sz="3200" dirty="0"/>
          </a:p>
          <a:p>
            <a:endParaRPr lang="en-GB" sz="3200" dirty="0"/>
          </a:p>
          <a:p>
            <a:pPr marL="342900" indent="-342900">
              <a:buFontTx/>
              <a:buChar char="-"/>
            </a:pPr>
            <a:r>
              <a:rPr lang="en-GB" sz="3200" dirty="0"/>
              <a:t>Environment</a:t>
            </a:r>
          </a:p>
          <a:p>
            <a:endParaRPr lang="en-GB" sz="3200" dirty="0"/>
          </a:p>
          <a:p>
            <a:pPr marL="342900" indent="-342900">
              <a:buFontTx/>
              <a:buChar char="-"/>
            </a:pPr>
            <a:r>
              <a:rPr lang="en-GB" sz="3200" dirty="0"/>
              <a:t>Palaeohydrology</a:t>
            </a:r>
          </a:p>
          <a:p>
            <a:pPr marL="342900" indent="-342900">
              <a:buFontTx/>
              <a:buChar char="-"/>
            </a:pPr>
            <a:endParaRPr lang="en-GB" sz="2400" dirty="0"/>
          </a:p>
          <a:p>
            <a:pPr marL="342900" indent="-342900">
              <a:buFontTx/>
              <a:buChar char="-"/>
            </a:pPr>
            <a:endParaRPr lang="en-GB" sz="2400" dirty="0"/>
          </a:p>
          <a:p>
            <a:endParaRPr lang="en-GB" sz="2400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C101803D-68A3-44E5-91CD-9C0EB3807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886" y="160303"/>
            <a:ext cx="9905998" cy="1905000"/>
          </a:xfrm>
        </p:spPr>
        <p:txBody>
          <a:bodyPr>
            <a:normAutofit/>
          </a:bodyPr>
          <a:lstStyle/>
          <a:p>
            <a:r>
              <a:rPr lang="en-GB" sz="4000" b="1" dirty="0"/>
              <a:t>Introduction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98261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nimal&#10;&#10;Description automatically generated">
            <a:extLst>
              <a:ext uri="{FF2B5EF4-FFF2-40B4-BE49-F238E27FC236}">
                <a16:creationId xmlns:a16="http://schemas.microsoft.com/office/drawing/2014/main" id="{7374FC44-B0F5-4F79-BF18-44E4B9CF1F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29846" b="4625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109A81-BC65-4E67-92F1-3E39C2055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495" y="102575"/>
            <a:ext cx="9905998" cy="1905000"/>
          </a:xfrm>
        </p:spPr>
        <p:txBody>
          <a:bodyPr>
            <a:normAutofit/>
          </a:bodyPr>
          <a:lstStyle/>
          <a:p>
            <a:r>
              <a:rPr lang="en-GB" sz="3600" dirty="0"/>
              <a:t>Methodology:</a:t>
            </a:r>
            <a:br>
              <a:rPr lang="en-GB" sz="3600" dirty="0"/>
            </a:br>
            <a:br>
              <a:rPr lang="en-GB" sz="3600" dirty="0"/>
            </a:br>
            <a:r>
              <a:rPr lang="en-GB" dirty="0"/>
              <a:t>-Model A and Model 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FFE55-3CEF-4A07-A4A3-9B8D8E3A9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2913" y="2183188"/>
            <a:ext cx="1906170" cy="12004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u="sng" dirty="0"/>
              <a:t>Data Set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E8567F-1992-4240-B097-8453D8103133}"/>
              </a:ext>
            </a:extLst>
          </p:cNvPr>
          <p:cNvSpPr txBox="1"/>
          <p:nvPr/>
        </p:nvSpPr>
        <p:spPr>
          <a:xfrm>
            <a:off x="493437" y="2696524"/>
            <a:ext cx="2784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1-Archaeology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69267A-7801-426B-BC62-9051CC3FC21E}"/>
              </a:ext>
            </a:extLst>
          </p:cNvPr>
          <p:cNvSpPr txBox="1"/>
          <p:nvPr/>
        </p:nvSpPr>
        <p:spPr>
          <a:xfrm>
            <a:off x="4398881" y="2696524"/>
            <a:ext cx="3582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2-Geomorphology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670ECE-94E9-483A-A523-74E3796F6B94}"/>
              </a:ext>
            </a:extLst>
          </p:cNvPr>
          <p:cNvSpPr txBox="1"/>
          <p:nvPr/>
        </p:nvSpPr>
        <p:spPr>
          <a:xfrm>
            <a:off x="8913822" y="2696524"/>
            <a:ext cx="2164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3-Sea Level</a:t>
            </a:r>
          </a:p>
        </p:txBody>
      </p:sp>
      <p:pic>
        <p:nvPicPr>
          <p:cNvPr id="17" name="Picture 16" descr="A close up of a map&#10;&#10;Description automatically generated">
            <a:extLst>
              <a:ext uri="{FF2B5EF4-FFF2-40B4-BE49-F238E27FC236}">
                <a16:creationId xmlns:a16="http://schemas.microsoft.com/office/drawing/2014/main" id="{BA54751A-0BBD-439F-B36D-82B1B5F4BD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074" b="11529"/>
          <a:stretch/>
        </p:blipFill>
        <p:spPr>
          <a:xfrm>
            <a:off x="4299704" y="3383633"/>
            <a:ext cx="3592589" cy="2862421"/>
          </a:xfrm>
          <a:prstGeom prst="rect">
            <a:avLst/>
          </a:prstGeom>
        </p:spPr>
      </p:pic>
      <p:pic>
        <p:nvPicPr>
          <p:cNvPr id="15" name="Picture 14" descr="A close up of a map&#10;&#10;Description automatically generated">
            <a:extLst>
              <a:ext uri="{FF2B5EF4-FFF2-40B4-BE49-F238E27FC236}">
                <a16:creationId xmlns:a16="http://schemas.microsoft.com/office/drawing/2014/main" id="{5DB2F8E8-D3A2-4DB9-8D8C-E49A658B479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64" t="17530" r="3902" b="5302"/>
          <a:stretch/>
        </p:blipFill>
        <p:spPr>
          <a:xfrm>
            <a:off x="170622" y="3383632"/>
            <a:ext cx="3592589" cy="2862421"/>
          </a:xfrm>
          <a:prstGeom prst="rect">
            <a:avLst/>
          </a:prstGeom>
        </p:spPr>
      </p:pic>
      <p:pic>
        <p:nvPicPr>
          <p:cNvPr id="19" name="Picture 18" descr="A close up of a map&#10;&#10;Description automatically generated">
            <a:extLst>
              <a:ext uri="{FF2B5EF4-FFF2-40B4-BE49-F238E27FC236}">
                <a16:creationId xmlns:a16="http://schemas.microsoft.com/office/drawing/2014/main" id="{A013715A-838F-4398-A469-E86DC1519A6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7424" r="28001"/>
          <a:stretch/>
        </p:blipFill>
        <p:spPr>
          <a:xfrm>
            <a:off x="8347899" y="3383632"/>
            <a:ext cx="3592589" cy="2862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2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nimal&#10;&#10;Description automatically generated">
            <a:extLst>
              <a:ext uri="{FF2B5EF4-FFF2-40B4-BE49-F238E27FC236}">
                <a16:creationId xmlns:a16="http://schemas.microsoft.com/office/drawing/2014/main" id="{996E8E17-23E5-45C8-BC7D-6036493E5A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29846" b="4625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D67CF2-2EA8-4704-920B-E71A2C88C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76" y="0"/>
            <a:ext cx="3796347" cy="1403253"/>
          </a:xfrm>
        </p:spPr>
        <p:txBody>
          <a:bodyPr/>
          <a:lstStyle/>
          <a:p>
            <a:r>
              <a:rPr lang="en-GB" b="1" dirty="0"/>
              <a:t>Archaeology</a:t>
            </a:r>
            <a:r>
              <a:rPr lang="en-GB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EF871-9DC8-4DAD-9DB8-7ED880212D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700" y="1252025"/>
            <a:ext cx="11688322" cy="5460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</a:rPr>
              <a:t>-</a:t>
            </a:r>
            <a:r>
              <a:rPr lang="en-GB" sz="2800" b="1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technology</a:t>
            </a:r>
            <a:r>
              <a:rPr lang="en-GB" sz="28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0" indent="0">
              <a:buNone/>
            </a:pPr>
            <a:r>
              <a:rPr lang="en-GB" sz="28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*Human Existence</a:t>
            </a:r>
          </a:p>
          <a:p>
            <a:pPr marL="0" indent="0">
              <a:buNone/>
            </a:pPr>
            <a:r>
              <a:rPr lang="en-GB" sz="28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*Nubian Tools</a:t>
            </a:r>
          </a:p>
          <a:p>
            <a:pPr marL="0" indent="0">
              <a:buNone/>
            </a:pPr>
            <a:endParaRPr lang="en-GB" sz="2800" dirty="0">
              <a:effectLst>
                <a:glow rad="38100">
                  <a:schemeClr val="bg1">
                    <a:lumMod val="50000"/>
                    <a:lumOff val="50000"/>
                    <a:alpha val="20000"/>
                  </a:schemeClr>
                </a:glow>
              </a:effectLst>
            </a:endParaRPr>
          </a:p>
          <a:p>
            <a:pPr marL="0" indent="0">
              <a:buNone/>
            </a:pPr>
            <a:r>
              <a:rPr lang="en-GB" sz="2800" b="1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</a:rPr>
              <a:t>-Sites’ Locations: </a:t>
            </a:r>
          </a:p>
          <a:p>
            <a:pPr marL="0" indent="0">
              <a:buNone/>
            </a:pPr>
            <a:r>
              <a:rPr lang="en-GB" sz="28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</a:rPr>
              <a:t>*East Africa								*Arabian Peninsula			</a:t>
            </a:r>
          </a:p>
          <a:p>
            <a:pPr marL="0" indent="0">
              <a:buNone/>
            </a:pPr>
            <a:r>
              <a:rPr lang="en-GB" sz="28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</a:rPr>
              <a:t>	Egypt												Saudi Arabia</a:t>
            </a:r>
          </a:p>
          <a:p>
            <a:pPr marL="0" indent="0">
              <a:buNone/>
            </a:pPr>
            <a:r>
              <a:rPr lang="en-GB" sz="28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</a:rPr>
              <a:t>	Sudan											Yemen</a:t>
            </a:r>
          </a:p>
          <a:p>
            <a:pPr marL="0" indent="0">
              <a:buNone/>
            </a:pPr>
            <a:r>
              <a:rPr lang="en-GB" sz="28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</a:rPr>
              <a:t>	Ethiopia											Oman</a:t>
            </a:r>
          </a:p>
        </p:txBody>
      </p:sp>
      <p:pic>
        <p:nvPicPr>
          <p:cNvPr id="6" name="Picture 5" descr="A picture containing animal&#10;&#10;Description automatically generated">
            <a:extLst>
              <a:ext uri="{FF2B5EF4-FFF2-40B4-BE49-F238E27FC236}">
                <a16:creationId xmlns:a16="http://schemas.microsoft.com/office/drawing/2014/main" id="{2E8A16AE-9C94-43D3-9598-38CE8F1761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884" r="28808" b="45641"/>
          <a:stretch/>
        </p:blipFill>
        <p:spPr>
          <a:xfrm>
            <a:off x="4790463" y="434341"/>
            <a:ext cx="6865034" cy="372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554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5E324-9D1A-4510-BB19-D9128C0C9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743" y="0"/>
            <a:ext cx="4626340" cy="1443840"/>
          </a:xfrm>
        </p:spPr>
        <p:txBody>
          <a:bodyPr/>
          <a:lstStyle/>
          <a:p>
            <a:r>
              <a:rPr lang="en-GB" b="1" dirty="0"/>
              <a:t>References List: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1828CF4-940F-44B3-BE28-BFBFD14062E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70743" y="1130362"/>
            <a:ext cx="11943471" cy="535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Bailey, G., 2015. The Evolution of the Red Sea as a Human Habitat During the Quaternary Period.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Red Sea,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Volume 34, pp. 599-614.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Baily, G.,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Devis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 &amp; Inglis, R., 2015. Blue Arabia: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Palaeolithic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underwater survey in SW Saudi Arabia and the role of coasts in Pleistocene dispersals.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Quaternary International,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Volume 382, pp. 42-57.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Hilbert, Y. H.,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Crassard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R.,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Charloux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G. &amp; Loreto, R., 2017. Nubian technology in northern Arabia: Impact on interregional.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Quaternary International,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2017(435), pp. 77-93.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PalaeoDesert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2015.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did Homo sapiens expand out of Africa into Eurasia?.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[Online] 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Available at: </a:t>
            </a:r>
            <a:r>
              <a:rPr kumimoji="0" lang="en-US" altLang="en-US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http://www.palaeodeserts.com/?attachment_id&amp;paged=2</a:t>
            </a:r>
            <a:endParaRPr kumimoji="0" lang="en-US" altLang="en-U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Rose, J. I. et al., 2011.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Nubian Complex of Dhofar, Oman: An African Middle Stone Age Industry in Southern Arabia,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s.l.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PLOS.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Swami, P., 2011.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Analysis: Saudi Arabia's war between god and archaeology.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[Online] 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Available at: </a:t>
            </a:r>
            <a:r>
              <a:rPr kumimoji="0" lang="en-US" altLang="en-US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https://www.telegraph.co.uk/news/worldnews/middleeast/saudiarabia/8303974/Analysis-Saudi-Arabias-war-between-god-and-archaeology.html</a:t>
            </a:r>
            <a:endParaRPr kumimoji="0" lang="en-US" altLang="en-U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Underwood, E., 2011.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Ancient Tools Point to Early Human Migration Into Arabia.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[Online] 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Available at: </a:t>
            </a:r>
            <a:r>
              <a:rPr kumimoji="0" lang="en-US" altLang="en-US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https://www.sciencemag.org/news/2011/11/ancient-tools-point-early-human-migration-arabia</a:t>
            </a:r>
            <a:endParaRPr kumimoji="0" lang="en-US" altLang="en-U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FB4917-C614-4EBA-A385-A6C5A73F2115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125" y="162035"/>
            <a:ext cx="2432203" cy="80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6738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405</TotalTime>
  <Words>202</Words>
  <Application>Microsoft Office PowerPoint</Application>
  <PresentationFormat>Widescreen</PresentationFormat>
  <Paragraphs>45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Times New Roman</vt:lpstr>
      <vt:lpstr>Mesh</vt:lpstr>
      <vt:lpstr>Early humans migration to the Arabian peninsula.</vt:lpstr>
      <vt:lpstr>Introduction</vt:lpstr>
      <vt:lpstr>Introduction</vt:lpstr>
      <vt:lpstr>Methodology:  -Model A and Model B</vt:lpstr>
      <vt:lpstr>Archaeology:</vt:lpstr>
      <vt:lpstr>References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human migration to the Arabian peninsula.</dc:title>
  <dc:creator>Fawwaz Alajmi</dc:creator>
  <cp:lastModifiedBy>Fawwaz Alajmi</cp:lastModifiedBy>
  <cp:revision>28</cp:revision>
  <dcterms:created xsi:type="dcterms:W3CDTF">2019-12-10T17:17:37Z</dcterms:created>
  <dcterms:modified xsi:type="dcterms:W3CDTF">2019-12-11T00:23:45Z</dcterms:modified>
</cp:coreProperties>
</file>