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2" r:id="rId5"/>
    <p:sldMasterId id="2147483658" r:id="rId6"/>
    <p:sldMasterId id="2147483666" r:id="rId7"/>
  </p:sldMasterIdLst>
  <p:notesMasterIdLst>
    <p:notesMasterId r:id="rId45"/>
  </p:notesMasterIdLst>
  <p:sldIdLst>
    <p:sldId id="266" r:id="rId8"/>
    <p:sldId id="271" r:id="rId9"/>
    <p:sldId id="311" r:id="rId10"/>
    <p:sldId id="312" r:id="rId11"/>
    <p:sldId id="272" r:id="rId12"/>
    <p:sldId id="282" r:id="rId13"/>
    <p:sldId id="284" r:id="rId14"/>
    <p:sldId id="281" r:id="rId15"/>
    <p:sldId id="285" r:id="rId16"/>
    <p:sldId id="286" r:id="rId17"/>
    <p:sldId id="283" r:id="rId18"/>
    <p:sldId id="287" r:id="rId19"/>
    <p:sldId id="288" r:id="rId20"/>
    <p:sldId id="289" r:id="rId21"/>
    <p:sldId id="290" r:id="rId22"/>
    <p:sldId id="291" r:id="rId23"/>
    <p:sldId id="292" r:id="rId24"/>
    <p:sldId id="293" r:id="rId25"/>
    <p:sldId id="313" r:id="rId26"/>
    <p:sldId id="294" r:id="rId27"/>
    <p:sldId id="280" r:id="rId28"/>
    <p:sldId id="305" r:id="rId29"/>
    <p:sldId id="306" r:id="rId30"/>
    <p:sldId id="296" r:id="rId31"/>
    <p:sldId id="297" r:id="rId32"/>
    <p:sldId id="298" r:id="rId33"/>
    <p:sldId id="300" r:id="rId34"/>
    <p:sldId id="301" r:id="rId35"/>
    <p:sldId id="299" r:id="rId36"/>
    <p:sldId id="302" r:id="rId37"/>
    <p:sldId id="303" r:id="rId38"/>
    <p:sldId id="273" r:id="rId39"/>
    <p:sldId id="308" r:id="rId40"/>
    <p:sldId id="307" r:id="rId41"/>
    <p:sldId id="309" r:id="rId42"/>
    <p:sldId id="310" r:id="rId43"/>
    <p:sldId id="279"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02EAEB-03CC-4CD0-8F9C-5163D22B5AB3}" v="38" dt="2026-10-01T21:01:34.4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8956" autoAdjust="0"/>
  </p:normalViewPr>
  <p:slideViewPr>
    <p:cSldViewPr snapToGrid="0">
      <p:cViewPr varScale="1">
        <p:scale>
          <a:sx n="98" d="100"/>
          <a:sy n="98" d="100"/>
        </p:scale>
        <p:origin x="260"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tableStyles" Target="tableStyles.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slide" Target="slides/slide37.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theme" Target="theme/theme1.xml"/><Relationship Id="rId8" Type="http://schemas.openxmlformats.org/officeDocument/2006/relationships/slide" Target="slides/slide1.xml"/><Relationship Id="rId51"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presProps" Target="presProps.xml"/><Relationship Id="rId20" Type="http://schemas.openxmlformats.org/officeDocument/2006/relationships/slide" Target="slides/slide13.xml"/><Relationship Id="rId41" Type="http://schemas.openxmlformats.org/officeDocument/2006/relationships/slide" Target="slides/slide34.xml"/><Relationship Id="rId1" Type="http://schemas.openxmlformats.org/officeDocument/2006/relationships/customXml" Target="../customXml/item1.xml"/><Relationship Id="rId6"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k Huntly" userId="2f894ec6-1403-4f17-b28b-5f1f7519461e" providerId="ADAL" clId="{28B19D55-2B64-4018-8539-1453B0FDE5DC}"/>
    <pc:docChg chg="undo custSel addSld delSld modSld delMainMaster">
      <pc:chgData name="Mark Huntly" userId="2f894ec6-1403-4f17-b28b-5f1f7519461e" providerId="ADAL" clId="{28B19D55-2B64-4018-8539-1453B0FDE5DC}" dt="2026-10-02T12:11:02.742" v="2237" actId="478"/>
      <pc:docMkLst>
        <pc:docMk/>
      </pc:docMkLst>
      <pc:sldChg chg="modSp mod">
        <pc:chgData name="Mark Huntly" userId="2f894ec6-1403-4f17-b28b-5f1f7519461e" providerId="ADAL" clId="{28B19D55-2B64-4018-8539-1453B0FDE5DC}" dt="2026-10-02T12:09:25.651" v="2233" actId="20577"/>
        <pc:sldMkLst>
          <pc:docMk/>
          <pc:sldMk cId="1848820528" sldId="271"/>
        </pc:sldMkLst>
        <pc:spChg chg="mod">
          <ac:chgData name="Mark Huntly" userId="2f894ec6-1403-4f17-b28b-5f1f7519461e" providerId="ADAL" clId="{28B19D55-2B64-4018-8539-1453B0FDE5DC}" dt="2026-10-01T20:58:18.910" v="2213" actId="20577"/>
          <ac:spMkLst>
            <pc:docMk/>
            <pc:sldMk cId="1848820528" sldId="271"/>
            <ac:spMk id="5" creationId="{1F644B5D-8907-A2AF-0E8B-FF1DBA482B6B}"/>
          </ac:spMkLst>
        </pc:spChg>
        <pc:spChg chg="mod">
          <ac:chgData name="Mark Huntly" userId="2f894ec6-1403-4f17-b28b-5f1f7519461e" providerId="ADAL" clId="{28B19D55-2B64-4018-8539-1453B0FDE5DC}" dt="2026-10-02T12:09:25.651" v="2233" actId="20577"/>
          <ac:spMkLst>
            <pc:docMk/>
            <pc:sldMk cId="1848820528" sldId="271"/>
            <ac:spMk id="6" creationId="{3D67E093-E177-5747-6FF5-783CA731212A}"/>
          </ac:spMkLst>
        </pc:spChg>
      </pc:sldChg>
      <pc:sldChg chg="modSp mod modNotesTx">
        <pc:chgData name="Mark Huntly" userId="2f894ec6-1403-4f17-b28b-5f1f7519461e" providerId="ADAL" clId="{28B19D55-2B64-4018-8539-1453B0FDE5DC}" dt="2026-10-01T08:02:22.487" v="1594" actId="20577"/>
        <pc:sldMkLst>
          <pc:docMk/>
          <pc:sldMk cId="2505819068" sldId="272"/>
        </pc:sldMkLst>
        <pc:spChg chg="mod">
          <ac:chgData name="Mark Huntly" userId="2f894ec6-1403-4f17-b28b-5f1f7519461e" providerId="ADAL" clId="{28B19D55-2B64-4018-8539-1453B0FDE5DC}" dt="2026-09-30T15:15:51.900" v="608" actId="113"/>
          <ac:spMkLst>
            <pc:docMk/>
            <pc:sldMk cId="2505819068" sldId="272"/>
            <ac:spMk id="6" creationId="{3D67E093-E177-5747-6FF5-783CA731212A}"/>
          </ac:spMkLst>
        </pc:spChg>
      </pc:sldChg>
      <pc:sldChg chg="modNotesTx">
        <pc:chgData name="Mark Huntly" userId="2f894ec6-1403-4f17-b28b-5f1f7519461e" providerId="ADAL" clId="{28B19D55-2B64-4018-8539-1453B0FDE5DC}" dt="2026-10-01T20:41:33.279" v="2192" actId="20577"/>
        <pc:sldMkLst>
          <pc:docMk/>
          <pc:sldMk cId="3476734372" sldId="273"/>
        </pc:sldMkLst>
      </pc:sldChg>
      <pc:sldChg chg="modNotesTx">
        <pc:chgData name="Mark Huntly" userId="2f894ec6-1403-4f17-b28b-5f1f7519461e" providerId="ADAL" clId="{28B19D55-2B64-4018-8539-1453B0FDE5DC}" dt="2026-09-30T16:03:31.461" v="1569" actId="20577"/>
        <pc:sldMkLst>
          <pc:docMk/>
          <pc:sldMk cId="699915586" sldId="280"/>
        </pc:sldMkLst>
      </pc:sldChg>
      <pc:sldChg chg="modNotesTx">
        <pc:chgData name="Mark Huntly" userId="2f894ec6-1403-4f17-b28b-5f1f7519461e" providerId="ADAL" clId="{28B19D55-2B64-4018-8539-1453B0FDE5DC}" dt="2026-09-30T15:23:05.811" v="995" actId="20577"/>
        <pc:sldMkLst>
          <pc:docMk/>
          <pc:sldMk cId="3990350710" sldId="281"/>
        </pc:sldMkLst>
      </pc:sldChg>
      <pc:sldChg chg="modNotesTx">
        <pc:chgData name="Mark Huntly" userId="2f894ec6-1403-4f17-b28b-5f1f7519461e" providerId="ADAL" clId="{28B19D55-2B64-4018-8539-1453B0FDE5DC}" dt="2026-09-30T15:21:02.281" v="792" actId="20577"/>
        <pc:sldMkLst>
          <pc:docMk/>
          <pc:sldMk cId="601725744" sldId="282"/>
        </pc:sldMkLst>
      </pc:sldChg>
      <pc:sldChg chg="modNotesTx">
        <pc:chgData name="Mark Huntly" userId="2f894ec6-1403-4f17-b28b-5f1f7519461e" providerId="ADAL" clId="{28B19D55-2B64-4018-8539-1453B0FDE5DC}" dt="2026-09-30T15:30:21.135" v="1192" actId="20577"/>
        <pc:sldMkLst>
          <pc:docMk/>
          <pc:sldMk cId="3324661082" sldId="283"/>
        </pc:sldMkLst>
      </pc:sldChg>
      <pc:sldChg chg="modNotesTx">
        <pc:chgData name="Mark Huntly" userId="2f894ec6-1403-4f17-b28b-5f1f7519461e" providerId="ADAL" clId="{28B19D55-2B64-4018-8539-1453B0FDE5DC}" dt="2026-09-30T15:24:13.881" v="1062" actId="20577"/>
        <pc:sldMkLst>
          <pc:docMk/>
          <pc:sldMk cId="3070076722" sldId="285"/>
        </pc:sldMkLst>
      </pc:sldChg>
      <pc:sldChg chg="modNotesTx">
        <pc:chgData name="Mark Huntly" userId="2f894ec6-1403-4f17-b28b-5f1f7519461e" providerId="ADAL" clId="{28B19D55-2B64-4018-8539-1453B0FDE5DC}" dt="2026-09-30T15:28:17.156" v="1142" actId="20577"/>
        <pc:sldMkLst>
          <pc:docMk/>
          <pc:sldMk cId="750111448" sldId="286"/>
        </pc:sldMkLst>
      </pc:sldChg>
      <pc:sldChg chg="modNotesTx">
        <pc:chgData name="Mark Huntly" userId="2f894ec6-1403-4f17-b28b-5f1f7519461e" providerId="ADAL" clId="{28B19D55-2B64-4018-8539-1453B0FDE5DC}" dt="2026-10-01T08:02:54.806" v="1605" actId="113"/>
        <pc:sldMkLst>
          <pc:docMk/>
          <pc:sldMk cId="98961003" sldId="287"/>
        </pc:sldMkLst>
      </pc:sldChg>
      <pc:sldChg chg="modNotesTx">
        <pc:chgData name="Mark Huntly" userId="2f894ec6-1403-4f17-b28b-5f1f7519461e" providerId="ADAL" clId="{28B19D55-2B64-4018-8539-1453B0FDE5DC}" dt="2026-09-30T15:32:44.241" v="1198" actId="313"/>
        <pc:sldMkLst>
          <pc:docMk/>
          <pc:sldMk cId="712525413" sldId="288"/>
        </pc:sldMkLst>
      </pc:sldChg>
      <pc:sldChg chg="modNotesTx">
        <pc:chgData name="Mark Huntly" userId="2f894ec6-1403-4f17-b28b-5f1f7519461e" providerId="ADAL" clId="{28B19D55-2B64-4018-8539-1453B0FDE5DC}" dt="2026-09-30T15:49:02.404" v="1321" actId="33524"/>
        <pc:sldMkLst>
          <pc:docMk/>
          <pc:sldMk cId="3038967396" sldId="289"/>
        </pc:sldMkLst>
      </pc:sldChg>
      <pc:sldChg chg="modNotesTx">
        <pc:chgData name="Mark Huntly" userId="2f894ec6-1403-4f17-b28b-5f1f7519461e" providerId="ADAL" clId="{28B19D55-2B64-4018-8539-1453B0FDE5DC}" dt="2026-09-30T15:51:07.472" v="1479" actId="20577"/>
        <pc:sldMkLst>
          <pc:docMk/>
          <pc:sldMk cId="4216713134" sldId="291"/>
        </pc:sldMkLst>
      </pc:sldChg>
      <pc:sldChg chg="modSp mod">
        <pc:chgData name="Mark Huntly" userId="2f894ec6-1403-4f17-b28b-5f1f7519461e" providerId="ADAL" clId="{28B19D55-2B64-4018-8539-1453B0FDE5DC}" dt="2026-09-30T15:52:32.220" v="1481" actId="6549"/>
        <pc:sldMkLst>
          <pc:docMk/>
          <pc:sldMk cId="3144372981" sldId="292"/>
        </pc:sldMkLst>
        <pc:spChg chg="mod">
          <ac:chgData name="Mark Huntly" userId="2f894ec6-1403-4f17-b28b-5f1f7519461e" providerId="ADAL" clId="{28B19D55-2B64-4018-8539-1453B0FDE5DC}" dt="2026-09-30T15:52:32.220" v="1481" actId="6549"/>
          <ac:spMkLst>
            <pc:docMk/>
            <pc:sldMk cId="3144372981" sldId="292"/>
            <ac:spMk id="7" creationId="{D4713816-9B4B-D151-3448-F6D3E55F67B7}"/>
          </ac:spMkLst>
        </pc:spChg>
      </pc:sldChg>
      <pc:sldChg chg="modSp mod modNotesTx">
        <pc:chgData name="Mark Huntly" userId="2f894ec6-1403-4f17-b28b-5f1f7519461e" providerId="ADAL" clId="{28B19D55-2B64-4018-8539-1453B0FDE5DC}" dt="2026-09-30T15:53:59.786" v="1489" actId="113"/>
        <pc:sldMkLst>
          <pc:docMk/>
          <pc:sldMk cId="3481910470" sldId="293"/>
        </pc:sldMkLst>
        <pc:spChg chg="mod">
          <ac:chgData name="Mark Huntly" userId="2f894ec6-1403-4f17-b28b-5f1f7519461e" providerId="ADAL" clId="{28B19D55-2B64-4018-8539-1453B0FDE5DC}" dt="2026-09-30T15:53:20.859" v="1484" actId="27636"/>
          <ac:spMkLst>
            <pc:docMk/>
            <pc:sldMk cId="3481910470" sldId="293"/>
            <ac:spMk id="7" creationId="{D4713816-9B4B-D151-3448-F6D3E55F67B7}"/>
          </ac:spMkLst>
        </pc:spChg>
      </pc:sldChg>
      <pc:sldChg chg="addSp modSp mod modNotesTx">
        <pc:chgData name="Mark Huntly" userId="2f894ec6-1403-4f17-b28b-5f1f7519461e" providerId="ADAL" clId="{28B19D55-2B64-4018-8539-1453B0FDE5DC}" dt="2026-09-30T16:01:27.720" v="1509" actId="20577"/>
        <pc:sldMkLst>
          <pc:docMk/>
          <pc:sldMk cId="1567519832" sldId="294"/>
        </pc:sldMkLst>
        <pc:picChg chg="mod">
          <ac:chgData name="Mark Huntly" userId="2f894ec6-1403-4f17-b28b-5f1f7519461e" providerId="ADAL" clId="{28B19D55-2B64-4018-8539-1453B0FDE5DC}" dt="2026-09-30T15:58:35.618" v="1496" actId="1076"/>
          <ac:picMkLst>
            <pc:docMk/>
            <pc:sldMk cId="1567519832" sldId="294"/>
            <ac:picMk id="2" creationId="{C1BC9A64-5B9A-6F23-00BD-AA33DA96F167}"/>
          </ac:picMkLst>
        </pc:picChg>
        <pc:picChg chg="add mod">
          <ac:chgData name="Mark Huntly" userId="2f894ec6-1403-4f17-b28b-5f1f7519461e" providerId="ADAL" clId="{28B19D55-2B64-4018-8539-1453B0FDE5DC}" dt="2026-09-30T15:58:45.366" v="1500" actId="14100"/>
          <ac:picMkLst>
            <pc:docMk/>
            <pc:sldMk cId="1567519832" sldId="294"/>
            <ac:picMk id="4" creationId="{06EF9483-FF53-3FB1-7F74-FD8E32565761}"/>
          </ac:picMkLst>
        </pc:picChg>
      </pc:sldChg>
      <pc:sldChg chg="modSp mod modNotesTx">
        <pc:chgData name="Mark Huntly" userId="2f894ec6-1403-4f17-b28b-5f1f7519461e" providerId="ADAL" clId="{28B19D55-2B64-4018-8539-1453B0FDE5DC}" dt="2026-10-01T08:11:37.744" v="1824" actId="20577"/>
        <pc:sldMkLst>
          <pc:docMk/>
          <pc:sldMk cId="3596921821" sldId="296"/>
        </pc:sldMkLst>
        <pc:spChg chg="mod">
          <ac:chgData name="Mark Huntly" userId="2f894ec6-1403-4f17-b28b-5f1f7519461e" providerId="ADAL" clId="{28B19D55-2B64-4018-8539-1453B0FDE5DC}" dt="2026-10-01T08:11:12.923" v="1822" actId="14100"/>
          <ac:spMkLst>
            <pc:docMk/>
            <pc:sldMk cId="3596921821" sldId="296"/>
            <ac:spMk id="7" creationId="{D4713816-9B4B-D151-3448-F6D3E55F67B7}"/>
          </ac:spMkLst>
        </pc:spChg>
        <pc:picChg chg="mod">
          <ac:chgData name="Mark Huntly" userId="2f894ec6-1403-4f17-b28b-5f1f7519461e" providerId="ADAL" clId="{28B19D55-2B64-4018-8539-1453B0FDE5DC}" dt="2026-10-01T08:11:15.715" v="1823" actId="14100"/>
          <ac:picMkLst>
            <pc:docMk/>
            <pc:sldMk cId="3596921821" sldId="296"/>
            <ac:picMk id="2" creationId="{2DB29872-5A2E-29BE-62AC-130D02C9502B}"/>
          </ac:picMkLst>
        </pc:picChg>
      </pc:sldChg>
      <pc:sldChg chg="modSp mod modNotesTx">
        <pc:chgData name="Mark Huntly" userId="2f894ec6-1403-4f17-b28b-5f1f7519461e" providerId="ADAL" clId="{28B19D55-2B64-4018-8539-1453B0FDE5DC}" dt="2026-10-01T08:15:50.223" v="1974" actId="113"/>
        <pc:sldMkLst>
          <pc:docMk/>
          <pc:sldMk cId="1002524565" sldId="297"/>
        </pc:sldMkLst>
        <pc:spChg chg="mod">
          <ac:chgData name="Mark Huntly" userId="2f894ec6-1403-4f17-b28b-5f1f7519461e" providerId="ADAL" clId="{28B19D55-2B64-4018-8539-1453B0FDE5DC}" dt="2026-10-01T08:12:42.215" v="1833" actId="20577"/>
          <ac:spMkLst>
            <pc:docMk/>
            <pc:sldMk cId="1002524565" sldId="297"/>
            <ac:spMk id="7" creationId="{D4713816-9B4B-D151-3448-F6D3E55F67B7}"/>
          </ac:spMkLst>
        </pc:spChg>
      </pc:sldChg>
      <pc:sldChg chg="modSp mod modNotesTx">
        <pc:chgData name="Mark Huntly" userId="2f894ec6-1403-4f17-b28b-5f1f7519461e" providerId="ADAL" clId="{28B19D55-2B64-4018-8539-1453B0FDE5DC}" dt="2026-10-01T21:11:57.721" v="2224" actId="20577"/>
        <pc:sldMkLst>
          <pc:docMk/>
          <pc:sldMk cId="2092971234" sldId="298"/>
        </pc:sldMkLst>
        <pc:spChg chg="mod">
          <ac:chgData name="Mark Huntly" userId="2f894ec6-1403-4f17-b28b-5f1f7519461e" providerId="ADAL" clId="{28B19D55-2B64-4018-8539-1453B0FDE5DC}" dt="2026-10-01T21:11:57.721" v="2224" actId="20577"/>
          <ac:spMkLst>
            <pc:docMk/>
            <pc:sldMk cId="2092971234" sldId="298"/>
            <ac:spMk id="7" creationId="{D4713816-9B4B-D151-3448-F6D3E55F67B7}"/>
          </ac:spMkLst>
        </pc:spChg>
      </pc:sldChg>
      <pc:sldChg chg="modNotesTx">
        <pc:chgData name="Mark Huntly" userId="2f894ec6-1403-4f17-b28b-5f1f7519461e" providerId="ADAL" clId="{28B19D55-2B64-4018-8539-1453B0FDE5DC}" dt="2026-10-01T08:27:34.157" v="2173" actId="20577"/>
        <pc:sldMkLst>
          <pc:docMk/>
          <pc:sldMk cId="29356254" sldId="299"/>
        </pc:sldMkLst>
      </pc:sldChg>
      <pc:sldChg chg="modNotesTx">
        <pc:chgData name="Mark Huntly" userId="2f894ec6-1403-4f17-b28b-5f1f7519461e" providerId="ADAL" clId="{28B19D55-2B64-4018-8539-1453B0FDE5DC}" dt="2026-10-01T20:31:59.064" v="2175" actId="20577"/>
        <pc:sldMkLst>
          <pc:docMk/>
          <pc:sldMk cId="30398211" sldId="302"/>
        </pc:sldMkLst>
      </pc:sldChg>
      <pc:sldChg chg="modSp mod">
        <pc:chgData name="Mark Huntly" userId="2f894ec6-1403-4f17-b28b-5f1f7519461e" providerId="ADAL" clId="{28B19D55-2B64-4018-8539-1453B0FDE5DC}" dt="2026-10-01T20:39:03.237" v="2189" actId="113"/>
        <pc:sldMkLst>
          <pc:docMk/>
          <pc:sldMk cId="1531346636" sldId="303"/>
        </pc:sldMkLst>
        <pc:spChg chg="mod">
          <ac:chgData name="Mark Huntly" userId="2f894ec6-1403-4f17-b28b-5f1f7519461e" providerId="ADAL" clId="{28B19D55-2B64-4018-8539-1453B0FDE5DC}" dt="2026-10-01T20:39:03.237" v="2189" actId="113"/>
          <ac:spMkLst>
            <pc:docMk/>
            <pc:sldMk cId="1531346636" sldId="303"/>
            <ac:spMk id="3" creationId="{6695B419-1563-A4E3-6C12-2D612604C220}"/>
          </ac:spMkLst>
        </pc:spChg>
      </pc:sldChg>
      <pc:sldChg chg="modNotesTx">
        <pc:chgData name="Mark Huntly" userId="2f894ec6-1403-4f17-b28b-5f1f7519461e" providerId="ADAL" clId="{28B19D55-2B64-4018-8539-1453B0FDE5DC}" dt="2026-10-01T08:06:40.870" v="1801" actId="20577"/>
        <pc:sldMkLst>
          <pc:docMk/>
          <pc:sldMk cId="804267613" sldId="305"/>
        </pc:sldMkLst>
      </pc:sldChg>
      <pc:sldChg chg="modSp mod modNotesTx">
        <pc:chgData name="Mark Huntly" userId="2f894ec6-1403-4f17-b28b-5f1f7519461e" providerId="ADAL" clId="{28B19D55-2B64-4018-8539-1453B0FDE5DC}" dt="2026-10-01T21:12:40.639" v="2226" actId="20577"/>
        <pc:sldMkLst>
          <pc:docMk/>
          <pc:sldMk cId="1595561045" sldId="307"/>
        </pc:sldMkLst>
        <pc:spChg chg="mod">
          <ac:chgData name="Mark Huntly" userId="2f894ec6-1403-4f17-b28b-5f1f7519461e" providerId="ADAL" clId="{28B19D55-2B64-4018-8539-1453B0FDE5DC}" dt="2026-10-01T21:12:40.639" v="2226" actId="20577"/>
          <ac:spMkLst>
            <pc:docMk/>
            <pc:sldMk cId="1595561045" sldId="307"/>
            <ac:spMk id="6" creationId="{3D67E093-E177-5747-6FF5-783CA731212A}"/>
          </ac:spMkLst>
        </pc:spChg>
      </pc:sldChg>
      <pc:sldChg chg="modSp mod modNotesTx">
        <pc:chgData name="Mark Huntly" userId="2f894ec6-1403-4f17-b28b-5f1f7519461e" providerId="ADAL" clId="{28B19D55-2B64-4018-8539-1453B0FDE5DC}" dt="2026-10-01T21:13:12.278" v="2227" actId="20577"/>
        <pc:sldMkLst>
          <pc:docMk/>
          <pc:sldMk cId="2384595627" sldId="309"/>
        </pc:sldMkLst>
        <pc:spChg chg="mod">
          <ac:chgData name="Mark Huntly" userId="2f894ec6-1403-4f17-b28b-5f1f7519461e" providerId="ADAL" clId="{28B19D55-2B64-4018-8539-1453B0FDE5DC}" dt="2026-10-01T21:13:12.278" v="2227" actId="20577"/>
          <ac:spMkLst>
            <pc:docMk/>
            <pc:sldMk cId="2384595627" sldId="309"/>
            <ac:spMk id="6" creationId="{3D67E093-E177-5747-6FF5-783CA731212A}"/>
          </ac:spMkLst>
        </pc:spChg>
      </pc:sldChg>
      <pc:sldChg chg="modSp mod modNotesTx">
        <pc:chgData name="Mark Huntly" userId="2f894ec6-1403-4f17-b28b-5f1f7519461e" providerId="ADAL" clId="{28B19D55-2B64-4018-8539-1453B0FDE5DC}" dt="2026-10-01T20:53:01.142" v="2212" actId="20577"/>
        <pc:sldMkLst>
          <pc:docMk/>
          <pc:sldMk cId="1214770216" sldId="310"/>
        </pc:sldMkLst>
        <pc:spChg chg="mod">
          <ac:chgData name="Mark Huntly" userId="2f894ec6-1403-4f17-b28b-5f1f7519461e" providerId="ADAL" clId="{28B19D55-2B64-4018-8539-1453B0FDE5DC}" dt="2026-10-01T20:52:20.331" v="2210" actId="1076"/>
          <ac:spMkLst>
            <pc:docMk/>
            <pc:sldMk cId="1214770216" sldId="310"/>
            <ac:spMk id="5" creationId="{1F644B5D-8907-A2AF-0E8B-FF1DBA482B6B}"/>
          </ac:spMkLst>
        </pc:spChg>
        <pc:spChg chg="mod">
          <ac:chgData name="Mark Huntly" userId="2f894ec6-1403-4f17-b28b-5f1f7519461e" providerId="ADAL" clId="{28B19D55-2B64-4018-8539-1453B0FDE5DC}" dt="2026-10-01T20:53:01.142" v="2212" actId="20577"/>
          <ac:spMkLst>
            <pc:docMk/>
            <pc:sldMk cId="1214770216" sldId="310"/>
            <ac:spMk id="6" creationId="{3D67E093-E177-5747-6FF5-783CA731212A}"/>
          </ac:spMkLst>
        </pc:spChg>
      </pc:sldChg>
      <pc:sldChg chg="addSp delSp modSp mod modNotesTx">
        <pc:chgData name="Mark Huntly" userId="2f894ec6-1403-4f17-b28b-5f1f7519461e" providerId="ADAL" clId="{28B19D55-2B64-4018-8539-1453B0FDE5DC}" dt="2026-10-02T12:11:02.742" v="2237" actId="478"/>
        <pc:sldMkLst>
          <pc:docMk/>
          <pc:sldMk cId="3721821802" sldId="311"/>
        </pc:sldMkLst>
        <pc:spChg chg="add del mod">
          <ac:chgData name="Mark Huntly" userId="2f894ec6-1403-4f17-b28b-5f1f7519461e" providerId="ADAL" clId="{28B19D55-2B64-4018-8539-1453B0FDE5DC}" dt="2026-10-02T12:10:45.125" v="2234" actId="478"/>
          <ac:spMkLst>
            <pc:docMk/>
            <pc:sldMk cId="3721821802" sldId="311"/>
            <ac:spMk id="3" creationId="{EEAD1566-EF1F-6B1B-3A2D-8ABC1ADE085A}"/>
          </ac:spMkLst>
        </pc:spChg>
        <pc:spChg chg="add del mod">
          <ac:chgData name="Mark Huntly" userId="2f894ec6-1403-4f17-b28b-5f1f7519461e" providerId="ADAL" clId="{28B19D55-2B64-4018-8539-1453B0FDE5DC}" dt="2026-10-02T12:10:55.592" v="2235" actId="478"/>
          <ac:spMkLst>
            <pc:docMk/>
            <pc:sldMk cId="3721821802" sldId="311"/>
            <ac:spMk id="6" creationId="{8665543C-D945-660E-75B5-7E69C92A2C06}"/>
          </ac:spMkLst>
        </pc:spChg>
        <pc:spChg chg="add del mod">
          <ac:chgData name="Mark Huntly" userId="2f894ec6-1403-4f17-b28b-5f1f7519461e" providerId="ADAL" clId="{28B19D55-2B64-4018-8539-1453B0FDE5DC}" dt="2026-10-02T12:10:59.095" v="2236" actId="478"/>
          <ac:spMkLst>
            <pc:docMk/>
            <pc:sldMk cId="3721821802" sldId="311"/>
            <ac:spMk id="8" creationId="{EB109C85-77F6-7D48-A360-0797398ECCFF}"/>
          </ac:spMkLst>
        </pc:spChg>
        <pc:spChg chg="add del mod">
          <ac:chgData name="Mark Huntly" userId="2f894ec6-1403-4f17-b28b-5f1f7519461e" providerId="ADAL" clId="{28B19D55-2B64-4018-8539-1453B0FDE5DC}" dt="2026-10-02T12:11:02.742" v="2237" actId="478"/>
          <ac:spMkLst>
            <pc:docMk/>
            <pc:sldMk cId="3721821802" sldId="311"/>
            <ac:spMk id="10" creationId="{BA851A8B-7360-98FC-88DD-B09F2CD1DBE0}"/>
          </ac:spMkLst>
        </pc:spChg>
      </pc:sldChg>
      <pc:sldChg chg="modNotesTx">
        <pc:chgData name="Mark Huntly" userId="2f894ec6-1403-4f17-b28b-5f1f7519461e" providerId="ADAL" clId="{28B19D55-2B64-4018-8539-1453B0FDE5DC}" dt="2026-09-30T15:11:20.149" v="607" actId="20577"/>
        <pc:sldMkLst>
          <pc:docMk/>
          <pc:sldMk cId="3512903497" sldId="312"/>
        </pc:sldMkLst>
      </pc:sldChg>
      <pc:sldChg chg="add modNotesTx">
        <pc:chgData name="Mark Huntly" userId="2f894ec6-1403-4f17-b28b-5f1f7519461e" providerId="ADAL" clId="{28B19D55-2B64-4018-8539-1453B0FDE5DC}" dt="2026-09-30T15:54:30.594" v="1491" actId="113"/>
        <pc:sldMkLst>
          <pc:docMk/>
          <pc:sldMk cId="1633777128" sldId="31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3D2297-0D71-4AB4-9F2F-04EC4F9409AC}" type="datetimeFigureOut">
              <a:rPr lang="en-GB" smtClean="0"/>
              <a:t>02/10/2026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554485-19FD-416A-B051-20FE4EFF0134}" type="slidenum">
              <a:rPr lang="en-GB" smtClean="0"/>
              <a:t>‹#›</a:t>
            </a:fld>
            <a:endParaRPr lang="en-GB"/>
          </a:p>
        </p:txBody>
      </p:sp>
    </p:spTree>
    <p:extLst>
      <p:ext uri="{BB962C8B-B14F-4D97-AF65-F5344CB8AC3E}">
        <p14:creationId xmlns:p14="http://schemas.microsoft.com/office/powerpoint/2010/main" val="11996308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a:t>
            </a:fld>
            <a:endParaRPr lang="en-GB"/>
          </a:p>
        </p:txBody>
      </p:sp>
    </p:spTree>
    <p:extLst>
      <p:ext uri="{BB962C8B-B14F-4D97-AF65-F5344CB8AC3E}">
        <p14:creationId xmlns:p14="http://schemas.microsoft.com/office/powerpoint/2010/main" val="81729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Part 1:</a:t>
            </a:r>
          </a:p>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a:t>
            </a:fld>
            <a:endParaRPr lang="en-GB"/>
          </a:p>
        </p:txBody>
      </p:sp>
    </p:spTree>
    <p:extLst>
      <p:ext uri="{BB962C8B-B14F-4D97-AF65-F5344CB8AC3E}">
        <p14:creationId xmlns:p14="http://schemas.microsoft.com/office/powerpoint/2010/main" val="2404048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Examples for each:</a:t>
            </a:r>
          </a:p>
          <a:p>
            <a:pPr lvl="0"/>
            <a:r>
              <a:rPr lang="en-GB" b="1" dirty="0"/>
              <a:t>Atomicity:</a:t>
            </a:r>
            <a:r>
              <a:rPr lang="en-GB" dirty="0"/>
              <a:t> a bank transfer debits one account and credits another, or does neither.</a:t>
            </a:r>
          </a:p>
          <a:p>
            <a:pPr lvl="0"/>
            <a:r>
              <a:rPr lang="en-GB" b="1" dirty="0"/>
              <a:t>Consistency:</a:t>
            </a:r>
            <a:r>
              <a:rPr lang="en-GB" dirty="0"/>
              <a:t> a transaction cannot leave an account with a balance that breaks a rule, such as "no overdraft beyond £500".</a:t>
            </a:r>
          </a:p>
          <a:p>
            <a:pPr lvl="0"/>
            <a:r>
              <a:rPr lang="en-GB" b="1" dirty="0"/>
              <a:t>Isolation:</a:t>
            </a:r>
            <a:r>
              <a:rPr lang="en-GB" dirty="0"/>
              <a:t> two people booking the last seat on a flight cannot both succeed.</a:t>
            </a:r>
          </a:p>
          <a:p>
            <a:pPr lvl="0"/>
            <a:r>
              <a:rPr lang="en-GB" b="1" dirty="0"/>
              <a:t>Durability:</a:t>
            </a:r>
            <a:r>
              <a:rPr lang="en-GB" dirty="0"/>
              <a:t> once the booking confirmation appears, a power cut does not undo it.</a:t>
            </a:r>
          </a:p>
          <a:p>
            <a:pPr lvl="0"/>
            <a:r>
              <a:rPr lang="en-GB" dirty="0"/>
              <a:t>-Replication is one way to ensure durability. Durability simply means that committed changes survive failure. Single servers can use a ‘write ahead log’. We will cover this later in the module.</a:t>
            </a:r>
          </a:p>
          <a:p>
            <a:pPr lvl="0"/>
            <a:r>
              <a:rPr lang="en-GB" dirty="0"/>
              <a:t>Consistency of the database depends on the rules defined. Today we are looking at the most important rules in keys and entities.</a:t>
            </a:r>
          </a:p>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a:t>
            </a:fld>
            <a:endParaRPr lang="en-GB"/>
          </a:p>
        </p:txBody>
      </p:sp>
    </p:spTree>
    <p:extLst>
      <p:ext uri="{BB962C8B-B14F-4D97-AF65-F5344CB8AC3E}">
        <p14:creationId xmlns:p14="http://schemas.microsoft.com/office/powerpoint/2010/main" val="20240661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Part 2:</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point is important, one business concept or theme is key.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Think back to Lecture 1's anomalies: they happened because one list mixed several themes. An entity separates them.</a:t>
            </a:r>
          </a:p>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5</a:t>
            </a:fld>
            <a:endParaRPr lang="en-GB"/>
          </a:p>
        </p:txBody>
      </p:sp>
    </p:spTree>
    <p:extLst>
      <p:ext uri="{BB962C8B-B14F-4D97-AF65-F5344CB8AC3E}">
        <p14:creationId xmlns:p14="http://schemas.microsoft.com/office/powerpoint/2010/main" val="15306716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Three themes: owner, property and renter.</a:t>
            </a:r>
          </a:p>
          <a:p>
            <a:r>
              <a:rPr lang="en-GB" dirty="0"/>
              <a:t>Each of these become our entities. Each entity becomes a table.</a:t>
            </a:r>
          </a:p>
        </p:txBody>
      </p:sp>
      <p:sp>
        <p:nvSpPr>
          <p:cNvPr id="4" name="Slide Number Placeholder 3"/>
          <p:cNvSpPr>
            <a:spLocks noGrp="1"/>
          </p:cNvSpPr>
          <p:nvPr>
            <p:ph type="sldNum" sz="quarter" idx="5"/>
          </p:nvPr>
        </p:nvSpPr>
        <p:spPr/>
        <p:txBody>
          <a:bodyPr/>
          <a:lstStyle/>
          <a:p>
            <a:fld id="{50554485-19FD-416A-B051-20FE4EFF0134}" type="slidenum">
              <a:rPr lang="en-GB" smtClean="0"/>
              <a:t>6</a:t>
            </a:fld>
            <a:endParaRPr lang="en-GB"/>
          </a:p>
        </p:txBody>
      </p:sp>
    </p:spTree>
    <p:extLst>
      <p:ext uri="{BB962C8B-B14F-4D97-AF65-F5344CB8AC3E}">
        <p14:creationId xmlns:p14="http://schemas.microsoft.com/office/powerpoint/2010/main" val="9311076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7</a:t>
            </a:fld>
            <a:endParaRPr lang="en-GB"/>
          </a:p>
        </p:txBody>
      </p:sp>
    </p:spTree>
    <p:extLst>
      <p:ext uri="{BB962C8B-B14F-4D97-AF65-F5344CB8AC3E}">
        <p14:creationId xmlns:p14="http://schemas.microsoft.com/office/powerpoint/2010/main" val="37293251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term relation comes from mathematics – set theory.</a:t>
            </a:r>
          </a:p>
          <a:p>
            <a:r>
              <a:rPr lang="en-GB" dirty="0"/>
              <a:t>This is not to be confused, as is common, with relationship:</a:t>
            </a:r>
          </a:p>
          <a:p>
            <a:r>
              <a:rPr lang="en-GB" dirty="0"/>
              <a:t>Relation is the table, relationship is the link between tables.</a:t>
            </a:r>
          </a:p>
        </p:txBody>
      </p:sp>
      <p:sp>
        <p:nvSpPr>
          <p:cNvPr id="4" name="Slide Number Placeholder 3"/>
          <p:cNvSpPr>
            <a:spLocks noGrp="1"/>
          </p:cNvSpPr>
          <p:nvPr>
            <p:ph type="sldNum" sz="quarter" idx="5"/>
          </p:nvPr>
        </p:nvSpPr>
        <p:spPr/>
        <p:txBody>
          <a:bodyPr/>
          <a:lstStyle/>
          <a:p>
            <a:fld id="{50554485-19FD-416A-B051-20FE4EFF0134}" type="slidenum">
              <a:rPr lang="en-GB" smtClean="0"/>
              <a:t>8</a:t>
            </a:fld>
            <a:endParaRPr lang="en-GB"/>
          </a:p>
        </p:txBody>
      </p:sp>
    </p:spTree>
    <p:extLst>
      <p:ext uri="{BB962C8B-B14F-4D97-AF65-F5344CB8AC3E}">
        <p14:creationId xmlns:p14="http://schemas.microsoft.com/office/powerpoint/2010/main" val="23628380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any of these rules were ignored what do you think would happen?</a:t>
            </a:r>
          </a:p>
          <a:p>
            <a:pPr lvl="0"/>
            <a:r>
              <a:rPr lang="en-GB" b="1" dirty="0"/>
              <a:t>Single value per cell</a:t>
            </a:r>
            <a:r>
              <a:rPr lang="en-GB" dirty="0"/>
              <a:t> (atomic values): a cell holding "07700 900123, 07700 900456" cannot be searched or sorted reliably. This is the rule behind first normal form, which students will meet later.</a:t>
            </a:r>
          </a:p>
          <a:p>
            <a:pPr lvl="0"/>
            <a:r>
              <a:rPr lang="en-GB" b="1" dirty="0"/>
              <a:t>Same data type in a column:</a:t>
            </a:r>
            <a:r>
              <a:rPr lang="en-GB" dirty="0"/>
              <a:t> introduce the word </a:t>
            </a:r>
            <a:r>
              <a:rPr lang="en-GB" i="1" dirty="0"/>
              <a:t>domain</a:t>
            </a:r>
            <a:r>
              <a:rPr lang="en-GB" dirty="0"/>
              <a:t>, the set of allowed values for an attribute. For example, the domain of </a:t>
            </a:r>
            <a:r>
              <a:rPr lang="en-GB" sz="1200" kern="1200" dirty="0">
                <a:solidFill>
                  <a:schemeClr val="tx1"/>
                </a:solidFill>
                <a:latin typeface="+mn-lt"/>
                <a:ea typeface="+mn-ea"/>
                <a:cs typeface="+mn-cs"/>
              </a:rPr>
              <a:t>year</a:t>
            </a:r>
            <a:r>
              <a:rPr lang="en-GB" dirty="0"/>
              <a:t> is four-digit whole numbers.</a:t>
            </a:r>
          </a:p>
          <a:p>
            <a:pPr lvl="0"/>
            <a:r>
              <a:rPr lang="en-GB" b="1" dirty="0"/>
              <a:t>Unique column names</a:t>
            </a:r>
            <a:r>
              <a:rPr lang="en-GB" dirty="0"/>
              <a:t> within a table.</a:t>
            </a:r>
          </a:p>
          <a:p>
            <a:pPr lvl="0"/>
            <a:r>
              <a:rPr lang="en-GB" b="1" dirty="0"/>
              <a:t>No two identical rows:</a:t>
            </a:r>
            <a:r>
              <a:rPr lang="en-GB" dirty="0"/>
              <a:t> this is why every relation needs a key, which sets up Part 3.</a:t>
            </a:r>
          </a:p>
          <a:p>
            <a:pPr lvl="0"/>
            <a:r>
              <a:rPr lang="en-GB" b="1" dirty="0"/>
              <a:t>Order of rows and columns does not matter:</a:t>
            </a:r>
            <a:r>
              <a:rPr lang="en-GB" dirty="0"/>
              <a:t> because a relation is a </a:t>
            </a:r>
            <a:r>
              <a:rPr lang="en-GB" i="1" dirty="0"/>
              <a:t>set</a:t>
            </a:r>
            <a:r>
              <a:rPr lang="en-GB" dirty="0"/>
              <a:t>. Never rely on row order; use </a:t>
            </a:r>
            <a:r>
              <a:rPr lang="en-GB" sz="1200" kern="1200" dirty="0">
                <a:solidFill>
                  <a:schemeClr val="tx1"/>
                </a:solidFill>
                <a:latin typeface="+mn-lt"/>
                <a:ea typeface="+mn-ea"/>
                <a:cs typeface="+mn-cs"/>
              </a:rPr>
              <a:t>ORDER BY</a:t>
            </a:r>
            <a:r>
              <a:rPr lang="en-GB" dirty="0"/>
              <a:t> in a query instead.</a:t>
            </a:r>
          </a:p>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9</a:t>
            </a:fld>
            <a:endParaRPr lang="en-GB"/>
          </a:p>
        </p:txBody>
      </p:sp>
    </p:spTree>
    <p:extLst>
      <p:ext uri="{BB962C8B-B14F-4D97-AF65-F5344CB8AC3E}">
        <p14:creationId xmlns:p14="http://schemas.microsoft.com/office/powerpoint/2010/main" val="27314007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An entity is a </a:t>
            </a:r>
            <a:r>
              <a:rPr lang="en-GB" i="1" dirty="0"/>
              <a:t>conceptual</a:t>
            </a:r>
            <a:r>
              <a:rPr lang="en-GB" dirty="0"/>
              <a:t> idea in the ER model. A relation is its </a:t>
            </a:r>
            <a:r>
              <a:rPr lang="en-GB" i="1" dirty="0"/>
              <a:t>logical</a:t>
            </a:r>
            <a:r>
              <a:rPr lang="en-GB" dirty="0"/>
              <a:t> representation. A table is its </a:t>
            </a:r>
            <a:r>
              <a:rPr lang="en-GB" i="1" dirty="0"/>
              <a:t>physical</a:t>
            </a:r>
            <a:r>
              <a:rPr lang="en-GB" dirty="0"/>
              <a:t> implementation in a DBMS.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They usually line up one-to-one, but not always; for example, a many-to-many relationship becomes a table of its own.</a:t>
            </a:r>
          </a:p>
          <a:p>
            <a:r>
              <a:rPr lang="en-GB" dirty="0"/>
              <a:t>Degree = number of attributes / column</a:t>
            </a:r>
          </a:p>
          <a:p>
            <a:r>
              <a:rPr lang="en-GB" dirty="0"/>
              <a:t>Cardinality = number of rows / records</a:t>
            </a:r>
          </a:p>
        </p:txBody>
      </p:sp>
      <p:sp>
        <p:nvSpPr>
          <p:cNvPr id="4" name="Slide Number Placeholder 3"/>
          <p:cNvSpPr>
            <a:spLocks noGrp="1"/>
          </p:cNvSpPr>
          <p:nvPr>
            <p:ph type="sldNum" sz="quarter" idx="5"/>
          </p:nvPr>
        </p:nvSpPr>
        <p:spPr/>
        <p:txBody>
          <a:bodyPr/>
          <a:lstStyle/>
          <a:p>
            <a:fld id="{50554485-19FD-416A-B051-20FE4EFF0134}" type="slidenum">
              <a:rPr lang="en-GB" smtClean="0"/>
              <a:t>10</a:t>
            </a:fld>
            <a:endParaRPr lang="en-GB"/>
          </a:p>
        </p:txBody>
      </p:sp>
    </p:spTree>
    <p:extLst>
      <p:ext uri="{BB962C8B-B14F-4D97-AF65-F5344CB8AC3E}">
        <p14:creationId xmlns:p14="http://schemas.microsoft.com/office/powerpoint/2010/main" val="10799709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shows a table and entity side by side.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entity box on the right shows each attribute's data type and the null marker "N".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Explain that </a:t>
            </a:r>
            <a:r>
              <a:rPr lang="en-GB" sz="1200" kern="1200" dirty="0">
                <a:solidFill>
                  <a:schemeClr val="tx1"/>
                </a:solidFill>
                <a:latin typeface="+mn-lt"/>
                <a:ea typeface="+mn-ea"/>
                <a:cs typeface="+mn-cs"/>
              </a:rPr>
              <a:t>N</a:t>
            </a:r>
            <a:r>
              <a:rPr lang="en-GB" dirty="0"/>
              <a:t> means the attribute may be left empty (NULL), and the key attribute never can be.</a:t>
            </a:r>
          </a:p>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11</a:t>
            </a:fld>
            <a:endParaRPr lang="en-GB"/>
          </a:p>
        </p:txBody>
      </p:sp>
    </p:spTree>
    <p:extLst>
      <p:ext uri="{BB962C8B-B14F-4D97-AF65-F5344CB8AC3E}">
        <p14:creationId xmlns:p14="http://schemas.microsoft.com/office/powerpoint/2010/main" val="13636629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Part 3:</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What a key is.</a:t>
            </a:r>
            <a:r>
              <a:rPr lang="en-GB" dirty="0"/>
              <a:t> A key is an attribute, or a set of attributes, whose value identifies a row.</a:t>
            </a:r>
          </a:p>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12</a:t>
            </a:fld>
            <a:endParaRPr lang="en-GB"/>
          </a:p>
        </p:txBody>
      </p:sp>
    </p:spTree>
    <p:extLst>
      <p:ext uri="{BB962C8B-B14F-4D97-AF65-F5344CB8AC3E}">
        <p14:creationId xmlns:p14="http://schemas.microsoft.com/office/powerpoint/2010/main" val="32869154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i="1" dirty="0"/>
              <a:t>"If I tell you owner 3, do you know exactly who I mean? If I tell you owner Ross, do you?“</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Names repeat; numbers assigned by the organisation do not.</a:t>
            </a:r>
          </a:p>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13</a:t>
            </a:fld>
            <a:endParaRPr lang="en-GB"/>
          </a:p>
        </p:txBody>
      </p:sp>
    </p:spTree>
    <p:extLst>
      <p:ext uri="{BB962C8B-B14F-4D97-AF65-F5344CB8AC3E}">
        <p14:creationId xmlns:p14="http://schemas.microsoft.com/office/powerpoint/2010/main" val="3108595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dirty="0"/>
              <a:t>In relational theory a key is unique by definition.</a:t>
            </a:r>
          </a:p>
          <a:p>
            <a:pPr lvl="0"/>
            <a:r>
              <a:rPr lang="en-GB" dirty="0"/>
              <a:t>This distinction comes from a textbook by Kroenke and Auer.</a:t>
            </a:r>
          </a:p>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14</a:t>
            </a:fld>
            <a:endParaRPr lang="en-GB"/>
          </a:p>
        </p:txBody>
      </p:sp>
    </p:spTree>
    <p:extLst>
      <p:ext uri="{BB962C8B-B14F-4D97-AF65-F5344CB8AC3E}">
        <p14:creationId xmlns:p14="http://schemas.microsoft.com/office/powerpoint/2010/main" val="21710641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dirty="0"/>
              <a:t>A </a:t>
            </a:r>
            <a:r>
              <a:rPr lang="en-GB" b="1" dirty="0"/>
              <a:t>unique key</a:t>
            </a:r>
            <a:r>
              <a:rPr lang="en-GB" dirty="0"/>
              <a:t> identifies exactly one row. This is what "key" means in the rest of the module.</a:t>
            </a:r>
          </a:p>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15</a:t>
            </a:fld>
            <a:endParaRPr lang="en-GB"/>
          </a:p>
        </p:txBody>
      </p:sp>
    </p:spTree>
    <p:extLst>
      <p:ext uri="{BB962C8B-B14F-4D97-AF65-F5344CB8AC3E}">
        <p14:creationId xmlns:p14="http://schemas.microsoft.com/office/powerpoint/2010/main" val="18688632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a:t>
            </a:r>
            <a:r>
              <a:rPr lang="en-GB" b="1" dirty="0"/>
              <a:t>non-unique key</a:t>
            </a:r>
            <a:r>
              <a:rPr lang="en-GB" dirty="0"/>
              <a:t> is better called a </a:t>
            </a:r>
            <a:r>
              <a:rPr lang="en-GB" i="1" dirty="0"/>
              <a:t>search key</a:t>
            </a:r>
            <a:r>
              <a:rPr lang="en-GB" dirty="0"/>
              <a:t> or </a:t>
            </a:r>
            <a:r>
              <a:rPr lang="en-GB" i="1" dirty="0"/>
              <a:t>secondary key</a:t>
            </a:r>
            <a:r>
              <a:rPr lang="en-GB" dirty="0"/>
              <a:t>: an attribute used to find a </a:t>
            </a:r>
            <a:r>
              <a:rPr lang="en-GB" i="1" dirty="0"/>
              <a:t>group</a:t>
            </a:r>
            <a:r>
              <a:rPr lang="en-GB" dirty="0"/>
              <a:t> of rows, such as all properties in Brooklyn. It is usually supported by an index, which students will meet in physical design.</a:t>
            </a:r>
          </a:p>
          <a:p>
            <a:r>
              <a:rPr lang="en-GB" dirty="0" err="1"/>
              <a:t>Owner_number</a:t>
            </a:r>
            <a:r>
              <a:rPr lang="en-GB" dirty="0"/>
              <a:t> in this case is non-unique because it is a foreign key and one owner can own many properties. We will look at this idea later.</a:t>
            </a:r>
          </a:p>
        </p:txBody>
      </p:sp>
      <p:sp>
        <p:nvSpPr>
          <p:cNvPr id="4" name="Slide Number Placeholder 3"/>
          <p:cNvSpPr>
            <a:spLocks noGrp="1"/>
          </p:cNvSpPr>
          <p:nvPr>
            <p:ph type="sldNum" sz="quarter" idx="5"/>
          </p:nvPr>
        </p:nvSpPr>
        <p:spPr/>
        <p:txBody>
          <a:bodyPr/>
          <a:lstStyle/>
          <a:p>
            <a:fld id="{50554485-19FD-416A-B051-20FE4EFF0134}" type="slidenum">
              <a:rPr lang="en-GB" smtClean="0"/>
              <a:t>16</a:t>
            </a:fld>
            <a:endParaRPr lang="en-GB"/>
          </a:p>
        </p:txBody>
      </p:sp>
    </p:spTree>
    <p:extLst>
      <p:ext uri="{BB962C8B-B14F-4D97-AF65-F5344CB8AC3E}">
        <p14:creationId xmlns:p14="http://schemas.microsoft.com/office/powerpoint/2010/main" val="93426897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minimal set of one or more attributes that is unique"</a:t>
            </a:r>
          </a:p>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17</a:t>
            </a:fld>
            <a:endParaRPr lang="en-GB"/>
          </a:p>
        </p:txBody>
      </p:sp>
    </p:spTree>
    <p:extLst>
      <p:ext uri="{BB962C8B-B14F-4D97-AF65-F5344CB8AC3E}">
        <p14:creationId xmlns:p14="http://schemas.microsoft.com/office/powerpoint/2010/main" val="158065945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Email address</a:t>
            </a:r>
          </a:p>
          <a:p>
            <a:r>
              <a:rPr lang="en-GB" dirty="0"/>
              <a:t>Changes over time; may be shared by a family</a:t>
            </a:r>
          </a:p>
          <a:p>
            <a:r>
              <a:rPr lang="en-GB" b="1" dirty="0"/>
              <a:t>Phone number</a:t>
            </a:r>
          </a:p>
          <a:p>
            <a:r>
              <a:rPr lang="en-GB" dirty="0"/>
              <a:t>Changes; may be shared; may be missing</a:t>
            </a:r>
          </a:p>
          <a:p>
            <a:r>
              <a:rPr lang="en-GB" b="1" dirty="0"/>
              <a:t>Driving licence number</a:t>
            </a:r>
          </a:p>
          <a:p>
            <a:r>
              <a:rPr lang="en-GB" dirty="0"/>
              <a:t>Not everyone has one, so it could be NULL</a:t>
            </a:r>
          </a:p>
          <a:p>
            <a:r>
              <a:rPr lang="en-GB" b="1" dirty="0"/>
              <a:t>National Insurance number</a:t>
            </a:r>
          </a:p>
          <a:p>
            <a:r>
              <a:rPr lang="en-GB" dirty="0"/>
              <a:t>International students may not have one; also sensitive personal data under UK GDPR</a:t>
            </a:r>
          </a:p>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18</a:t>
            </a:fld>
            <a:endParaRPr lang="en-GB"/>
          </a:p>
        </p:txBody>
      </p:sp>
    </p:spTree>
    <p:extLst>
      <p:ext uri="{BB962C8B-B14F-4D97-AF65-F5344CB8AC3E}">
        <p14:creationId xmlns:p14="http://schemas.microsoft.com/office/powerpoint/2010/main" val="376581452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B72319-5FEC-BEFF-B4CF-F760FAFEFB1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A2C5BB2-EE08-9C21-C675-A94B89B28E5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065D73B-0996-157A-8F86-6F5AC826F9A2}"/>
              </a:ext>
            </a:extLst>
          </p:cNvPr>
          <p:cNvSpPr>
            <a:spLocks noGrp="1"/>
          </p:cNvSpPr>
          <p:nvPr>
            <p:ph type="body" idx="1"/>
          </p:nvPr>
        </p:nvSpPr>
        <p:spPr/>
        <p:txBody>
          <a:bodyPr/>
          <a:lstStyle/>
          <a:p>
            <a:r>
              <a:rPr lang="en-GB" dirty="0"/>
              <a:t>Email address</a:t>
            </a:r>
          </a:p>
          <a:p>
            <a:r>
              <a:rPr lang="en-GB" dirty="0"/>
              <a:t>Changes over time; may be shared by a family</a:t>
            </a:r>
          </a:p>
          <a:p>
            <a:r>
              <a:rPr lang="en-GB" dirty="0"/>
              <a:t>Phone number</a:t>
            </a:r>
          </a:p>
          <a:p>
            <a:r>
              <a:rPr lang="en-GB" dirty="0"/>
              <a:t>Changes; may be shared; may be missing</a:t>
            </a:r>
          </a:p>
          <a:p>
            <a:r>
              <a:rPr lang="en-GB" dirty="0"/>
              <a:t>Driving licence number</a:t>
            </a:r>
          </a:p>
          <a:p>
            <a:r>
              <a:rPr lang="en-GB" dirty="0"/>
              <a:t>Not everyone has one, so it could be NULL</a:t>
            </a:r>
          </a:p>
          <a:p>
            <a:r>
              <a:rPr lang="en-GB" dirty="0"/>
              <a:t>National Insurance number</a:t>
            </a:r>
          </a:p>
          <a:p>
            <a:r>
              <a:rPr lang="en-GB" dirty="0"/>
              <a:t>International students may not have one; also sensitive personal data under UK GDPR</a:t>
            </a:r>
          </a:p>
          <a:p>
            <a:r>
              <a:rPr lang="en-GB" dirty="0"/>
              <a:t>Registration or student ID</a:t>
            </a:r>
          </a:p>
          <a:p>
            <a:r>
              <a:rPr lang="en-GB" dirty="0"/>
              <a:t>Assigned by the university, never changes, never missing: the best choice</a:t>
            </a:r>
          </a:p>
          <a:p>
            <a:r>
              <a:rPr lang="en-GB" b="1" dirty="0"/>
              <a:t>Registration or student ID</a:t>
            </a:r>
          </a:p>
          <a:p>
            <a:r>
              <a:rPr lang="en-GB" b="1" dirty="0"/>
              <a:t>Assigned by the university, never changes, never missing: the best choice</a:t>
            </a:r>
          </a:p>
          <a:p>
            <a:endParaRPr lang="en-GB" dirty="0"/>
          </a:p>
          <a:p>
            <a:endParaRPr lang="en-GB" dirty="0"/>
          </a:p>
        </p:txBody>
      </p:sp>
      <p:sp>
        <p:nvSpPr>
          <p:cNvPr id="4" name="Slide Number Placeholder 3">
            <a:extLst>
              <a:ext uri="{FF2B5EF4-FFF2-40B4-BE49-F238E27FC236}">
                <a16:creationId xmlns:a16="http://schemas.microsoft.com/office/drawing/2014/main" id="{9033410C-D940-327A-30FC-44D6B8F070E4}"/>
              </a:ext>
            </a:extLst>
          </p:cNvPr>
          <p:cNvSpPr>
            <a:spLocks noGrp="1"/>
          </p:cNvSpPr>
          <p:nvPr>
            <p:ph type="sldNum" sz="quarter" idx="5"/>
          </p:nvPr>
        </p:nvSpPr>
        <p:spPr/>
        <p:txBody>
          <a:bodyPr/>
          <a:lstStyle/>
          <a:p>
            <a:fld id="{50554485-19FD-416A-B051-20FE4EFF0134}" type="slidenum">
              <a:rPr lang="en-GB" smtClean="0"/>
              <a:t>19</a:t>
            </a:fld>
            <a:endParaRPr lang="en-GB"/>
          </a:p>
        </p:txBody>
      </p:sp>
    </p:spTree>
    <p:extLst>
      <p:ext uri="{BB962C8B-B14F-4D97-AF65-F5344CB8AC3E}">
        <p14:creationId xmlns:p14="http://schemas.microsoft.com/office/powerpoint/2010/main" val="35395152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primary key is the candidate key the designer </a:t>
            </a:r>
            <a:r>
              <a:rPr lang="en-GB" i="1" dirty="0"/>
              <a:t>chooses</a:t>
            </a:r>
            <a:r>
              <a:rPr lang="en-GB" dirty="0"/>
              <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rest become </a:t>
            </a:r>
            <a:r>
              <a:rPr lang="en-GB" b="1" dirty="0"/>
              <a:t>alternate keys</a:t>
            </a:r>
            <a:r>
              <a:rPr lang="en-GB" dirty="0"/>
              <a:t>; for example, email might be kept unique but not used as the PK.</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Give students the criteria for choosing: never NULL, never changes, short, and meaningful to the organisation.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Introduce </a:t>
            </a:r>
            <a:r>
              <a:rPr lang="en-GB" b="1" dirty="0"/>
              <a:t>entity integrity</a:t>
            </a:r>
            <a:r>
              <a:rPr lang="en-GB" dirty="0"/>
              <a:t> here: a primary key value can never be NULL, because a row we cannot identify cannot be referenced.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candidate key must be </a:t>
            </a:r>
            <a:r>
              <a:rPr lang="en-GB" b="1" dirty="0"/>
              <a:t>unique</a:t>
            </a:r>
            <a:r>
              <a:rPr lang="en-GB" dirty="0"/>
              <a:t> and </a:t>
            </a:r>
            <a:r>
              <a:rPr lang="en-GB" b="1" dirty="0"/>
              <a:t>minimal</a:t>
            </a:r>
            <a:r>
              <a:rPr lang="en-GB" dirty="0"/>
              <a:t> (irreducible).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Minimal means no attribute can be removed without losing uniqueness. {</a:t>
            </a:r>
            <a:r>
              <a:rPr lang="en-GB" dirty="0" err="1"/>
              <a:t>student_id</a:t>
            </a:r>
            <a:r>
              <a:rPr lang="en-GB" dirty="0"/>
              <a:t>, surname} is unique but not minimal, because </a:t>
            </a:r>
            <a:r>
              <a:rPr lang="en-GB" dirty="0" err="1"/>
              <a:t>student_id</a:t>
            </a:r>
            <a:r>
              <a:rPr lang="en-GB" dirty="0"/>
              <a:t> alone is enough; it is a </a:t>
            </a:r>
            <a:r>
              <a:rPr lang="en-GB" i="1" dirty="0" err="1"/>
              <a:t>superkey</a:t>
            </a:r>
            <a:r>
              <a:rPr lang="en-GB" dirty="0"/>
              <a:t>, not a candidate key.</a:t>
            </a:r>
          </a:p>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20</a:t>
            </a:fld>
            <a:endParaRPr lang="en-GB"/>
          </a:p>
        </p:txBody>
      </p:sp>
    </p:spTree>
    <p:extLst>
      <p:ext uri="{BB962C8B-B14F-4D97-AF65-F5344CB8AC3E}">
        <p14:creationId xmlns:p14="http://schemas.microsoft.com/office/powerpoint/2010/main" val="208064425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Walk through it: Department, Instructor, Course, Student and </a:t>
            </a:r>
            <a:r>
              <a:rPr lang="en-GB" dirty="0" err="1"/>
              <a:t>Course_Student</a:t>
            </a:r>
            <a:r>
              <a:rPr lang="en-GB" dirty="0"/>
              <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Point out two things. First, Department uses </a:t>
            </a:r>
            <a:r>
              <a:rPr lang="en-GB" sz="1200" kern="1200" dirty="0">
                <a:solidFill>
                  <a:schemeClr val="tx1"/>
                </a:solidFill>
                <a:latin typeface="+mn-lt"/>
                <a:ea typeface="+mn-ea"/>
                <a:cs typeface="+mn-cs"/>
              </a:rPr>
              <a:t>Name</a:t>
            </a:r>
            <a:r>
              <a:rPr lang="en-GB" dirty="0"/>
              <a:t> (text) as its PK; ask whether that is wise if a department is renamed.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Second, </a:t>
            </a:r>
            <a:r>
              <a:rPr lang="en-GB" dirty="0" err="1"/>
              <a:t>Course_Student</a:t>
            </a:r>
            <a:r>
              <a:rPr lang="en-GB" dirty="0"/>
              <a:t> has a key made of </a:t>
            </a:r>
            <a:r>
              <a:rPr lang="en-GB" i="1" dirty="0"/>
              <a:t>two</a:t>
            </a:r>
            <a:r>
              <a:rPr lang="en-GB" dirty="0"/>
              <a:t> attributes, </a:t>
            </a:r>
            <a:r>
              <a:rPr lang="en-GB" sz="1200" kern="1200" dirty="0" err="1">
                <a:solidFill>
                  <a:schemeClr val="tx1"/>
                </a:solidFill>
                <a:latin typeface="+mn-lt"/>
                <a:ea typeface="+mn-ea"/>
                <a:cs typeface="+mn-cs"/>
              </a:rPr>
              <a:t>CourseID</a:t>
            </a:r>
            <a:r>
              <a:rPr lang="en-GB" dirty="0"/>
              <a:t> and </a:t>
            </a:r>
            <a:r>
              <a:rPr lang="en-GB" sz="1200" kern="1200" dirty="0" err="1">
                <a:solidFill>
                  <a:schemeClr val="tx1"/>
                </a:solidFill>
                <a:latin typeface="+mn-lt"/>
                <a:ea typeface="+mn-ea"/>
                <a:cs typeface="+mn-cs"/>
              </a:rPr>
              <a:t>StudentID</a:t>
            </a:r>
            <a:r>
              <a:rPr lang="en-GB" dirty="0"/>
              <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It exists to resolve a many-to-many relationship between students and courses. This gives way to the concept of composite keys.</a:t>
            </a:r>
          </a:p>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21</a:t>
            </a:fld>
            <a:endParaRPr lang="en-GB"/>
          </a:p>
        </p:txBody>
      </p:sp>
    </p:spTree>
    <p:extLst>
      <p:ext uri="{BB962C8B-B14F-4D97-AF65-F5344CB8AC3E}">
        <p14:creationId xmlns:p14="http://schemas.microsoft.com/office/powerpoint/2010/main" val="27678825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Although I say a second primary key, there is only ever one primary key, here the primary key is made up of two attributes.</a:t>
            </a:r>
          </a:p>
          <a:p>
            <a:r>
              <a:rPr lang="en-GB" dirty="0"/>
              <a:t>Consider something like </a:t>
            </a:r>
            <a:r>
              <a:rPr lang="en-GB" dirty="0" err="1"/>
              <a:t>Course_Student</a:t>
            </a:r>
            <a:r>
              <a:rPr lang="en-GB" dirty="0"/>
              <a:t> as an example (slide21)</a:t>
            </a:r>
          </a:p>
        </p:txBody>
      </p:sp>
      <p:sp>
        <p:nvSpPr>
          <p:cNvPr id="4" name="Slide Number Placeholder 3"/>
          <p:cNvSpPr>
            <a:spLocks noGrp="1"/>
          </p:cNvSpPr>
          <p:nvPr>
            <p:ph type="sldNum" sz="quarter" idx="5"/>
          </p:nvPr>
        </p:nvSpPr>
        <p:spPr/>
        <p:txBody>
          <a:bodyPr/>
          <a:lstStyle/>
          <a:p>
            <a:fld id="{50554485-19FD-416A-B051-20FE4EFF0134}" type="slidenum">
              <a:rPr lang="en-GB" smtClean="0"/>
              <a:t>22</a:t>
            </a:fld>
            <a:endParaRPr lang="en-GB"/>
          </a:p>
        </p:txBody>
      </p:sp>
    </p:spTree>
    <p:extLst>
      <p:ext uri="{BB962C8B-B14F-4D97-AF65-F5344CB8AC3E}">
        <p14:creationId xmlns:p14="http://schemas.microsoft.com/office/powerpoint/2010/main" val="251376418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Consider something like </a:t>
            </a:r>
            <a:r>
              <a:rPr lang="en-GB" dirty="0" err="1"/>
              <a:t>Course_Student</a:t>
            </a:r>
            <a:r>
              <a:rPr lang="en-GB" dirty="0"/>
              <a:t> as an example (slide21)</a:t>
            </a:r>
          </a:p>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23</a:t>
            </a:fld>
            <a:endParaRPr lang="en-GB"/>
          </a:p>
        </p:txBody>
      </p:sp>
    </p:spTree>
    <p:extLst>
      <p:ext uri="{BB962C8B-B14F-4D97-AF65-F5344CB8AC3E}">
        <p14:creationId xmlns:p14="http://schemas.microsoft.com/office/powerpoint/2010/main" val="242886617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surrogate key is a system-generated value, usually an auto-incrementing integer, with no business meaning.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trade-off: a surrogate guarantees a stable, unique ID, but it does not stop duplicate </a:t>
            </a:r>
            <a:r>
              <a:rPr lang="en-GB" i="1" dirty="0"/>
              <a:t>real-world</a:t>
            </a:r>
            <a:r>
              <a:rPr lang="en-GB" dirty="0"/>
              <a:t> records.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24</a:t>
            </a:fld>
            <a:endParaRPr lang="en-GB"/>
          </a:p>
        </p:txBody>
      </p:sp>
    </p:spTree>
    <p:extLst>
      <p:ext uri="{BB962C8B-B14F-4D97-AF65-F5344CB8AC3E}">
        <p14:creationId xmlns:p14="http://schemas.microsoft.com/office/powerpoint/2010/main" val="222235345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Part 4:</a:t>
            </a:r>
          </a:p>
          <a:p>
            <a:r>
              <a:rPr lang="en-GB" dirty="0"/>
              <a:t>Are these examples one or many? Why?</a:t>
            </a:r>
          </a:p>
          <a:p>
            <a:r>
              <a:rPr lang="en-GB" dirty="0"/>
              <a:t>This begins to introduce a concept called cardinality. This will be covered in more detail later.</a:t>
            </a:r>
          </a:p>
          <a:p>
            <a:pPr lvl="0"/>
            <a:r>
              <a:rPr lang="en-GB" b="1" dirty="0"/>
              <a:t>A student enrols on a course: </a:t>
            </a:r>
            <a:r>
              <a:rPr lang="en-GB" dirty="0"/>
              <a:t>many-to-many (a student takes several courses; a course has many students).</a:t>
            </a:r>
          </a:p>
          <a:p>
            <a:pPr lvl="0"/>
            <a:r>
              <a:rPr lang="en-GB" b="1" dirty="0"/>
              <a:t>A course is taught by an instructor: </a:t>
            </a:r>
            <a:r>
              <a:rPr lang="en-GB" dirty="0"/>
              <a:t>one-to-many (one instructor teaches many courses).</a:t>
            </a:r>
          </a:p>
          <a:p>
            <a:pPr lvl="0"/>
            <a:r>
              <a:rPr lang="en-GB" b="1" dirty="0"/>
              <a:t>An instructor works in a department: </a:t>
            </a:r>
            <a:r>
              <a:rPr lang="en-GB" dirty="0"/>
              <a:t>one-to-many.</a:t>
            </a:r>
          </a:p>
          <a:p>
            <a:pPr lvl="0"/>
            <a:r>
              <a:rPr lang="en-GB" b="1" dirty="0"/>
              <a:t>A project has a manager: </a:t>
            </a:r>
            <a:r>
              <a:rPr lang="en-GB" dirty="0"/>
              <a:t>often one-to-one.</a:t>
            </a:r>
          </a:p>
          <a:p>
            <a:pPr lvl="0"/>
            <a:r>
              <a:rPr lang="en-GB" b="1" dirty="0"/>
              <a:t>A customer places an order: </a:t>
            </a:r>
            <a:r>
              <a:rPr lang="en-GB" dirty="0"/>
              <a:t>one-to-many.</a:t>
            </a:r>
          </a:p>
          <a:p>
            <a:endParaRPr lang="en-GB" dirty="0"/>
          </a:p>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25</a:t>
            </a:fld>
            <a:endParaRPr lang="en-GB"/>
          </a:p>
        </p:txBody>
      </p:sp>
    </p:spTree>
    <p:extLst>
      <p:ext uri="{BB962C8B-B14F-4D97-AF65-F5344CB8AC3E}">
        <p14:creationId xmlns:p14="http://schemas.microsoft.com/office/powerpoint/2010/main" val="83574183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26</a:t>
            </a:fld>
            <a:endParaRPr lang="en-GB"/>
          </a:p>
        </p:txBody>
      </p:sp>
    </p:spTree>
    <p:extLst>
      <p:ext uri="{BB962C8B-B14F-4D97-AF65-F5344CB8AC3E}">
        <p14:creationId xmlns:p14="http://schemas.microsoft.com/office/powerpoint/2010/main" val="14934072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property 104 has </a:t>
            </a:r>
            <a:r>
              <a:rPr lang="en-GB" sz="1200" kern="1200" dirty="0" err="1">
                <a:solidFill>
                  <a:schemeClr val="tx1"/>
                </a:solidFill>
                <a:latin typeface="+mn-lt"/>
                <a:ea typeface="+mn-ea"/>
                <a:cs typeface="+mn-cs"/>
              </a:rPr>
              <a:t>owner_number</a:t>
            </a:r>
            <a:r>
              <a:rPr lang="en-GB" dirty="0"/>
              <a:t> 4, so look up owner 4 in the Owner table and find Pheobe. </a:t>
            </a:r>
          </a:p>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27</a:t>
            </a:fld>
            <a:endParaRPr lang="en-GB"/>
          </a:p>
        </p:txBody>
      </p:sp>
    </p:spTree>
    <p:extLst>
      <p:ext uri="{BB962C8B-B14F-4D97-AF65-F5344CB8AC3E}">
        <p14:creationId xmlns:p14="http://schemas.microsoft.com/office/powerpoint/2010/main" val="242143484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28</a:t>
            </a:fld>
            <a:endParaRPr lang="en-GB"/>
          </a:p>
        </p:txBody>
      </p:sp>
    </p:spTree>
    <p:extLst>
      <p:ext uri="{BB962C8B-B14F-4D97-AF65-F5344CB8AC3E}">
        <p14:creationId xmlns:p14="http://schemas.microsoft.com/office/powerpoint/2010/main" val="159761375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introduces a new concept – Referential Integrity:</a:t>
            </a:r>
          </a:p>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29</a:t>
            </a:fld>
            <a:endParaRPr lang="en-GB"/>
          </a:p>
        </p:txBody>
      </p:sp>
    </p:spTree>
    <p:extLst>
      <p:ext uri="{BB962C8B-B14F-4D97-AF65-F5344CB8AC3E}">
        <p14:creationId xmlns:p14="http://schemas.microsoft.com/office/powerpoint/2010/main" val="258488356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Every non-NULL foreign key value must match an existing primary key value in the table it references. So the parent row must exist first.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DBMS only enforces the rule if the designer declares the FK constraint. Leave it out and nothing stops "orphan" rows, such as a course taught by an instructor who does not exist.</a:t>
            </a:r>
          </a:p>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30</a:t>
            </a:fld>
            <a:endParaRPr lang="en-GB"/>
          </a:p>
        </p:txBody>
      </p:sp>
    </p:spTree>
    <p:extLst>
      <p:ext uri="{BB962C8B-B14F-4D97-AF65-F5344CB8AC3E}">
        <p14:creationId xmlns:p14="http://schemas.microsoft.com/office/powerpoint/2010/main" val="271371974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31</a:t>
            </a:fld>
            <a:endParaRPr lang="en-GB"/>
          </a:p>
        </p:txBody>
      </p:sp>
    </p:spTree>
    <p:extLst>
      <p:ext uri="{BB962C8B-B14F-4D97-AF65-F5344CB8AC3E}">
        <p14:creationId xmlns:p14="http://schemas.microsoft.com/office/powerpoint/2010/main" val="248266201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four-step model follows </a:t>
            </a:r>
            <a:r>
              <a:rPr lang="en-GB" dirty="0" err="1"/>
              <a:t>Teorey</a:t>
            </a:r>
            <a:r>
              <a:rPr lang="en-GB" dirty="0"/>
              <a:t> and colleagues' </a:t>
            </a:r>
            <a:r>
              <a:rPr lang="en-GB" i="1" dirty="0"/>
              <a:t>Database Modelling and Design</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It is a cycle: monitoring feeds back into new requirements</a:t>
            </a:r>
          </a:p>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32</a:t>
            </a:fld>
            <a:endParaRPr lang="en-GB"/>
          </a:p>
        </p:txBody>
      </p:sp>
    </p:spTree>
    <p:extLst>
      <p:ext uri="{BB962C8B-B14F-4D97-AF65-F5344CB8AC3E}">
        <p14:creationId xmlns:p14="http://schemas.microsoft.com/office/powerpoint/2010/main" val="384090996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33</a:t>
            </a:fld>
            <a:endParaRPr lang="en-GB"/>
          </a:p>
        </p:txBody>
      </p:sp>
    </p:spTree>
    <p:extLst>
      <p:ext uri="{BB962C8B-B14F-4D97-AF65-F5344CB8AC3E}">
        <p14:creationId xmlns:p14="http://schemas.microsoft.com/office/powerpoint/2010/main" val="357352490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Requirements analysis:</a:t>
            </a:r>
            <a:r>
              <a:rPr lang="en-GB" dirty="0"/>
              <a:t> interview the people who produce and use the data, and study existing forms, reports and systems. The deliverable is a requirements specification.</a:t>
            </a:r>
          </a:p>
          <a:p>
            <a:pPr lvl="0"/>
            <a:r>
              <a:rPr lang="en-GB" b="1" i="1" dirty="0"/>
              <a:t>Conceptual design</a:t>
            </a:r>
            <a:r>
              <a:rPr lang="en-GB" b="1" dirty="0"/>
              <a:t> </a:t>
            </a:r>
            <a:r>
              <a:rPr lang="en-GB" dirty="0"/>
              <a:t>produces an ER diagram, independent of any DBMS.</a:t>
            </a:r>
          </a:p>
          <a:p>
            <a:pPr lvl="0"/>
            <a:r>
              <a:rPr lang="en-GB" b="1" i="1" dirty="0"/>
              <a:t>Logical design</a:t>
            </a:r>
            <a:r>
              <a:rPr lang="en-GB" b="1" dirty="0"/>
              <a:t> </a:t>
            </a:r>
            <a:r>
              <a:rPr lang="en-GB" dirty="0"/>
              <a:t>turns the ER diagram into relations (tables, keys, foreign keys) and normalises them.</a:t>
            </a:r>
          </a:p>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34</a:t>
            </a:fld>
            <a:endParaRPr lang="en-GB"/>
          </a:p>
        </p:txBody>
      </p:sp>
    </p:spTree>
    <p:extLst>
      <p:ext uri="{BB962C8B-B14F-4D97-AF65-F5344CB8AC3E}">
        <p14:creationId xmlns:p14="http://schemas.microsoft.com/office/powerpoint/2010/main" val="75147854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Physical design:</a:t>
            </a:r>
            <a:r>
              <a:rPr lang="en-GB" dirty="0"/>
              <a:t> decides how the logical design runs well on a chosen DBMS. Indexes speed up searches; partitioning splits large tables; and selective </a:t>
            </a:r>
            <a:r>
              <a:rPr lang="en-GB" dirty="0" err="1"/>
              <a:t>denormalisation</a:t>
            </a:r>
            <a:r>
              <a:rPr lang="en-GB" dirty="0"/>
              <a:t> trades some redundancy for speed.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Implementation, monitoring and modification:</a:t>
            </a:r>
            <a:r>
              <a:rPr lang="en-GB" dirty="0"/>
              <a:t> create the schema with DDL, load and use data with DML, then monitor performance and change the design as needs change. Link to the database reliability engineer role from Lecture 1.</a:t>
            </a:r>
          </a:p>
          <a:p>
            <a:endParaRPr lang="en-US" dirty="0"/>
          </a:p>
          <a:p>
            <a:r>
              <a:rPr lang="en-US" dirty="0"/>
              <a:t>Data Definition Language</a:t>
            </a:r>
          </a:p>
          <a:p>
            <a:r>
              <a:rPr lang="en-GB" dirty="0"/>
              <a:t>Data Manipulation Language</a:t>
            </a:r>
          </a:p>
        </p:txBody>
      </p:sp>
      <p:sp>
        <p:nvSpPr>
          <p:cNvPr id="4" name="Slide Number Placeholder 3"/>
          <p:cNvSpPr>
            <a:spLocks noGrp="1"/>
          </p:cNvSpPr>
          <p:nvPr>
            <p:ph type="sldNum" sz="quarter" idx="5"/>
          </p:nvPr>
        </p:nvSpPr>
        <p:spPr/>
        <p:txBody>
          <a:bodyPr/>
          <a:lstStyle/>
          <a:p>
            <a:fld id="{50554485-19FD-416A-B051-20FE4EFF0134}" type="slidenum">
              <a:rPr lang="en-GB" smtClean="0"/>
              <a:t>35</a:t>
            </a:fld>
            <a:endParaRPr lang="en-GB"/>
          </a:p>
        </p:txBody>
      </p:sp>
    </p:spTree>
    <p:extLst>
      <p:ext uri="{BB962C8B-B14F-4D97-AF65-F5344CB8AC3E}">
        <p14:creationId xmlns:p14="http://schemas.microsoft.com/office/powerpoint/2010/main" val="342043689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36</a:t>
            </a:fld>
            <a:endParaRPr lang="en-GB"/>
          </a:p>
        </p:txBody>
      </p:sp>
    </p:spTree>
    <p:extLst>
      <p:ext uri="{BB962C8B-B14F-4D97-AF65-F5344CB8AC3E}">
        <p14:creationId xmlns:p14="http://schemas.microsoft.com/office/powerpoint/2010/main" val="10408592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4.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4.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4.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11.xml"/><Relationship Id="rId3" Type="http://schemas.openxmlformats.org/officeDocument/2006/relationships/slideLayout" Target="../slideLayouts/slideLayout6.xml"/><Relationship Id="rId7" Type="http://schemas.openxmlformats.org/officeDocument/2006/relationships/slideLayout" Target="../slideLayouts/slideLayout10.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 Id="rId9" Type="http://schemas.openxmlformats.org/officeDocument/2006/relationships/theme" Target="../theme/theme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10/2/2026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notesSlide" Target="../notesSlides/notesSlide6.xml"/><Relationship Id="rId1" Type="http://schemas.openxmlformats.org/officeDocument/2006/relationships/slideLayout" Target="../slideLayouts/slideLayout3.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3.xml"/><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3.xml"/><Relationship Id="rId4" Type="http://schemas.openxmlformats.org/officeDocument/2006/relationships/image" Target="../media/image20.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9.xml"/><Relationship Id="rId1" Type="http://schemas.openxmlformats.org/officeDocument/2006/relationships/slideLayout" Target="../slideLayouts/slideLayout3.xml"/><Relationship Id="rId4" Type="http://schemas.openxmlformats.org/officeDocument/2006/relationships/image" Target="../media/image23.png"/></Relationships>
</file>

<file path=ppt/slides/_rels/slide2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3" Type="http://schemas.openxmlformats.org/officeDocument/2006/relationships/image" Target="../media/image25.emf"/><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6.xml"/><Relationship Id="rId1" Type="http://schemas.openxmlformats.org/officeDocument/2006/relationships/slideLayout" Target="../slideLayouts/slideLayout3.xml"/><Relationship Id="rId5" Type="http://schemas.openxmlformats.org/officeDocument/2006/relationships/image" Target="../media/image17.png"/><Relationship Id="rId4" Type="http://schemas.openxmlformats.org/officeDocument/2006/relationships/image" Target="../media/image16.png"/></Relationships>
</file>

<file path=ppt/slides/_rels/slide2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7.xm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8.xml"/><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0.xml"/><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2.xml"/><Relationship Id="rId1" Type="http://schemas.openxmlformats.org/officeDocument/2006/relationships/slideLayout" Target="../slideLayouts/slideLayout3.xml"/><Relationship Id="rId4" Type="http://schemas.openxmlformats.org/officeDocument/2006/relationships/image" Target="../media/image27.png"/></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1C7EAB8-6FCF-4D69-AE3E-78B1E4AEEA57}"/>
              </a:ext>
            </a:extLst>
          </p:cNvPr>
          <p:cNvSpPr>
            <a:spLocks noGrp="1"/>
          </p:cNvSpPr>
          <p:nvPr>
            <p:ph idx="1"/>
          </p:nvPr>
        </p:nvSpPr>
        <p:spPr>
          <a:xfrm>
            <a:off x="630810" y="1508166"/>
            <a:ext cx="5755922" cy="3827404"/>
          </a:xfrm>
        </p:spPr>
        <p:txBody>
          <a:bodyPr/>
          <a:lstStyle/>
          <a:p>
            <a:r>
              <a:rPr lang="en-US" sz="6600" b="1" dirty="0">
                <a:solidFill>
                  <a:schemeClr val="bg1"/>
                </a:solidFill>
              </a:rPr>
              <a:t>ACCA7048</a:t>
            </a:r>
          </a:p>
          <a:p>
            <a:r>
              <a:rPr lang="en-US" sz="6600" b="1" dirty="0"/>
              <a:t>Database Systems</a:t>
            </a:r>
          </a:p>
          <a:p>
            <a:endParaRPr lang="en-US" sz="2000" b="1" dirty="0"/>
          </a:p>
          <a:p>
            <a:r>
              <a:rPr lang="en-GB" sz="5400" b="1" dirty="0"/>
              <a:t>Relational</a:t>
            </a:r>
          </a:p>
          <a:p>
            <a:r>
              <a:rPr lang="en-GB" sz="5400" b="1" dirty="0"/>
              <a:t>Databases</a:t>
            </a:r>
            <a:endParaRPr lang="en-GB" sz="4000" b="1" dirty="0">
              <a:solidFill>
                <a:schemeClr val="bg1"/>
              </a:solidFill>
            </a:endParaRPr>
          </a:p>
        </p:txBody>
      </p:sp>
      <p:sp>
        <p:nvSpPr>
          <p:cNvPr id="4" name="TextBox 3">
            <a:extLst>
              <a:ext uri="{FF2B5EF4-FFF2-40B4-BE49-F238E27FC236}">
                <a16:creationId xmlns:a16="http://schemas.microsoft.com/office/drawing/2014/main" id="{23E6EE5C-FF74-0C01-6E6F-47ADC9495237}"/>
              </a:ext>
            </a:extLst>
          </p:cNvPr>
          <p:cNvSpPr txBox="1"/>
          <p:nvPr/>
        </p:nvSpPr>
        <p:spPr>
          <a:xfrm>
            <a:off x="7953499" y="5362870"/>
            <a:ext cx="4491841" cy="1106970"/>
          </a:xfrm>
          <a:prstGeom prst="rect">
            <a:avLst/>
          </a:prstGeom>
          <a:noFill/>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200" b="1" i="0" u="none" strike="noStrike" kern="1200" cap="none" spc="0" normalizeH="0" baseline="0" noProof="0" dirty="0">
                <a:ln>
                  <a:noFill/>
                </a:ln>
                <a:solidFill>
                  <a:prstClr val="white"/>
                </a:solidFill>
                <a:effectLst/>
                <a:uLnTx/>
                <a:uFillTx/>
                <a:latin typeface="Calibri" panose="020F0502020204030204"/>
                <a:ea typeface="+mn-ea"/>
                <a:cs typeface="+mn-cs"/>
              </a:rPr>
              <a:t>Mark Huntly</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200" b="1" i="0" u="none" strike="noStrike" kern="1200" cap="none" spc="0" normalizeH="0" baseline="0" noProof="0" dirty="0">
                <a:ln>
                  <a:noFill/>
                </a:ln>
                <a:solidFill>
                  <a:prstClr val="white"/>
                </a:solidFill>
                <a:effectLst/>
                <a:uLnTx/>
                <a:uFillTx/>
                <a:latin typeface="Calibri" panose="020F0502020204030204"/>
                <a:ea typeface="+mn-ea"/>
                <a:cs typeface="+mn-cs"/>
              </a:rPr>
              <a:t>m.huntly@uwtsd.ac.uk</a:t>
            </a:r>
          </a:p>
        </p:txBody>
      </p:sp>
    </p:spTree>
    <p:extLst>
      <p:ext uri="{BB962C8B-B14F-4D97-AF65-F5344CB8AC3E}">
        <p14:creationId xmlns:p14="http://schemas.microsoft.com/office/powerpoint/2010/main" val="39865251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Lecture Objectives</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p:txBody>
          <a:bodyPr>
            <a:normAutofit lnSpcReduction="10000"/>
          </a:bodyPr>
          <a:lstStyle/>
          <a:p>
            <a:r>
              <a:rPr lang="en-GB" sz="3200" dirty="0"/>
              <a:t>Define the components of a relational database.</a:t>
            </a:r>
          </a:p>
          <a:p>
            <a:r>
              <a:rPr lang="en-GB" sz="3200" dirty="0"/>
              <a:t>Identify the components in the structure of a relational database.</a:t>
            </a:r>
          </a:p>
          <a:p>
            <a:r>
              <a:rPr lang="en-GB" sz="3200" dirty="0"/>
              <a:t>Explain entity integrity and referential integrity and how they are enforced.</a:t>
            </a:r>
          </a:p>
          <a:p>
            <a:r>
              <a:rPr lang="en-GB" sz="3200" dirty="0"/>
              <a:t>Distinguish relations between tables and how each is implemented with keys.</a:t>
            </a:r>
          </a:p>
          <a:p>
            <a:r>
              <a:rPr lang="en-GB" sz="3200" dirty="0"/>
              <a:t>Describe the stages of the database Life Cycle</a:t>
            </a:r>
          </a:p>
        </p:txBody>
      </p:sp>
    </p:spTree>
    <p:extLst>
      <p:ext uri="{BB962C8B-B14F-4D97-AF65-F5344CB8AC3E}">
        <p14:creationId xmlns:p14="http://schemas.microsoft.com/office/powerpoint/2010/main" val="18488205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ACID Principles</a:t>
            </a:r>
            <a:endParaRPr lang="en-GB" sz="6000" b="1" dirty="0"/>
          </a:p>
        </p:txBody>
      </p:sp>
      <p:pic>
        <p:nvPicPr>
          <p:cNvPr id="2" name="Content Placeholder 1">
            <a:extLst>
              <a:ext uri="{FF2B5EF4-FFF2-40B4-BE49-F238E27FC236}">
                <a16:creationId xmlns:a16="http://schemas.microsoft.com/office/drawing/2014/main" id="{8593A3AC-2622-FE80-4AD5-739914FFBDDF}"/>
              </a:ext>
            </a:extLst>
          </p:cNvPr>
          <p:cNvPicPr>
            <a:picLocks noGrp="1" noChangeAspect="1"/>
          </p:cNvPicPr>
          <p:nvPr>
            <p:ph idx="1"/>
          </p:nvPr>
        </p:nvPicPr>
        <p:blipFill>
          <a:blip r:embed="rId3"/>
          <a:srcRect t="7357"/>
          <a:stretch/>
        </p:blipFill>
        <p:spPr>
          <a:xfrm>
            <a:off x="2885034" y="1447716"/>
            <a:ext cx="6421931" cy="4228080"/>
          </a:xfrm>
          <a:prstGeom prst="rect">
            <a:avLst/>
          </a:prstGeom>
        </p:spPr>
      </p:pic>
    </p:spTree>
    <p:extLst>
      <p:ext uri="{BB962C8B-B14F-4D97-AF65-F5344CB8AC3E}">
        <p14:creationId xmlns:p14="http://schemas.microsoft.com/office/powerpoint/2010/main" val="37218218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ACID Principles</a:t>
            </a:r>
            <a:endParaRPr lang="en-GB" sz="6000" b="1" dirty="0"/>
          </a:p>
        </p:txBody>
      </p:sp>
      <p:pic>
        <p:nvPicPr>
          <p:cNvPr id="6" name="Content Placeholder 5">
            <a:extLst>
              <a:ext uri="{FF2B5EF4-FFF2-40B4-BE49-F238E27FC236}">
                <a16:creationId xmlns:a16="http://schemas.microsoft.com/office/drawing/2014/main" id="{7B00D485-8A14-3D7B-4256-68EB47D556C1}"/>
              </a:ext>
            </a:extLst>
          </p:cNvPr>
          <p:cNvPicPr>
            <a:picLocks noGrp="1" noChangeAspect="1"/>
          </p:cNvPicPr>
          <p:nvPr>
            <p:ph idx="1"/>
          </p:nvPr>
        </p:nvPicPr>
        <p:blipFill>
          <a:blip r:embed="rId3"/>
          <a:srcRect t="20216"/>
          <a:stretch/>
        </p:blipFill>
        <p:spPr>
          <a:xfrm>
            <a:off x="1370783" y="1420239"/>
            <a:ext cx="9450433" cy="4241259"/>
          </a:xfrm>
          <a:prstGeom prst="rect">
            <a:avLst/>
          </a:prstGeom>
        </p:spPr>
      </p:pic>
    </p:spTree>
    <p:extLst>
      <p:ext uri="{BB962C8B-B14F-4D97-AF65-F5344CB8AC3E}">
        <p14:creationId xmlns:p14="http://schemas.microsoft.com/office/powerpoint/2010/main" val="35129034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Relational Database- Entity</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p:txBody>
          <a:bodyPr>
            <a:normAutofit lnSpcReduction="10000"/>
          </a:bodyPr>
          <a:lstStyle/>
          <a:p>
            <a:r>
              <a:rPr lang="en-US" sz="3000" dirty="0"/>
              <a:t>An entity is a model of real-world information important to a user or </a:t>
            </a:r>
            <a:r>
              <a:rPr lang="en-US" sz="3000" dirty="0" err="1"/>
              <a:t>organisation</a:t>
            </a:r>
            <a:r>
              <a:rPr lang="en-US" sz="3000" dirty="0"/>
              <a:t> that needs to be represented in the database.</a:t>
            </a:r>
          </a:p>
          <a:p>
            <a:pPr lvl="1"/>
            <a:r>
              <a:rPr lang="en-GB" sz="2600" dirty="0"/>
              <a:t>It will reflect </a:t>
            </a:r>
            <a:r>
              <a:rPr lang="en-GB" sz="2600" b="1" dirty="0"/>
              <a:t>one business concept or theme</a:t>
            </a:r>
            <a:r>
              <a:rPr lang="en-GB" sz="2600" dirty="0"/>
              <a:t>.</a:t>
            </a:r>
          </a:p>
          <a:p>
            <a:pPr lvl="1"/>
            <a:r>
              <a:rPr lang="en-GB" sz="2600" dirty="0"/>
              <a:t>It will have attributes that, as a collection, represent the entity.</a:t>
            </a:r>
          </a:p>
          <a:p>
            <a:pPr lvl="1"/>
            <a:r>
              <a:rPr lang="en-GB" sz="2600" dirty="0"/>
              <a:t>It will be restricted to features that can be represented in a single table.</a:t>
            </a:r>
          </a:p>
          <a:p>
            <a:r>
              <a:rPr lang="en-US" sz="3000" dirty="0"/>
              <a:t>Entities are a key part of the relational database design.</a:t>
            </a:r>
          </a:p>
          <a:p>
            <a:r>
              <a:rPr lang="en-US" sz="3000" dirty="0"/>
              <a:t>They have relationships to other entities within the database</a:t>
            </a:r>
          </a:p>
          <a:p>
            <a:pPr lvl="1"/>
            <a:r>
              <a:rPr lang="en-US" sz="2600" dirty="0"/>
              <a:t>This is initially modelled in an Entity Relationship Diagram (ERD)</a:t>
            </a:r>
          </a:p>
        </p:txBody>
      </p:sp>
    </p:spTree>
    <p:extLst>
      <p:ext uri="{BB962C8B-B14F-4D97-AF65-F5344CB8AC3E}">
        <p14:creationId xmlns:p14="http://schemas.microsoft.com/office/powerpoint/2010/main" val="25058190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Relational Database- Entity</a:t>
            </a:r>
            <a:endParaRPr lang="en-GB" sz="6000" b="1" dirty="0"/>
          </a:p>
        </p:txBody>
      </p:sp>
      <p:pic>
        <p:nvPicPr>
          <p:cNvPr id="2" name="Content Placeholder 1">
            <a:extLst>
              <a:ext uri="{FF2B5EF4-FFF2-40B4-BE49-F238E27FC236}">
                <a16:creationId xmlns:a16="http://schemas.microsoft.com/office/drawing/2014/main" id="{5470FD73-58B1-5ED5-49BB-35E67E1CFAC6}"/>
              </a:ext>
            </a:extLst>
          </p:cNvPr>
          <p:cNvPicPr>
            <a:picLocks noGrp="1" noChangeAspect="1"/>
          </p:cNvPicPr>
          <p:nvPr>
            <p:ph idx="1"/>
          </p:nvPr>
        </p:nvPicPr>
        <p:blipFill>
          <a:blip r:embed="rId3"/>
          <a:stretch>
            <a:fillRect/>
          </a:stretch>
        </p:blipFill>
        <p:spPr>
          <a:xfrm>
            <a:off x="149486" y="1368549"/>
            <a:ext cx="11893028" cy="1286804"/>
          </a:xfrm>
          <a:prstGeom prst="rect">
            <a:avLst/>
          </a:prstGeom>
        </p:spPr>
      </p:pic>
    </p:spTree>
    <p:extLst>
      <p:ext uri="{BB962C8B-B14F-4D97-AF65-F5344CB8AC3E}">
        <p14:creationId xmlns:p14="http://schemas.microsoft.com/office/powerpoint/2010/main" val="6017257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Relational Database- Entity</a:t>
            </a:r>
            <a:endParaRPr lang="en-GB" sz="6000" b="1" dirty="0"/>
          </a:p>
        </p:txBody>
      </p:sp>
      <p:pic>
        <p:nvPicPr>
          <p:cNvPr id="2" name="Content Placeholder 1">
            <a:extLst>
              <a:ext uri="{FF2B5EF4-FFF2-40B4-BE49-F238E27FC236}">
                <a16:creationId xmlns:a16="http://schemas.microsoft.com/office/drawing/2014/main" id="{5470FD73-58B1-5ED5-49BB-35E67E1CFAC6}"/>
              </a:ext>
            </a:extLst>
          </p:cNvPr>
          <p:cNvPicPr>
            <a:picLocks noGrp="1" noChangeAspect="1"/>
          </p:cNvPicPr>
          <p:nvPr>
            <p:ph idx="1"/>
          </p:nvPr>
        </p:nvPicPr>
        <p:blipFill>
          <a:blip r:embed="rId3"/>
          <a:stretch>
            <a:fillRect/>
          </a:stretch>
        </p:blipFill>
        <p:spPr>
          <a:xfrm>
            <a:off x="149486" y="1368549"/>
            <a:ext cx="11893028" cy="1286804"/>
          </a:xfrm>
          <a:prstGeom prst="rect">
            <a:avLst/>
          </a:prstGeom>
        </p:spPr>
      </p:pic>
      <p:pic>
        <p:nvPicPr>
          <p:cNvPr id="3" name="Picture 2">
            <a:extLst>
              <a:ext uri="{FF2B5EF4-FFF2-40B4-BE49-F238E27FC236}">
                <a16:creationId xmlns:a16="http://schemas.microsoft.com/office/drawing/2014/main" id="{30092D70-9316-03F2-CF3F-3CDA7417016D}"/>
              </a:ext>
            </a:extLst>
          </p:cNvPr>
          <p:cNvPicPr>
            <a:picLocks noChangeAspect="1"/>
          </p:cNvPicPr>
          <p:nvPr/>
        </p:nvPicPr>
        <p:blipFill>
          <a:blip r:embed="rId4"/>
          <a:srcRect/>
          <a:stretch/>
        </p:blipFill>
        <p:spPr>
          <a:xfrm>
            <a:off x="149485" y="2736950"/>
            <a:ext cx="5252084" cy="1465697"/>
          </a:xfrm>
          <a:prstGeom prst="rect">
            <a:avLst/>
          </a:prstGeom>
        </p:spPr>
      </p:pic>
      <p:pic>
        <p:nvPicPr>
          <p:cNvPr id="8" name="Picture 7">
            <a:extLst>
              <a:ext uri="{FF2B5EF4-FFF2-40B4-BE49-F238E27FC236}">
                <a16:creationId xmlns:a16="http://schemas.microsoft.com/office/drawing/2014/main" id="{74EC30E0-D118-6CCB-2D79-49CB45514E06}"/>
              </a:ext>
            </a:extLst>
          </p:cNvPr>
          <p:cNvPicPr>
            <a:picLocks noChangeAspect="1"/>
          </p:cNvPicPr>
          <p:nvPr/>
        </p:nvPicPr>
        <p:blipFill>
          <a:blip r:embed="rId5"/>
          <a:srcRect/>
          <a:stretch/>
        </p:blipFill>
        <p:spPr>
          <a:xfrm>
            <a:off x="6288882" y="2736950"/>
            <a:ext cx="5551185" cy="1465697"/>
          </a:xfrm>
          <a:prstGeom prst="rect">
            <a:avLst/>
          </a:prstGeom>
        </p:spPr>
      </p:pic>
      <p:pic>
        <p:nvPicPr>
          <p:cNvPr id="9" name="Picture 8">
            <a:extLst>
              <a:ext uri="{FF2B5EF4-FFF2-40B4-BE49-F238E27FC236}">
                <a16:creationId xmlns:a16="http://schemas.microsoft.com/office/drawing/2014/main" id="{E99495BD-7BFC-50C5-4AC4-031BD0C4D7F1}"/>
              </a:ext>
            </a:extLst>
          </p:cNvPr>
          <p:cNvPicPr>
            <a:picLocks noChangeAspect="1"/>
          </p:cNvPicPr>
          <p:nvPr/>
        </p:nvPicPr>
        <p:blipFill>
          <a:blip r:embed="rId6"/>
          <a:srcRect/>
          <a:stretch/>
        </p:blipFill>
        <p:spPr>
          <a:xfrm>
            <a:off x="3328420" y="4315419"/>
            <a:ext cx="5535160" cy="1382413"/>
          </a:xfrm>
          <a:prstGeom prst="rect">
            <a:avLst/>
          </a:prstGeom>
        </p:spPr>
      </p:pic>
    </p:spTree>
    <p:extLst>
      <p:ext uri="{BB962C8B-B14F-4D97-AF65-F5344CB8AC3E}">
        <p14:creationId xmlns:p14="http://schemas.microsoft.com/office/powerpoint/2010/main" val="23284932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Relational Database- Relation</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825625"/>
            <a:ext cx="5068803" cy="3575934"/>
          </a:xfrm>
        </p:spPr>
        <p:txBody>
          <a:bodyPr>
            <a:normAutofit/>
          </a:bodyPr>
          <a:lstStyle/>
          <a:p>
            <a:r>
              <a:rPr lang="en-US" sz="3000" dirty="0"/>
              <a:t>A relation is a two-dimensional table.</a:t>
            </a:r>
          </a:p>
          <a:p>
            <a:pPr lvl="1"/>
            <a:r>
              <a:rPr lang="en-US" sz="2600" dirty="0"/>
              <a:t>It has specific characteristics</a:t>
            </a:r>
          </a:p>
          <a:p>
            <a:r>
              <a:rPr lang="en-US" sz="3000" dirty="0"/>
              <a:t>The relation / table consists of rows and columns</a:t>
            </a:r>
            <a:r>
              <a:rPr lang="en-US" sz="2600" dirty="0"/>
              <a:t>.</a:t>
            </a:r>
            <a:endParaRPr lang="en-US" sz="3000" dirty="0"/>
          </a:p>
        </p:txBody>
      </p:sp>
      <p:pic>
        <p:nvPicPr>
          <p:cNvPr id="2" name="Picture 1">
            <a:extLst>
              <a:ext uri="{FF2B5EF4-FFF2-40B4-BE49-F238E27FC236}">
                <a16:creationId xmlns:a16="http://schemas.microsoft.com/office/drawing/2014/main" id="{9368DA37-C4AB-AA38-9907-1214BCCDB52B}"/>
              </a:ext>
            </a:extLst>
          </p:cNvPr>
          <p:cNvPicPr>
            <a:picLocks noChangeAspect="1"/>
          </p:cNvPicPr>
          <p:nvPr/>
        </p:nvPicPr>
        <p:blipFill>
          <a:blip r:embed="rId3"/>
          <a:srcRect/>
          <a:stretch/>
        </p:blipFill>
        <p:spPr>
          <a:xfrm>
            <a:off x="5094514" y="2488637"/>
            <a:ext cx="6739267" cy="1880725"/>
          </a:xfrm>
          <a:prstGeom prst="rect">
            <a:avLst/>
          </a:prstGeom>
        </p:spPr>
      </p:pic>
    </p:spTree>
    <p:extLst>
      <p:ext uri="{BB962C8B-B14F-4D97-AF65-F5344CB8AC3E}">
        <p14:creationId xmlns:p14="http://schemas.microsoft.com/office/powerpoint/2010/main" val="39903507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Relational Database- Relation</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460664"/>
            <a:ext cx="5737780" cy="4275117"/>
          </a:xfrm>
        </p:spPr>
        <p:txBody>
          <a:bodyPr>
            <a:normAutofit lnSpcReduction="10000"/>
          </a:bodyPr>
          <a:lstStyle/>
          <a:p>
            <a:r>
              <a:rPr lang="en-US" sz="3000" b="1" dirty="0"/>
              <a:t>Characteristics of a relation:</a:t>
            </a:r>
          </a:p>
          <a:p>
            <a:pPr lvl="1"/>
            <a:r>
              <a:rPr lang="en-US" dirty="0"/>
              <a:t>Cells of the table hold a single value.</a:t>
            </a:r>
          </a:p>
          <a:p>
            <a:pPr lvl="1"/>
            <a:r>
              <a:rPr lang="en-US" dirty="0"/>
              <a:t>Rows contain data of instances of an entity.</a:t>
            </a:r>
          </a:p>
          <a:p>
            <a:pPr lvl="1"/>
            <a:r>
              <a:rPr lang="en-US" dirty="0"/>
              <a:t>Columns contain data about features of the entity.</a:t>
            </a:r>
          </a:p>
          <a:p>
            <a:pPr lvl="1"/>
            <a:r>
              <a:rPr lang="en-US" dirty="0"/>
              <a:t>All values within a column will be the same data type.</a:t>
            </a:r>
          </a:p>
          <a:p>
            <a:pPr lvl="1"/>
            <a:r>
              <a:rPr lang="en-US" dirty="0"/>
              <a:t>Each column will have a unique name.</a:t>
            </a:r>
          </a:p>
          <a:p>
            <a:pPr lvl="1"/>
            <a:r>
              <a:rPr lang="en-US" dirty="0"/>
              <a:t>No two rows can be identical.</a:t>
            </a:r>
          </a:p>
          <a:p>
            <a:pPr lvl="1"/>
            <a:r>
              <a:rPr lang="en-US" dirty="0"/>
              <a:t>The order of columns or rows does not matter</a:t>
            </a:r>
          </a:p>
          <a:p>
            <a:pPr lvl="1"/>
            <a:endParaRPr lang="en-US" dirty="0"/>
          </a:p>
        </p:txBody>
      </p:sp>
      <p:pic>
        <p:nvPicPr>
          <p:cNvPr id="2" name="Picture 1">
            <a:extLst>
              <a:ext uri="{FF2B5EF4-FFF2-40B4-BE49-F238E27FC236}">
                <a16:creationId xmlns:a16="http://schemas.microsoft.com/office/drawing/2014/main" id="{9368DA37-C4AB-AA38-9907-1214BCCDB52B}"/>
              </a:ext>
            </a:extLst>
          </p:cNvPr>
          <p:cNvPicPr>
            <a:picLocks noChangeAspect="1"/>
          </p:cNvPicPr>
          <p:nvPr/>
        </p:nvPicPr>
        <p:blipFill>
          <a:blip r:embed="rId3"/>
          <a:srcRect/>
          <a:stretch/>
        </p:blipFill>
        <p:spPr>
          <a:xfrm>
            <a:off x="5847858" y="2628378"/>
            <a:ext cx="5985922" cy="1670489"/>
          </a:xfrm>
          <a:prstGeom prst="rect">
            <a:avLst/>
          </a:prstGeom>
        </p:spPr>
      </p:pic>
    </p:spTree>
    <p:extLst>
      <p:ext uri="{BB962C8B-B14F-4D97-AF65-F5344CB8AC3E}">
        <p14:creationId xmlns:p14="http://schemas.microsoft.com/office/powerpoint/2010/main" val="30700767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Relational Database- Terminology</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460665"/>
            <a:ext cx="11481847" cy="3940894"/>
          </a:xfrm>
        </p:spPr>
        <p:txBody>
          <a:bodyPr>
            <a:normAutofit lnSpcReduction="10000"/>
          </a:bodyPr>
          <a:lstStyle/>
          <a:p>
            <a:pPr marL="0" indent="0">
              <a:buNone/>
            </a:pPr>
            <a:r>
              <a:rPr lang="en-US" sz="3000" dirty="0"/>
              <a:t>				         C</a:t>
            </a:r>
            <a:r>
              <a:rPr lang="en-US" sz="3000" b="1" dirty="0"/>
              <a:t>olumn</a:t>
            </a:r>
            <a:r>
              <a:rPr lang="en-US" sz="3000" dirty="0"/>
              <a:t> / </a:t>
            </a:r>
            <a:r>
              <a:rPr lang="en-US" sz="3000" b="1" dirty="0"/>
              <a:t>field / attribute / (feature)</a:t>
            </a:r>
          </a:p>
          <a:p>
            <a:pPr marL="0" indent="0">
              <a:buNone/>
            </a:pPr>
            <a:endParaRPr lang="en-US" sz="3000" dirty="0"/>
          </a:p>
          <a:p>
            <a:pPr marL="0" indent="0">
              <a:buNone/>
            </a:pPr>
            <a:endParaRPr lang="en-US" sz="3000" dirty="0"/>
          </a:p>
          <a:p>
            <a:pPr marL="0" indent="0">
              <a:buNone/>
            </a:pPr>
            <a:endParaRPr lang="en-US" sz="3000" dirty="0"/>
          </a:p>
          <a:p>
            <a:pPr marL="0" indent="0">
              <a:buNone/>
            </a:pPr>
            <a:r>
              <a:rPr lang="en-US" sz="3000" b="1" dirty="0"/>
              <a:t>Row / record /</a:t>
            </a:r>
          </a:p>
          <a:p>
            <a:pPr marL="0" indent="0">
              <a:buNone/>
            </a:pPr>
            <a:r>
              <a:rPr lang="en-US" sz="3000" b="1" dirty="0"/>
              <a:t>         tuple</a:t>
            </a:r>
          </a:p>
          <a:p>
            <a:pPr marL="0" indent="0">
              <a:buNone/>
            </a:pPr>
            <a:endParaRPr lang="en-US" sz="3000" dirty="0"/>
          </a:p>
          <a:p>
            <a:pPr marL="0" indent="0">
              <a:buNone/>
            </a:pPr>
            <a:r>
              <a:rPr lang="en-US" sz="3000" dirty="0"/>
              <a:t>					</a:t>
            </a:r>
            <a:r>
              <a:rPr lang="en-US" sz="3000" b="1" dirty="0"/>
              <a:t>Table / Entity / Relation / (file)</a:t>
            </a:r>
            <a:endParaRPr lang="en-GB" sz="3000" b="1" dirty="0"/>
          </a:p>
          <a:p>
            <a:endParaRPr lang="en-US" sz="3000" dirty="0"/>
          </a:p>
        </p:txBody>
      </p:sp>
      <p:pic>
        <p:nvPicPr>
          <p:cNvPr id="2" name="Picture 1">
            <a:extLst>
              <a:ext uri="{FF2B5EF4-FFF2-40B4-BE49-F238E27FC236}">
                <a16:creationId xmlns:a16="http://schemas.microsoft.com/office/drawing/2014/main" id="{BCAE6713-5C3F-35AB-C1B8-F4F129395C3B}"/>
              </a:ext>
            </a:extLst>
          </p:cNvPr>
          <p:cNvPicPr>
            <a:picLocks noChangeAspect="1"/>
          </p:cNvPicPr>
          <p:nvPr/>
        </p:nvPicPr>
        <p:blipFill>
          <a:blip r:embed="rId3"/>
          <a:stretch>
            <a:fillRect/>
          </a:stretch>
        </p:blipFill>
        <p:spPr>
          <a:xfrm>
            <a:off x="3192224" y="2455476"/>
            <a:ext cx="8301370" cy="2313971"/>
          </a:xfrm>
          <a:prstGeom prst="rect">
            <a:avLst/>
          </a:prstGeom>
        </p:spPr>
      </p:pic>
      <p:cxnSp>
        <p:nvCxnSpPr>
          <p:cNvPr id="4" name="Straight Arrow Connector 3">
            <a:extLst>
              <a:ext uri="{FF2B5EF4-FFF2-40B4-BE49-F238E27FC236}">
                <a16:creationId xmlns:a16="http://schemas.microsoft.com/office/drawing/2014/main" id="{E9D11CB6-B90C-1F61-0BA2-74BE6649236A}"/>
              </a:ext>
            </a:extLst>
          </p:cNvPr>
          <p:cNvCxnSpPr/>
          <p:nvPr/>
        </p:nvCxnSpPr>
        <p:spPr>
          <a:xfrm flipH="1">
            <a:off x="4144488" y="1962647"/>
            <a:ext cx="1436914" cy="826799"/>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A0A68DE0-51CE-07D6-DAC1-4D0748DC4A90}"/>
              </a:ext>
            </a:extLst>
          </p:cNvPr>
          <p:cNvCxnSpPr>
            <a:cxnSpLocks/>
          </p:cNvCxnSpPr>
          <p:nvPr/>
        </p:nvCxnSpPr>
        <p:spPr>
          <a:xfrm flipH="1">
            <a:off x="5189516" y="1976502"/>
            <a:ext cx="845732" cy="812944"/>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2BD5698C-EF08-B38A-DAB1-1E41AD6ED8BC}"/>
              </a:ext>
            </a:extLst>
          </p:cNvPr>
          <p:cNvCxnSpPr>
            <a:cxnSpLocks/>
          </p:cNvCxnSpPr>
          <p:nvPr/>
        </p:nvCxnSpPr>
        <p:spPr>
          <a:xfrm>
            <a:off x="7053942" y="1976502"/>
            <a:ext cx="0" cy="826799"/>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E66552EA-4476-804E-A338-7508FD67C3B5}"/>
              </a:ext>
            </a:extLst>
          </p:cNvPr>
          <p:cNvCxnSpPr>
            <a:cxnSpLocks/>
          </p:cNvCxnSpPr>
          <p:nvPr/>
        </p:nvCxnSpPr>
        <p:spPr>
          <a:xfrm>
            <a:off x="9392523" y="1962647"/>
            <a:ext cx="796505" cy="733177"/>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43B58059-FB51-05A5-D263-97990F695653}"/>
              </a:ext>
            </a:extLst>
          </p:cNvPr>
          <p:cNvCxnSpPr>
            <a:cxnSpLocks/>
          </p:cNvCxnSpPr>
          <p:nvPr/>
        </p:nvCxnSpPr>
        <p:spPr>
          <a:xfrm>
            <a:off x="8515469" y="1976502"/>
            <a:ext cx="70392" cy="826799"/>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1" name="Rectangle 20">
            <a:extLst>
              <a:ext uri="{FF2B5EF4-FFF2-40B4-BE49-F238E27FC236}">
                <a16:creationId xmlns:a16="http://schemas.microsoft.com/office/drawing/2014/main" id="{617342FC-9DB3-24E4-758B-7F1AEB9B7E9C}"/>
              </a:ext>
            </a:extLst>
          </p:cNvPr>
          <p:cNvSpPr/>
          <p:nvPr/>
        </p:nvSpPr>
        <p:spPr>
          <a:xfrm>
            <a:off x="4809936" y="1456441"/>
            <a:ext cx="5806604" cy="506206"/>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Rectangle 24">
            <a:extLst>
              <a:ext uri="{FF2B5EF4-FFF2-40B4-BE49-F238E27FC236}">
                <a16:creationId xmlns:a16="http://schemas.microsoft.com/office/drawing/2014/main" id="{22139941-5E4F-A940-C4A6-EC5C0955D571}"/>
              </a:ext>
            </a:extLst>
          </p:cNvPr>
          <p:cNvSpPr/>
          <p:nvPr/>
        </p:nvSpPr>
        <p:spPr>
          <a:xfrm>
            <a:off x="351934" y="3336966"/>
            <a:ext cx="2521895" cy="1068779"/>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6" name="Straight Arrow Connector 25">
            <a:extLst>
              <a:ext uri="{FF2B5EF4-FFF2-40B4-BE49-F238E27FC236}">
                <a16:creationId xmlns:a16="http://schemas.microsoft.com/office/drawing/2014/main" id="{F965D78C-CD83-C3D3-45B2-02ECEDB01E43}"/>
              </a:ext>
            </a:extLst>
          </p:cNvPr>
          <p:cNvCxnSpPr>
            <a:cxnSpLocks/>
          </p:cNvCxnSpPr>
          <p:nvPr/>
        </p:nvCxnSpPr>
        <p:spPr>
          <a:xfrm flipV="1">
            <a:off x="2873829" y="3246646"/>
            <a:ext cx="318395" cy="388917"/>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31D9EA64-FE71-F4CC-FF4E-7B3C06113F8E}"/>
              </a:ext>
            </a:extLst>
          </p:cNvPr>
          <p:cNvCxnSpPr>
            <a:cxnSpLocks/>
          </p:cNvCxnSpPr>
          <p:nvPr/>
        </p:nvCxnSpPr>
        <p:spPr>
          <a:xfrm>
            <a:off x="2873829" y="4061381"/>
            <a:ext cx="318395" cy="569996"/>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8F1BDCA0-8C96-1153-8B6D-57681AA41A28}"/>
              </a:ext>
            </a:extLst>
          </p:cNvPr>
          <p:cNvCxnSpPr>
            <a:cxnSpLocks/>
          </p:cNvCxnSpPr>
          <p:nvPr/>
        </p:nvCxnSpPr>
        <p:spPr>
          <a:xfrm>
            <a:off x="2873829" y="3700144"/>
            <a:ext cx="318395" cy="361237"/>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501114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fontScale="90000"/>
          </a:bodyPr>
          <a:lstStyle/>
          <a:p>
            <a:r>
              <a:rPr lang="en-US" sz="6000" b="1" dirty="0"/>
              <a:t>Relational Database – Entity / Relation</a:t>
            </a:r>
            <a:endParaRPr lang="en-GB" sz="6000" b="1" dirty="0"/>
          </a:p>
        </p:txBody>
      </p:sp>
      <p:pic>
        <p:nvPicPr>
          <p:cNvPr id="35" name="Content Placeholder 34">
            <a:extLst>
              <a:ext uri="{FF2B5EF4-FFF2-40B4-BE49-F238E27FC236}">
                <a16:creationId xmlns:a16="http://schemas.microsoft.com/office/drawing/2014/main" id="{2076B663-7F8F-189D-D428-553C77425D92}"/>
              </a:ext>
            </a:extLst>
          </p:cNvPr>
          <p:cNvPicPr>
            <a:picLocks noGrp="1" noChangeAspect="1"/>
          </p:cNvPicPr>
          <p:nvPr>
            <p:ph idx="1"/>
          </p:nvPr>
        </p:nvPicPr>
        <p:blipFill>
          <a:blip r:embed="rId3"/>
          <a:srcRect/>
          <a:stretch/>
        </p:blipFill>
        <p:spPr>
          <a:xfrm>
            <a:off x="7741007" y="2428336"/>
            <a:ext cx="4306614" cy="2785348"/>
          </a:xfrm>
        </p:spPr>
      </p:pic>
      <p:pic>
        <p:nvPicPr>
          <p:cNvPr id="2" name="Picture 1">
            <a:extLst>
              <a:ext uri="{FF2B5EF4-FFF2-40B4-BE49-F238E27FC236}">
                <a16:creationId xmlns:a16="http://schemas.microsoft.com/office/drawing/2014/main" id="{BCAE6713-5C3F-35AB-C1B8-F4F129395C3B}"/>
              </a:ext>
            </a:extLst>
          </p:cNvPr>
          <p:cNvPicPr>
            <a:picLocks noChangeAspect="1"/>
          </p:cNvPicPr>
          <p:nvPr/>
        </p:nvPicPr>
        <p:blipFill>
          <a:blip r:embed="rId4"/>
          <a:stretch>
            <a:fillRect/>
          </a:stretch>
        </p:blipFill>
        <p:spPr>
          <a:xfrm>
            <a:off x="351933" y="2532610"/>
            <a:ext cx="7201204" cy="2007305"/>
          </a:xfrm>
          <a:prstGeom prst="rect">
            <a:avLst/>
          </a:prstGeom>
        </p:spPr>
      </p:pic>
    </p:spTree>
    <p:extLst>
      <p:ext uri="{BB962C8B-B14F-4D97-AF65-F5344CB8AC3E}">
        <p14:creationId xmlns:p14="http://schemas.microsoft.com/office/powerpoint/2010/main" val="33246610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Relational Database – Keys</a:t>
            </a:r>
            <a:endParaRPr lang="en-GB" sz="6000" b="1" dirty="0"/>
          </a:p>
        </p:txBody>
      </p:sp>
      <p:sp>
        <p:nvSpPr>
          <p:cNvPr id="7" name="Content Placeholder 6">
            <a:extLst>
              <a:ext uri="{FF2B5EF4-FFF2-40B4-BE49-F238E27FC236}">
                <a16:creationId xmlns:a16="http://schemas.microsoft.com/office/drawing/2014/main" id="{D4713816-9B4B-D151-3448-F6D3E55F67B7}"/>
              </a:ext>
            </a:extLst>
          </p:cNvPr>
          <p:cNvSpPr>
            <a:spLocks noGrp="1"/>
          </p:cNvSpPr>
          <p:nvPr>
            <p:ph idx="1"/>
          </p:nvPr>
        </p:nvSpPr>
        <p:spPr/>
        <p:txBody>
          <a:bodyPr>
            <a:normAutofit/>
          </a:bodyPr>
          <a:lstStyle/>
          <a:p>
            <a:r>
              <a:rPr lang="en-US" sz="3200" dirty="0"/>
              <a:t>A key is an attribute (column) used to identify a record (row).</a:t>
            </a:r>
          </a:p>
          <a:p>
            <a:pPr lvl="1"/>
            <a:r>
              <a:rPr lang="en-US" sz="2800" dirty="0"/>
              <a:t>The value of a key attribute is a unique identifier.</a:t>
            </a:r>
          </a:p>
          <a:p>
            <a:endParaRPr lang="en-US" sz="3200" dirty="0"/>
          </a:p>
          <a:p>
            <a:endParaRPr lang="en-GB" sz="3200" dirty="0"/>
          </a:p>
        </p:txBody>
      </p:sp>
    </p:spTree>
    <p:extLst>
      <p:ext uri="{BB962C8B-B14F-4D97-AF65-F5344CB8AC3E}">
        <p14:creationId xmlns:p14="http://schemas.microsoft.com/office/powerpoint/2010/main" val="989610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Relational Database – Keys</a:t>
            </a:r>
            <a:endParaRPr lang="en-GB" sz="6000" b="1" dirty="0"/>
          </a:p>
        </p:txBody>
      </p:sp>
      <p:sp>
        <p:nvSpPr>
          <p:cNvPr id="7" name="Content Placeholder 6">
            <a:extLst>
              <a:ext uri="{FF2B5EF4-FFF2-40B4-BE49-F238E27FC236}">
                <a16:creationId xmlns:a16="http://schemas.microsoft.com/office/drawing/2014/main" id="{D4713816-9B4B-D151-3448-F6D3E55F67B7}"/>
              </a:ext>
            </a:extLst>
          </p:cNvPr>
          <p:cNvSpPr>
            <a:spLocks noGrp="1"/>
          </p:cNvSpPr>
          <p:nvPr>
            <p:ph idx="1"/>
          </p:nvPr>
        </p:nvSpPr>
        <p:spPr/>
        <p:txBody>
          <a:bodyPr>
            <a:normAutofit/>
          </a:bodyPr>
          <a:lstStyle/>
          <a:p>
            <a:r>
              <a:rPr lang="en-US" sz="3200" dirty="0"/>
              <a:t>A key is an attribute (column) used to identify a record (row).</a:t>
            </a:r>
          </a:p>
          <a:p>
            <a:pPr lvl="1"/>
            <a:r>
              <a:rPr lang="en-US" sz="2800" dirty="0"/>
              <a:t>The value of a key attribute is a unique identifier.</a:t>
            </a:r>
            <a:endParaRPr lang="en-GB" sz="2800" dirty="0"/>
          </a:p>
        </p:txBody>
      </p:sp>
      <p:pic>
        <p:nvPicPr>
          <p:cNvPr id="8" name="Picture 7">
            <a:extLst>
              <a:ext uri="{FF2B5EF4-FFF2-40B4-BE49-F238E27FC236}">
                <a16:creationId xmlns:a16="http://schemas.microsoft.com/office/drawing/2014/main" id="{F5FE994D-FEB4-3D24-456A-7229FD789C25}"/>
              </a:ext>
            </a:extLst>
          </p:cNvPr>
          <p:cNvPicPr>
            <a:picLocks noChangeAspect="1"/>
          </p:cNvPicPr>
          <p:nvPr/>
        </p:nvPicPr>
        <p:blipFill>
          <a:blip r:embed="rId3"/>
          <a:stretch>
            <a:fillRect/>
          </a:stretch>
        </p:blipFill>
        <p:spPr>
          <a:xfrm>
            <a:off x="239639" y="3613592"/>
            <a:ext cx="7201204" cy="2007305"/>
          </a:xfrm>
          <a:prstGeom prst="rect">
            <a:avLst/>
          </a:prstGeom>
        </p:spPr>
      </p:pic>
      <p:pic>
        <p:nvPicPr>
          <p:cNvPr id="9" name="Content Placeholder 34">
            <a:extLst>
              <a:ext uri="{FF2B5EF4-FFF2-40B4-BE49-F238E27FC236}">
                <a16:creationId xmlns:a16="http://schemas.microsoft.com/office/drawing/2014/main" id="{2F030F1A-0CF6-5626-F4F0-DF8A38A72CB0}"/>
              </a:ext>
            </a:extLst>
          </p:cNvPr>
          <p:cNvPicPr>
            <a:picLocks noChangeAspect="1"/>
          </p:cNvPicPr>
          <p:nvPr/>
        </p:nvPicPr>
        <p:blipFill>
          <a:blip r:embed="rId4"/>
          <a:srcRect/>
          <a:stretch/>
        </p:blipFill>
        <p:spPr>
          <a:xfrm>
            <a:off x="7885386" y="3224570"/>
            <a:ext cx="4306614" cy="2785348"/>
          </a:xfrm>
          <a:prstGeom prst="rect">
            <a:avLst/>
          </a:prstGeom>
        </p:spPr>
      </p:pic>
      <p:sp>
        <p:nvSpPr>
          <p:cNvPr id="10" name="Rectangle 9">
            <a:extLst>
              <a:ext uri="{FF2B5EF4-FFF2-40B4-BE49-F238E27FC236}">
                <a16:creationId xmlns:a16="http://schemas.microsoft.com/office/drawing/2014/main" id="{4B69D838-01ED-7186-5A87-478FF7C6A3F5}"/>
              </a:ext>
            </a:extLst>
          </p:cNvPr>
          <p:cNvSpPr/>
          <p:nvPr/>
        </p:nvSpPr>
        <p:spPr>
          <a:xfrm>
            <a:off x="239639" y="3862137"/>
            <a:ext cx="1252278" cy="1816768"/>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Rectangle 1">
            <a:extLst>
              <a:ext uri="{FF2B5EF4-FFF2-40B4-BE49-F238E27FC236}">
                <a16:creationId xmlns:a16="http://schemas.microsoft.com/office/drawing/2014/main" id="{14F752EE-A583-0F55-55EC-C863453FE62E}"/>
              </a:ext>
            </a:extLst>
          </p:cNvPr>
          <p:cNvSpPr/>
          <p:nvPr/>
        </p:nvSpPr>
        <p:spPr>
          <a:xfrm>
            <a:off x="7885386" y="3613591"/>
            <a:ext cx="4306614" cy="573397"/>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125254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Relational Database – Keys</a:t>
            </a:r>
            <a:endParaRPr lang="en-GB" sz="6000" b="1" dirty="0"/>
          </a:p>
        </p:txBody>
      </p:sp>
      <p:sp>
        <p:nvSpPr>
          <p:cNvPr id="7" name="Content Placeholder 6">
            <a:extLst>
              <a:ext uri="{FF2B5EF4-FFF2-40B4-BE49-F238E27FC236}">
                <a16:creationId xmlns:a16="http://schemas.microsoft.com/office/drawing/2014/main" id="{D4713816-9B4B-D151-3448-F6D3E55F67B7}"/>
              </a:ext>
            </a:extLst>
          </p:cNvPr>
          <p:cNvSpPr>
            <a:spLocks noGrp="1"/>
          </p:cNvSpPr>
          <p:nvPr>
            <p:ph idx="1"/>
          </p:nvPr>
        </p:nvSpPr>
        <p:spPr>
          <a:xfrm>
            <a:off x="358219" y="1456441"/>
            <a:ext cx="11481847" cy="3575934"/>
          </a:xfrm>
        </p:spPr>
        <p:txBody>
          <a:bodyPr>
            <a:normAutofit/>
          </a:bodyPr>
          <a:lstStyle/>
          <a:p>
            <a:r>
              <a:rPr lang="en-US" sz="3200" dirty="0"/>
              <a:t>There are two categories of keys:</a:t>
            </a:r>
          </a:p>
          <a:p>
            <a:pPr lvl="1"/>
            <a:r>
              <a:rPr lang="en-US" sz="2800" b="1" dirty="0"/>
              <a:t>Unique</a:t>
            </a:r>
            <a:r>
              <a:rPr lang="en-US" sz="2800" dirty="0"/>
              <a:t> – </a:t>
            </a:r>
            <a:r>
              <a:rPr lang="en-GB" sz="2800" dirty="0"/>
              <a:t>The data value is unique to each row and therefore used to uniquely identify that row.</a:t>
            </a:r>
          </a:p>
          <a:p>
            <a:pPr lvl="1"/>
            <a:r>
              <a:rPr lang="en-GB" sz="2800" b="1" dirty="0"/>
              <a:t>Non-unique</a:t>
            </a:r>
            <a:r>
              <a:rPr lang="en-GB" sz="2800" dirty="0"/>
              <a:t> – The data value is shared through multiple rows and therefore will identify a set of records.</a:t>
            </a:r>
          </a:p>
        </p:txBody>
      </p:sp>
    </p:spTree>
    <p:extLst>
      <p:ext uri="{BB962C8B-B14F-4D97-AF65-F5344CB8AC3E}">
        <p14:creationId xmlns:p14="http://schemas.microsoft.com/office/powerpoint/2010/main" val="30389673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Relational Database – Keys</a:t>
            </a:r>
            <a:endParaRPr lang="en-GB" sz="6000" b="1" dirty="0"/>
          </a:p>
        </p:txBody>
      </p:sp>
      <p:sp>
        <p:nvSpPr>
          <p:cNvPr id="7" name="Content Placeholder 6">
            <a:extLst>
              <a:ext uri="{FF2B5EF4-FFF2-40B4-BE49-F238E27FC236}">
                <a16:creationId xmlns:a16="http://schemas.microsoft.com/office/drawing/2014/main" id="{D4713816-9B4B-D151-3448-F6D3E55F67B7}"/>
              </a:ext>
            </a:extLst>
          </p:cNvPr>
          <p:cNvSpPr>
            <a:spLocks noGrp="1"/>
          </p:cNvSpPr>
          <p:nvPr>
            <p:ph idx="1"/>
          </p:nvPr>
        </p:nvSpPr>
        <p:spPr>
          <a:xfrm>
            <a:off x="358219" y="1456441"/>
            <a:ext cx="11481847" cy="3575934"/>
          </a:xfrm>
        </p:spPr>
        <p:txBody>
          <a:bodyPr>
            <a:normAutofit/>
          </a:bodyPr>
          <a:lstStyle/>
          <a:p>
            <a:r>
              <a:rPr lang="en-US" sz="3200" dirty="0"/>
              <a:t>There are two categories of keys:</a:t>
            </a:r>
          </a:p>
          <a:p>
            <a:pPr lvl="1"/>
            <a:r>
              <a:rPr lang="en-US" sz="2800" b="1" dirty="0">
                <a:solidFill>
                  <a:srgbClr val="FF0000"/>
                </a:solidFill>
              </a:rPr>
              <a:t>Unique</a:t>
            </a:r>
            <a:r>
              <a:rPr lang="en-US" sz="2800" dirty="0"/>
              <a:t> – </a:t>
            </a:r>
            <a:r>
              <a:rPr lang="en-GB" sz="2800" dirty="0"/>
              <a:t>The data value is unique to each row and therefore used to uniquely identify that row.</a:t>
            </a:r>
          </a:p>
          <a:p>
            <a:pPr lvl="1"/>
            <a:r>
              <a:rPr lang="en-GB" sz="2800" b="1" dirty="0"/>
              <a:t>Non-unique</a:t>
            </a:r>
            <a:r>
              <a:rPr lang="en-GB" sz="2800" dirty="0"/>
              <a:t> – The data value is shared through multiple rows and therefore will identify a set of records.</a:t>
            </a:r>
          </a:p>
        </p:txBody>
      </p:sp>
      <p:pic>
        <p:nvPicPr>
          <p:cNvPr id="2" name="Picture 1">
            <a:extLst>
              <a:ext uri="{FF2B5EF4-FFF2-40B4-BE49-F238E27FC236}">
                <a16:creationId xmlns:a16="http://schemas.microsoft.com/office/drawing/2014/main" id="{9BCC6F12-E3E5-50A5-936F-65D1D6AE2A28}"/>
              </a:ext>
            </a:extLst>
          </p:cNvPr>
          <p:cNvPicPr>
            <a:picLocks noChangeAspect="1"/>
          </p:cNvPicPr>
          <p:nvPr/>
        </p:nvPicPr>
        <p:blipFill>
          <a:blip r:embed="rId3"/>
          <a:stretch>
            <a:fillRect/>
          </a:stretch>
        </p:blipFill>
        <p:spPr>
          <a:xfrm>
            <a:off x="1811540" y="3641558"/>
            <a:ext cx="8568919" cy="2259935"/>
          </a:xfrm>
          <a:prstGeom prst="rect">
            <a:avLst/>
          </a:prstGeom>
        </p:spPr>
      </p:pic>
      <p:sp>
        <p:nvSpPr>
          <p:cNvPr id="3" name="Rectangle 2">
            <a:extLst>
              <a:ext uri="{FF2B5EF4-FFF2-40B4-BE49-F238E27FC236}">
                <a16:creationId xmlns:a16="http://schemas.microsoft.com/office/drawing/2014/main" id="{0D48A2DA-CD31-01B2-C457-9B541AFBC7D9}"/>
              </a:ext>
            </a:extLst>
          </p:cNvPr>
          <p:cNvSpPr/>
          <p:nvPr/>
        </p:nvSpPr>
        <p:spPr>
          <a:xfrm>
            <a:off x="1811540" y="3818021"/>
            <a:ext cx="1300628" cy="2083472"/>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454849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Relational Database – Keys</a:t>
            </a:r>
            <a:endParaRPr lang="en-GB" sz="6000" b="1" dirty="0"/>
          </a:p>
        </p:txBody>
      </p:sp>
      <p:sp>
        <p:nvSpPr>
          <p:cNvPr id="7" name="Content Placeholder 6">
            <a:extLst>
              <a:ext uri="{FF2B5EF4-FFF2-40B4-BE49-F238E27FC236}">
                <a16:creationId xmlns:a16="http://schemas.microsoft.com/office/drawing/2014/main" id="{D4713816-9B4B-D151-3448-F6D3E55F67B7}"/>
              </a:ext>
            </a:extLst>
          </p:cNvPr>
          <p:cNvSpPr>
            <a:spLocks noGrp="1"/>
          </p:cNvSpPr>
          <p:nvPr>
            <p:ph idx="1"/>
          </p:nvPr>
        </p:nvSpPr>
        <p:spPr>
          <a:xfrm>
            <a:off x="358219" y="1456441"/>
            <a:ext cx="11481847" cy="3575934"/>
          </a:xfrm>
        </p:spPr>
        <p:txBody>
          <a:bodyPr>
            <a:normAutofit/>
          </a:bodyPr>
          <a:lstStyle/>
          <a:p>
            <a:r>
              <a:rPr lang="en-US" sz="3200" dirty="0"/>
              <a:t>There are two categories of keys:</a:t>
            </a:r>
          </a:p>
          <a:p>
            <a:pPr lvl="1"/>
            <a:r>
              <a:rPr lang="en-US" sz="2800" b="1" dirty="0"/>
              <a:t>Unique</a:t>
            </a:r>
            <a:r>
              <a:rPr lang="en-US" sz="2800" dirty="0"/>
              <a:t> – </a:t>
            </a:r>
            <a:r>
              <a:rPr lang="en-GB" sz="2800" dirty="0"/>
              <a:t>The data value is unique to each row and therefore used to uniquely identify that row.</a:t>
            </a:r>
          </a:p>
          <a:p>
            <a:pPr lvl="1"/>
            <a:r>
              <a:rPr lang="en-GB" sz="2800" b="1" dirty="0">
                <a:solidFill>
                  <a:srgbClr val="FF0000"/>
                </a:solidFill>
              </a:rPr>
              <a:t>Non-unique</a:t>
            </a:r>
            <a:r>
              <a:rPr lang="en-GB" sz="2800" dirty="0"/>
              <a:t> – The data value is shared through multiple rows and therefore will identify a set of records.</a:t>
            </a:r>
          </a:p>
        </p:txBody>
      </p:sp>
      <p:pic>
        <p:nvPicPr>
          <p:cNvPr id="2" name="Picture 1">
            <a:extLst>
              <a:ext uri="{FF2B5EF4-FFF2-40B4-BE49-F238E27FC236}">
                <a16:creationId xmlns:a16="http://schemas.microsoft.com/office/drawing/2014/main" id="{9BCC6F12-E3E5-50A5-936F-65D1D6AE2A28}"/>
              </a:ext>
            </a:extLst>
          </p:cNvPr>
          <p:cNvPicPr>
            <a:picLocks noChangeAspect="1"/>
          </p:cNvPicPr>
          <p:nvPr/>
        </p:nvPicPr>
        <p:blipFill>
          <a:blip r:embed="rId3"/>
          <a:stretch>
            <a:fillRect/>
          </a:stretch>
        </p:blipFill>
        <p:spPr>
          <a:xfrm>
            <a:off x="1811540" y="3641558"/>
            <a:ext cx="8568919" cy="2259935"/>
          </a:xfrm>
          <a:prstGeom prst="rect">
            <a:avLst/>
          </a:prstGeom>
        </p:spPr>
      </p:pic>
      <p:sp>
        <p:nvSpPr>
          <p:cNvPr id="3" name="Rectangle 2">
            <a:extLst>
              <a:ext uri="{FF2B5EF4-FFF2-40B4-BE49-F238E27FC236}">
                <a16:creationId xmlns:a16="http://schemas.microsoft.com/office/drawing/2014/main" id="{0D48A2DA-CD31-01B2-C457-9B541AFBC7D9}"/>
              </a:ext>
            </a:extLst>
          </p:cNvPr>
          <p:cNvSpPr/>
          <p:nvPr/>
        </p:nvSpPr>
        <p:spPr>
          <a:xfrm>
            <a:off x="9367371" y="3818021"/>
            <a:ext cx="1156250" cy="2083472"/>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167131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Candidate keys</a:t>
            </a:r>
            <a:endParaRPr lang="en-GB" sz="6000" b="1" dirty="0"/>
          </a:p>
        </p:txBody>
      </p:sp>
      <p:sp>
        <p:nvSpPr>
          <p:cNvPr id="7" name="Content Placeholder 6">
            <a:extLst>
              <a:ext uri="{FF2B5EF4-FFF2-40B4-BE49-F238E27FC236}">
                <a16:creationId xmlns:a16="http://schemas.microsoft.com/office/drawing/2014/main" id="{D4713816-9B4B-D151-3448-F6D3E55F67B7}"/>
              </a:ext>
            </a:extLst>
          </p:cNvPr>
          <p:cNvSpPr>
            <a:spLocks noGrp="1"/>
          </p:cNvSpPr>
          <p:nvPr>
            <p:ph idx="1"/>
          </p:nvPr>
        </p:nvSpPr>
        <p:spPr>
          <a:xfrm>
            <a:off x="358219" y="1456441"/>
            <a:ext cx="11481847" cy="3575934"/>
          </a:xfrm>
        </p:spPr>
        <p:txBody>
          <a:bodyPr>
            <a:normAutofit/>
          </a:bodyPr>
          <a:lstStyle/>
          <a:p>
            <a:r>
              <a:rPr lang="en-US" sz="2800" dirty="0"/>
              <a:t>A candidate key will be a unique attribute.</a:t>
            </a:r>
          </a:p>
          <a:p>
            <a:r>
              <a:rPr lang="en-US" dirty="0"/>
              <a:t>This gives it the ability to become a unique identifier and so is a candidate for a primary key.</a:t>
            </a:r>
          </a:p>
          <a:p>
            <a:r>
              <a:rPr lang="en-US" sz="2800" dirty="0"/>
              <a:t>What could potentially be a candidate key for a </a:t>
            </a:r>
            <a:r>
              <a:rPr lang="en-US" dirty="0"/>
              <a:t>‘Student’ relation?</a:t>
            </a:r>
            <a:endParaRPr lang="en-GB" sz="2800" dirty="0"/>
          </a:p>
        </p:txBody>
      </p:sp>
    </p:spTree>
    <p:extLst>
      <p:ext uri="{BB962C8B-B14F-4D97-AF65-F5344CB8AC3E}">
        <p14:creationId xmlns:p14="http://schemas.microsoft.com/office/powerpoint/2010/main" val="31443729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Candidate keys</a:t>
            </a:r>
            <a:endParaRPr lang="en-GB" sz="6000" b="1" dirty="0"/>
          </a:p>
        </p:txBody>
      </p:sp>
      <p:sp>
        <p:nvSpPr>
          <p:cNvPr id="7" name="Content Placeholder 6">
            <a:extLst>
              <a:ext uri="{FF2B5EF4-FFF2-40B4-BE49-F238E27FC236}">
                <a16:creationId xmlns:a16="http://schemas.microsoft.com/office/drawing/2014/main" id="{D4713816-9B4B-D151-3448-F6D3E55F67B7}"/>
              </a:ext>
            </a:extLst>
          </p:cNvPr>
          <p:cNvSpPr>
            <a:spLocks noGrp="1"/>
          </p:cNvSpPr>
          <p:nvPr>
            <p:ph idx="1"/>
          </p:nvPr>
        </p:nvSpPr>
        <p:spPr>
          <a:xfrm>
            <a:off x="358219" y="1456441"/>
            <a:ext cx="11481847" cy="4190380"/>
          </a:xfrm>
        </p:spPr>
        <p:txBody>
          <a:bodyPr>
            <a:normAutofit/>
          </a:bodyPr>
          <a:lstStyle/>
          <a:p>
            <a:r>
              <a:rPr lang="en-US" sz="2800" dirty="0"/>
              <a:t>A candidate key will be a unique attribute.</a:t>
            </a:r>
          </a:p>
          <a:p>
            <a:r>
              <a:rPr lang="en-US" dirty="0"/>
              <a:t>This gives it the ability to become a unique identifier and so is a candidate for a primary key.</a:t>
            </a:r>
          </a:p>
          <a:p>
            <a:r>
              <a:rPr lang="en-US" sz="2800" dirty="0"/>
              <a:t>What could potentially be a candidate key for a </a:t>
            </a:r>
            <a:r>
              <a:rPr lang="en-US" dirty="0"/>
              <a:t>‘Student’ relation?</a:t>
            </a:r>
          </a:p>
          <a:p>
            <a:pPr lvl="1"/>
            <a:r>
              <a:rPr lang="en-GB" dirty="0"/>
              <a:t>Email address…</a:t>
            </a:r>
          </a:p>
          <a:p>
            <a:pPr lvl="1"/>
            <a:r>
              <a:rPr lang="en-GB" dirty="0"/>
              <a:t>Phone number…</a:t>
            </a:r>
          </a:p>
          <a:p>
            <a:pPr lvl="1"/>
            <a:r>
              <a:rPr lang="en-GB" dirty="0"/>
              <a:t>Driving license number…</a:t>
            </a:r>
          </a:p>
          <a:p>
            <a:pPr lvl="1"/>
            <a:r>
              <a:rPr lang="en-GB" dirty="0"/>
              <a:t>National Insurance number…</a:t>
            </a:r>
          </a:p>
          <a:p>
            <a:pPr lvl="1"/>
            <a:r>
              <a:rPr lang="en-GB" dirty="0"/>
              <a:t>Registration number…</a:t>
            </a:r>
          </a:p>
        </p:txBody>
      </p:sp>
    </p:spTree>
    <p:extLst>
      <p:ext uri="{BB962C8B-B14F-4D97-AF65-F5344CB8AC3E}">
        <p14:creationId xmlns:p14="http://schemas.microsoft.com/office/powerpoint/2010/main" val="34819104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B8848B-9E4D-1D51-FC04-2F5FE6090272}"/>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CB37C4BE-06B8-5FBC-614B-B62A8F48A42A}"/>
              </a:ext>
            </a:extLst>
          </p:cNvPr>
          <p:cNvSpPr>
            <a:spLocks noGrp="1"/>
          </p:cNvSpPr>
          <p:nvPr>
            <p:ph type="title"/>
          </p:nvPr>
        </p:nvSpPr>
        <p:spPr/>
        <p:txBody>
          <a:bodyPr>
            <a:normAutofit/>
          </a:bodyPr>
          <a:lstStyle/>
          <a:p>
            <a:r>
              <a:rPr lang="en-US" sz="6000" b="1" dirty="0"/>
              <a:t>Candidate keys</a:t>
            </a:r>
            <a:endParaRPr lang="en-GB" sz="6000" b="1" dirty="0"/>
          </a:p>
        </p:txBody>
      </p:sp>
      <p:sp>
        <p:nvSpPr>
          <p:cNvPr id="7" name="Content Placeholder 6">
            <a:extLst>
              <a:ext uri="{FF2B5EF4-FFF2-40B4-BE49-F238E27FC236}">
                <a16:creationId xmlns:a16="http://schemas.microsoft.com/office/drawing/2014/main" id="{8BD65B1B-08C5-753E-E4A5-53B7A73A2722}"/>
              </a:ext>
            </a:extLst>
          </p:cNvPr>
          <p:cNvSpPr>
            <a:spLocks noGrp="1"/>
          </p:cNvSpPr>
          <p:nvPr>
            <p:ph idx="1"/>
          </p:nvPr>
        </p:nvSpPr>
        <p:spPr>
          <a:xfrm>
            <a:off x="358219" y="1456441"/>
            <a:ext cx="11481847" cy="4190380"/>
          </a:xfrm>
        </p:spPr>
        <p:txBody>
          <a:bodyPr>
            <a:normAutofit lnSpcReduction="10000"/>
          </a:bodyPr>
          <a:lstStyle/>
          <a:p>
            <a:r>
              <a:rPr lang="en-US" sz="2800" dirty="0"/>
              <a:t>A candidate key will be a unique attribute.</a:t>
            </a:r>
          </a:p>
          <a:p>
            <a:r>
              <a:rPr lang="en-US" dirty="0"/>
              <a:t>This gives it the ability to become a unique identifier and so is a candidate for a primary key.</a:t>
            </a:r>
          </a:p>
          <a:p>
            <a:r>
              <a:rPr lang="en-US" sz="2800" dirty="0"/>
              <a:t>What could potentially be a candidate key for a </a:t>
            </a:r>
            <a:r>
              <a:rPr lang="en-US" dirty="0"/>
              <a:t>‘Student’ relation?</a:t>
            </a:r>
          </a:p>
          <a:p>
            <a:pPr lvl="1"/>
            <a:r>
              <a:rPr lang="en-GB" dirty="0"/>
              <a:t>Email address…</a:t>
            </a:r>
          </a:p>
          <a:p>
            <a:pPr lvl="1"/>
            <a:r>
              <a:rPr lang="en-GB" dirty="0"/>
              <a:t>Phone number…</a:t>
            </a:r>
          </a:p>
          <a:p>
            <a:pPr lvl="1"/>
            <a:r>
              <a:rPr lang="en-GB" dirty="0"/>
              <a:t>Driving license number…</a:t>
            </a:r>
          </a:p>
          <a:p>
            <a:pPr lvl="1"/>
            <a:r>
              <a:rPr lang="en-GB" dirty="0"/>
              <a:t>National Insurance number…</a:t>
            </a:r>
          </a:p>
          <a:p>
            <a:pPr lvl="1"/>
            <a:r>
              <a:rPr lang="en-GB" dirty="0"/>
              <a:t>Registration number…</a:t>
            </a:r>
          </a:p>
          <a:p>
            <a:pPr lvl="1"/>
            <a:r>
              <a:rPr lang="en-GB" dirty="0"/>
              <a:t>Student ID number…</a:t>
            </a:r>
            <a:endParaRPr lang="en-US" dirty="0"/>
          </a:p>
        </p:txBody>
      </p:sp>
    </p:spTree>
    <p:extLst>
      <p:ext uri="{BB962C8B-B14F-4D97-AF65-F5344CB8AC3E}">
        <p14:creationId xmlns:p14="http://schemas.microsoft.com/office/powerpoint/2010/main" val="16337771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Primary keys (PK)</a:t>
            </a:r>
            <a:endParaRPr lang="en-GB" sz="6000" b="1" dirty="0"/>
          </a:p>
        </p:txBody>
      </p:sp>
      <p:sp>
        <p:nvSpPr>
          <p:cNvPr id="7" name="Content Placeholder 6">
            <a:extLst>
              <a:ext uri="{FF2B5EF4-FFF2-40B4-BE49-F238E27FC236}">
                <a16:creationId xmlns:a16="http://schemas.microsoft.com/office/drawing/2014/main" id="{D4713816-9B4B-D151-3448-F6D3E55F67B7}"/>
              </a:ext>
            </a:extLst>
          </p:cNvPr>
          <p:cNvSpPr>
            <a:spLocks noGrp="1"/>
          </p:cNvSpPr>
          <p:nvPr>
            <p:ph idx="1"/>
          </p:nvPr>
        </p:nvSpPr>
        <p:spPr>
          <a:xfrm>
            <a:off x="358219" y="1690687"/>
            <a:ext cx="11481847" cy="3956133"/>
          </a:xfrm>
        </p:spPr>
        <p:txBody>
          <a:bodyPr>
            <a:normAutofit/>
          </a:bodyPr>
          <a:lstStyle/>
          <a:p>
            <a:r>
              <a:rPr lang="en-US" dirty="0"/>
              <a:t>The primary key is chosen from candidate keys.</a:t>
            </a:r>
          </a:p>
          <a:p>
            <a:r>
              <a:rPr lang="en-US" dirty="0"/>
              <a:t>It becomes the main unique identifier for the records in the relation.</a:t>
            </a:r>
          </a:p>
          <a:p>
            <a:r>
              <a:rPr lang="en-US" dirty="0"/>
              <a:t>Knowing the value of this unique identifier will enable a record to be identified or singled out.</a:t>
            </a:r>
          </a:p>
        </p:txBody>
      </p:sp>
      <p:pic>
        <p:nvPicPr>
          <p:cNvPr id="2" name="Picture 1">
            <a:extLst>
              <a:ext uri="{FF2B5EF4-FFF2-40B4-BE49-F238E27FC236}">
                <a16:creationId xmlns:a16="http://schemas.microsoft.com/office/drawing/2014/main" id="{C1BC9A64-5B9A-6F23-00BD-AA33DA96F167}"/>
              </a:ext>
            </a:extLst>
          </p:cNvPr>
          <p:cNvPicPr>
            <a:picLocks noChangeAspect="1"/>
          </p:cNvPicPr>
          <p:nvPr/>
        </p:nvPicPr>
        <p:blipFill>
          <a:blip r:embed="rId3"/>
          <a:stretch>
            <a:fillRect/>
          </a:stretch>
        </p:blipFill>
        <p:spPr>
          <a:xfrm>
            <a:off x="351934" y="3607327"/>
            <a:ext cx="8157973" cy="2039493"/>
          </a:xfrm>
          <a:prstGeom prst="rect">
            <a:avLst/>
          </a:prstGeom>
        </p:spPr>
      </p:pic>
      <p:pic>
        <p:nvPicPr>
          <p:cNvPr id="4" name="Picture 3">
            <a:extLst>
              <a:ext uri="{FF2B5EF4-FFF2-40B4-BE49-F238E27FC236}">
                <a16:creationId xmlns:a16="http://schemas.microsoft.com/office/drawing/2014/main" id="{06EF9483-FF53-3FB1-7F74-FD8E32565761}"/>
              </a:ext>
            </a:extLst>
          </p:cNvPr>
          <p:cNvPicPr>
            <a:picLocks noChangeAspect="1"/>
          </p:cNvPicPr>
          <p:nvPr/>
        </p:nvPicPr>
        <p:blipFill>
          <a:blip r:embed="rId4"/>
          <a:stretch>
            <a:fillRect/>
          </a:stretch>
        </p:blipFill>
        <p:spPr>
          <a:xfrm>
            <a:off x="8747441" y="3607327"/>
            <a:ext cx="3290382" cy="2039492"/>
          </a:xfrm>
          <a:prstGeom prst="rect">
            <a:avLst/>
          </a:prstGeom>
        </p:spPr>
      </p:pic>
    </p:spTree>
    <p:extLst>
      <p:ext uri="{BB962C8B-B14F-4D97-AF65-F5344CB8AC3E}">
        <p14:creationId xmlns:p14="http://schemas.microsoft.com/office/powerpoint/2010/main" val="15675198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8B945E98-A6C7-D1B7-BF99-8A6D34B70BDC}"/>
              </a:ext>
            </a:extLst>
          </p:cNvPr>
          <p:cNvPicPr>
            <a:picLocks noGrp="1" noChangeAspect="1"/>
          </p:cNvPicPr>
          <p:nvPr>
            <p:ph idx="1"/>
          </p:nvPr>
        </p:nvPicPr>
        <p:blipFill>
          <a:blip r:embed="rId3"/>
          <a:stretch>
            <a:fillRect/>
          </a:stretch>
        </p:blipFill>
        <p:spPr>
          <a:xfrm>
            <a:off x="2275041" y="103750"/>
            <a:ext cx="9558740" cy="5473612"/>
          </a:xfr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Primary Keys</a:t>
            </a:r>
            <a:endParaRPr lang="en-GB" sz="6000" b="1" dirty="0"/>
          </a:p>
        </p:txBody>
      </p:sp>
    </p:spTree>
    <p:extLst>
      <p:ext uri="{BB962C8B-B14F-4D97-AF65-F5344CB8AC3E}">
        <p14:creationId xmlns:p14="http://schemas.microsoft.com/office/powerpoint/2010/main" val="69991558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Composite keys</a:t>
            </a:r>
            <a:endParaRPr lang="en-GB" sz="6000" b="1" dirty="0"/>
          </a:p>
        </p:txBody>
      </p:sp>
      <p:sp>
        <p:nvSpPr>
          <p:cNvPr id="7" name="Content Placeholder 6">
            <a:extLst>
              <a:ext uri="{FF2B5EF4-FFF2-40B4-BE49-F238E27FC236}">
                <a16:creationId xmlns:a16="http://schemas.microsoft.com/office/drawing/2014/main" id="{D4713816-9B4B-D151-3448-F6D3E55F67B7}"/>
              </a:ext>
            </a:extLst>
          </p:cNvPr>
          <p:cNvSpPr>
            <a:spLocks noGrp="1"/>
          </p:cNvSpPr>
          <p:nvPr>
            <p:ph idx="1"/>
          </p:nvPr>
        </p:nvSpPr>
        <p:spPr>
          <a:xfrm>
            <a:off x="358219" y="1690687"/>
            <a:ext cx="11481847" cy="3824896"/>
          </a:xfrm>
        </p:spPr>
        <p:txBody>
          <a:bodyPr>
            <a:normAutofit/>
          </a:bodyPr>
          <a:lstStyle/>
          <a:p>
            <a:r>
              <a:rPr lang="en-US" dirty="0"/>
              <a:t>Sometimes a single primary key cannot be unique.</a:t>
            </a:r>
          </a:p>
          <a:p>
            <a:pPr lvl="1"/>
            <a:r>
              <a:rPr lang="en-US" dirty="0"/>
              <a:t>For example, flight numbers.</a:t>
            </a:r>
          </a:p>
          <a:p>
            <a:r>
              <a:rPr lang="en-US" dirty="0"/>
              <a:t>In this case a second primary key attribute could provide the uniqueness to the record.</a:t>
            </a:r>
          </a:p>
          <a:p>
            <a:pPr lvl="1"/>
            <a:r>
              <a:rPr lang="en-US" dirty="0"/>
              <a:t>For example, a date.</a:t>
            </a:r>
          </a:p>
        </p:txBody>
      </p:sp>
      <p:pic>
        <p:nvPicPr>
          <p:cNvPr id="3" name="Picture 2">
            <a:extLst>
              <a:ext uri="{FF2B5EF4-FFF2-40B4-BE49-F238E27FC236}">
                <a16:creationId xmlns:a16="http://schemas.microsoft.com/office/drawing/2014/main" id="{74D23929-A079-BF1F-2A15-2F83B2D5B361}"/>
              </a:ext>
            </a:extLst>
          </p:cNvPr>
          <p:cNvPicPr>
            <a:picLocks noChangeAspect="1"/>
          </p:cNvPicPr>
          <p:nvPr/>
        </p:nvPicPr>
        <p:blipFill>
          <a:blip r:embed="rId3"/>
          <a:stretch>
            <a:fillRect/>
          </a:stretch>
        </p:blipFill>
        <p:spPr>
          <a:xfrm>
            <a:off x="1494919" y="3831278"/>
            <a:ext cx="8705591" cy="1810763"/>
          </a:xfrm>
          <a:prstGeom prst="rect">
            <a:avLst/>
          </a:prstGeom>
        </p:spPr>
      </p:pic>
      <p:sp>
        <p:nvSpPr>
          <p:cNvPr id="4" name="Rectangle 3">
            <a:extLst>
              <a:ext uri="{FF2B5EF4-FFF2-40B4-BE49-F238E27FC236}">
                <a16:creationId xmlns:a16="http://schemas.microsoft.com/office/drawing/2014/main" id="{D714D83D-C53A-529F-E594-59D974F0FA24}"/>
              </a:ext>
            </a:extLst>
          </p:cNvPr>
          <p:cNvSpPr/>
          <p:nvPr/>
        </p:nvSpPr>
        <p:spPr>
          <a:xfrm>
            <a:off x="1342417" y="4163438"/>
            <a:ext cx="1916349" cy="1478603"/>
          </a:xfrm>
          <a:prstGeom prst="rect">
            <a:avLst/>
          </a:prstGeom>
          <a:no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3D5C9FF4-704B-5D86-CF00-C37CC1A51700}"/>
              </a:ext>
            </a:extLst>
          </p:cNvPr>
          <p:cNvSpPr/>
          <p:nvPr/>
        </p:nvSpPr>
        <p:spPr>
          <a:xfrm>
            <a:off x="6562928" y="4163438"/>
            <a:ext cx="1916349" cy="1478603"/>
          </a:xfrm>
          <a:prstGeom prst="rect">
            <a:avLst/>
          </a:prstGeom>
          <a:noFill/>
          <a:ln w="38100">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042676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2">
            <a:extLst>
              <a:ext uri="{FF2B5EF4-FFF2-40B4-BE49-F238E27FC236}">
                <a16:creationId xmlns:a16="http://schemas.microsoft.com/office/drawing/2014/main" id="{E87F11CC-11DF-E941-F0BA-1A908298461A}"/>
              </a:ext>
            </a:extLst>
          </p:cNvPr>
          <p:cNvPicPr>
            <a:picLocks noGrp="1" noChangeAspect="1"/>
          </p:cNvPicPr>
          <p:nvPr>
            <p:ph idx="1"/>
          </p:nvPr>
        </p:nvPicPr>
        <p:blipFill>
          <a:blip r:embed="rId3"/>
          <a:srcRect t="41644" r="39289"/>
          <a:stretch/>
        </p:blipFill>
        <p:spPr>
          <a:xfrm>
            <a:off x="2759939" y="1001949"/>
            <a:ext cx="8199287" cy="4513027"/>
          </a:xfr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Composite keys</a:t>
            </a:r>
            <a:endParaRPr lang="en-GB" sz="6000" b="1" dirty="0"/>
          </a:p>
        </p:txBody>
      </p:sp>
      <p:sp>
        <p:nvSpPr>
          <p:cNvPr id="3" name="Rectangle 2">
            <a:extLst>
              <a:ext uri="{FF2B5EF4-FFF2-40B4-BE49-F238E27FC236}">
                <a16:creationId xmlns:a16="http://schemas.microsoft.com/office/drawing/2014/main" id="{156F026D-FA2E-590A-6550-C0C91C557B1E}"/>
              </a:ext>
            </a:extLst>
          </p:cNvPr>
          <p:cNvSpPr/>
          <p:nvPr/>
        </p:nvSpPr>
        <p:spPr>
          <a:xfrm>
            <a:off x="7188740" y="3735421"/>
            <a:ext cx="3521413" cy="1498060"/>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8A7EA5E2-A214-E789-F0B5-C84C4E89AB2B}"/>
              </a:ext>
            </a:extLst>
          </p:cNvPr>
          <p:cNvSpPr txBox="1"/>
          <p:nvPr/>
        </p:nvSpPr>
        <p:spPr>
          <a:xfrm>
            <a:off x="496111" y="1374227"/>
            <a:ext cx="6268458" cy="2677656"/>
          </a:xfrm>
          <a:prstGeom prst="rect">
            <a:avLst/>
          </a:prstGeom>
          <a:noFill/>
        </p:spPr>
        <p:txBody>
          <a:bodyPr wrap="square" rtlCol="0">
            <a:spAutoFit/>
          </a:bodyPr>
          <a:lstStyle/>
          <a:p>
            <a:pPr marL="285750" indent="-285750">
              <a:buFont typeface="Arial" panose="020B0604020202020204" pitchFamily="34" charset="0"/>
              <a:buChar char="•"/>
            </a:pPr>
            <a:r>
              <a:rPr lang="en-US" sz="2400" dirty="0"/>
              <a:t>A </a:t>
            </a:r>
            <a:r>
              <a:rPr lang="en-US" sz="2400" b="1" dirty="0"/>
              <a:t>composite key </a:t>
            </a:r>
            <a:r>
              <a:rPr lang="en-US" sz="2400" dirty="0"/>
              <a:t>is composed of two or more attributes.</a:t>
            </a:r>
          </a:p>
          <a:p>
            <a:pPr marL="285750" indent="-285750">
              <a:buFont typeface="Arial" panose="020B0604020202020204" pitchFamily="34" charset="0"/>
              <a:buChar char="•"/>
            </a:pPr>
            <a:r>
              <a:rPr lang="en-US" sz="2400" dirty="0"/>
              <a:t>For a key to be unique, it may need to become a composite key.</a:t>
            </a:r>
          </a:p>
          <a:p>
            <a:pPr marL="285750" indent="-285750">
              <a:buFont typeface="Arial" panose="020B0604020202020204" pitchFamily="34" charset="0"/>
              <a:buChar char="•"/>
            </a:pPr>
            <a:endParaRPr lang="en-US" sz="2400" dirty="0"/>
          </a:p>
          <a:p>
            <a:pPr marL="285750" indent="-285750">
              <a:buFont typeface="Arial" panose="020B0604020202020204" pitchFamily="34" charset="0"/>
              <a:buChar char="•"/>
            </a:pPr>
            <a:r>
              <a:rPr lang="en-US" sz="2400" dirty="0"/>
              <a:t>A composite key can also be used for joining tables</a:t>
            </a:r>
            <a:endParaRPr lang="en-GB" sz="2400" dirty="0"/>
          </a:p>
        </p:txBody>
      </p:sp>
    </p:spTree>
    <p:extLst>
      <p:ext uri="{BB962C8B-B14F-4D97-AF65-F5344CB8AC3E}">
        <p14:creationId xmlns:p14="http://schemas.microsoft.com/office/powerpoint/2010/main" val="22660329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2">
            <a:extLst>
              <a:ext uri="{FF2B5EF4-FFF2-40B4-BE49-F238E27FC236}">
                <a16:creationId xmlns:a16="http://schemas.microsoft.com/office/drawing/2014/main" id="{2DB29872-5A2E-29BE-62AC-130D02C9502B}"/>
              </a:ext>
            </a:extLst>
          </p:cNvPr>
          <p:cNvPicPr>
            <a:picLocks noChangeAspect="1"/>
          </p:cNvPicPr>
          <p:nvPr/>
        </p:nvPicPr>
        <p:blipFill>
          <a:blip r:embed="rId3"/>
          <a:srcRect l="2048" t="72213" r="72408"/>
          <a:stretch/>
        </p:blipFill>
        <p:spPr>
          <a:xfrm>
            <a:off x="8365555" y="0"/>
            <a:ext cx="3781995" cy="2355850"/>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Surrogate keys</a:t>
            </a:r>
            <a:endParaRPr lang="en-GB" sz="6000" b="1" dirty="0"/>
          </a:p>
        </p:txBody>
      </p:sp>
      <p:sp>
        <p:nvSpPr>
          <p:cNvPr id="7" name="Content Placeholder 6">
            <a:extLst>
              <a:ext uri="{FF2B5EF4-FFF2-40B4-BE49-F238E27FC236}">
                <a16:creationId xmlns:a16="http://schemas.microsoft.com/office/drawing/2014/main" id="{D4713816-9B4B-D151-3448-F6D3E55F67B7}"/>
              </a:ext>
            </a:extLst>
          </p:cNvPr>
          <p:cNvSpPr>
            <a:spLocks noGrp="1"/>
          </p:cNvSpPr>
          <p:nvPr>
            <p:ph idx="1"/>
          </p:nvPr>
        </p:nvSpPr>
        <p:spPr>
          <a:xfrm>
            <a:off x="358219" y="1866900"/>
            <a:ext cx="11481847" cy="3779920"/>
          </a:xfrm>
        </p:spPr>
        <p:txBody>
          <a:bodyPr>
            <a:normAutofit/>
          </a:bodyPr>
          <a:lstStyle/>
          <a:p>
            <a:r>
              <a:rPr lang="en-US" dirty="0"/>
              <a:t>The surrogate key is commonly numeric value (integer).</a:t>
            </a:r>
          </a:p>
          <a:p>
            <a:r>
              <a:rPr lang="en-US" dirty="0"/>
              <a:t>These usually have no meaning to users and therefore often not displayed on reports or queries etc.</a:t>
            </a:r>
          </a:p>
          <a:p>
            <a:r>
              <a:rPr lang="en-US" dirty="0"/>
              <a:t>A surrogate would be used in a situation where:</a:t>
            </a:r>
          </a:p>
          <a:p>
            <a:pPr lvl="1"/>
            <a:r>
              <a:rPr lang="en-US" dirty="0"/>
              <a:t>There is no naturally obvious candidate key (normally numeric).</a:t>
            </a:r>
          </a:p>
          <a:p>
            <a:pPr lvl="1"/>
            <a:r>
              <a:rPr lang="en-GB" dirty="0"/>
              <a:t>The natural key is long or composite, so every foreign key pointing at it would also be long;</a:t>
            </a:r>
          </a:p>
          <a:p>
            <a:pPr lvl="1"/>
            <a:r>
              <a:rPr lang="en-GB" dirty="0"/>
              <a:t>The natural key might change, such as a department name or an email address.</a:t>
            </a:r>
          </a:p>
        </p:txBody>
      </p:sp>
    </p:spTree>
    <p:extLst>
      <p:ext uri="{BB962C8B-B14F-4D97-AF65-F5344CB8AC3E}">
        <p14:creationId xmlns:p14="http://schemas.microsoft.com/office/powerpoint/2010/main" val="35969218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Foreign keys (FK)</a:t>
            </a:r>
            <a:endParaRPr lang="en-GB" sz="6000" b="1" dirty="0"/>
          </a:p>
        </p:txBody>
      </p:sp>
      <p:sp>
        <p:nvSpPr>
          <p:cNvPr id="7" name="Content Placeholder 6">
            <a:extLst>
              <a:ext uri="{FF2B5EF4-FFF2-40B4-BE49-F238E27FC236}">
                <a16:creationId xmlns:a16="http://schemas.microsoft.com/office/drawing/2014/main" id="{D4713816-9B4B-D151-3448-F6D3E55F67B7}"/>
              </a:ext>
            </a:extLst>
          </p:cNvPr>
          <p:cNvSpPr>
            <a:spLocks noGrp="1"/>
          </p:cNvSpPr>
          <p:nvPr>
            <p:ph idx="1"/>
          </p:nvPr>
        </p:nvSpPr>
        <p:spPr>
          <a:xfrm>
            <a:off x="358219" y="1690687"/>
            <a:ext cx="11481847" cy="3956133"/>
          </a:xfrm>
        </p:spPr>
        <p:txBody>
          <a:bodyPr>
            <a:normAutofit/>
          </a:bodyPr>
          <a:lstStyle/>
          <a:p>
            <a:r>
              <a:rPr lang="en-US" dirty="0"/>
              <a:t>Entities may be related to other entities, one or many.</a:t>
            </a:r>
          </a:p>
          <a:p>
            <a:r>
              <a:rPr lang="en-US" dirty="0"/>
              <a:t>An example of this is:</a:t>
            </a:r>
          </a:p>
          <a:p>
            <a:pPr lvl="1"/>
            <a:r>
              <a:rPr lang="en-US" dirty="0"/>
              <a:t>A student is enrolled on a course.</a:t>
            </a:r>
          </a:p>
          <a:p>
            <a:pPr lvl="1"/>
            <a:r>
              <a:rPr lang="en-US" dirty="0"/>
              <a:t>A course is taught by an instructor.</a:t>
            </a:r>
          </a:p>
          <a:p>
            <a:pPr lvl="1"/>
            <a:r>
              <a:rPr lang="en-US" dirty="0"/>
              <a:t>An employee / instructor works in a department.</a:t>
            </a:r>
          </a:p>
          <a:p>
            <a:pPr lvl="1"/>
            <a:r>
              <a:rPr lang="en-US" dirty="0"/>
              <a:t>A project has a manager.</a:t>
            </a:r>
          </a:p>
          <a:p>
            <a:pPr lvl="1"/>
            <a:r>
              <a:rPr lang="en-US" dirty="0"/>
              <a:t>A customer will place an order.</a:t>
            </a:r>
          </a:p>
        </p:txBody>
      </p:sp>
    </p:spTree>
    <p:extLst>
      <p:ext uri="{BB962C8B-B14F-4D97-AF65-F5344CB8AC3E}">
        <p14:creationId xmlns:p14="http://schemas.microsoft.com/office/powerpoint/2010/main" val="10025245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Foreign keys (FK)</a:t>
            </a:r>
            <a:endParaRPr lang="en-GB" sz="6000" b="1" dirty="0"/>
          </a:p>
        </p:txBody>
      </p:sp>
      <p:sp>
        <p:nvSpPr>
          <p:cNvPr id="7" name="Content Placeholder 6">
            <a:extLst>
              <a:ext uri="{FF2B5EF4-FFF2-40B4-BE49-F238E27FC236}">
                <a16:creationId xmlns:a16="http://schemas.microsoft.com/office/drawing/2014/main" id="{D4713816-9B4B-D151-3448-F6D3E55F67B7}"/>
              </a:ext>
            </a:extLst>
          </p:cNvPr>
          <p:cNvSpPr>
            <a:spLocks noGrp="1"/>
          </p:cNvSpPr>
          <p:nvPr>
            <p:ph idx="1"/>
          </p:nvPr>
        </p:nvSpPr>
        <p:spPr>
          <a:xfrm>
            <a:off x="358219" y="1690687"/>
            <a:ext cx="11481847" cy="3956133"/>
          </a:xfrm>
        </p:spPr>
        <p:txBody>
          <a:bodyPr>
            <a:normAutofit lnSpcReduction="10000"/>
          </a:bodyPr>
          <a:lstStyle/>
          <a:p>
            <a:r>
              <a:rPr lang="en-US" dirty="0"/>
              <a:t>For these relationships to exist, there has to be a mechanism to </a:t>
            </a:r>
            <a:r>
              <a:rPr lang="en-US" dirty="0" err="1"/>
              <a:t>recognise</a:t>
            </a:r>
            <a:r>
              <a:rPr lang="en-US" dirty="0"/>
              <a:t> related records in different entities.</a:t>
            </a:r>
          </a:p>
          <a:p>
            <a:r>
              <a:rPr lang="en-US" dirty="0"/>
              <a:t>This mechanism is shared or paired attributes.</a:t>
            </a:r>
          </a:p>
          <a:p>
            <a:r>
              <a:rPr lang="en-US" dirty="0"/>
              <a:t>The most </a:t>
            </a:r>
            <a:r>
              <a:rPr lang="en-US" dirty="0" err="1"/>
              <a:t>recognisable</a:t>
            </a:r>
            <a:r>
              <a:rPr lang="en-US" dirty="0"/>
              <a:t> attribute to uniquely identify the records is the primary key.</a:t>
            </a:r>
          </a:p>
          <a:p>
            <a:r>
              <a:rPr lang="en-US" dirty="0"/>
              <a:t>Therefore the primary key of one entity is added as a new column to the entity where the relationship exists.</a:t>
            </a:r>
          </a:p>
          <a:p>
            <a:pPr lvl="1"/>
            <a:r>
              <a:rPr lang="en-US" b="1" dirty="0"/>
              <a:t>Copy the PK of the </a:t>
            </a:r>
            <a:r>
              <a:rPr lang="en-US" b="1" i="1" dirty="0"/>
              <a:t>‘one’ </a:t>
            </a:r>
            <a:r>
              <a:rPr lang="en-US" b="1" dirty="0"/>
              <a:t>side into the table of the </a:t>
            </a:r>
            <a:r>
              <a:rPr lang="en-US" b="1" i="1" dirty="0"/>
              <a:t>‘many’ </a:t>
            </a:r>
            <a:r>
              <a:rPr lang="en-US" b="1" dirty="0"/>
              <a:t>side.</a:t>
            </a:r>
          </a:p>
          <a:p>
            <a:r>
              <a:rPr lang="en-US" dirty="0"/>
              <a:t>This new column is the </a:t>
            </a:r>
            <a:r>
              <a:rPr lang="en-US" b="1" dirty="0"/>
              <a:t>foreign key</a:t>
            </a:r>
            <a:r>
              <a:rPr lang="en-US" dirty="0"/>
              <a:t>.</a:t>
            </a:r>
          </a:p>
        </p:txBody>
      </p:sp>
    </p:spTree>
    <p:extLst>
      <p:ext uri="{BB962C8B-B14F-4D97-AF65-F5344CB8AC3E}">
        <p14:creationId xmlns:p14="http://schemas.microsoft.com/office/powerpoint/2010/main" val="209297123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Foreign keys (FK)</a:t>
            </a:r>
            <a:endParaRPr lang="en-GB" sz="6000" b="1" dirty="0"/>
          </a:p>
        </p:txBody>
      </p:sp>
      <p:pic>
        <p:nvPicPr>
          <p:cNvPr id="6" name="Picture 5">
            <a:extLst>
              <a:ext uri="{FF2B5EF4-FFF2-40B4-BE49-F238E27FC236}">
                <a16:creationId xmlns:a16="http://schemas.microsoft.com/office/drawing/2014/main" id="{AADEDC4A-62D6-3088-5CE6-CEFF8AE09BB7}"/>
              </a:ext>
            </a:extLst>
          </p:cNvPr>
          <p:cNvPicPr>
            <a:picLocks noChangeAspect="1"/>
          </p:cNvPicPr>
          <p:nvPr/>
        </p:nvPicPr>
        <p:blipFill>
          <a:blip r:embed="rId3"/>
          <a:srcRect/>
          <a:stretch/>
        </p:blipFill>
        <p:spPr>
          <a:xfrm>
            <a:off x="217579" y="2075469"/>
            <a:ext cx="5252084" cy="1465697"/>
          </a:xfrm>
          <a:prstGeom prst="rect">
            <a:avLst/>
          </a:prstGeom>
        </p:spPr>
      </p:pic>
      <p:pic>
        <p:nvPicPr>
          <p:cNvPr id="8" name="Picture 7">
            <a:extLst>
              <a:ext uri="{FF2B5EF4-FFF2-40B4-BE49-F238E27FC236}">
                <a16:creationId xmlns:a16="http://schemas.microsoft.com/office/drawing/2014/main" id="{144684A9-0871-7ED8-F92B-ABF70EE486A9}"/>
              </a:ext>
            </a:extLst>
          </p:cNvPr>
          <p:cNvPicPr>
            <a:picLocks noChangeAspect="1"/>
          </p:cNvPicPr>
          <p:nvPr/>
        </p:nvPicPr>
        <p:blipFill>
          <a:blip r:embed="rId4"/>
          <a:srcRect/>
          <a:stretch/>
        </p:blipFill>
        <p:spPr>
          <a:xfrm>
            <a:off x="6356976" y="2075469"/>
            <a:ext cx="5551185" cy="1465697"/>
          </a:xfrm>
          <a:prstGeom prst="rect">
            <a:avLst/>
          </a:prstGeom>
        </p:spPr>
      </p:pic>
      <p:pic>
        <p:nvPicPr>
          <p:cNvPr id="9" name="Picture 8">
            <a:extLst>
              <a:ext uri="{FF2B5EF4-FFF2-40B4-BE49-F238E27FC236}">
                <a16:creationId xmlns:a16="http://schemas.microsoft.com/office/drawing/2014/main" id="{9D23584D-6477-C651-5A0F-9EB972E67F0C}"/>
              </a:ext>
            </a:extLst>
          </p:cNvPr>
          <p:cNvPicPr>
            <a:picLocks noChangeAspect="1"/>
          </p:cNvPicPr>
          <p:nvPr/>
        </p:nvPicPr>
        <p:blipFill>
          <a:blip r:embed="rId5"/>
          <a:srcRect/>
          <a:stretch/>
        </p:blipFill>
        <p:spPr>
          <a:xfrm>
            <a:off x="3396514" y="3653938"/>
            <a:ext cx="5535160" cy="1382413"/>
          </a:xfrm>
          <a:prstGeom prst="rect">
            <a:avLst/>
          </a:prstGeom>
        </p:spPr>
      </p:pic>
    </p:spTree>
    <p:extLst>
      <p:ext uri="{BB962C8B-B14F-4D97-AF65-F5344CB8AC3E}">
        <p14:creationId xmlns:p14="http://schemas.microsoft.com/office/powerpoint/2010/main" val="48147232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Foreign keys (FK)</a:t>
            </a:r>
            <a:endParaRPr lang="en-GB" sz="6000" b="1" dirty="0"/>
          </a:p>
        </p:txBody>
      </p:sp>
      <p:pic>
        <p:nvPicPr>
          <p:cNvPr id="2" name="Content Placeholder 2">
            <a:extLst>
              <a:ext uri="{FF2B5EF4-FFF2-40B4-BE49-F238E27FC236}">
                <a16:creationId xmlns:a16="http://schemas.microsoft.com/office/drawing/2014/main" id="{4C5DAFC7-7F7C-4F8E-3FA9-682AC7D25A9A}"/>
              </a:ext>
            </a:extLst>
          </p:cNvPr>
          <p:cNvPicPr>
            <a:picLocks noGrp="1" noChangeAspect="1"/>
          </p:cNvPicPr>
          <p:nvPr>
            <p:ph idx="1"/>
          </p:nvPr>
        </p:nvPicPr>
        <p:blipFill>
          <a:blip r:embed="rId3"/>
          <a:srcRect l="29584" b="31593"/>
          <a:stretch/>
        </p:blipFill>
        <p:spPr>
          <a:xfrm>
            <a:off x="2241977" y="1422204"/>
            <a:ext cx="7708046" cy="4287931"/>
          </a:xfrm>
        </p:spPr>
      </p:pic>
    </p:spTree>
    <p:extLst>
      <p:ext uri="{BB962C8B-B14F-4D97-AF65-F5344CB8AC3E}">
        <p14:creationId xmlns:p14="http://schemas.microsoft.com/office/powerpoint/2010/main" val="10076224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fontScale="90000"/>
          </a:bodyPr>
          <a:lstStyle/>
          <a:p>
            <a:r>
              <a:rPr lang="en-US" sz="6000" b="1" dirty="0"/>
              <a:t>Foreign keys (FK) – Referential Integrity</a:t>
            </a:r>
            <a:endParaRPr lang="en-GB" sz="6000" b="1" dirty="0"/>
          </a:p>
        </p:txBody>
      </p:sp>
      <p:pic>
        <p:nvPicPr>
          <p:cNvPr id="2" name="Content Placeholder 2">
            <a:extLst>
              <a:ext uri="{FF2B5EF4-FFF2-40B4-BE49-F238E27FC236}">
                <a16:creationId xmlns:a16="http://schemas.microsoft.com/office/drawing/2014/main" id="{4C5DAFC7-7F7C-4F8E-3FA9-682AC7D25A9A}"/>
              </a:ext>
            </a:extLst>
          </p:cNvPr>
          <p:cNvPicPr>
            <a:picLocks noGrp="1" noChangeAspect="1"/>
          </p:cNvPicPr>
          <p:nvPr>
            <p:ph idx="1"/>
          </p:nvPr>
        </p:nvPicPr>
        <p:blipFill>
          <a:blip r:embed="rId3"/>
          <a:srcRect l="29584" b="31593"/>
          <a:stretch/>
        </p:blipFill>
        <p:spPr>
          <a:xfrm>
            <a:off x="2241977" y="1422204"/>
            <a:ext cx="7708046" cy="4287931"/>
          </a:xfrm>
        </p:spPr>
      </p:pic>
    </p:spTree>
    <p:extLst>
      <p:ext uri="{BB962C8B-B14F-4D97-AF65-F5344CB8AC3E}">
        <p14:creationId xmlns:p14="http://schemas.microsoft.com/office/powerpoint/2010/main" val="2935625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fontScale="90000"/>
          </a:bodyPr>
          <a:lstStyle/>
          <a:p>
            <a:r>
              <a:rPr lang="en-US" sz="6000" b="1" dirty="0"/>
              <a:t>Foreign keys (FK) – Referential Integrity</a:t>
            </a:r>
            <a:endParaRPr lang="en-GB" sz="6000" b="1" dirty="0"/>
          </a:p>
        </p:txBody>
      </p:sp>
      <p:sp>
        <p:nvSpPr>
          <p:cNvPr id="4" name="Content Placeholder 3">
            <a:extLst>
              <a:ext uri="{FF2B5EF4-FFF2-40B4-BE49-F238E27FC236}">
                <a16:creationId xmlns:a16="http://schemas.microsoft.com/office/drawing/2014/main" id="{AD0F9E13-6C16-D8EC-7788-2A132E234F11}"/>
              </a:ext>
            </a:extLst>
          </p:cNvPr>
          <p:cNvSpPr>
            <a:spLocks noGrp="1"/>
          </p:cNvSpPr>
          <p:nvPr>
            <p:ph idx="1"/>
          </p:nvPr>
        </p:nvSpPr>
        <p:spPr/>
        <p:txBody>
          <a:bodyPr/>
          <a:lstStyle/>
          <a:p>
            <a:r>
              <a:rPr lang="en-US" dirty="0"/>
              <a:t>The foreign key is a constraint.</a:t>
            </a:r>
          </a:p>
          <a:p>
            <a:r>
              <a:rPr lang="en-US" dirty="0"/>
              <a:t>It allows the enforcement of </a:t>
            </a:r>
            <a:r>
              <a:rPr lang="en-US" b="1" dirty="0"/>
              <a:t>referential integrity</a:t>
            </a:r>
            <a:r>
              <a:rPr lang="en-US" dirty="0"/>
              <a:t>.</a:t>
            </a:r>
          </a:p>
          <a:p>
            <a:r>
              <a:rPr lang="en-US" dirty="0"/>
              <a:t> Referential integrity ensures that every value in a FK attribute </a:t>
            </a:r>
            <a:r>
              <a:rPr lang="en-US" b="1" dirty="0"/>
              <a:t>must match</a:t>
            </a:r>
            <a:r>
              <a:rPr lang="en-US" dirty="0"/>
              <a:t> an existing value in the PK attribute of the corresponding entity.</a:t>
            </a:r>
          </a:p>
          <a:p>
            <a:r>
              <a:rPr lang="en-US" dirty="0"/>
              <a:t>The PK must exist before the FK value can be entered.</a:t>
            </a:r>
          </a:p>
          <a:p>
            <a:pPr lvl="1"/>
            <a:r>
              <a:rPr lang="en-US" dirty="0"/>
              <a:t>Although referential integrity constraints are optional…</a:t>
            </a:r>
            <a:endParaRPr lang="en-GB" dirty="0"/>
          </a:p>
        </p:txBody>
      </p:sp>
    </p:spTree>
    <p:extLst>
      <p:ext uri="{BB962C8B-B14F-4D97-AF65-F5344CB8AC3E}">
        <p14:creationId xmlns:p14="http://schemas.microsoft.com/office/powerpoint/2010/main" val="3039821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fontScale="90000"/>
          </a:bodyPr>
          <a:lstStyle/>
          <a:p>
            <a:r>
              <a:rPr lang="en-US" sz="6000" b="1" dirty="0"/>
              <a:t>Foreign keys (FK) – Referential Integrity</a:t>
            </a:r>
            <a:endParaRPr lang="en-GB" sz="6000" b="1" dirty="0"/>
          </a:p>
        </p:txBody>
      </p:sp>
      <p:pic>
        <p:nvPicPr>
          <p:cNvPr id="2" name="Content Placeholder 2">
            <a:extLst>
              <a:ext uri="{FF2B5EF4-FFF2-40B4-BE49-F238E27FC236}">
                <a16:creationId xmlns:a16="http://schemas.microsoft.com/office/drawing/2014/main" id="{419CD5DA-53C4-D995-B889-03EC3E8849B4}"/>
              </a:ext>
            </a:extLst>
          </p:cNvPr>
          <p:cNvPicPr>
            <a:picLocks noGrp="1" noChangeAspect="1"/>
          </p:cNvPicPr>
          <p:nvPr>
            <p:ph idx="1"/>
          </p:nvPr>
        </p:nvPicPr>
        <p:blipFill>
          <a:blip r:embed="rId3"/>
          <a:srcRect l="29584" b="31593"/>
          <a:stretch/>
        </p:blipFill>
        <p:spPr>
          <a:xfrm>
            <a:off x="5636342" y="2079171"/>
            <a:ext cx="6457140" cy="3592053"/>
          </a:xfrm>
        </p:spPr>
      </p:pic>
      <p:sp>
        <p:nvSpPr>
          <p:cNvPr id="3" name="TextBox 2">
            <a:extLst>
              <a:ext uri="{FF2B5EF4-FFF2-40B4-BE49-F238E27FC236}">
                <a16:creationId xmlns:a16="http://schemas.microsoft.com/office/drawing/2014/main" id="{6695B419-1563-A4E3-6C12-2D612604C220}"/>
              </a:ext>
            </a:extLst>
          </p:cNvPr>
          <p:cNvSpPr txBox="1"/>
          <p:nvPr/>
        </p:nvSpPr>
        <p:spPr>
          <a:xfrm>
            <a:off x="680936" y="1819072"/>
            <a:ext cx="5214026" cy="2677656"/>
          </a:xfrm>
          <a:prstGeom prst="rect">
            <a:avLst/>
          </a:prstGeom>
          <a:noFill/>
        </p:spPr>
        <p:txBody>
          <a:bodyPr wrap="square" rtlCol="0">
            <a:spAutoFit/>
          </a:bodyPr>
          <a:lstStyle/>
          <a:p>
            <a:r>
              <a:rPr lang="en-US" sz="2800" dirty="0"/>
              <a:t>Example:</a:t>
            </a:r>
          </a:p>
          <a:p>
            <a:pPr marL="914400" lvl="1" indent="-457200">
              <a:buFont typeface="Arial" panose="020B0604020202020204" pitchFamily="34" charset="0"/>
              <a:buChar char="•"/>
            </a:pPr>
            <a:r>
              <a:rPr lang="en-US" sz="2800" dirty="0"/>
              <a:t>IF ID number 4 in Course (the PK) has a </a:t>
            </a:r>
            <a:r>
              <a:rPr lang="en-US" sz="2800" b="1" dirty="0" err="1"/>
              <a:t>InstructorID</a:t>
            </a:r>
            <a:r>
              <a:rPr lang="en-US" sz="2800" dirty="0"/>
              <a:t> of </a:t>
            </a:r>
            <a:r>
              <a:rPr lang="en-US" sz="2800" b="1" dirty="0"/>
              <a:t>10</a:t>
            </a:r>
            <a:r>
              <a:rPr lang="en-US" sz="2800" dirty="0"/>
              <a:t> (the FK) </a:t>
            </a:r>
          </a:p>
          <a:p>
            <a:pPr marL="914400" lvl="1" indent="-457200">
              <a:buFont typeface="Arial" panose="020B0604020202020204" pitchFamily="34" charset="0"/>
              <a:buChar char="•"/>
            </a:pPr>
            <a:r>
              <a:rPr lang="en-US" sz="2800" dirty="0"/>
              <a:t>THEN</a:t>
            </a:r>
            <a:r>
              <a:rPr lang="en-US" sz="2800" b="1" dirty="0"/>
              <a:t> ID = 10 </a:t>
            </a:r>
            <a:r>
              <a:rPr lang="en-US" sz="2800" u="sng" dirty="0"/>
              <a:t>must </a:t>
            </a:r>
            <a:r>
              <a:rPr lang="en-US" sz="2800" dirty="0"/>
              <a:t>exist in Instructor.</a:t>
            </a:r>
            <a:endParaRPr lang="en-GB" sz="2800" dirty="0"/>
          </a:p>
        </p:txBody>
      </p:sp>
    </p:spTree>
    <p:extLst>
      <p:ext uri="{BB962C8B-B14F-4D97-AF65-F5344CB8AC3E}">
        <p14:creationId xmlns:p14="http://schemas.microsoft.com/office/powerpoint/2010/main" val="153134663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Database Lifecycle</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531917"/>
            <a:ext cx="11481847" cy="4144488"/>
          </a:xfrm>
        </p:spPr>
        <p:txBody>
          <a:bodyPr>
            <a:noAutofit/>
          </a:bodyPr>
          <a:lstStyle/>
          <a:p>
            <a:pPr lvl="0"/>
            <a:r>
              <a:rPr lang="en-US" dirty="0"/>
              <a:t>As with all development, there is a lifecycle to database development.</a:t>
            </a:r>
          </a:p>
          <a:p>
            <a:pPr lvl="0"/>
            <a:r>
              <a:rPr lang="en-US" dirty="0"/>
              <a:t>It comprises of four major steps:</a:t>
            </a:r>
          </a:p>
          <a:p>
            <a:pPr marL="800100" lvl="1" indent="-342900">
              <a:buFont typeface="+mj-lt"/>
              <a:buAutoNum type="arabicPeriod"/>
            </a:pPr>
            <a:endParaRPr lang="en-US" sz="1600" dirty="0"/>
          </a:p>
          <a:p>
            <a:pPr marL="1371600" lvl="2" indent="-457200">
              <a:buFont typeface="+mj-lt"/>
              <a:buAutoNum type="arabicPeriod"/>
            </a:pPr>
            <a:r>
              <a:rPr lang="en-US" sz="2400" dirty="0"/>
              <a:t>Requirements analysis.</a:t>
            </a:r>
          </a:p>
          <a:p>
            <a:pPr marL="1371600" lvl="2" indent="-457200">
              <a:buFont typeface="+mj-lt"/>
              <a:buAutoNum type="arabicPeriod"/>
            </a:pPr>
            <a:r>
              <a:rPr lang="en-US" sz="2400" dirty="0"/>
              <a:t>Logical model design.</a:t>
            </a:r>
          </a:p>
          <a:p>
            <a:pPr marL="1371600" lvl="2" indent="-457200">
              <a:buFont typeface="+mj-lt"/>
              <a:buAutoNum type="arabicPeriod"/>
            </a:pPr>
            <a:r>
              <a:rPr lang="en-US" sz="2400" dirty="0"/>
              <a:t>Physical design.</a:t>
            </a:r>
          </a:p>
          <a:p>
            <a:pPr marL="1371600" lvl="2" indent="-457200">
              <a:buFont typeface="+mj-lt"/>
              <a:buAutoNum type="arabicPeriod"/>
            </a:pPr>
            <a:r>
              <a:rPr lang="en-US" sz="2400" dirty="0"/>
              <a:t>Implementation, monitoring and modification.</a:t>
            </a:r>
          </a:p>
        </p:txBody>
      </p:sp>
    </p:spTree>
    <p:extLst>
      <p:ext uri="{BB962C8B-B14F-4D97-AF65-F5344CB8AC3E}">
        <p14:creationId xmlns:p14="http://schemas.microsoft.com/office/powerpoint/2010/main" val="347673437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Database Lifecycle</a:t>
            </a:r>
            <a:endParaRPr lang="en-GB" sz="6000" b="1" dirty="0"/>
          </a:p>
        </p:txBody>
      </p:sp>
      <p:pic>
        <p:nvPicPr>
          <p:cNvPr id="3" name="Content Placeholder 2">
            <a:extLst>
              <a:ext uri="{FF2B5EF4-FFF2-40B4-BE49-F238E27FC236}">
                <a16:creationId xmlns:a16="http://schemas.microsoft.com/office/drawing/2014/main" id="{18C384A2-4313-9AC4-8558-0B18AFB610A6}"/>
              </a:ext>
            </a:extLst>
          </p:cNvPr>
          <p:cNvPicPr>
            <a:picLocks noGrp="1" noChangeAspect="1"/>
          </p:cNvPicPr>
          <p:nvPr>
            <p:ph idx="1"/>
          </p:nvPr>
        </p:nvPicPr>
        <p:blipFill>
          <a:blip r:embed="rId3"/>
          <a:srcRect t="18193"/>
          <a:stretch/>
        </p:blipFill>
        <p:spPr>
          <a:xfrm>
            <a:off x="358219" y="1733550"/>
            <a:ext cx="5526616" cy="3390899"/>
          </a:xfrm>
          <a:prstGeom prst="rect">
            <a:avLst/>
          </a:prstGeom>
        </p:spPr>
      </p:pic>
      <p:pic>
        <p:nvPicPr>
          <p:cNvPr id="2" name="Picture 1">
            <a:extLst>
              <a:ext uri="{FF2B5EF4-FFF2-40B4-BE49-F238E27FC236}">
                <a16:creationId xmlns:a16="http://schemas.microsoft.com/office/drawing/2014/main" id="{B3AED076-4164-27D5-ED14-E6F387A5F766}"/>
              </a:ext>
            </a:extLst>
          </p:cNvPr>
          <p:cNvPicPr>
            <a:picLocks noChangeAspect="1"/>
          </p:cNvPicPr>
          <p:nvPr/>
        </p:nvPicPr>
        <p:blipFill>
          <a:blip r:embed="rId4"/>
          <a:stretch>
            <a:fillRect/>
          </a:stretch>
        </p:blipFill>
        <p:spPr>
          <a:xfrm>
            <a:off x="6449438" y="111969"/>
            <a:ext cx="5662512" cy="5597871"/>
          </a:xfrm>
          <a:prstGeom prst="rect">
            <a:avLst/>
          </a:prstGeom>
        </p:spPr>
      </p:pic>
    </p:spTree>
    <p:extLst>
      <p:ext uri="{BB962C8B-B14F-4D97-AF65-F5344CB8AC3E}">
        <p14:creationId xmlns:p14="http://schemas.microsoft.com/office/powerpoint/2010/main" val="294815221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Database Lifecycle</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381328"/>
            <a:ext cx="11481847" cy="4295077"/>
          </a:xfrm>
        </p:spPr>
        <p:txBody>
          <a:bodyPr>
            <a:noAutofit/>
          </a:bodyPr>
          <a:lstStyle/>
          <a:p>
            <a:pPr lvl="0"/>
            <a:r>
              <a:rPr lang="en-US" sz="2400" dirty="0"/>
              <a:t>Step 1:</a:t>
            </a:r>
          </a:p>
          <a:p>
            <a:pPr lvl="1"/>
            <a:r>
              <a:rPr lang="en-US" dirty="0"/>
              <a:t>Requirements analysis</a:t>
            </a:r>
          </a:p>
          <a:p>
            <a:pPr lvl="2"/>
            <a:r>
              <a:rPr lang="en-US" sz="2400" dirty="0"/>
              <a:t>Requirements determined by interviewing data producers and users.</a:t>
            </a:r>
          </a:p>
          <a:p>
            <a:pPr lvl="2"/>
            <a:r>
              <a:rPr lang="en-US" sz="2400" dirty="0"/>
              <a:t>Produce a requirements specification that includes data required, relationships, software platform.</a:t>
            </a:r>
            <a:endParaRPr lang="en-US" sz="1600" dirty="0"/>
          </a:p>
          <a:p>
            <a:r>
              <a:rPr lang="en-US" sz="2400" dirty="0"/>
              <a:t>Step 2: </a:t>
            </a:r>
          </a:p>
          <a:p>
            <a:pPr lvl="1"/>
            <a:r>
              <a:rPr lang="en-US" dirty="0"/>
              <a:t>Logical Design – an accurate representation of reality.</a:t>
            </a:r>
          </a:p>
          <a:p>
            <a:pPr lvl="2"/>
            <a:r>
              <a:rPr lang="en-US" sz="2400" dirty="0"/>
              <a:t>Create global schema from requirements.</a:t>
            </a:r>
          </a:p>
          <a:p>
            <a:pPr lvl="2"/>
            <a:r>
              <a:rPr lang="en-US" sz="2400" dirty="0"/>
              <a:t>A conceptual data model diagrams (entity relationship).</a:t>
            </a:r>
          </a:p>
          <a:p>
            <a:pPr lvl="2"/>
            <a:r>
              <a:rPr lang="en-US" sz="2400" dirty="0"/>
              <a:t>Transform conceptual model to SQL tables.</a:t>
            </a:r>
          </a:p>
          <a:p>
            <a:pPr lvl="2"/>
            <a:r>
              <a:rPr lang="en-US" sz="2400" dirty="0" err="1"/>
              <a:t>Normalisation</a:t>
            </a:r>
            <a:r>
              <a:rPr lang="en-US" sz="2400" dirty="0"/>
              <a:t> of tables.</a:t>
            </a:r>
          </a:p>
        </p:txBody>
      </p:sp>
    </p:spTree>
    <p:extLst>
      <p:ext uri="{BB962C8B-B14F-4D97-AF65-F5344CB8AC3E}">
        <p14:creationId xmlns:p14="http://schemas.microsoft.com/office/powerpoint/2010/main" val="159556104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Database Lifecycle</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8219" y="1381328"/>
            <a:ext cx="11481847" cy="4295077"/>
          </a:xfrm>
        </p:spPr>
        <p:txBody>
          <a:bodyPr>
            <a:noAutofit/>
          </a:bodyPr>
          <a:lstStyle/>
          <a:p>
            <a:pPr lvl="0"/>
            <a:r>
              <a:rPr lang="en-US" sz="2400" dirty="0"/>
              <a:t>Step 3:</a:t>
            </a:r>
          </a:p>
          <a:p>
            <a:pPr lvl="1"/>
            <a:r>
              <a:rPr lang="en-US" dirty="0"/>
              <a:t>Physical Design</a:t>
            </a:r>
          </a:p>
          <a:p>
            <a:pPr lvl="2"/>
            <a:r>
              <a:rPr lang="en-US" sz="2400" dirty="0"/>
              <a:t>Selection of indexes (access methods).</a:t>
            </a:r>
          </a:p>
          <a:p>
            <a:pPr lvl="2"/>
            <a:r>
              <a:rPr lang="en-US" sz="2400" dirty="0"/>
              <a:t>Data partitioning and clustering.</a:t>
            </a:r>
          </a:p>
          <a:p>
            <a:pPr lvl="2"/>
            <a:r>
              <a:rPr lang="en-US" sz="2400" dirty="0"/>
              <a:t>Possible denormalization.</a:t>
            </a:r>
          </a:p>
          <a:p>
            <a:pPr lvl="2"/>
            <a:r>
              <a:rPr lang="en-US" sz="2400" dirty="0"/>
              <a:t>The goal is to optimize performance.</a:t>
            </a:r>
          </a:p>
          <a:p>
            <a:r>
              <a:rPr lang="en-US" sz="2400" dirty="0"/>
              <a:t>Step 4:</a:t>
            </a:r>
          </a:p>
          <a:p>
            <a:pPr lvl="1"/>
            <a:r>
              <a:rPr lang="en-US"/>
              <a:t>Implementation</a:t>
            </a:r>
            <a:r>
              <a:rPr lang="en-US" dirty="0"/>
              <a:t>, monitoring and modification</a:t>
            </a:r>
          </a:p>
          <a:p>
            <a:pPr lvl="2"/>
            <a:r>
              <a:rPr lang="en-US" sz="2400" dirty="0"/>
              <a:t>The database can be created, implementing the formal schema using DDL</a:t>
            </a:r>
          </a:p>
          <a:p>
            <a:pPr lvl="2"/>
            <a:r>
              <a:rPr lang="en-US" sz="2400" dirty="0"/>
              <a:t>CRUD functionality using DML</a:t>
            </a:r>
          </a:p>
          <a:p>
            <a:pPr lvl="2"/>
            <a:r>
              <a:rPr lang="en-US" sz="2400" dirty="0"/>
              <a:t>Monitoring of performance requirements.</a:t>
            </a:r>
          </a:p>
        </p:txBody>
      </p:sp>
    </p:spTree>
    <p:extLst>
      <p:ext uri="{BB962C8B-B14F-4D97-AF65-F5344CB8AC3E}">
        <p14:creationId xmlns:p14="http://schemas.microsoft.com/office/powerpoint/2010/main" val="238459562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105720"/>
            <a:ext cx="11481847" cy="1325563"/>
          </a:xfrm>
        </p:spPr>
        <p:txBody>
          <a:bodyPr>
            <a:normAutofit/>
          </a:bodyPr>
          <a:lstStyle/>
          <a:p>
            <a:r>
              <a:rPr lang="en-US" sz="6000" b="1" dirty="0"/>
              <a:t>Summary</a:t>
            </a:r>
            <a:endParaRPr lang="en-GB" sz="6000" b="1" dirty="0"/>
          </a:p>
        </p:txBody>
      </p:sp>
      <p:sp>
        <p:nvSpPr>
          <p:cNvPr id="6" name="Content Placeholder 5">
            <a:extLst>
              <a:ext uri="{FF2B5EF4-FFF2-40B4-BE49-F238E27FC236}">
                <a16:creationId xmlns:a16="http://schemas.microsoft.com/office/drawing/2014/main" id="{3D67E093-E177-5747-6FF5-783CA731212A}"/>
              </a:ext>
            </a:extLst>
          </p:cNvPr>
          <p:cNvSpPr>
            <a:spLocks noGrp="1"/>
          </p:cNvSpPr>
          <p:nvPr>
            <p:ph idx="1"/>
          </p:nvPr>
        </p:nvSpPr>
        <p:spPr>
          <a:xfrm>
            <a:off x="355076" y="1203640"/>
            <a:ext cx="11481847" cy="4295077"/>
          </a:xfrm>
        </p:spPr>
        <p:txBody>
          <a:bodyPr>
            <a:noAutofit/>
          </a:bodyPr>
          <a:lstStyle/>
          <a:p>
            <a:pPr lvl="0"/>
            <a:r>
              <a:rPr lang="en-US" sz="2400" dirty="0"/>
              <a:t>Relational database is made up of </a:t>
            </a:r>
            <a:r>
              <a:rPr lang="en-US" sz="2400" b="1" dirty="0"/>
              <a:t>tables</a:t>
            </a:r>
            <a:r>
              <a:rPr lang="en-US" sz="2400" dirty="0"/>
              <a:t> known as </a:t>
            </a:r>
            <a:r>
              <a:rPr lang="en-US" sz="2400" b="1" dirty="0"/>
              <a:t>entities</a:t>
            </a:r>
            <a:r>
              <a:rPr lang="en-US" sz="2400" dirty="0"/>
              <a:t> or </a:t>
            </a:r>
            <a:r>
              <a:rPr lang="en-US" sz="2400" b="1" dirty="0"/>
              <a:t>relations.</a:t>
            </a:r>
          </a:p>
          <a:p>
            <a:pPr lvl="0"/>
            <a:r>
              <a:rPr lang="en-US" sz="2400" dirty="0"/>
              <a:t>Each </a:t>
            </a:r>
            <a:r>
              <a:rPr lang="en-US" sz="2400" b="1" dirty="0"/>
              <a:t>row</a:t>
            </a:r>
            <a:r>
              <a:rPr lang="en-US" sz="2400" dirty="0"/>
              <a:t> in a relation is a </a:t>
            </a:r>
            <a:r>
              <a:rPr lang="en-US" sz="2400" b="1" dirty="0"/>
              <a:t>record </a:t>
            </a:r>
            <a:r>
              <a:rPr lang="en-US" sz="2400" dirty="0"/>
              <a:t>and will be unique from every other.</a:t>
            </a:r>
          </a:p>
          <a:p>
            <a:pPr lvl="0"/>
            <a:r>
              <a:rPr lang="en-US" sz="2400" dirty="0"/>
              <a:t>Each column in a relation is an attribute and will contain only one data type.</a:t>
            </a:r>
          </a:p>
          <a:p>
            <a:pPr lvl="0"/>
            <a:r>
              <a:rPr lang="en-US" sz="2400" dirty="0"/>
              <a:t>Each record is </a:t>
            </a:r>
            <a:r>
              <a:rPr lang="en-US" sz="2400" dirty="0" err="1"/>
              <a:t>recognised</a:t>
            </a:r>
            <a:r>
              <a:rPr lang="en-US" sz="2400" dirty="0"/>
              <a:t> using a unique id, the </a:t>
            </a:r>
            <a:r>
              <a:rPr lang="en-US" sz="2400" b="1" dirty="0"/>
              <a:t>primary key.</a:t>
            </a:r>
          </a:p>
          <a:p>
            <a:pPr lvl="0"/>
            <a:r>
              <a:rPr lang="en-US" sz="2400" dirty="0"/>
              <a:t>Relations are linked using a </a:t>
            </a:r>
            <a:r>
              <a:rPr lang="en-US" sz="2400" b="1" dirty="0"/>
              <a:t>foreign key</a:t>
            </a:r>
            <a:r>
              <a:rPr lang="en-US" sz="2400" dirty="0"/>
              <a:t>, a value paired to a </a:t>
            </a:r>
            <a:r>
              <a:rPr lang="en-US" sz="2400" b="1" dirty="0"/>
              <a:t>primary key.</a:t>
            </a:r>
          </a:p>
          <a:p>
            <a:r>
              <a:rPr lang="en-GB" sz="2400" dirty="0"/>
              <a:t>The </a:t>
            </a:r>
            <a:r>
              <a:rPr lang="en-GB" sz="2400" b="1" dirty="0"/>
              <a:t>DBMS</a:t>
            </a:r>
            <a:r>
              <a:rPr lang="en-GB" sz="2400" dirty="0"/>
              <a:t> enforces </a:t>
            </a:r>
            <a:r>
              <a:rPr lang="en-GB" sz="2400" b="1" dirty="0"/>
              <a:t>entity integrity </a:t>
            </a:r>
            <a:r>
              <a:rPr lang="en-GB" sz="2400" dirty="0"/>
              <a:t>(PKs are never NULL) and </a:t>
            </a:r>
            <a:r>
              <a:rPr lang="en-GB" sz="2400" b="1" dirty="0"/>
              <a:t>referential integrity </a:t>
            </a:r>
            <a:r>
              <a:rPr lang="en-GB" sz="2400" dirty="0"/>
              <a:t>(FKs must match a PK).</a:t>
            </a:r>
            <a:endParaRPr lang="en-US" sz="2400" b="1" dirty="0"/>
          </a:p>
          <a:p>
            <a:pPr lvl="0"/>
            <a:r>
              <a:rPr lang="en-US" sz="2400" dirty="0"/>
              <a:t>Sometimes </a:t>
            </a:r>
            <a:r>
              <a:rPr lang="en-US" sz="2400" b="1" dirty="0"/>
              <a:t>keys</a:t>
            </a:r>
            <a:r>
              <a:rPr lang="en-US" sz="2400" dirty="0"/>
              <a:t> have to be</a:t>
            </a:r>
            <a:r>
              <a:rPr lang="en-US" sz="2400" b="1" dirty="0"/>
              <a:t> composite </a:t>
            </a:r>
            <a:r>
              <a:rPr lang="en-US" sz="2400" dirty="0"/>
              <a:t>to be unique.</a:t>
            </a:r>
          </a:p>
          <a:p>
            <a:pPr lvl="0"/>
            <a:r>
              <a:rPr lang="en-US" sz="2400" b="1" dirty="0"/>
              <a:t>Database development </a:t>
            </a:r>
            <a:r>
              <a:rPr lang="en-US" sz="2400" dirty="0"/>
              <a:t>has a </a:t>
            </a:r>
            <a:r>
              <a:rPr lang="en-US" sz="2400" b="1" dirty="0"/>
              <a:t>lifecycle </a:t>
            </a:r>
            <a:r>
              <a:rPr lang="en-US" sz="2400" dirty="0"/>
              <a:t>of four major steps:</a:t>
            </a:r>
          </a:p>
          <a:p>
            <a:pPr lvl="1"/>
            <a:r>
              <a:rPr lang="en-US" sz="2000" dirty="0"/>
              <a:t>Requirements analysis, logical database design, physical database design and implementation, monitoring and modification.</a:t>
            </a:r>
          </a:p>
          <a:p>
            <a:pPr lvl="0"/>
            <a:endParaRPr lang="en-US" sz="2400" dirty="0"/>
          </a:p>
          <a:p>
            <a:pPr lvl="0"/>
            <a:endParaRPr lang="en-US" sz="2400" dirty="0"/>
          </a:p>
        </p:txBody>
      </p:sp>
    </p:spTree>
    <p:extLst>
      <p:ext uri="{BB962C8B-B14F-4D97-AF65-F5344CB8AC3E}">
        <p14:creationId xmlns:p14="http://schemas.microsoft.com/office/powerpoint/2010/main" val="121477021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1C7EAB8-6FCF-4D69-AE3E-78B1E4AEEA57}"/>
              </a:ext>
            </a:extLst>
          </p:cNvPr>
          <p:cNvSpPr>
            <a:spLocks noGrp="1"/>
          </p:cNvSpPr>
          <p:nvPr>
            <p:ph idx="1"/>
          </p:nvPr>
        </p:nvSpPr>
        <p:spPr>
          <a:xfrm>
            <a:off x="630810" y="1508166"/>
            <a:ext cx="5755922" cy="3827404"/>
          </a:xfrm>
        </p:spPr>
        <p:txBody>
          <a:bodyPr/>
          <a:lstStyle/>
          <a:p>
            <a:r>
              <a:rPr lang="en-US" sz="6600" b="1" dirty="0">
                <a:solidFill>
                  <a:schemeClr val="bg1"/>
                </a:solidFill>
              </a:rPr>
              <a:t>ACCA7048</a:t>
            </a:r>
          </a:p>
          <a:p>
            <a:r>
              <a:rPr lang="en-US" sz="6600" b="1" dirty="0"/>
              <a:t>Database Systems</a:t>
            </a:r>
          </a:p>
          <a:p>
            <a:endParaRPr lang="en-GB" sz="4000" b="1" dirty="0">
              <a:solidFill>
                <a:schemeClr val="bg1"/>
              </a:solidFill>
            </a:endParaRPr>
          </a:p>
          <a:p>
            <a:r>
              <a:rPr lang="en-GB" sz="6000" b="1" dirty="0"/>
              <a:t>Any Questions?</a:t>
            </a:r>
            <a:endParaRPr lang="en-GB" sz="6000" b="1" dirty="0">
              <a:solidFill>
                <a:schemeClr val="bg1"/>
              </a:solidFill>
            </a:endParaRPr>
          </a:p>
        </p:txBody>
      </p:sp>
      <p:sp>
        <p:nvSpPr>
          <p:cNvPr id="4" name="TextBox 3">
            <a:extLst>
              <a:ext uri="{FF2B5EF4-FFF2-40B4-BE49-F238E27FC236}">
                <a16:creationId xmlns:a16="http://schemas.microsoft.com/office/drawing/2014/main" id="{23E6EE5C-FF74-0C01-6E6F-47ADC9495237}"/>
              </a:ext>
            </a:extLst>
          </p:cNvPr>
          <p:cNvSpPr txBox="1"/>
          <p:nvPr/>
        </p:nvSpPr>
        <p:spPr>
          <a:xfrm>
            <a:off x="7953499" y="5362870"/>
            <a:ext cx="4491841" cy="1106970"/>
          </a:xfrm>
          <a:prstGeom prst="rect">
            <a:avLst/>
          </a:prstGeom>
          <a:noFill/>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200" b="1" i="0" u="none" strike="noStrike" kern="1200" cap="none" spc="0" normalizeH="0" baseline="0" noProof="0" dirty="0">
                <a:ln>
                  <a:noFill/>
                </a:ln>
                <a:solidFill>
                  <a:prstClr val="white"/>
                </a:solidFill>
                <a:effectLst/>
                <a:uLnTx/>
                <a:uFillTx/>
                <a:latin typeface="Calibri" panose="020F0502020204030204"/>
                <a:ea typeface="+mn-ea"/>
                <a:cs typeface="+mn-cs"/>
              </a:rPr>
              <a:t>Mark Huntly</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200" b="1" i="0" u="none" strike="noStrike" kern="1200" cap="none" spc="0" normalizeH="0" baseline="0" noProof="0" dirty="0">
                <a:ln>
                  <a:noFill/>
                </a:ln>
                <a:solidFill>
                  <a:prstClr val="white"/>
                </a:solidFill>
                <a:effectLst/>
                <a:uLnTx/>
                <a:uFillTx/>
                <a:latin typeface="Calibri" panose="020F0502020204030204"/>
                <a:ea typeface="+mn-ea"/>
                <a:cs typeface="+mn-cs"/>
              </a:rPr>
              <a:t>m.huntly@uwtsd.ac.uk</a:t>
            </a:r>
          </a:p>
        </p:txBody>
      </p:sp>
    </p:spTree>
    <p:extLst>
      <p:ext uri="{BB962C8B-B14F-4D97-AF65-F5344CB8AC3E}">
        <p14:creationId xmlns:p14="http://schemas.microsoft.com/office/powerpoint/2010/main" val="752404540"/>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67D09DC4-48CE-45C2-9393-0A8E48C8FD95}">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3022</Words>
  <Application>Microsoft Office PowerPoint</Application>
  <PresentationFormat>Widescreen</PresentationFormat>
  <Paragraphs>318</Paragraphs>
  <Slides>37</Slides>
  <Notes>35</Notes>
  <HiddenSlides>0</HiddenSlides>
  <MMClips>0</MMClips>
  <ScaleCrop>false</ScaleCrop>
  <HeadingPairs>
    <vt:vector size="6" baseType="variant">
      <vt:variant>
        <vt:lpstr>Fonts Used</vt:lpstr>
      </vt:variant>
      <vt:variant>
        <vt:i4>3</vt:i4>
      </vt:variant>
      <vt:variant>
        <vt:lpstr>Theme</vt:lpstr>
      </vt:variant>
      <vt:variant>
        <vt:i4>4</vt:i4>
      </vt:variant>
      <vt:variant>
        <vt:lpstr>Slide Titles</vt:lpstr>
      </vt:variant>
      <vt:variant>
        <vt:i4>37</vt:i4>
      </vt:variant>
    </vt:vector>
  </HeadingPairs>
  <TitlesOfParts>
    <vt:vector size="44" baseType="lpstr">
      <vt:lpstr>Arial</vt:lpstr>
      <vt:lpstr>Calibri</vt:lpstr>
      <vt:lpstr>Calibri Light</vt:lpstr>
      <vt:lpstr>UWTSD 200 Holding Page</vt:lpstr>
      <vt:lpstr>UWTSD 200_Title Page 2</vt:lpstr>
      <vt:lpstr>UWTSD 200_Text 1</vt:lpstr>
      <vt:lpstr>UWTSD Logo Variations with Image Behind</vt:lpstr>
      <vt:lpstr>PowerPoint Presentation</vt:lpstr>
      <vt:lpstr>Lecture Objectives</vt:lpstr>
      <vt:lpstr>ACID Principles</vt:lpstr>
      <vt:lpstr>ACID Principles</vt:lpstr>
      <vt:lpstr>Relational Database- Entity</vt:lpstr>
      <vt:lpstr>Relational Database- Entity</vt:lpstr>
      <vt:lpstr>Relational Database- Entity</vt:lpstr>
      <vt:lpstr>Relational Database- Relation</vt:lpstr>
      <vt:lpstr>Relational Database- Relation</vt:lpstr>
      <vt:lpstr>Relational Database- Terminology</vt:lpstr>
      <vt:lpstr>Relational Database – Entity / Relation</vt:lpstr>
      <vt:lpstr>Relational Database – Keys</vt:lpstr>
      <vt:lpstr>Relational Database – Keys</vt:lpstr>
      <vt:lpstr>Relational Database – Keys</vt:lpstr>
      <vt:lpstr>Relational Database – Keys</vt:lpstr>
      <vt:lpstr>Relational Database – Keys</vt:lpstr>
      <vt:lpstr>Candidate keys</vt:lpstr>
      <vt:lpstr>Candidate keys</vt:lpstr>
      <vt:lpstr>Candidate keys</vt:lpstr>
      <vt:lpstr>Primary keys (PK)</vt:lpstr>
      <vt:lpstr>Primary Keys</vt:lpstr>
      <vt:lpstr>Composite keys</vt:lpstr>
      <vt:lpstr>Composite keys</vt:lpstr>
      <vt:lpstr>Surrogate keys</vt:lpstr>
      <vt:lpstr>Foreign keys (FK)</vt:lpstr>
      <vt:lpstr>Foreign keys (FK)</vt:lpstr>
      <vt:lpstr>Foreign keys (FK)</vt:lpstr>
      <vt:lpstr>Foreign keys (FK)</vt:lpstr>
      <vt:lpstr>Foreign keys (FK) – Referential Integrity</vt:lpstr>
      <vt:lpstr>Foreign keys (FK) – Referential Integrity</vt:lpstr>
      <vt:lpstr>Foreign keys (FK) – Referential Integrity</vt:lpstr>
      <vt:lpstr>Database Lifecycle</vt:lpstr>
      <vt:lpstr>Database Lifecycle</vt:lpstr>
      <vt:lpstr>Database Lifecycle</vt:lpstr>
      <vt:lpstr>Database Lifecycle</vt:lpstr>
      <vt:lpstr>Summary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Mark Huntly</cp:lastModifiedBy>
  <cp:revision>68</cp:revision>
  <dcterms:created xsi:type="dcterms:W3CDTF">2021-03-09T15:35:42Z</dcterms:created>
  <dcterms:modified xsi:type="dcterms:W3CDTF">2026-10-02T12:11:03Z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