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3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</p:sldIdLst>
  <p:sldSz cx="12192000" cy="6858000"/>
  <p:notesSz cx="6881813" cy="100028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73" autoAdjust="0"/>
    <p:restoredTop sz="94394" autoAdjust="0"/>
  </p:normalViewPr>
  <p:slideViewPr>
    <p:cSldViewPr snapToGrid="0">
      <p:cViewPr varScale="1">
        <p:scale>
          <a:sx n="66" d="100"/>
          <a:sy n="66" d="100"/>
        </p:scale>
        <p:origin x="78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7C9B0C-2B97-4A46-9EC2-EC94EC499A5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865DEC6-F876-44A1-A0C7-3DF2E376A23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9E6F32-086C-427A-ADAE-35EDF8DF63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497AB-9872-49EF-AF58-77ECD08E7F62}" type="datetimeFigureOut">
              <a:rPr lang="en-GB" smtClean="0"/>
              <a:t>14/05/2018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35940A-B1C8-4B05-8CFB-A827056CB0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CAB73F-07D0-4B22-9B8F-1D7D4FE3E7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D81CE6-2425-419A-9612-C8DC3FE6766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70678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D1217E-6C97-4561-A989-7C53B65C36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32CD48-7A28-420E-B4C5-1D5A5DE87C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42CA99-3222-4152-A0DF-603C6ED20D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497AB-9872-49EF-AF58-77ECD08E7F62}" type="datetimeFigureOut">
              <a:rPr lang="en-GB" smtClean="0"/>
              <a:t>14/05/2018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6FC1FA-93C3-4DAE-9384-044E755C71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8F8ADE-9B08-41D4-AD7A-E1D5AA9859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D81CE6-2425-419A-9612-C8DC3FE6766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37124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ECBD76-D842-4ED0-8D7B-677E81C91A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8F1128-C2C9-465A-B222-EA45959B17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6D1A91-CBC1-481C-82D4-717E7B73E0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497AB-9872-49EF-AF58-77ECD08E7F62}" type="datetimeFigureOut">
              <a:rPr lang="en-GB" smtClean="0"/>
              <a:t>14/05/2018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230A2E-CB46-4E43-9FC4-C2F274B9F5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4FF70B-EA24-44DE-8FDE-AA9E4CA36E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D81CE6-2425-419A-9612-C8DC3FE6766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65991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E7152-401A-45E1-B966-6E3725803E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C1C4FD-E9D8-47F0-8A7E-16229877FE5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1B7DF43-A238-4418-851A-67F7A29B17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62E6F1-0D81-43A6-A07C-890D712754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497AB-9872-49EF-AF58-77ECD08E7F62}" type="datetimeFigureOut">
              <a:rPr lang="en-GB" smtClean="0"/>
              <a:t>14/05/2018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0D52710-12DA-4C5E-B22F-521FDC2F0E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7A2CBD8-AB1F-4308-B02A-E8BCA57B07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D81CE6-2425-419A-9612-C8DC3FE6766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411333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081C76-D5BA-4875-B493-376BAA301F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DE4A8C-F244-4C31-A0FF-6E35AE181E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BC0EA4-3684-4119-8BF9-5D4C999A64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A46E82F-40FC-4C9B-87F6-5577FB81AD3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07D0092-0EDF-43E2-8BBD-80E2D80C587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9031335-D4DC-45EF-A985-FB3FD25C54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497AB-9872-49EF-AF58-77ECD08E7F62}" type="datetimeFigureOut">
              <a:rPr lang="en-GB" smtClean="0"/>
              <a:t>14/05/2018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60A1C16-B9C9-405A-B905-CC3DBE8A08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7C647B9-5B5C-46DB-8586-958A87A02D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D81CE6-2425-419A-9612-C8DC3FE6766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94211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16C25E-969E-4702-A4E9-4FBDB3C20E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3EFECC2-F2AF-4085-927F-9E2AFF26DD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497AB-9872-49EF-AF58-77ECD08E7F62}" type="datetimeFigureOut">
              <a:rPr lang="en-GB" smtClean="0"/>
              <a:t>14/05/2018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FB81E06-5589-41A4-8F15-7502CD10D7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CED99D-76DF-4AA5-989D-E968D1C174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D81CE6-2425-419A-9612-C8DC3FE6766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85490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1262C56-53E9-4E97-9614-B819FBCD1D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497AB-9872-49EF-AF58-77ECD08E7F62}" type="datetimeFigureOut">
              <a:rPr lang="en-GB" smtClean="0"/>
              <a:t>14/05/2018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388C2DD-DDD5-4CD5-8CBB-E7E9B4767F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FDEE12-33FF-42AC-9706-0C5F27FB46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D81CE6-2425-419A-9612-C8DC3FE6766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35215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9DFB88-09AA-4164-A3F3-7E6FD7CBA3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F573AF-513C-4C80-999F-903EDF1728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373FAA8-E401-497A-A955-CB8357252D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957C634-EEFA-4975-A287-E3529F4D18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497AB-9872-49EF-AF58-77ECD08E7F62}" type="datetimeFigureOut">
              <a:rPr lang="en-GB" smtClean="0"/>
              <a:t>14/05/2018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FF1036-4D70-4A1E-BFCC-B36002CF45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E7F177-9F78-4E1F-A718-EC247D64C4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D81CE6-2425-419A-9612-C8DC3FE6766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095439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35F944-0FD3-49A2-8410-866C8182AC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3F5AA02-EFDC-4A5C-921D-EE95463C342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856E572-39CC-40AE-B668-49D0E4235EC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73A97-14FC-44E4-A536-74938A6267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497AB-9872-49EF-AF58-77ECD08E7F62}" type="datetimeFigureOut">
              <a:rPr lang="en-GB" smtClean="0"/>
              <a:t>14/05/2018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27959B-E0E4-4431-9950-F371FBC583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39350C-EF07-4125-82B1-56C7776345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D81CE6-2425-419A-9612-C8DC3FE6766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01792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029664-262D-4846-81B5-92EAB33B4F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316E674-A93F-47EA-839A-7FE0463CE9F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268AE7-E832-412E-B482-450FCAA3A0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497AB-9872-49EF-AF58-77ECD08E7F62}" type="datetimeFigureOut">
              <a:rPr lang="en-GB" smtClean="0"/>
              <a:t>14/05/2018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0758DF-CA2E-4DD8-A5EA-E6FE053699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174B-82AD-4E76-9290-7815530469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D81CE6-2425-419A-9612-C8DC3FE6766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18226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8D27855-6458-42DE-9B9F-04B8345D1E3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B74E875-961C-4255-A078-63D935C2E7A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94E0E3-BFD3-470B-BFA4-84475EE9A9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497AB-9872-49EF-AF58-77ECD08E7F62}" type="datetimeFigureOut">
              <a:rPr lang="en-GB" smtClean="0"/>
              <a:t>14/05/2018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051CC9-11C1-4DB8-8AE3-D61A9AB58B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541C7A-9079-400D-A5F6-C1C731F1DD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D81CE6-2425-419A-9612-C8DC3FE6766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16517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2D432A8-F554-41A2-AC46-D9922F6CB6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938400-868E-452E-A84A-6B277F25DD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62E4D6-1055-43F6-994B-8210268B730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3497AB-9872-49EF-AF58-77ECD08E7F62}" type="datetimeFigureOut">
              <a:rPr lang="en-GB" smtClean="0"/>
              <a:t>14/05/2018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500859-4054-4DA7-9D3F-58E164F0F6B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B3967B-885F-4C63-96DA-B23715F6B9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D81CE6-2425-419A-9612-C8DC3FE6766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49280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4" r:id="rId1"/>
    <p:sldLayoutId id="2147483805" r:id="rId2"/>
    <p:sldLayoutId id="2147483806" r:id="rId3"/>
    <p:sldLayoutId id="2147483807" r:id="rId4"/>
    <p:sldLayoutId id="2147483808" r:id="rId5"/>
    <p:sldLayoutId id="2147483809" r:id="rId6"/>
    <p:sldLayoutId id="2147483810" r:id="rId7"/>
    <p:sldLayoutId id="2147483811" r:id="rId8"/>
    <p:sldLayoutId id="2147483812" r:id="rId9"/>
    <p:sldLayoutId id="2147483813" r:id="rId10"/>
    <p:sldLayoutId id="214748381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7C6F3-7459-45FA-86D8-785E17392A3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492370"/>
            <a:ext cx="9144000" cy="1842867"/>
          </a:xfrm>
        </p:spPr>
        <p:txBody>
          <a:bodyPr>
            <a:normAutofit/>
          </a:bodyPr>
          <a:lstStyle/>
          <a:p>
            <a:r>
              <a:rPr lang="en-GB" sz="3600" b="1" dirty="0"/>
              <a:t>SJEQ7002</a:t>
            </a:r>
            <a:br>
              <a:rPr lang="en-GB" sz="3600" b="1" dirty="0"/>
            </a:br>
            <a:r>
              <a:rPr lang="en-GB" sz="3600" b="1" dirty="0"/>
              <a:t>The Personal and Political: Influences on Policy Effective Individuals and Groups in the UK Today </a:t>
            </a:r>
            <a:endParaRPr lang="en-GB" sz="36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ED95DB-0934-48B6-919B-A3D234D0DC5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743200"/>
            <a:ext cx="9144000" cy="2514600"/>
          </a:xfrm>
        </p:spPr>
        <p:txBody>
          <a:bodyPr>
            <a:normAutofit/>
          </a:bodyPr>
          <a:lstStyle/>
          <a:p>
            <a:r>
              <a:rPr lang="en-GB" sz="2800" b="1" i="1" dirty="0"/>
              <a:t>Critically examine how society might have to change in order to become more equal, inclusive and sustainable. Students must support ‘their opinions’ with valid sources of reference.</a:t>
            </a:r>
          </a:p>
          <a:p>
            <a:r>
              <a:rPr lang="en-GB" sz="2800" b="1" i="1" dirty="0"/>
              <a:t>Sarah Louise Homer</a:t>
            </a:r>
          </a:p>
          <a:p>
            <a:r>
              <a:rPr lang="en-GB" sz="2800" b="1" i="1" dirty="0"/>
              <a:t>0602084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5373991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AA1080-1D2F-455F-B843-8D09ACB3FB1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52401"/>
            <a:ext cx="9144000" cy="1240301"/>
          </a:xfrm>
        </p:spPr>
        <p:txBody>
          <a:bodyPr>
            <a:normAutofit/>
          </a:bodyPr>
          <a:lstStyle/>
          <a:p>
            <a:r>
              <a:rPr lang="en-GB" dirty="0"/>
              <a:t>EQUALITY EXPLAINED……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509A620-64BF-49AB-BA22-FB8503F8367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2514" y="1392702"/>
            <a:ext cx="11350172" cy="5312898"/>
          </a:xfrm>
        </p:spPr>
        <p:txBody>
          <a:bodyPr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Different people = different meaning.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Political term, ‘ democracy’ and ‘freedom’ the term equality can be seen to be used by political affiliations in order to promote the specific set of values, attitudes and interests that they hold</a:t>
            </a:r>
            <a:r>
              <a:rPr lang="en-GB" sz="1300" dirty="0"/>
              <a:t>(Thompson, 2003, p.7).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Equality is an Ideological concept.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Understand how the ideology involves and reinforces the power of ideas being used to reproduce and legitimize existing power relations</a:t>
            </a:r>
            <a:r>
              <a:rPr lang="en-GB" sz="1300" dirty="0"/>
              <a:t>(Lister 1997, </a:t>
            </a:r>
            <a:r>
              <a:rPr lang="en-GB" sz="1300" i="1" dirty="0"/>
              <a:t>cited in </a:t>
            </a:r>
            <a:r>
              <a:rPr lang="en-GB" sz="1300" dirty="0"/>
              <a:t>Thompson, 2003, p. 7).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Being treated as an Equal does not always mean being treated the same.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Equality should not be confused with uniformity.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Thorough understanding of diversity and difference.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Equality can best be promoted in contemporary society </a:t>
            </a:r>
            <a:r>
              <a:rPr lang="en-GB" sz="1200" dirty="0"/>
              <a:t>(Thompson, 2003, p.7).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sz="12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71292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7D4D66-9479-46CB-AFE9-CD1CEA0B02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1729"/>
            <a:ext cx="10515600" cy="1194619"/>
          </a:xfrm>
        </p:spPr>
        <p:txBody>
          <a:bodyPr/>
          <a:lstStyle/>
          <a:p>
            <a:r>
              <a:rPr lang="en-GB" dirty="0"/>
              <a:t>Can Society be more Equal?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FEC671-1D16-44BC-8F79-3792F1539D9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199" y="1224116"/>
            <a:ext cx="6049297" cy="5442155"/>
          </a:xfrm>
        </p:spPr>
        <p:txBody>
          <a:bodyPr>
            <a:normAutofit lnSpcReduction="10000"/>
          </a:bodyPr>
          <a:lstStyle/>
          <a:p>
            <a:r>
              <a:rPr lang="en-GB" b="1" dirty="0"/>
              <a:t>‘The modern notion of equality cannot be divorced from the evolution of citizenship’</a:t>
            </a:r>
            <a:r>
              <a:rPr lang="en-GB" sz="1200" dirty="0"/>
              <a:t>(Turner, 1986 </a:t>
            </a:r>
            <a:r>
              <a:rPr lang="en-GB" sz="1200" i="1" dirty="0"/>
              <a:t>cited in</a:t>
            </a:r>
            <a:r>
              <a:rPr lang="en-GB" sz="1200" dirty="0"/>
              <a:t> Thompson, 2003, p.8).</a:t>
            </a:r>
          </a:p>
          <a:p>
            <a:r>
              <a:rPr lang="en-GB" dirty="0"/>
              <a:t>Distinct link between rights and equality and how inequality can be seen as a denial of an individuals or groups rights.</a:t>
            </a:r>
          </a:p>
          <a:p>
            <a:r>
              <a:rPr lang="en-GB" dirty="0"/>
              <a:t>Social Policy - </a:t>
            </a:r>
            <a:r>
              <a:rPr lang="en-GB" b="1" dirty="0"/>
              <a:t>social rights, the notion of sharing, marginalization and prevailing standards in a society.</a:t>
            </a:r>
            <a:endParaRPr lang="en-GB" sz="1200" b="1" dirty="0"/>
          </a:p>
          <a:p>
            <a:r>
              <a:rPr lang="en-GB" dirty="0"/>
              <a:t>Whether inequality is a ‘natural circumstance of human beings’ or whether equality is a highly regarded value, moral and principle </a:t>
            </a:r>
            <a:r>
              <a:rPr lang="en-GB" sz="1200" dirty="0"/>
              <a:t>(Thompson,2003, pp. 7-9). </a:t>
            </a:r>
          </a:p>
          <a:p>
            <a:endParaRPr lang="en-GB" dirty="0"/>
          </a:p>
        </p:txBody>
      </p:sp>
      <p:pic>
        <p:nvPicPr>
          <p:cNvPr id="2052" name="Picture 4" descr="https://static1.squarespace.com/static/534580c7e4b03717b444a9f1/t/56b4ed8660b5e91b0e9a7c86/1454697875218/?format=1000w">
            <a:extLst>
              <a:ext uri="{FF2B5EF4-FFF2-40B4-BE49-F238E27FC236}">
                <a16:creationId xmlns:a16="http://schemas.microsoft.com/office/drawing/2014/main" id="{95604B5B-3177-4BA1-9E3D-CB6E789E0463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199086" y="1088571"/>
            <a:ext cx="4644570" cy="4762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202C1D2-59F8-4630-8CC7-B5394312E150}"/>
              </a:ext>
            </a:extLst>
          </p:cNvPr>
          <p:cNvSpPr txBox="1"/>
          <p:nvPr/>
        </p:nvSpPr>
        <p:spPr>
          <a:xfrm>
            <a:off x="9276734" y="6341806"/>
            <a:ext cx="23007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(Project 1948, 2016).</a:t>
            </a:r>
          </a:p>
        </p:txBody>
      </p:sp>
    </p:spTree>
    <p:extLst>
      <p:ext uri="{BB962C8B-B14F-4D97-AF65-F5344CB8AC3E}">
        <p14:creationId xmlns:p14="http://schemas.microsoft.com/office/powerpoint/2010/main" val="107825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25892B-C70E-4B93-9AEA-4CE9436A76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2857" y="112542"/>
            <a:ext cx="11466286" cy="928467"/>
          </a:xfrm>
        </p:spPr>
        <p:txBody>
          <a:bodyPr/>
          <a:lstStyle/>
          <a:p>
            <a:r>
              <a:rPr lang="en-GB" dirty="0"/>
              <a:t>IS THE UK EQUAL??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2ACC1F-5C15-4849-95B4-F5EE3B635B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2857" y="1041009"/>
            <a:ext cx="11596914" cy="596470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Mainstream narrative - over the last few decades Britain has been defined by rising levels of inequality </a:t>
            </a:r>
            <a:r>
              <a:rPr lang="en-GB" sz="1300" dirty="0"/>
              <a:t>(Lynn, 2014) .</a:t>
            </a:r>
          </a:p>
          <a:p>
            <a:r>
              <a:rPr lang="en-GB" dirty="0"/>
              <a:t>Unjust world that we currently live in fuelled by five broad sets of unjust beliefs </a:t>
            </a:r>
            <a:r>
              <a:rPr lang="en-GB" sz="1300" dirty="0"/>
              <a:t>(Dorling, 2015, pp.1-10).</a:t>
            </a:r>
          </a:p>
          <a:p>
            <a:r>
              <a:rPr lang="en-GB" b="1" dirty="0"/>
              <a:t>Lynn’s</a:t>
            </a:r>
            <a:r>
              <a:rPr lang="en-GB" sz="1200" b="1" dirty="0"/>
              <a:t>(2014) </a:t>
            </a:r>
            <a:r>
              <a:rPr lang="en-GB" b="1" dirty="0"/>
              <a:t>initial argument being dismissed as untrue - the most wealthy 1% of the British population own a much lower proportion of the National wealth than in comparable nations. </a:t>
            </a:r>
          </a:p>
          <a:p>
            <a:r>
              <a:rPr lang="en-GB" dirty="0"/>
              <a:t>Mounting evidence and support for the UK being a society of clear inequality = far from a society where human beings can thrive, work, play and think best</a:t>
            </a:r>
            <a:r>
              <a:rPr lang="en-GB" sz="1300" dirty="0"/>
              <a:t>. </a:t>
            </a:r>
          </a:p>
          <a:p>
            <a:r>
              <a:rPr lang="en-GB" sz="2600" dirty="0"/>
              <a:t>Some </a:t>
            </a:r>
            <a:r>
              <a:rPr lang="en-GB" dirty="0"/>
              <a:t>individuals are more deserving than others, much better and more able</a:t>
            </a:r>
            <a:r>
              <a:rPr lang="en-GB" sz="1300" dirty="0"/>
              <a:t>(Dorling, 2011).</a:t>
            </a:r>
          </a:p>
          <a:p>
            <a:r>
              <a:rPr lang="en-GB" dirty="0"/>
              <a:t>‘ Every man to count for one and no one to count for more than one’</a:t>
            </a:r>
            <a:r>
              <a:rPr lang="en-GB" sz="1300" dirty="0"/>
              <a:t>  (IBVL, </a:t>
            </a:r>
            <a:r>
              <a:rPr lang="en-GB" sz="1300" dirty="0" err="1"/>
              <a:t>nd</a:t>
            </a:r>
            <a:r>
              <a:rPr lang="en-GB" sz="1300" dirty="0"/>
              <a:t>).</a:t>
            </a:r>
          </a:p>
          <a:p>
            <a:r>
              <a:rPr lang="en-GB" dirty="0"/>
              <a:t>‘ Equality is better for everyone’</a:t>
            </a:r>
            <a:r>
              <a:rPr lang="en-GB" sz="1300" dirty="0"/>
              <a:t>(Wilkinson and Pickett, 2010).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63257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799C76-3578-4D1F-ADD9-AB3B58F51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19314" y="1"/>
            <a:ext cx="6804157" cy="773722"/>
          </a:xfrm>
        </p:spPr>
        <p:txBody>
          <a:bodyPr>
            <a:normAutofit fontScale="90000"/>
          </a:bodyPr>
          <a:lstStyle/>
          <a:p>
            <a:r>
              <a:rPr lang="en-GB" dirty="0"/>
              <a:t>An Inclusive Society??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F119FE-C1F7-4EC0-9B74-B601AAE108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9314" y="773723"/>
            <a:ext cx="11611429" cy="6393994"/>
          </a:xfrm>
        </p:spPr>
        <p:txBody>
          <a:bodyPr>
            <a:normAutofit fontScale="85000" lnSpcReduction="20000"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3400" dirty="0"/>
              <a:t>‘we are who we chose to be’ – </a:t>
            </a:r>
            <a:r>
              <a:rPr lang="en-GB" sz="3400" b="1" dirty="0"/>
              <a:t>social &amp; financial capital, mass consumption, individualization, blurring of social boundaries.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3400" dirty="0"/>
              <a:t>Limited choice, chances, opportunities determined by forces beyond our control.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3400" dirty="0"/>
              <a:t>Social policies address the needs of individuals/groups.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3400" dirty="0"/>
              <a:t>Tackling social problems and issues relating to well-being.</a:t>
            </a:r>
            <a:endParaRPr lang="en-GB" sz="2200" dirty="0"/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3400" dirty="0"/>
              <a:t>Divisions, structures and stratifications. Shared characteristics and adherence to social norms→cohesion and acceptance within mainstream society</a:t>
            </a:r>
            <a:endParaRPr lang="en-GB" sz="1900" dirty="0"/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3400" dirty="0"/>
              <a:t>Different characteristics, values, norms, attitudes → conflict and tensions = marginalization, discrimination and exclusion </a:t>
            </a:r>
            <a:r>
              <a:rPr lang="en-GB" sz="1400" dirty="0"/>
              <a:t>(Alcock </a:t>
            </a:r>
            <a:r>
              <a:rPr lang="en-GB" sz="1400" i="1" dirty="0"/>
              <a:t>et al, </a:t>
            </a:r>
            <a:r>
              <a:rPr lang="en-GB" sz="1400" dirty="0"/>
              <a:t>2012).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3400" dirty="0"/>
              <a:t>‘the third way’ inclusion, mutuality, participation and democracy</a:t>
            </a:r>
            <a:r>
              <a:rPr lang="en-GB" sz="1900" dirty="0"/>
              <a:t> </a:t>
            </a:r>
            <a:r>
              <a:rPr lang="en-GB" sz="3400" dirty="0"/>
              <a:t>– citizenship enjoyed by all through social policy implementation. 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3400" dirty="0"/>
              <a:t>Social policy implementation = citizenship rights to deliver sustainable equality/social justice = avoiding exclusion, stripping of identity and autonomy </a:t>
            </a:r>
            <a:r>
              <a:rPr lang="en-GB" sz="1400" dirty="0"/>
              <a:t>(Coffey, 2004, pp. 43,44).</a:t>
            </a:r>
          </a:p>
        </p:txBody>
      </p:sp>
    </p:spTree>
    <p:extLst>
      <p:ext uri="{BB962C8B-B14F-4D97-AF65-F5344CB8AC3E}">
        <p14:creationId xmlns:p14="http://schemas.microsoft.com/office/powerpoint/2010/main" val="3821914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38C533-A24F-4488-9DB7-ECAFF9446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9725" y="141287"/>
            <a:ext cx="5756275" cy="1259811"/>
          </a:xfrm>
        </p:spPr>
        <p:txBody>
          <a:bodyPr>
            <a:normAutofit fontScale="90000"/>
          </a:bodyPr>
          <a:lstStyle/>
          <a:p>
            <a:r>
              <a:rPr lang="en-GB" dirty="0"/>
              <a:t>Inclusion/</a:t>
            </a:r>
            <a:br>
              <a:rPr lang="en-GB" dirty="0"/>
            </a:br>
            <a:r>
              <a:rPr lang="en-GB" dirty="0"/>
              <a:t>Exclusion…………..Explained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01FBCB-339A-4B51-A8DF-4DF98C23B6D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0" y="1724025"/>
            <a:ext cx="11960225" cy="531018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Social exclusion is embedded within the new hegemonic discourse </a:t>
            </a:r>
            <a:r>
              <a:rPr lang="en-GB" sz="1300" dirty="0"/>
              <a:t>(</a:t>
            </a:r>
            <a:r>
              <a:rPr lang="en-GB" sz="1300" b="1" dirty="0" err="1"/>
              <a:t>Levitas</a:t>
            </a:r>
            <a:r>
              <a:rPr lang="en-GB" sz="1300" b="1" dirty="0"/>
              <a:t>, 1996). </a:t>
            </a:r>
          </a:p>
          <a:p>
            <a:r>
              <a:rPr lang="en-GB" dirty="0"/>
              <a:t>Originally consequences of poverty and inequality, now linked with social cohesion, solidarity and integration. </a:t>
            </a:r>
          </a:p>
          <a:p>
            <a:r>
              <a:rPr lang="en-GB" dirty="0"/>
              <a:t>Fundamentally Durkheimian, discourse treats social divisions(Capitalism) ‘resulting from an abnormal breakdown in the social cohesion which should be maintained by the division of labour’</a:t>
            </a:r>
          </a:p>
          <a:p>
            <a:r>
              <a:rPr lang="en-GB" b="1" dirty="0"/>
              <a:t>’ to devalue unpaid work and to obscure the inequalities between paid workers, as well as to obscure the fundamental social division between the property-owning class and the rest of society’ </a:t>
            </a:r>
            <a:r>
              <a:rPr lang="en-GB" sz="1400" b="1" dirty="0"/>
              <a:t>(</a:t>
            </a:r>
            <a:r>
              <a:rPr lang="en-GB" sz="1400" b="1" dirty="0" err="1"/>
              <a:t>Levitas</a:t>
            </a:r>
            <a:r>
              <a:rPr lang="en-GB" sz="1400" b="1" dirty="0"/>
              <a:t>, 1996).</a:t>
            </a:r>
          </a:p>
          <a:p>
            <a:r>
              <a:rPr lang="en-GB" dirty="0"/>
              <a:t>‘moral underclass’ - part of </a:t>
            </a:r>
            <a:r>
              <a:rPr lang="en-GB" dirty="0" err="1"/>
              <a:t>Levitas</a:t>
            </a:r>
            <a:r>
              <a:rPr lang="en-GB" dirty="0"/>
              <a:t>’ three models of Social exclusion </a:t>
            </a:r>
            <a:r>
              <a:rPr lang="en-GB" sz="1300" dirty="0"/>
              <a:t>(Platt, 2011, p. 186).</a:t>
            </a:r>
          </a:p>
          <a:p>
            <a:r>
              <a:rPr lang="en-GB" dirty="0"/>
              <a:t>Multi-dimensional nature of the barriers and obstacles faced by those who do not possess the social capital to be fully included within mainstream society </a:t>
            </a:r>
            <a:r>
              <a:rPr lang="en-GB" sz="1400" dirty="0"/>
              <a:t>(Pierson, 2002, pp. 5,6,7).</a:t>
            </a:r>
          </a:p>
          <a:p>
            <a:endParaRPr lang="en-GB" dirty="0"/>
          </a:p>
        </p:txBody>
      </p:sp>
      <p:pic>
        <p:nvPicPr>
          <p:cNvPr id="3074" name="Picture 2" descr="https://www.gtreilly.com/images/uploads/employee_inclusion_-_exclusion_-_selection.jpg">
            <a:extLst>
              <a:ext uri="{FF2B5EF4-FFF2-40B4-BE49-F238E27FC236}">
                <a16:creationId xmlns:a16="http://schemas.microsoft.com/office/drawing/2014/main" id="{E13F72B1-5899-4493-8589-75995CD9DA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3754" y="0"/>
            <a:ext cx="4852219" cy="1355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601A777-2A3F-4CCD-9471-969AA8F4D235}"/>
              </a:ext>
            </a:extLst>
          </p:cNvPr>
          <p:cNvSpPr txBox="1"/>
          <p:nvPr/>
        </p:nvSpPr>
        <p:spPr>
          <a:xfrm>
            <a:off x="9062113" y="1401098"/>
            <a:ext cx="279016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</a:t>
            </a:r>
            <a:r>
              <a:rPr lang="en-GB" sz="1200" dirty="0" err="1"/>
              <a:t>G.T.Reilly</a:t>
            </a:r>
            <a:r>
              <a:rPr lang="en-GB" sz="1200" dirty="0"/>
              <a:t>, 2013).</a:t>
            </a:r>
          </a:p>
        </p:txBody>
      </p:sp>
    </p:spTree>
    <p:extLst>
      <p:ext uri="{BB962C8B-B14F-4D97-AF65-F5344CB8AC3E}">
        <p14:creationId xmlns:p14="http://schemas.microsoft.com/office/powerpoint/2010/main" val="16573145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184C6B-9EE5-407A-8BC2-4FCC80B485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8491" y="365125"/>
            <a:ext cx="5540990" cy="1325563"/>
          </a:xfrm>
        </p:spPr>
        <p:txBody>
          <a:bodyPr>
            <a:normAutofit/>
          </a:bodyPr>
          <a:lstStyle/>
          <a:p>
            <a:r>
              <a:rPr lang="en-GB" dirty="0"/>
              <a:t>How Sustainable is our Society?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69A18AF-BD35-47CB-861F-4D86F7B0B5FF}"/>
              </a:ext>
            </a:extLst>
          </p:cNvPr>
          <p:cNvSpPr>
            <a:spLocks noGrp="1"/>
          </p:cNvSpPr>
          <p:nvPr>
            <p:ph type="subTitle" idx="4294967295"/>
          </p:nvPr>
        </p:nvSpPr>
        <p:spPr>
          <a:xfrm>
            <a:off x="509588" y="1951038"/>
            <a:ext cx="11682412" cy="5378450"/>
          </a:xfrm>
        </p:spPr>
        <p:txBody>
          <a:bodyPr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U.N Earth Summit(1992) - UK government ‘ committed itself to a programme of sustainable development across all policy sectors’.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Environmental/green issues -  sustainable development defined as </a:t>
            </a:r>
            <a:r>
              <a:rPr lang="en-GB" b="1" dirty="0"/>
              <a:t>‘ development that meets the needs of the present without compromising the ability of future generations to meet their own needs’</a:t>
            </a:r>
            <a:r>
              <a:rPr lang="en-GB" dirty="0"/>
              <a:t> </a:t>
            </a:r>
            <a:r>
              <a:rPr lang="en-GB" sz="1300" dirty="0"/>
              <a:t>(</a:t>
            </a:r>
            <a:r>
              <a:rPr lang="en-GB" sz="1300" dirty="0" err="1"/>
              <a:t>Alcock</a:t>
            </a:r>
            <a:r>
              <a:rPr lang="en-GB" sz="1300" dirty="0"/>
              <a:t> </a:t>
            </a:r>
            <a:r>
              <a:rPr lang="en-GB" sz="1300" i="1" dirty="0"/>
              <a:t>et al, </a:t>
            </a:r>
            <a:r>
              <a:rPr lang="en-GB" sz="1300" dirty="0"/>
              <a:t>2012).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Labour government(1997) - links possible between sustainable development and the social policy agenda.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Sustainability needs to be applied across the environmental landscape and also the political, economic and social environments.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Economic concerns received preferential attention = restricted focus on well-being, quality of life, environmental </a:t>
            </a:r>
            <a:r>
              <a:rPr lang="en-GB" dirty="0" err="1"/>
              <a:t>injustice,those</a:t>
            </a:r>
            <a:r>
              <a:rPr lang="en-GB" dirty="0"/>
              <a:t> with limited social capital </a:t>
            </a:r>
            <a:r>
              <a:rPr lang="en-GB" sz="1300" dirty="0"/>
              <a:t>(</a:t>
            </a:r>
            <a:r>
              <a:rPr lang="en-GB" sz="1300" dirty="0" err="1"/>
              <a:t>Alcock</a:t>
            </a:r>
            <a:r>
              <a:rPr lang="en-GB" sz="1300" dirty="0"/>
              <a:t> </a:t>
            </a:r>
            <a:r>
              <a:rPr lang="en-GB" sz="1300" i="1" dirty="0"/>
              <a:t>et al, </a:t>
            </a:r>
            <a:r>
              <a:rPr lang="en-GB" sz="1300" dirty="0"/>
              <a:t>2012/).</a:t>
            </a:r>
          </a:p>
          <a:p>
            <a:pPr algn="l"/>
            <a:endParaRPr lang="en-GB" dirty="0"/>
          </a:p>
        </p:txBody>
      </p:sp>
      <p:pic>
        <p:nvPicPr>
          <p:cNvPr id="4098" name="Picture 2" descr="Responsible - Sustainable Society">
            <a:extLst>
              <a:ext uri="{FF2B5EF4-FFF2-40B4-BE49-F238E27FC236}">
                <a16:creationId xmlns:a16="http://schemas.microsoft.com/office/drawing/2014/main" id="{3EDBC0A1-2E45-4CA9-AD2D-AB5CE44531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9291" y="0"/>
            <a:ext cx="4353634" cy="1951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4DA685F-CA7B-4C9C-B018-28266E11192A}"/>
              </a:ext>
            </a:extLst>
          </p:cNvPr>
          <p:cNvSpPr txBox="1"/>
          <p:nvPr/>
        </p:nvSpPr>
        <p:spPr>
          <a:xfrm>
            <a:off x="8488908" y="1690688"/>
            <a:ext cx="222458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(Green Living 4 Live, 2014).</a:t>
            </a:r>
          </a:p>
        </p:txBody>
      </p:sp>
    </p:spTree>
    <p:extLst>
      <p:ext uri="{BB962C8B-B14F-4D97-AF65-F5344CB8AC3E}">
        <p14:creationId xmlns:p14="http://schemas.microsoft.com/office/powerpoint/2010/main" val="40189791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33293D-AF6D-4364-87E6-1640F64CA3A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9829" y="253218"/>
            <a:ext cx="11197882" cy="872197"/>
          </a:xfrm>
        </p:spPr>
        <p:txBody>
          <a:bodyPr>
            <a:normAutofit fontScale="90000"/>
          </a:bodyPr>
          <a:lstStyle/>
          <a:p>
            <a:r>
              <a:rPr lang="en-GB" dirty="0"/>
              <a:t>Is the Economic Landscape Sustainable?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AFFA109-F9B7-4CF2-B6EB-6879E04CDD3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8977" y="1125414"/>
            <a:ext cx="11197881" cy="5732585"/>
          </a:xfrm>
        </p:spPr>
        <p:txBody>
          <a:bodyPr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Height of human material and technical development - undesirable and precarious position</a:t>
            </a:r>
            <a:r>
              <a:rPr lang="en-GB" sz="1200" dirty="0"/>
              <a:t>. 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Links between material success and social failure.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Transfer attention from economic growth &amp; material standards to a political/whole society effort to improve the psychological and social wellbeing of the whole country.</a:t>
            </a:r>
            <a:endParaRPr lang="en-GB" sz="14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b="1" dirty="0"/>
              <a:t>‘The one who dies with most toys wins’ </a:t>
            </a:r>
            <a:r>
              <a:rPr lang="en-GB" dirty="0"/>
              <a:t>- social and environmental sustainability go together.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Within the developed world further economic growth is no longer going to improve health, happiness, levels of well-being.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Work to be done at a political level = individuals to consume less, curbing of economic growth and alternative ways being adopted to improve the quality of people’s lives.</a:t>
            </a:r>
            <a:endParaRPr lang="en-GB" sz="14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600" dirty="0"/>
              <a:t>People in the richer/more developed countries to adopt a different way of life.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600" dirty="0"/>
              <a:t>Required changes = negatively impact on their quality of life?</a:t>
            </a:r>
            <a:r>
              <a:rPr lang="en-GB" sz="2800" dirty="0"/>
              <a:t> </a:t>
            </a:r>
            <a:r>
              <a:rPr lang="en-GB" sz="1300" dirty="0"/>
              <a:t>(Wilkinson and Pickett, 2010).</a:t>
            </a:r>
          </a:p>
          <a:p>
            <a:pPr algn="l"/>
            <a:endParaRPr lang="en-GB" sz="26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79894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80D480-4EF7-48BC-929D-236A6D6A250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3895" y="211016"/>
            <a:ext cx="11521440" cy="806624"/>
          </a:xfrm>
        </p:spPr>
        <p:txBody>
          <a:bodyPr>
            <a:normAutofit fontScale="90000"/>
          </a:bodyPr>
          <a:lstStyle/>
          <a:p>
            <a:r>
              <a:rPr lang="en-GB" dirty="0"/>
              <a:t>Can Society be more sustainable?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595F975-4532-459D-9DD0-73606691F19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93895" y="1139484"/>
            <a:ext cx="11521440" cy="5507501"/>
          </a:xfrm>
        </p:spPr>
        <p:txBody>
          <a:bodyPr>
            <a:normAutofit lnSpcReduction="10000"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Materialism in contemporary Western society = divide between individuals and their ability to satisfy their social needs</a:t>
            </a:r>
            <a:r>
              <a:rPr lang="en-GB" sz="1400" dirty="0"/>
              <a:t>(Maslow, 1954 </a:t>
            </a:r>
            <a:r>
              <a:rPr lang="en-GB" sz="1400" i="1" dirty="0"/>
              <a:t>cited in</a:t>
            </a:r>
            <a:r>
              <a:rPr lang="en-GB" sz="1400" dirty="0"/>
              <a:t> Baldock </a:t>
            </a:r>
            <a:r>
              <a:rPr lang="en-GB" sz="1400" i="1" dirty="0"/>
              <a:t>et al</a:t>
            </a:r>
            <a:r>
              <a:rPr lang="en-GB" sz="1400" dirty="0"/>
              <a:t>, </a:t>
            </a:r>
            <a:r>
              <a:rPr lang="en-GB" sz="1300" dirty="0"/>
              <a:t>2012) </a:t>
            </a:r>
            <a:r>
              <a:rPr lang="en-GB" dirty="0"/>
              <a:t>and ‘deeply ambivalent about wealth and material gain’.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‘move away from greed and excess toward a way of life more centred on values, community, and family’.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Signs of isolation - many citizens ‘increasingly atomized, selfish, and irresponsible.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Bring people together/improve social relations - ‘shared vision’ collective beliefs to create a better, sustainable society.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Universalistic social policy as opposed to individualistic remedies, strive to better a person’s own position.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Inequalities within levels of social capital = barriers in improving the psychological and social well being of a society as whole</a:t>
            </a:r>
            <a:r>
              <a:rPr lang="en-GB" sz="1300" dirty="0"/>
              <a:t>. 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Community and Equality are reinforcing + social policies with ↑ egalitarian stance.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Society that is rich with increased equity, sustainable objectives to achieve a more inclusive environment - trust, community life, fairness and equity </a:t>
            </a:r>
            <a:r>
              <a:rPr lang="en-GB" sz="1300" dirty="0"/>
              <a:t>(Wilkinson and Pickett, 2010).  </a:t>
            </a:r>
            <a:endParaRPr lang="en-GB" b="1" dirty="0"/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48551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D3C9D6-1066-4030-9685-EAA4F23F39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8639" y="239152"/>
            <a:ext cx="10916529" cy="866977"/>
          </a:xfrm>
        </p:spPr>
        <p:txBody>
          <a:bodyPr>
            <a:normAutofit fontScale="90000"/>
          </a:bodyPr>
          <a:lstStyle/>
          <a:p>
            <a:r>
              <a:rPr lang="en-GB" dirty="0"/>
              <a:t>Why is actually happening in society??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D4F84E6-9822-4503-A409-B30A4B5B437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12955" y="1238865"/>
            <a:ext cx="11547987" cy="5486400"/>
          </a:xfrm>
        </p:spPr>
        <p:txBody>
          <a:bodyPr>
            <a:normAutofit lnSpcReduction="10000"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Aspects of inclusion, equality, sustainability and justice.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Social Policy and politics = a way of improving people’s emotional and social well-being by changing and improving their economic circumstances.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Inequality continues to rise across the UK and other developed countries.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Universal service provision and policies to deal with many health and social problems failing to have a measurable impact.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‘a form of political window dressing, a display of good intentions, intended to give the impression of a government actively getting to grips with problems’.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Those in power and control have the opportunity to do genuine good.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Practitioners in the field face ethical dilemma's.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People are more likely to consider their psychosocial wellbeing as being mainly dependent on individualistic approaches.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Income distribution - clear way of improving the wellbeing for whole populations.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Something is preventing this from being a reality </a:t>
            </a:r>
            <a:r>
              <a:rPr lang="en-GB" sz="1300" dirty="0"/>
              <a:t>(Wilkinson and Pickett, 2010).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53902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CCBD22-704B-4051-BAD7-A766B8BB47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895" y="0"/>
            <a:ext cx="10959905" cy="998806"/>
          </a:xfrm>
        </p:spPr>
        <p:txBody>
          <a:bodyPr/>
          <a:lstStyle/>
          <a:p>
            <a:r>
              <a:rPr lang="en-GB" dirty="0"/>
              <a:t>Why is this the case?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229767-D6B7-44A4-9A86-EFDC99D1E7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1227" y="703384"/>
            <a:ext cx="11750380" cy="6481187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Marx and Durkheim - society at a macro level - structured, organized and operated</a:t>
            </a:r>
            <a:r>
              <a:rPr lang="en-GB" sz="1700" dirty="0"/>
              <a:t>.</a:t>
            </a:r>
          </a:p>
          <a:p>
            <a:r>
              <a:rPr lang="en-GB" dirty="0"/>
              <a:t>Equality reconceptualized within the broader aims of social policy </a:t>
            </a:r>
            <a:r>
              <a:rPr lang="en-GB" dirty="0" err="1"/>
              <a:t>agenda→inclusion</a:t>
            </a:r>
            <a:r>
              <a:rPr lang="en-GB" dirty="0"/>
              <a:t>, fairness &amp; social justice to be ingrained in the formation, practice, experience and analysis.</a:t>
            </a:r>
          </a:p>
          <a:p>
            <a:r>
              <a:rPr lang="en-GB" b="1" dirty="0"/>
              <a:t>Emphasis on ‘mainstream’ concepts(class, race, gender, socio-economic status, generation).</a:t>
            </a:r>
          </a:p>
          <a:p>
            <a:r>
              <a:rPr lang="en-GB" dirty="0"/>
              <a:t>Deliver real equality of opportunity to an ever increasingly diverse society</a:t>
            </a:r>
            <a:r>
              <a:rPr lang="en-GB" sz="1400" dirty="0"/>
              <a:t>(Coffey, 2004, pp.13,75). </a:t>
            </a:r>
          </a:p>
          <a:p>
            <a:r>
              <a:rPr lang="en-GB" dirty="0"/>
              <a:t>Better pre-school/early years provision and support to minimise the need for extra education in later life. ↓ Likelihood of welfare dependency, a strengthened education system = ↓future spending on the criminal justice system.</a:t>
            </a:r>
          </a:p>
          <a:p>
            <a:r>
              <a:rPr lang="en-GB" dirty="0"/>
              <a:t>Fairer society dependent on the political will - a more equal society = a better society for all.</a:t>
            </a:r>
          </a:p>
          <a:p>
            <a:r>
              <a:rPr lang="en-GB" dirty="0"/>
              <a:t>Combination of redistributive methods and narrowing the differences in incomes across society.</a:t>
            </a:r>
          </a:p>
          <a:p>
            <a:r>
              <a:rPr lang="en-GB" dirty="0"/>
              <a:t>Piecemeal efforts - improve society at a micro level/Progressive politics are required.</a:t>
            </a:r>
          </a:p>
          <a:p>
            <a:r>
              <a:rPr lang="en-GB" b="1" dirty="0"/>
              <a:t>‘of inspiring people with a vision of how to make a society substantially better place to live for the vast majority’</a:t>
            </a:r>
            <a:r>
              <a:rPr lang="en-GB" sz="1900" b="1" dirty="0"/>
              <a:t>. </a:t>
            </a:r>
          </a:p>
          <a:p>
            <a:r>
              <a:rPr lang="en-GB" dirty="0"/>
              <a:t>Public opinion supports a more equal society……. does the majority have the means to make a difference</a:t>
            </a:r>
            <a:r>
              <a:rPr lang="en-GB" sz="1400" dirty="0"/>
              <a:t>(Wilkinson and Pickett, 2010).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1548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13D34C-636D-462D-9BD4-BD57900793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799" y="1"/>
            <a:ext cx="11049001" cy="1190170"/>
          </a:xfrm>
        </p:spPr>
        <p:txBody>
          <a:bodyPr/>
          <a:lstStyle/>
          <a:p>
            <a:r>
              <a:rPr lang="en-GB" dirty="0"/>
              <a:t>Moving forward………..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4E71C5-B2FC-4D7C-9172-951A4F6527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4799" y="856342"/>
            <a:ext cx="11611429" cy="6531429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Links between inequality and social dysfunction are inescapable.</a:t>
            </a:r>
          </a:p>
          <a:p>
            <a:r>
              <a:rPr lang="en-GB" b="1" dirty="0"/>
              <a:t>Social justice, equality, economic balance, sustainability.</a:t>
            </a:r>
            <a:r>
              <a:rPr lang="en-GB" dirty="0"/>
              <a:t> </a:t>
            </a:r>
          </a:p>
          <a:p>
            <a:r>
              <a:rPr lang="en-GB" dirty="0"/>
              <a:t>More equal societies &amp; collective responsibilities = required political action to address climate change &amp; the socially damaging effects of inequality</a:t>
            </a:r>
            <a:r>
              <a:rPr lang="en-GB" sz="1700" dirty="0"/>
              <a:t>(Wilkinson and Pickett, 2010).</a:t>
            </a:r>
          </a:p>
          <a:p>
            <a:r>
              <a:rPr lang="en-GB" dirty="0"/>
              <a:t>Social policies change those facing exclusion and marginalization(Deviant?)</a:t>
            </a:r>
          </a:p>
          <a:p>
            <a:r>
              <a:rPr lang="en-GB" dirty="0"/>
              <a:t>Institutionalised control maintains existing </a:t>
            </a:r>
            <a:r>
              <a:rPr lang="en-GB" dirty="0" err="1"/>
              <a:t>structures→reinforcing</a:t>
            </a:r>
            <a:r>
              <a:rPr lang="en-GB" dirty="0"/>
              <a:t> existing divisions &amp; reproducing the dominance of those with higher levels of social control</a:t>
            </a:r>
            <a:r>
              <a:rPr lang="en-GB" sz="1700" dirty="0"/>
              <a:t>(</a:t>
            </a:r>
            <a:r>
              <a:rPr lang="en-GB" sz="1700" dirty="0" err="1"/>
              <a:t>Spicker</a:t>
            </a:r>
            <a:r>
              <a:rPr lang="en-GB" sz="1700" dirty="0"/>
              <a:t>, 2014, pp. 40,41).</a:t>
            </a:r>
          </a:p>
          <a:p>
            <a:r>
              <a:rPr lang="en-GB" sz="2900" dirty="0"/>
              <a:t>Continuing </a:t>
            </a:r>
            <a:r>
              <a:rPr lang="en-GB" dirty="0"/>
              <a:t>the oppression of those with limited power to transform their world</a:t>
            </a:r>
            <a:r>
              <a:rPr lang="en-GB" sz="1700" dirty="0"/>
              <a:t>. </a:t>
            </a:r>
          </a:p>
          <a:p>
            <a:r>
              <a:rPr lang="en-GB" dirty="0"/>
              <a:t>Conformity impacts of an individual’s ability to discover a new awareness of selfhood - denied opportunities to fully participate in a society</a:t>
            </a:r>
            <a:r>
              <a:rPr lang="en-GB" sz="1900" dirty="0"/>
              <a:t>.</a:t>
            </a:r>
          </a:p>
          <a:p>
            <a:r>
              <a:rPr lang="en-GB" dirty="0"/>
              <a:t>‘culture of silence’ rather than encouraging &amp; equipping individuals to accept the given reality of their life course trajectory – lack of facilitation to transform their own world</a:t>
            </a:r>
            <a:r>
              <a:rPr lang="en-GB" sz="1700" dirty="0"/>
              <a:t>. </a:t>
            </a:r>
          </a:p>
          <a:p>
            <a:r>
              <a:rPr lang="en-GB" dirty="0"/>
              <a:t>Oppression clearly in society today/maintenance of the privileged position of those who possess the power and control = unlikely to witness significant changes to the status quo.</a:t>
            </a:r>
          </a:p>
          <a:p>
            <a:r>
              <a:rPr lang="en-GB" dirty="0"/>
              <a:t>Lack of solidarity between those developing social policy and those facing alienation.</a:t>
            </a:r>
          </a:p>
          <a:p>
            <a:r>
              <a:rPr lang="en-GB" dirty="0"/>
              <a:t>Social policy is not doing enough to liberate the oppressed</a:t>
            </a:r>
            <a:r>
              <a:rPr lang="en-GB" sz="1700" dirty="0"/>
              <a:t>(Friere,1996, pp. 9, 14, 30).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810583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 descr="http://2.bp.blogspot.com/-eqgot5oc0w4/USpdS6fsFRI/AAAAAAAAAaM/fhF7v1ZZcfs/s1600/thanks-for-listening1.jpg">
            <a:extLst>
              <a:ext uri="{FF2B5EF4-FFF2-40B4-BE49-F238E27FC236}">
                <a16:creationId xmlns:a16="http://schemas.microsoft.com/office/drawing/2014/main" id="{2B08213A-E3D5-438E-B266-8B5034A25D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9523" y="0"/>
            <a:ext cx="7315200" cy="6563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301FFEC-E974-4D57-91D4-DE07C0EC029F}"/>
              </a:ext>
            </a:extLst>
          </p:cNvPr>
          <p:cNvSpPr txBox="1"/>
          <p:nvPr/>
        </p:nvSpPr>
        <p:spPr>
          <a:xfrm>
            <a:off x="6523703" y="6193700"/>
            <a:ext cx="225158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</a:t>
            </a:r>
            <a:r>
              <a:rPr lang="en-GB" sz="1200" dirty="0" err="1"/>
              <a:t>tes</a:t>
            </a:r>
            <a:r>
              <a:rPr lang="en-GB" sz="1200" dirty="0"/>
              <a:t> teach. Nd)</a:t>
            </a:r>
          </a:p>
        </p:txBody>
      </p:sp>
    </p:spTree>
    <p:extLst>
      <p:ext uri="{BB962C8B-B14F-4D97-AF65-F5344CB8AC3E}">
        <p14:creationId xmlns:p14="http://schemas.microsoft.com/office/powerpoint/2010/main" val="15278352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7248</TotalTime>
  <Words>1896</Words>
  <Application>Microsoft Office PowerPoint</Application>
  <PresentationFormat>Widescreen</PresentationFormat>
  <Paragraphs>105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Calibri Light</vt:lpstr>
      <vt:lpstr>Office Theme</vt:lpstr>
      <vt:lpstr>SJEQ7002 The Personal and Political: Influences on Policy Effective Individuals and Groups in the UK Today </vt:lpstr>
      <vt:lpstr>EQUALITY EXPLAINED……</vt:lpstr>
      <vt:lpstr>Can Society be more Equal?</vt:lpstr>
      <vt:lpstr>IS THE UK EQUAL??</vt:lpstr>
      <vt:lpstr>An Inclusive Society??</vt:lpstr>
      <vt:lpstr>Inclusion/ Exclusion…………..Explained</vt:lpstr>
      <vt:lpstr>How Sustainable is our Society?</vt:lpstr>
      <vt:lpstr>Is the Economic Landscape Sustainable?</vt:lpstr>
      <vt:lpstr>Can Society be more sustainable?</vt:lpstr>
      <vt:lpstr>Why is actually happening in society??</vt:lpstr>
      <vt:lpstr>Why is this the case?</vt:lpstr>
      <vt:lpstr>Moving forward………..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SJEQ7002 The Personal and Political: Influences on Policy Effective Individuals and Groups in the UK Today</dc:title>
  <dc:creator>Sarah Homer</dc:creator>
  <cp:lastModifiedBy>Sarah Homer</cp:lastModifiedBy>
  <cp:revision>71</cp:revision>
  <cp:lastPrinted>2018-05-10T22:16:07Z</cp:lastPrinted>
  <dcterms:created xsi:type="dcterms:W3CDTF">2018-05-06T14:38:04Z</dcterms:created>
  <dcterms:modified xsi:type="dcterms:W3CDTF">2018-05-14T13:09:20Z</dcterms:modified>
</cp:coreProperties>
</file>