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82" r:id="rId3"/>
    <p:sldId id="283" r:id="rId4"/>
    <p:sldId id="284" r:id="rId5"/>
    <p:sldId id="285" r:id="rId6"/>
    <p:sldId id="286" r:id="rId7"/>
    <p:sldId id="287" r:id="rId8"/>
    <p:sldId id="288" r:id="rId9"/>
    <p:sldId id="289" r:id="rId10"/>
    <p:sldId id="290" r:id="rId11"/>
    <p:sldId id="291" r:id="rId12"/>
    <p:sldId id="292" r:id="rId13"/>
    <p:sldId id="293" r:id="rId14"/>
    <p:sldId id="264" r:id="rId15"/>
    <p:sldId id="265" r:id="rId16"/>
    <p:sldId id="266" r:id="rId17"/>
    <p:sldId id="267" r:id="rId18"/>
    <p:sldId id="268" r:id="rId19"/>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40" autoAdjust="0"/>
    <p:restoredTop sz="58488" autoAdjust="0"/>
  </p:normalViewPr>
  <p:slideViewPr>
    <p:cSldViewPr>
      <p:cViewPr varScale="1">
        <p:scale>
          <a:sx n="45" d="100"/>
          <a:sy n="45" d="100"/>
        </p:scale>
        <p:origin x="1824" y="60"/>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0C0125A7-87E7-4CA3-AB06-46FAEE0597DC}" type="datetimeFigureOut">
              <a:rPr lang="en-GB" smtClean="0"/>
              <a:t>21/02/2020</a:t>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8CE49A70-4402-455A-9DA2-A24E3D0CC40B}" type="slidenum">
              <a:rPr lang="en-GB" smtClean="0"/>
              <a:t>‹#›</a:t>
            </a:fld>
            <a:endParaRPr lang="en-GB"/>
          </a:p>
        </p:txBody>
      </p:sp>
    </p:spTree>
    <p:extLst>
      <p:ext uri="{BB962C8B-B14F-4D97-AF65-F5344CB8AC3E}">
        <p14:creationId xmlns:p14="http://schemas.microsoft.com/office/powerpoint/2010/main" val="30302561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p:spPr>
        <p:txBody>
          <a:bodyPr/>
          <a:lstStyle/>
          <a:p>
            <a:pPr>
              <a:lnSpc>
                <a:spcPct val="115000"/>
              </a:lnSpc>
              <a:spcAft>
                <a:spcPts val="1000"/>
              </a:spcAft>
            </a:pPr>
            <a:r>
              <a:rPr lang="en-GB" altLang="en-US" dirty="0" smtClean="0">
                <a:solidFill>
                  <a:srgbClr val="000000"/>
                </a:solidFill>
                <a:latin typeface="Calibri" panose="020F0502020204030204" pitchFamily="34" charset="0"/>
                <a:ea typeface="Calibri" panose="020F0502020204030204" pitchFamily="34" charset="0"/>
                <a:cs typeface="Times New Roman" panose="02020603050405020304" pitchFamily="18" charset="0"/>
              </a:rPr>
              <a:t>Globalization has brought people from different parts of the world and from different cultural backgrounds into routine contact with each other, and with each other's cultures. But does greater interaction imply that people are drawing closer together and becoming more like each other? An international businessperson will argue on the basis of personal experience that negotiating a business deal in Morocco is very different from negotiating a similar deal in Japan or Germany. In each case, achieving a successful outcome, in both the initial agreement and the long-term business relationship, will depend on sensitivity to differences in languages, value systems and norms of behaviour between themselves and their hosts. In short, being attuned to cultural differences can directly affect the success or failure of the project. </a:t>
            </a:r>
          </a:p>
          <a:p>
            <a:pPr>
              <a:lnSpc>
                <a:spcPct val="115000"/>
              </a:lnSpc>
              <a:spcAft>
                <a:spcPts val="1000"/>
              </a:spcAft>
            </a:pPr>
            <a:endParaRPr lang="en-GB" altLang="en-US" dirty="0" smtClean="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dirty="0" smtClean="0">
                <a:solidFill>
                  <a:srgbClr val="000000"/>
                </a:solidFill>
                <a:latin typeface="Calibri" panose="020F0502020204030204" pitchFamily="34" charset="0"/>
                <a:ea typeface="Calibri" panose="020F0502020204030204" pitchFamily="34" charset="0"/>
                <a:cs typeface="Times New Roman" panose="02020603050405020304" pitchFamily="18" charset="0"/>
              </a:rPr>
              <a:t>This chapter has two broad aims. The first is to gain an understanding of how culture influences business activities and organizations across the globe. The second aim is to understand how societies are changing, including population changes and the impacts of globalization. While there is abundant evidence, such as the explosive growth of </a:t>
            </a:r>
            <a:r>
              <a:rPr lang="en-GB" altLang="en-US" dirty="0" err="1" smtClean="0">
                <a:solidFill>
                  <a:srgbClr val="000000"/>
                </a:solidFill>
                <a:latin typeface="Calibri" panose="020F0502020204030204" pitchFamily="34" charset="0"/>
                <a:ea typeface="Calibri" panose="020F0502020204030204" pitchFamily="34" charset="0"/>
                <a:cs typeface="Times New Roman" panose="02020603050405020304" pitchFamily="18" charset="0"/>
              </a:rPr>
              <a:t>intemet</a:t>
            </a:r>
            <a:r>
              <a:rPr lang="en-GB" altLang="en-US" dirty="0" smtClean="0">
                <a:solidFill>
                  <a:srgbClr val="000000"/>
                </a:solidFill>
                <a:latin typeface="Calibri" panose="020F0502020204030204" pitchFamily="34" charset="0"/>
                <a:ea typeface="Calibri" panose="020F0502020204030204" pitchFamily="34" charset="0"/>
                <a:cs typeface="Times New Roman" panose="02020603050405020304" pitchFamily="18" charset="0"/>
              </a:rPr>
              <a:t> use, pointing to an emerging global culture, there is also consider-able evidence that local cultural identities are not withering away, as some expected, but are adapting and persisting in the new global environment. The dynamic between the global and the local is helping to shape corporate strategy. For international </a:t>
            </a:r>
            <a:r>
              <a:rPr lang="en-GB" altLang="en-US" dirty="0" err="1" smtClean="0">
                <a:solidFill>
                  <a:srgbClr val="000000"/>
                </a:solidFill>
                <a:latin typeface="Calibri" panose="020F0502020204030204" pitchFamily="34" charset="0"/>
                <a:ea typeface="Calibri" panose="020F0502020204030204" pitchFamily="34" charset="0"/>
                <a:cs typeface="Times New Roman" panose="02020603050405020304" pitchFamily="18" charset="0"/>
              </a:rPr>
              <a:t>busi</a:t>
            </a:r>
            <a:r>
              <a:rPr lang="en-GB" altLang="en-US" dirty="0" smtClean="0">
                <a:solidFill>
                  <a:srgbClr val="000000"/>
                </a:solidFill>
                <a:latin typeface="Calibri" panose="020F0502020204030204" pitchFamily="34" charset="0"/>
                <a:ea typeface="Calibri" panose="020F0502020204030204" pitchFamily="34" charset="0"/>
                <a:cs typeface="Times New Roman" panose="02020603050405020304" pitchFamily="18" charset="0"/>
              </a:rPr>
              <a:t>-ness, grasping this dynamic interaction is the key to 'riding the waves of culture' (</a:t>
            </a:r>
            <a:r>
              <a:rPr lang="en-GB" altLang="en-US" dirty="0" err="1" smtClean="0">
                <a:solidFill>
                  <a:srgbClr val="000000"/>
                </a:solidFill>
                <a:latin typeface="Calibri" panose="020F0502020204030204" pitchFamily="34" charset="0"/>
                <a:ea typeface="Calibri" panose="020F0502020204030204" pitchFamily="34" charset="0"/>
                <a:cs typeface="Times New Roman" panose="02020603050405020304" pitchFamily="18" charset="0"/>
              </a:rPr>
              <a:t>Trompenaars</a:t>
            </a:r>
            <a:r>
              <a:rPr lang="en-GB" altLang="en-US" dirty="0" smtClean="0">
                <a:solidFill>
                  <a:srgbClr val="000000"/>
                </a:solidFill>
                <a:latin typeface="Calibri" panose="020F0502020204030204" pitchFamily="34" charset="0"/>
                <a:ea typeface="Calibri" panose="020F0502020204030204" pitchFamily="34" charset="0"/>
                <a:cs typeface="Times New Roman" panose="02020603050405020304" pitchFamily="18" charset="0"/>
              </a:rPr>
              <a:t>, 1994). We begin by defining culture, looking at the dimensions of culture in society, and the makeup of specific cultural identities among the world's peoples. </a:t>
            </a:r>
          </a:p>
          <a:p>
            <a:pPr>
              <a:lnSpc>
                <a:spcPct val="115000"/>
              </a:lnSpc>
              <a:spcAft>
                <a:spcPts val="1000"/>
              </a:spcAft>
            </a:pPr>
            <a:endParaRPr lang="en-GB" altLang="en-US" dirty="0" smtClean="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altLang="en-US" dirty="0" smtClean="0">
                <a:solidFill>
                  <a:srgbClr val="000000"/>
                </a:solidFill>
                <a:latin typeface="Calibri" panose="020F0502020204030204" pitchFamily="34" charset="0"/>
                <a:ea typeface="Calibri" panose="020F0502020204030204" pitchFamily="34" charset="0"/>
                <a:cs typeface="Times New Roman" panose="02020603050405020304" pitchFamily="18" charset="0"/>
              </a:rPr>
              <a:t>Culture includes values and beliefs shared by a group, and also norms of </a:t>
            </a:r>
            <a:r>
              <a:rPr lang="en-US" altLang="en-US" dirty="0" err="1" smtClean="0">
                <a:solidFill>
                  <a:srgbClr val="000000"/>
                </a:solidFill>
                <a:latin typeface="Calibri" panose="020F0502020204030204" pitchFamily="34" charset="0"/>
                <a:ea typeface="Calibri" panose="020F0502020204030204" pitchFamily="34" charset="0"/>
                <a:cs typeface="Times New Roman" panose="02020603050405020304" pitchFamily="18" charset="0"/>
              </a:rPr>
              <a:t>behaviour</a:t>
            </a:r>
            <a:r>
              <a:rPr lang="en-US" altLang="en-US" dirty="0" smtClean="0">
                <a:solidFill>
                  <a:srgbClr val="000000"/>
                </a:solidFill>
                <a:latin typeface="Calibri" panose="020F0502020204030204" pitchFamily="34" charset="0"/>
                <a:ea typeface="Calibri" panose="020F0502020204030204" pitchFamily="34" charset="0"/>
                <a:cs typeface="Times New Roman" panose="02020603050405020304" pitchFamily="18" charset="0"/>
              </a:rPr>
              <a:t> expected of group members. Values relate primarily to notions of good and evil, right and wrong. Values also include notions of the individual in relation to the group. </a:t>
            </a:r>
            <a:endParaRPr lang="en-GB" altLang="en-US" dirty="0" smtClean="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endParaRPr lang="en-GB" altLang="en-US" dirty="0" smtClean="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endParaRPr lang="en-US" altLang="en-US" dirty="0" smtClean="0">
              <a:latin typeface="Arial" panose="020B0604020202020204" pitchFamily="34" charset="0"/>
              <a:ea typeface="Calibri" panose="020F0502020204030204" pitchFamily="34" charset="0"/>
              <a:cs typeface="Times New Roman" panose="02020603050405020304" pitchFamily="18" charset="0"/>
            </a:endParaRPr>
          </a:p>
        </p:txBody>
      </p:sp>
      <p:sp>
        <p:nvSpPr>
          <p:cNvPr id="471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CA0F863-B357-4867-980D-A69C6956102F}" type="slidenum">
              <a:rPr lang="en-GB" altLang="en-US" smtClean="0"/>
              <a:pPr>
                <a:spcBef>
                  <a:spcPct val="0"/>
                </a:spcBef>
              </a:pPr>
              <a:t>3</a:t>
            </a:fld>
            <a:endParaRPr lang="en-GB" altLang="en-US" smtClean="0"/>
          </a:p>
        </p:txBody>
      </p:sp>
    </p:spTree>
    <p:extLst>
      <p:ext uri="{BB962C8B-B14F-4D97-AF65-F5344CB8AC3E}">
        <p14:creationId xmlns:p14="http://schemas.microsoft.com/office/powerpoint/2010/main" val="2687982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p:spPr>
        <p:txBody>
          <a:bodyPr/>
          <a:lstStyle/>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b="1" smtClean="0">
                <a:latin typeface="Calibri" panose="020F0502020204030204" pitchFamily="34" charset="0"/>
                <a:ea typeface="Calibri" panose="020F0502020204030204" pitchFamily="34" charset="0"/>
                <a:cs typeface="Times New Roman" panose="02020603050405020304" pitchFamily="18" charset="0"/>
              </a:rPr>
              <a:t>What is culture and how is it relevant to business?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Culture has been defined in many different ways, reflecting the variety of cultural phenomena that can be observed. Language, religious ritual, and art are just a few examples of cultural symbols whose shared meanings form the unique fingerprint of a particular society. Culture can be broadly defined as, 'a learned, shared, compelling, interrelated set of symbols whose meanings provide a set of orientations for members of a society' (Terpstra and David, 1991: 6). Inevitably, we all view and interpret the world around us through a cultural 'filter' to some degree. As we highlighted in Chapter 1, ethnocentrism denotes the inflexible approach of relating to the world only in terms of our own culture, while polycentrism is the approach of attempting to overcome our own cultural assumptions and to develop an openness and under-standing of other cultures. Successful international business relationships depend in large measure on developing a polycentric approach in situations where cross-cultural issues arise, such as joint ventures.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Figure 6.1 presents many common aspects of culture. Culture includes values and beliefs shared by a group, and also norms of behaviour expected of group members. Values relate primarily to notions of good and evil, right and wrong. Values also include notions of the individual in relation to the group. An important distinguishing characteristic of particular western value systems, for example, is the intrinsic value accorded to the individual. Where individualism is highly valued, the society's institu-tional and governance structures will seek to guarantee individual freedoms. The growth of democracy in countries with strong individualist cultures is no coinci-dence, but an outcome of value systems. By contrast, societies that place greater value on the collectivity, such as the family or the kinship group, are likely to develop institutional structures which are more paternalistic, that is, dominated by a father figure. These societies are likely to value group loyalty more highly than individual freedoms. These dimensions are further discussed in the section on culture theories.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Norms relate to patterns and standards of behaviour. They shape what is considered normal and abnormal behaviour. Manner of dress, food and the etiquette associated with eating and drinking are also obvious distinguishing features of a culture. Norms within societies relate to the family, education and gender roles. Norms often reflect values, and, like values, can derive from religious beliefs and take on religious significance in many societies. Norms may also reflect customs which distinguish societies one from another. For businesspeople in a foreign environment, an understanding of local culture is needed not just in the context of doing business, but in general social relations with hosts. Indeed, in Asian cultures, doing business is not confined merely to working hours, but blends into social occasions such as meals together. Here the bonds of trust are sown which are crucial to a successful business relationship.</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Values and norms of behaviour are learned in the social context - we are not born with them. For this reason they are not fixed and static, but are capable of change. Societies may evolve over time, and individuals may change when they move to a new environment. Organizations, too, change as they expand internationally. One of the themes of this chapter is the extent to which growth in interactions between cultures, and the growth of international markets and global brands such as McDonald's and Nike are leading to a global or 'cosmopolitan` culture. The Big Mac and Coca-Cola epitomize the uniform standard product for all markets. But in fact, McDonald's has long been sensitive to differing local tastes, offering the teriyaki burger in Japan, for example, although relying on their core brands as the mainstay of the business. Waning enthusiasm for hamburgers in their mature markets, however, has given impetus to changes in strategy (see closing case study). Coca-Cola, too, has revised its global strategy, offering different products to suit consumers in different markets, under a variety of brand names. Similarly, entertainment and media industries, including music and film, present a mixed picture: the emergence of large global companies, but also much local output designed for local tastes. We live in a world in which emerging economies are becoming increasingly influential culturally as well as economically. India's thriving film industry, usually referred to as 'Bollywood' as it is centred in Bombay (Mumbai), was founded to cater for local tastes, but, not surprisingly, is going global. Bollywood companies are now financing much of the output of Hollywood, home of America's film industry.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endParaRPr lang="en-GB" altLang="en-US" smtClean="0">
              <a:latin typeface="Arial" panose="020B0604020202020204" pitchFamily="34" charset="0"/>
              <a:ea typeface="Calibri" panose="020F0502020204030204" pitchFamily="34" charset="0"/>
              <a:cs typeface="Times New Roman" panose="02020603050405020304" pitchFamily="18" charset="0"/>
            </a:endParaRPr>
          </a:p>
        </p:txBody>
      </p:sp>
      <p:sp>
        <p:nvSpPr>
          <p:cNvPr id="4915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ECE8B58-97C1-42BD-9A1B-FB84100EFFB0}" type="slidenum">
              <a:rPr lang="en-GB" altLang="en-US" smtClean="0"/>
              <a:pPr>
                <a:spcBef>
                  <a:spcPct val="0"/>
                </a:spcBef>
              </a:pPr>
              <a:t>4</a:t>
            </a:fld>
            <a:endParaRPr lang="en-GB" altLang="en-US" smtClean="0"/>
          </a:p>
        </p:txBody>
      </p:sp>
    </p:spTree>
    <p:extLst>
      <p:ext uri="{BB962C8B-B14F-4D97-AF65-F5344CB8AC3E}">
        <p14:creationId xmlns:p14="http://schemas.microsoft.com/office/powerpoint/2010/main" val="1930237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p:spPr>
        <p:txBody>
          <a:bodyPr/>
          <a:lstStyle/>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Language is the basic means of communication between people, which facilitates social interaction and fosters a system of shared values and norms. </a:t>
            </a:r>
            <a:r>
              <a:rPr lang="en-GB" altLang="en-US" dirty="0" smtClean="0">
                <a:latin typeface="Calibri" panose="020F0502020204030204" pitchFamily="34" charset="0"/>
                <a:ea typeface="Calibri" panose="020F0502020204030204" pitchFamily="34" charset="0"/>
                <a:cs typeface="Times New Roman" panose="02020603050405020304" pitchFamily="18" charset="0"/>
              </a:rPr>
              <a:t>Language is much more than the vocabulary and grammar that make up written and spoken expression. The researchers E.T. and MR. Hall distinguish between 'low-context' and 'high-context' cultures (Hall and Hall, 196o). In a low-context culture, communication is clear and direct; speakers come straight to the point and say exactly what they mean. The US is a good example of the low-context culture. In the high-context culture, much goes unsaid; depending on the relationship between the speakers, each is able to interpret body language and 'read between the lines'. In this type of culture, ambiguity is the norm, and directness is avoided. Asian cultures fall into this type. For Americans, meeting with people from high-context cultures can seem frustrating, as they are unsure where they stand, while their Asian counterparts are unsettled by their directness of approach, which may come across as insincerity. </a:t>
            </a:r>
          </a:p>
          <a:p>
            <a:pPr>
              <a:lnSpc>
                <a:spcPct val="115000"/>
              </a:lnSpc>
              <a:spcAft>
                <a:spcPts val="1000"/>
              </a:spcAft>
            </a:pPr>
            <a:endParaRPr lang="en-GB" altLang="en-US" dirty="0"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dirty="0" smtClean="0">
                <a:latin typeface="Calibri" panose="020F0502020204030204" pitchFamily="34" charset="0"/>
                <a:ea typeface="Calibri" panose="020F0502020204030204" pitchFamily="34" charset="0"/>
                <a:cs typeface="Times New Roman" panose="02020603050405020304" pitchFamily="18" charset="0"/>
              </a:rPr>
              <a:t>In terms of numbers, the linguistic family of Chinese is spoken by the largest number of people. As Figure 6.2 shows, Chinese speakers far outnumber any other language group, amounting to about 20% of the world's population. It is notable that five of the ten most widely spoken first languages are from the Bric countries. The large number of Portuguese speakers is due to the size of Brazil. Hindi and Bengali are both Indian languages</a:t>
            </a:r>
          </a:p>
          <a:p>
            <a:endParaRPr lang="en-GB" altLang="en-US" dirty="0" smtClean="0">
              <a:latin typeface="Arial" panose="020B0604020202020204" pitchFamily="34" charset="0"/>
              <a:ea typeface="Calibri" panose="020F0502020204030204" pitchFamily="34" charset="0"/>
              <a:cs typeface="Times New Roman" panose="02020603050405020304" pitchFamily="18" charset="0"/>
            </a:endParaRPr>
          </a:p>
        </p:txBody>
      </p:sp>
      <p:sp>
        <p:nvSpPr>
          <p:cNvPr id="5325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3AE66B2-B211-4D52-B30F-C6BDD502FBC7}" type="slidenum">
              <a:rPr lang="en-GB" altLang="en-US" smtClean="0"/>
              <a:pPr>
                <a:spcBef>
                  <a:spcPct val="0"/>
                </a:spcBef>
              </a:pPr>
              <a:t>5</a:t>
            </a:fld>
            <a:endParaRPr lang="en-GB" altLang="en-US" smtClean="0"/>
          </a:p>
        </p:txBody>
      </p:sp>
    </p:spTree>
    <p:extLst>
      <p:ext uri="{BB962C8B-B14F-4D97-AF65-F5344CB8AC3E}">
        <p14:creationId xmlns:p14="http://schemas.microsoft.com/office/powerpoint/2010/main" val="15546117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a:lnSpc>
                <a:spcPct val="115000"/>
              </a:lnSpc>
              <a:spcAft>
                <a:spcPts val="1000"/>
              </a:spcAft>
              <a:defRPr/>
            </a:pPr>
            <a:r>
              <a:rPr lang="en-GB" dirty="0" smtClean="0">
                <a:latin typeface="Calibri"/>
                <a:ea typeface="Calibri"/>
                <a:cs typeface="Times New Roman"/>
              </a:rPr>
              <a:t>In most countries, one or more dominant languages exist alongside minority languages, which may be concentrated in specific geographical regions. Canada has two official languages, English and French, and the minority French speakers have a history of separatist activism. Switzerland, by contrast, has four official languages (German, French, Italian and Romansh) which co-exist in harmony. Linguistic diversity within a state may arise in several different ways:</a:t>
            </a:r>
          </a:p>
          <a:p>
            <a:pPr>
              <a:lnSpc>
                <a:spcPct val="115000"/>
              </a:lnSpc>
              <a:spcAft>
                <a:spcPts val="1000"/>
              </a:spcAft>
              <a:defRPr/>
            </a:pPr>
            <a:r>
              <a:rPr lang="en-GB" dirty="0" smtClean="0">
                <a:latin typeface="Calibri"/>
                <a:ea typeface="Calibri"/>
                <a:cs typeface="Times New Roman"/>
              </a:rPr>
              <a:t> </a:t>
            </a:r>
          </a:p>
          <a:p>
            <a:pPr marL="342900" indent="-342900">
              <a:lnSpc>
                <a:spcPct val="115000"/>
              </a:lnSpc>
              <a:spcAft>
                <a:spcPts val="1000"/>
              </a:spcAft>
              <a:buFont typeface="Symbol"/>
              <a:buChar char=""/>
              <a:defRPr/>
            </a:pPr>
            <a:r>
              <a:rPr lang="en-GB" dirty="0" smtClean="0">
                <a:latin typeface="Calibri"/>
                <a:ea typeface="Calibri"/>
                <a:cs typeface="Times New Roman"/>
              </a:rPr>
              <a:t>A minority language may represent a native culture, such as the Indian nations which inhabited North and South America before the arrival of European settlers. The US, Australia and South Africa are </a:t>
            </a:r>
            <a:r>
              <a:rPr lang="en-GB" dirty="0" err="1" smtClean="0">
                <a:latin typeface="Calibri"/>
                <a:ea typeface="Calibri"/>
                <a:cs typeface="Times New Roman"/>
              </a:rPr>
              <a:t>aU</a:t>
            </a:r>
            <a:r>
              <a:rPr lang="en-GB" dirty="0" smtClean="0">
                <a:latin typeface="Calibri"/>
                <a:ea typeface="Calibri"/>
                <a:cs typeface="Times New Roman"/>
              </a:rPr>
              <a:t> settler societies where tensions erupted between the new arrivals and existing native cultures. These tensions are still observable today, as evidenced by the second-class citizen status of which Native Americans complain. </a:t>
            </a:r>
          </a:p>
          <a:p>
            <a:pPr marL="342900" indent="-342900">
              <a:lnSpc>
                <a:spcPct val="115000"/>
              </a:lnSpc>
              <a:spcAft>
                <a:spcPts val="1000"/>
              </a:spcAft>
              <a:buFont typeface="Symbol"/>
              <a:buChar char=""/>
              <a:defRPr/>
            </a:pPr>
            <a:r>
              <a:rPr lang="en-GB" dirty="0" smtClean="0">
                <a:latin typeface="Calibri"/>
                <a:ea typeface="Calibri"/>
                <a:cs typeface="Times New Roman"/>
              </a:rPr>
              <a:t>Colonizing states introduced their own language into their colonies. The western imperial powers of the sixteenth to the nineteenth centuries included the British, French, Dutch, Belgians, Spanish and Portuguese. All left their national languages in their colonies, where the colonial language became that of the elites, as well as that of government and administration. The many indigenous peoples spoke native languages, but struggled to maintain their cultures against the tide of colonialism. Today, most of South America is Spanish-speaking, and Spanish companies in recent years have expanded in the region, attracted by a perceived affinity with these markets, derived from a common language.</a:t>
            </a:r>
          </a:p>
          <a:p>
            <a:pPr marL="342900" indent="-342900">
              <a:lnSpc>
                <a:spcPct val="115000"/>
              </a:lnSpc>
              <a:spcAft>
                <a:spcPts val="1000"/>
              </a:spcAft>
              <a:buFont typeface="Symbol"/>
              <a:buChar char=""/>
              <a:defRPr/>
            </a:pPr>
            <a:r>
              <a:rPr lang="en-GB" dirty="0" smtClean="0">
                <a:latin typeface="Calibri"/>
                <a:ea typeface="Calibri"/>
                <a:cs typeface="Times New Roman"/>
              </a:rPr>
              <a:t>Immigration can create linguistic diversity. Immigrants are faced with the difficulties of assimilation in a new culture, or maintaining a separate identity. Where immigrants are concentrated geographically, they may form a subculture in which they speak their home language. </a:t>
            </a:r>
          </a:p>
          <a:p>
            <a:pPr marL="342900" indent="-342900">
              <a:lnSpc>
                <a:spcPct val="115000"/>
              </a:lnSpc>
              <a:spcAft>
                <a:spcPts val="1000"/>
              </a:spcAft>
              <a:buFont typeface="Symbol"/>
              <a:buChar char=""/>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Governments' education policies can be directed towards protecting minority languages or, more commonly, compelling schools to teach the dominant language in order to facilitate assimilation of minority cultures into the mainstream culture. In countries that have decentralized authority in regions or provinces, the regional authorities may wish to maintain the local language in the school system as a means of maintaining the local culture. In Spain, there are several 'autonomous regions', where regional languages, such as Catalan, are strongly in evidence.</a:t>
            </a:r>
          </a:p>
          <a:p>
            <a:pPr>
              <a:lnSpc>
                <a:spcPct val="115000"/>
              </a:lnSpc>
              <a:spcAft>
                <a:spcPts val="1000"/>
              </a:spcAft>
              <a:defRPr/>
            </a:pPr>
            <a:endParaRPr lang="en-GB" dirty="0" smtClean="0">
              <a:latin typeface="Calibri"/>
              <a:ea typeface="Calibri"/>
              <a:cs typeface="Times New Roman"/>
            </a:endParaRPr>
          </a:p>
          <a:p>
            <a:pPr>
              <a:defRPr/>
            </a:pPr>
            <a:endParaRPr lang="en-GB" dirty="0"/>
          </a:p>
        </p:txBody>
      </p:sp>
      <p:sp>
        <p:nvSpPr>
          <p:cNvPr id="5530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B5AF39A-03C7-4C33-A6EC-96DA05FD2D18}" type="slidenum">
              <a:rPr lang="en-GB" altLang="en-US" smtClean="0"/>
              <a:pPr>
                <a:spcBef>
                  <a:spcPct val="0"/>
                </a:spcBef>
              </a:pPr>
              <a:t>6</a:t>
            </a:fld>
            <a:endParaRPr lang="en-GB" altLang="en-US" smtClean="0"/>
          </a:p>
        </p:txBody>
      </p:sp>
    </p:spTree>
    <p:extLst>
      <p:ext uri="{BB962C8B-B14F-4D97-AF65-F5344CB8AC3E}">
        <p14:creationId xmlns:p14="http://schemas.microsoft.com/office/powerpoint/2010/main" val="26993346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p:spPr>
        <p:txBody>
          <a:bodyPr/>
          <a:lstStyle/>
          <a:p>
            <a:pPr>
              <a:lnSpc>
                <a:spcPct val="115000"/>
              </a:lnSpc>
              <a:spcAft>
                <a:spcPts val="1000"/>
              </a:spcAft>
            </a:pPr>
            <a:r>
              <a:rPr lang="en-GB" altLang="en-US" b="1" smtClean="0">
                <a:solidFill>
                  <a:srgbClr val="000000"/>
                </a:solidFill>
                <a:latin typeface="Calibri" panose="020F0502020204030204" pitchFamily="34" charset="0"/>
                <a:ea typeface="Calibri" panose="020F0502020204030204" pitchFamily="34" charset="0"/>
                <a:cs typeface="Times New Roman" panose="02020603050405020304" pitchFamily="18" charset="0"/>
              </a:rPr>
              <a:t>English: the global language? </a:t>
            </a:r>
            <a:endParaRPr lang="en-GB" altLang="en-US" smtClean="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solidFill>
                  <a:srgbClr val="000000"/>
                </a:solidFill>
                <a:latin typeface="Calibri" panose="020F0502020204030204" pitchFamily="34" charset="0"/>
                <a:ea typeface="Calibri" panose="020F0502020204030204" pitchFamily="34" charset="0"/>
                <a:cs typeface="Times New Roman" panose="02020603050405020304" pitchFamily="18" charset="0"/>
              </a:rPr>
              <a:t>The importance of English as a global language extends far beyond the number of native speakers. English is the commonest language for the global media and the Internet (see Figure 6.3), and the commonest second language. For the many people who travel internationally, English is a recognized means of communication, often when neither of the parties speaks English as a first language. These globetrotters include not only businesspeople and diplomats, but tourists, sportspeople, academics, and students. The English language in these contexts is an intercultural means of communicating. Businesspeople are likely to use English in their international busi-ness activities, but speak their own first language at home. By the same token, while Hindi is the official language of India, English as an associate national language facil-itates communication between the many non-Hindi-speaking groups. India is one of the world's most multilingual countries, with fourteen major languages and many more minor ones. English is spoken by about So% of India's population. Moreover, in the booming information technology industry, the predominance of the English language is proving a location advantage.</a:t>
            </a:r>
          </a:p>
          <a:p>
            <a:pPr>
              <a:lnSpc>
                <a:spcPct val="115000"/>
              </a:lnSpc>
              <a:spcAft>
                <a:spcPts val="1000"/>
              </a:spcAft>
            </a:pPr>
            <a:endParaRPr lang="en-GB" altLang="en-US" smtClean="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endParaRPr lang="en-GB" altLang="en-US" smtClean="0">
              <a:latin typeface="Arial" panose="020B0604020202020204" pitchFamily="34" charset="0"/>
              <a:ea typeface="Calibri" panose="020F0502020204030204" pitchFamily="34" charset="0"/>
              <a:cs typeface="Times New Roman" panose="02020603050405020304" pitchFamily="18" charset="0"/>
            </a:endParaRPr>
          </a:p>
        </p:txBody>
      </p:sp>
      <p:sp>
        <p:nvSpPr>
          <p:cNvPr id="5734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806A7AD-79C9-413D-8982-C8501659640C}" type="slidenum">
              <a:rPr lang="en-GB" altLang="en-US" smtClean="0"/>
              <a:pPr>
                <a:spcBef>
                  <a:spcPct val="0"/>
                </a:spcBef>
              </a:pPr>
              <a:t>7</a:t>
            </a:fld>
            <a:endParaRPr lang="en-GB" altLang="en-US" smtClean="0"/>
          </a:p>
        </p:txBody>
      </p:sp>
    </p:spTree>
    <p:extLst>
      <p:ext uri="{BB962C8B-B14F-4D97-AF65-F5344CB8AC3E}">
        <p14:creationId xmlns:p14="http://schemas.microsoft.com/office/powerpoint/2010/main" val="28890070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p:spPr>
        <p:txBody>
          <a:bodyPr/>
          <a:lstStyle/>
          <a:p>
            <a:pPr>
              <a:lnSpc>
                <a:spcPct val="115000"/>
              </a:lnSpc>
              <a:spcAft>
                <a:spcPts val="1000"/>
              </a:spcAft>
            </a:pPr>
            <a:r>
              <a:rPr lang="en-GB" altLang="en-US" b="1" smtClean="0">
                <a:latin typeface="Calibri" panose="020F0502020204030204" pitchFamily="34" charset="0"/>
                <a:ea typeface="Calibri" panose="020F0502020204030204" pitchFamily="34" charset="0"/>
                <a:cs typeface="Times New Roman" panose="02020603050405020304" pitchFamily="18" charset="0"/>
              </a:rPr>
              <a:t>How religion impacts on business Life </a:t>
            </a:r>
            <a:br>
              <a:rPr lang="en-GB" altLang="en-US" b="1" smtClean="0">
                <a:latin typeface="Calibri" panose="020F0502020204030204" pitchFamily="34" charset="0"/>
                <a:ea typeface="Calibri" panose="020F0502020204030204" pitchFamily="34" charset="0"/>
                <a:cs typeface="Times New Roman" panose="02020603050405020304" pitchFamily="18" charset="0"/>
              </a:rPr>
            </a:br>
            <a:r>
              <a:rPr lang="en-GB" altLang="en-US" smtClean="0">
                <a:latin typeface="Calibri" panose="020F0502020204030204" pitchFamily="34" charset="0"/>
                <a:ea typeface="Calibri" panose="020F0502020204030204" pitchFamily="34" charset="0"/>
                <a:cs typeface="Times New Roman" panose="02020603050405020304" pitchFamily="18" charset="0"/>
              </a:rPr>
              <a:t>Religious beliefs and practices have direct and indirect influences on many aspects of business life. This is especially true in countries where religious practices, for example daily prayers in Muslim countries, are intertwined with daily living. Doing business is not confined to what happens in corporate meeting rooms. Often the behavioural norms that are observed in business life, such as dress code, reflect religious values. Furthermore, in many countries, social occasions are important aspects of doing business, helping the parties to get to know each other as people. Many pitfalls be in wait for western businesspeople unfamiliar with the ways in which food and drink are consumed in specific Asian societies. Some of the aspects of religion that impact on business life are shown in Figure 6,5. Rules about clothing operate in some countries, such as the requirement of long clothing for women in Muslim societies. The consumption of alcoholic drink is also forbidden in these societies. There are restrictions on types of food, such as the prohibition on beef for Hindus or pork for Muslims. Religious festivals, such as Ramadan for Muslims, are periods with their own observances. Similarly, there are restrictions on business hours in many countries, often due to a designated day of religious observance, such as Sunday in predominantly Christian countries. In many countries, there are restrictions on media content deemed to conflict with the main religion. Of direct importance to people doing business in Muslim countries are the restrictions on financial transactions which are not compliant with Sharia law. These countries, however, have established western legal systems specifically for commer-cial transactions. In Muslim societies, therefore, there is co-existence between many westernized forms and the more traditional religious culture.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endParaRPr lang="en-GB" altLang="en-US" smtClean="0">
              <a:latin typeface="Arial" panose="020B0604020202020204" pitchFamily="34" charset="0"/>
              <a:ea typeface="Calibri" panose="020F0502020204030204" pitchFamily="34" charset="0"/>
              <a:cs typeface="Times New Roman" panose="02020603050405020304" pitchFamily="18" charset="0"/>
            </a:endParaRPr>
          </a:p>
        </p:txBody>
      </p:sp>
      <p:sp>
        <p:nvSpPr>
          <p:cNvPr id="7475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66C4C6E-87A0-4A77-BB28-5B33582C632C}" type="slidenum">
              <a:rPr lang="en-GB" altLang="en-US" smtClean="0"/>
              <a:pPr>
                <a:spcBef>
                  <a:spcPct val="0"/>
                </a:spcBef>
              </a:pPr>
              <a:t>8</a:t>
            </a:fld>
            <a:endParaRPr lang="en-GB" altLang="en-US" smtClean="0"/>
          </a:p>
        </p:txBody>
      </p:sp>
    </p:spTree>
    <p:extLst>
      <p:ext uri="{BB962C8B-B14F-4D97-AF65-F5344CB8AC3E}">
        <p14:creationId xmlns:p14="http://schemas.microsoft.com/office/powerpoint/2010/main" val="663520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p:spPr>
        <p:txBody>
          <a:bodyPr/>
          <a:lstStyle/>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b="1" smtClean="0">
                <a:latin typeface="Calibri" panose="020F0502020204030204" pitchFamily="34" charset="0"/>
                <a:ea typeface="Calibri" panose="020F0502020204030204" pitchFamily="34" charset="0"/>
                <a:cs typeface="Times New Roman" panose="02020603050405020304" pitchFamily="18" charset="0"/>
              </a:rPr>
              <a:t>Migration </a:t>
            </a: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The urge to move to 'greener pastures' is not a recent phenomenon. People have been on the move throughout history. Movements that result in a permanent change of residence are referred to as migration, and are a normal aspect of most societies (de Haan, 199,9). Migration can be internal, from one place to another within the same country, or it can be international, from one country to another. 'Immigrants' refer to people coming into a country, and 'emigrants' refer to people leaving a country. Push and pull factors are involved. Some push factors are escape from poverty, natural disasters or religious persecution. Often, when these factors are involved, people move en masse across borders. Pull factors include the prospect - real or imagined -of a good job and greater economic opportunities.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Many countries welcome - and even depend on - immigrant workers, particularly during periods of rapid growth. Post-war economic development in France and Germany depended in large measure on immigrant labour. In Germany, many of these immigrants came as 'guest-workers, on short-term contracts. However, millions of these workers, a large proportion of whom were Turkish, stayed on and have become settled. A recent trend has been migration from countries in Africa and Asia to the oil-rich countries of the Gulf region, mainly Kuwait, the United Arab Emirates and Saudi Arabia. International migrants account for about one in ten inhabitants of developed countries, but in some countries the proportion is much higher, as Figure 6.6 shows.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Migration impacts on both the sending and receiving countries. Highly skilled workers, such as scientists, doctors, and engineers, come to industrialized regions from developing countries, forming a 'brain drain' which deprives their home countries of their skills, but provides broader individual opportunities for self-betterment. These workers are welcomed by industrialized societies to fill gaps in their own work-forces. On the other hand, poor, unskilled migrants, often without legal documentation, enter a country and find work in jobs that local people are reluctant to take (for example in agriculture). These people pose a number of issues for both government and society in recipient countries. Employment, housing, healthcare and education are some of the main areas where they have particular needs, often because of language difficulties. Remittances sent by workers back to their home countries contribute to the economies of many developing countries, as shown in Figure 6.7. next slide Total remittances to developing countries amounted to $328 billion in 2008, up 15% from the previous year. However, late 2008 saw a slowdown in the flow of remit-tances, with flows continuing to be weak in 2009 (World Bank, 2009).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endParaRPr lang="en-GB" altLang="en-US" smtClean="0">
              <a:latin typeface="Arial" panose="020B0604020202020204" pitchFamily="34" charset="0"/>
              <a:ea typeface="Calibri" panose="020F0502020204030204" pitchFamily="34" charset="0"/>
              <a:cs typeface="Times New Roman" panose="02020603050405020304" pitchFamily="18" charset="0"/>
            </a:endParaRPr>
          </a:p>
        </p:txBody>
      </p:sp>
      <p:sp>
        <p:nvSpPr>
          <p:cNvPr id="8704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DA77AC3-B2D4-455A-A075-D36F409DABD2}" type="slidenum">
              <a:rPr lang="en-GB" altLang="en-US" smtClean="0"/>
              <a:pPr>
                <a:spcBef>
                  <a:spcPct val="0"/>
                </a:spcBef>
              </a:pPr>
              <a:t>9</a:t>
            </a:fld>
            <a:endParaRPr lang="en-GB" altLang="en-US" smtClean="0"/>
          </a:p>
        </p:txBody>
      </p:sp>
    </p:spTree>
    <p:extLst>
      <p:ext uri="{BB962C8B-B14F-4D97-AF65-F5344CB8AC3E}">
        <p14:creationId xmlns:p14="http://schemas.microsoft.com/office/powerpoint/2010/main" val="6925177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a:ln/>
        </p:spPr>
      </p:sp>
      <p:sp>
        <p:nvSpPr>
          <p:cNvPr id="93187" name="Notes Placeholder 2"/>
          <p:cNvSpPr>
            <a:spLocks noGrp="1"/>
          </p:cNvSpPr>
          <p:nvPr>
            <p:ph type="body" idx="1"/>
          </p:nvPr>
        </p:nvSpPr>
        <p:spPr>
          <a:noFill/>
        </p:spPr>
        <p:txBody>
          <a:bodyPr/>
          <a:lstStyle/>
          <a:p>
            <a:pPr>
              <a:lnSpc>
                <a:spcPct val="115000"/>
              </a:lnSpc>
              <a:spcAft>
                <a:spcPts val="1000"/>
              </a:spcAft>
            </a:pPr>
            <a:r>
              <a:rPr lang="en-GB" altLang="en-US" b="1" smtClean="0">
                <a:latin typeface="Calibri" panose="020F0502020204030204" pitchFamily="34" charset="0"/>
                <a:ea typeface="Calibri" panose="020F0502020204030204" pitchFamily="34" charset="0"/>
                <a:cs typeface="Times New Roman" panose="02020603050405020304" pitchFamily="18" charset="0"/>
              </a:rPr>
              <a:t>Changing populations </a:t>
            </a: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The world's population stands at 6.8 billion people. Asia is by far the most populous continent, with 4.1 billion people, followed by Africa, with just over one billion people. These are the continents with the largest number of developing countries, and it is in these regions that future population growth will primarily take place. As Figure 6.10 shows, projected growth rates for the period 2009 to 2050 in sub-Saharan Africa and in the least developed countries generally are over 100%. These figures contrast with a projected growth rate of just 3.4% in developed regions. By 2050, populations of developing regions will account for 86% of the world's population (see Figure 6.11 next slide). The most common way in which populations grow is the increase in number of births over deaths. Populations change constantly. They change naturally over time and across space. Demographic change refers to these population changes. They include births, deaths, and migration. Demographic changes, while they take place at a slow pace, can have profound long-term effects on societies. </a:t>
            </a: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Improved health and living conditions hale resulted in people living longer than those of earlier generations. But while people welcome the opportunities afforded by an active and healthy life beyond retirement, there are looming challenges associated with ageing societies. Globally, the number of people over 65 is expected to have doubled between 2005 and 2030 (World Economic Forum, 2009c). In developed coun-tries, the funding of pensions and healthcare for swelling numbers of retired people has become a major issue for governments. In the advanced economies in 2000, there were four people of working age for every one over 65, but by 2020 this number will have dropped to 2.7.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Developing countries are also rapidly ageing, and governments in these coun-tries will soon be facing similar challenges, only with considerably larger popula-tions of retired people, as Figure 6.12 shows. By 2030, the number of people over 65 in China will have risen nearly 138% from 2005, to about 240 million people. The percentage rise in India is slightly less, at 135%, but the rise in Brazil will be 158%. Of the developed countries, the one with the largest expected increase is the US, where the increase will be 88%.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endParaRPr lang="en-GB" altLang="en-US" smtClean="0">
              <a:latin typeface="Arial" panose="020B0604020202020204" pitchFamily="34" charset="0"/>
              <a:ea typeface="Calibri" panose="020F0502020204030204" pitchFamily="34" charset="0"/>
              <a:cs typeface="Times New Roman" panose="02020603050405020304" pitchFamily="18" charset="0"/>
            </a:endParaRPr>
          </a:p>
        </p:txBody>
      </p:sp>
      <p:sp>
        <p:nvSpPr>
          <p:cNvPr id="9318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4B61748-5DEE-4C2A-BEA4-BD465D446D1C}" type="slidenum">
              <a:rPr lang="en-GB" altLang="en-US" smtClean="0"/>
              <a:pPr>
                <a:spcBef>
                  <a:spcPct val="0"/>
                </a:spcBef>
              </a:pPr>
              <a:t>12</a:t>
            </a:fld>
            <a:endParaRPr lang="en-GB" altLang="en-US" smtClean="0"/>
          </a:p>
        </p:txBody>
      </p:sp>
    </p:spTree>
    <p:extLst>
      <p:ext uri="{BB962C8B-B14F-4D97-AF65-F5344CB8AC3E}">
        <p14:creationId xmlns:p14="http://schemas.microsoft.com/office/powerpoint/2010/main" val="23549406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95235" name="Notes Placeholder 2"/>
          <p:cNvSpPr>
            <a:spLocks noGrp="1"/>
          </p:cNvSpPr>
          <p:nvPr>
            <p:ph type="body" idx="1"/>
          </p:nvPr>
        </p:nvSpPr>
        <p:spPr>
          <a:noFill/>
        </p:spPr>
        <p:txBody>
          <a:bodyPr/>
          <a:lstStyle/>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In a report on pensions and healthcare, the World Economic Forum recommends viewing ageing societies positively as creating opportunities, rather than negatively as creating burdens (World Economic Forum, 2009c). Business organizations and governments are involved in finding ways to utilize the talent that older workers have to offer, as well as finding ways to fund pensions and healthcare. As people are able to remain economically active for longer than in earlier generations, keeping older people at work, possibly on a part-time basis, is a sensible measure businesses can take. Legal retirement ages set by governments tend to reflect shorter longevity than is now the case. In many countries, people carry on working past the legal retirement age, partly out of necessity. In South Korea, the average man works until he is 71, even though the official retirement age is 6o. In many countries, most people retire before the legal retirement age, and are able to receive pensions despite their early exit from the labour force. In Austria, the average man leaves work at 59, even though the legal retirement age is 65. Early retirement schemes are expected to be scaled back as governments seek to deal with increasing pension costs. The magnitude of the problem looming is huge. A French worker can expect to live another 24 years after retirement, now taken on average at the age of 58.7.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Companies have a role to play in encouraging older workers to stay on. Training and development, usually targeted on younger employees, can be used to help older workers to play an active role. The experience of older workers can be an invaluable asset to the organization. An HR focus on younger workers tends to overlook the knowledge and experience of the older workers, viewing them negatively as obstacles holding back progress. Business history abounds with examples of entrepreneurs starting business later in life: Ray Kroc was 53 when he founded McDonald's; Harland Sanders was 62 when he founded Kentucky Fried Chicken. Changing attitudes is part of the co-ordinated strategy needed to maximize the potential contribution of older workers. Managing teams of different generations of workers is a challenge, but can bring long-term rewards for firms, as well as helping societies to accommodate growing numbers of older people.</a:t>
            </a:r>
          </a:p>
          <a:p>
            <a:endParaRPr lang="en-GB" altLang="en-US" smtClean="0">
              <a:latin typeface="Arial" panose="020B0604020202020204" pitchFamily="34" charset="0"/>
              <a:ea typeface="Calibri" panose="020F0502020204030204" pitchFamily="34" charset="0"/>
              <a:cs typeface="Times New Roman" panose="02020603050405020304" pitchFamily="18" charset="0"/>
            </a:endParaRPr>
          </a:p>
        </p:txBody>
      </p:sp>
      <p:sp>
        <p:nvSpPr>
          <p:cNvPr id="9523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23B64DD-E45C-43DD-9896-9EBC1A771538}" type="slidenum">
              <a:rPr lang="en-GB" altLang="en-US" smtClean="0"/>
              <a:pPr>
                <a:spcBef>
                  <a:spcPct val="0"/>
                </a:spcBef>
              </a:pPr>
              <a:t>13</a:t>
            </a:fld>
            <a:endParaRPr lang="en-GB" altLang="en-US" smtClean="0"/>
          </a:p>
        </p:txBody>
      </p:sp>
    </p:spTree>
    <p:extLst>
      <p:ext uri="{BB962C8B-B14F-4D97-AF65-F5344CB8AC3E}">
        <p14:creationId xmlns:p14="http://schemas.microsoft.com/office/powerpoint/2010/main" val="491244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535940" y="333501"/>
            <a:ext cx="8072119" cy="513715"/>
          </a:xfrm>
          <a:prstGeom prst="rect">
            <a:avLst/>
          </a:prstGeom>
        </p:spPr>
        <p:txBody>
          <a:bodyPr wrap="square"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2/21/2020</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rgbClr val="003399"/>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3600" b="1" i="0" u="heavy">
                <a:solidFill>
                  <a:srgbClr val="FFFF00"/>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2/21/2020</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rgbClr val="003399"/>
                </a:solidFill>
                <a:latin typeface="Arial"/>
                <a:cs typeface="Arial"/>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2/21/2020</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rgbClr val="003399"/>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2/21/2020</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2/21/2020</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535940" y="25653"/>
            <a:ext cx="8072119" cy="1123315"/>
          </a:xfrm>
          <a:prstGeom prst="rect">
            <a:avLst/>
          </a:prstGeom>
        </p:spPr>
        <p:txBody>
          <a:bodyPr wrap="square" lIns="0" tIns="0" rIns="0" bIns="0">
            <a:spAutoFit/>
          </a:bodyPr>
          <a:lstStyle>
            <a:lvl1pPr>
              <a:defRPr sz="3600" b="0" i="0">
                <a:solidFill>
                  <a:srgbClr val="003399"/>
                </a:solidFill>
                <a:latin typeface="Arial"/>
                <a:cs typeface="Arial"/>
              </a:defRPr>
            </a:lvl1pPr>
          </a:lstStyle>
          <a:p>
            <a:endParaRPr/>
          </a:p>
        </p:txBody>
      </p:sp>
      <p:sp>
        <p:nvSpPr>
          <p:cNvPr id="3" name="Holder 3"/>
          <p:cNvSpPr>
            <a:spLocks noGrp="1"/>
          </p:cNvSpPr>
          <p:nvPr>
            <p:ph type="body" idx="1"/>
          </p:nvPr>
        </p:nvSpPr>
        <p:spPr>
          <a:xfrm>
            <a:off x="186334" y="2936570"/>
            <a:ext cx="7480934" cy="1671954"/>
          </a:xfrm>
          <a:prstGeom prst="rect">
            <a:avLst/>
          </a:prstGeom>
        </p:spPr>
        <p:txBody>
          <a:bodyPr wrap="square" lIns="0" tIns="0" rIns="0" bIns="0">
            <a:spAutoFit/>
          </a:bodyPr>
          <a:lstStyle>
            <a:lvl1pPr>
              <a:defRPr sz="3600" b="1" i="0" u="heavy">
                <a:solidFill>
                  <a:srgbClr val="FFFF00"/>
                </a:solidFill>
                <a:latin typeface="Trebuchet MS"/>
                <a:cs typeface="Trebuchet MS"/>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2/21/2020</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819274" y="1905856"/>
            <a:ext cx="5662930" cy="1252855"/>
          </a:xfrm>
          <a:prstGeom prst="rect">
            <a:avLst/>
          </a:prstGeom>
        </p:spPr>
        <p:txBody>
          <a:bodyPr vert="horz" wrap="square" lIns="0" tIns="13335" rIns="0" bIns="0" rtlCol="0">
            <a:spAutoFit/>
          </a:bodyPr>
          <a:lstStyle/>
          <a:p>
            <a:pPr algn="ctr">
              <a:lnSpc>
                <a:spcPct val="100000"/>
              </a:lnSpc>
              <a:spcBef>
                <a:spcPts val="105"/>
              </a:spcBef>
            </a:pPr>
            <a:r>
              <a:rPr sz="4400" b="1" spc="-155" dirty="0">
                <a:solidFill>
                  <a:srgbClr val="6600FF"/>
                </a:solidFill>
                <a:latin typeface="Trebuchet MS"/>
                <a:cs typeface="Trebuchet MS"/>
              </a:rPr>
              <a:t>Management </a:t>
            </a:r>
            <a:r>
              <a:rPr sz="4400" b="1" spc="-235" dirty="0">
                <a:solidFill>
                  <a:srgbClr val="6600FF"/>
                </a:solidFill>
                <a:latin typeface="Trebuchet MS"/>
                <a:cs typeface="Trebuchet MS"/>
              </a:rPr>
              <a:t>in</a:t>
            </a:r>
            <a:r>
              <a:rPr sz="4400" b="1" spc="-565" dirty="0">
                <a:solidFill>
                  <a:srgbClr val="6600FF"/>
                </a:solidFill>
                <a:latin typeface="Trebuchet MS"/>
                <a:cs typeface="Trebuchet MS"/>
              </a:rPr>
              <a:t> </a:t>
            </a:r>
            <a:r>
              <a:rPr sz="4400" b="1" spc="-305" dirty="0">
                <a:solidFill>
                  <a:srgbClr val="6600FF"/>
                </a:solidFill>
                <a:latin typeface="Trebuchet MS"/>
                <a:cs typeface="Trebuchet MS"/>
              </a:rPr>
              <a:t>Practice</a:t>
            </a:r>
            <a:endParaRPr sz="4400" dirty="0">
              <a:latin typeface="Trebuchet MS"/>
              <a:cs typeface="Trebuchet MS"/>
            </a:endParaRPr>
          </a:p>
          <a:p>
            <a:pPr marL="1270" algn="ctr">
              <a:lnSpc>
                <a:spcPct val="100000"/>
              </a:lnSpc>
              <a:spcBef>
                <a:spcPts val="55"/>
              </a:spcBef>
            </a:pPr>
            <a:r>
              <a:rPr b="1" spc="-185" dirty="0">
                <a:solidFill>
                  <a:srgbClr val="6600FF"/>
                </a:solidFill>
                <a:latin typeface="Trebuchet MS"/>
                <a:cs typeface="Trebuchet MS"/>
              </a:rPr>
              <a:t>M5X02110 </a:t>
            </a:r>
            <a:r>
              <a:rPr b="1" spc="470" dirty="0">
                <a:solidFill>
                  <a:srgbClr val="6600FF"/>
                </a:solidFill>
                <a:latin typeface="Trebuchet MS"/>
                <a:cs typeface="Trebuchet MS"/>
              </a:rPr>
              <a:t>–</a:t>
            </a:r>
            <a:r>
              <a:rPr b="1" spc="-355" dirty="0">
                <a:solidFill>
                  <a:srgbClr val="6600FF"/>
                </a:solidFill>
                <a:latin typeface="Trebuchet MS"/>
                <a:cs typeface="Trebuchet MS"/>
              </a:rPr>
              <a:t> </a:t>
            </a:r>
            <a:r>
              <a:rPr b="1" spc="-285" dirty="0">
                <a:solidFill>
                  <a:srgbClr val="6600FF"/>
                </a:solidFill>
                <a:latin typeface="Trebuchet MS"/>
                <a:cs typeface="Trebuchet MS"/>
              </a:rPr>
              <a:t>Level 5</a:t>
            </a:r>
          </a:p>
        </p:txBody>
      </p:sp>
      <p:sp>
        <p:nvSpPr>
          <p:cNvPr id="3" name="object 3"/>
          <p:cNvSpPr txBox="1"/>
          <p:nvPr/>
        </p:nvSpPr>
        <p:spPr>
          <a:xfrm>
            <a:off x="0" y="3288904"/>
            <a:ext cx="8893555" cy="997709"/>
          </a:xfrm>
          <a:prstGeom prst="rect">
            <a:avLst/>
          </a:prstGeom>
        </p:spPr>
        <p:txBody>
          <a:bodyPr vert="horz" wrap="square" lIns="0" tIns="12700" rIns="0" bIns="0" rtlCol="0">
            <a:spAutoFit/>
          </a:bodyPr>
          <a:lstStyle/>
          <a:p>
            <a:pPr marL="12700" marR="5080" algn="ctr">
              <a:lnSpc>
                <a:spcPct val="100000"/>
              </a:lnSpc>
              <a:spcBef>
                <a:spcPts val="100"/>
              </a:spcBef>
            </a:pPr>
            <a:r>
              <a:rPr lang="en-GB" sz="3200" b="1" spc="-235" dirty="0" smtClean="0">
                <a:latin typeface="Trebuchet MS"/>
                <a:cs typeface="Trebuchet MS"/>
              </a:rPr>
              <a:t>Lecture 5: </a:t>
            </a:r>
            <a:r>
              <a:rPr sz="3200" b="1" spc="-235" dirty="0" smtClean="0">
                <a:latin typeface="Trebuchet MS"/>
                <a:cs typeface="Trebuchet MS"/>
              </a:rPr>
              <a:t> </a:t>
            </a:r>
            <a:r>
              <a:rPr sz="3200" b="1" spc="-145" dirty="0">
                <a:solidFill>
                  <a:srgbClr val="1F487C"/>
                </a:solidFill>
                <a:latin typeface="Trebuchet MS"/>
                <a:cs typeface="Trebuchet MS"/>
              </a:rPr>
              <a:t>Analysing </a:t>
            </a:r>
            <a:r>
              <a:rPr sz="3200" b="1" spc="-190" dirty="0">
                <a:solidFill>
                  <a:srgbClr val="1F487C"/>
                </a:solidFill>
                <a:latin typeface="Trebuchet MS"/>
                <a:cs typeface="Trebuchet MS"/>
              </a:rPr>
              <a:t>the  </a:t>
            </a:r>
            <a:r>
              <a:rPr sz="3200" b="1" spc="-210" dirty="0">
                <a:solidFill>
                  <a:srgbClr val="1F487C"/>
                </a:solidFill>
                <a:latin typeface="Trebuchet MS"/>
                <a:cs typeface="Trebuchet MS"/>
              </a:rPr>
              <a:t>External </a:t>
            </a:r>
            <a:r>
              <a:rPr sz="3200" b="1" spc="-190" dirty="0" smtClean="0">
                <a:solidFill>
                  <a:srgbClr val="1F487C"/>
                </a:solidFill>
                <a:latin typeface="Trebuchet MS"/>
                <a:cs typeface="Trebuchet MS"/>
              </a:rPr>
              <a:t>Environment</a:t>
            </a:r>
            <a:r>
              <a:rPr lang="en-GB" sz="3200" b="1" spc="-190" dirty="0" smtClean="0">
                <a:solidFill>
                  <a:srgbClr val="1F487C"/>
                </a:solidFill>
                <a:latin typeface="Trebuchet MS"/>
                <a:cs typeface="Trebuchet MS"/>
              </a:rPr>
              <a:t>: Economic and </a:t>
            </a:r>
            <a:r>
              <a:rPr sz="3200" b="1" spc="-180" dirty="0" smtClean="0">
                <a:solidFill>
                  <a:srgbClr val="1F487C"/>
                </a:solidFill>
                <a:latin typeface="Trebuchet MS"/>
                <a:cs typeface="Trebuchet MS"/>
              </a:rPr>
              <a:t>Social</a:t>
            </a:r>
            <a:r>
              <a:rPr lang="en-GB" sz="3200" b="1" spc="-180" dirty="0" smtClean="0">
                <a:solidFill>
                  <a:srgbClr val="1F487C"/>
                </a:solidFill>
                <a:latin typeface="Trebuchet MS"/>
                <a:cs typeface="Trebuchet MS"/>
              </a:rPr>
              <a:t> </a:t>
            </a:r>
            <a:endParaRPr sz="3200" dirty="0">
              <a:latin typeface="Trebuchet MS"/>
              <a:cs typeface="Trebuchet MS"/>
            </a:endParaRPr>
          </a:p>
        </p:txBody>
      </p:sp>
      <p:sp>
        <p:nvSpPr>
          <p:cNvPr id="4" name="object 4"/>
          <p:cNvSpPr/>
          <p:nvPr/>
        </p:nvSpPr>
        <p:spPr>
          <a:xfrm>
            <a:off x="6070853" y="332625"/>
            <a:ext cx="2822702" cy="936104"/>
          </a:xfrm>
          <a:prstGeom prst="rect">
            <a:avLst/>
          </a:prstGeom>
          <a:blipFill>
            <a:blip r:embed="rId2" cstate="print"/>
            <a:stretch>
              <a:fillRect/>
            </a:stretch>
          </a:blipFill>
        </p:spPr>
        <p:txBody>
          <a:bodyPr wrap="square" lIns="0" tIns="0" rIns="0" bIns="0" rtlCol="0"/>
          <a:lstStyle/>
          <a:p>
            <a:endParaRPr dirty="0"/>
          </a:p>
        </p:txBody>
      </p:sp>
      <p:sp>
        <p:nvSpPr>
          <p:cNvPr id="5" name="object 5"/>
          <p:cNvSpPr/>
          <p:nvPr/>
        </p:nvSpPr>
        <p:spPr>
          <a:xfrm>
            <a:off x="276275" y="4889372"/>
            <a:ext cx="1980945" cy="1324736"/>
          </a:xfrm>
          <a:prstGeom prst="rect">
            <a:avLst/>
          </a:prstGeom>
          <a:blipFill>
            <a:blip r:embed="rId3" cstate="print"/>
            <a:stretch>
              <a:fillRect/>
            </a:stretch>
          </a:blipFill>
        </p:spPr>
        <p:txBody>
          <a:bodyPr wrap="square" lIns="0" tIns="0" rIns="0" bIns="0" rtlCol="0"/>
          <a:lstStyle/>
          <a:p>
            <a:endParaRPr dirty="0"/>
          </a:p>
        </p:txBody>
      </p:sp>
      <p:sp>
        <p:nvSpPr>
          <p:cNvPr id="6" name="object 6"/>
          <p:cNvSpPr/>
          <p:nvPr/>
        </p:nvSpPr>
        <p:spPr>
          <a:xfrm>
            <a:off x="6944232" y="4653089"/>
            <a:ext cx="2048128" cy="2007235"/>
          </a:xfrm>
          <a:prstGeom prst="rect">
            <a:avLst/>
          </a:prstGeom>
          <a:blipFill>
            <a:blip r:embed="rId4" cstate="print"/>
            <a:stretch>
              <a:fillRect/>
            </a:stretch>
          </a:blipFill>
        </p:spPr>
        <p:txBody>
          <a:bodyPr wrap="square" lIns="0" tIns="0" rIns="0" bIns="0" rtlCol="0"/>
          <a:lstStyle/>
          <a:p>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915988" y="3141663"/>
            <a:ext cx="7886700" cy="2215991"/>
          </a:xfrm>
        </p:spPr>
        <p:txBody>
          <a:bodyPr/>
          <a:lstStyle/>
          <a:p>
            <a:pPr eaLnBrk="1" hangingPunct="1"/>
            <a:r>
              <a:rPr lang="en-GB" altLang="en-US" dirty="0" smtClean="0">
                <a:solidFill>
                  <a:srgbClr val="FF0000"/>
                </a:solidFill>
              </a:rPr>
              <a:t>What is culture? </a:t>
            </a:r>
            <a:br>
              <a:rPr lang="en-GB" altLang="en-US" dirty="0" smtClean="0">
                <a:solidFill>
                  <a:srgbClr val="FF0000"/>
                </a:solidFill>
              </a:rPr>
            </a:br>
            <a:r>
              <a:rPr lang="en-GB" altLang="en-US" dirty="0" smtClean="0">
                <a:solidFill>
                  <a:srgbClr val="FF0000"/>
                </a:solidFill>
              </a:rPr>
              <a:t/>
            </a:r>
            <a:br>
              <a:rPr lang="en-GB" altLang="en-US" dirty="0" smtClean="0">
                <a:solidFill>
                  <a:srgbClr val="FF0000"/>
                </a:solidFill>
              </a:rPr>
            </a:br>
            <a:r>
              <a:rPr lang="en-GB" altLang="en-US" dirty="0" smtClean="0">
                <a:solidFill>
                  <a:srgbClr val="FF0000"/>
                </a:solidFill>
              </a:rPr>
              <a:t>Why can culture have an impact on organisations?</a:t>
            </a:r>
          </a:p>
        </p:txBody>
      </p:sp>
      <p:pic>
        <p:nvPicPr>
          <p:cNvPr id="44035"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196975"/>
            <a:ext cx="4230688" cy="2776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900160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a:xfrm>
            <a:off x="535940" y="25653"/>
            <a:ext cx="8072119" cy="553998"/>
          </a:xfrm>
        </p:spPr>
        <p:txBody>
          <a:bodyPr anchor="t"/>
          <a:lstStyle/>
          <a:p>
            <a:pPr eaLnBrk="1" hangingPunct="1"/>
            <a:r>
              <a:rPr lang="en-GB" altLang="en-US" dirty="0" smtClean="0">
                <a:solidFill>
                  <a:srgbClr val="FF0000"/>
                </a:solidFill>
              </a:rPr>
              <a:t>What is Culture? </a:t>
            </a:r>
            <a:endParaRPr lang="en-US" altLang="en-US" dirty="0" smtClean="0">
              <a:solidFill>
                <a:srgbClr val="FF0000"/>
              </a:solidFill>
            </a:endParaRPr>
          </a:p>
        </p:txBody>
      </p:sp>
      <p:sp>
        <p:nvSpPr>
          <p:cNvPr id="3" name="TextBox 2"/>
          <p:cNvSpPr txBox="1"/>
          <p:nvPr/>
        </p:nvSpPr>
        <p:spPr>
          <a:xfrm>
            <a:off x="628650" y="1035050"/>
            <a:ext cx="7632700" cy="5410200"/>
          </a:xfrm>
          <a:prstGeom prst="rect">
            <a:avLst/>
          </a:prstGeom>
          <a:noFill/>
        </p:spPr>
        <p:txBody>
          <a:bodyPr>
            <a:spAutoFit/>
          </a:bodyPr>
          <a:lstStyle/>
          <a:p>
            <a:pPr marL="285750" indent="-285750" eaLnBrk="1" hangingPunct="1">
              <a:spcBef>
                <a:spcPct val="20000"/>
              </a:spcBef>
              <a:buFont typeface="Courier New" pitchFamily="49" charset="0"/>
              <a:buChar char="o"/>
              <a:defRPr/>
            </a:pPr>
            <a:r>
              <a:rPr lang="en-GB" sz="2400" dirty="0">
                <a:latin typeface="+mn-lt"/>
              </a:rPr>
              <a:t>Globalization has brought people together from different parts of the world</a:t>
            </a:r>
          </a:p>
          <a:p>
            <a:pPr marL="285750" indent="-285750" eaLnBrk="1" hangingPunct="1">
              <a:spcBef>
                <a:spcPct val="20000"/>
              </a:spcBef>
              <a:buFont typeface="Courier New" pitchFamily="49" charset="0"/>
              <a:buChar char="o"/>
              <a:defRPr/>
            </a:pPr>
            <a:r>
              <a:rPr lang="en-GB" sz="2400" dirty="0">
                <a:latin typeface="+mn-lt"/>
              </a:rPr>
              <a:t>Does this imply then that they are becoming like each other?</a:t>
            </a:r>
          </a:p>
          <a:p>
            <a:pPr marL="285750" indent="-285750" eaLnBrk="1" hangingPunct="1">
              <a:spcBef>
                <a:spcPct val="20000"/>
              </a:spcBef>
              <a:buFont typeface="Courier New" pitchFamily="49" charset="0"/>
              <a:buChar char="o"/>
              <a:defRPr/>
            </a:pPr>
            <a:r>
              <a:rPr lang="en-GB" sz="2400" dirty="0">
                <a:latin typeface="+mn-lt"/>
              </a:rPr>
              <a:t>What is culture and how is it relevant to business. Language, religious ritual and art are examples which created a shared fingerprint of society</a:t>
            </a:r>
          </a:p>
          <a:p>
            <a:pPr marL="285750" indent="-285750" eaLnBrk="1" hangingPunct="1">
              <a:spcBef>
                <a:spcPct val="20000"/>
              </a:spcBef>
              <a:buFont typeface="Courier New" pitchFamily="49" charset="0"/>
              <a:buChar char="o"/>
              <a:defRPr/>
            </a:pPr>
            <a:r>
              <a:rPr lang="en-US" sz="2400" dirty="0">
                <a:latin typeface="+mn-lt"/>
              </a:rPr>
              <a:t>Culture includes values and beliefs shared by a group, and also norms of behaviour expected of group members. Values relate primarily to notions of good and evil, right and wrong. Values also include notions of the individual in relation to the group. </a:t>
            </a:r>
            <a:endParaRPr lang="en-GB" sz="2400" dirty="0">
              <a:latin typeface="+mn-lt"/>
            </a:endParaRPr>
          </a:p>
          <a:p>
            <a:pPr marL="285750" indent="-285750" eaLnBrk="1" hangingPunct="1">
              <a:spcBef>
                <a:spcPct val="20000"/>
              </a:spcBef>
              <a:buFont typeface="Courier New" pitchFamily="49" charset="0"/>
              <a:buChar char="o"/>
              <a:defRPr/>
            </a:pPr>
            <a:endParaRPr lang="en-GB" dirty="0">
              <a:latin typeface="Arial" charset="0"/>
            </a:endParaRPr>
          </a:p>
          <a:p>
            <a:pPr eaLnBrk="1" hangingPunct="1">
              <a:spcBef>
                <a:spcPct val="20000"/>
              </a:spcBef>
              <a:defRPr/>
            </a:pPr>
            <a:endParaRPr lang="en-GB" dirty="0">
              <a:latin typeface="Arial" charset="0"/>
            </a:endParaRPr>
          </a:p>
        </p:txBody>
      </p:sp>
    </p:spTree>
    <p:extLst>
      <p:ext uri="{BB962C8B-B14F-4D97-AF65-F5344CB8AC3E}">
        <p14:creationId xmlns:p14="http://schemas.microsoft.com/office/powerpoint/2010/main" val="32419485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a:xfrm>
            <a:off x="493713" y="96838"/>
            <a:ext cx="8229600" cy="777875"/>
          </a:xfrm>
        </p:spPr>
        <p:txBody>
          <a:bodyPr anchor="t"/>
          <a:lstStyle/>
          <a:p>
            <a:pPr eaLnBrk="1" hangingPunct="1"/>
            <a:r>
              <a:rPr lang="en-GB" altLang="en-US" sz="4000" dirty="0" smtClean="0">
                <a:solidFill>
                  <a:srgbClr val="FF0000"/>
                </a:solidFill>
              </a:rPr>
              <a:t>What is culture?</a:t>
            </a:r>
          </a:p>
        </p:txBody>
      </p:sp>
      <p:pic>
        <p:nvPicPr>
          <p:cNvPr id="48131" name="Picture 2"/>
          <p:cNvPicPr>
            <a:picLocks noChangeAspect="1" noChangeArrowheads="1"/>
          </p:cNvPicPr>
          <p:nvPr/>
        </p:nvPicPr>
        <p:blipFill>
          <a:blip r:embed="rId3">
            <a:extLst>
              <a:ext uri="{28A0092B-C50C-407E-A947-70E740481C1C}">
                <a14:useLocalDpi xmlns:a14="http://schemas.microsoft.com/office/drawing/2010/main" val="0"/>
              </a:ext>
            </a:extLst>
          </a:blip>
          <a:srcRect l="22194"/>
          <a:stretch>
            <a:fillRect/>
          </a:stretch>
        </p:blipFill>
        <p:spPr bwMode="auto">
          <a:xfrm>
            <a:off x="493713" y="692150"/>
            <a:ext cx="8069262"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0252656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468313" y="188913"/>
            <a:ext cx="8229600" cy="922337"/>
          </a:xfrm>
        </p:spPr>
        <p:txBody>
          <a:bodyPr anchor="t"/>
          <a:lstStyle/>
          <a:p>
            <a:pPr eaLnBrk="1" hangingPunct="1"/>
            <a:r>
              <a:rPr lang="en-GB" altLang="en-US" sz="4000" smtClean="0">
                <a:solidFill>
                  <a:srgbClr val="FF0000"/>
                </a:solidFill>
              </a:rPr>
              <a:t>Languages</a:t>
            </a:r>
          </a:p>
        </p:txBody>
      </p:sp>
      <p:sp>
        <p:nvSpPr>
          <p:cNvPr id="3" name="TextBox 2"/>
          <p:cNvSpPr txBox="1"/>
          <p:nvPr/>
        </p:nvSpPr>
        <p:spPr>
          <a:xfrm>
            <a:off x="706438" y="1268413"/>
            <a:ext cx="7561262" cy="4413250"/>
          </a:xfrm>
          <a:prstGeom prst="rect">
            <a:avLst/>
          </a:prstGeom>
          <a:noFill/>
        </p:spPr>
        <p:txBody>
          <a:bodyPr>
            <a:spAutoFit/>
          </a:bodyPr>
          <a:lstStyle/>
          <a:p>
            <a:pPr marL="285750" indent="-285750" eaLnBrk="1" hangingPunct="1">
              <a:spcBef>
                <a:spcPct val="20000"/>
              </a:spcBef>
              <a:buFont typeface="Courier New" pitchFamily="49" charset="0"/>
              <a:buChar char="o"/>
              <a:defRPr/>
            </a:pPr>
            <a:r>
              <a:rPr lang="en-GB" sz="2400" dirty="0">
                <a:latin typeface="+mn-lt"/>
              </a:rPr>
              <a:t>Language is the basic means of communication, which facilitates social interaction</a:t>
            </a:r>
          </a:p>
          <a:p>
            <a:pPr marL="537750" indent="-285750" eaLnBrk="1" hangingPunct="1">
              <a:spcBef>
                <a:spcPct val="20000"/>
              </a:spcBef>
              <a:buFontTx/>
              <a:buChar char="•"/>
              <a:defRPr/>
            </a:pPr>
            <a:r>
              <a:rPr lang="en-GB" sz="2400" dirty="0">
                <a:solidFill>
                  <a:srgbClr val="FF0000"/>
                </a:solidFill>
                <a:latin typeface="+mn-lt"/>
              </a:rPr>
              <a:t>Low-context culture </a:t>
            </a:r>
            <a:r>
              <a:rPr lang="en-GB" sz="2400" dirty="0">
                <a:latin typeface="+mn-lt"/>
              </a:rPr>
              <a:t>– clear and direct communication</a:t>
            </a:r>
          </a:p>
          <a:p>
            <a:pPr marL="537750" indent="-285750" eaLnBrk="1" hangingPunct="1">
              <a:spcBef>
                <a:spcPct val="20000"/>
              </a:spcBef>
              <a:buFontTx/>
              <a:buChar char="•"/>
              <a:defRPr/>
            </a:pPr>
            <a:r>
              <a:rPr lang="en-GB" sz="2400" dirty="0">
                <a:solidFill>
                  <a:srgbClr val="FF0000"/>
                </a:solidFill>
                <a:latin typeface="+mn-lt"/>
              </a:rPr>
              <a:t>High-context culture </a:t>
            </a:r>
            <a:r>
              <a:rPr lang="en-GB" sz="2400" dirty="0">
                <a:latin typeface="+mn-lt"/>
              </a:rPr>
              <a:t>– communication relies heavily on relationships and behaviour</a:t>
            </a:r>
          </a:p>
          <a:p>
            <a:pPr marL="285750" indent="-285750" eaLnBrk="1" hangingPunct="1">
              <a:spcBef>
                <a:spcPct val="20000"/>
              </a:spcBef>
              <a:buFont typeface="Courier New" pitchFamily="49" charset="0"/>
              <a:buChar char="o"/>
              <a:defRPr/>
            </a:pPr>
            <a:r>
              <a:rPr lang="en-GB" sz="2400" dirty="0">
                <a:latin typeface="+mn-lt"/>
              </a:rPr>
              <a:t>Majority and minority languages exist in most states, due to colonization (where indigenous cultures already existed) and immigration</a:t>
            </a:r>
          </a:p>
          <a:p>
            <a:pPr marL="285750" indent="-285750" eaLnBrk="1" hangingPunct="1">
              <a:spcBef>
                <a:spcPct val="20000"/>
              </a:spcBef>
              <a:buFont typeface="Courier New" pitchFamily="49" charset="0"/>
              <a:buChar char="o"/>
              <a:defRPr/>
            </a:pPr>
            <a:r>
              <a:rPr lang="en-GB" sz="2400" dirty="0">
                <a:latin typeface="+mn-lt"/>
              </a:rPr>
              <a:t>The linguistic family of Chinese is spoken by the largest number of people globally</a:t>
            </a:r>
          </a:p>
          <a:p>
            <a:pPr eaLnBrk="1" hangingPunct="1">
              <a:spcBef>
                <a:spcPct val="20000"/>
              </a:spcBef>
              <a:defRPr/>
            </a:pPr>
            <a:endParaRPr lang="en-GB" dirty="0">
              <a:latin typeface="Arial" charset="0"/>
            </a:endParaRPr>
          </a:p>
        </p:txBody>
      </p:sp>
    </p:spTree>
    <p:extLst>
      <p:ext uri="{BB962C8B-B14F-4D97-AF65-F5344CB8AC3E}">
        <p14:creationId xmlns:p14="http://schemas.microsoft.com/office/powerpoint/2010/main" val="11941230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457200" y="274638"/>
            <a:ext cx="8229600" cy="850900"/>
          </a:xfrm>
        </p:spPr>
        <p:txBody>
          <a:bodyPr anchor="t"/>
          <a:lstStyle/>
          <a:p>
            <a:pPr eaLnBrk="1" hangingPunct="1"/>
            <a:r>
              <a:rPr lang="en-GB" altLang="en-US" sz="3600" smtClean="0">
                <a:solidFill>
                  <a:srgbClr val="FF0000"/>
                </a:solidFill>
              </a:rPr>
              <a:t>The 10 most widely spoken languages</a:t>
            </a:r>
          </a:p>
        </p:txBody>
      </p:sp>
      <p:pic>
        <p:nvPicPr>
          <p:cNvPr id="54275" name="Picture 2"/>
          <p:cNvPicPr>
            <a:picLocks noChangeAspect="1" noChangeArrowheads="1"/>
          </p:cNvPicPr>
          <p:nvPr/>
        </p:nvPicPr>
        <p:blipFill>
          <a:blip r:embed="rId3">
            <a:extLst>
              <a:ext uri="{28A0092B-C50C-407E-A947-70E740481C1C}">
                <a14:useLocalDpi xmlns:a14="http://schemas.microsoft.com/office/drawing/2010/main" val="0"/>
              </a:ext>
            </a:extLst>
          </a:blip>
          <a:srcRect l="25323"/>
          <a:stretch>
            <a:fillRect/>
          </a:stretch>
        </p:blipFill>
        <p:spPr bwMode="auto">
          <a:xfrm>
            <a:off x="611188" y="1125538"/>
            <a:ext cx="7848600" cy="4697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4276" name="TextBox 3"/>
          <p:cNvSpPr txBox="1">
            <a:spLocks noChangeArrowheads="1"/>
          </p:cNvSpPr>
          <p:nvPr/>
        </p:nvSpPr>
        <p:spPr bwMode="auto">
          <a:xfrm>
            <a:off x="323850" y="5822950"/>
            <a:ext cx="3455988"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20000"/>
              </a:spcBef>
              <a:buFontTx/>
              <a:buNone/>
            </a:pPr>
            <a:r>
              <a:rPr lang="en-GB" altLang="en-US" sz="1200">
                <a:latin typeface="Arial" panose="020B0604020202020204" pitchFamily="34" charset="0"/>
              </a:rPr>
              <a:t>Source: Ethnologue 2009</a:t>
            </a:r>
          </a:p>
        </p:txBody>
      </p:sp>
    </p:spTree>
    <p:extLst>
      <p:ext uri="{BB962C8B-B14F-4D97-AF65-F5344CB8AC3E}">
        <p14:creationId xmlns:p14="http://schemas.microsoft.com/office/powerpoint/2010/main" val="406890933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nchor="t"/>
          <a:lstStyle/>
          <a:p>
            <a:pPr eaLnBrk="1" hangingPunct="1"/>
            <a:r>
              <a:rPr lang="en-GB" altLang="en-US" smtClean="0"/>
              <a:t>English: the global language</a:t>
            </a:r>
          </a:p>
        </p:txBody>
      </p:sp>
      <p:pic>
        <p:nvPicPr>
          <p:cNvPr id="5632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2988" y="1700213"/>
            <a:ext cx="6405562" cy="396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9050" algn="ctr">
                <a:solidFill>
                  <a:srgbClr val="3366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21105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p:txBody>
          <a:bodyPr anchor="t"/>
          <a:lstStyle/>
          <a:p>
            <a:pPr eaLnBrk="1" hangingPunct="1"/>
            <a:r>
              <a:rPr lang="en-GB" altLang="en-US" sz="3600" smtClean="0">
                <a:solidFill>
                  <a:srgbClr val="FF0000"/>
                </a:solidFill>
              </a:rPr>
              <a:t>How religion impacts on business life</a:t>
            </a:r>
          </a:p>
        </p:txBody>
      </p:sp>
      <p:pic>
        <p:nvPicPr>
          <p:cNvPr id="73731" name="Picture 2"/>
          <p:cNvPicPr>
            <a:picLocks noChangeAspect="1" noChangeArrowheads="1"/>
          </p:cNvPicPr>
          <p:nvPr/>
        </p:nvPicPr>
        <p:blipFill>
          <a:blip r:embed="rId3">
            <a:extLst>
              <a:ext uri="{28A0092B-C50C-407E-A947-70E740481C1C}">
                <a14:useLocalDpi xmlns:a14="http://schemas.microsoft.com/office/drawing/2010/main" val="0"/>
              </a:ext>
            </a:extLst>
          </a:blip>
          <a:srcRect l="23381"/>
          <a:stretch>
            <a:fillRect/>
          </a:stretch>
        </p:blipFill>
        <p:spPr bwMode="auto">
          <a:xfrm>
            <a:off x="971550" y="1025525"/>
            <a:ext cx="7345363" cy="5067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604027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p:cNvSpPr>
            <a:spLocks noGrp="1"/>
          </p:cNvSpPr>
          <p:nvPr>
            <p:ph type="title"/>
          </p:nvPr>
        </p:nvSpPr>
        <p:spPr>
          <a:xfrm>
            <a:off x="457200" y="274638"/>
            <a:ext cx="8229600" cy="922337"/>
          </a:xfrm>
        </p:spPr>
        <p:txBody>
          <a:bodyPr anchor="t"/>
          <a:lstStyle/>
          <a:p>
            <a:pPr eaLnBrk="1" hangingPunct="1"/>
            <a:r>
              <a:rPr lang="en-GB" altLang="en-US" smtClean="0">
                <a:solidFill>
                  <a:srgbClr val="FF0000"/>
                </a:solidFill>
              </a:rPr>
              <a:t>Changing societies: Migration</a:t>
            </a:r>
          </a:p>
        </p:txBody>
      </p:sp>
      <p:sp>
        <p:nvSpPr>
          <p:cNvPr id="30723" name="TextBox 2"/>
          <p:cNvSpPr txBox="1">
            <a:spLocks noChangeArrowheads="1"/>
          </p:cNvSpPr>
          <p:nvPr/>
        </p:nvSpPr>
        <p:spPr bwMode="auto">
          <a:xfrm>
            <a:off x="596900" y="1125538"/>
            <a:ext cx="8283575" cy="398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sz="2800">
                <a:solidFill>
                  <a:schemeClr val="tx1"/>
                </a:solidFill>
                <a:latin typeface="Verdana" panose="020B0604030504040204" pitchFamily="34" charset="0"/>
              </a:defRPr>
            </a:lvl1pPr>
            <a:lvl2pPr marL="742950" indent="-285750" eaLnBrk="0" hangingPunct="0">
              <a:buChar char="–"/>
              <a:defRPr sz="2400">
                <a:solidFill>
                  <a:srgbClr val="0066FF"/>
                </a:solidFill>
                <a:latin typeface="Verdana" panose="020B0604030504040204" pitchFamily="34" charset="0"/>
              </a:defRPr>
            </a:lvl2pPr>
            <a:lvl3pPr marL="1143000" indent="-228600" eaLnBrk="0" hangingPunct="0">
              <a:defRPr sz="2400">
                <a:solidFill>
                  <a:schemeClr val="tx1"/>
                </a:solidFill>
                <a:latin typeface="Verdana" panose="020B0604030504040204" pitchFamily="34" charset="0"/>
              </a:defRPr>
            </a:lvl3pPr>
            <a:lvl4pPr marL="1600200" indent="-228600" eaLnBrk="0" hangingPunct="0">
              <a:buChar char="–"/>
              <a:defRPr sz="2000">
                <a:solidFill>
                  <a:schemeClr val="tx1"/>
                </a:solidFill>
                <a:latin typeface="Verdana" panose="020B0604030504040204" pitchFamily="34" charset="0"/>
              </a:defRPr>
            </a:lvl4pPr>
            <a:lvl5pPr marL="2057400" indent="-228600" eaLnBrk="0" hangingPunct="0">
              <a:buChar char="»"/>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har char="»"/>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har char="»"/>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har char="»"/>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har char="»"/>
              <a:defRPr sz="2000">
                <a:solidFill>
                  <a:schemeClr val="tx1"/>
                </a:solidFill>
                <a:latin typeface="Verdana" panose="020B0604030504040204" pitchFamily="34" charset="0"/>
              </a:defRPr>
            </a:lvl9pPr>
          </a:lstStyle>
          <a:p>
            <a:pPr eaLnBrk="1" hangingPunct="1">
              <a:spcBef>
                <a:spcPct val="20000"/>
              </a:spcBef>
              <a:buFont typeface="Courier New" panose="02070309020205020404" pitchFamily="49" charset="0"/>
              <a:buChar char="o"/>
              <a:defRPr/>
            </a:pPr>
            <a:r>
              <a:rPr lang="en-GB" altLang="en-US" sz="2000" dirty="0" smtClean="0">
                <a:solidFill>
                  <a:srgbClr val="FF0000"/>
                </a:solidFill>
                <a:latin typeface="+mn-lt"/>
              </a:rPr>
              <a:t>Migration</a:t>
            </a:r>
            <a:r>
              <a:rPr lang="en-GB" altLang="en-US" sz="2000" dirty="0" smtClean="0">
                <a:latin typeface="+mn-lt"/>
              </a:rPr>
              <a:t> is the movement of people from one place to another, due to</a:t>
            </a:r>
          </a:p>
          <a:p>
            <a:pPr lvl="1" eaLnBrk="1" hangingPunct="1">
              <a:spcBef>
                <a:spcPct val="20000"/>
              </a:spcBef>
              <a:buFontTx/>
              <a:buChar char="•"/>
              <a:defRPr/>
            </a:pPr>
            <a:r>
              <a:rPr lang="en-GB" altLang="en-US" sz="2000" dirty="0" smtClean="0">
                <a:solidFill>
                  <a:schemeClr val="tx1"/>
                </a:solidFill>
                <a:latin typeface="+mn-lt"/>
              </a:rPr>
              <a:t>Push factors – escape from poverty, natural disasters, religious persecution</a:t>
            </a:r>
          </a:p>
          <a:p>
            <a:pPr lvl="1" eaLnBrk="1" hangingPunct="1">
              <a:spcBef>
                <a:spcPct val="20000"/>
              </a:spcBef>
              <a:buFontTx/>
              <a:buChar char="•"/>
              <a:defRPr/>
            </a:pPr>
            <a:r>
              <a:rPr lang="en-GB" altLang="en-US" sz="2000" dirty="0" smtClean="0">
                <a:solidFill>
                  <a:schemeClr val="tx1"/>
                </a:solidFill>
                <a:latin typeface="+mn-lt"/>
              </a:rPr>
              <a:t>Pull factors – prospect of work and economic betterment</a:t>
            </a:r>
          </a:p>
          <a:p>
            <a:pPr eaLnBrk="1" hangingPunct="1">
              <a:spcBef>
                <a:spcPct val="20000"/>
              </a:spcBef>
              <a:buFont typeface="Courier New" panose="02070309020205020404" pitchFamily="49" charset="0"/>
              <a:buChar char="o"/>
              <a:defRPr/>
            </a:pPr>
            <a:r>
              <a:rPr lang="en-GB" altLang="en-US" sz="2000" dirty="0" smtClean="0">
                <a:latin typeface="+mn-lt"/>
              </a:rPr>
              <a:t>Migration can occur within a country or between countries</a:t>
            </a:r>
          </a:p>
          <a:p>
            <a:pPr eaLnBrk="1" hangingPunct="1">
              <a:spcBef>
                <a:spcPct val="20000"/>
              </a:spcBef>
              <a:buFont typeface="Courier New" panose="02070309020205020404" pitchFamily="49" charset="0"/>
              <a:buChar char="o"/>
              <a:defRPr/>
            </a:pPr>
            <a:r>
              <a:rPr lang="en-GB" altLang="en-US" sz="2000" dirty="0" smtClean="0">
                <a:latin typeface="+mn-lt"/>
              </a:rPr>
              <a:t>Migrants form a substantial percentage of some populations, e.g. in the oil-rich states of the Middle East</a:t>
            </a:r>
          </a:p>
          <a:p>
            <a:pPr eaLnBrk="1" hangingPunct="1">
              <a:spcBef>
                <a:spcPct val="20000"/>
              </a:spcBef>
              <a:buFont typeface="Courier New" panose="02070309020205020404" pitchFamily="49" charset="0"/>
              <a:buChar char="o"/>
              <a:defRPr/>
            </a:pPr>
            <a:r>
              <a:rPr lang="en-GB" altLang="en-US" sz="2000" dirty="0" smtClean="0">
                <a:solidFill>
                  <a:srgbClr val="FF0000"/>
                </a:solidFill>
                <a:latin typeface="+mn-lt"/>
              </a:rPr>
              <a:t>Remittances</a:t>
            </a:r>
            <a:r>
              <a:rPr lang="en-GB" altLang="en-US" sz="2000" dirty="0" smtClean="0">
                <a:latin typeface="+mn-lt"/>
              </a:rPr>
              <a:t> sent by migrants back to families contribute to the economies of many developing countries, such as China and India</a:t>
            </a:r>
          </a:p>
          <a:p>
            <a:pPr eaLnBrk="1" hangingPunct="1">
              <a:spcBef>
                <a:spcPct val="20000"/>
              </a:spcBef>
              <a:buFont typeface="Courier New" panose="02070309020205020404" pitchFamily="49" charset="0"/>
              <a:buChar char="o"/>
              <a:defRPr/>
            </a:pPr>
            <a:r>
              <a:rPr lang="en-GB" altLang="en-US" sz="2000" dirty="0" smtClean="0">
                <a:latin typeface="+mn-lt"/>
              </a:rPr>
              <a:t>Impacts of migration on receiving countries</a:t>
            </a:r>
          </a:p>
          <a:p>
            <a:pPr eaLnBrk="1" hangingPunct="1">
              <a:spcBef>
                <a:spcPct val="20000"/>
              </a:spcBef>
              <a:defRPr/>
            </a:pPr>
            <a:endParaRPr lang="en-GB" altLang="en-US" sz="2400" dirty="0" smtClean="0">
              <a:latin typeface="Arial" panose="020B0604020202020204" pitchFamily="34" charset="0"/>
            </a:endParaRPr>
          </a:p>
        </p:txBody>
      </p:sp>
    </p:spTree>
    <p:extLst>
      <p:ext uri="{BB962C8B-B14F-4D97-AF65-F5344CB8AC3E}">
        <p14:creationId xmlns:p14="http://schemas.microsoft.com/office/powerpoint/2010/main" val="335161750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p:cNvSpPr>
            <a:spLocks noGrp="1"/>
          </p:cNvSpPr>
          <p:nvPr>
            <p:ph type="title"/>
          </p:nvPr>
        </p:nvSpPr>
        <p:spPr>
          <a:xfrm>
            <a:off x="385763" y="174625"/>
            <a:ext cx="8229600" cy="850900"/>
          </a:xfrm>
        </p:spPr>
        <p:txBody>
          <a:bodyPr anchor="t"/>
          <a:lstStyle/>
          <a:p>
            <a:pPr eaLnBrk="1" hangingPunct="1"/>
            <a:r>
              <a:rPr lang="en-GB" altLang="en-US" sz="4000" smtClean="0">
                <a:solidFill>
                  <a:srgbClr val="FF0000"/>
                </a:solidFill>
              </a:rPr>
              <a:t>Urbanization</a:t>
            </a:r>
          </a:p>
        </p:txBody>
      </p:sp>
      <p:sp>
        <p:nvSpPr>
          <p:cNvPr id="33795" name="TextBox 2"/>
          <p:cNvSpPr txBox="1">
            <a:spLocks noChangeArrowheads="1"/>
          </p:cNvSpPr>
          <p:nvPr/>
        </p:nvSpPr>
        <p:spPr bwMode="auto">
          <a:xfrm>
            <a:off x="684213" y="1052513"/>
            <a:ext cx="7632700" cy="500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defRPr sz="2800">
                <a:solidFill>
                  <a:schemeClr val="tx1"/>
                </a:solidFill>
                <a:latin typeface="Verdana" panose="020B0604030504040204" pitchFamily="34" charset="0"/>
              </a:defRPr>
            </a:lvl1pPr>
            <a:lvl2pPr marL="742950" indent="-285750" eaLnBrk="0" hangingPunct="0">
              <a:buChar char="–"/>
              <a:defRPr sz="2400">
                <a:solidFill>
                  <a:srgbClr val="0066FF"/>
                </a:solidFill>
                <a:latin typeface="Verdana" panose="020B0604030504040204" pitchFamily="34" charset="0"/>
              </a:defRPr>
            </a:lvl2pPr>
            <a:lvl3pPr marL="1143000" indent="-228600" eaLnBrk="0" hangingPunct="0">
              <a:defRPr sz="2400">
                <a:solidFill>
                  <a:schemeClr val="tx1"/>
                </a:solidFill>
                <a:latin typeface="Verdana" panose="020B0604030504040204" pitchFamily="34" charset="0"/>
              </a:defRPr>
            </a:lvl3pPr>
            <a:lvl4pPr marL="1600200" indent="-228600" eaLnBrk="0" hangingPunct="0">
              <a:buChar char="–"/>
              <a:defRPr sz="2000">
                <a:solidFill>
                  <a:schemeClr val="tx1"/>
                </a:solidFill>
                <a:latin typeface="Verdana" panose="020B0604030504040204" pitchFamily="34" charset="0"/>
              </a:defRPr>
            </a:lvl4pPr>
            <a:lvl5pPr marL="2057400" indent="-228600" eaLnBrk="0" hangingPunct="0">
              <a:buChar char="»"/>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har char="»"/>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har char="»"/>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har char="»"/>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har char="»"/>
              <a:defRPr sz="2000">
                <a:solidFill>
                  <a:schemeClr val="tx1"/>
                </a:solidFill>
                <a:latin typeface="Verdana" panose="020B0604030504040204" pitchFamily="34" charset="0"/>
              </a:defRPr>
            </a:lvl9pPr>
          </a:lstStyle>
          <a:p>
            <a:pPr eaLnBrk="1" hangingPunct="1">
              <a:spcBef>
                <a:spcPct val="20000"/>
              </a:spcBef>
              <a:buFont typeface="Courier New" panose="02070309020205020404" pitchFamily="49" charset="0"/>
              <a:buChar char="o"/>
              <a:defRPr/>
            </a:pPr>
            <a:r>
              <a:rPr lang="en-GB" altLang="en-US" sz="2400" dirty="0" smtClean="0">
                <a:solidFill>
                  <a:srgbClr val="FF0000"/>
                </a:solidFill>
                <a:latin typeface="+mn-lt"/>
              </a:rPr>
              <a:t>Urbanization</a:t>
            </a:r>
            <a:r>
              <a:rPr lang="en-GB" altLang="en-US" sz="2400" dirty="0" smtClean="0">
                <a:latin typeface="+mn-lt"/>
              </a:rPr>
              <a:t> is the shift of population from rural areas to the cities</a:t>
            </a:r>
          </a:p>
          <a:p>
            <a:pPr eaLnBrk="1" hangingPunct="1">
              <a:spcBef>
                <a:spcPct val="20000"/>
              </a:spcBef>
              <a:buFont typeface="Courier New" panose="02070309020205020404" pitchFamily="49" charset="0"/>
              <a:buChar char="o"/>
              <a:defRPr/>
            </a:pPr>
            <a:r>
              <a:rPr lang="en-GB" altLang="en-US" sz="2400" dirty="0" smtClean="0">
                <a:latin typeface="+mn-lt"/>
              </a:rPr>
              <a:t>It is linked to </a:t>
            </a:r>
            <a:r>
              <a:rPr lang="en-GB" altLang="en-US" sz="2400" dirty="0" smtClean="0">
                <a:solidFill>
                  <a:srgbClr val="FF0000"/>
                </a:solidFill>
                <a:latin typeface="+mn-lt"/>
              </a:rPr>
              <a:t>industrialization</a:t>
            </a:r>
            <a:r>
              <a:rPr lang="en-GB" altLang="en-US" sz="2400" dirty="0" smtClean="0">
                <a:latin typeface="+mn-lt"/>
              </a:rPr>
              <a:t>, but in poor developing countries, it can be due to deterioration in agriculture in the countryside</a:t>
            </a:r>
          </a:p>
          <a:p>
            <a:pPr eaLnBrk="1" hangingPunct="1">
              <a:spcBef>
                <a:spcPct val="20000"/>
              </a:spcBef>
              <a:buFont typeface="Courier New" panose="02070309020205020404" pitchFamily="49" charset="0"/>
              <a:buChar char="o"/>
              <a:defRPr/>
            </a:pPr>
            <a:r>
              <a:rPr lang="en-GB" altLang="en-US" sz="2400" dirty="0" smtClean="0">
                <a:latin typeface="+mn-lt"/>
              </a:rPr>
              <a:t>The most rapid urbanization is now occurring in developing countries, but this trend is raising problems over -</a:t>
            </a:r>
          </a:p>
          <a:p>
            <a:pPr lvl="1" eaLnBrk="1" hangingPunct="1">
              <a:spcBef>
                <a:spcPct val="20000"/>
              </a:spcBef>
              <a:buFontTx/>
              <a:buChar char="•"/>
              <a:defRPr/>
            </a:pPr>
            <a:r>
              <a:rPr lang="en-GB" altLang="en-US" sz="2000" dirty="0" smtClean="0">
                <a:solidFill>
                  <a:schemeClr val="tx1"/>
                </a:solidFill>
                <a:latin typeface="+mn-lt"/>
              </a:rPr>
              <a:t>Pollution</a:t>
            </a:r>
          </a:p>
          <a:p>
            <a:pPr lvl="1" eaLnBrk="1" hangingPunct="1">
              <a:spcBef>
                <a:spcPct val="20000"/>
              </a:spcBef>
              <a:buFontTx/>
              <a:buChar char="•"/>
              <a:defRPr/>
            </a:pPr>
            <a:r>
              <a:rPr lang="en-GB" altLang="en-US" sz="2000" dirty="0" smtClean="0">
                <a:solidFill>
                  <a:schemeClr val="tx1"/>
                </a:solidFill>
                <a:latin typeface="+mn-lt"/>
              </a:rPr>
              <a:t>Inadequate water and sanitation systems</a:t>
            </a:r>
          </a:p>
          <a:p>
            <a:pPr lvl="1" eaLnBrk="1" hangingPunct="1">
              <a:spcBef>
                <a:spcPct val="20000"/>
              </a:spcBef>
              <a:buFontTx/>
              <a:buChar char="•"/>
              <a:defRPr/>
            </a:pPr>
            <a:r>
              <a:rPr lang="en-GB" altLang="en-US" sz="2000" dirty="0" smtClean="0">
                <a:solidFill>
                  <a:schemeClr val="tx1"/>
                </a:solidFill>
                <a:latin typeface="+mn-lt"/>
              </a:rPr>
              <a:t>Poor housing, associated with slums</a:t>
            </a:r>
          </a:p>
          <a:p>
            <a:pPr lvl="1" eaLnBrk="1" hangingPunct="1">
              <a:spcBef>
                <a:spcPct val="20000"/>
              </a:spcBef>
              <a:buFontTx/>
              <a:buChar char="•"/>
              <a:defRPr/>
            </a:pPr>
            <a:r>
              <a:rPr lang="en-GB" altLang="en-US" sz="2000" dirty="0" smtClean="0">
                <a:solidFill>
                  <a:schemeClr val="tx1"/>
                </a:solidFill>
                <a:latin typeface="+mn-lt"/>
              </a:rPr>
              <a:t>The spread of disease</a:t>
            </a:r>
          </a:p>
          <a:p>
            <a:pPr eaLnBrk="1" hangingPunct="1">
              <a:spcBef>
                <a:spcPct val="20000"/>
              </a:spcBef>
              <a:defRPr/>
            </a:pPr>
            <a:endParaRPr lang="en-GB" altLang="en-US" sz="1800" dirty="0" smtClean="0">
              <a:latin typeface="Arial" panose="020B0604020202020204" pitchFamily="34" charset="0"/>
            </a:endParaRPr>
          </a:p>
        </p:txBody>
      </p:sp>
    </p:spTree>
    <p:extLst>
      <p:ext uri="{BB962C8B-B14F-4D97-AF65-F5344CB8AC3E}">
        <p14:creationId xmlns:p14="http://schemas.microsoft.com/office/powerpoint/2010/main" val="14638396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p:cNvSpPr>
            <a:spLocks noGrp="1"/>
          </p:cNvSpPr>
          <p:nvPr>
            <p:ph type="title"/>
          </p:nvPr>
        </p:nvSpPr>
        <p:spPr>
          <a:xfrm>
            <a:off x="457200" y="274638"/>
            <a:ext cx="8229600" cy="850900"/>
          </a:xfrm>
        </p:spPr>
        <p:txBody>
          <a:bodyPr anchor="t"/>
          <a:lstStyle/>
          <a:p>
            <a:pPr eaLnBrk="1" hangingPunct="1"/>
            <a:r>
              <a:rPr lang="en-GB" altLang="en-US" sz="4000" smtClean="0">
                <a:solidFill>
                  <a:srgbClr val="FF0000"/>
                </a:solidFill>
              </a:rPr>
              <a:t>Growth in urban population</a:t>
            </a:r>
          </a:p>
        </p:txBody>
      </p:sp>
      <p:pic>
        <p:nvPicPr>
          <p:cNvPr id="89091" name="Picture 2"/>
          <p:cNvPicPr>
            <a:picLocks noChangeAspect="1" noChangeArrowheads="1"/>
          </p:cNvPicPr>
          <p:nvPr/>
        </p:nvPicPr>
        <p:blipFill>
          <a:blip r:embed="rId2">
            <a:extLst>
              <a:ext uri="{28A0092B-C50C-407E-A947-70E740481C1C}">
                <a14:useLocalDpi xmlns:a14="http://schemas.microsoft.com/office/drawing/2010/main" val="0"/>
              </a:ext>
            </a:extLst>
          </a:blip>
          <a:srcRect l="22157"/>
          <a:stretch>
            <a:fillRect/>
          </a:stretch>
        </p:blipFill>
        <p:spPr bwMode="auto">
          <a:xfrm>
            <a:off x="827088" y="1125538"/>
            <a:ext cx="7632700" cy="4751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9092" name="TextBox 3"/>
          <p:cNvSpPr txBox="1">
            <a:spLocks noChangeArrowheads="1"/>
          </p:cNvSpPr>
          <p:nvPr/>
        </p:nvSpPr>
        <p:spPr bwMode="auto">
          <a:xfrm>
            <a:off x="323850" y="5876925"/>
            <a:ext cx="3887788"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20000"/>
              </a:spcBef>
              <a:buFontTx/>
              <a:buNone/>
            </a:pPr>
            <a:r>
              <a:rPr lang="en-GB" altLang="en-US" sz="1200">
                <a:latin typeface="Arial" panose="020B0604020202020204" pitchFamily="34" charset="0"/>
              </a:rPr>
              <a:t>Source: UN(2007) World Urbanization Prospects</a:t>
            </a:r>
          </a:p>
        </p:txBody>
      </p:sp>
    </p:spTree>
    <p:extLst>
      <p:ext uri="{BB962C8B-B14F-4D97-AF65-F5344CB8AC3E}">
        <p14:creationId xmlns:p14="http://schemas.microsoft.com/office/powerpoint/2010/main" val="249270818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itle 1"/>
          <p:cNvSpPr>
            <a:spLocks noGrp="1"/>
          </p:cNvSpPr>
          <p:nvPr>
            <p:ph type="title"/>
          </p:nvPr>
        </p:nvSpPr>
        <p:spPr>
          <a:xfrm>
            <a:off x="457200" y="274638"/>
            <a:ext cx="8229600" cy="922337"/>
          </a:xfrm>
        </p:spPr>
        <p:txBody>
          <a:bodyPr anchor="t"/>
          <a:lstStyle/>
          <a:p>
            <a:pPr eaLnBrk="1" hangingPunct="1"/>
            <a:r>
              <a:rPr lang="en-GB" altLang="en-US" sz="4000" smtClean="0">
                <a:solidFill>
                  <a:srgbClr val="FF0000"/>
                </a:solidFill>
              </a:rPr>
              <a:t>Changing populations</a:t>
            </a:r>
          </a:p>
        </p:txBody>
      </p:sp>
      <p:sp>
        <p:nvSpPr>
          <p:cNvPr id="3" name="TextBox 2"/>
          <p:cNvSpPr txBox="1"/>
          <p:nvPr/>
        </p:nvSpPr>
        <p:spPr>
          <a:xfrm>
            <a:off x="755650" y="1196975"/>
            <a:ext cx="7561263" cy="4648200"/>
          </a:xfrm>
          <a:prstGeom prst="rect">
            <a:avLst/>
          </a:prstGeom>
          <a:noFill/>
        </p:spPr>
        <p:txBody>
          <a:bodyPr>
            <a:spAutoFit/>
          </a:bodyPr>
          <a:lstStyle/>
          <a:p>
            <a:pPr marL="285750" indent="-285750" eaLnBrk="1" hangingPunct="1">
              <a:spcBef>
                <a:spcPct val="20000"/>
              </a:spcBef>
              <a:buFont typeface="Courier New" pitchFamily="49" charset="0"/>
              <a:buChar char="o"/>
              <a:defRPr/>
            </a:pPr>
            <a:r>
              <a:rPr lang="en-GB" sz="2400" dirty="0">
                <a:solidFill>
                  <a:srgbClr val="FF0000"/>
                </a:solidFill>
                <a:latin typeface="+mn-lt"/>
              </a:rPr>
              <a:t>Demographic change </a:t>
            </a:r>
            <a:r>
              <a:rPr lang="en-GB" sz="2400" dirty="0">
                <a:latin typeface="+mn-lt"/>
              </a:rPr>
              <a:t>refers to changes in whole populations brought about by rises and falls in the birth rate and death rate, and migration</a:t>
            </a:r>
          </a:p>
          <a:p>
            <a:pPr marL="285750" indent="-285750" eaLnBrk="1" hangingPunct="1">
              <a:spcBef>
                <a:spcPct val="20000"/>
              </a:spcBef>
              <a:buFont typeface="Courier New" pitchFamily="49" charset="0"/>
              <a:buChar char="o"/>
              <a:defRPr/>
            </a:pPr>
            <a:r>
              <a:rPr lang="en-GB" sz="2400" dirty="0">
                <a:latin typeface="+mn-lt"/>
              </a:rPr>
              <a:t>Populations in the developed world are ageing, creating challenges for societies and governments</a:t>
            </a:r>
          </a:p>
          <a:p>
            <a:pPr marL="285750" indent="-285750" eaLnBrk="1" hangingPunct="1">
              <a:spcBef>
                <a:spcPct val="20000"/>
              </a:spcBef>
              <a:buFont typeface="Courier New" pitchFamily="49" charset="0"/>
              <a:buChar char="o"/>
              <a:defRPr/>
            </a:pPr>
            <a:r>
              <a:rPr lang="en-GB" sz="2400" dirty="0">
                <a:latin typeface="+mn-lt"/>
              </a:rPr>
              <a:t>Developing countries also face ageing populations in the future, with larger populations of retired people</a:t>
            </a:r>
          </a:p>
          <a:p>
            <a:pPr marL="285750" indent="-285750" eaLnBrk="1" hangingPunct="1">
              <a:spcBef>
                <a:spcPct val="20000"/>
              </a:spcBef>
              <a:buFont typeface="Courier New" pitchFamily="49" charset="0"/>
              <a:buChar char="o"/>
              <a:defRPr/>
            </a:pPr>
            <a:r>
              <a:rPr lang="en-GB" sz="2400" dirty="0">
                <a:latin typeface="+mn-lt"/>
              </a:rPr>
              <a:t>What are the challenges in ageing societies?</a:t>
            </a:r>
          </a:p>
          <a:p>
            <a:pPr marL="537750" indent="-285750" eaLnBrk="1" hangingPunct="1">
              <a:spcBef>
                <a:spcPct val="20000"/>
              </a:spcBef>
              <a:buFontTx/>
              <a:buChar char="•"/>
              <a:defRPr/>
            </a:pPr>
            <a:r>
              <a:rPr lang="en-GB" sz="2000" dirty="0">
                <a:latin typeface="+mn-lt"/>
              </a:rPr>
              <a:t>Governments face increases in spending on pensions, and are raising the retirement age</a:t>
            </a:r>
          </a:p>
          <a:p>
            <a:pPr marL="537750" indent="-285750" eaLnBrk="1" hangingPunct="1">
              <a:spcBef>
                <a:spcPct val="20000"/>
              </a:spcBef>
              <a:buFontTx/>
              <a:buChar char="•"/>
              <a:defRPr/>
            </a:pPr>
            <a:r>
              <a:rPr lang="en-GB" sz="2000" dirty="0">
                <a:latin typeface="+mn-lt"/>
              </a:rPr>
              <a:t>Businesses are finding roles for older workers</a:t>
            </a:r>
          </a:p>
          <a:p>
            <a:pPr eaLnBrk="1" hangingPunct="1">
              <a:spcBef>
                <a:spcPct val="20000"/>
              </a:spcBef>
              <a:defRPr/>
            </a:pPr>
            <a:endParaRPr lang="en-GB" dirty="0">
              <a:latin typeface="Arial" charset="0"/>
            </a:endParaRPr>
          </a:p>
        </p:txBody>
      </p:sp>
    </p:spTree>
    <p:extLst>
      <p:ext uri="{BB962C8B-B14F-4D97-AF65-F5344CB8AC3E}">
        <p14:creationId xmlns:p14="http://schemas.microsoft.com/office/powerpoint/2010/main" val="37767836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p:cNvSpPr>
            <a:spLocks noGrp="1"/>
          </p:cNvSpPr>
          <p:nvPr>
            <p:ph type="title"/>
          </p:nvPr>
        </p:nvSpPr>
        <p:spPr>
          <a:xfrm>
            <a:off x="468313" y="115888"/>
            <a:ext cx="8229600" cy="850900"/>
          </a:xfrm>
        </p:spPr>
        <p:txBody>
          <a:bodyPr anchor="t"/>
          <a:lstStyle/>
          <a:p>
            <a:pPr eaLnBrk="1" hangingPunct="1"/>
            <a:r>
              <a:rPr lang="en-GB" altLang="en-US" sz="4000" smtClean="0">
                <a:solidFill>
                  <a:srgbClr val="FF0000"/>
                </a:solidFill>
              </a:rPr>
              <a:t>Population 65+</a:t>
            </a:r>
          </a:p>
        </p:txBody>
      </p:sp>
      <p:pic>
        <p:nvPicPr>
          <p:cNvPr id="94211" name="Picture 2"/>
          <p:cNvPicPr>
            <a:picLocks noChangeAspect="1" noChangeArrowheads="1"/>
          </p:cNvPicPr>
          <p:nvPr/>
        </p:nvPicPr>
        <p:blipFill>
          <a:blip r:embed="rId3">
            <a:extLst>
              <a:ext uri="{28A0092B-C50C-407E-A947-70E740481C1C}">
                <a14:useLocalDpi xmlns:a14="http://schemas.microsoft.com/office/drawing/2010/main" val="0"/>
              </a:ext>
            </a:extLst>
          </a:blip>
          <a:srcRect l="22107"/>
          <a:stretch>
            <a:fillRect/>
          </a:stretch>
        </p:blipFill>
        <p:spPr bwMode="auto">
          <a:xfrm>
            <a:off x="539750" y="981075"/>
            <a:ext cx="8208963" cy="489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4212" name="TextBox 3"/>
          <p:cNvSpPr txBox="1">
            <a:spLocks noChangeArrowheads="1"/>
          </p:cNvSpPr>
          <p:nvPr/>
        </p:nvSpPr>
        <p:spPr bwMode="auto">
          <a:xfrm>
            <a:off x="395288" y="5876925"/>
            <a:ext cx="4176712"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20000"/>
              </a:spcBef>
              <a:buFontTx/>
              <a:buNone/>
            </a:pPr>
            <a:r>
              <a:rPr lang="en-GB" altLang="en-US" sz="1200">
                <a:latin typeface="Arial" panose="020B0604020202020204" pitchFamily="34" charset="0"/>
              </a:rPr>
              <a:t>Source: World Economic Forum (2009)</a:t>
            </a:r>
          </a:p>
        </p:txBody>
      </p:sp>
    </p:spTree>
    <p:extLst>
      <p:ext uri="{BB962C8B-B14F-4D97-AF65-F5344CB8AC3E}">
        <p14:creationId xmlns:p14="http://schemas.microsoft.com/office/powerpoint/2010/main" val="518553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35940" y="300050"/>
            <a:ext cx="6876415" cy="574675"/>
          </a:xfrm>
          <a:prstGeom prst="rect">
            <a:avLst/>
          </a:prstGeom>
        </p:spPr>
        <p:txBody>
          <a:bodyPr vert="horz" wrap="square" lIns="0" tIns="12700" rIns="0" bIns="0" rtlCol="0">
            <a:spAutoFit/>
          </a:bodyPr>
          <a:lstStyle/>
          <a:p>
            <a:pPr marL="12700">
              <a:lnSpc>
                <a:spcPct val="100000"/>
              </a:lnSpc>
              <a:spcBef>
                <a:spcPts val="100"/>
              </a:spcBef>
            </a:pPr>
            <a:r>
              <a:rPr b="1" spc="-170" dirty="0">
                <a:latin typeface="Trebuchet MS"/>
                <a:cs typeface="Trebuchet MS"/>
              </a:rPr>
              <a:t>Social/Cultural </a:t>
            </a:r>
            <a:r>
              <a:rPr spc="-90" dirty="0"/>
              <a:t>environmental</a:t>
            </a:r>
            <a:r>
              <a:rPr spc="-365" dirty="0"/>
              <a:t> </a:t>
            </a:r>
            <a:r>
              <a:rPr spc="-250" dirty="0"/>
              <a:t>issues</a:t>
            </a:r>
          </a:p>
        </p:txBody>
      </p:sp>
      <p:sp>
        <p:nvSpPr>
          <p:cNvPr id="3" name="object 3"/>
          <p:cNvSpPr txBox="1"/>
          <p:nvPr/>
        </p:nvSpPr>
        <p:spPr>
          <a:xfrm>
            <a:off x="535940" y="2107819"/>
            <a:ext cx="6847205" cy="2952750"/>
          </a:xfrm>
          <a:prstGeom prst="rect">
            <a:avLst/>
          </a:prstGeom>
        </p:spPr>
        <p:txBody>
          <a:bodyPr vert="horz" wrap="square" lIns="0" tIns="13335" rIns="0" bIns="0" rtlCol="0">
            <a:spAutoFit/>
          </a:bodyPr>
          <a:lstStyle/>
          <a:p>
            <a:pPr marL="12700" marR="5080">
              <a:lnSpc>
                <a:spcPct val="100000"/>
              </a:lnSpc>
              <a:spcBef>
                <a:spcPts val="105"/>
              </a:spcBef>
            </a:pPr>
            <a:r>
              <a:rPr sz="3200" spc="-250" dirty="0">
                <a:latin typeface="Arial"/>
                <a:cs typeface="Arial"/>
              </a:rPr>
              <a:t>These </a:t>
            </a:r>
            <a:r>
              <a:rPr sz="3200" spc="-100" dirty="0">
                <a:latin typeface="Arial"/>
                <a:cs typeface="Arial"/>
              </a:rPr>
              <a:t>include </a:t>
            </a:r>
            <a:r>
              <a:rPr sz="3200" spc="-35" dirty="0">
                <a:latin typeface="Arial"/>
                <a:cs typeface="Arial"/>
              </a:rPr>
              <a:t>the </a:t>
            </a:r>
            <a:r>
              <a:rPr sz="3200" spc="-140" dirty="0">
                <a:latin typeface="Arial"/>
                <a:cs typeface="Arial"/>
              </a:rPr>
              <a:t>make-up </a:t>
            </a:r>
            <a:r>
              <a:rPr sz="3200" spc="-5" dirty="0">
                <a:latin typeface="Arial"/>
                <a:cs typeface="Arial"/>
              </a:rPr>
              <a:t>of </a:t>
            </a:r>
            <a:r>
              <a:rPr sz="3200" spc="-120" dirty="0">
                <a:latin typeface="Arial"/>
                <a:cs typeface="Arial"/>
              </a:rPr>
              <a:t>society,</a:t>
            </a:r>
            <a:r>
              <a:rPr sz="3200" spc="-495" dirty="0">
                <a:latin typeface="Arial"/>
                <a:cs typeface="Arial"/>
              </a:rPr>
              <a:t> </a:t>
            </a:r>
            <a:r>
              <a:rPr sz="3200" spc="10" dirty="0">
                <a:latin typeface="Arial"/>
                <a:cs typeface="Arial"/>
              </a:rPr>
              <a:t>for  </a:t>
            </a:r>
            <a:r>
              <a:rPr sz="3200" spc="-145" dirty="0">
                <a:latin typeface="Arial"/>
                <a:cs typeface="Arial"/>
              </a:rPr>
              <a:t>example </a:t>
            </a:r>
            <a:r>
              <a:rPr sz="3200" spc="-45" dirty="0">
                <a:latin typeface="Arial"/>
                <a:cs typeface="Arial"/>
              </a:rPr>
              <a:t>in </a:t>
            </a:r>
            <a:r>
              <a:rPr sz="3200" spc="-85" dirty="0">
                <a:latin typeface="Arial"/>
                <a:cs typeface="Arial"/>
              </a:rPr>
              <a:t>terms </a:t>
            </a:r>
            <a:r>
              <a:rPr sz="3200" spc="-5" dirty="0">
                <a:latin typeface="Arial"/>
                <a:cs typeface="Arial"/>
              </a:rPr>
              <a:t>of</a:t>
            </a:r>
            <a:r>
              <a:rPr sz="3200" spc="-405" dirty="0">
                <a:latin typeface="Arial"/>
                <a:cs typeface="Arial"/>
              </a:rPr>
              <a:t> </a:t>
            </a:r>
            <a:r>
              <a:rPr sz="3200" spc="-55" dirty="0">
                <a:latin typeface="Arial"/>
                <a:cs typeface="Arial"/>
              </a:rPr>
              <a:t>its</a:t>
            </a:r>
            <a:endParaRPr sz="3200">
              <a:latin typeface="Arial"/>
              <a:cs typeface="Arial"/>
            </a:endParaRPr>
          </a:p>
          <a:p>
            <a:pPr marL="763905" indent="-294005">
              <a:lnSpc>
                <a:spcPct val="100000"/>
              </a:lnSpc>
              <a:buChar char="•"/>
              <a:tabLst>
                <a:tab pos="764540" algn="l"/>
              </a:tabLst>
            </a:pPr>
            <a:r>
              <a:rPr sz="3200" spc="-65" dirty="0">
                <a:latin typeface="Arial"/>
                <a:cs typeface="Arial"/>
              </a:rPr>
              <a:t>population</a:t>
            </a:r>
            <a:r>
              <a:rPr sz="3200" spc="-130" dirty="0">
                <a:latin typeface="Arial"/>
                <a:cs typeface="Arial"/>
              </a:rPr>
              <a:t> </a:t>
            </a:r>
            <a:r>
              <a:rPr sz="3200" spc="-60" dirty="0">
                <a:latin typeface="Arial"/>
                <a:cs typeface="Arial"/>
              </a:rPr>
              <a:t>structure</a:t>
            </a:r>
            <a:endParaRPr sz="3200">
              <a:latin typeface="Arial"/>
              <a:cs typeface="Arial"/>
            </a:endParaRPr>
          </a:p>
          <a:p>
            <a:pPr marL="763905" indent="-294005">
              <a:lnSpc>
                <a:spcPct val="100000"/>
              </a:lnSpc>
              <a:buChar char="•"/>
              <a:tabLst>
                <a:tab pos="764540" algn="l"/>
              </a:tabLst>
            </a:pPr>
            <a:r>
              <a:rPr sz="3200" spc="-140" dirty="0">
                <a:latin typeface="Arial"/>
                <a:cs typeface="Arial"/>
              </a:rPr>
              <a:t>levels </a:t>
            </a:r>
            <a:r>
              <a:rPr sz="3200" spc="-5" dirty="0">
                <a:latin typeface="Arial"/>
                <a:cs typeface="Arial"/>
              </a:rPr>
              <a:t>of</a:t>
            </a:r>
            <a:r>
              <a:rPr sz="3200" spc="-220" dirty="0">
                <a:latin typeface="Arial"/>
                <a:cs typeface="Arial"/>
              </a:rPr>
              <a:t> </a:t>
            </a:r>
            <a:r>
              <a:rPr sz="3200" spc="-95" dirty="0">
                <a:latin typeface="Arial"/>
                <a:cs typeface="Arial"/>
              </a:rPr>
              <a:t>education</a:t>
            </a:r>
            <a:endParaRPr sz="3200">
              <a:latin typeface="Arial"/>
              <a:cs typeface="Arial"/>
            </a:endParaRPr>
          </a:p>
          <a:p>
            <a:pPr marL="763905" indent="-294005">
              <a:lnSpc>
                <a:spcPct val="100000"/>
              </a:lnSpc>
              <a:buChar char="•"/>
              <a:tabLst>
                <a:tab pos="764540" algn="l"/>
              </a:tabLst>
            </a:pPr>
            <a:r>
              <a:rPr sz="3200" spc="-150" dirty="0">
                <a:latin typeface="Arial"/>
                <a:cs typeface="Arial"/>
              </a:rPr>
              <a:t>social</a:t>
            </a:r>
            <a:r>
              <a:rPr sz="3200" spc="-175" dirty="0">
                <a:latin typeface="Arial"/>
                <a:cs typeface="Arial"/>
              </a:rPr>
              <a:t> </a:t>
            </a:r>
            <a:r>
              <a:rPr sz="3200" spc="-235" dirty="0">
                <a:latin typeface="Arial"/>
                <a:cs typeface="Arial"/>
              </a:rPr>
              <a:t>class</a:t>
            </a:r>
            <a:endParaRPr sz="3200">
              <a:latin typeface="Arial"/>
              <a:cs typeface="Arial"/>
            </a:endParaRPr>
          </a:p>
          <a:p>
            <a:pPr marL="763905" indent="-294005">
              <a:lnSpc>
                <a:spcPct val="100000"/>
              </a:lnSpc>
              <a:buChar char="•"/>
              <a:tabLst>
                <a:tab pos="764540" algn="l"/>
              </a:tabLst>
            </a:pPr>
            <a:r>
              <a:rPr sz="3200" spc="-50" dirty="0">
                <a:latin typeface="Arial"/>
                <a:cs typeface="Arial"/>
              </a:rPr>
              <a:t>attitudes </a:t>
            </a:r>
            <a:r>
              <a:rPr sz="3200" spc="-150" dirty="0">
                <a:latin typeface="Arial"/>
                <a:cs typeface="Arial"/>
              </a:rPr>
              <a:t>and</a:t>
            </a:r>
            <a:r>
              <a:rPr sz="3200" spc="-250" dirty="0">
                <a:latin typeface="Arial"/>
                <a:cs typeface="Arial"/>
              </a:rPr>
              <a:t> </a:t>
            </a:r>
            <a:r>
              <a:rPr sz="3200" spc="-170" dirty="0">
                <a:latin typeface="Arial"/>
                <a:cs typeface="Arial"/>
              </a:rPr>
              <a:t>values</a:t>
            </a:r>
            <a:endParaRPr sz="3200">
              <a:latin typeface="Arial"/>
              <a:cs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txBox="1"/>
          <p:nvPr/>
        </p:nvSpPr>
        <p:spPr>
          <a:xfrm>
            <a:off x="685800" y="3276600"/>
            <a:ext cx="8227060" cy="873957"/>
          </a:xfrm>
          <a:prstGeom prst="rect">
            <a:avLst/>
          </a:prstGeom>
        </p:spPr>
        <p:txBody>
          <a:bodyPr vert="horz" wrap="square" lIns="0" tIns="12065" rIns="0" bIns="0" rtlCol="0">
            <a:spAutoFit/>
          </a:bodyPr>
          <a:lstStyle/>
          <a:p>
            <a:pPr marL="12700" marR="5080">
              <a:lnSpc>
                <a:spcPct val="100000"/>
              </a:lnSpc>
              <a:spcBef>
                <a:spcPts val="95"/>
              </a:spcBef>
            </a:pPr>
            <a:r>
              <a:rPr lang="en-GB" sz="2800" spc="-85" dirty="0" smtClean="0">
                <a:solidFill>
                  <a:srgbClr val="003399"/>
                </a:solidFill>
                <a:latin typeface="Arial"/>
                <a:cs typeface="Arial"/>
              </a:rPr>
              <a:t>Identify </a:t>
            </a:r>
            <a:r>
              <a:rPr sz="2800" spc="-145" dirty="0" smtClean="0">
                <a:solidFill>
                  <a:srgbClr val="003399"/>
                </a:solidFill>
                <a:latin typeface="Arial"/>
                <a:cs typeface="Arial"/>
              </a:rPr>
              <a:t>6 </a:t>
            </a:r>
            <a:r>
              <a:rPr sz="2800" spc="-145" dirty="0">
                <a:solidFill>
                  <a:srgbClr val="003399"/>
                </a:solidFill>
                <a:latin typeface="Arial"/>
                <a:cs typeface="Arial"/>
              </a:rPr>
              <a:t>key </a:t>
            </a:r>
            <a:r>
              <a:rPr sz="2800" spc="-140" dirty="0" smtClean="0">
                <a:solidFill>
                  <a:srgbClr val="003399"/>
                </a:solidFill>
                <a:latin typeface="Arial"/>
                <a:cs typeface="Arial"/>
              </a:rPr>
              <a:t>social</a:t>
            </a:r>
            <a:r>
              <a:rPr lang="en-GB" sz="2800" spc="-140" dirty="0" smtClean="0">
                <a:solidFill>
                  <a:srgbClr val="003399"/>
                </a:solidFill>
                <a:latin typeface="Arial"/>
                <a:cs typeface="Arial"/>
              </a:rPr>
              <a:t> trends which </a:t>
            </a:r>
            <a:r>
              <a:rPr sz="2800" spc="-95" dirty="0" smtClean="0">
                <a:solidFill>
                  <a:srgbClr val="003399"/>
                </a:solidFill>
                <a:latin typeface="Arial"/>
                <a:cs typeface="Arial"/>
              </a:rPr>
              <a:t>could </a:t>
            </a:r>
            <a:r>
              <a:rPr sz="2800" spc="-50" dirty="0">
                <a:solidFill>
                  <a:srgbClr val="003399"/>
                </a:solidFill>
                <a:latin typeface="Arial"/>
                <a:cs typeface="Arial"/>
              </a:rPr>
              <a:t>affect </a:t>
            </a:r>
            <a:r>
              <a:rPr sz="2800" spc="-75" dirty="0" smtClean="0">
                <a:solidFill>
                  <a:srgbClr val="003399"/>
                </a:solidFill>
                <a:latin typeface="Arial"/>
                <a:cs typeface="Arial"/>
              </a:rPr>
              <a:t>how</a:t>
            </a:r>
            <a:r>
              <a:rPr lang="en-GB" sz="2800" spc="-75" dirty="0" smtClean="0">
                <a:solidFill>
                  <a:srgbClr val="003399"/>
                </a:solidFill>
                <a:latin typeface="Arial"/>
                <a:cs typeface="Arial"/>
              </a:rPr>
              <a:t> b</a:t>
            </a:r>
            <a:r>
              <a:rPr sz="2800" spc="-125" dirty="0" err="1" smtClean="0">
                <a:solidFill>
                  <a:srgbClr val="003399"/>
                </a:solidFill>
                <a:latin typeface="Arial"/>
                <a:cs typeface="Arial"/>
              </a:rPr>
              <a:t>usinesses</a:t>
            </a:r>
            <a:r>
              <a:rPr lang="en-GB" sz="2800" spc="-125" dirty="0" smtClean="0">
                <a:solidFill>
                  <a:srgbClr val="003399"/>
                </a:solidFill>
                <a:latin typeface="Arial"/>
                <a:cs typeface="Arial"/>
              </a:rPr>
              <a:t> </a:t>
            </a:r>
            <a:r>
              <a:rPr sz="2800" spc="-125" dirty="0" smtClean="0">
                <a:solidFill>
                  <a:srgbClr val="003399"/>
                </a:solidFill>
                <a:latin typeface="Arial"/>
                <a:cs typeface="Arial"/>
              </a:rPr>
              <a:t>/</a:t>
            </a:r>
            <a:r>
              <a:rPr lang="en-GB" sz="2800" spc="-125" dirty="0" smtClean="0">
                <a:solidFill>
                  <a:srgbClr val="003399"/>
                </a:solidFill>
                <a:latin typeface="Arial"/>
                <a:cs typeface="Arial"/>
              </a:rPr>
              <a:t> </a:t>
            </a:r>
            <a:r>
              <a:rPr sz="2800" spc="-125" dirty="0" err="1" smtClean="0">
                <a:solidFill>
                  <a:srgbClr val="003399"/>
                </a:solidFill>
                <a:latin typeface="Arial"/>
                <a:cs typeface="Arial"/>
              </a:rPr>
              <a:t>organisations</a:t>
            </a:r>
            <a:r>
              <a:rPr sz="2800" spc="-100" dirty="0" smtClean="0">
                <a:solidFill>
                  <a:srgbClr val="003399"/>
                </a:solidFill>
                <a:latin typeface="Arial"/>
                <a:cs typeface="Arial"/>
              </a:rPr>
              <a:t> </a:t>
            </a:r>
            <a:r>
              <a:rPr sz="2800" spc="-80" dirty="0" smtClean="0">
                <a:solidFill>
                  <a:srgbClr val="003399"/>
                </a:solidFill>
                <a:latin typeface="Arial"/>
                <a:cs typeface="Arial"/>
              </a:rPr>
              <a:t>operate</a:t>
            </a:r>
            <a:r>
              <a:rPr lang="en-GB" sz="2800" spc="-80" dirty="0" smtClean="0">
                <a:solidFill>
                  <a:srgbClr val="003399"/>
                </a:solidFill>
                <a:latin typeface="Arial"/>
                <a:cs typeface="Arial"/>
              </a:rPr>
              <a:t>.</a:t>
            </a:r>
            <a:endParaRPr sz="2800" dirty="0">
              <a:latin typeface="Arial"/>
              <a:cs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35940" y="300050"/>
            <a:ext cx="6876415" cy="574675"/>
          </a:xfrm>
          <a:prstGeom prst="rect">
            <a:avLst/>
          </a:prstGeom>
        </p:spPr>
        <p:txBody>
          <a:bodyPr vert="horz" wrap="square" lIns="0" tIns="12700" rIns="0" bIns="0" rtlCol="0">
            <a:spAutoFit/>
          </a:bodyPr>
          <a:lstStyle/>
          <a:p>
            <a:pPr marL="12700">
              <a:lnSpc>
                <a:spcPct val="100000"/>
              </a:lnSpc>
              <a:spcBef>
                <a:spcPts val="100"/>
              </a:spcBef>
            </a:pPr>
            <a:r>
              <a:rPr b="1" spc="-170" dirty="0">
                <a:latin typeface="Trebuchet MS"/>
                <a:cs typeface="Trebuchet MS"/>
              </a:rPr>
              <a:t>Social/Cultural </a:t>
            </a:r>
            <a:r>
              <a:rPr spc="-90" dirty="0"/>
              <a:t>environmental</a:t>
            </a:r>
            <a:r>
              <a:rPr spc="-380" dirty="0"/>
              <a:t> </a:t>
            </a:r>
            <a:r>
              <a:rPr spc="-250" dirty="0"/>
              <a:t>issues</a:t>
            </a:r>
          </a:p>
        </p:txBody>
      </p:sp>
      <p:sp>
        <p:nvSpPr>
          <p:cNvPr id="3" name="object 3"/>
          <p:cNvSpPr txBox="1"/>
          <p:nvPr/>
        </p:nvSpPr>
        <p:spPr>
          <a:xfrm>
            <a:off x="535940" y="1135125"/>
            <a:ext cx="7822565" cy="5147310"/>
          </a:xfrm>
          <a:prstGeom prst="rect">
            <a:avLst/>
          </a:prstGeom>
        </p:spPr>
        <p:txBody>
          <a:bodyPr vert="horz" wrap="square" lIns="0" tIns="12065" rIns="0" bIns="0" rtlCol="0">
            <a:spAutoFit/>
          </a:bodyPr>
          <a:lstStyle/>
          <a:p>
            <a:pPr marL="469900" marR="229235" indent="-457200">
              <a:lnSpc>
                <a:spcPct val="100000"/>
              </a:lnSpc>
              <a:spcBef>
                <a:spcPts val="95"/>
              </a:spcBef>
              <a:buChar char="•"/>
              <a:tabLst>
                <a:tab pos="469900" algn="l"/>
                <a:tab pos="470534" algn="l"/>
              </a:tabLst>
            </a:pPr>
            <a:r>
              <a:rPr sz="2800" spc="-50" dirty="0">
                <a:latin typeface="Arial"/>
                <a:cs typeface="Arial"/>
              </a:rPr>
              <a:t>Attitudes </a:t>
            </a:r>
            <a:r>
              <a:rPr sz="2800" spc="35" dirty="0">
                <a:latin typeface="Arial"/>
                <a:cs typeface="Arial"/>
              </a:rPr>
              <a:t>to </a:t>
            </a:r>
            <a:r>
              <a:rPr sz="2800" spc="-80" dirty="0">
                <a:latin typeface="Arial"/>
                <a:cs typeface="Arial"/>
              </a:rPr>
              <a:t>working conditions </a:t>
            </a:r>
            <a:r>
              <a:rPr sz="2800" spc="-135" dirty="0">
                <a:latin typeface="Arial"/>
                <a:cs typeface="Arial"/>
              </a:rPr>
              <a:t>and </a:t>
            </a:r>
            <a:r>
              <a:rPr sz="2800" spc="-70" dirty="0">
                <a:latin typeface="Arial"/>
                <a:cs typeface="Arial"/>
              </a:rPr>
              <a:t>length </a:t>
            </a:r>
            <a:r>
              <a:rPr sz="2800" spc="-10" dirty="0">
                <a:latin typeface="Arial"/>
                <a:cs typeface="Arial"/>
              </a:rPr>
              <a:t>of</a:t>
            </a:r>
            <a:r>
              <a:rPr sz="2800" spc="-545" dirty="0">
                <a:latin typeface="Arial"/>
                <a:cs typeface="Arial"/>
              </a:rPr>
              <a:t> </a:t>
            </a:r>
            <a:r>
              <a:rPr sz="2800" spc="-35" dirty="0">
                <a:latin typeface="Arial"/>
                <a:cs typeface="Arial"/>
              </a:rPr>
              <a:t>the  </a:t>
            </a:r>
            <a:r>
              <a:rPr sz="2800" spc="-75" dirty="0">
                <a:latin typeface="Arial"/>
                <a:cs typeface="Arial"/>
              </a:rPr>
              <a:t>working</a:t>
            </a:r>
            <a:r>
              <a:rPr sz="2800" spc="-145" dirty="0">
                <a:latin typeface="Arial"/>
                <a:cs typeface="Arial"/>
              </a:rPr>
              <a:t> </a:t>
            </a:r>
            <a:r>
              <a:rPr sz="2800" spc="-155" dirty="0">
                <a:latin typeface="Arial"/>
                <a:cs typeface="Arial"/>
              </a:rPr>
              <a:t>day</a:t>
            </a:r>
            <a:endParaRPr sz="2800">
              <a:latin typeface="Arial"/>
              <a:cs typeface="Arial"/>
            </a:endParaRPr>
          </a:p>
          <a:p>
            <a:pPr marL="469900" marR="133350" indent="-457200">
              <a:lnSpc>
                <a:spcPct val="100000"/>
              </a:lnSpc>
              <a:spcBef>
                <a:spcPts val="5"/>
              </a:spcBef>
              <a:buChar char="•"/>
              <a:tabLst>
                <a:tab pos="469900" algn="l"/>
                <a:tab pos="470534" algn="l"/>
              </a:tabLst>
            </a:pPr>
            <a:r>
              <a:rPr sz="2800" spc="-180" dirty="0">
                <a:latin typeface="Arial"/>
                <a:cs typeface="Arial"/>
              </a:rPr>
              <a:t>Equal </a:t>
            </a:r>
            <a:r>
              <a:rPr sz="2800" spc="-55" dirty="0">
                <a:latin typeface="Arial"/>
                <a:cs typeface="Arial"/>
              </a:rPr>
              <a:t>opportunities </a:t>
            </a:r>
            <a:r>
              <a:rPr sz="2800" spc="5" dirty="0">
                <a:latin typeface="Arial"/>
                <a:cs typeface="Arial"/>
              </a:rPr>
              <a:t>for </a:t>
            </a:r>
            <a:r>
              <a:rPr sz="2800" spc="-25" dirty="0">
                <a:latin typeface="Arial"/>
                <a:cs typeface="Arial"/>
              </a:rPr>
              <a:t>different </a:t>
            </a:r>
            <a:r>
              <a:rPr sz="2800" spc="-130" dirty="0">
                <a:latin typeface="Arial"/>
                <a:cs typeface="Arial"/>
              </a:rPr>
              <a:t>groups </a:t>
            </a:r>
            <a:r>
              <a:rPr sz="2800" spc="-10" dirty="0">
                <a:latin typeface="Arial"/>
                <a:cs typeface="Arial"/>
              </a:rPr>
              <a:t>of</a:t>
            </a:r>
            <a:r>
              <a:rPr sz="2800" spc="-370" dirty="0">
                <a:latin typeface="Arial"/>
                <a:cs typeface="Arial"/>
              </a:rPr>
              <a:t> </a:t>
            </a:r>
            <a:r>
              <a:rPr sz="2800" spc="-105" dirty="0">
                <a:latin typeface="Arial"/>
                <a:cs typeface="Arial"/>
              </a:rPr>
              <a:t>people  </a:t>
            </a:r>
            <a:r>
              <a:rPr sz="2800" spc="-80" dirty="0">
                <a:latin typeface="Arial"/>
                <a:cs typeface="Arial"/>
              </a:rPr>
              <a:t>(ethnicity/gender/appearance/age,</a:t>
            </a:r>
            <a:r>
              <a:rPr sz="2800" spc="-65" dirty="0">
                <a:latin typeface="Arial"/>
                <a:cs typeface="Arial"/>
              </a:rPr>
              <a:t> </a:t>
            </a:r>
            <a:r>
              <a:rPr sz="2800" spc="-80" dirty="0">
                <a:latin typeface="Arial"/>
                <a:cs typeface="Arial"/>
              </a:rPr>
              <a:t>etc)</a:t>
            </a:r>
            <a:endParaRPr sz="2800">
              <a:latin typeface="Arial"/>
              <a:cs typeface="Arial"/>
            </a:endParaRPr>
          </a:p>
          <a:p>
            <a:pPr marL="469900" indent="-457200">
              <a:lnSpc>
                <a:spcPct val="100000"/>
              </a:lnSpc>
              <a:buChar char="•"/>
              <a:tabLst>
                <a:tab pos="469900" algn="l"/>
                <a:tab pos="470534" algn="l"/>
              </a:tabLst>
            </a:pPr>
            <a:r>
              <a:rPr sz="2800" spc="-204" dirty="0">
                <a:latin typeface="Arial"/>
                <a:cs typeface="Arial"/>
              </a:rPr>
              <a:t>The </a:t>
            </a:r>
            <a:r>
              <a:rPr sz="2800" spc="-65" dirty="0">
                <a:latin typeface="Arial"/>
                <a:cs typeface="Arial"/>
              </a:rPr>
              <a:t>nature </a:t>
            </a:r>
            <a:r>
              <a:rPr sz="2800" spc="-135" dirty="0">
                <a:latin typeface="Arial"/>
                <a:cs typeface="Arial"/>
              </a:rPr>
              <a:t>and </a:t>
            </a:r>
            <a:r>
              <a:rPr sz="2800" spc="-20" dirty="0">
                <a:latin typeface="Arial"/>
                <a:cs typeface="Arial"/>
              </a:rPr>
              <a:t>purity </a:t>
            </a:r>
            <a:r>
              <a:rPr sz="2800" spc="-10" dirty="0">
                <a:latin typeface="Arial"/>
                <a:cs typeface="Arial"/>
              </a:rPr>
              <a:t>of</a:t>
            </a:r>
            <a:r>
              <a:rPr sz="2800" spc="-270" dirty="0">
                <a:latin typeface="Arial"/>
                <a:cs typeface="Arial"/>
              </a:rPr>
              <a:t> </a:t>
            </a:r>
            <a:r>
              <a:rPr sz="2800" spc="-90" dirty="0">
                <a:latin typeface="Arial"/>
                <a:cs typeface="Arial"/>
              </a:rPr>
              <a:t>products</a:t>
            </a:r>
            <a:endParaRPr sz="2800">
              <a:latin typeface="Arial"/>
              <a:cs typeface="Arial"/>
            </a:endParaRPr>
          </a:p>
          <a:p>
            <a:pPr marL="469900" indent="-457200">
              <a:lnSpc>
                <a:spcPct val="100000"/>
              </a:lnSpc>
              <a:buChar char="•"/>
              <a:tabLst>
                <a:tab pos="469900" algn="l"/>
                <a:tab pos="470534" algn="l"/>
              </a:tabLst>
            </a:pPr>
            <a:r>
              <a:rPr sz="2800" spc="-204" dirty="0">
                <a:latin typeface="Arial"/>
                <a:cs typeface="Arial"/>
              </a:rPr>
              <a:t>The </a:t>
            </a:r>
            <a:r>
              <a:rPr sz="2800" spc="-195" dirty="0">
                <a:latin typeface="Arial"/>
                <a:cs typeface="Arial"/>
              </a:rPr>
              <a:t>use </a:t>
            </a:r>
            <a:r>
              <a:rPr sz="2800" spc="-135" dirty="0">
                <a:latin typeface="Arial"/>
                <a:cs typeface="Arial"/>
              </a:rPr>
              <a:t>and </a:t>
            </a:r>
            <a:r>
              <a:rPr sz="2800" spc="-175" dirty="0">
                <a:latin typeface="Arial"/>
                <a:cs typeface="Arial"/>
              </a:rPr>
              <a:t>abuse </a:t>
            </a:r>
            <a:r>
              <a:rPr sz="2800" spc="-10" dirty="0">
                <a:latin typeface="Arial"/>
                <a:cs typeface="Arial"/>
              </a:rPr>
              <a:t>of</a:t>
            </a:r>
            <a:r>
              <a:rPr sz="2800" spc="10" dirty="0">
                <a:latin typeface="Arial"/>
                <a:cs typeface="Arial"/>
              </a:rPr>
              <a:t> </a:t>
            </a:r>
            <a:r>
              <a:rPr sz="2800" spc="-130" dirty="0">
                <a:latin typeface="Arial"/>
                <a:cs typeface="Arial"/>
              </a:rPr>
              <a:t>animals</a:t>
            </a:r>
            <a:endParaRPr sz="2800">
              <a:latin typeface="Arial"/>
              <a:cs typeface="Arial"/>
            </a:endParaRPr>
          </a:p>
          <a:p>
            <a:pPr marL="469900" indent="-457200">
              <a:lnSpc>
                <a:spcPct val="100000"/>
              </a:lnSpc>
              <a:buChar char="•"/>
              <a:tabLst>
                <a:tab pos="469900" algn="l"/>
                <a:tab pos="470534" algn="l"/>
              </a:tabLst>
            </a:pPr>
            <a:r>
              <a:rPr sz="2800" spc="-185" dirty="0">
                <a:latin typeface="Arial"/>
                <a:cs typeface="Arial"/>
              </a:rPr>
              <a:t>Images </a:t>
            </a:r>
            <a:r>
              <a:rPr sz="2800" spc="-65" dirty="0">
                <a:latin typeface="Arial"/>
                <a:cs typeface="Arial"/>
              </a:rPr>
              <a:t>portrayed </a:t>
            </a:r>
            <a:r>
              <a:rPr sz="2800" spc="-35" dirty="0">
                <a:latin typeface="Arial"/>
                <a:cs typeface="Arial"/>
              </a:rPr>
              <a:t>in</a:t>
            </a:r>
            <a:r>
              <a:rPr sz="2800" spc="-185" dirty="0">
                <a:latin typeface="Arial"/>
                <a:cs typeface="Arial"/>
              </a:rPr>
              <a:t> </a:t>
            </a:r>
            <a:r>
              <a:rPr sz="2800" spc="-95" dirty="0">
                <a:latin typeface="Arial"/>
                <a:cs typeface="Arial"/>
              </a:rPr>
              <a:t>advertising</a:t>
            </a:r>
            <a:endParaRPr sz="2800">
              <a:latin typeface="Arial"/>
              <a:cs typeface="Arial"/>
            </a:endParaRPr>
          </a:p>
          <a:p>
            <a:pPr marL="469900" indent="-457200">
              <a:lnSpc>
                <a:spcPct val="100000"/>
              </a:lnSpc>
              <a:buChar char="•"/>
              <a:tabLst>
                <a:tab pos="469900" algn="l"/>
                <a:tab pos="470534" algn="l"/>
              </a:tabLst>
            </a:pPr>
            <a:r>
              <a:rPr sz="2800" spc="-185" dirty="0">
                <a:latin typeface="Arial"/>
                <a:cs typeface="Arial"/>
              </a:rPr>
              <a:t>Social </a:t>
            </a:r>
            <a:r>
              <a:rPr sz="2800" spc="-80" dirty="0">
                <a:latin typeface="Arial"/>
                <a:cs typeface="Arial"/>
              </a:rPr>
              <a:t>trends </a:t>
            </a:r>
            <a:r>
              <a:rPr sz="2800" spc="-165" dirty="0">
                <a:latin typeface="Arial"/>
                <a:cs typeface="Arial"/>
              </a:rPr>
              <a:t>– </a:t>
            </a:r>
            <a:r>
              <a:rPr sz="2800" spc="-140" dirty="0">
                <a:latin typeface="Arial"/>
                <a:cs typeface="Arial"/>
              </a:rPr>
              <a:t>e.g. </a:t>
            </a:r>
            <a:r>
              <a:rPr sz="2800" spc="-160" dirty="0">
                <a:latin typeface="Arial"/>
                <a:cs typeface="Arial"/>
              </a:rPr>
              <a:t>ageing</a:t>
            </a:r>
            <a:r>
              <a:rPr sz="2800" spc="-110" dirty="0">
                <a:latin typeface="Arial"/>
                <a:cs typeface="Arial"/>
              </a:rPr>
              <a:t> </a:t>
            </a:r>
            <a:r>
              <a:rPr sz="2800" spc="-60" dirty="0">
                <a:latin typeface="Arial"/>
                <a:cs typeface="Arial"/>
              </a:rPr>
              <a:t>population</a:t>
            </a:r>
            <a:endParaRPr sz="2800">
              <a:latin typeface="Arial"/>
              <a:cs typeface="Arial"/>
            </a:endParaRPr>
          </a:p>
          <a:p>
            <a:pPr marL="469900" marR="5080" indent="-457200">
              <a:lnSpc>
                <a:spcPct val="100000"/>
              </a:lnSpc>
              <a:spcBef>
                <a:spcPts val="5"/>
              </a:spcBef>
              <a:buChar char="•"/>
              <a:tabLst>
                <a:tab pos="469900" algn="l"/>
                <a:tab pos="470534" algn="l"/>
              </a:tabLst>
            </a:pPr>
            <a:r>
              <a:rPr sz="2800" spc="-10" dirty="0">
                <a:latin typeface="Arial"/>
                <a:cs typeface="Arial"/>
              </a:rPr>
              <a:t>Work/life </a:t>
            </a:r>
            <a:r>
              <a:rPr sz="2800" spc="-145" dirty="0">
                <a:latin typeface="Arial"/>
                <a:cs typeface="Arial"/>
              </a:rPr>
              <a:t>balance </a:t>
            </a:r>
            <a:r>
              <a:rPr sz="2800" spc="-165" dirty="0">
                <a:latin typeface="Arial"/>
                <a:cs typeface="Arial"/>
              </a:rPr>
              <a:t>– </a:t>
            </a:r>
            <a:r>
              <a:rPr sz="2800" spc="-140" dirty="0">
                <a:latin typeface="Arial"/>
                <a:cs typeface="Arial"/>
              </a:rPr>
              <a:t>e.g. </a:t>
            </a:r>
            <a:r>
              <a:rPr sz="2800" spc="-75" dirty="0">
                <a:latin typeface="Arial"/>
                <a:cs typeface="Arial"/>
              </a:rPr>
              <a:t>working </a:t>
            </a:r>
            <a:r>
              <a:rPr sz="2800" spc="-40" dirty="0">
                <a:latin typeface="Arial"/>
                <a:cs typeface="Arial"/>
              </a:rPr>
              <a:t>whilst </a:t>
            </a:r>
            <a:r>
              <a:rPr sz="2800" spc="-95" dirty="0">
                <a:latin typeface="Arial"/>
                <a:cs typeface="Arial"/>
              </a:rPr>
              <a:t>bringing</a:t>
            </a:r>
            <a:r>
              <a:rPr sz="2800" spc="-395" dirty="0">
                <a:latin typeface="Arial"/>
                <a:cs typeface="Arial"/>
              </a:rPr>
              <a:t> </a:t>
            </a:r>
            <a:r>
              <a:rPr sz="2800" spc="-95" dirty="0">
                <a:latin typeface="Arial"/>
                <a:cs typeface="Arial"/>
              </a:rPr>
              <a:t>up  </a:t>
            </a:r>
            <a:r>
              <a:rPr sz="2800" spc="-125" dirty="0">
                <a:latin typeface="Arial"/>
                <a:cs typeface="Arial"/>
              </a:rPr>
              <a:t>small</a:t>
            </a:r>
            <a:r>
              <a:rPr sz="2800" spc="-150" dirty="0">
                <a:latin typeface="Arial"/>
                <a:cs typeface="Arial"/>
              </a:rPr>
              <a:t> </a:t>
            </a:r>
            <a:r>
              <a:rPr sz="2800" spc="-80" dirty="0">
                <a:latin typeface="Arial"/>
                <a:cs typeface="Arial"/>
              </a:rPr>
              <a:t>children</a:t>
            </a:r>
            <a:endParaRPr sz="2800">
              <a:latin typeface="Arial"/>
              <a:cs typeface="Arial"/>
            </a:endParaRPr>
          </a:p>
          <a:p>
            <a:pPr marL="469900" marR="69850" indent="-457200">
              <a:lnSpc>
                <a:spcPct val="100000"/>
              </a:lnSpc>
              <a:buChar char="•"/>
              <a:tabLst>
                <a:tab pos="469900" algn="l"/>
                <a:tab pos="470534" algn="l"/>
              </a:tabLst>
            </a:pPr>
            <a:r>
              <a:rPr sz="2800" spc="-125" dirty="0">
                <a:latin typeface="Arial"/>
                <a:cs typeface="Arial"/>
              </a:rPr>
              <a:t>Ethical </a:t>
            </a:r>
            <a:r>
              <a:rPr sz="2800" spc="-200" dirty="0">
                <a:latin typeface="Arial"/>
                <a:cs typeface="Arial"/>
              </a:rPr>
              <a:t>issues </a:t>
            </a:r>
            <a:r>
              <a:rPr sz="2800" spc="-180" dirty="0">
                <a:latin typeface="Arial"/>
                <a:cs typeface="Arial"/>
              </a:rPr>
              <a:t>such </a:t>
            </a:r>
            <a:r>
              <a:rPr sz="2800" spc="-265" dirty="0">
                <a:latin typeface="Arial"/>
                <a:cs typeface="Arial"/>
              </a:rPr>
              <a:t>as </a:t>
            </a:r>
            <a:r>
              <a:rPr sz="2800" spc="-85" dirty="0">
                <a:latin typeface="Arial"/>
                <a:cs typeface="Arial"/>
              </a:rPr>
              <a:t>environmentalism </a:t>
            </a:r>
            <a:r>
              <a:rPr sz="2800" spc="-75" dirty="0">
                <a:latin typeface="Arial"/>
                <a:cs typeface="Arial"/>
              </a:rPr>
              <a:t>impact </a:t>
            </a:r>
            <a:r>
              <a:rPr sz="2800" spc="-95" dirty="0">
                <a:latin typeface="Arial"/>
                <a:cs typeface="Arial"/>
              </a:rPr>
              <a:t>on  </a:t>
            </a:r>
            <a:r>
              <a:rPr sz="2800" spc="-70" dirty="0">
                <a:latin typeface="Arial"/>
                <a:cs typeface="Arial"/>
              </a:rPr>
              <a:t>how </a:t>
            </a:r>
            <a:r>
              <a:rPr sz="2800" spc="-60" dirty="0">
                <a:latin typeface="Arial"/>
                <a:cs typeface="Arial"/>
              </a:rPr>
              <a:t>firms </a:t>
            </a:r>
            <a:r>
              <a:rPr sz="2800" spc="-75" dirty="0">
                <a:latin typeface="Arial"/>
                <a:cs typeface="Arial"/>
              </a:rPr>
              <a:t>behave/the </a:t>
            </a:r>
            <a:r>
              <a:rPr sz="2800" spc="-145" dirty="0">
                <a:latin typeface="Arial"/>
                <a:cs typeface="Arial"/>
              </a:rPr>
              <a:t>image </a:t>
            </a:r>
            <a:r>
              <a:rPr sz="2800" spc="-65" dirty="0">
                <a:latin typeface="Arial"/>
                <a:cs typeface="Arial"/>
              </a:rPr>
              <a:t>they </a:t>
            </a:r>
            <a:r>
              <a:rPr sz="2800" spc="20" dirty="0">
                <a:latin typeface="Arial"/>
                <a:cs typeface="Arial"/>
              </a:rPr>
              <a:t>try </a:t>
            </a:r>
            <a:r>
              <a:rPr sz="2800" spc="35" dirty="0">
                <a:latin typeface="Arial"/>
                <a:cs typeface="Arial"/>
              </a:rPr>
              <a:t>to</a:t>
            </a:r>
            <a:r>
              <a:rPr sz="2800" spc="-580" dirty="0">
                <a:latin typeface="Arial"/>
                <a:cs typeface="Arial"/>
              </a:rPr>
              <a:t> </a:t>
            </a:r>
            <a:r>
              <a:rPr sz="2800" spc="-45" dirty="0">
                <a:latin typeface="Arial"/>
                <a:cs typeface="Arial"/>
              </a:rPr>
              <a:t>portray</a:t>
            </a:r>
            <a:endParaRPr sz="2800">
              <a:latin typeface="Arial"/>
              <a:cs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35940" y="359105"/>
            <a:ext cx="7313930" cy="574675"/>
          </a:xfrm>
          <a:prstGeom prst="rect">
            <a:avLst/>
          </a:prstGeom>
        </p:spPr>
        <p:txBody>
          <a:bodyPr vert="horz" wrap="square" lIns="0" tIns="12700" rIns="0" bIns="0" rtlCol="0">
            <a:spAutoFit/>
          </a:bodyPr>
          <a:lstStyle/>
          <a:p>
            <a:pPr marL="12700">
              <a:lnSpc>
                <a:spcPct val="100000"/>
              </a:lnSpc>
              <a:spcBef>
                <a:spcPts val="100"/>
              </a:spcBef>
            </a:pPr>
            <a:r>
              <a:rPr b="1" spc="-80" dirty="0">
                <a:solidFill>
                  <a:srgbClr val="6600FF"/>
                </a:solidFill>
                <a:latin typeface="Trebuchet MS"/>
                <a:cs typeface="Trebuchet MS"/>
              </a:rPr>
              <a:t>Managing </a:t>
            </a:r>
            <a:r>
              <a:rPr b="1" spc="-215" dirty="0">
                <a:solidFill>
                  <a:srgbClr val="6600FF"/>
                </a:solidFill>
                <a:latin typeface="Trebuchet MS"/>
                <a:cs typeface="Trebuchet MS"/>
              </a:rPr>
              <a:t>the </a:t>
            </a:r>
            <a:r>
              <a:rPr b="1" spc="-175" dirty="0">
                <a:solidFill>
                  <a:srgbClr val="6600FF"/>
                </a:solidFill>
                <a:latin typeface="Trebuchet MS"/>
                <a:cs typeface="Trebuchet MS"/>
              </a:rPr>
              <a:t>social </a:t>
            </a:r>
            <a:r>
              <a:rPr b="1" spc="-195" dirty="0">
                <a:solidFill>
                  <a:srgbClr val="6600FF"/>
                </a:solidFill>
                <a:latin typeface="Trebuchet MS"/>
                <a:cs typeface="Trebuchet MS"/>
              </a:rPr>
              <a:t>impact </a:t>
            </a:r>
            <a:r>
              <a:rPr b="1" spc="-150" dirty="0">
                <a:solidFill>
                  <a:srgbClr val="6600FF"/>
                </a:solidFill>
                <a:latin typeface="Trebuchet MS"/>
                <a:cs typeface="Trebuchet MS"/>
              </a:rPr>
              <a:t>of</a:t>
            </a:r>
            <a:r>
              <a:rPr b="1" spc="-735" dirty="0">
                <a:solidFill>
                  <a:srgbClr val="6600FF"/>
                </a:solidFill>
                <a:latin typeface="Trebuchet MS"/>
                <a:cs typeface="Trebuchet MS"/>
              </a:rPr>
              <a:t> </a:t>
            </a:r>
            <a:r>
              <a:rPr b="1" spc="-180" dirty="0">
                <a:solidFill>
                  <a:srgbClr val="6600FF"/>
                </a:solidFill>
                <a:latin typeface="Trebuchet MS"/>
                <a:cs typeface="Trebuchet MS"/>
              </a:rPr>
              <a:t>tourism</a:t>
            </a:r>
          </a:p>
        </p:txBody>
      </p:sp>
      <p:sp>
        <p:nvSpPr>
          <p:cNvPr id="3" name="object 3"/>
          <p:cNvSpPr txBox="1"/>
          <p:nvPr/>
        </p:nvSpPr>
        <p:spPr>
          <a:xfrm>
            <a:off x="859332" y="1486864"/>
            <a:ext cx="7943850" cy="3321050"/>
          </a:xfrm>
          <a:prstGeom prst="rect">
            <a:avLst/>
          </a:prstGeom>
        </p:spPr>
        <p:txBody>
          <a:bodyPr vert="horz" wrap="square" lIns="0" tIns="112395" rIns="0" bIns="0" rtlCol="0">
            <a:spAutoFit/>
          </a:bodyPr>
          <a:lstStyle/>
          <a:p>
            <a:pPr marL="425450" indent="-412750">
              <a:lnSpc>
                <a:spcPct val="100000"/>
              </a:lnSpc>
              <a:spcBef>
                <a:spcPts val="885"/>
              </a:spcBef>
              <a:buChar char="•"/>
              <a:tabLst>
                <a:tab pos="425450" algn="l"/>
                <a:tab pos="426084" algn="l"/>
              </a:tabLst>
            </a:pPr>
            <a:r>
              <a:rPr sz="3000" spc="-145" dirty="0">
                <a:latin typeface="Arial"/>
                <a:cs typeface="Arial"/>
              </a:rPr>
              <a:t>Involves </a:t>
            </a:r>
            <a:r>
              <a:rPr sz="3000" spc="-235" dirty="0">
                <a:latin typeface="Arial"/>
                <a:cs typeface="Arial"/>
              </a:rPr>
              <a:t>a </a:t>
            </a:r>
            <a:r>
              <a:rPr sz="3000" spc="-135" dirty="0">
                <a:latin typeface="Arial"/>
                <a:cs typeface="Arial"/>
              </a:rPr>
              <a:t>choice</a:t>
            </a:r>
            <a:r>
              <a:rPr sz="3000" spc="-145" dirty="0">
                <a:latin typeface="Arial"/>
                <a:cs typeface="Arial"/>
              </a:rPr>
              <a:t> </a:t>
            </a:r>
            <a:r>
              <a:rPr sz="3000" spc="-90" dirty="0">
                <a:latin typeface="Arial"/>
                <a:cs typeface="Arial"/>
              </a:rPr>
              <a:t>between</a:t>
            </a:r>
            <a:endParaRPr sz="3000">
              <a:latin typeface="Arial"/>
              <a:cs typeface="Arial"/>
            </a:endParaRPr>
          </a:p>
          <a:p>
            <a:pPr marL="857250" marR="337185" lvl="1" indent="-414655">
              <a:lnSpc>
                <a:spcPct val="100000"/>
              </a:lnSpc>
              <a:spcBef>
                <a:spcPts val="725"/>
              </a:spcBef>
              <a:buChar char="–"/>
              <a:tabLst>
                <a:tab pos="857250" algn="l"/>
                <a:tab pos="857885" algn="l"/>
              </a:tabLst>
            </a:pPr>
            <a:r>
              <a:rPr sz="2800" spc="-85" dirty="0">
                <a:latin typeface="Arial"/>
                <a:cs typeface="Arial"/>
              </a:rPr>
              <a:t>Integrating </a:t>
            </a:r>
            <a:r>
              <a:rPr sz="2800" spc="-90" dirty="0">
                <a:latin typeface="Arial"/>
                <a:cs typeface="Arial"/>
              </a:rPr>
              <a:t>visitors </a:t>
            </a:r>
            <a:r>
              <a:rPr sz="2800" spc="-15" dirty="0">
                <a:latin typeface="Arial"/>
                <a:cs typeface="Arial"/>
              </a:rPr>
              <a:t>into </a:t>
            </a:r>
            <a:r>
              <a:rPr sz="2800" spc="-35" dirty="0">
                <a:latin typeface="Arial"/>
                <a:cs typeface="Arial"/>
              </a:rPr>
              <a:t>the </a:t>
            </a:r>
            <a:r>
              <a:rPr sz="2800" spc="-105" dirty="0">
                <a:latin typeface="Arial"/>
                <a:cs typeface="Arial"/>
              </a:rPr>
              <a:t>local </a:t>
            </a:r>
            <a:r>
              <a:rPr sz="2800" spc="-80" dirty="0">
                <a:latin typeface="Arial"/>
                <a:cs typeface="Arial"/>
              </a:rPr>
              <a:t>community</a:t>
            </a:r>
            <a:r>
              <a:rPr sz="2800" spc="-459" dirty="0">
                <a:latin typeface="Arial"/>
                <a:cs typeface="Arial"/>
              </a:rPr>
              <a:t> </a:t>
            </a:r>
            <a:r>
              <a:rPr sz="2800" spc="-265" dirty="0">
                <a:latin typeface="Arial"/>
                <a:cs typeface="Arial"/>
              </a:rPr>
              <a:t>as  </a:t>
            </a:r>
            <a:r>
              <a:rPr sz="2800" spc="-60" dirty="0">
                <a:latin typeface="Arial"/>
                <a:cs typeface="Arial"/>
              </a:rPr>
              <a:t>far </a:t>
            </a:r>
            <a:r>
              <a:rPr sz="2800" spc="-260" dirty="0">
                <a:latin typeface="Arial"/>
                <a:cs typeface="Arial"/>
              </a:rPr>
              <a:t>as </a:t>
            </a:r>
            <a:r>
              <a:rPr sz="2800" spc="-100" dirty="0">
                <a:latin typeface="Arial"/>
                <a:cs typeface="Arial"/>
              </a:rPr>
              <a:t>practicable, </a:t>
            </a:r>
            <a:r>
              <a:rPr sz="2800" spc="-55" dirty="0">
                <a:latin typeface="Arial"/>
                <a:cs typeface="Arial"/>
              </a:rPr>
              <a:t>while </a:t>
            </a:r>
            <a:r>
              <a:rPr sz="2800" spc="-65" dirty="0">
                <a:latin typeface="Arial"/>
                <a:cs typeface="Arial"/>
              </a:rPr>
              <a:t>controlling </a:t>
            </a:r>
            <a:r>
              <a:rPr sz="2800" spc="-90" dirty="0">
                <a:latin typeface="Arial"/>
                <a:cs typeface="Arial"/>
              </a:rPr>
              <a:t>overall  </a:t>
            </a:r>
            <a:r>
              <a:rPr sz="2800" spc="-130" dirty="0">
                <a:latin typeface="Arial"/>
                <a:cs typeface="Arial"/>
              </a:rPr>
              <a:t>numbers </a:t>
            </a:r>
            <a:r>
              <a:rPr sz="2800" spc="-10" dirty="0">
                <a:latin typeface="Arial"/>
                <a:cs typeface="Arial"/>
              </a:rPr>
              <a:t>of </a:t>
            </a:r>
            <a:r>
              <a:rPr sz="2800" spc="-90" dirty="0">
                <a:latin typeface="Arial"/>
                <a:cs typeface="Arial"/>
              </a:rPr>
              <a:t>visitors</a:t>
            </a:r>
            <a:r>
              <a:rPr sz="2800" spc="-220" dirty="0">
                <a:latin typeface="Arial"/>
                <a:cs typeface="Arial"/>
              </a:rPr>
              <a:t> </a:t>
            </a:r>
            <a:r>
              <a:rPr sz="2800" spc="-135" dirty="0">
                <a:latin typeface="Arial"/>
                <a:cs typeface="Arial"/>
              </a:rPr>
              <a:t>and</a:t>
            </a:r>
            <a:endParaRPr sz="2800">
              <a:latin typeface="Arial"/>
              <a:cs typeface="Arial"/>
            </a:endParaRPr>
          </a:p>
          <a:p>
            <a:pPr marL="857250" marR="5080" lvl="1" indent="-414655">
              <a:lnSpc>
                <a:spcPct val="100000"/>
              </a:lnSpc>
              <a:spcBef>
                <a:spcPts val="680"/>
              </a:spcBef>
              <a:buChar char="–"/>
              <a:tabLst>
                <a:tab pos="857250" algn="l"/>
                <a:tab pos="857885" algn="l"/>
              </a:tabLst>
            </a:pPr>
            <a:r>
              <a:rPr sz="2800" spc="-114" dirty="0">
                <a:latin typeface="Arial"/>
                <a:cs typeface="Arial"/>
              </a:rPr>
              <a:t>Concentrating </a:t>
            </a:r>
            <a:r>
              <a:rPr sz="2800" spc="-90" dirty="0">
                <a:latin typeface="Arial"/>
                <a:cs typeface="Arial"/>
              </a:rPr>
              <a:t>visitors </a:t>
            </a:r>
            <a:r>
              <a:rPr sz="2800" spc="-5" dirty="0">
                <a:latin typeface="Arial"/>
                <a:cs typeface="Arial"/>
              </a:rPr>
              <a:t>within </a:t>
            </a:r>
            <a:r>
              <a:rPr sz="2800" spc="-114" dirty="0">
                <a:latin typeface="Arial"/>
                <a:cs typeface="Arial"/>
              </a:rPr>
              <a:t>specific </a:t>
            </a:r>
            <a:r>
              <a:rPr sz="2800" spc="-185" dirty="0">
                <a:latin typeface="Arial"/>
                <a:cs typeface="Arial"/>
              </a:rPr>
              <a:t>areas </a:t>
            </a:r>
            <a:r>
              <a:rPr sz="2800" spc="-10" dirty="0">
                <a:latin typeface="Arial"/>
                <a:cs typeface="Arial"/>
              </a:rPr>
              <a:t>of</a:t>
            </a:r>
            <a:r>
              <a:rPr sz="2800" spc="-330" dirty="0">
                <a:latin typeface="Arial"/>
                <a:cs typeface="Arial"/>
              </a:rPr>
              <a:t> </a:t>
            </a:r>
            <a:r>
              <a:rPr sz="2800" spc="-35" dirty="0">
                <a:latin typeface="Arial"/>
                <a:cs typeface="Arial"/>
              </a:rPr>
              <a:t>the  </a:t>
            </a:r>
            <a:r>
              <a:rPr sz="2800" spc="-95" dirty="0">
                <a:latin typeface="Arial"/>
                <a:cs typeface="Arial"/>
              </a:rPr>
              <a:t>region, </a:t>
            </a:r>
            <a:r>
              <a:rPr sz="2800" spc="-85" dirty="0">
                <a:latin typeface="Arial"/>
                <a:cs typeface="Arial"/>
              </a:rPr>
              <a:t>thus </a:t>
            </a:r>
            <a:r>
              <a:rPr sz="2800" spc="-30" dirty="0">
                <a:latin typeface="Arial"/>
                <a:cs typeface="Arial"/>
              </a:rPr>
              <a:t>limiting </a:t>
            </a:r>
            <a:r>
              <a:rPr sz="2800" spc="-10" dirty="0">
                <a:latin typeface="Arial"/>
                <a:cs typeface="Arial"/>
              </a:rPr>
              <a:t>their </a:t>
            </a:r>
            <a:r>
              <a:rPr sz="2800" spc="-80" dirty="0">
                <a:latin typeface="Arial"/>
                <a:cs typeface="Arial"/>
              </a:rPr>
              <a:t>impact </a:t>
            </a:r>
            <a:r>
              <a:rPr sz="2800" spc="-90" dirty="0">
                <a:latin typeface="Arial"/>
                <a:cs typeface="Arial"/>
              </a:rPr>
              <a:t>on </a:t>
            </a:r>
            <a:r>
              <a:rPr sz="2800" spc="-35" dirty="0">
                <a:latin typeface="Arial"/>
                <a:cs typeface="Arial"/>
              </a:rPr>
              <a:t>the </a:t>
            </a:r>
            <a:r>
              <a:rPr sz="2800" spc="-105" dirty="0">
                <a:latin typeface="Arial"/>
                <a:cs typeface="Arial"/>
              </a:rPr>
              <a:t>local  </a:t>
            </a:r>
            <a:r>
              <a:rPr sz="2800" spc="-80" dirty="0">
                <a:latin typeface="Arial"/>
                <a:cs typeface="Arial"/>
              </a:rPr>
              <a:t>community</a:t>
            </a:r>
            <a:endParaRPr sz="2800">
              <a:latin typeface="Arial"/>
              <a:cs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35940" y="579500"/>
            <a:ext cx="5615940" cy="635000"/>
          </a:xfrm>
          <a:prstGeom prst="rect">
            <a:avLst/>
          </a:prstGeom>
        </p:spPr>
        <p:txBody>
          <a:bodyPr vert="horz" wrap="square" lIns="0" tIns="12065" rIns="0" bIns="0" rtlCol="0">
            <a:spAutoFit/>
          </a:bodyPr>
          <a:lstStyle/>
          <a:p>
            <a:pPr marL="12700">
              <a:lnSpc>
                <a:spcPct val="100000"/>
              </a:lnSpc>
              <a:spcBef>
                <a:spcPts val="95"/>
              </a:spcBef>
            </a:pPr>
            <a:r>
              <a:rPr sz="4000" b="1" spc="-280" dirty="0">
                <a:solidFill>
                  <a:srgbClr val="6600FF"/>
                </a:solidFill>
                <a:latin typeface="Trebuchet MS"/>
                <a:cs typeface="Trebuchet MS"/>
              </a:rPr>
              <a:t>Local </a:t>
            </a:r>
            <a:r>
              <a:rPr sz="4000" b="1" spc="-235" dirty="0">
                <a:solidFill>
                  <a:srgbClr val="6600FF"/>
                </a:solidFill>
                <a:latin typeface="Trebuchet MS"/>
                <a:cs typeface="Trebuchet MS"/>
              </a:rPr>
              <a:t>benefit </a:t>
            </a:r>
            <a:r>
              <a:rPr sz="4000" b="1" spc="-220" dirty="0">
                <a:solidFill>
                  <a:srgbClr val="6600FF"/>
                </a:solidFill>
                <a:latin typeface="Trebuchet MS"/>
                <a:cs typeface="Trebuchet MS"/>
              </a:rPr>
              <a:t>from</a:t>
            </a:r>
            <a:r>
              <a:rPr sz="4000" b="1" spc="-445" dirty="0">
                <a:solidFill>
                  <a:srgbClr val="6600FF"/>
                </a:solidFill>
                <a:latin typeface="Trebuchet MS"/>
                <a:cs typeface="Trebuchet MS"/>
              </a:rPr>
              <a:t> </a:t>
            </a:r>
            <a:r>
              <a:rPr sz="4000" b="1" spc="-200" dirty="0">
                <a:solidFill>
                  <a:srgbClr val="6600FF"/>
                </a:solidFill>
                <a:latin typeface="Trebuchet MS"/>
                <a:cs typeface="Trebuchet MS"/>
              </a:rPr>
              <a:t>tourism</a:t>
            </a:r>
            <a:endParaRPr sz="4000" dirty="0">
              <a:latin typeface="Trebuchet MS"/>
              <a:cs typeface="Trebuchet MS"/>
            </a:endParaRPr>
          </a:p>
        </p:txBody>
      </p:sp>
      <p:sp>
        <p:nvSpPr>
          <p:cNvPr id="3" name="object 3"/>
          <p:cNvSpPr txBox="1"/>
          <p:nvPr/>
        </p:nvSpPr>
        <p:spPr>
          <a:xfrm>
            <a:off x="859332" y="1587753"/>
            <a:ext cx="8025765" cy="4697730"/>
          </a:xfrm>
          <a:prstGeom prst="rect">
            <a:avLst/>
          </a:prstGeom>
        </p:spPr>
        <p:txBody>
          <a:bodyPr vert="horz" wrap="square" lIns="0" tIns="12700" rIns="0" bIns="0" rtlCol="0">
            <a:spAutoFit/>
          </a:bodyPr>
          <a:lstStyle/>
          <a:p>
            <a:pPr marL="12700" marR="108585">
              <a:lnSpc>
                <a:spcPct val="100000"/>
              </a:lnSpc>
              <a:spcBef>
                <a:spcPts val="100"/>
              </a:spcBef>
            </a:pPr>
            <a:r>
              <a:rPr sz="3000" spc="-220" dirty="0">
                <a:latin typeface="Arial"/>
                <a:cs typeface="Arial"/>
              </a:rPr>
              <a:t>Locals </a:t>
            </a:r>
            <a:r>
              <a:rPr sz="3000" spc="-140" dirty="0">
                <a:latin typeface="Arial"/>
                <a:cs typeface="Arial"/>
              </a:rPr>
              <a:t>are </a:t>
            </a:r>
            <a:r>
              <a:rPr sz="3000" spc="-95" dirty="0">
                <a:latin typeface="Arial"/>
                <a:cs typeface="Arial"/>
              </a:rPr>
              <a:t>most </a:t>
            </a:r>
            <a:r>
              <a:rPr sz="3000" spc="-125" dirty="0">
                <a:latin typeface="Arial"/>
                <a:cs typeface="Arial"/>
              </a:rPr>
              <a:t>able </a:t>
            </a:r>
            <a:r>
              <a:rPr sz="3000" spc="30" dirty="0">
                <a:latin typeface="Arial"/>
                <a:cs typeface="Arial"/>
              </a:rPr>
              <a:t>to</a:t>
            </a:r>
            <a:r>
              <a:rPr sz="3000" spc="-575" dirty="0">
                <a:latin typeface="Arial"/>
                <a:cs typeface="Arial"/>
              </a:rPr>
              <a:t> </a:t>
            </a:r>
            <a:r>
              <a:rPr sz="3000" spc="-50" dirty="0">
                <a:latin typeface="Arial"/>
                <a:cs typeface="Arial"/>
              </a:rPr>
              <a:t>benefit </a:t>
            </a:r>
            <a:r>
              <a:rPr sz="3000" spc="-35" dirty="0">
                <a:latin typeface="Arial"/>
                <a:cs typeface="Arial"/>
              </a:rPr>
              <a:t>from </a:t>
            </a:r>
            <a:r>
              <a:rPr sz="3000" spc="-60" dirty="0">
                <a:latin typeface="Arial"/>
                <a:cs typeface="Arial"/>
              </a:rPr>
              <a:t>tourism </a:t>
            </a:r>
            <a:r>
              <a:rPr sz="3000" spc="-20" dirty="0">
                <a:latin typeface="Arial"/>
                <a:cs typeface="Arial"/>
              </a:rPr>
              <a:t>inflow  </a:t>
            </a:r>
            <a:r>
              <a:rPr sz="3000" spc="20" dirty="0">
                <a:latin typeface="Arial"/>
                <a:cs typeface="Arial"/>
              </a:rPr>
              <a:t>if:</a:t>
            </a:r>
            <a:endParaRPr sz="3000">
              <a:latin typeface="Arial"/>
              <a:cs typeface="Arial"/>
            </a:endParaRPr>
          </a:p>
          <a:p>
            <a:pPr marL="847725" marR="676275" indent="-405130">
              <a:lnSpc>
                <a:spcPct val="100000"/>
              </a:lnSpc>
              <a:spcBef>
                <a:spcPts val="680"/>
              </a:spcBef>
              <a:buChar char="–"/>
              <a:tabLst>
                <a:tab pos="847725" algn="l"/>
                <a:tab pos="848360" algn="l"/>
              </a:tabLst>
            </a:pPr>
            <a:r>
              <a:rPr sz="2800" spc="-150" dirty="0">
                <a:latin typeface="Arial"/>
                <a:cs typeface="Arial"/>
              </a:rPr>
              <a:t>Developers </a:t>
            </a:r>
            <a:r>
              <a:rPr sz="2800" spc="-135" dirty="0">
                <a:latin typeface="Arial"/>
                <a:cs typeface="Arial"/>
              </a:rPr>
              <a:t>and </a:t>
            </a:r>
            <a:r>
              <a:rPr sz="2800" spc="-105" dirty="0">
                <a:latin typeface="Arial"/>
                <a:cs typeface="Arial"/>
              </a:rPr>
              <a:t>local </a:t>
            </a:r>
            <a:r>
              <a:rPr sz="2800" spc="-55" dirty="0">
                <a:latin typeface="Arial"/>
                <a:cs typeface="Arial"/>
              </a:rPr>
              <a:t>authorities </a:t>
            </a:r>
            <a:r>
              <a:rPr sz="2800" spc="-95" dirty="0">
                <a:latin typeface="Arial"/>
                <a:cs typeface="Arial"/>
              </a:rPr>
              <a:t>consult</a:t>
            </a:r>
            <a:r>
              <a:rPr sz="2800" spc="-204" dirty="0">
                <a:latin typeface="Arial"/>
                <a:cs typeface="Arial"/>
              </a:rPr>
              <a:t> </a:t>
            </a:r>
            <a:r>
              <a:rPr sz="2800" spc="15" dirty="0">
                <a:latin typeface="Arial"/>
                <a:cs typeface="Arial"/>
              </a:rPr>
              <a:t>with  </a:t>
            </a:r>
            <a:r>
              <a:rPr sz="2800" spc="-50" dirty="0">
                <a:latin typeface="Arial"/>
                <a:cs typeface="Arial"/>
              </a:rPr>
              <a:t>them </a:t>
            </a:r>
            <a:r>
              <a:rPr sz="2800" spc="-80" dirty="0">
                <a:latin typeface="Arial"/>
                <a:cs typeface="Arial"/>
              </a:rPr>
              <a:t>during </a:t>
            </a:r>
            <a:r>
              <a:rPr sz="2800" spc="-35" dirty="0">
                <a:latin typeface="Arial"/>
                <a:cs typeface="Arial"/>
              </a:rPr>
              <a:t>the </a:t>
            </a:r>
            <a:r>
              <a:rPr sz="2800" spc="-95" dirty="0">
                <a:latin typeface="Arial"/>
                <a:cs typeface="Arial"/>
              </a:rPr>
              <a:t>development</a:t>
            </a:r>
            <a:r>
              <a:rPr sz="2800" spc="-375" dirty="0">
                <a:latin typeface="Arial"/>
                <a:cs typeface="Arial"/>
              </a:rPr>
              <a:t> </a:t>
            </a:r>
            <a:r>
              <a:rPr sz="2800" spc="-175" dirty="0">
                <a:latin typeface="Arial"/>
                <a:cs typeface="Arial"/>
              </a:rPr>
              <a:t>process</a:t>
            </a:r>
            <a:endParaRPr sz="2800">
              <a:latin typeface="Arial"/>
              <a:cs typeface="Arial"/>
            </a:endParaRPr>
          </a:p>
          <a:p>
            <a:pPr marL="847725" marR="5080" indent="-405130">
              <a:lnSpc>
                <a:spcPct val="100000"/>
              </a:lnSpc>
              <a:spcBef>
                <a:spcPts val="675"/>
              </a:spcBef>
              <a:buChar char="–"/>
              <a:tabLst>
                <a:tab pos="847725" algn="l"/>
                <a:tab pos="848360" algn="l"/>
              </a:tabLst>
            </a:pPr>
            <a:r>
              <a:rPr sz="2800" spc="-150" dirty="0">
                <a:latin typeface="Arial"/>
                <a:cs typeface="Arial"/>
              </a:rPr>
              <a:t>Developers </a:t>
            </a:r>
            <a:r>
              <a:rPr sz="2800" spc="-140" dirty="0">
                <a:latin typeface="Arial"/>
                <a:cs typeface="Arial"/>
              </a:rPr>
              <a:t>ensure locals </a:t>
            </a:r>
            <a:r>
              <a:rPr sz="2800" spc="-130" dirty="0">
                <a:latin typeface="Arial"/>
                <a:cs typeface="Arial"/>
              </a:rPr>
              <a:t>are </a:t>
            </a:r>
            <a:r>
              <a:rPr sz="2800" spc="-70" dirty="0">
                <a:latin typeface="Arial"/>
                <a:cs typeface="Arial"/>
              </a:rPr>
              <a:t>offered </a:t>
            </a:r>
            <a:r>
              <a:rPr sz="2800" spc="-85" dirty="0">
                <a:latin typeface="Arial"/>
                <a:cs typeface="Arial"/>
              </a:rPr>
              <a:t>employment  </a:t>
            </a:r>
            <a:r>
              <a:rPr sz="2800" spc="-40" dirty="0">
                <a:latin typeface="Arial"/>
                <a:cs typeface="Arial"/>
              </a:rPr>
              <a:t>at </a:t>
            </a:r>
            <a:r>
              <a:rPr sz="2800" spc="-60" dirty="0">
                <a:latin typeface="Arial"/>
                <a:cs typeface="Arial"/>
              </a:rPr>
              <a:t>all</a:t>
            </a:r>
            <a:r>
              <a:rPr sz="2800" spc="-275" dirty="0">
                <a:latin typeface="Arial"/>
                <a:cs typeface="Arial"/>
              </a:rPr>
              <a:t> </a:t>
            </a:r>
            <a:r>
              <a:rPr sz="2800" spc="-135" dirty="0">
                <a:latin typeface="Arial"/>
                <a:cs typeface="Arial"/>
              </a:rPr>
              <a:t>levels</a:t>
            </a:r>
            <a:endParaRPr sz="2800">
              <a:latin typeface="Arial"/>
              <a:cs typeface="Arial"/>
            </a:endParaRPr>
          </a:p>
          <a:p>
            <a:pPr marL="847725" marR="1301750" indent="-405130">
              <a:lnSpc>
                <a:spcPct val="100000"/>
              </a:lnSpc>
              <a:spcBef>
                <a:spcPts val="675"/>
              </a:spcBef>
              <a:buChar char="–"/>
              <a:tabLst>
                <a:tab pos="847725" algn="l"/>
                <a:tab pos="848360" algn="l"/>
              </a:tabLst>
            </a:pPr>
            <a:r>
              <a:rPr sz="2800" spc="-204" dirty="0">
                <a:latin typeface="Arial"/>
                <a:cs typeface="Arial"/>
              </a:rPr>
              <a:t>Locals </a:t>
            </a:r>
            <a:r>
              <a:rPr sz="2800" spc="-175" dirty="0">
                <a:latin typeface="Arial"/>
                <a:cs typeface="Arial"/>
              </a:rPr>
              <a:t>have </a:t>
            </a:r>
            <a:r>
              <a:rPr sz="2800" spc="-240" dirty="0">
                <a:latin typeface="Arial"/>
                <a:cs typeface="Arial"/>
              </a:rPr>
              <a:t>access </a:t>
            </a:r>
            <a:r>
              <a:rPr sz="2800" spc="20" dirty="0">
                <a:latin typeface="Arial"/>
                <a:cs typeface="Arial"/>
              </a:rPr>
              <a:t>to </a:t>
            </a:r>
            <a:r>
              <a:rPr sz="2800" spc="-120" dirty="0">
                <a:latin typeface="Arial"/>
                <a:cs typeface="Arial"/>
              </a:rPr>
              <a:t>adequate skills </a:t>
            </a:r>
            <a:r>
              <a:rPr sz="2800" spc="-135" dirty="0">
                <a:latin typeface="Arial"/>
                <a:cs typeface="Arial"/>
              </a:rPr>
              <a:t>and  </a:t>
            </a:r>
            <a:r>
              <a:rPr sz="2800" spc="-130" dirty="0">
                <a:latin typeface="Arial"/>
                <a:cs typeface="Arial"/>
              </a:rPr>
              <a:t>management</a:t>
            </a:r>
            <a:r>
              <a:rPr sz="2800" spc="-155" dirty="0">
                <a:latin typeface="Arial"/>
                <a:cs typeface="Arial"/>
              </a:rPr>
              <a:t> </a:t>
            </a:r>
            <a:r>
              <a:rPr sz="2800" spc="-65" dirty="0">
                <a:latin typeface="Arial"/>
                <a:cs typeface="Arial"/>
              </a:rPr>
              <a:t>training</a:t>
            </a:r>
            <a:endParaRPr sz="2800">
              <a:latin typeface="Arial"/>
              <a:cs typeface="Arial"/>
            </a:endParaRPr>
          </a:p>
          <a:p>
            <a:pPr marL="847725" marR="781685" indent="-405130">
              <a:lnSpc>
                <a:spcPct val="100000"/>
              </a:lnSpc>
              <a:spcBef>
                <a:spcPts val="670"/>
              </a:spcBef>
              <a:buChar char="–"/>
              <a:tabLst>
                <a:tab pos="847725" algn="l"/>
                <a:tab pos="848360" algn="l"/>
              </a:tabLst>
            </a:pPr>
            <a:r>
              <a:rPr sz="2800" spc="-175" dirty="0">
                <a:latin typeface="Arial"/>
                <a:cs typeface="Arial"/>
              </a:rPr>
              <a:t>Finance </a:t>
            </a:r>
            <a:r>
              <a:rPr sz="2800" spc="-145" dirty="0">
                <a:latin typeface="Arial"/>
                <a:cs typeface="Arial"/>
              </a:rPr>
              <a:t>is made </a:t>
            </a:r>
            <a:r>
              <a:rPr sz="2800" spc="-125" dirty="0">
                <a:latin typeface="Arial"/>
                <a:cs typeface="Arial"/>
              </a:rPr>
              <a:t>available </a:t>
            </a:r>
            <a:r>
              <a:rPr sz="2800" spc="20" dirty="0">
                <a:latin typeface="Arial"/>
                <a:cs typeface="Arial"/>
              </a:rPr>
              <a:t>to </a:t>
            </a:r>
            <a:r>
              <a:rPr sz="2800" spc="-150" dirty="0">
                <a:latin typeface="Arial"/>
                <a:cs typeface="Arial"/>
              </a:rPr>
              <a:t>encourage</a:t>
            </a:r>
            <a:r>
              <a:rPr sz="2800" spc="-285" dirty="0">
                <a:latin typeface="Arial"/>
                <a:cs typeface="Arial"/>
              </a:rPr>
              <a:t> </a:t>
            </a:r>
            <a:r>
              <a:rPr sz="2800" spc="-105" dirty="0">
                <a:latin typeface="Arial"/>
                <a:cs typeface="Arial"/>
              </a:rPr>
              <a:t>local  </a:t>
            </a:r>
            <a:r>
              <a:rPr sz="2800" spc="-90" dirty="0">
                <a:latin typeface="Arial"/>
                <a:cs typeface="Arial"/>
              </a:rPr>
              <a:t>investment </a:t>
            </a:r>
            <a:r>
              <a:rPr sz="2800" spc="-35" dirty="0">
                <a:latin typeface="Arial"/>
                <a:cs typeface="Arial"/>
              </a:rPr>
              <a:t>in </a:t>
            </a:r>
            <a:r>
              <a:rPr sz="2800" spc="-65" dirty="0">
                <a:latin typeface="Arial"/>
                <a:cs typeface="Arial"/>
              </a:rPr>
              <a:t>tourism</a:t>
            </a:r>
            <a:r>
              <a:rPr sz="2800" spc="-260" dirty="0">
                <a:latin typeface="Arial"/>
                <a:cs typeface="Arial"/>
              </a:rPr>
              <a:t> </a:t>
            </a:r>
            <a:r>
              <a:rPr sz="2800" spc="-185" dirty="0">
                <a:latin typeface="Arial"/>
                <a:cs typeface="Arial"/>
              </a:rPr>
              <a:t>businesses</a:t>
            </a:r>
            <a:endParaRPr sz="2800">
              <a:latin typeface="Arial"/>
              <a:cs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125</TotalTime>
  <Words>4149</Words>
  <Application>Microsoft Office PowerPoint</Application>
  <PresentationFormat>On-screen Show (4:3)</PresentationFormat>
  <Paragraphs>130</Paragraphs>
  <Slides>18</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Courier New</vt:lpstr>
      <vt:lpstr>Symbol</vt:lpstr>
      <vt:lpstr>Times New Roman</vt:lpstr>
      <vt:lpstr>Trebuchet MS</vt:lpstr>
      <vt:lpstr>Office Theme</vt:lpstr>
      <vt:lpstr>Management in Practice M5X02110 – Level 5</vt:lpstr>
      <vt:lpstr>What is culture?   Why can culture have an impact on organisations?</vt:lpstr>
      <vt:lpstr>What is Culture? </vt:lpstr>
      <vt:lpstr>What is culture?</vt:lpstr>
      <vt:lpstr>Languages</vt:lpstr>
      <vt:lpstr>The 10 most widely spoken languages</vt:lpstr>
      <vt:lpstr>English: the global language</vt:lpstr>
      <vt:lpstr>How religion impacts on business life</vt:lpstr>
      <vt:lpstr>Changing societies: Migration</vt:lpstr>
      <vt:lpstr>Urbanization</vt:lpstr>
      <vt:lpstr>Growth in urban population</vt:lpstr>
      <vt:lpstr>Changing populations</vt:lpstr>
      <vt:lpstr>Population 65+</vt:lpstr>
      <vt:lpstr>Social/Cultural environmental issues</vt:lpstr>
      <vt:lpstr>PowerPoint Presentation</vt:lpstr>
      <vt:lpstr>Social/Cultural environmental issues</vt:lpstr>
      <vt:lpstr>Managing the social impact of tourism</vt:lpstr>
      <vt:lpstr>Local benefit from tourism</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MD</dc:creator>
  <cp:lastModifiedBy>Marie Pitson</cp:lastModifiedBy>
  <cp:revision>15</cp:revision>
  <dcterms:created xsi:type="dcterms:W3CDTF">2019-02-24T21:31:52Z</dcterms:created>
  <dcterms:modified xsi:type="dcterms:W3CDTF">2020-02-21T07:23:07Z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2018-03-16T00:00:00Z</vt:filetime>
  </property>
  <property fmtid="{D5CDD505-2E9C-101B-9397-08002B2CF9AE}" pid="3" name="Creator">
    <vt:lpwstr>Microsoft® PowerPoint® 2010</vt:lpwstr>
  </property>
  <property fmtid="{D5CDD505-2E9C-101B-9397-08002B2CF9AE}" pid="4" name="LastSaved">
    <vt:filetime>2019-02-24T00:00:00Z</vt:filetime>
  </property>
</Properties>
</file>