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44" r:id="rId4"/>
    <p:sldMasterId id="2147483875" r:id="rId5"/>
  </p:sldMasterIdLst>
  <p:notesMasterIdLst>
    <p:notesMasterId r:id="rId19"/>
  </p:notesMasterIdLst>
  <p:handoutMasterIdLst>
    <p:handoutMasterId r:id="rId20"/>
  </p:handoutMasterIdLst>
  <p:sldIdLst>
    <p:sldId id="256" r:id="rId6"/>
    <p:sldId id="258" r:id="rId7"/>
    <p:sldId id="299" r:id="rId8"/>
    <p:sldId id="293" r:id="rId9"/>
    <p:sldId id="297" r:id="rId10"/>
    <p:sldId id="298" r:id="rId11"/>
    <p:sldId id="294" r:id="rId12"/>
    <p:sldId id="300" r:id="rId13"/>
    <p:sldId id="302" r:id="rId14"/>
    <p:sldId id="278" r:id="rId15"/>
    <p:sldId id="285" r:id="rId16"/>
    <p:sldId id="279" r:id="rId17"/>
    <p:sldId id="277" r:id="rId18"/>
  </p:sldIdLst>
  <p:sldSz cx="9144000" cy="6858000" type="screen4x3"/>
  <p:notesSz cx="6797675" cy="9926638"/>
  <p:custDataLst>
    <p:tags r:id="rId21"/>
  </p:custDataLst>
  <p:defaultTextStyle>
    <a:defPPr>
      <a:defRPr lang="en-US"/>
    </a:defPPr>
    <a:lvl1pPr marL="0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1pPr>
    <a:lvl2pPr marL="436361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2pPr>
    <a:lvl3pPr marL="872722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3pPr>
    <a:lvl4pPr marL="1309083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4pPr>
    <a:lvl5pPr marL="1745445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5pPr>
    <a:lvl6pPr marL="2181806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>
        <p15:guide id="1" orient="horz" pos="3133" userDrawn="1">
          <p15:clr>
            <a:srgbClr val="A4A3A4"/>
          </p15:clr>
        </p15:guide>
        <p15:guide id="2" pos="214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4595"/>
    <a:srgbClr val="CBD5CF"/>
    <a:srgbClr val="999999"/>
    <a:srgbClr val="CCEAE6"/>
    <a:srgbClr val="EA7125"/>
    <a:srgbClr val="36424A"/>
    <a:srgbClr val="000000"/>
    <a:srgbClr val="CF7600"/>
    <a:srgbClr val="0D9B8C"/>
    <a:srgbClr val="719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0" autoAdjust="0"/>
    <p:restoredTop sz="73594" autoAdjust="0"/>
  </p:normalViewPr>
  <p:slideViewPr>
    <p:cSldViewPr snapToObjects="1" showGuides="1">
      <p:cViewPr>
        <p:scale>
          <a:sx n="80" d="100"/>
          <a:sy n="80" d="100"/>
        </p:scale>
        <p:origin x="570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0" d="100"/>
        <a:sy n="170" d="100"/>
      </p:scale>
      <p:origin x="0" y="2892"/>
    </p:cViewPr>
  </p:sorterViewPr>
  <p:notesViewPr>
    <p:cSldViewPr snapToObjects="1" showGuides="1">
      <p:cViewPr varScale="1">
        <p:scale>
          <a:sx n="59" d="100"/>
          <a:sy n="59" d="100"/>
        </p:scale>
        <p:origin x="-3408" y="-90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ags" Target="tags/tag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l">
              <a:defRPr sz="1200"/>
            </a:lvl1pPr>
          </a:lstStyle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r">
              <a:defRPr sz="1200"/>
            </a:lvl1pPr>
          </a:lstStyle>
          <a:p>
            <a:fld id="{30BC02D5-E102-4C79-A2FD-3761128DD7AB}" type="datetimeFigureOut">
              <a:rPr lang="en-GB" smtClean="0">
                <a:latin typeface="Arial" panose="020B0604020202020204" pitchFamily="34" charset="0"/>
              </a:rPr>
              <a:pPr/>
              <a:t>04/12/2017</a:t>
            </a:fld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8711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l">
              <a:defRPr sz="1200"/>
            </a:lvl1pPr>
          </a:lstStyle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711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r">
              <a:defRPr sz="1200"/>
            </a:lvl1pPr>
          </a:lstStyle>
          <a:p>
            <a:fld id="{845D9ED5-8DA2-446E-86A1-99AAB6AFFB9F}" type="slidenum">
              <a:rPr lang="en-GB" smtClean="0">
                <a:latin typeface="Arial" panose="020B0604020202020204" pitchFamily="34" charset="0"/>
              </a:rPr>
              <a:pPr/>
              <a:t>‹#›</a:t>
            </a:fld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9049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7" y="2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F21FF12-3416-43D0-B56D-C0167AEA935A}" type="datetimeFigureOut">
              <a:rPr lang="en-US" smtClean="0"/>
              <a:pPr/>
              <a:t>12/4/2017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0937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7" tIns="45647" rIns="91297" bIns="4564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9"/>
          </a:xfrm>
          <a:prstGeom prst="rect">
            <a:avLst/>
          </a:prstGeom>
        </p:spPr>
        <p:txBody>
          <a:bodyPr vert="horz" lIns="91297" tIns="45647" rIns="91297" bIns="45647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7" y="9428586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22DBCD6-B5F9-444B-AD53-447C2BE1D2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4509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36361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872722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09083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745445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181806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Schedule 2 CCRs</a:t>
            </a:r>
          </a:p>
          <a:p>
            <a:r>
              <a:rPr lang="en-GB" dirty="0" smtClean="0"/>
              <a:t>https://www.gov.uk/government/uploads/system/uploads/attachment_data/file/429300/bis-13-1368-consumer-contracts-information-cancellation-and-additional-payments-regulations-guidance.pdf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Prohibit resales in the T&amp;Cs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Specify that all customer orders are ‘subject to acceptance’ by you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What to do if you suspect customers are involved in the secondary ticketing market?</a:t>
            </a:r>
          </a:p>
          <a:p>
            <a:endParaRPr lang="en-GB" dirty="0" smtClean="0"/>
          </a:p>
          <a:p>
            <a:pPr marL="266700"/>
            <a:r>
              <a:rPr lang="en-GB" dirty="0" smtClean="0"/>
              <a:t>Refuse to supply if:</a:t>
            </a:r>
          </a:p>
          <a:p>
            <a:pPr marL="266700"/>
            <a:endParaRPr lang="en-GB" dirty="0" smtClean="0"/>
          </a:p>
          <a:p>
            <a:pPr marL="266700"/>
            <a:r>
              <a:rPr lang="en-GB" dirty="0" smtClean="0"/>
              <a:t>a) reasonable grounds to suspect customer intends to resell </a:t>
            </a:r>
            <a:r>
              <a:rPr lang="en-GB" b="1" u="sng" dirty="0" smtClean="0"/>
              <a:t>or</a:t>
            </a:r>
          </a:p>
          <a:p>
            <a:pPr marL="266700"/>
            <a:r>
              <a:rPr lang="en-GB" dirty="0" smtClean="0"/>
              <a:t>b) In absolute discretion = greater flexibility</a:t>
            </a:r>
          </a:p>
          <a:p>
            <a:pPr marL="266700"/>
            <a:endParaRPr lang="en-GB" dirty="0" smtClean="0"/>
          </a:p>
          <a:p>
            <a:pPr marL="266700"/>
            <a:r>
              <a:rPr lang="en-GB" dirty="0" smtClean="0"/>
              <a:t>Must be in the T&amp;Cs!</a:t>
            </a:r>
          </a:p>
          <a:p>
            <a:pPr marL="266700"/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BUT you can’t refuse to supply </a:t>
            </a:r>
            <a:r>
              <a:rPr lang="en-GB" i="1" dirty="0" smtClean="0"/>
              <a:t>services, goods </a:t>
            </a:r>
          </a:p>
          <a:p>
            <a:r>
              <a:rPr lang="en-GB" i="1" dirty="0" smtClean="0"/>
              <a:t>and facilities</a:t>
            </a:r>
            <a:r>
              <a:rPr lang="en-GB" dirty="0" smtClean="0"/>
              <a:t> on the grounds of </a:t>
            </a:r>
            <a:r>
              <a:rPr lang="en-GB" i="1" dirty="0" smtClean="0"/>
              <a:t>nationality</a:t>
            </a:r>
            <a:r>
              <a:rPr lang="en-GB" dirty="0" smtClean="0"/>
              <a:t>  </a:t>
            </a:r>
          </a:p>
          <a:p>
            <a:r>
              <a:rPr lang="en-GB" dirty="0" smtClean="0"/>
              <a:t>(It’s against the Equality Act 2010)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AND you can’t refuse to supply services to someone on the grounds of their </a:t>
            </a:r>
            <a:r>
              <a:rPr lang="en-GB" i="1" dirty="0" smtClean="0"/>
              <a:t>place of residence (</a:t>
            </a:r>
            <a:r>
              <a:rPr lang="en-GB" dirty="0" smtClean="0"/>
              <a:t>Provision of Services Regulations 2009)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39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CRA 2015 sets out an indicative list of terms which may be regarded as unfair, and includes terms authorising the seller to dissolve the contract on a discretionary basis where the consumer is not permitted to do the same. 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On 28 November 2017 the Competition and Markets Authority announced </a:t>
            </a:r>
            <a:r>
              <a:rPr lang="en-US" dirty="0" smtClean="0"/>
              <a:t>that it will take enforcement action against secondary ticketing websites </a:t>
            </a:r>
            <a:r>
              <a:rPr lang="en-GB" dirty="0" smtClean="0"/>
              <a:t> 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Customers need to be informed – it </a:t>
            </a:r>
            <a:r>
              <a:rPr lang="en-US" dirty="0" smtClean="0"/>
              <a:t>must be clear if there are restrictions on using a resold ticket that could result in buyers being denied access to an event;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people should know whom they are buying from – for example if the seller is a business and/or an event </a:t>
            </a:r>
            <a:r>
              <a:rPr lang="en-US" dirty="0" err="1" smtClean="0"/>
              <a:t>organiser</a:t>
            </a:r>
            <a:r>
              <a:rPr lang="en-US" dirty="0" smtClean="0"/>
              <a:t> – and can benefit from their legal rights;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customers need to be told where exactly in a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venue they will be seated.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 smtClean="0"/>
          </a:p>
          <a:p>
            <a:r>
              <a:rPr lang="en-US" dirty="0" smtClean="0"/>
              <a:t>The CMA has also broadened the scope of its original investigation to include a number of additional issues, prompted by new information gathered in the course of its work, specifically:</a:t>
            </a:r>
          </a:p>
          <a:p>
            <a:r>
              <a:rPr lang="en-US" dirty="0" smtClean="0"/>
              <a:t>pressure selling – whether claims made about the availability and popularity of tickets create a misleading impression or rush customers into making a buying decision;</a:t>
            </a:r>
          </a:p>
          <a:p>
            <a:r>
              <a:rPr lang="en-US" dirty="0" smtClean="0"/>
              <a:t>difficulties for customers in getting their money back under a website’s guarantee;</a:t>
            </a:r>
          </a:p>
          <a:p>
            <a:r>
              <a:rPr lang="en-US" dirty="0" smtClean="0"/>
              <a:t>speculative selling – where businesses advertise tickets for sale that they do not yet own and therefore may not be able to supply; and</a:t>
            </a:r>
          </a:p>
          <a:p>
            <a:r>
              <a:rPr lang="en-US" dirty="0" smtClean="0"/>
              <a:t>concerns about whether the </a:t>
            </a:r>
            <a:r>
              <a:rPr lang="en-US" dirty="0" err="1" smtClean="0"/>
              <a:t>organisers</a:t>
            </a:r>
            <a:r>
              <a:rPr lang="en-US" dirty="0" smtClean="0"/>
              <a:t> of some sporting events have sold tickets as a primary seller directly through a secondary ticket website, without making this clear to consumers.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On 28 November 2017 the Competition and Markets Authority announced </a:t>
            </a:r>
            <a:r>
              <a:rPr lang="en-US" dirty="0" smtClean="0"/>
              <a:t>that it will take enforcement action against secondary ticketing websites </a:t>
            </a:r>
            <a:r>
              <a:rPr lang="en-GB" dirty="0" smtClean="0"/>
              <a:t> 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Customers need to be informed – it </a:t>
            </a:r>
            <a:r>
              <a:rPr lang="en-US" dirty="0" smtClean="0"/>
              <a:t>must be clear if there are restrictions on using a resold ticket that could result in buyers being denied access to an event;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people should know whom they are buying from – for example if the seller is a business and/or an event </a:t>
            </a:r>
            <a:r>
              <a:rPr lang="en-US" dirty="0" err="1" smtClean="0"/>
              <a:t>organiser</a:t>
            </a:r>
            <a:r>
              <a:rPr lang="en-US" dirty="0" smtClean="0"/>
              <a:t> – and can benefit from their legal rights;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customers need to be told where exactly in a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venue they will be seated.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 smtClean="0"/>
          </a:p>
          <a:p>
            <a:r>
              <a:rPr lang="en-US" dirty="0" smtClean="0"/>
              <a:t>The CMA has also broadened the scope of its original investigation to include a number of additional issues, prompted by new information gathered in the course of its work, specifically:</a:t>
            </a:r>
          </a:p>
          <a:p>
            <a:r>
              <a:rPr lang="en-US" dirty="0" smtClean="0"/>
              <a:t>pressure selling – whether claims made about the availability and popularity of tickets create a misleading impression or rush customers into making a buying decision;</a:t>
            </a:r>
          </a:p>
          <a:p>
            <a:r>
              <a:rPr lang="en-US" dirty="0" smtClean="0"/>
              <a:t>difficulties for customers in getting their money back under a website’s guarantee;</a:t>
            </a:r>
          </a:p>
          <a:p>
            <a:r>
              <a:rPr lang="en-US" dirty="0" smtClean="0"/>
              <a:t>speculative selling – where businesses advertise tickets for sale that they do not yet own and therefore may not be able to supply; and</a:t>
            </a:r>
          </a:p>
          <a:p>
            <a:r>
              <a:rPr lang="en-US" dirty="0" smtClean="0"/>
              <a:t>concerns about whether the </a:t>
            </a:r>
            <a:r>
              <a:rPr lang="en-US" dirty="0" err="1" smtClean="0"/>
              <a:t>organisers</a:t>
            </a:r>
            <a:r>
              <a:rPr lang="en-US" dirty="0" smtClean="0"/>
              <a:t> of some sporting events have sold tickets as a primary seller directly through a secondary ticket website, without making this clear to consumers.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Prohibit resales in the T&amp;Cs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Specify that all customer orders are ‘subject to acceptance’ by you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What to do if you suspect customers are involved in the secondary ticketing market?</a:t>
            </a:r>
          </a:p>
          <a:p>
            <a:endParaRPr lang="en-GB" dirty="0" smtClean="0"/>
          </a:p>
          <a:p>
            <a:pPr marL="266700"/>
            <a:r>
              <a:rPr lang="en-GB" dirty="0" smtClean="0"/>
              <a:t>Refuse to supply if:</a:t>
            </a:r>
          </a:p>
          <a:p>
            <a:pPr marL="266700"/>
            <a:endParaRPr lang="en-GB" dirty="0" smtClean="0"/>
          </a:p>
          <a:p>
            <a:pPr marL="266700"/>
            <a:r>
              <a:rPr lang="en-GB" dirty="0" smtClean="0"/>
              <a:t>a) reasonable grounds to suspect customer intends to resell </a:t>
            </a:r>
            <a:r>
              <a:rPr lang="en-GB" b="1" u="sng" dirty="0" smtClean="0"/>
              <a:t>or</a:t>
            </a:r>
          </a:p>
          <a:p>
            <a:pPr marL="266700"/>
            <a:r>
              <a:rPr lang="en-GB" dirty="0" smtClean="0"/>
              <a:t>b) In absolute discretion = greater flexibility</a:t>
            </a:r>
          </a:p>
          <a:p>
            <a:pPr marL="266700"/>
            <a:endParaRPr lang="en-GB" dirty="0" smtClean="0"/>
          </a:p>
          <a:p>
            <a:pPr marL="266700"/>
            <a:r>
              <a:rPr lang="en-GB" dirty="0" smtClean="0"/>
              <a:t>Must be in the T&amp;Cs!</a:t>
            </a:r>
          </a:p>
          <a:p>
            <a:pPr marL="266700"/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BUT you can’t refuse to supply </a:t>
            </a:r>
            <a:r>
              <a:rPr lang="en-GB" i="1" dirty="0" smtClean="0"/>
              <a:t>services, goods </a:t>
            </a:r>
          </a:p>
          <a:p>
            <a:r>
              <a:rPr lang="en-GB" i="1" dirty="0" smtClean="0"/>
              <a:t>and facilities</a:t>
            </a:r>
            <a:r>
              <a:rPr lang="en-GB" dirty="0" smtClean="0"/>
              <a:t> on the grounds of </a:t>
            </a:r>
            <a:r>
              <a:rPr lang="en-GB" i="1" dirty="0" smtClean="0"/>
              <a:t>nationality</a:t>
            </a:r>
            <a:r>
              <a:rPr lang="en-GB" dirty="0" smtClean="0"/>
              <a:t>  </a:t>
            </a:r>
          </a:p>
          <a:p>
            <a:r>
              <a:rPr lang="en-GB" dirty="0" smtClean="0"/>
              <a:t>(It’s against the Equality Act 2010)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AND you can’t refuse to supply services to someone on the grounds of their </a:t>
            </a:r>
            <a:r>
              <a:rPr lang="en-GB" i="1" dirty="0" smtClean="0"/>
              <a:t>place of residence (</a:t>
            </a:r>
            <a:r>
              <a:rPr lang="en-GB" dirty="0" smtClean="0"/>
              <a:t>Provision of Services Regulations 2009 </a:t>
            </a:r>
            <a:r>
              <a:rPr lang="en-GB" dirty="0" err="1" smtClean="0"/>
              <a:t>reg</a:t>
            </a:r>
            <a:r>
              <a:rPr lang="en-GB" dirty="0" smtClean="0"/>
              <a:t> 30)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39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inform the general public that only tickets purchased from authorised agents will be accepted.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GDPR: May 2018</a:t>
            </a:r>
          </a:p>
          <a:p>
            <a:r>
              <a:rPr lang="en-GB" dirty="0" smtClean="0"/>
              <a:t>Lawful, fair and transparent processing (Art 5(1)(a)): </a:t>
            </a:r>
          </a:p>
          <a:p>
            <a:pPr lvl="1"/>
            <a:r>
              <a:rPr lang="en-GB" dirty="0" smtClean="0"/>
              <a:t>Consent, but must be freely given, informed; can be withdrawn </a:t>
            </a:r>
          </a:p>
          <a:p>
            <a:pPr lvl="1"/>
            <a:r>
              <a:rPr lang="en-GB" dirty="0" smtClean="0"/>
              <a:t>Necessary for contract performance</a:t>
            </a:r>
          </a:p>
          <a:p>
            <a:pPr lvl="1"/>
            <a:r>
              <a:rPr lang="en-GB" dirty="0" smtClean="0"/>
              <a:t>Legitimate interests, except where overridden by interests/rights of data subject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600" i="1" dirty="0" smtClean="0"/>
              <a:t>Can you collect customer names for a ‘Ticket List’?</a:t>
            </a:r>
          </a:p>
          <a:p>
            <a:endParaRPr lang="en-GB" sz="1600" i="1" dirty="0" smtClean="0"/>
          </a:p>
          <a:p>
            <a:r>
              <a:rPr lang="en-GB" sz="1600" b="1" dirty="0" smtClean="0">
                <a:solidFill>
                  <a:srgbClr val="7030A0"/>
                </a:solidFill>
              </a:rPr>
              <a:t>YES </a:t>
            </a:r>
            <a:r>
              <a:rPr lang="en-GB" sz="1600" b="1" dirty="0" smtClean="0"/>
              <a:t>provided that</a:t>
            </a:r>
            <a:r>
              <a:rPr lang="en-GB" sz="1600" dirty="0" smtClean="0"/>
              <a:t>…</a:t>
            </a:r>
          </a:p>
          <a:p>
            <a:endParaRPr lang="en-GB" sz="1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 smtClean="0"/>
              <a:t>you are using the data solely for the purposes of holding the event. Delete it afterwards or outline why else you need it in T&amp;Cs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 smtClean="0"/>
              <a:t>Do not share the data with third parties unless you have informed the data subject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 smtClean="0"/>
              <a:t>If transferring data to another company – maintain</a:t>
            </a:r>
          </a:p>
          <a:p>
            <a:pPr marL="355600"/>
            <a:r>
              <a:rPr lang="en-GB" sz="1400" dirty="0" smtClean="0"/>
              <a:t>confidentiality, password protect 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 smtClean="0"/>
              <a:t>Be transparent with people about </a:t>
            </a:r>
          </a:p>
          <a:p>
            <a:pPr marL="355600"/>
            <a:r>
              <a:rPr lang="en-GB" sz="1400" dirty="0" smtClean="0"/>
              <a:t>how you are using data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 smtClean="0"/>
              <a:t>Don’t use customer contact details to market to </a:t>
            </a:r>
          </a:p>
          <a:p>
            <a:pPr marL="355600"/>
            <a:r>
              <a:rPr lang="en-GB" sz="1400" dirty="0" smtClean="0"/>
              <a:t>them by email unless they have ‘opted in’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RFID – Radio-Frequency </a:t>
            </a:r>
            <a:r>
              <a:rPr lang="en-US" dirty="0" err="1" smtClean="0"/>
              <a:t>IDentification</a:t>
            </a:r>
            <a:r>
              <a:rPr lang="en-US" dirty="0" smtClean="0"/>
              <a:t> – is a technology first implemented nearly forty years ago, but its modern predecessor can broadcast sets of numbers as radio waves, thus establishing a wireless, sightless connection. That means no barcode needs positioned and scanned. Instead, simply holding an RFID transmitter to a receiver broadcasts the programmed number and reacts accordingly.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technology takes the personal identification number of each guest’s ticket or pass and connects it to a much larger wireless system</a:t>
            </a:r>
          </a:p>
          <a:p>
            <a:endParaRPr lang="en-US" dirty="0" smtClean="0"/>
          </a:p>
          <a:p>
            <a:r>
              <a:rPr lang="en-US" dirty="0" smtClean="0"/>
              <a:t>https://www.themeparktourist.com/features/20120120/5779/what-disney-doing-rfid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295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ＭＳ Ｐゴシック" pitchFamily="34" charset="-128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8882" indent="-288031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52127" indent="-230426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12977" indent="-230426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73828" indent="-230426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34678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95528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56379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17230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1F50A38D-6D93-4D51-99E2-47C30AEA9868}" type="slidenum">
              <a:rPr lang="en-GB" altLang="en-US" sz="1200"/>
              <a:pPr/>
              <a:t>13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>
            <a:endCxn id="2" idx="1"/>
          </p:cNvCxnSpPr>
          <p:nvPr userDrawn="1"/>
        </p:nvCxnSpPr>
        <p:spPr>
          <a:xfrm>
            <a:off x="385398" y="3418385"/>
            <a:ext cx="375455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9952" y="0"/>
            <a:ext cx="5004048" cy="68367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48868"/>
          </a:xfrm>
        </p:spPr>
        <p:txBody>
          <a:bodyPr/>
          <a:lstStyle>
            <a:lvl1pPr>
              <a:defRPr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71979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pic>
        <p:nvPicPr>
          <p:cNvPr id="9" name="Picture 2" descr="M:\Central Marketing File (2016)\Central Team\Brand\Logos\MASTER LOGOS\Lewis Silkin\Windows\Digital\Png\LewisSilkin_Logo_RGB 300px wide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08" y="5692500"/>
            <a:ext cx="2146911" cy="48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dvertising and Marke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93493" y="0"/>
            <a:ext cx="4850507" cy="68713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dia &amp; Entertain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40262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96815" y="0"/>
            <a:ext cx="4747185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essional 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02435" y="0"/>
            <a:ext cx="4941565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tail, fashion &amp; hospita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06370" y="0"/>
            <a:ext cx="4837630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o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3306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9952" y="0"/>
            <a:ext cx="5004048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chnolo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51287" y="0"/>
            <a:ext cx="4992713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0"/>
            <a:ext cx="4572000" cy="45612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2814424"/>
            <a:ext cx="4186602" cy="886397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3884798"/>
            <a:ext cx="4190999" cy="246221"/>
          </a:xfrm>
        </p:spPr>
        <p:txBody>
          <a:bodyPr/>
          <a:lstStyle>
            <a:lvl1pPr>
              <a:defRPr b="0">
                <a:solidFill>
                  <a:schemeClr val="bg2"/>
                </a:solidFill>
              </a:defRPr>
            </a:lvl1pPr>
            <a:lvl2pPr>
              <a:spcBef>
                <a:spcPts val="3000"/>
              </a:spcBef>
              <a:defRPr sz="10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381001" y="-1"/>
            <a:ext cx="2822847" cy="24371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b" anchorCtr="0"/>
          <a:lstStyle/>
          <a:p>
            <a:pPr algn="l"/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2555776" y="6674877"/>
            <a:ext cx="6202829" cy="1384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95690" rtl="0" eaLnBrk="1" latinLnBrk="0" hangingPunct="1">
              <a:defRPr sz="9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9784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922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707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4916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82761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27100"/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Copyright 2016 © Lewis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Silkin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LLP. All Rights Reserved. Lorem ipsum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magna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lewissilkin.com	</a:t>
            </a:r>
            <a:fld id="{8997EE35-0505-4E8B-8EED-B674149DBCD9}" type="slidenum">
              <a:rPr lang="en-GB" sz="9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927100"/>
              <a:t>‹#›</a:t>
            </a:fld>
            <a:endParaRPr lang="en-GB" sz="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1329181"/>
            <a:ext cx="1171328" cy="1107996"/>
          </a:xfrm>
        </p:spPr>
        <p:txBody>
          <a:bodyPr wrap="none" lIns="144000" tIns="0" bIns="0" anchor="b" anchorCtr="0"/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##</a:t>
            </a:r>
          </a:p>
        </p:txBody>
      </p:sp>
    </p:spTree>
    <p:extLst>
      <p:ext uri="{BB962C8B-B14F-4D97-AF65-F5344CB8AC3E}">
        <p14:creationId xmlns:p14="http://schemas.microsoft.com/office/powerpoint/2010/main" val="380494410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18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227349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5763" y="1963866"/>
            <a:ext cx="8377237" cy="42941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513416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695135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234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268689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11192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675469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and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4695135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995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and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9292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and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6" y="1963866"/>
            <a:ext cx="4618651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360204" y="1944688"/>
            <a:ext cx="3398400" cy="136207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5360204" y="4116114"/>
            <a:ext cx="3398400" cy="136207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0" name="Text Placeholder 8"/>
          <p:cNvSpPr txBox="1">
            <a:spLocks/>
          </p:cNvSpPr>
          <p:nvPr userDrawn="1"/>
        </p:nvSpPr>
        <p:spPr>
          <a:xfrm>
            <a:off x="5360204" y="5478189"/>
            <a:ext cx="3398400" cy="4570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514886" y="5605542"/>
            <a:ext cx="3248114" cy="2154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11" name="Text Placeholder 8"/>
          <p:cNvSpPr txBox="1">
            <a:spLocks/>
          </p:cNvSpPr>
          <p:nvPr userDrawn="1"/>
        </p:nvSpPr>
        <p:spPr>
          <a:xfrm>
            <a:off x="5360204" y="3307337"/>
            <a:ext cx="3398400" cy="4570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5514886" y="3412738"/>
            <a:ext cx="3248114" cy="2154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6068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0"/>
          <p:cNvGraphicFramePr>
            <a:graphicFrameLocks noChangeAspect="1"/>
          </p:cNvGraphicFramePr>
          <p:nvPr userDrawn="1"/>
        </p:nvGraphicFramePr>
        <p:xfrm>
          <a:off x="1049867" y="1046748"/>
          <a:ext cx="8094133" cy="360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2" name="Image" r:id="rId3" imgW="10933333" imgH="622003" progId="Photoshop.Image.6">
                  <p:embed/>
                </p:oleObj>
              </mc:Choice>
              <mc:Fallback>
                <p:oleObj name="Image" r:id="rId3" imgW="10933333" imgH="62200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110"/>
                      <a:stretch>
                        <a:fillRect/>
                      </a:stretch>
                    </p:blipFill>
                    <p:spPr bwMode="auto">
                      <a:xfrm>
                        <a:off x="1049867" y="1046748"/>
                        <a:ext cx="8094133" cy="3609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12" descr="LSlogo1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6" t="24869" r="8469" b="28699"/>
          <a:stretch>
            <a:fillRect/>
          </a:stretch>
        </p:blipFill>
        <p:spPr bwMode="auto">
          <a:xfrm>
            <a:off x="7254523" y="6041358"/>
            <a:ext cx="1635477" cy="45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397" y="1963866"/>
            <a:ext cx="8373207" cy="1641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507083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645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488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988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0667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129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824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04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295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4487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854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396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5397" y="1963866"/>
            <a:ext cx="8373207" cy="233910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dirty="0" smtClean="0"/>
              <a:t>Heading</a:t>
            </a:r>
          </a:p>
          <a:p>
            <a:pPr lvl="1"/>
            <a:r>
              <a:rPr lang="en-US" dirty="0" smtClean="0"/>
              <a:t>Body text</a:t>
            </a:r>
          </a:p>
          <a:p>
            <a:pPr lvl="2"/>
            <a:r>
              <a:rPr lang="en-US" dirty="0" smtClean="0"/>
              <a:t>Bullet (level 1)</a:t>
            </a:r>
          </a:p>
          <a:p>
            <a:pPr lvl="3"/>
            <a:r>
              <a:rPr lang="en-US" dirty="0" smtClean="0"/>
              <a:t>Bullet (level 2)</a:t>
            </a:r>
          </a:p>
          <a:p>
            <a:pPr lvl="4"/>
            <a:r>
              <a:rPr lang="en-US" dirty="0" smtClean="0"/>
              <a:t>Bullet (level 3)</a:t>
            </a:r>
          </a:p>
          <a:p>
            <a:pPr lvl="5"/>
            <a:r>
              <a:rPr lang="en-US" dirty="0" smtClean="0"/>
              <a:t>Bullet (level 4)</a:t>
            </a:r>
          </a:p>
          <a:p>
            <a:pPr lvl="6"/>
            <a:r>
              <a:rPr lang="en-US" dirty="0" smtClean="0"/>
              <a:t>Key message text</a:t>
            </a:r>
            <a:endParaRPr lang="en-GB" dirty="0"/>
          </a:p>
        </p:txBody>
      </p:sp>
      <p:sp>
        <p:nvSpPr>
          <p:cNvPr id="15" name="Footer Placeholder 4"/>
          <p:cNvSpPr txBox="1">
            <a:spLocks/>
          </p:cNvSpPr>
          <p:nvPr userDrawn="1"/>
        </p:nvSpPr>
        <p:spPr>
          <a:xfrm>
            <a:off x="2555776" y="6453336"/>
            <a:ext cx="6202829" cy="1384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95690" rtl="0" eaLnBrk="1" latinLnBrk="0" hangingPunct="1">
              <a:defRPr sz="9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9784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922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707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4916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82761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27100"/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Lewis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Silkin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LLP 2017. All Rights Reserved	</a:t>
            </a:r>
            <a:fld id="{8997EE35-0505-4E8B-8EED-B674149DBCD9}" type="slidenum">
              <a:rPr lang="en-GB" sz="9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927100"/>
              <a:t>‹#›</a:t>
            </a:fld>
            <a:endParaRPr lang="en-GB" sz="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80999" y="1788536"/>
            <a:ext cx="8382001" cy="0"/>
          </a:xfrm>
          <a:prstGeom prst="line">
            <a:avLst/>
          </a:prstGeom>
          <a:ln>
            <a:solidFill>
              <a:srgbClr val="CBD5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 userDrawn="1"/>
        </p:nvGrpSpPr>
        <p:grpSpPr>
          <a:xfrm>
            <a:off x="380999" y="361950"/>
            <a:ext cx="8382000" cy="361950"/>
            <a:chOff x="380999" y="361950"/>
            <a:chExt cx="8382000" cy="361950"/>
          </a:xfrm>
        </p:grpSpPr>
        <p:pic>
          <p:nvPicPr>
            <p:cNvPr id="4" name="Picture 3"/>
            <p:cNvPicPr>
              <a:picLocks noChangeAspect="1"/>
            </p:cNvPicPr>
            <p:nvPr userDrawn="1"/>
          </p:nvPicPr>
          <p:blipFill rotWithShape="1"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928" r="-6561"/>
            <a:stretch/>
          </p:blipFill>
          <p:spPr>
            <a:xfrm>
              <a:off x="380999" y="361950"/>
              <a:ext cx="8377605" cy="361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6"/>
            <p:cNvPicPr>
              <a:picLocks noChangeAspect="1"/>
            </p:cNvPicPr>
            <p:nvPr userDrawn="1"/>
          </p:nvPicPr>
          <p:blipFill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1001" y="361950"/>
              <a:ext cx="3110880" cy="361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/>
            <p:cNvPicPr>
              <a:picLocks noChangeAspect="1"/>
            </p:cNvPicPr>
            <p:nvPr userDrawn="1"/>
          </p:nvPicPr>
          <p:blipFill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88280" y="361950"/>
              <a:ext cx="3474719" cy="36195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53168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67" r:id="rId8"/>
    <p:sldLayoutId id="2147483848" r:id="rId9"/>
    <p:sldLayoutId id="2147483846" r:id="rId10"/>
    <p:sldLayoutId id="2147483847" r:id="rId11"/>
    <p:sldLayoutId id="2147483849" r:id="rId12"/>
    <p:sldLayoutId id="2147483865" r:id="rId13"/>
    <p:sldLayoutId id="2147483868" r:id="rId14"/>
    <p:sldLayoutId id="2147483864" r:id="rId15"/>
    <p:sldLayoutId id="2147483888" r:id="rId16"/>
  </p:sldLayoutIdLst>
  <p:timing>
    <p:tnLst>
      <p:par>
        <p:cTn id="1" dur="indefinite" restart="never" nodeType="tmRoot"/>
      </p:par>
    </p:tnLst>
  </p:timing>
  <p:txStyles>
    <p:titleStyle>
      <a:lvl1pPr algn="l" defTabSz="781903" rtl="0" eaLnBrk="1" latinLnBrk="0" hangingPunct="1">
        <a:lnSpc>
          <a:spcPct val="90000"/>
        </a:lnSpc>
        <a:spcBef>
          <a:spcPct val="0"/>
        </a:spcBef>
        <a:buNone/>
        <a:defRPr sz="2800" b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b="1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tabLst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27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Wingdings" panose="05000000000000000000" pitchFamily="2" charset="2"/>
        <a:buChar char="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54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Arial" panose="020B0604020202020204" pitchFamily="34" charset="0"/>
        <a:buChar char="–"/>
        <a:tabLst/>
        <a:defRPr sz="16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81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7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+mj-lt"/>
        <a:buAutoNum type="arabicPeriod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2932138" indent="-195476" algn="l" defTabSz="781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090" indent="-195476" algn="l" defTabSz="781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52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03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855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807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759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710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662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614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240" userDrawn="1">
          <p15:clr>
            <a:srgbClr val="F26B43"/>
          </p15:clr>
        </p15:guide>
        <p15:guide id="6" pos="5520" userDrawn="1">
          <p15:clr>
            <a:srgbClr val="F26B43"/>
          </p15:clr>
        </p15:guide>
        <p15:guide id="7" orient="horz" pos="3930" userDrawn="1">
          <p15:clr>
            <a:srgbClr val="F26B43"/>
          </p15:clr>
        </p15:guide>
        <p15:guide id="8" orient="horz" pos="848" userDrawn="1">
          <p15:clr>
            <a:srgbClr val="F26B43"/>
          </p15:clr>
        </p15:guide>
        <p15:guide id="9" orient="horz" pos="1225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7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video" Target="https://www.youtube.com/embed/fzODwzjplF4" TargetMode="External"/><Relationship Id="rId5" Type="http://schemas.openxmlformats.org/officeDocument/2006/relationships/image" Target="../media/image22.png"/><Relationship Id="rId4" Type="http://schemas.openxmlformats.org/officeDocument/2006/relationships/hyperlink" Target="https://www.aventus.io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1464859"/>
            <a:ext cx="5256584" cy="387798"/>
          </a:xfrm>
        </p:spPr>
        <p:txBody>
          <a:bodyPr/>
          <a:lstStyle/>
          <a:p>
            <a:r>
              <a:rPr lang="en-GB" b="1" dirty="0" smtClean="0"/>
              <a:t>TICKETING</a:t>
            </a:r>
            <a:endParaRPr lang="en-GB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123111"/>
          </a:xfrm>
        </p:spPr>
        <p:txBody>
          <a:bodyPr/>
          <a:lstStyle/>
          <a:p>
            <a:pPr lvl="1"/>
            <a:r>
              <a:rPr lang="en-GB" dirty="0" smtClean="0"/>
              <a:t>© Lewis </a:t>
            </a:r>
            <a:r>
              <a:rPr lang="en-GB" dirty="0" err="1" smtClean="0"/>
              <a:t>Silkin</a:t>
            </a:r>
            <a:r>
              <a:rPr lang="en-GB" dirty="0" smtClean="0"/>
              <a:t> LLP 2017</a:t>
            </a:r>
            <a:r>
              <a:rPr lang="en-GB" dirty="0"/>
              <a:t> </a:t>
            </a:r>
            <a:r>
              <a:rPr lang="en-GB" dirty="0" smtClean="0"/>
              <a:t> All Rights Reserved.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595035"/>
          </a:xfrm>
        </p:spPr>
        <p:txBody>
          <a:bodyPr/>
          <a:lstStyle/>
          <a:p>
            <a:r>
              <a:rPr lang="en-GB" dirty="0" smtClean="0"/>
              <a:t>Nigel Dewar Gibb</a:t>
            </a:r>
          </a:p>
          <a:p>
            <a:r>
              <a:rPr lang="en-GB" dirty="0" smtClean="0"/>
              <a:t>Lewis Silkin LLP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1" y="0"/>
            <a:ext cx="2822847" cy="836712"/>
          </a:xfrm>
          <a:prstGeom prst="rect">
            <a:avLst/>
          </a:prstGeom>
          <a:solidFill>
            <a:srgbClr val="EDEDED"/>
          </a:solidFill>
        </p:spPr>
        <p:txBody>
          <a:bodyPr wrap="square" lIns="72000" tIns="0" rIns="0" bIns="72000" rtlCol="0" anchor="b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lewissilkin.com</a:t>
            </a: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498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SELLING TICKETS ONLINE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AutoNum type="alphaUcPeriod"/>
            </a:pPr>
            <a:endParaRPr lang="en-GB" sz="2000" b="0" dirty="0"/>
          </a:p>
        </p:txBody>
      </p:sp>
      <p:sp>
        <p:nvSpPr>
          <p:cNvPr id="8" name="Rectangle 7"/>
          <p:cNvSpPr/>
          <p:nvPr/>
        </p:nvSpPr>
        <p:spPr>
          <a:xfrm>
            <a:off x="385397" y="2034067"/>
            <a:ext cx="8377603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 </a:t>
            </a:r>
            <a:r>
              <a:rPr lang="en-GB" sz="2200" dirty="0" smtClean="0"/>
              <a:t>Information you need to provide</a:t>
            </a:r>
            <a:r>
              <a:rPr lang="en-GB" sz="2200" dirty="0"/>
              <a:t>(if known to you</a:t>
            </a:r>
            <a:r>
              <a:rPr lang="en-GB" sz="2200" dirty="0" smtClean="0"/>
              <a:t>):</a:t>
            </a:r>
          </a:p>
          <a:p>
            <a:endParaRPr lang="en-GB" sz="22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200" dirty="0" smtClean="0"/>
              <a:t>Date and time of the event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200" dirty="0" smtClean="0"/>
              <a:t>Content of the event i.e. who is performing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200" dirty="0" smtClean="0"/>
              <a:t>Reserved seat number (where applicable)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200" dirty="0"/>
          </a:p>
          <a:p>
            <a:r>
              <a:rPr lang="en-GB" sz="2200" dirty="0" smtClean="0"/>
              <a:t>What you should not do…</a:t>
            </a:r>
          </a:p>
          <a:p>
            <a:endParaRPr lang="en-GB" sz="2200" dirty="0"/>
          </a:p>
          <a:p>
            <a:pPr marL="809625">
              <a:buClr>
                <a:srgbClr val="FF0000"/>
              </a:buClr>
            </a:pPr>
            <a:r>
              <a:rPr lang="en-GB" sz="2200" dirty="0" smtClean="0"/>
              <a:t>Automatically select or ‘pre-tick’ additional payments in the check out process</a:t>
            </a:r>
          </a:p>
          <a:p>
            <a:pPr>
              <a:buClr>
                <a:srgbClr val="FF0000"/>
              </a:buClr>
            </a:pPr>
            <a:endParaRPr lang="en-GB" sz="2200" dirty="0"/>
          </a:p>
          <a:p>
            <a:pPr marL="809625">
              <a:buClr>
                <a:srgbClr val="FF0000"/>
              </a:buClr>
            </a:pPr>
            <a:r>
              <a:rPr lang="en-GB" sz="2200" dirty="0" smtClean="0"/>
              <a:t>Where you offer a phone helpline, charge more than the basic rate</a:t>
            </a:r>
          </a:p>
        </p:txBody>
      </p:sp>
      <p:pic>
        <p:nvPicPr>
          <p:cNvPr id="6146" name="Picture 2" descr="C:\Users\am8029\AppData\Local\Microsoft\Windows\INetCache\IE\ZVZ51XYX\X-marks-the-spot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46" y="4824193"/>
            <a:ext cx="317571" cy="39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m8029\AppData\Local\Microsoft\Windows\INetCache\IE\ZVZ51XYX\X-marks-the-spot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78" y="5928684"/>
            <a:ext cx="317571" cy="39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826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REFUSING TO ACCEPT ORDERS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b="1" i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pic>
        <p:nvPicPr>
          <p:cNvPr id="2050" name="Picture 2" descr="C:\Users\am8029\AppData\Local\Microsoft\Windows\INetCache\IE\ZU9AAY4L\read-fine-print-magnifying-glass-words-small-tiny-letters-font-typeface-under-to-illustrate-warning-danger-alert-3585301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34168"/>
            <a:ext cx="240030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5397" y="2034067"/>
            <a:ext cx="8377603" cy="3481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/>
              <a:t>Provided your T&amp;Cs state that orders are ‘subject to acceptance’ by you, you can refuse to accept an order in your absolute discretion </a:t>
            </a:r>
          </a:p>
          <a:p>
            <a:endParaRPr lang="en-GB" sz="2000" b="1" dirty="0"/>
          </a:p>
          <a:p>
            <a:r>
              <a:rPr lang="en-GB" sz="2000" b="1" dirty="0" smtClean="0"/>
              <a:t>BUT</a:t>
            </a: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you </a:t>
            </a:r>
            <a:r>
              <a:rPr lang="en-GB" dirty="0"/>
              <a:t>can’t refuse to supply </a:t>
            </a:r>
            <a:r>
              <a:rPr lang="en-GB" i="1" dirty="0"/>
              <a:t>services, goods </a:t>
            </a:r>
            <a:r>
              <a:rPr lang="en-GB" i="1" dirty="0" smtClean="0"/>
              <a:t> and </a:t>
            </a:r>
            <a:r>
              <a:rPr lang="en-GB" i="1" dirty="0"/>
              <a:t>facilities</a:t>
            </a:r>
            <a:r>
              <a:rPr lang="en-GB" dirty="0"/>
              <a:t> on the grounds </a:t>
            </a:r>
            <a:r>
              <a:rPr lang="en-GB" dirty="0" smtClean="0"/>
              <a:t>of someone’s </a:t>
            </a:r>
            <a:r>
              <a:rPr lang="en-GB" i="1" dirty="0"/>
              <a:t>nationality</a:t>
            </a:r>
            <a:r>
              <a:rPr lang="en-GB" dirty="0"/>
              <a:t>  </a:t>
            </a:r>
            <a:r>
              <a:rPr lang="en-GB" dirty="0" smtClean="0"/>
              <a:t>(</a:t>
            </a:r>
            <a:r>
              <a:rPr lang="en-GB" dirty="0"/>
              <a:t>It’s against the Equality Act 2010) </a:t>
            </a:r>
          </a:p>
          <a:p>
            <a:endParaRPr lang="en-GB" dirty="0"/>
          </a:p>
          <a:p>
            <a:r>
              <a:rPr lang="en-GB" b="1" dirty="0"/>
              <a:t>AND </a:t>
            </a:r>
            <a:endParaRPr lang="en-GB" b="1" dirty="0" smtClean="0"/>
          </a:p>
          <a:p>
            <a:endParaRPr lang="en-GB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you </a:t>
            </a:r>
            <a:r>
              <a:rPr lang="en-GB" dirty="0"/>
              <a:t>can’t refuse to supply services to someone on </a:t>
            </a:r>
            <a:r>
              <a:rPr lang="en-GB" dirty="0" smtClean="0"/>
              <a:t>the</a:t>
            </a:r>
          </a:p>
          <a:p>
            <a:r>
              <a:rPr lang="en-GB" dirty="0" smtClean="0"/>
              <a:t> </a:t>
            </a:r>
            <a:r>
              <a:rPr lang="en-GB" dirty="0"/>
              <a:t>grounds </a:t>
            </a:r>
            <a:r>
              <a:rPr lang="en-GB" dirty="0" smtClean="0"/>
              <a:t>of </a:t>
            </a:r>
            <a:r>
              <a:rPr lang="en-GB" dirty="0"/>
              <a:t>their </a:t>
            </a:r>
            <a:r>
              <a:rPr lang="en-GB" i="1" dirty="0"/>
              <a:t>place of residence. </a:t>
            </a:r>
            <a:r>
              <a:rPr lang="en-GB" i="1" dirty="0" smtClean="0"/>
              <a:t>‘Services</a:t>
            </a:r>
            <a:r>
              <a:rPr lang="en-GB" i="1" dirty="0"/>
              <a:t>’  </a:t>
            </a:r>
            <a:r>
              <a:rPr lang="en-GB" dirty="0"/>
              <a:t>includes </a:t>
            </a:r>
            <a:endParaRPr lang="en-GB" dirty="0" smtClean="0"/>
          </a:p>
          <a:p>
            <a:r>
              <a:rPr lang="en-GB" dirty="0" smtClean="0"/>
              <a:t>‘</a:t>
            </a:r>
            <a:r>
              <a:rPr lang="en-GB" dirty="0"/>
              <a:t>entertainment</a:t>
            </a:r>
            <a:r>
              <a:rPr lang="en-GB" i="1" dirty="0"/>
              <a:t>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38989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CANCELLING ORDERS ONCE ACCEPTED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3" name="Rectangle 2"/>
          <p:cNvSpPr/>
          <p:nvPr/>
        </p:nvSpPr>
        <p:spPr>
          <a:xfrm>
            <a:off x="381367" y="1844824"/>
            <a:ext cx="8381633" cy="440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7030A0"/>
              </a:solidFill>
            </a:endParaRPr>
          </a:p>
          <a:p>
            <a:r>
              <a:rPr lang="en-GB" b="1" dirty="0" smtClean="0">
                <a:solidFill>
                  <a:srgbClr val="00B050"/>
                </a:solidFill>
              </a:rPr>
              <a:t>To a business: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You </a:t>
            </a:r>
            <a:r>
              <a:rPr lang="en-GB" dirty="0"/>
              <a:t>are relatively free to </a:t>
            </a:r>
            <a:r>
              <a:rPr lang="en-GB" dirty="0" smtClean="0"/>
              <a:t>cancel orders </a:t>
            </a:r>
            <a:r>
              <a:rPr lang="en-GB" b="1" dirty="0"/>
              <a:t>AS LONG AS </a:t>
            </a:r>
            <a:r>
              <a:rPr lang="en-GB" dirty="0"/>
              <a:t>you cancel in a way which complies with your </a:t>
            </a:r>
            <a:r>
              <a:rPr lang="en-GB" dirty="0" smtClean="0"/>
              <a:t>T&amp;Cs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r>
              <a:rPr lang="en-GB" b="1" dirty="0" smtClean="0">
                <a:solidFill>
                  <a:srgbClr val="FF0000"/>
                </a:solidFill>
              </a:rPr>
              <a:t>To a consumer:</a:t>
            </a:r>
            <a:endParaRPr lang="en-GB" b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You </a:t>
            </a:r>
            <a:r>
              <a:rPr lang="en-GB" dirty="0"/>
              <a:t>need to be reasonable and fair </a:t>
            </a: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Once you have accepted an order, your T&amp;Cs should not say you can cancel in your ‘absolute discretion’ unless the consumer also has this right. Otherwise this is likely to be considered unfair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7030A0"/>
                </a:solidFill>
              </a:rPr>
              <a:t>In either case you need to:</a:t>
            </a:r>
            <a:endParaRPr lang="en-GB" b="1" dirty="0">
              <a:solidFill>
                <a:srgbClr val="7030A0"/>
              </a:solidFill>
            </a:endParaRPr>
          </a:p>
          <a:p>
            <a:pPr marL="714375" indent="-285750">
              <a:buFont typeface="Arial" panose="020B0604020202020204" pitchFamily="34" charset="0"/>
              <a:buChar char="•"/>
            </a:pPr>
            <a:r>
              <a:rPr lang="en-GB" dirty="0"/>
              <a:t>Refund any sums </a:t>
            </a:r>
            <a:r>
              <a:rPr lang="en-GB" dirty="0" smtClean="0"/>
              <a:t>paid, but</a:t>
            </a:r>
            <a:endParaRPr lang="en-GB" dirty="0"/>
          </a:p>
          <a:p>
            <a:pPr marL="714375" indent="-285750">
              <a:buFont typeface="Arial" panose="020B0604020202020204" pitchFamily="34" charset="0"/>
              <a:buChar char="•"/>
            </a:pPr>
            <a:r>
              <a:rPr lang="en-GB" dirty="0"/>
              <a:t>You can keep a booking/admin fee as long as this relates to your actual </a:t>
            </a:r>
            <a:r>
              <a:rPr lang="en-GB" dirty="0" smtClean="0"/>
              <a:t>costs</a:t>
            </a:r>
          </a:p>
          <a:p>
            <a:pPr marL="42862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38612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SECONDARY TICKETING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b="1" i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382849" y="1829678"/>
            <a:ext cx="8372840" cy="503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On 28 November 2017 the Competition and Markets Authority announced </a:t>
            </a:r>
            <a:r>
              <a:rPr lang="en-US" dirty="0"/>
              <a:t>that it will take enforcement action against secondary ticketing </a:t>
            </a:r>
            <a:r>
              <a:rPr lang="en-US" dirty="0" smtClean="0"/>
              <a:t>websites…</a:t>
            </a:r>
            <a:endParaRPr lang="en-GB" dirty="0" smtClean="0"/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 smtClean="0"/>
              <a:t>Customers need to be informed of…</a:t>
            </a:r>
          </a:p>
          <a:p>
            <a:endParaRPr lang="en-GB" sz="2400" b="1" dirty="0"/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RESTRICTIONS</a:t>
            </a:r>
            <a:r>
              <a:rPr lang="en-GB" sz="2400" dirty="0" smtClean="0"/>
              <a:t> on the ticket which might stop them getting in!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WHO</a:t>
            </a:r>
            <a:r>
              <a:rPr lang="en-US" sz="2400" dirty="0" smtClean="0"/>
              <a:t> </a:t>
            </a:r>
            <a:r>
              <a:rPr lang="en-US" sz="2400" dirty="0"/>
              <a:t>they are buying </a:t>
            </a:r>
            <a:r>
              <a:rPr lang="en-US" sz="2400" dirty="0" smtClean="0"/>
              <a:t>from</a:t>
            </a:r>
          </a:p>
          <a:p>
            <a:pPr marL="5524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524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WHERE</a:t>
            </a:r>
            <a:r>
              <a:rPr lang="en-US" sz="2400" dirty="0" smtClean="0"/>
              <a:t> exactly in a venue </a:t>
            </a:r>
            <a:r>
              <a:rPr lang="en-US" sz="2400" dirty="0"/>
              <a:t>they </a:t>
            </a:r>
          </a:p>
          <a:p>
            <a:pPr marL="531813"/>
            <a:r>
              <a:rPr lang="en-US" sz="2400" dirty="0" smtClean="0"/>
              <a:t>will </a:t>
            </a:r>
            <a:r>
              <a:rPr lang="en-US" sz="2400" dirty="0"/>
              <a:t>be seated</a:t>
            </a:r>
            <a:r>
              <a:rPr lang="en-US" sz="2400" dirty="0" smtClean="0"/>
              <a:t>.</a:t>
            </a:r>
          </a:p>
          <a:p>
            <a:pPr marL="266700"/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</p:txBody>
      </p:sp>
      <p:pic>
        <p:nvPicPr>
          <p:cNvPr id="3074" name="Picture 2" descr="Admit one tick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903" y="4158452"/>
            <a:ext cx="28575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9367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SECONDARY TICKETING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b="1" i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382849" y="1829678"/>
            <a:ext cx="8372840" cy="358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/>
            <a:endParaRPr lang="en-US" sz="240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en-US" sz="2400" dirty="0" smtClean="0"/>
              <a:t>Be careful when it comes to…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PRESSURE SELLING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MAKING REFUNDS DIFFICULT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SPECULATIVE SELLING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</p:txBody>
      </p:sp>
      <p:pic>
        <p:nvPicPr>
          <p:cNvPr id="3074" name="Picture 2" descr="Admit one tick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189" y="4437112"/>
            <a:ext cx="28575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8182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SECONDARY TICKETING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b="1" i="1" dirty="0" smtClean="0"/>
              <a:t>How can you stop it (pre-sale)?</a:t>
            </a:r>
            <a:endParaRPr lang="en-GB" b="1" i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pic>
        <p:nvPicPr>
          <p:cNvPr id="2050" name="Picture 2" descr="C:\Users\am8029\AppData\Local\Microsoft\Windows\INetCache\IE\ZU9AAY4L\read-fine-print-magnifying-glass-words-small-tiny-letters-font-typeface-under-to-illustrate-warning-danger-alert-3585301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434" y="3874235"/>
            <a:ext cx="240030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2849" y="1829678"/>
            <a:ext cx="8372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 smtClean="0"/>
              <a:t>Prohibit resales in the T&amp;Cs</a:t>
            </a:r>
          </a:p>
          <a:p>
            <a:endParaRPr lang="en-GB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 smtClean="0"/>
              <a:t>Specify that all customer orders are ‘subject to acceptance’ by you</a:t>
            </a:r>
          </a:p>
          <a:p>
            <a:endParaRPr lang="en-GB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 smtClean="0"/>
              <a:t>What to do if you suspect customers are involved in the secondary ticketing market?</a:t>
            </a:r>
          </a:p>
          <a:p>
            <a:endParaRPr lang="en-GB" sz="2000" dirty="0" smtClean="0"/>
          </a:p>
          <a:p>
            <a:pPr marL="266700"/>
            <a:r>
              <a:rPr lang="en-GB" sz="2000" dirty="0" smtClean="0"/>
              <a:t>Refuse to supply the tickets if:</a:t>
            </a:r>
          </a:p>
          <a:p>
            <a:pPr marL="266700"/>
            <a:endParaRPr lang="en-GB" sz="2000" dirty="0"/>
          </a:p>
          <a:p>
            <a:pPr marL="723900" indent="-457200">
              <a:buAutoNum type="alphaLcParenR"/>
            </a:pPr>
            <a:r>
              <a:rPr lang="en-GB" sz="2000" dirty="0" smtClean="0"/>
              <a:t>There are reasonable grounds to suspect </a:t>
            </a:r>
          </a:p>
          <a:p>
            <a:pPr marL="266700"/>
            <a:r>
              <a:rPr lang="en-GB" sz="2000" dirty="0" smtClean="0"/>
              <a:t>customer intends to resell </a:t>
            </a:r>
            <a:r>
              <a:rPr lang="en-GB" sz="2000" b="1" u="sng" dirty="0" smtClean="0"/>
              <a:t>or</a:t>
            </a:r>
          </a:p>
          <a:p>
            <a:pPr marL="266700"/>
            <a:endParaRPr lang="en-GB" sz="2000" b="1" u="sng" dirty="0" smtClean="0"/>
          </a:p>
          <a:p>
            <a:pPr marL="266700"/>
            <a:r>
              <a:rPr lang="en-GB" sz="2000" dirty="0" smtClean="0"/>
              <a:t>b) In your absolute discretion = greater flexibility</a:t>
            </a:r>
          </a:p>
          <a:p>
            <a:pPr marL="266700"/>
            <a:endParaRPr lang="en-GB" sz="2000" dirty="0" smtClean="0"/>
          </a:p>
          <a:p>
            <a:pPr marL="266700"/>
            <a:r>
              <a:rPr lang="en-GB" sz="2000" dirty="0" smtClean="0"/>
              <a:t>Must </a:t>
            </a:r>
            <a:r>
              <a:rPr lang="en-GB" sz="2000" dirty="0"/>
              <a:t>be in the </a:t>
            </a:r>
            <a:r>
              <a:rPr lang="en-GB" sz="2000" dirty="0" smtClean="0"/>
              <a:t>T&amp;Cs!</a:t>
            </a:r>
          </a:p>
        </p:txBody>
      </p:sp>
    </p:spTree>
    <p:extLst>
      <p:ext uri="{BB962C8B-B14F-4D97-AF65-F5344CB8AC3E}">
        <p14:creationId xmlns:p14="http://schemas.microsoft.com/office/powerpoint/2010/main" val="35934625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WHAT IF YOU ARE A VENUE/PROMOTER?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8" name="Rectangle 7"/>
          <p:cNvSpPr/>
          <p:nvPr/>
        </p:nvSpPr>
        <p:spPr>
          <a:xfrm>
            <a:off x="385397" y="2034067"/>
            <a:ext cx="83776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If you know someone has purchased a ticket on the secondary market you could refuse admission </a:t>
            </a:r>
          </a:p>
          <a:p>
            <a:endParaRPr lang="en-GB" sz="2400" b="1" dirty="0"/>
          </a:p>
          <a:p>
            <a:r>
              <a:rPr lang="en-GB" sz="2400" b="1" dirty="0" smtClean="0"/>
              <a:t>PROVIDED THAT</a:t>
            </a:r>
          </a:p>
          <a:p>
            <a:endParaRPr lang="en-GB" sz="2400" b="1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The reverse </a:t>
            </a:r>
            <a:r>
              <a:rPr lang="en-GB" sz="2400" dirty="0"/>
              <a:t>of physical / email tickets make it clear that resale is prohibited and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That </a:t>
            </a:r>
            <a:r>
              <a:rPr lang="en-GB" sz="2400" dirty="0"/>
              <a:t>anyone holding a resold ticket will not be granted </a:t>
            </a:r>
            <a:r>
              <a:rPr lang="en-GB" sz="2400" dirty="0" smtClean="0"/>
              <a:t>admission</a:t>
            </a:r>
            <a:r>
              <a:rPr lang="en-GB" sz="2400" dirty="0"/>
              <a:t> </a:t>
            </a:r>
            <a:r>
              <a:rPr lang="en-GB" sz="2400" dirty="0" smtClean="0"/>
              <a:t>and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/>
              <a:t>These terms should appear on promotional materials/ venue website.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573287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CAN YOU REFUSE ADMISSION?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8" name="Rectangle 7"/>
          <p:cNvSpPr/>
          <p:nvPr/>
        </p:nvSpPr>
        <p:spPr>
          <a:xfrm>
            <a:off x="385763" y="2187423"/>
            <a:ext cx="8377603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300" dirty="0" smtClean="0"/>
              <a:t>‘Reasonable grounds’ should exist such as</a:t>
            </a:r>
          </a:p>
          <a:p>
            <a:r>
              <a:rPr lang="en-GB" sz="2300" dirty="0" smtClean="0"/>
              <a:t> </a:t>
            </a:r>
          </a:p>
          <a:p>
            <a:pPr marL="809625" indent="-450850">
              <a:buFont typeface="Arial" panose="020B0604020202020204" pitchFamily="34" charset="0"/>
              <a:buChar char="•"/>
            </a:pPr>
            <a:r>
              <a:rPr lang="en-GB" sz="2300" dirty="0" smtClean="0"/>
              <a:t>drunken/aggressive behaviour or</a:t>
            </a:r>
          </a:p>
          <a:p>
            <a:pPr marL="809625" indent="-450850">
              <a:buFont typeface="Arial" panose="020B0604020202020204" pitchFamily="34" charset="0"/>
              <a:buChar char="•"/>
            </a:pPr>
            <a:r>
              <a:rPr lang="en-GB" sz="2300" dirty="0" smtClean="0"/>
              <a:t>other serious breaches of venue T&amp;Cs</a:t>
            </a:r>
          </a:p>
          <a:p>
            <a:endParaRPr lang="en-GB" sz="2300" dirty="0" smtClean="0"/>
          </a:p>
          <a:p>
            <a:endParaRPr lang="en-GB" sz="2300" dirty="0" smtClean="0"/>
          </a:p>
          <a:p>
            <a:pPr algn="ctr"/>
            <a:r>
              <a:rPr lang="en-GB" sz="2300" dirty="0" smtClean="0"/>
              <a:t>“</a:t>
            </a:r>
            <a:r>
              <a:rPr lang="en-GB" sz="2300" i="1" dirty="0" smtClean="0"/>
              <a:t>The </a:t>
            </a:r>
            <a:r>
              <a:rPr lang="en-GB" sz="2300" i="1" dirty="0"/>
              <a:t>Promoter reserves the right to refuse </a:t>
            </a:r>
            <a:r>
              <a:rPr lang="en-GB" sz="2300" i="1" dirty="0" smtClean="0"/>
              <a:t>admission”</a:t>
            </a:r>
          </a:p>
          <a:p>
            <a:pPr algn="ctr"/>
            <a:r>
              <a:rPr lang="en-GB" sz="2300" b="1" dirty="0">
                <a:solidFill>
                  <a:srgbClr val="FF0000"/>
                </a:solidFill>
              </a:rPr>
              <a:t>=</a:t>
            </a:r>
            <a:r>
              <a:rPr lang="en-GB" sz="2300" b="1" dirty="0" smtClean="0">
                <a:solidFill>
                  <a:srgbClr val="FF0000"/>
                </a:solidFill>
              </a:rPr>
              <a:t>UNFAIR</a:t>
            </a:r>
          </a:p>
          <a:p>
            <a:pPr algn="ctr"/>
            <a:endParaRPr lang="en-GB" sz="2300" b="1" dirty="0" smtClean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300" dirty="0" smtClean="0"/>
              <a:t>Specify conduct which will trigger refusal of admission</a:t>
            </a:r>
            <a:endParaRPr lang="en-GB" sz="2300" dirty="0"/>
          </a:p>
        </p:txBody>
      </p:sp>
      <p:pic>
        <p:nvPicPr>
          <p:cNvPr id="5122" name="Picture 2" descr="C:\Users\am8029\AppData\Local\Microsoft\Windows\INetCache\IE\BCSRF0J1\tux-161391_960_72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420" y="2013702"/>
            <a:ext cx="2020157" cy="169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811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32399"/>
          </a:xfrm>
        </p:spPr>
        <p:txBody>
          <a:bodyPr/>
          <a:lstStyle/>
          <a:p>
            <a:r>
              <a:rPr lang="en-GB" sz="2400" b="1" dirty="0" smtClean="0"/>
              <a:t>DATA PROTECTION</a:t>
            </a: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  <a:p>
            <a:pPr marL="417424" indent="-417424">
              <a:lnSpc>
                <a:spcPct val="125000"/>
              </a:lnSpc>
              <a:spcBef>
                <a:spcPct val="0"/>
              </a:spcBef>
              <a:spcAft>
                <a:spcPts val="600"/>
              </a:spcAft>
              <a:buClr>
                <a:srgbClr val="EE752D"/>
              </a:buClr>
              <a:buFont typeface="Arial" panose="020B0604020202020204" pitchFamily="34" charset="0"/>
              <a:buChar char="•"/>
            </a:pPr>
            <a:endParaRPr lang="en-US" altLang="en-US" sz="2000" b="0" dirty="0"/>
          </a:p>
        </p:txBody>
      </p:sp>
      <p:sp>
        <p:nvSpPr>
          <p:cNvPr id="7" name="Rectangle 6"/>
          <p:cNvSpPr/>
          <p:nvPr/>
        </p:nvSpPr>
        <p:spPr>
          <a:xfrm>
            <a:off x="385397" y="2034067"/>
            <a:ext cx="837760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i="1" dirty="0" smtClean="0"/>
              <a:t>Can you collect customer names for a ‘Ticket List’?</a:t>
            </a:r>
          </a:p>
          <a:p>
            <a:endParaRPr lang="en-GB" sz="2400" i="1" dirty="0"/>
          </a:p>
          <a:p>
            <a:r>
              <a:rPr lang="en-GB" sz="2400" b="1" dirty="0" smtClean="0">
                <a:solidFill>
                  <a:srgbClr val="7030A0"/>
                </a:solidFill>
              </a:rPr>
              <a:t>YES </a:t>
            </a:r>
            <a:r>
              <a:rPr lang="en-GB" sz="2400" b="1" dirty="0" smtClean="0"/>
              <a:t>provided that</a:t>
            </a:r>
            <a:r>
              <a:rPr lang="en-GB" sz="2400" dirty="0" smtClean="0"/>
              <a:t>…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</a:t>
            </a:r>
            <a:r>
              <a:rPr lang="en-GB" sz="2000" dirty="0" smtClean="0"/>
              <a:t>ou are using the data solely for the purposes of holding </a:t>
            </a:r>
            <a:r>
              <a:rPr lang="en-GB" sz="2000" dirty="0"/>
              <a:t>the </a:t>
            </a:r>
            <a:r>
              <a:rPr lang="en-GB" sz="2000" dirty="0" smtClean="0"/>
              <a:t>event. Delete it afterwards or outline why else you need it in T&amp;Cs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Do not share the data with third parties unless you have informed the data subject that you want to do so.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If transferring data to another company – maintain</a:t>
            </a:r>
          </a:p>
          <a:p>
            <a:pPr marL="355600"/>
            <a:r>
              <a:rPr lang="en-GB" sz="2000" dirty="0" smtClean="0"/>
              <a:t>Confidentiality e.g. password protect 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Be transparent with people about </a:t>
            </a:r>
          </a:p>
          <a:p>
            <a:pPr marL="355600"/>
            <a:r>
              <a:rPr lang="en-GB" sz="2000" dirty="0" smtClean="0"/>
              <a:t>how you are using their data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Don’t use customer contact details to market to </a:t>
            </a:r>
          </a:p>
          <a:p>
            <a:pPr marL="355600"/>
            <a:r>
              <a:rPr lang="en-GB" sz="2000" dirty="0" smtClean="0"/>
              <a:t>them by email unless they have ‘opted in’ </a:t>
            </a:r>
          </a:p>
        </p:txBody>
      </p:sp>
      <p:pic>
        <p:nvPicPr>
          <p:cNvPr id="8" name="Picture 3" descr="C:\Users\am8029\AppData\Local\Microsoft\Windows\INetCache\IE\ZU9AAY4L\Three-Ways-to-Pursue-Cloud-Data-Privacy-with-Medical-Records_web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653136"/>
            <a:ext cx="2376264" cy="178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8641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664797"/>
          </a:xfrm>
        </p:spPr>
        <p:txBody>
          <a:bodyPr/>
          <a:lstStyle/>
          <a:p>
            <a:r>
              <a:rPr lang="en-GB" sz="2400" b="1" dirty="0"/>
              <a:t>RFID</a:t>
            </a:r>
            <a:r>
              <a:rPr lang="en-GB" sz="2400" dirty="0"/>
              <a:t/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b="1" i="1" dirty="0"/>
              <a:t>Radio-Frequency </a:t>
            </a:r>
            <a:r>
              <a:rPr lang="en-GB" b="1" i="1" dirty="0" err="1"/>
              <a:t>IDentification</a:t>
            </a:r>
            <a:r>
              <a:rPr lang="en-GB" b="1" i="1" dirty="0"/>
              <a:t> </a:t>
            </a:r>
          </a:p>
        </p:txBody>
      </p:sp>
      <p:pic>
        <p:nvPicPr>
          <p:cNvPr id="8194" name="Picture 2" descr="Image result for rfid tickets disn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453" y="2348880"/>
            <a:ext cx="47625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38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664797"/>
          </a:xfrm>
        </p:spPr>
        <p:txBody>
          <a:bodyPr/>
          <a:lstStyle/>
          <a:p>
            <a:r>
              <a:rPr lang="en-GB" sz="2400" b="1" dirty="0" smtClean="0"/>
              <a:t>BLOCKCHAIN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b="0" dirty="0"/>
          </a:p>
        </p:txBody>
      </p:sp>
      <p:sp>
        <p:nvSpPr>
          <p:cNvPr id="7" name="Rectangle 6"/>
          <p:cNvSpPr/>
          <p:nvPr/>
        </p:nvSpPr>
        <p:spPr>
          <a:xfrm>
            <a:off x="179512" y="1963866"/>
            <a:ext cx="83776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hlinkClick r:id="rId4"/>
              </a:rPr>
              <a:t>https://www.aventus.io </a:t>
            </a:r>
            <a:endParaRPr lang="en-GB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 smtClean="0"/>
          </a:p>
        </p:txBody>
      </p:sp>
      <p:pic>
        <p:nvPicPr>
          <p:cNvPr id="10" name="fzODwzjplF4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309370" y="2788742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438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08937" y="1052736"/>
            <a:ext cx="8373207" cy="387798"/>
          </a:xfrm>
        </p:spPr>
        <p:txBody>
          <a:bodyPr/>
          <a:lstStyle/>
          <a:p>
            <a:pPr algn="ctr"/>
            <a:r>
              <a:rPr lang="en-GB" altLang="en-US" dirty="0" smtClean="0">
                <a:ea typeface="ＭＳ Ｐゴシック" pitchFamily="34" charset="-128"/>
              </a:rPr>
              <a:t>Interactive Session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quarter" idx="10"/>
          </p:nvPr>
        </p:nvSpPr>
        <p:spPr>
          <a:xfrm>
            <a:off x="385763" y="2140290"/>
            <a:ext cx="8377237" cy="295466"/>
          </a:xfrm>
        </p:spPr>
        <p:txBody>
          <a:bodyPr/>
          <a:lstStyle/>
          <a:p>
            <a:pPr algn="ctr" defTabSz="833398">
              <a:lnSpc>
                <a:spcPct val="80000"/>
              </a:lnSpc>
            </a:pPr>
            <a:r>
              <a:rPr lang="en-GB" altLang="en-US" sz="2400" dirty="0" smtClean="0"/>
              <a:t>ANATOMY OF A CONTRACT</a:t>
            </a:r>
            <a:endParaRPr lang="en-GB" altLang="en-US" sz="2400" dirty="0"/>
          </a:p>
        </p:txBody>
      </p:sp>
      <p:pic>
        <p:nvPicPr>
          <p:cNvPr id="7170" name="Picture 2" descr="C:\Users\am8029\AppData\Local\Microsoft\Windows\INetCache\IE\BCSRF0J1\documents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96952"/>
            <a:ext cx="1992715" cy="185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6969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97"/>
</p:tagLst>
</file>

<file path=ppt/theme/theme1.xml><?xml version="1.0" encoding="utf-8"?>
<a:theme xmlns:a="http://schemas.openxmlformats.org/drawingml/2006/main" name="Investec 4x3 Template">
  <a:themeElements>
    <a:clrScheme name="Lewis Silkin">
      <a:dk1>
        <a:srgbClr val="1D252D"/>
      </a:dk1>
      <a:lt1>
        <a:srgbClr val="FFFFFF"/>
      </a:lt1>
      <a:dk2>
        <a:srgbClr val="BCC9C5"/>
      </a:dk2>
      <a:lt2>
        <a:srgbClr val="00A9E0"/>
      </a:lt2>
      <a:accent1>
        <a:srgbClr val="E1CD00"/>
      </a:accent1>
      <a:accent2>
        <a:srgbClr val="FF6900"/>
      </a:accent2>
      <a:accent3>
        <a:srgbClr val="DA1884"/>
      </a:accent3>
      <a:accent4>
        <a:srgbClr val="DA291C"/>
      </a:accent4>
      <a:accent5>
        <a:srgbClr val="97D700"/>
      </a:accent5>
      <a:accent6>
        <a:srgbClr val="00C7B1"/>
      </a:accent6>
      <a:hlink>
        <a:srgbClr val="9678D3"/>
      </a:hlink>
      <a:folHlink>
        <a:srgbClr val="00629B"/>
      </a:folHlink>
    </a:clrScheme>
    <a:fontScheme name="Lewis Silkin PP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vestec_Full template v3.pptx" id="{296B17CE-D50A-4617-960C-557784FA0F05}" vid="{572E794A-3B52-4396-9683-722D9436EFA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egal" ma:contentTypeID="0x010100F9A77F4E0D574C8F99D317968D7EBC560500E5A2C76CA316E34FA1E0CAB731E4B79B" ma:contentTypeVersion="1" ma:contentTypeDescription="Content Type used for storing Legal Content" ma:contentTypeScope="" ma:versionID="e7cb7e7f87fc7ead888b0db4df0ac6bf">
  <xsd:schema xmlns:xsd="http://www.w3.org/2001/XMLSchema" xmlns:p="http://schemas.microsoft.com/office/2006/metadata/properties" xmlns:ns1="http://schemas.microsoft.com/sharepoint/v3" targetNamespace="http://schemas.microsoft.com/office/2006/metadata/properties" ma:root="true" ma:fieldsID="5a73e8923727facbf7dc19fc892de36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Doc_x0020_No" minOccurs="0"/>
                <xsd:element ref="ns1:DM_Descript" minOccurs="0"/>
                <xsd:element ref="ns1:DM_Author"/>
                <xsd:element ref="ns1:Document_x0020_Type"/>
                <xsd:element ref="ns1:Dept_x0020_Name"/>
                <xsd:element ref="ns1:Client_x0020_ID"/>
                <xsd:element ref="ns1:Client_x0020_Name"/>
                <xsd:element ref="ns1:Matter_x0020_ID"/>
                <xsd:element ref="ns1:Matter_x0020_Name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Doc_x0020_No" ma:index="0" nillable="true" ma:displayName="Doc No" ma:internalName="Doc_x0020_No">
      <xsd:simpleType>
        <xsd:restriction base="dms:Number"/>
      </xsd:simpleType>
    </xsd:element>
    <xsd:element name="DM_Descript" ma:index="1" nillable="true" ma:displayName="Description" ma:internalName="DM_Descript">
      <xsd:simpleType>
        <xsd:restriction base="dms:Note">
          <xsd:maxLength value="255"/>
        </xsd:restriction>
      </xsd:simpleType>
    </xsd:element>
    <xsd:element name="DM_Author" ma:index="2" ma:displayName="Author" ma:list="UserInfo" ma:internalName="DM_Autho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ocument_x0020_Type" ma:index="3" ma:displayName="Document Type" ma:internalName="Document_x0020_Type" ma:readOnly="false">
      <xsd:simpleType>
        <xsd:restriction base="dms:Unknown">
          <xsd:maxLength value="255"/>
        </xsd:restriction>
      </xsd:simpleType>
    </xsd:element>
    <xsd:element name="Dept_x0020_Name" ma:index="4" ma:displayName="Dept Name" ma:internalName="Dept_x0020_Name" ma:readOnly="false">
      <xsd:simpleType>
        <xsd:restriction base="dms:Unknown">
          <xsd:maxLength value="255"/>
        </xsd:restriction>
      </xsd:simpleType>
    </xsd:element>
    <xsd:element name="Client_x0020_ID" ma:index="13" ma:displayName="Client ID" ma:internalName="Client_x0020_ID" ma:readOnly="false">
      <xsd:simpleType>
        <xsd:restriction base="dms:Unknown">
          <xsd:maxLength value="255"/>
        </xsd:restriction>
      </xsd:simpleType>
    </xsd:element>
    <xsd:element name="Client_x0020_Name" ma:index="14" ma:displayName="Client Name" ma:internalName="Client_x0020_Name" ma:readOnly="false">
      <xsd:simpleType>
        <xsd:restriction base="dms:Unknown">
          <xsd:maxLength value="255"/>
        </xsd:restriction>
      </xsd:simpleType>
    </xsd:element>
    <xsd:element name="Matter_x0020_ID" ma:index="15" ma:displayName="Matter ID" ma:internalName="Matter_x0020_ID" ma:readOnly="false">
      <xsd:simpleType>
        <xsd:restriction base="dms:Unknown">
          <xsd:maxLength value="255"/>
        </xsd:restriction>
      </xsd:simpleType>
    </xsd:element>
    <xsd:element name="Matter_x0020_Name" ma:index="16" ma:displayName="Matter Name" ma:internalName="Matter_x0020_Name" ma:readOnly="false">
      <xsd:simpleType>
        <xsd:restriction base="dms:Unknown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axOccurs="1" ma:index="1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Doc_x0020_No xmlns="http://schemas.microsoft.com/sharepoint/v3">4675260</Doc_x0020_No>
    <Dept_x0020_Name xmlns="http://schemas.microsoft.com/sharepoint/v3">Creators, Makers and Innovators</Dept_x0020_Name>
    <DM_Descript xmlns="http://schemas.microsoft.com/sharepoint/v3" xsi:nil="true"/>
    <DM_Author xmlns="http://schemas.microsoft.com/sharepoint/v3">
      <UserInfo>
        <DisplayName/>
        <AccountId>1507</AccountId>
        <AccountType/>
      </UserInfo>
    </DM_Author>
    <Document_x0020_Type xmlns="http://schemas.microsoft.com/sharepoint/v3">Powerpoint Presentation</Document_x0020_Type>
    <Client_x0020_ID xmlns="http://schemas.microsoft.com/sharepoint/v3">99999999</Client_x0020_ID>
    <Matter_x0020_Name xmlns="http://schemas.microsoft.com/sharepoint/v3">General</Matter_x0020_Name>
    <Client_x0020_Name xmlns="http://schemas.microsoft.com/sharepoint/v3">Lewis Silkin Non-Billable Time</Client_x0020_Name>
    <Matter_x0020_ID xmlns="http://schemas.microsoft.com/sharepoint/v3">99999999</Matter_x0020_I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54866F-3E8D-4919-B9A5-733F65238E75}"/>
</file>

<file path=customXml/itemProps2.xml><?xml version="1.0" encoding="utf-8"?>
<ds:datastoreItem xmlns:ds="http://schemas.openxmlformats.org/officeDocument/2006/customXml" ds:itemID="{8C16C959-E258-454F-AD9B-403F3B150D1E}"/>
</file>

<file path=customXml/itemProps3.xml><?xml version="1.0" encoding="utf-8"?>
<ds:datastoreItem xmlns:ds="http://schemas.openxmlformats.org/officeDocument/2006/customXml" ds:itemID="{8EAB4708-26BD-48BC-A301-DD63939C8F6E}"/>
</file>

<file path=docProps/app.xml><?xml version="1.0" encoding="utf-8"?>
<Properties xmlns="http://schemas.openxmlformats.org/officeDocument/2006/extended-properties" xmlns:vt="http://schemas.openxmlformats.org/officeDocument/2006/docPropsVTypes">
  <Template>Onscreen_4_3 Template</Template>
  <TotalTime>792</TotalTime>
  <Words>1617</Words>
  <Application>Microsoft Office PowerPoint</Application>
  <PresentationFormat>On-screen Show (4:3)</PresentationFormat>
  <Paragraphs>212</Paragraphs>
  <Slides>13</Slides>
  <Notes>12</Notes>
  <HiddenSlides>0</HiddenSlides>
  <MMClips>1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Investec 4x3 Template</vt:lpstr>
      <vt:lpstr>Custom Design</vt:lpstr>
      <vt:lpstr>Image</vt:lpstr>
      <vt:lpstr>TICKETING</vt:lpstr>
      <vt:lpstr>SELLING TICKETS ONLINE</vt:lpstr>
      <vt:lpstr>REFUSING TO ACCEPT ORDERS</vt:lpstr>
      <vt:lpstr>CANCELLING ORDERS ONCE ACCEPTED</vt:lpstr>
      <vt:lpstr>SECONDARY TICKETING</vt:lpstr>
      <vt:lpstr>SECONDARY TICKETING</vt:lpstr>
      <vt:lpstr>SECONDARY TICKETING</vt:lpstr>
      <vt:lpstr>WHAT IF YOU ARE A VENUE/PROMOTER?</vt:lpstr>
      <vt:lpstr>CAN YOU REFUSE ADMISSION?</vt:lpstr>
      <vt:lpstr>DATA PROTECTION</vt:lpstr>
      <vt:lpstr>RFID </vt:lpstr>
      <vt:lpstr>BLOCKCHAIN </vt:lpstr>
      <vt:lpstr>Interactive Session</vt:lpstr>
    </vt:vector>
  </TitlesOfParts>
  <Company>Lewis Silkin PPT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TICKETING - Tileyard Education 4.12.17</dc:title>
  <dc:subject>LG100037</dc:subject>
  <dc:creator>David Lawrence</dc:creator>
  <cp:keywords>Template</cp:keywords>
  <dc:description>Do not save over this - As soon as this template opens please save as a new document with a new filename.</dc:description>
  <cp:lastModifiedBy>Nigel Dewar Gibb</cp:lastModifiedBy>
  <cp:revision>96</cp:revision>
  <cp:lastPrinted>2016-10-12T11:00:04Z</cp:lastPrinted>
  <dcterms:created xsi:type="dcterms:W3CDTF">2016-03-11T09:12:50Z</dcterms:created>
  <dcterms:modified xsi:type="dcterms:W3CDTF">2017-12-04T08:07:50Z</dcterms:modified>
  <cp:contentType>Legal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">
    <vt:lpwstr>1507</vt:lpwstr>
  </property>
  <property fmtid="{D5CDD505-2E9C-101B-9397-08002B2CF9AE}" pid="3" name="Modified By">
    <vt:lpwstr>1507</vt:lpwstr>
  </property>
  <property fmtid="{D5CDD505-2E9C-101B-9397-08002B2CF9AE}" pid="4" name="Admin Area">
    <vt:lpwstr>Sector Focus Groups</vt:lpwstr>
  </property>
  <property fmtid="{D5CDD505-2E9C-101B-9397-08002B2CF9AE}" pid="5" name="Doc No">
    <vt:lpwstr>4671244</vt:lpwstr>
  </property>
  <property fmtid="{D5CDD505-2E9C-101B-9397-08002B2CF9AE}" pid="6" name="Admin Category">
    <vt:lpwstr>Media and Entertainment</vt:lpwstr>
  </property>
  <property fmtid="{D5CDD505-2E9C-101B-9397-08002B2CF9AE}" pid="7" name="Dept Name">
    <vt:lpwstr>Creators, Makers and Innovators</vt:lpwstr>
  </property>
  <property fmtid="{D5CDD505-2E9C-101B-9397-08002B2CF9AE}" pid="8" name="DM_Author">
    <vt:lpwstr>Alicia Mietus1561</vt:lpwstr>
  </property>
  <property fmtid="{D5CDD505-2E9C-101B-9397-08002B2CF9AE}" pid="9" name="Client ID">
    <vt:lpwstr>112781</vt:lpwstr>
  </property>
  <property fmtid="{D5CDD505-2E9C-101B-9397-08002B2CF9AE}" pid="10" name="Matter ID">
    <vt:lpwstr>0</vt:lpwstr>
  </property>
  <property fmtid="{D5CDD505-2E9C-101B-9397-08002B2CF9AE}" pid="11" name="Matter Name">
    <vt:lpwstr>Client Care &amp; Management</vt:lpwstr>
  </property>
  <property fmtid="{D5CDD505-2E9C-101B-9397-08002B2CF9AE}" pid="12" name="Client Name">
    <vt:lpwstr>Goodstuff Holdings Limited t/a Goodstuff Communications</vt:lpwstr>
  </property>
  <property fmtid="{D5CDD505-2E9C-101B-9397-08002B2CF9AE}" pid="13" name="ContentTypeId">
    <vt:lpwstr>0x010100F9A77F4E0D574C8F99D317968D7EBC560500E5A2C76CA316E34FA1E0CAB731E4B79B</vt:lpwstr>
  </property>
  <property fmtid="{D5CDD505-2E9C-101B-9397-08002B2CF9AE}" pid="14" name="DM_Descript">
    <vt:lpwstr>v3 - AVM amends 29.11.17</vt:lpwstr>
  </property>
  <property fmtid="{D5CDD505-2E9C-101B-9397-08002B2CF9AE}" pid="15" name="DocNo">
    <vt:lpwstr>(offline)</vt:lpwstr>
  </property>
  <property fmtid="{D5CDD505-2E9C-101B-9397-08002B2CF9AE}" pid="16" name="DocumentType">
    <vt:lpwstr>PowerpointPresentation</vt:lpwstr>
  </property>
  <property fmtid="{D5CDD505-2E9C-101B-9397-08002B2CF9AE}" pid="17" name="DocumentProfile">
    <vt:lpwstr>1|Powerpoint Presentation|-8586892320465362573</vt:lpwstr>
  </property>
  <property fmtid="{D5CDD505-2E9C-101B-9397-08002B2CF9AE}" pid="18" name="Category">
    <vt:lpwstr>99999999</vt:lpwstr>
  </property>
  <property fmtid="{D5CDD505-2E9C-101B-9397-08002B2CF9AE}" pid="19" name="ClientName">
    <vt:lpwstr>Lewis Silkin Non-Billable Time</vt:lpwstr>
  </property>
  <property fmtid="{D5CDD505-2E9C-101B-9397-08002B2CF9AE}" pid="20" name="CategorySub">
    <vt:lpwstr>/99999999/</vt:lpwstr>
  </property>
  <property fmtid="{D5CDD505-2E9C-101B-9397-08002B2CF9AE}" pid="21" name="MatterName">
    <vt:lpwstr>/General</vt:lpwstr>
  </property>
</Properties>
</file>