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 rtl="0">
      <a:defRPr lang="bg-BG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73EB85-8EF0-4D0F-8A1E-F92EB08FBE59}" v="369" dt="2023-03-13T10:49:03.981"/>
    <p1510:client id="{EEDBDCF8-A0E1-958C-721E-827F3A4777B7}" v="440" dt="2023-03-17T12:12:55.3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1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3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58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горния колонтитул 1">
            <a:extLst>
              <a:ext uri="{FF2B5EF4-FFF2-40B4-BE49-F238E27FC236}">
                <a16:creationId xmlns:a16="http://schemas.microsoft.com/office/drawing/2014/main" id="{E46BB424-C91C-4A32-A24F-BBD26E4E212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Контейнер за дата 2">
            <a:extLst>
              <a:ext uri="{FF2B5EF4-FFF2-40B4-BE49-F238E27FC236}">
                <a16:creationId xmlns:a16="http://schemas.microsoft.com/office/drawing/2014/main" id="{87AFDCC1-937E-4DF5-B0C5-64C9329C6EA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12A382-D2D8-4443-A8E0-2C1980F5011B}" type="datetime1">
              <a:rPr lang="bg-BG" smtClean="0"/>
              <a:t>17.3.2023 г.</a:t>
            </a:fld>
            <a:endParaRPr lang="bg-BG" dirty="0"/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28947BDA-B7C5-4ED2-B5EF-06306360215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5" name="Контейнер за номер на слайда 4">
            <a:extLst>
              <a:ext uri="{FF2B5EF4-FFF2-40B4-BE49-F238E27FC236}">
                <a16:creationId xmlns:a16="http://schemas.microsoft.com/office/drawing/2014/main" id="{1CA7E990-E4F0-41C0-9CDB-3EEE4717232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889ED-F608-4F63-A2FC-5ECCAA98001C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234102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горния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 noProof="0"/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71B56F-98FA-46EC-8CFF-1802D8CA0F62}" type="datetime1">
              <a:rPr lang="bg-BG" smtClean="0"/>
              <a:pPr/>
              <a:t>17.3.2023 г.</a:t>
            </a:fld>
            <a:endParaRPr lang="bg-BG" dirty="0"/>
          </a:p>
        </p:txBody>
      </p:sp>
      <p:sp>
        <p:nvSpPr>
          <p:cNvPr id="4" name="Контейнер за изображение на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 noProof="0"/>
          </a:p>
        </p:txBody>
      </p:sp>
      <p:sp>
        <p:nvSpPr>
          <p:cNvPr id="5" name="Контейнер за бележ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/>
            <a:r>
              <a:rPr lang="bg-BG" noProof="0"/>
              <a:t>Второ ниво</a:t>
            </a:r>
          </a:p>
          <a:p>
            <a:pPr lvl="2"/>
            <a:r>
              <a:rPr lang="bg-BG" noProof="0"/>
              <a:t>Трето ниво</a:t>
            </a:r>
          </a:p>
          <a:p>
            <a:pPr lvl="3"/>
            <a:r>
              <a:rPr lang="bg-BG" noProof="0"/>
              <a:t>Четвърто ниво</a:t>
            </a:r>
          </a:p>
          <a:p>
            <a:pPr lvl="4"/>
            <a:r>
              <a:rPr lang="bg-BG" noProof="0"/>
              <a:t>Пето ниво</a:t>
            </a:r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 noProof="0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8F627F-E81F-42BB-AB6E-18A184B2D301}" type="slidenum">
              <a:rPr lang="bg-BG" noProof="0" smtClean="0"/>
              <a:t>‹#›</a:t>
            </a:fld>
            <a:endParaRPr lang="bg-BG" noProof="0"/>
          </a:p>
        </p:txBody>
      </p:sp>
    </p:spTree>
    <p:extLst>
      <p:ext uri="{BB962C8B-B14F-4D97-AF65-F5344CB8AC3E}">
        <p14:creationId xmlns:p14="http://schemas.microsoft.com/office/powerpoint/2010/main" val="2683829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изображение на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Контейнер за бележ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8F627F-E81F-42BB-AB6E-18A184B2D301}" type="slidenum">
              <a:rPr lang="bg-BG" smtClean="0"/>
              <a:t>1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17963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Картина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Група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Правоъгълник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Свободна линия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Свободна линия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Правоъгълник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Свободна линия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Свободна линия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Свободна линия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Свободна линия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Свободна линия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Свободна линия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Свободна линия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Свободна линия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Свободна линия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Свободна линия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Свободна линия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Свободна линия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Свободна линия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Свободна линия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Свободна линия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Свободна линия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Свободна линия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Свободна линия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Свободна линия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Свободна линия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Свободна линия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Свободна линия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Свободна линия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Свободна линия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Правоъгълник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Свободна линия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Свободна линия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Свободна линия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Свободна линия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Свободна линия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Свободна линия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Свободна линия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Свободна линия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Свободна линия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Свободна линия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Свободна линия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Правоъгълник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Свободна линия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Свободна линия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Свободна линия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Свободна линия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Свободна линия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Свободна линия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Свободна линия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Свободна линия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Свободна линия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Свободна линия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Свободна линия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Свободна линия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Свободна линия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rtlCol="0" anchor="b">
            <a:normAutofit/>
          </a:bodyPr>
          <a:lstStyle>
            <a:lvl1pPr algn="l">
              <a:defRPr sz="480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 rtlCol="0"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bg-BG" noProof="0"/>
              <a:t>Щракнете, за да редактирате стила на подзаглавието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 rtlCol="0"/>
          <a:lstStyle/>
          <a:p>
            <a:pPr rtl="0"/>
            <a:fld id="{021E6742-E8A7-4D37-97A4-9A421CEF5032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</a:t>
            </a:r>
            <a:r>
              <a:rPr lang="bg-BG"/>
              <a:t>. образец</a:t>
            </a:r>
            <a:endParaRPr lang="bg-BG" dirty="0"/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/>
              <a:t>Второ ниво</a:t>
            </a:r>
          </a:p>
          <a:p>
            <a:pPr lvl="2" rtl="0"/>
            <a:r>
              <a:rPr lang="bg-BG"/>
              <a:t>Трето ниво</a:t>
            </a:r>
          </a:p>
          <a:p>
            <a:pPr lvl="3" rtl="0"/>
            <a:r>
              <a:rPr lang="bg-BG"/>
              <a:t>Четвърто ниво</a:t>
            </a:r>
          </a:p>
          <a:p>
            <a:pPr lvl="4" rtl="0"/>
            <a:r>
              <a:rPr lang="bg-BG"/>
              <a:t>Пето ниво</a:t>
            </a:r>
            <a:endParaRPr lang="bg-BG" dirty="0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C7B2E0E-5BC1-4AF0-8E69-6EC46F58D97A}" type="datetime1">
              <a:rPr lang="bg-BG" smtClean="0"/>
              <a:t>17.3.2023 г.</a:t>
            </a:fld>
            <a:endParaRPr lang="bg-BG" dirty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dirty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smtClean="0"/>
              <a:t>‹#›</a:t>
            </a:fld>
            <a:endParaRPr lang="bg-BG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раздел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 rtlCol="0"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6DC6ED-801A-4172-B4E3-A52C062A0656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</a:t>
            </a:r>
            <a:r>
              <a:rPr lang="bg-BG"/>
              <a:t>. образец</a:t>
            </a:r>
            <a:endParaRPr lang="bg-BG" dirty="0"/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 rtlCol="0"/>
          <a:lstStyle/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/>
              <a:t>Второ ниво</a:t>
            </a:r>
          </a:p>
          <a:p>
            <a:pPr lvl="2" rtl="0"/>
            <a:r>
              <a:rPr lang="bg-BG"/>
              <a:t>Трето ниво</a:t>
            </a:r>
          </a:p>
          <a:p>
            <a:pPr lvl="3" rtl="0"/>
            <a:r>
              <a:rPr lang="bg-BG"/>
              <a:t>Четвърто ниво</a:t>
            </a:r>
          </a:p>
          <a:p>
            <a:pPr lvl="4" rtl="0"/>
            <a:r>
              <a:rPr lang="bg-BG"/>
              <a:t>Пето ниво</a:t>
            </a:r>
            <a:endParaRPr lang="bg-BG" dirty="0"/>
          </a:p>
        </p:txBody>
      </p:sp>
      <p:sp>
        <p:nvSpPr>
          <p:cNvPr id="4" name="Контейнер на съдържание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 rtlCol="0"/>
          <a:lstStyle/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/>
              <a:t>Второ ниво</a:t>
            </a:r>
          </a:p>
          <a:p>
            <a:pPr lvl="2" rtl="0"/>
            <a:r>
              <a:rPr lang="bg-BG"/>
              <a:t>Трето ниво</a:t>
            </a:r>
          </a:p>
          <a:p>
            <a:pPr lvl="3" rtl="0"/>
            <a:r>
              <a:rPr lang="bg-BG"/>
              <a:t>Четвърто ниво</a:t>
            </a:r>
          </a:p>
          <a:p>
            <a:pPr lvl="4" rtl="0"/>
            <a:r>
              <a:rPr lang="bg-BG"/>
              <a:t>Пето ниво</a:t>
            </a:r>
            <a:endParaRPr lang="bg-BG" dirty="0"/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C5F98B3-0E3D-41C6-BF86-F0F3336BDE37}" type="datetime1">
              <a:rPr lang="bg-BG" smtClean="0"/>
              <a:t>17.3.2023 г.</a:t>
            </a:fld>
            <a:endParaRPr lang="bg-BG" dirty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dirty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smtClean="0"/>
              <a:t>‹#›</a:t>
            </a:fld>
            <a:endParaRPr lang="bg-BG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</a:t>
            </a:r>
            <a:r>
              <a:rPr lang="bg-BG"/>
              <a:t>. образец</a:t>
            </a:r>
            <a:endParaRPr lang="bg-BG" dirty="0"/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на съдържание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 rtlCol="0"/>
          <a:lstStyle/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/>
              <a:t>Второ ниво</a:t>
            </a:r>
          </a:p>
          <a:p>
            <a:pPr lvl="2" rtl="0"/>
            <a:r>
              <a:rPr lang="bg-BG"/>
              <a:t>Трето ниво</a:t>
            </a:r>
          </a:p>
          <a:p>
            <a:pPr lvl="3" rtl="0"/>
            <a:r>
              <a:rPr lang="bg-BG"/>
              <a:t>Четвърто ниво</a:t>
            </a:r>
          </a:p>
          <a:p>
            <a:pPr lvl="4" rtl="0"/>
            <a:r>
              <a:rPr lang="bg-BG"/>
              <a:t>Пето ниво</a:t>
            </a:r>
            <a:endParaRPr lang="bg-BG" dirty="0"/>
          </a:p>
        </p:txBody>
      </p:sp>
      <p:sp>
        <p:nvSpPr>
          <p:cNvPr id="5" name="Контейнер за текст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rtlCol="0"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</p:txBody>
      </p:sp>
      <p:sp>
        <p:nvSpPr>
          <p:cNvPr id="6" name="Контейнер на съдържание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 rtlCol="0"/>
          <a:lstStyle/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/>
              <a:t>Второ ниво</a:t>
            </a:r>
          </a:p>
          <a:p>
            <a:pPr lvl="2" rtl="0"/>
            <a:r>
              <a:rPr lang="bg-BG"/>
              <a:t>Трето ниво</a:t>
            </a:r>
          </a:p>
          <a:p>
            <a:pPr lvl="3" rtl="0"/>
            <a:r>
              <a:rPr lang="bg-BG"/>
              <a:t>Четвърто ниво</a:t>
            </a:r>
          </a:p>
          <a:p>
            <a:pPr lvl="4" rtl="0"/>
            <a:r>
              <a:rPr lang="bg-BG"/>
              <a:t>Пето ниво</a:t>
            </a:r>
            <a:endParaRPr lang="bg-BG" dirty="0"/>
          </a:p>
        </p:txBody>
      </p:sp>
      <p:sp>
        <p:nvSpPr>
          <p:cNvPr id="7" name="Контейнер за дата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E16BDB7-EF4A-4785-887A-1C917081850E}" type="datetime1">
              <a:rPr lang="bg-BG" smtClean="0"/>
              <a:t>17.3.2023 г.</a:t>
            </a:fld>
            <a:endParaRPr lang="bg-BG" dirty="0"/>
          </a:p>
        </p:txBody>
      </p:sp>
      <p:sp>
        <p:nvSpPr>
          <p:cNvPr id="8" name="Контейнер за долен колонтитул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dirty="0"/>
          </a:p>
        </p:txBody>
      </p:sp>
      <p:sp>
        <p:nvSpPr>
          <p:cNvPr id="9" name="Контейнер за номер на слайд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smtClean="0"/>
              <a:t>‹#›</a:t>
            </a:fld>
            <a:endParaRPr lang="bg-BG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7D163E-0317-40C4-AD93-7366BA48CDC9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4" name="Контейнер за долен колонтитул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5" name="Контейнер за номер на слайд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н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F058B4-CE24-44BF-9DC3-968E4261AAAD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3" name="Контейнер за долен колонтитул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4" name="Контейнер за номер на слайд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</a:t>
            </a:r>
            <a:r>
              <a:rPr lang="bg-BG"/>
              <a:t>. образец</a:t>
            </a:r>
            <a:endParaRPr lang="bg-BG" dirty="0"/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rtlCol="0" anchor="ctr"/>
          <a:lstStyle/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/>
              <a:t>Второ ниво</a:t>
            </a:r>
          </a:p>
          <a:p>
            <a:pPr lvl="2" rtl="0"/>
            <a:r>
              <a:rPr lang="bg-BG"/>
              <a:t>Трето ниво</a:t>
            </a:r>
          </a:p>
          <a:p>
            <a:pPr lvl="3" rtl="0"/>
            <a:r>
              <a:rPr lang="bg-BG"/>
              <a:t>Четвърто ниво</a:t>
            </a:r>
          </a:p>
          <a:p>
            <a:pPr lvl="4" rtl="0"/>
            <a:r>
              <a:rPr lang="bg-BG"/>
              <a:t>Пето ниво</a:t>
            </a:r>
            <a:endParaRPr lang="bg-BG" dirty="0"/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A64702-A0BE-41D9-9A91-5840028556BD}" type="datetime1">
              <a:rPr lang="bg-BG" smtClean="0"/>
              <a:t>17.3.2023 г.</a:t>
            </a:fld>
            <a:endParaRPr lang="bg-BG" dirty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dirty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smtClean="0"/>
              <a:t>‹#›</a:t>
            </a:fld>
            <a:endParaRPr lang="bg-BG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картина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bg-BG" noProof="0"/>
              <a:t>Щракнете върху иконата, за да добавите картина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ED5AA9-90F5-41D2-A2CA-53C85987AB3E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 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картина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 rtl="0">
              <a:buNone/>
            </a:pPr>
            <a:r>
              <a:rPr lang="bg-BG" noProof="0"/>
              <a:t>Щракнете върху иконата, за да добавите картина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1876C0D-8317-415B-8A9B-0949693B0960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лавие и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D879AD9-AC3D-42CB-A789-CC324587E84C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12" name="Контейнер за текст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C2C622D-8165-4525-B6AF-27D6FBDCD266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  <p:sp>
        <p:nvSpPr>
          <p:cNvPr id="60" name="Текстово поле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bg-BG" sz="8000" noProof="0">
                <a:solidFill>
                  <a:schemeClr val="tx1"/>
                </a:solidFill>
                <a:effectLst/>
              </a:rPr>
              <a:t>"</a:t>
            </a:r>
          </a:p>
        </p:txBody>
      </p:sp>
      <p:sp>
        <p:nvSpPr>
          <p:cNvPr id="61" name="Текстово поле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bg-BG" sz="8000" noProof="0">
                <a:solidFill>
                  <a:schemeClr val="tx1"/>
                </a:solidFill>
                <a:effectLst/>
              </a:rPr>
              <a:t>"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Визит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C32F4E-9088-405B-ABC2-9A7B66DDFDA0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Заглавие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 rtlCol="0"/>
          <a:lstStyle/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7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8" name="Контейнер за текст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9" name="Контейнер за текст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10" name="Контейнер за текст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11" name="Контейнер за текст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12" name="Контейнер за текст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245E2D-C0BB-4D1F-A6D3-AEA488293C44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4" name="Контейнер за долен колонтитул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5" name="Контейнер за номер на слайд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а с карти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Заглавие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 rtlCol="0"/>
          <a:lstStyle/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19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20" name="Контейнер за картина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bg-BG" noProof="0"/>
              <a:t>Щракнете върху иконата, за да добавите картина</a:t>
            </a:r>
          </a:p>
        </p:txBody>
      </p:sp>
      <p:sp>
        <p:nvSpPr>
          <p:cNvPr id="21" name="Контейнер за текст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22" name="Контейнер за текст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23" name="Контейнер за картина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bg-BG" noProof="0"/>
              <a:t>Щракнете върху иконата, за да добавите картина</a:t>
            </a:r>
          </a:p>
        </p:txBody>
      </p:sp>
      <p:sp>
        <p:nvSpPr>
          <p:cNvPr id="24" name="Контейнер за текст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25" name="Контейнер за текст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26" name="Контейнер за картина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 rtl="0">
              <a:buNone/>
            </a:pPr>
            <a:r>
              <a:rPr lang="bg-BG" noProof="0"/>
              <a:t>Щракнете върху иконата, за да добавите картина</a:t>
            </a:r>
          </a:p>
        </p:txBody>
      </p:sp>
      <p:sp>
        <p:nvSpPr>
          <p:cNvPr id="27" name="Контейнер за текст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1A213F-E2E7-4119-8C0F-50F465D6BF3A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4" name="Контейнер за долен колонтитул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5" name="Контейнер за номер на слайд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</a:t>
            </a:r>
            <a:r>
              <a:rPr lang="bg-BG"/>
              <a:t>. образец</a:t>
            </a:r>
            <a:endParaRPr lang="bg-BG" dirty="0"/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/>
              <a:t>Второ ниво</a:t>
            </a:r>
          </a:p>
          <a:p>
            <a:pPr lvl="2" rtl="0"/>
            <a:r>
              <a:rPr lang="bg-BG"/>
              <a:t>Трето ниво</a:t>
            </a:r>
          </a:p>
          <a:p>
            <a:pPr lvl="3" rtl="0"/>
            <a:r>
              <a:rPr lang="bg-BG"/>
              <a:t>Четвърто ниво</a:t>
            </a:r>
          </a:p>
          <a:p>
            <a:pPr lvl="4" rtl="0"/>
            <a:r>
              <a:rPr lang="bg-BG"/>
              <a:t>Пето ниво</a:t>
            </a:r>
            <a:endParaRPr lang="bg-BG" dirty="0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4F16E80-D972-47AE-9ACB-76A8FF7C08F7}" type="datetime1">
              <a:rPr lang="bg-BG" smtClean="0"/>
              <a:t>17.3.2023 г.</a:t>
            </a:fld>
            <a:endParaRPr lang="bg-BG" dirty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dirty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smtClean="0"/>
              <a:t>‹#›</a:t>
            </a:fld>
            <a:endParaRPr lang="bg-BG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</a:t>
            </a:r>
            <a:r>
              <a:rPr lang="bg-BG"/>
              <a:t>. образец</a:t>
            </a:r>
            <a:endParaRPr lang="bg-BG" dirty="0"/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 rtlCol="0"/>
          <a:lstStyle/>
          <a:p>
            <a:pPr lvl="0" rtl="0"/>
            <a:r>
              <a:rPr lang="bg-BG" noProof="0" dirty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/>
              <a:t>Второ ниво</a:t>
            </a:r>
          </a:p>
          <a:p>
            <a:pPr lvl="2" rtl="0"/>
            <a:r>
              <a:rPr lang="bg-BG"/>
              <a:t>Трето ниво</a:t>
            </a:r>
          </a:p>
          <a:p>
            <a:pPr lvl="3" rtl="0"/>
            <a:r>
              <a:rPr lang="bg-BG"/>
              <a:t>Четвърто ниво</a:t>
            </a:r>
          </a:p>
          <a:p>
            <a:pPr lvl="4" rtl="0"/>
            <a:r>
              <a:rPr lang="bg-BG"/>
              <a:t>Пето ниво</a:t>
            </a:r>
            <a:endParaRPr lang="bg-BG" dirty="0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D4B3A44-54B8-475B-B417-03A5186B267E}" type="datetime1">
              <a:rPr lang="bg-BG" smtClean="0"/>
              <a:t>17.3.2023 г.</a:t>
            </a:fld>
            <a:endParaRPr lang="bg-BG" dirty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dirty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bg-BG" smtClean="0"/>
              <a:t>‹#›</a:t>
            </a:fld>
            <a:endParaRPr lang="bg-BG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Картина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Група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Група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Правоъгълник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Свободна линия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Свободна линия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Свободна линия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Свободна линия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Свободна линия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Свободна линия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Свободна линия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Свободна линия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Свободна линия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Свободна линия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Линия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Свободна линия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Свободна линия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Свободна линия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Свободна линия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Правоъгълник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Свободна линия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Свободна линия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Свободна линия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Свободна линия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Свободна линия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Свободна линия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Свободна линия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Свободна линия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Свободна линия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Свободна линия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Група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Свободна линия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Свободна линия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Свободна линия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Свободна линия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Свободна линия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Свободна линия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Свободна линия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Свободна линия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Свободна линия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Правоъгълник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Контейнер за заглавие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endParaRPr lang="bg-BG" noProof="0"/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7752EAC-C824-49EC-9279-19D43C0C2958}" type="datetime1">
              <a:rPr lang="bg-BG" noProof="0" smtClean="0"/>
              <a:t>17.3.2023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lvibrations.org/innovation-in-teaching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sheninger.blogspot.com/2012/11/creativity-and-why-it-matters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hakanozan.net/2016/open-innovation-markets-research/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um.com/@wandarossi/literature-review-5827db28764e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pubs.sciepub.com/education/6/5/5/index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assive-components.eu/maxwell-investor-filed-lawsuit-to-stop-tesla-acquisition/" TargetMode="Externa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rendipity35.net/index.php?/archives/2976-There-Is-Open-and-Then-There-Is-Closed.htm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mgnews.today/tesla-shares-surge-investors-embrace-cash-comments-musk-apology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anagementcue.it/cv-elon-musk-marketing/13245/" TargetMode="Externa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aymondtec.com/2019/03/tesla-model-y-will-be-unveiled-march-14th/" TargetMode="Externa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ole-brown.co.uk/reflective-model-according-to-gibbs/#:~:text=The%20reflective%20model%20according%20to" TargetMode="External"/><Relationship Id="rId2" Type="http://schemas.openxmlformats.org/officeDocument/2006/relationships/hyperlink" Target="http://about:blan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ursinganswers.net/reflective-guides/atkins-and-murphy.php" TargetMode="External"/><Relationship Id="rId5" Type="http://schemas.openxmlformats.org/officeDocument/2006/relationships/hyperlink" Target="https://www.toolshero.com/personal-development/boud-reflection-model/#:~:text=The%20emotions%20of%20a%20person" TargetMode="External"/><Relationship Id="rId4" Type="http://schemas.openxmlformats.org/officeDocument/2006/relationships/hyperlink" Target="https://practera.com/what-is-the-experiential-learning-theory-of-david-kolb/#:~:text=Kolb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about:blank" TargetMode="External"/><Relationship Id="rId2" Type="http://schemas.openxmlformats.org/officeDocument/2006/relationships/hyperlink" Target="https://www.ft.com/content/2cb13384-3dd7-11ea-a01a-bae54704673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1954579" y="233363"/>
            <a:ext cx="9788035" cy="2387600"/>
          </a:xfrm>
        </p:spPr>
        <p:txBody>
          <a:bodyPr rtlCol="0"/>
          <a:lstStyle/>
          <a:p>
            <a:pPr algn="ctr"/>
            <a:r>
              <a:rPr lang="bg-BG" sz="3200" noProof="1">
                <a:solidFill>
                  <a:schemeClr val="bg1"/>
                </a:solidFill>
                <a:latin typeface="Arial Nova"/>
                <a:ea typeface="+mj-lt"/>
                <a:cs typeface="+mj-lt"/>
              </a:rPr>
              <a:t> </a:t>
            </a:r>
            <a:r>
              <a:rPr lang="bg-BG" sz="3200" b="1" u="sng" noProof="1">
                <a:solidFill>
                  <a:schemeClr val="bg1"/>
                </a:solidFill>
                <a:latin typeface="Arial Nova"/>
                <a:ea typeface="+mj-lt"/>
                <a:cs typeface="+mj-lt"/>
              </a:rPr>
              <a:t>HOW Innovation and Creativity Provide a BUSINESS Advantage</a:t>
            </a:r>
            <a:endParaRPr lang="bg-BG" sz="3200" b="1" u="sng" noProof="1">
              <a:solidFill>
                <a:schemeClr val="bg1"/>
              </a:solidFill>
              <a:latin typeface="Arial Nova"/>
            </a:endParaRPr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bg-BG" noProof="1"/>
              <a:t>By : Vladimir Kostadinov</a:t>
            </a:r>
          </a:p>
          <a:p>
            <a:r>
              <a:rPr lang="bg-BG" noProof="1"/>
              <a:t>Student number : 1815823</a:t>
            </a:r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385614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9A4C5C5B-7E93-12F2-67B8-C89584A80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99955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bg-BG" sz="3200" b="1" u="sng" dirty="0">
                <a:solidFill>
                  <a:schemeClr val="bg1"/>
                </a:solidFill>
                <a:latin typeface="Arial Nova"/>
              </a:rPr>
              <a:t>INTRODUCTION</a:t>
            </a:r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3D8FD63A-BCAD-073C-AAD7-FADE32BDFD02}"/>
              </a:ext>
            </a:extLst>
          </p:cNvPr>
          <p:cNvSpPr txBox="1"/>
          <p:nvPr/>
        </p:nvSpPr>
        <p:spPr>
          <a:xfrm>
            <a:off x="1554163" y="4654917"/>
            <a:ext cx="9559192" cy="1694961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/>
          </a:p>
        </p:txBody>
      </p:sp>
      <p:pic>
        <p:nvPicPr>
          <p:cNvPr id="7" name="Картина 7" descr="Картина, която съдържа лек&#10;&#10;Описанието е генерирано автоматично">
            <a:extLst>
              <a:ext uri="{FF2B5EF4-FFF2-40B4-BE49-F238E27FC236}">
                <a16:creationId xmlns:a16="http://schemas.microsoft.com/office/drawing/2014/main" id="{7008C69F-6CB5-F220-C1C3-69D33334E5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6443" y="2076204"/>
            <a:ext cx="3281536" cy="2179705"/>
          </a:xfrm>
          <a:prstGeom prst="rect">
            <a:avLst/>
          </a:prstGeom>
        </p:spPr>
      </p:pic>
      <p:sp>
        <p:nvSpPr>
          <p:cNvPr id="8" name="Текстово поле 7">
            <a:extLst>
              <a:ext uri="{FF2B5EF4-FFF2-40B4-BE49-F238E27FC236}">
                <a16:creationId xmlns:a16="http://schemas.microsoft.com/office/drawing/2014/main" id="{C5C68AD4-1153-D410-1115-CC94C0335EAE}"/>
              </a:ext>
            </a:extLst>
          </p:cNvPr>
          <p:cNvSpPr txBox="1"/>
          <p:nvPr/>
        </p:nvSpPr>
        <p:spPr>
          <a:xfrm>
            <a:off x="5121275" y="4105275"/>
            <a:ext cx="194945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6" name="Контейнер за съдържание 5">
            <a:extLst>
              <a:ext uri="{FF2B5EF4-FFF2-40B4-BE49-F238E27FC236}">
                <a16:creationId xmlns:a16="http://schemas.microsoft.com/office/drawing/2014/main" id="{AC3E022D-8C57-AD8B-986E-4DD9F79E6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2625" y="2084373"/>
            <a:ext cx="7932613" cy="2174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bg-BG" noProof="1">
                <a:latin typeface="Calibri"/>
                <a:ea typeface="+mn-lt"/>
                <a:cs typeface="+mn-lt"/>
              </a:rPr>
              <a:t>Creativity and innovation help to increase a company's product quality, development, performance, marketing success, and organisational balance. Creativity can produce new ideas and concepts</a:t>
            </a:r>
            <a:r>
              <a:rPr lang="bg-BG" dirty="0">
                <a:latin typeface="Calibri"/>
                <a:ea typeface="+mn-lt"/>
                <a:cs typeface="+mn-lt"/>
              </a:rPr>
              <a:t>.</a:t>
            </a:r>
            <a:endParaRPr lang="bg-BG" dirty="0">
              <a:latin typeface="Calibri"/>
            </a:endParaRPr>
          </a:p>
        </p:txBody>
      </p:sp>
      <p:sp>
        <p:nvSpPr>
          <p:cNvPr id="9" name="Текстово поле 8">
            <a:extLst>
              <a:ext uri="{FF2B5EF4-FFF2-40B4-BE49-F238E27FC236}">
                <a16:creationId xmlns:a16="http://schemas.microsoft.com/office/drawing/2014/main" id="{E429A2D1-79D6-CCCD-3711-9A183E48AF6B}"/>
              </a:ext>
            </a:extLst>
          </p:cNvPr>
          <p:cNvSpPr txBox="1"/>
          <p:nvPr/>
        </p:nvSpPr>
        <p:spPr>
          <a:xfrm>
            <a:off x="1480038" y="4579326"/>
            <a:ext cx="9554307" cy="20759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bg-BG"/>
          </a:p>
        </p:txBody>
      </p:sp>
      <p:sp>
        <p:nvSpPr>
          <p:cNvPr id="11" name="Текстово поле 10">
            <a:extLst>
              <a:ext uri="{FF2B5EF4-FFF2-40B4-BE49-F238E27FC236}">
                <a16:creationId xmlns:a16="http://schemas.microsoft.com/office/drawing/2014/main" id="{7D8F8758-63F0-D19A-986B-E0DB0F2043B6}"/>
              </a:ext>
            </a:extLst>
          </p:cNvPr>
          <p:cNvSpPr txBox="1"/>
          <p:nvPr/>
        </p:nvSpPr>
        <p:spPr>
          <a:xfrm>
            <a:off x="1624134" y="4847980"/>
            <a:ext cx="940436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TW Cen MT"/>
                <a:ea typeface="+mn-lt"/>
                <a:cs typeface="+mn-lt"/>
              </a:rPr>
              <a:t>Business is one of the most competitive markets, and creativity alone is not enough to succeed. So, businesses must innovate to maintain their market position and establish a competitive advantage.</a:t>
            </a:r>
            <a:endParaRPr lang="bg-BG" sz="24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59944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D450D3A2-7E81-2506-14E2-4115534D8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399" y="178490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bg-BG" sz="3200" b="1" dirty="0">
                <a:solidFill>
                  <a:schemeClr val="bg1"/>
                </a:solidFill>
                <a:latin typeface="Arial Nova"/>
              </a:rPr>
              <a:t>CREATIVITY AND INNOVATION</a:t>
            </a:r>
            <a:endParaRPr lang="bg-BG" sz="3200" b="1">
              <a:solidFill>
                <a:schemeClr val="bg1"/>
              </a:solidFill>
              <a:latin typeface="Arial Nova"/>
            </a:endParaRPr>
          </a:p>
        </p:txBody>
      </p:sp>
      <p:pic>
        <p:nvPicPr>
          <p:cNvPr id="7" name="Картина 7">
            <a:extLst>
              <a:ext uri="{FF2B5EF4-FFF2-40B4-BE49-F238E27FC236}">
                <a16:creationId xmlns:a16="http://schemas.microsoft.com/office/drawing/2014/main" id="{6DF4DEDA-94FA-C639-1B11-A3572EA1D8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9763" y="1648474"/>
            <a:ext cx="2647376" cy="2275290"/>
          </a:xfrm>
        </p:spPr>
      </p:pic>
      <p:pic>
        <p:nvPicPr>
          <p:cNvPr id="10" name="Картина 10" descr="Картина, която съдържа текст, черна дъска&#10;&#10;Описанието е генерирано автоматично">
            <a:extLst>
              <a:ext uri="{FF2B5EF4-FFF2-40B4-BE49-F238E27FC236}">
                <a16:creationId xmlns:a16="http://schemas.microsoft.com/office/drawing/2014/main" id="{44EF6AFC-F8B0-9570-2BA7-20E96B45570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75748" y="4410651"/>
            <a:ext cx="2997045" cy="2278118"/>
          </a:xfrm>
        </p:spPr>
      </p:pic>
      <p:sp>
        <p:nvSpPr>
          <p:cNvPr id="8" name="Текстово поле 7">
            <a:extLst>
              <a:ext uri="{FF2B5EF4-FFF2-40B4-BE49-F238E27FC236}">
                <a16:creationId xmlns:a16="http://schemas.microsoft.com/office/drawing/2014/main" id="{5BA2A620-B0D4-4CA8-D453-A196E9B041C7}"/>
              </a:ext>
            </a:extLst>
          </p:cNvPr>
          <p:cNvSpPr txBox="1"/>
          <p:nvPr/>
        </p:nvSpPr>
        <p:spPr>
          <a:xfrm>
            <a:off x="1806575" y="5791200"/>
            <a:ext cx="3548063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>
                <a:hlinkClick r:id="rId6"/>
              </a:rPr>
              <a:t> </a:t>
            </a:r>
            <a:endParaRPr lang="en-US"/>
          </a:p>
        </p:txBody>
      </p:sp>
      <p:sp>
        <p:nvSpPr>
          <p:cNvPr id="11" name="Текстово поле 10">
            <a:extLst>
              <a:ext uri="{FF2B5EF4-FFF2-40B4-BE49-F238E27FC236}">
                <a16:creationId xmlns:a16="http://schemas.microsoft.com/office/drawing/2014/main" id="{55D85874-2896-A6FA-1E17-C9B834DEF3D5}"/>
              </a:ext>
            </a:extLst>
          </p:cNvPr>
          <p:cNvSpPr txBox="1"/>
          <p:nvPr/>
        </p:nvSpPr>
        <p:spPr>
          <a:xfrm>
            <a:off x="6172200" y="5389563"/>
            <a:ext cx="4875213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13" name="Текстово поле 12">
            <a:extLst>
              <a:ext uri="{FF2B5EF4-FFF2-40B4-BE49-F238E27FC236}">
                <a16:creationId xmlns:a16="http://schemas.microsoft.com/office/drawing/2014/main" id="{8445CCAD-32A2-95F7-D213-886F35461709}"/>
              </a:ext>
            </a:extLst>
          </p:cNvPr>
          <p:cNvSpPr txBox="1"/>
          <p:nvPr/>
        </p:nvSpPr>
        <p:spPr>
          <a:xfrm>
            <a:off x="4059527" y="2583823"/>
            <a:ext cx="763341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TW Cen MT"/>
                <a:ea typeface="+mn-lt"/>
                <a:cs typeface="+mn-lt"/>
              </a:rPr>
              <a:t>Creativity is the process of developing original and valuable ideas.</a:t>
            </a:r>
            <a:endParaRPr lang="bg-BG" sz="2400" dirty="0">
              <a:latin typeface="Calibri"/>
            </a:endParaRPr>
          </a:p>
        </p:txBody>
      </p:sp>
      <p:sp>
        <p:nvSpPr>
          <p:cNvPr id="14" name="Текстово поле 13">
            <a:extLst>
              <a:ext uri="{FF2B5EF4-FFF2-40B4-BE49-F238E27FC236}">
                <a16:creationId xmlns:a16="http://schemas.microsoft.com/office/drawing/2014/main" id="{2CA9FBDE-CD2B-59E3-F5C8-37563AC66B99}"/>
              </a:ext>
            </a:extLst>
          </p:cNvPr>
          <p:cNvSpPr txBox="1"/>
          <p:nvPr/>
        </p:nvSpPr>
        <p:spPr>
          <a:xfrm>
            <a:off x="1212760" y="5355465"/>
            <a:ext cx="713167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af-ZA" sz="2400" noProof="1">
                <a:latin typeface="TW Cen MT"/>
                <a:cs typeface="Calibri"/>
              </a:rPr>
              <a:t>Innovation is the real implementation of the concepts developed by creativity.</a:t>
            </a:r>
            <a:endParaRPr lang="bg-BG" sz="2400" noProof="1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21735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7E201493-6F8B-3395-36C7-913F4AFC4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8643" y="618518"/>
            <a:ext cx="6188402" cy="1478570"/>
          </a:xfrm>
        </p:spPr>
        <p:txBody>
          <a:bodyPr>
            <a:normAutofit/>
          </a:bodyPr>
          <a:lstStyle/>
          <a:p>
            <a:r>
              <a:rPr lang="bg-BG" sz="3200" b="1" noProof="1">
                <a:solidFill>
                  <a:schemeClr val="bg1"/>
                </a:solidFill>
                <a:latin typeface="Arial Nova"/>
              </a:rPr>
              <a:t>Models of INNOVATION</a:t>
            </a:r>
            <a:endParaRPr lang="bg-BG" sz="3200" b="1" noProof="1">
              <a:solidFill>
                <a:schemeClr val="bg1"/>
              </a:solidFill>
            </a:endParaRPr>
          </a:p>
        </p:txBody>
      </p:sp>
      <p:sp>
        <p:nvSpPr>
          <p:cNvPr id="15" name="Round Diagonal Corner Rectangle 6">
            <a:extLst>
              <a:ext uri="{FF2B5EF4-FFF2-40B4-BE49-F238E27FC236}">
                <a16:creationId xmlns:a16="http://schemas.microsoft.com/office/drawing/2014/main" id="{C169E84F-4748-4D61-A105-357962627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579" y="808057"/>
            <a:ext cx="3821429" cy="5234394"/>
          </a:xfrm>
          <a:prstGeom prst="round2DiagRect">
            <a:avLst>
              <a:gd name="adj1" fmla="val 11323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Картина 7">
            <a:extLst>
              <a:ext uri="{FF2B5EF4-FFF2-40B4-BE49-F238E27FC236}">
                <a16:creationId xmlns:a16="http://schemas.microsoft.com/office/drawing/2014/main" id="{9949A430-4707-0E9C-FCD4-254EFAED03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00122" y="1137622"/>
            <a:ext cx="3031628" cy="2206352"/>
          </a:xfrm>
          <a:prstGeom prst="rect">
            <a:avLst/>
          </a:prstGeom>
        </p:spPr>
      </p:pic>
      <p:pic>
        <p:nvPicPr>
          <p:cNvPr id="4" name="Картина 4">
            <a:extLst>
              <a:ext uri="{FF2B5EF4-FFF2-40B4-BE49-F238E27FC236}">
                <a16:creationId xmlns:a16="http://schemas.microsoft.com/office/drawing/2014/main" id="{BBEDBCED-81FF-AC21-F944-860CFBEC8C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26616" y="3658150"/>
            <a:ext cx="3178638" cy="1907182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65C8535-FAE2-543F-5B18-9C4071F9A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7658" y="2249487"/>
            <a:ext cx="6939668" cy="35417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noProof="1">
                <a:latin typeface="TW Cen MT"/>
                <a:ea typeface="+mn-lt"/>
                <a:cs typeface="+mn-lt"/>
              </a:rPr>
              <a:t>The Gibbs reflective cycle assists in analysing a situation and one's position within it. It consists of six steps designed to help people analyze their experience and develop leadership skills.</a:t>
            </a:r>
          </a:p>
          <a:p>
            <a:r>
              <a:rPr lang="en-US" dirty="0">
                <a:ea typeface="+mn-lt"/>
                <a:cs typeface="+mn-lt"/>
              </a:rPr>
              <a:t>The Kolb model is a four-step learning process, consisting of actual learning, observation and reflection, abstract conceptualization, and experiential learning.</a:t>
            </a:r>
            <a:endParaRPr lang="en-US" dirty="0"/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26AFCA81-9655-BFD4-2EE2-A0ACF6C759B2}"/>
              </a:ext>
            </a:extLst>
          </p:cNvPr>
          <p:cNvSpPr txBox="1"/>
          <p:nvPr/>
        </p:nvSpPr>
        <p:spPr>
          <a:xfrm>
            <a:off x="3141663" y="5791200"/>
            <a:ext cx="59055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8" name="Текстово поле 7">
            <a:extLst>
              <a:ext uri="{FF2B5EF4-FFF2-40B4-BE49-F238E27FC236}">
                <a16:creationId xmlns:a16="http://schemas.microsoft.com/office/drawing/2014/main" id="{6D0068D7-4234-E5AE-4BF5-E8987AB46C0E}"/>
              </a:ext>
            </a:extLst>
          </p:cNvPr>
          <p:cNvSpPr txBox="1"/>
          <p:nvPr/>
        </p:nvSpPr>
        <p:spPr>
          <a:xfrm>
            <a:off x="8512935" y="4288017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20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1A9A23F8-8A72-C753-A03E-E6A78AD24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8643" y="618518"/>
            <a:ext cx="6188402" cy="1478570"/>
          </a:xfrm>
        </p:spPr>
        <p:txBody>
          <a:bodyPr>
            <a:normAutofit/>
          </a:bodyPr>
          <a:lstStyle/>
          <a:p>
            <a:r>
              <a:rPr lang="bg-BG" sz="3200" b="1" dirty="0">
                <a:solidFill>
                  <a:schemeClr val="bg1"/>
                </a:solidFill>
                <a:ea typeface="+mj-lt"/>
                <a:cs typeface="+mj-lt"/>
              </a:rPr>
              <a:t>MODELS OF INNOVATION</a:t>
            </a:r>
            <a:endParaRPr lang="bg-BG" sz="3200" b="1" dirty="0">
              <a:solidFill>
                <a:schemeClr val="bg1"/>
              </a:solidFill>
            </a:endParaRPr>
          </a:p>
        </p:txBody>
      </p:sp>
      <p:sp>
        <p:nvSpPr>
          <p:cNvPr id="12" name="Round Diagonal Corner Rectangle 6">
            <a:extLst>
              <a:ext uri="{FF2B5EF4-FFF2-40B4-BE49-F238E27FC236}">
                <a16:creationId xmlns:a16="http://schemas.microsoft.com/office/drawing/2014/main" id="{C169E84F-4748-4D61-A105-357962627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579" y="808057"/>
            <a:ext cx="3821429" cy="5234394"/>
          </a:xfrm>
          <a:prstGeom prst="round2DiagRect">
            <a:avLst>
              <a:gd name="adj1" fmla="val 11323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Картина 4">
            <a:extLst>
              <a:ext uri="{FF2B5EF4-FFF2-40B4-BE49-F238E27FC236}">
                <a16:creationId xmlns:a16="http://schemas.microsoft.com/office/drawing/2014/main" id="{DA4638DE-7A61-C247-20DA-2E7C02D7DD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617" y="1179928"/>
            <a:ext cx="3178638" cy="2121740"/>
          </a:xfrm>
          <a:prstGeom prst="rect">
            <a:avLst/>
          </a:prstGeom>
        </p:spPr>
      </p:pic>
      <p:pic>
        <p:nvPicPr>
          <p:cNvPr id="5" name="Картина 5" descr="Картина, която съдържа текст&#10;&#10;Описанието е генерирано автоматично">
            <a:extLst>
              <a:ext uri="{FF2B5EF4-FFF2-40B4-BE49-F238E27FC236}">
                <a16:creationId xmlns:a16="http://schemas.microsoft.com/office/drawing/2014/main" id="{E87BE932-8AA1-A63D-3716-D0CE9D4F31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6616" y="3697883"/>
            <a:ext cx="3178638" cy="1882145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AC89D5-0A95-5131-EF85-496EE623B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8643" y="2238602"/>
            <a:ext cx="6188402" cy="42166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noProof="1">
                <a:ea typeface="+mn-lt"/>
                <a:cs typeface="+mn-lt"/>
              </a:rPr>
              <a:t>The Boud's model reflective self-analysis requires people to think about, reflect on, and analyse their work experiences to develop and learn.</a:t>
            </a:r>
          </a:p>
          <a:p>
            <a:r>
              <a:rPr lang="en-US" noProof="1">
                <a:ea typeface="+mn-lt"/>
                <a:cs typeface="+mn-lt"/>
              </a:rPr>
              <a:t>According to Atkins and Murphy, people find it difficult to think about unpleasant experiences, but if they do, they may obtain insights when challenged with similar circumstances in the future.</a:t>
            </a:r>
            <a:endParaRPr lang="en-US" noProof="1"/>
          </a:p>
        </p:txBody>
      </p:sp>
    </p:spTree>
    <p:extLst>
      <p:ext uri="{BB962C8B-B14F-4D97-AF65-F5344CB8AC3E}">
        <p14:creationId xmlns:p14="http://schemas.microsoft.com/office/powerpoint/2010/main" val="498051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56CF3D2D-E113-3159-D867-5EE505D61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1695" y="81899"/>
            <a:ext cx="4459286" cy="1478570"/>
          </a:xfrm>
        </p:spPr>
        <p:txBody>
          <a:bodyPr>
            <a:normAutofit/>
          </a:bodyPr>
          <a:lstStyle/>
          <a:p>
            <a:r>
              <a:rPr lang="bg-BG" sz="3200" b="1" dirty="0">
                <a:solidFill>
                  <a:schemeClr val="bg1"/>
                </a:solidFill>
              </a:rPr>
              <a:t>TESLA</a:t>
            </a:r>
            <a:endParaRPr lang="bg-BG" sz="3200" b="1">
              <a:solidFill>
                <a:schemeClr val="bg1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D05C8D-3C82-7684-6468-846A9056F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398" y="1358698"/>
            <a:ext cx="4459287" cy="498462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US" sz="2000" dirty="0">
                <a:ea typeface="+mn-lt"/>
                <a:cs typeface="+mn-lt"/>
              </a:rPr>
              <a:t>Martin Eberhard and Marc Tarpenning established the company in 2003.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 dirty="0">
                <a:ea typeface="+mn-lt"/>
                <a:cs typeface="+mn-lt"/>
              </a:rPr>
              <a:t>Nikola Tesla inspired the name of the company.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 dirty="0">
                <a:ea typeface="+mn-lt"/>
                <a:cs typeface="+mn-lt"/>
              </a:rPr>
              <a:t>Elon Musk became the company's largest shareholder in 2004, and by 2008, he was named CEO.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 dirty="0">
                <a:ea typeface="+mn-lt"/>
                <a:cs typeface="+mn-lt"/>
              </a:rPr>
              <a:t>Fifth rank among the Top 50 Most Innovative Companies by BCG in 2021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 dirty="0">
                <a:ea typeface="+mn-lt"/>
                <a:cs typeface="+mn-lt"/>
              </a:rPr>
              <a:t>Tesla is a manufacturer of automobiles and an energy corporation. It designs, develops, produces, sells, and leases electric vehicles as well as energy generation and storage systems.</a:t>
            </a:r>
            <a:endParaRPr lang="en-US" sz="2000" dirty="0"/>
          </a:p>
          <a:p>
            <a:pPr>
              <a:buFont typeface="Wingdings" panose="020B0604020202020204" pitchFamily="34" charset="0"/>
              <a:buChar char="§"/>
            </a:pPr>
            <a:endParaRPr lang="en-US" sz="2000" dirty="0"/>
          </a:p>
        </p:txBody>
      </p:sp>
      <p:pic>
        <p:nvPicPr>
          <p:cNvPr id="4" name="Картина 4" descr="Картина, която съдържа текст, небе, на открито&#10;&#10;Описанието е генерирано автоматично">
            <a:extLst>
              <a:ext uri="{FF2B5EF4-FFF2-40B4-BE49-F238E27FC236}">
                <a16:creationId xmlns:a16="http://schemas.microsoft.com/office/drawing/2014/main" id="{54661493-C42F-9034-2663-8B6F4DCB5A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42845" y="2024788"/>
            <a:ext cx="5456279" cy="3642066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7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9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8579D0B0-0249-96A1-D4F5-8343DE0C5B36}"/>
              </a:ext>
            </a:extLst>
          </p:cNvPr>
          <p:cNvSpPr txBox="1"/>
          <p:nvPr/>
        </p:nvSpPr>
        <p:spPr>
          <a:xfrm>
            <a:off x="2940050" y="6454775"/>
            <a:ext cx="630872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597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E1DDAD8-1D10-4640-A034-BE90015E3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52FE7688-721D-4A97-B007-BDE056094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9E73A810-8571-4A9D-A3CB-336933AB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3A0B29EF-5F88-062D-B6A8-C53265B7C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604" y="199955"/>
            <a:ext cx="9170157" cy="1113669"/>
          </a:xfrm>
        </p:spPr>
        <p:txBody>
          <a:bodyPr>
            <a:normAutofit/>
          </a:bodyPr>
          <a:lstStyle/>
          <a:p>
            <a:r>
              <a:rPr lang="bg-BG" sz="3200" dirty="0">
                <a:ea typeface="+mj-lt"/>
                <a:cs typeface="+mj-lt"/>
              </a:rPr>
              <a:t> </a:t>
            </a:r>
            <a:r>
              <a:rPr lang="bg-BG" sz="3200" b="1" noProof="1">
                <a:solidFill>
                  <a:schemeClr val="bg1"/>
                </a:solidFill>
                <a:ea typeface="+mj-lt"/>
                <a:cs typeface="+mj-lt"/>
              </a:rPr>
              <a:t>the concept of developing electric cars</a:t>
            </a:r>
            <a:endParaRPr lang="bg-BG" sz="3200" noProof="1">
              <a:solidFill>
                <a:schemeClr val="bg1"/>
              </a:solidFill>
            </a:endParaRPr>
          </a:p>
        </p:txBody>
      </p:sp>
      <p:pic>
        <p:nvPicPr>
          <p:cNvPr id="5" name="Picture 4" descr="Vehicle speeding down a mountain road at dusk">
            <a:extLst>
              <a:ext uri="{FF2B5EF4-FFF2-40B4-BE49-F238E27FC236}">
                <a16:creationId xmlns:a16="http://schemas.microsoft.com/office/drawing/2014/main" id="{E6215B29-4454-9113-5179-018842C578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1" r="26226" b="4"/>
          <a:stretch/>
        </p:blipFill>
        <p:spPr>
          <a:xfrm>
            <a:off x="-5597" y="1545474"/>
            <a:ext cx="6453105" cy="5312526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FD642FB6-2808-4BC5-AE0B-7302C24B7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B0B8F04-D9A7-48E5-A29C-51A66B59D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D6D18883-6BFF-42BB-8088-FCCF83F9C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D0FEFB3-A009-4D0F-9107-C0B17786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8E86C7F-B981-4448-8A1A-856F7124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4C6CFFD9-BA00-4184-8310-5FC955095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A1892DF3-4848-496C-8664-DFD32EE2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D6DB8C30-651E-4D8F-A70C-163FC5842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563DFB81-F969-4F44-BA6C-634795642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8E5DE346-AFCA-40DA-B5E2-93A86EA5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77A34306-2AE8-43D0-9686-E97B3B53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B9CC10F0-FFCD-4CB9-AF4C-22722D20B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2A6B0E38-C962-4491-BFDA-75378B4D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655F640B-8407-487C-8696-F4745147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FAB4F099-4FF6-4410-A5B9-2A5355719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6FE80B6E-3DA9-4304-9925-12E578C4E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67D1CB75-0CBA-4E13-924C-21F221D7BF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F2CC783B-FA45-4777-A76A-982B285C7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D68F4DD3-D736-4B78-972E-F5128CFBE7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B14AF103-15B3-4796-A71A-297D37E17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B0B240FB-0453-4B6F-9F9B-C2C3305AC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EBBBDCEE-433E-40F3-B49D-375CB162A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09B123C6-141E-4A37-B5A7-27E7764F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1FA1F521-36A1-49FF-84A7-229E8970F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DE512F89-D901-4487-A42C-02345EC5F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ED3ED0E5-3226-4B78-B3EA-C591824B8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9CBB1F68-B6DE-4ECF-B20F-328F9811E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A566C551-9523-4D97-A8CF-5C91F436C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9E166BA0-9268-4419-9332-2D30C21239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700C031-AA54-4DC7-B8A2-2569B3FA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03045EC8-ECC8-473F-8786-DE266F05B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9337EBA2-5088-4A44-8C0B-A6EE7898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3486A705-2593-45C9-A13E-8E2FB7C35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F357321C-6DEE-4D02-A997-75E47EE0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D0B8F87F-3530-4BCD-A8E5-C1B83707B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5BE86BA3-AB0E-4F70-A552-0D9EB9E98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DF5FE773-B9AE-4A3F-8EDC-165CE579B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4A03D7BE-B358-4F8B-85EA-65E0CBF2D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A6548877-0957-435B-A419-389A278E5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B2D5EA95-9E60-468A-8DA1-40F05C9BD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C9B409CE-11E5-40D1-8C9B-86614EAE2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9E594AF5-DB50-4227-AC2F-10EE5233C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9335DCAF-74A2-4994-B5BF-1C079A40A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DC8E1A2-0C6B-4BA9-85F4-3645AED5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28F38DE0-3BEE-441A-8212-E77DA2328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AE81208E-D239-496C-A312-506B0241B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242FE966-DDA4-4668-B8D6-C4B0D4C78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FB0A5F60-550F-4025-9DCE-6F42A7C06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D7B61D18-4A61-44C9-A809-40639E8C1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CB26E7EB-DC12-4BA7-B5DE-09EF2C1D0A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921237B4-9D85-4611-851F-5DBD71544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C91509DE-9FAA-4E84-BCC1-CDDBEA8AC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C7029B06-6A09-4E46-BA86-F3C66DBDD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FF4ACFBF-D1F2-47B1-B0EB-F08C6508B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A6FD1991-3A0E-4F63-BAD9-A98C2986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74F654DE-E2D0-FCE5-AF0E-DA5BF4621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336" y="1541149"/>
            <a:ext cx="4791342" cy="5312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bg-BG" sz="1800" noProof="1">
                <a:ea typeface="+mn-lt"/>
                <a:cs typeface="+mn-lt"/>
              </a:rPr>
              <a:t>The vehicles that are powered entirely by electric motors and do not use fuel like diesel or petrol</a:t>
            </a:r>
          </a:p>
          <a:p>
            <a:r>
              <a:rPr lang="bg-BG" sz="1800" noProof="1">
                <a:ea typeface="+mn-lt"/>
                <a:cs typeface="+mn-lt"/>
              </a:rPr>
              <a:t>The vehicles that are unique because they are ecologically friendly</a:t>
            </a:r>
          </a:p>
          <a:p>
            <a:r>
              <a:rPr lang="bg-BG" sz="1800" noProof="1">
                <a:ea typeface="+mn-lt"/>
                <a:cs typeface="+mn-lt"/>
              </a:rPr>
              <a:t>Highly efficient</a:t>
            </a:r>
          </a:p>
          <a:p>
            <a:r>
              <a:rPr lang="bg-BG" sz="1800" noProof="1">
                <a:ea typeface="+mn-lt"/>
                <a:cs typeface="+mn-lt"/>
              </a:rPr>
              <a:t>Exceptional design that conveys a sense of luxury</a:t>
            </a:r>
          </a:p>
          <a:p>
            <a:r>
              <a:rPr lang="bg-BG" sz="1800" noProof="1"/>
              <a:t>Fast supercharging stations</a:t>
            </a:r>
          </a:p>
          <a:p>
            <a:r>
              <a:rPr lang="bg-BG" sz="1800" noProof="1">
                <a:ea typeface="+mn-lt"/>
                <a:cs typeface="+mn-lt"/>
              </a:rPr>
              <a:t>Autonomous vehicles - this technology enables the car to drive itself and is the most advanced technology of its kind</a:t>
            </a:r>
            <a:endParaRPr lang="bg-BG" sz="1800" noProof="1"/>
          </a:p>
        </p:txBody>
      </p:sp>
    </p:spTree>
    <p:extLst>
      <p:ext uri="{BB962C8B-B14F-4D97-AF65-F5344CB8AC3E}">
        <p14:creationId xmlns:p14="http://schemas.microsoft.com/office/powerpoint/2010/main" val="4171842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22C0E1DD-B665-54A8-7E0F-AC6730345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341" y="243492"/>
            <a:ext cx="9906000" cy="1477961"/>
          </a:xfrm>
        </p:spPr>
        <p:txBody>
          <a:bodyPr/>
          <a:lstStyle/>
          <a:p>
            <a:r>
              <a:rPr lang="bg-BG" sz="3200" b="1" noProof="1">
                <a:solidFill>
                  <a:schemeClr val="bg1"/>
                </a:solidFill>
                <a:ea typeface="+mj-lt"/>
                <a:cs typeface="+mj-lt"/>
              </a:rPr>
              <a:t>Where do ideas and concepts originally come?</a:t>
            </a:r>
            <a:endParaRPr lang="bg-BG" sz="3200" noProof="1">
              <a:solidFill>
                <a:schemeClr val="bg1"/>
              </a:solidFill>
            </a:endParaRPr>
          </a:p>
        </p:txBody>
      </p:sp>
      <p:sp>
        <p:nvSpPr>
          <p:cNvPr id="3" name="Текстов контейнер 2">
            <a:extLst>
              <a:ext uri="{FF2B5EF4-FFF2-40B4-BE49-F238E27FC236}">
                <a16:creationId xmlns:a16="http://schemas.microsoft.com/office/drawing/2014/main" id="{A19D03A0-596A-5640-E3A9-29D4A73BE5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8497" y="2206557"/>
            <a:ext cx="4649783" cy="823912"/>
          </a:xfrm>
        </p:spPr>
        <p:txBody>
          <a:bodyPr/>
          <a:lstStyle/>
          <a:p>
            <a:r>
              <a:rPr lang="bg-BG" b="1" noProof="1"/>
              <a:t>Open innovation</a:t>
            </a:r>
          </a:p>
        </p:txBody>
      </p:sp>
      <p:sp>
        <p:nvSpPr>
          <p:cNvPr id="4" name="Контейнер за съдържание 3">
            <a:extLst>
              <a:ext uri="{FF2B5EF4-FFF2-40B4-BE49-F238E27FC236}">
                <a16:creationId xmlns:a16="http://schemas.microsoft.com/office/drawing/2014/main" id="{407B46CC-78E6-6FE2-29B5-7E4F15C992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01889" y="3835398"/>
            <a:ext cx="4878391" cy="284658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bg-BG" noProof="1">
                <a:ea typeface="+mn-lt"/>
                <a:cs typeface="+mn-lt"/>
              </a:rPr>
              <a:t>Customers who provide service review, public criticism, or complaints are possible sources of inspiration.</a:t>
            </a:r>
          </a:p>
          <a:p>
            <a:r>
              <a:rPr lang="bg-BG" noProof="1">
                <a:ea typeface="+mn-lt"/>
                <a:cs typeface="+mn-lt"/>
              </a:rPr>
              <a:t>Tesla is an example of a company where clients may entirely personalize their vehicles.</a:t>
            </a:r>
            <a:endParaRPr lang="bg-BG" noProof="1"/>
          </a:p>
          <a:p>
            <a:endParaRPr lang="bg-BG" dirty="0"/>
          </a:p>
        </p:txBody>
      </p:sp>
      <p:sp>
        <p:nvSpPr>
          <p:cNvPr id="5" name="Текстов контейнер 4">
            <a:extLst>
              <a:ext uri="{FF2B5EF4-FFF2-40B4-BE49-F238E27FC236}">
                <a16:creationId xmlns:a16="http://schemas.microsoft.com/office/drawing/2014/main" id="{49A6D5D6-C566-A9B7-57D5-FF7DBE77D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946273" y="2206556"/>
            <a:ext cx="4646602" cy="823912"/>
          </a:xfrm>
        </p:spPr>
        <p:txBody>
          <a:bodyPr/>
          <a:lstStyle/>
          <a:p>
            <a:r>
              <a:rPr lang="bg-BG" b="1" noProof="1"/>
              <a:t>Closed innovation</a:t>
            </a:r>
          </a:p>
        </p:txBody>
      </p:sp>
      <p:sp>
        <p:nvSpPr>
          <p:cNvPr id="6" name="Контейнер за съдържание 5">
            <a:extLst>
              <a:ext uri="{FF2B5EF4-FFF2-40B4-BE49-F238E27FC236}">
                <a16:creationId xmlns:a16="http://schemas.microsoft.com/office/drawing/2014/main" id="{CF891DA6-BB3C-BFF3-0301-4F04AD5070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3439" y="3803200"/>
            <a:ext cx="4875210" cy="287878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bg-BG" noProof="1">
                <a:ea typeface="+mn-lt"/>
                <a:cs typeface="+mn-lt"/>
              </a:rPr>
              <a:t>Several departments specialising in research and innovation, or even employee feedback, could provide the ideas.</a:t>
            </a:r>
          </a:p>
          <a:p>
            <a:r>
              <a:rPr lang="bg-BG" noProof="1">
                <a:ea typeface="+mn-lt"/>
                <a:cs typeface="+mn-lt"/>
              </a:rPr>
              <a:t>Tesla engineers innovate the automobile manufacturing process.</a:t>
            </a:r>
            <a:endParaRPr lang="bg-BG" noProof="1"/>
          </a:p>
          <a:p>
            <a:endParaRPr lang="bg-BG" dirty="0"/>
          </a:p>
          <a:p>
            <a:endParaRPr lang="bg-BG" dirty="0"/>
          </a:p>
          <a:p>
            <a:endParaRPr lang="bg-BG" dirty="0"/>
          </a:p>
        </p:txBody>
      </p:sp>
      <p:pic>
        <p:nvPicPr>
          <p:cNvPr id="7" name="Картина 7" descr="Картина, която съдържа текст&#10;&#10;Описанието е генерирано автоматично">
            <a:extLst>
              <a:ext uri="{FF2B5EF4-FFF2-40B4-BE49-F238E27FC236}">
                <a16:creationId xmlns:a16="http://schemas.microsoft.com/office/drawing/2014/main" id="{9B002249-7C59-FF9F-DCD9-D8D6843DA9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91189" y="1537523"/>
            <a:ext cx="3097368" cy="2033575"/>
          </a:xfrm>
          <a:prstGeom prst="rect">
            <a:avLst/>
          </a:prstGeom>
        </p:spPr>
      </p:pic>
      <p:sp>
        <p:nvSpPr>
          <p:cNvPr id="8" name="Текстово поле 7">
            <a:extLst>
              <a:ext uri="{FF2B5EF4-FFF2-40B4-BE49-F238E27FC236}">
                <a16:creationId xmlns:a16="http://schemas.microsoft.com/office/drawing/2014/main" id="{A02E25B9-3344-9177-4FCA-CD65C5711F4A}"/>
              </a:ext>
            </a:extLst>
          </p:cNvPr>
          <p:cNvSpPr txBox="1"/>
          <p:nvPr/>
        </p:nvSpPr>
        <p:spPr>
          <a:xfrm>
            <a:off x="4724400" y="4525963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039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66F5FE34-9BA4-34E4-B404-CEB3F6170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216" y="199955"/>
            <a:ext cx="10131378" cy="1478570"/>
          </a:xfrm>
        </p:spPr>
        <p:txBody>
          <a:bodyPr>
            <a:normAutofit/>
          </a:bodyPr>
          <a:lstStyle/>
          <a:p>
            <a:pPr algn="ctr"/>
            <a:r>
              <a:rPr lang="en-US" sz="3200" b="1" noProof="1">
                <a:solidFill>
                  <a:schemeClr val="bg1"/>
                </a:solidFill>
                <a:ea typeface="+mj-lt"/>
                <a:cs typeface="+mj-lt"/>
              </a:rPr>
              <a:t>The Innovation Process and The 4 P’s of Innovation</a:t>
            </a:r>
            <a:endParaRPr lang="bg-BG" sz="3200" b="1" noProof="1">
              <a:solidFill>
                <a:schemeClr val="bg1"/>
              </a:solidFill>
            </a:endParaRP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948EA706-AA8E-C32E-49FF-6466A8623A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1636" y="2249486"/>
            <a:ext cx="5168163" cy="381002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bg-BG" b="1" noProof="1">
                <a:solidFill>
                  <a:schemeClr val="bg1"/>
                </a:solidFill>
                <a:ea typeface="+mn-lt"/>
                <a:cs typeface="+mn-lt"/>
              </a:rPr>
              <a:t>The 4Ps of Innovation demonstrates that a business may be innovative by focusing on four key factors.</a:t>
            </a:r>
          </a:p>
          <a:p>
            <a:r>
              <a:rPr lang="en-GB" dirty="0">
                <a:ea typeface="+mn-lt"/>
                <a:cs typeface="+mn-lt"/>
              </a:rPr>
              <a:t>Product – the innovative product or service</a:t>
            </a:r>
            <a:endParaRPr lang="bg-BG" dirty="0"/>
          </a:p>
          <a:p>
            <a:r>
              <a:rPr lang="en-GB" dirty="0">
                <a:ea typeface="+mn-lt"/>
                <a:cs typeface="+mn-lt"/>
              </a:rPr>
              <a:t>Process – represents the innovation process.</a:t>
            </a:r>
            <a:endParaRPr lang="bg-BG" dirty="0"/>
          </a:p>
          <a:p>
            <a:r>
              <a:rPr lang="en-GB" dirty="0">
                <a:ea typeface="+mn-lt"/>
                <a:cs typeface="+mn-lt"/>
              </a:rPr>
              <a:t>Position – target market</a:t>
            </a:r>
            <a:endParaRPr lang="bg-BG" dirty="0"/>
          </a:p>
          <a:p>
            <a:r>
              <a:rPr lang="en-GB" dirty="0">
                <a:ea typeface="+mn-lt"/>
                <a:cs typeface="+mn-lt"/>
              </a:rPr>
              <a:t>Paradigm – make the product or service be beneficial for the company.</a:t>
            </a:r>
            <a:endParaRPr lang="bg-BG" dirty="0"/>
          </a:p>
          <a:p>
            <a:endParaRPr lang="bg-BG" dirty="0"/>
          </a:p>
        </p:txBody>
      </p:sp>
      <p:sp>
        <p:nvSpPr>
          <p:cNvPr id="4" name="Контейнер за съдържание 3">
            <a:extLst>
              <a:ext uri="{FF2B5EF4-FFF2-40B4-BE49-F238E27FC236}">
                <a16:creationId xmlns:a16="http://schemas.microsoft.com/office/drawing/2014/main" id="{FA43A4A1-5F7A-C871-63B1-05383CA07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5390365" cy="362757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bg-BG" noProof="1">
                <a:ea typeface="+mn-lt"/>
                <a:cs typeface="+mn-lt"/>
              </a:rPr>
              <a:t>Tesla has always prioritised sustainability</a:t>
            </a:r>
          </a:p>
          <a:p>
            <a:r>
              <a:rPr lang="bg-BG" noProof="1">
                <a:ea typeface="+mn-lt"/>
                <a:cs typeface="+mn-lt"/>
              </a:rPr>
              <a:t>Tesla didn't have the budget to be affordable from the outset. </a:t>
            </a:r>
          </a:p>
          <a:p>
            <a:r>
              <a:rPr lang="bg-BG" noProof="1">
                <a:ea typeface="+mn-lt"/>
                <a:cs typeface="+mn-lt"/>
              </a:rPr>
              <a:t>To create a luxury electric sports car to generate enough income to build affordable, ecological cars</a:t>
            </a:r>
          </a:p>
          <a:p>
            <a:pPr marL="0" indent="0">
              <a:buNone/>
            </a:pPr>
            <a:r>
              <a:rPr lang="bg-BG" b="1" noProof="1">
                <a:solidFill>
                  <a:schemeClr val="bg1"/>
                </a:solidFill>
                <a:ea typeface="+mn-lt"/>
                <a:cs typeface="+mn-lt"/>
              </a:rPr>
              <a:t>Tesla accomplished all goals for this innovation process.</a:t>
            </a:r>
            <a:endParaRPr lang="bg-BG" b="1" noProof="1">
              <a:solidFill>
                <a:schemeClr val="bg1"/>
              </a:solidFill>
            </a:endParaRPr>
          </a:p>
        </p:txBody>
      </p:sp>
      <p:pic>
        <p:nvPicPr>
          <p:cNvPr id="5" name="Картина 5" descr="Картина, която съдържа лого&#10;&#10;Описанието е генерирано автоматично">
            <a:extLst>
              <a:ext uri="{FF2B5EF4-FFF2-40B4-BE49-F238E27FC236}">
                <a16:creationId xmlns:a16="http://schemas.microsoft.com/office/drawing/2014/main" id="{9625F3A8-DA9C-8785-943C-827289D814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0034" y="1086789"/>
            <a:ext cx="2743200" cy="906620"/>
          </a:xfrm>
          <a:prstGeom prst="rect">
            <a:avLst/>
          </a:prstGeom>
        </p:spPr>
      </p:pic>
      <p:sp>
        <p:nvSpPr>
          <p:cNvPr id="6" name="Текстово поле 5">
            <a:extLst>
              <a:ext uri="{FF2B5EF4-FFF2-40B4-BE49-F238E27FC236}">
                <a16:creationId xmlns:a16="http://schemas.microsoft.com/office/drawing/2014/main" id="{CD8D0D31-6A1D-98F1-CEDC-6F54B73BC297}"/>
              </a:ext>
            </a:extLst>
          </p:cNvPr>
          <p:cNvSpPr txBox="1"/>
          <p:nvPr/>
        </p:nvSpPr>
        <p:spPr>
          <a:xfrm>
            <a:off x="4724400" y="4471988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081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E1DDAD8-1D10-4640-A034-BE90015E3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52FE7688-721D-4A97-B007-BDE056094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9E73A810-8571-4A9D-A3CB-336933AB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38AE405B-FA61-6645-AC69-6A7B8AE19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2519" y="618518"/>
            <a:ext cx="3986412" cy="147857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ea typeface="+mj-lt"/>
                <a:cs typeface="+mj-lt"/>
              </a:rPr>
              <a:t>Leadership and Management</a:t>
            </a:r>
            <a:r>
              <a:rPr lang="en-GB" sz="3200" b="1" dirty="0">
                <a:ea typeface="+mj-lt"/>
                <a:cs typeface="+mj-lt"/>
              </a:rPr>
              <a:t> </a:t>
            </a:r>
            <a:endParaRPr lang="bg-BG" sz="3200" dirty="0"/>
          </a:p>
        </p:txBody>
      </p:sp>
      <p:pic>
        <p:nvPicPr>
          <p:cNvPr id="4" name="Картина 4" descr="Картина, която съдържа текст, човек, мъж, стена&#10;&#10;Описанието е генерирано автоматично">
            <a:extLst>
              <a:ext uri="{FF2B5EF4-FFF2-40B4-BE49-F238E27FC236}">
                <a16:creationId xmlns:a16="http://schemas.microsoft.com/office/drawing/2014/main" id="{515E6249-593A-DD9A-264E-22505BEACBE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456" r="26956" b="-1"/>
          <a:stretch/>
        </p:blipFill>
        <p:spPr>
          <a:xfrm>
            <a:off x="-5597" y="10"/>
            <a:ext cx="7558541" cy="685799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FD642FB6-2808-4BC5-AE0B-7302C24B7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B0B8F04-D9A7-48E5-A29C-51A66B59D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D6D18883-6BFF-42BB-8088-FCCF83F9C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1D0FEFB3-A009-4D0F-9107-C0B17786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8E86C7F-B981-4448-8A1A-856F7124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4C6CFFD9-BA00-4184-8310-5FC955095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A1892DF3-4848-496C-8664-DFD32EE2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D6DB8C30-651E-4D8F-A70C-163FC5842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63DFB81-F969-4F44-BA6C-634795642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8E5DE346-AFCA-40DA-B5E2-93A86EA5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7A34306-2AE8-43D0-9686-E97B3B53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B9CC10F0-FFCD-4CB9-AF4C-22722D20B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2A6B0E38-C962-4491-BFDA-75378B4D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655F640B-8407-487C-8696-F4745147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FAB4F099-4FF6-4410-A5B9-2A5355719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6FE80B6E-3DA9-4304-9925-12E578C4E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67D1CB75-0CBA-4E13-924C-21F221D7BF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F2CC783B-FA45-4777-A76A-982B285C7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D68F4DD3-D736-4B78-972E-F5128CFBE7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B14AF103-15B3-4796-A71A-297D37E17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B0B240FB-0453-4B6F-9F9B-C2C3305AC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EBBBDCEE-433E-40F3-B49D-375CB162A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09B123C6-141E-4A37-B5A7-27E7764F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1FA1F521-36A1-49FF-84A7-229E8970F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DE512F89-D901-4487-A42C-02345EC5F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ED3ED0E5-3226-4B78-B3EA-C591824B8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9CBB1F68-B6DE-4ECF-B20F-328F9811E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A566C551-9523-4D97-A8CF-5C91F436C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9E166BA0-9268-4419-9332-2D30C21239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B700C031-AA54-4DC7-B8A2-2569B3FA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03045EC8-ECC8-473F-8786-DE266F05B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9337EBA2-5088-4A44-8C0B-A6EE7898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3486A705-2593-45C9-A13E-8E2FB7C35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F357321C-6DEE-4D02-A997-75E47EE0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D0B8F87F-3530-4BCD-A8E5-C1B83707B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5BE86BA3-AB0E-4F70-A552-0D9EB9E98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DF5FE773-B9AE-4A3F-8EDC-165CE579B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1">
              <a:extLst>
                <a:ext uri="{FF2B5EF4-FFF2-40B4-BE49-F238E27FC236}">
                  <a16:creationId xmlns:a16="http://schemas.microsoft.com/office/drawing/2014/main" id="{4A03D7BE-B358-4F8B-85EA-65E0CBF2D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2">
              <a:extLst>
                <a:ext uri="{FF2B5EF4-FFF2-40B4-BE49-F238E27FC236}">
                  <a16:creationId xmlns:a16="http://schemas.microsoft.com/office/drawing/2014/main" id="{A6548877-0957-435B-A419-389A278E5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3">
              <a:extLst>
                <a:ext uri="{FF2B5EF4-FFF2-40B4-BE49-F238E27FC236}">
                  <a16:creationId xmlns:a16="http://schemas.microsoft.com/office/drawing/2014/main" id="{B2D5EA95-9E60-468A-8DA1-40F05C9BD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4">
              <a:extLst>
                <a:ext uri="{FF2B5EF4-FFF2-40B4-BE49-F238E27FC236}">
                  <a16:creationId xmlns:a16="http://schemas.microsoft.com/office/drawing/2014/main" id="{C9B409CE-11E5-40D1-8C9B-86614EAE2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9E594AF5-DB50-4227-AC2F-10EE5233C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6" name="Freeform 46">
              <a:extLst>
                <a:ext uri="{FF2B5EF4-FFF2-40B4-BE49-F238E27FC236}">
                  <a16:creationId xmlns:a16="http://schemas.microsoft.com/office/drawing/2014/main" id="{9335DCAF-74A2-4994-B5BF-1C079A40A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7">
              <a:extLst>
                <a:ext uri="{FF2B5EF4-FFF2-40B4-BE49-F238E27FC236}">
                  <a16:creationId xmlns:a16="http://schemas.microsoft.com/office/drawing/2014/main" id="{1DC8E1A2-0C6B-4BA9-85F4-3645AED5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8">
              <a:extLst>
                <a:ext uri="{FF2B5EF4-FFF2-40B4-BE49-F238E27FC236}">
                  <a16:creationId xmlns:a16="http://schemas.microsoft.com/office/drawing/2014/main" id="{28F38DE0-3BEE-441A-8212-E77DA2328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49">
              <a:extLst>
                <a:ext uri="{FF2B5EF4-FFF2-40B4-BE49-F238E27FC236}">
                  <a16:creationId xmlns:a16="http://schemas.microsoft.com/office/drawing/2014/main" id="{AE81208E-D239-496C-A312-506B0241B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0">
              <a:extLst>
                <a:ext uri="{FF2B5EF4-FFF2-40B4-BE49-F238E27FC236}">
                  <a16:creationId xmlns:a16="http://schemas.microsoft.com/office/drawing/2014/main" id="{242FE966-DDA4-4668-B8D6-C4B0D4C78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1">
              <a:extLst>
                <a:ext uri="{FF2B5EF4-FFF2-40B4-BE49-F238E27FC236}">
                  <a16:creationId xmlns:a16="http://schemas.microsoft.com/office/drawing/2014/main" id="{FB0A5F60-550F-4025-9DCE-6F42A7C06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D7B61D18-4A61-44C9-A809-40639E8C1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3">
              <a:extLst>
                <a:ext uri="{FF2B5EF4-FFF2-40B4-BE49-F238E27FC236}">
                  <a16:creationId xmlns:a16="http://schemas.microsoft.com/office/drawing/2014/main" id="{CB26E7EB-DC12-4BA7-B5DE-09EF2C1D0A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4">
              <a:extLst>
                <a:ext uri="{FF2B5EF4-FFF2-40B4-BE49-F238E27FC236}">
                  <a16:creationId xmlns:a16="http://schemas.microsoft.com/office/drawing/2014/main" id="{921237B4-9D85-4611-851F-5DBD71544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5">
              <a:extLst>
                <a:ext uri="{FF2B5EF4-FFF2-40B4-BE49-F238E27FC236}">
                  <a16:creationId xmlns:a16="http://schemas.microsoft.com/office/drawing/2014/main" id="{C91509DE-9FAA-4E84-BCC1-CDDBEA8AC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6">
              <a:extLst>
                <a:ext uri="{FF2B5EF4-FFF2-40B4-BE49-F238E27FC236}">
                  <a16:creationId xmlns:a16="http://schemas.microsoft.com/office/drawing/2014/main" id="{C7029B06-6A09-4E46-BA86-F3C66DBDD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7">
              <a:extLst>
                <a:ext uri="{FF2B5EF4-FFF2-40B4-BE49-F238E27FC236}">
                  <a16:creationId xmlns:a16="http://schemas.microsoft.com/office/drawing/2014/main" id="{FF4ACFBF-D1F2-47B1-B0EB-F08C6508B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58">
              <a:extLst>
                <a:ext uri="{FF2B5EF4-FFF2-40B4-BE49-F238E27FC236}">
                  <a16:creationId xmlns:a16="http://schemas.microsoft.com/office/drawing/2014/main" id="{A6FD1991-3A0E-4F63-BAD9-A98C2986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33D5BF03-718B-7C94-EBCA-C8A40BA2E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2519" y="2249487"/>
            <a:ext cx="3546384" cy="404613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bg-BG" sz="1800" noProof="1">
                <a:ea typeface="+mn-lt"/>
                <a:cs typeface="+mn-lt"/>
              </a:rPr>
              <a:t>Leadership influences company creativity. Tesla CEO Elon Musk is known for his innovative spirit. He wants to solve environmental challenges while giving Tesla customers a comfortable ride. Elon Musk is considered a transformational leader since he constantly improves products.</a:t>
            </a:r>
            <a:endParaRPr lang="bg-BG" sz="1800" noProof="1"/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31DB8443-154D-D633-8D9A-AAD34ECB71DA}"/>
              </a:ext>
            </a:extLst>
          </p:cNvPr>
          <p:cNvSpPr txBox="1"/>
          <p:nvPr/>
        </p:nvSpPr>
        <p:spPr>
          <a:xfrm>
            <a:off x="6881611" y="5498832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765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E1DDAD8-1D10-4640-A034-BE90015E3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52FE7688-721D-4A97-B007-BDE056094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2">
              <a:extLst>
                <a:ext uri="{FF2B5EF4-FFF2-40B4-BE49-F238E27FC236}">
                  <a16:creationId xmlns:a16="http://schemas.microsoft.com/office/drawing/2014/main" id="{9E73A810-8571-4A9D-A3CB-336933AB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933C133E-8D5E-E078-BBB6-385C700C0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2519" y="618518"/>
            <a:ext cx="3084891" cy="1478570"/>
          </a:xfrm>
        </p:spPr>
        <p:txBody>
          <a:bodyPr>
            <a:normAutofit/>
          </a:bodyPr>
          <a:lstStyle/>
          <a:p>
            <a:r>
              <a:rPr lang="bg-BG" sz="3200" b="1" dirty="0">
                <a:solidFill>
                  <a:schemeClr val="bg1"/>
                </a:solidFill>
              </a:rPr>
              <a:t>CONCLUSION</a:t>
            </a:r>
            <a:endParaRPr lang="bg-BG" sz="3200" dirty="0">
              <a:solidFill>
                <a:schemeClr val="bg1"/>
              </a:solidFill>
            </a:endParaRPr>
          </a:p>
        </p:txBody>
      </p:sp>
      <p:pic>
        <p:nvPicPr>
          <p:cNvPr id="4" name="Картина 4" descr="Картина, която съдържа на закрито, тъмен&#10;&#10;Описанието е генерирано автоматично">
            <a:extLst>
              <a:ext uri="{FF2B5EF4-FFF2-40B4-BE49-F238E27FC236}">
                <a16:creationId xmlns:a16="http://schemas.microsoft.com/office/drawing/2014/main" id="{16F234C6-418B-5360-4D61-8FA11FB4457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847" r="13583" b="-1"/>
          <a:stretch/>
        </p:blipFill>
        <p:spPr>
          <a:xfrm>
            <a:off x="-5597" y="10"/>
            <a:ext cx="6324316" cy="685799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FD642FB6-2808-4BC5-AE0B-7302C24B7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B0B8F04-D9A7-48E5-A29C-51A66B59D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D6D18883-6BFF-42BB-8088-FCCF83F9C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1D0FEFB3-A009-4D0F-9107-C0B17786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8E86C7F-B981-4448-8A1A-856F7124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4C6CFFD9-BA00-4184-8310-5FC955095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A1892DF3-4848-496C-8664-DFD32EE2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D6DB8C30-651E-4D8F-A70C-163FC5842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563DFB81-F969-4F44-BA6C-634795642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3">
              <a:extLst>
                <a:ext uri="{FF2B5EF4-FFF2-40B4-BE49-F238E27FC236}">
                  <a16:creationId xmlns:a16="http://schemas.microsoft.com/office/drawing/2014/main" id="{8E5DE346-AFCA-40DA-B5E2-93A86EA5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77A34306-2AE8-43D0-9686-E97B3B53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B9CC10F0-FFCD-4CB9-AF4C-22722D20B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2A6B0E38-C962-4491-BFDA-75378B4D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7">
              <a:extLst>
                <a:ext uri="{FF2B5EF4-FFF2-40B4-BE49-F238E27FC236}">
                  <a16:creationId xmlns:a16="http://schemas.microsoft.com/office/drawing/2014/main" id="{655F640B-8407-487C-8696-F4745147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FAB4F099-4FF6-4410-A5B9-2A5355719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6FE80B6E-3DA9-4304-9925-12E578C4E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67D1CB75-0CBA-4E13-924C-21F221D7BF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1">
              <a:extLst>
                <a:ext uri="{FF2B5EF4-FFF2-40B4-BE49-F238E27FC236}">
                  <a16:creationId xmlns:a16="http://schemas.microsoft.com/office/drawing/2014/main" id="{F2CC783B-FA45-4777-A76A-982B285C7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D68F4DD3-D736-4B78-972E-F5128CFBE7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B14AF103-15B3-4796-A71A-297D37E17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B0B240FB-0453-4B6F-9F9B-C2C3305AC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EBBBDCEE-433E-40F3-B49D-375CB162A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09B123C6-141E-4A37-B5A7-27E7764F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1FA1F521-36A1-49FF-84A7-229E8970F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DE512F89-D901-4487-A42C-02345EC5F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ED3ED0E5-3226-4B78-B3EA-C591824B8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9CBB1F68-B6DE-4ECF-B20F-328F9811E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A566C551-9523-4D97-A8CF-5C91F436C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9E166BA0-9268-4419-9332-2D30C21239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B700C031-AA54-4DC7-B8A2-2569B3FA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03045EC8-ECC8-473F-8786-DE266F05B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9337EBA2-5088-4A44-8C0B-A6EE7898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3486A705-2593-45C9-A13E-8E2FB7C35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F357321C-6DEE-4D02-A997-75E47EE0E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D0B8F87F-3530-4BCD-A8E5-C1B83707B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39">
              <a:extLst>
                <a:ext uri="{FF2B5EF4-FFF2-40B4-BE49-F238E27FC236}">
                  <a16:creationId xmlns:a16="http://schemas.microsoft.com/office/drawing/2014/main" id="{5BE86BA3-AB0E-4F70-A552-0D9EB9E98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0">
              <a:extLst>
                <a:ext uri="{FF2B5EF4-FFF2-40B4-BE49-F238E27FC236}">
                  <a16:creationId xmlns:a16="http://schemas.microsoft.com/office/drawing/2014/main" id="{DF5FE773-B9AE-4A3F-8EDC-165CE579B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1">
              <a:extLst>
                <a:ext uri="{FF2B5EF4-FFF2-40B4-BE49-F238E27FC236}">
                  <a16:creationId xmlns:a16="http://schemas.microsoft.com/office/drawing/2014/main" id="{4A03D7BE-B358-4F8B-85EA-65E0CBF2D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2">
              <a:extLst>
                <a:ext uri="{FF2B5EF4-FFF2-40B4-BE49-F238E27FC236}">
                  <a16:creationId xmlns:a16="http://schemas.microsoft.com/office/drawing/2014/main" id="{A6548877-0957-435B-A419-389A278E5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3">
              <a:extLst>
                <a:ext uri="{FF2B5EF4-FFF2-40B4-BE49-F238E27FC236}">
                  <a16:creationId xmlns:a16="http://schemas.microsoft.com/office/drawing/2014/main" id="{B2D5EA95-9E60-468A-8DA1-40F05C9BD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4">
              <a:extLst>
                <a:ext uri="{FF2B5EF4-FFF2-40B4-BE49-F238E27FC236}">
                  <a16:creationId xmlns:a16="http://schemas.microsoft.com/office/drawing/2014/main" id="{C9B409CE-11E5-40D1-8C9B-86614EAE2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9E594AF5-DB50-4227-AC2F-10EE5233C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8" name="Freeform 46">
              <a:extLst>
                <a:ext uri="{FF2B5EF4-FFF2-40B4-BE49-F238E27FC236}">
                  <a16:creationId xmlns:a16="http://schemas.microsoft.com/office/drawing/2014/main" id="{9335DCAF-74A2-4994-B5BF-1C079A40A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47">
              <a:extLst>
                <a:ext uri="{FF2B5EF4-FFF2-40B4-BE49-F238E27FC236}">
                  <a16:creationId xmlns:a16="http://schemas.microsoft.com/office/drawing/2014/main" id="{1DC8E1A2-0C6B-4BA9-85F4-3645AED5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48">
              <a:extLst>
                <a:ext uri="{FF2B5EF4-FFF2-40B4-BE49-F238E27FC236}">
                  <a16:creationId xmlns:a16="http://schemas.microsoft.com/office/drawing/2014/main" id="{28F38DE0-3BEE-441A-8212-E77DA2328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49">
              <a:extLst>
                <a:ext uri="{FF2B5EF4-FFF2-40B4-BE49-F238E27FC236}">
                  <a16:creationId xmlns:a16="http://schemas.microsoft.com/office/drawing/2014/main" id="{AE81208E-D239-496C-A312-506B0241B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0">
              <a:extLst>
                <a:ext uri="{FF2B5EF4-FFF2-40B4-BE49-F238E27FC236}">
                  <a16:creationId xmlns:a16="http://schemas.microsoft.com/office/drawing/2014/main" id="{242FE966-DDA4-4668-B8D6-C4B0D4C78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1">
              <a:extLst>
                <a:ext uri="{FF2B5EF4-FFF2-40B4-BE49-F238E27FC236}">
                  <a16:creationId xmlns:a16="http://schemas.microsoft.com/office/drawing/2014/main" id="{FB0A5F60-550F-4025-9DCE-6F42A7C06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2">
              <a:extLst>
                <a:ext uri="{FF2B5EF4-FFF2-40B4-BE49-F238E27FC236}">
                  <a16:creationId xmlns:a16="http://schemas.microsoft.com/office/drawing/2014/main" id="{D7B61D18-4A61-44C9-A809-40639E8C1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3">
              <a:extLst>
                <a:ext uri="{FF2B5EF4-FFF2-40B4-BE49-F238E27FC236}">
                  <a16:creationId xmlns:a16="http://schemas.microsoft.com/office/drawing/2014/main" id="{CB26E7EB-DC12-4BA7-B5DE-09EF2C1D0A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4">
              <a:extLst>
                <a:ext uri="{FF2B5EF4-FFF2-40B4-BE49-F238E27FC236}">
                  <a16:creationId xmlns:a16="http://schemas.microsoft.com/office/drawing/2014/main" id="{921237B4-9D85-4611-851F-5DBD71544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5">
              <a:extLst>
                <a:ext uri="{FF2B5EF4-FFF2-40B4-BE49-F238E27FC236}">
                  <a16:creationId xmlns:a16="http://schemas.microsoft.com/office/drawing/2014/main" id="{C91509DE-9FAA-4E84-BCC1-CDDBEA8AC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56">
              <a:extLst>
                <a:ext uri="{FF2B5EF4-FFF2-40B4-BE49-F238E27FC236}">
                  <a16:creationId xmlns:a16="http://schemas.microsoft.com/office/drawing/2014/main" id="{C7029B06-6A09-4E46-BA86-F3C66DBDD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57">
              <a:extLst>
                <a:ext uri="{FF2B5EF4-FFF2-40B4-BE49-F238E27FC236}">
                  <a16:creationId xmlns:a16="http://schemas.microsoft.com/office/drawing/2014/main" id="{FF4ACFBF-D1F2-47B1-B0EB-F08C6508B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58">
              <a:extLst>
                <a:ext uri="{FF2B5EF4-FFF2-40B4-BE49-F238E27FC236}">
                  <a16:creationId xmlns:a16="http://schemas.microsoft.com/office/drawing/2014/main" id="{A6FD1991-3A0E-4F63-BAD9-A98C2986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840B0E0-2EC4-7D2B-F784-068B3FA91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18" y="2249487"/>
            <a:ext cx="5156243" cy="38100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Tesla's electric automobiles represent the cutting edge of progressive innovation in the automobile business. Since it consistently releases new and improved models, Tesla has earned a reputation as one of the most innovative companies in the business. Tesla has used every available Innovation Model to identify and overcome its unique challenges.</a:t>
            </a:r>
            <a:endParaRPr lang="bg-BG" dirty="0"/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5B72CE13-D210-4551-80B4-2B6230B7B513}"/>
              </a:ext>
            </a:extLst>
          </p:cNvPr>
          <p:cNvSpPr txBox="1"/>
          <p:nvPr/>
        </p:nvSpPr>
        <p:spPr>
          <a:xfrm>
            <a:off x="6836802" y="6207184"/>
            <a:ext cx="5148619" cy="382505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030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81F507F6-F3AA-1FCE-7B63-845451AE5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5807" y="167757"/>
            <a:ext cx="9905998" cy="760113"/>
          </a:xfrm>
        </p:spPr>
        <p:txBody>
          <a:bodyPr>
            <a:normAutofit/>
          </a:bodyPr>
          <a:lstStyle/>
          <a:p>
            <a:pPr algn="ctr"/>
            <a:r>
              <a:rPr lang="bg-BG" sz="3200" b="1" dirty="0">
                <a:solidFill>
                  <a:schemeClr val="bg1"/>
                </a:solidFill>
              </a:rPr>
              <a:t>REFERENCES</a:t>
            </a:r>
            <a:endParaRPr lang="bg-BG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BAACA41D-15FA-D17F-5831-1496A5E9F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412" y="1276059"/>
            <a:ext cx="10863941" cy="53737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noProof="1">
                <a:ea typeface="+mn-lt"/>
                <a:cs typeface="+mn-lt"/>
              </a:rPr>
              <a:t>Ajitha, P.V. and Nagra, A. (2021). An Overview of Artificial Intelligence in Automobile Industry – a Case Study on Tesla Cars. </a:t>
            </a:r>
            <a:r>
              <a:rPr lang="en-GB" sz="1400" i="1" noProof="1">
                <a:ea typeface="+mn-lt"/>
                <a:cs typeface="+mn-lt"/>
              </a:rPr>
              <a:t>Solid State Technology</a:t>
            </a:r>
            <a:r>
              <a:rPr lang="en-GB" sz="1400" noProof="1">
                <a:ea typeface="+mn-lt"/>
                <a:cs typeface="+mn-lt"/>
              </a:rPr>
              <a:t>, 62(1), pp.503–512.</a:t>
            </a:r>
            <a:endParaRPr lang="en-GB" sz="1400" noProof="1"/>
          </a:p>
          <a:p>
            <a:r>
              <a:rPr lang="en-GB" sz="1400" noProof="1">
                <a:ea typeface="+mn-lt"/>
                <a:cs typeface="+mn-lt"/>
              </a:rPr>
              <a:t>Akgun, A.E., Keskin, H., Ayar, H. and Etlioglu, T. (2017). Why Companies Go Positive Marketing innovations: a New Theoretical Prototype for 4Ps of Innovation. </a:t>
            </a:r>
            <a:r>
              <a:rPr lang="en-GB" sz="1400" i="1" noProof="1">
                <a:ea typeface="+mn-lt"/>
                <a:cs typeface="+mn-lt"/>
              </a:rPr>
              <a:t>Pressacademia</a:t>
            </a:r>
            <a:r>
              <a:rPr lang="en-GB" sz="1400" noProof="1">
                <a:ea typeface="+mn-lt"/>
                <a:cs typeface="+mn-lt"/>
              </a:rPr>
              <a:t>, 6(2), pp.70–77. doi: </a:t>
            </a:r>
            <a:r>
              <a:rPr lang="en-GB" sz="1400" noProof="1">
                <a:ea typeface="+mn-lt"/>
                <a:cs typeface="+mn-lt"/>
                <a:hlinkClick r:id="rId2"/>
              </a:rPr>
              <a:t>https://doi.org/10.17261/pressacademia.2017.496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r>
              <a:rPr lang="en-GB" sz="1400" noProof="1">
                <a:ea typeface="+mn-lt"/>
                <a:cs typeface="+mn-lt"/>
              </a:rPr>
              <a:t>Ang, C. (2021). </a:t>
            </a:r>
            <a:r>
              <a:rPr lang="en-GB" sz="1400" i="1" noProof="1">
                <a:ea typeface="+mn-lt"/>
                <a:cs typeface="+mn-lt"/>
              </a:rPr>
              <a:t>Ranked: the Most Innovative Companies in 2021</a:t>
            </a:r>
            <a:r>
              <a:rPr lang="en-GB" sz="1400" noProof="1">
                <a:ea typeface="+mn-lt"/>
                <a:cs typeface="+mn-lt"/>
              </a:rPr>
              <a:t>. [online] Visual Capitalist. Available at: </a:t>
            </a:r>
            <a:r>
              <a:rPr lang="en-GB" sz="1400" noProof="1">
                <a:ea typeface="+mn-lt"/>
                <a:cs typeface="+mn-lt"/>
                <a:hlinkClick r:id="rId2"/>
              </a:rPr>
              <a:t>https://visualcapitalist.com/ranked-the-most-innovative-companies-in-2021/</a:t>
            </a:r>
            <a:r>
              <a:rPr lang="en-GB" sz="1400" noProof="1">
                <a:ea typeface="+mn-lt"/>
                <a:cs typeface="+mn-lt"/>
              </a:rPr>
              <a:t> [Accessed 14 Mar. 2023].</a:t>
            </a:r>
            <a:endParaRPr lang="en-GB" sz="1400" noProof="1"/>
          </a:p>
          <a:p>
            <a:r>
              <a:rPr lang="en-GB" sz="1400" noProof="1">
                <a:ea typeface="+mn-lt"/>
                <a:cs typeface="+mn-lt"/>
              </a:rPr>
              <a:t>Dr Nicole Brown. (2015). </a:t>
            </a:r>
            <a:r>
              <a:rPr lang="en-GB" sz="1400" i="1" noProof="1">
                <a:ea typeface="+mn-lt"/>
                <a:cs typeface="+mn-lt"/>
              </a:rPr>
              <a:t>Reflective model according to Gibbs</a:t>
            </a:r>
            <a:r>
              <a:rPr lang="en-GB" sz="1400" noProof="1">
                <a:ea typeface="+mn-lt"/>
                <a:cs typeface="+mn-lt"/>
              </a:rPr>
              <a:t>. [online] Available at: </a:t>
            </a:r>
            <a:r>
              <a:rPr lang="en-GB" sz="1400" noProof="1">
                <a:ea typeface="+mn-lt"/>
                <a:cs typeface="+mn-lt"/>
                <a:hlinkClick r:id="rId3"/>
              </a:rPr>
              <a:t>https://www.nicole-brown.co.uk/reflective-model-according-to-gibbs/#:~:text=The%20reflective%20model%20according%20to</a:t>
            </a:r>
            <a:r>
              <a:rPr lang="en-GB" sz="1400" noProof="1">
                <a:ea typeface="+mn-lt"/>
                <a:cs typeface="+mn-lt"/>
              </a:rPr>
              <a:t>. [Accessed 12 Mar. 2023].</a:t>
            </a:r>
            <a:endParaRPr lang="en-GB" sz="1400" noProof="1"/>
          </a:p>
          <a:p>
            <a:r>
              <a:rPr lang="en-GB" sz="1400" noProof="1">
                <a:ea typeface="+mn-lt"/>
                <a:cs typeface="+mn-lt"/>
              </a:rPr>
              <a:t>Practera (2021). </a:t>
            </a:r>
            <a:r>
              <a:rPr lang="en-GB" sz="1400" i="1" noProof="1">
                <a:ea typeface="+mn-lt"/>
                <a:cs typeface="+mn-lt"/>
              </a:rPr>
              <a:t>What Is the Experiential Learning Theory of David Kolb?</a:t>
            </a:r>
            <a:r>
              <a:rPr lang="en-GB" sz="1400" noProof="1">
                <a:ea typeface="+mn-lt"/>
                <a:cs typeface="+mn-lt"/>
              </a:rPr>
              <a:t> [online] Practera. Available at: </a:t>
            </a:r>
            <a:r>
              <a:rPr lang="en-GB" sz="1400" noProof="1">
                <a:ea typeface="+mn-lt"/>
                <a:cs typeface="+mn-lt"/>
                <a:hlinkClick r:id="rId4"/>
              </a:rPr>
              <a:t>https://practera.com/what-is-the-experiential-learning-theory-of-david-kolb/#:~:text=Kolb</a:t>
            </a:r>
            <a:r>
              <a:rPr lang="en-GB" sz="1400" noProof="1">
                <a:ea typeface="+mn-lt"/>
                <a:cs typeface="+mn-lt"/>
              </a:rPr>
              <a:t>. [Accessed 12 Mar. 2023].</a:t>
            </a:r>
            <a:endParaRPr lang="en-GB" sz="1400" noProof="1"/>
          </a:p>
          <a:p>
            <a:r>
              <a:rPr lang="en-GB" sz="1400" noProof="1">
                <a:ea typeface="+mn-lt"/>
                <a:cs typeface="+mn-lt"/>
              </a:rPr>
              <a:t>Avendaño, D. (2022). </a:t>
            </a:r>
            <a:r>
              <a:rPr lang="en-GB" sz="1400" i="1" noProof="1">
                <a:ea typeface="+mn-lt"/>
                <a:cs typeface="+mn-lt"/>
              </a:rPr>
              <a:t>Boud Reflection Model</a:t>
            </a:r>
            <a:r>
              <a:rPr lang="en-GB" sz="1400" noProof="1">
                <a:ea typeface="+mn-lt"/>
                <a:cs typeface="+mn-lt"/>
              </a:rPr>
              <a:t>. [online] Toolshero. Available at: </a:t>
            </a:r>
            <a:r>
              <a:rPr lang="en-GB" sz="1400" noProof="1">
                <a:ea typeface="+mn-lt"/>
                <a:cs typeface="+mn-lt"/>
                <a:hlinkClick r:id="rId5"/>
              </a:rPr>
              <a:t>https://www.toolshero.com/personal-development/boud-reflection-model/#:~:text=The%20emotions%20of%20a%20person</a:t>
            </a:r>
            <a:r>
              <a:rPr lang="en-GB" sz="1400" noProof="1">
                <a:ea typeface="+mn-lt"/>
                <a:cs typeface="+mn-lt"/>
              </a:rPr>
              <a:t>. [Accessed 12 Mar. 2023].</a:t>
            </a:r>
            <a:endParaRPr lang="en-GB" sz="1400" noProof="1"/>
          </a:p>
          <a:p>
            <a:r>
              <a:rPr lang="en-GB" sz="1400" noProof="1">
                <a:ea typeface="+mn-lt"/>
                <a:cs typeface="+mn-lt"/>
              </a:rPr>
              <a:t>NursingAnswers.net. (2018). </a:t>
            </a:r>
            <a:r>
              <a:rPr lang="en-GB" sz="1400" i="1" noProof="1">
                <a:ea typeface="+mn-lt"/>
                <a:cs typeface="+mn-lt"/>
              </a:rPr>
              <a:t>Atkins and Murphy Model of Reflection</a:t>
            </a:r>
            <a:r>
              <a:rPr lang="en-GB" sz="1400" noProof="1">
                <a:ea typeface="+mn-lt"/>
                <a:cs typeface="+mn-lt"/>
              </a:rPr>
              <a:t>. [online] Available at: </a:t>
            </a:r>
            <a:r>
              <a:rPr lang="en-GB" sz="1400" noProof="1">
                <a:ea typeface="+mn-lt"/>
                <a:cs typeface="+mn-lt"/>
                <a:hlinkClick r:id="rId6"/>
              </a:rPr>
              <a:t>https://nursinganswers.net/reflective-guides/atkins-and-murphy.php</a:t>
            </a:r>
            <a:r>
              <a:rPr lang="en-GB" sz="1400" noProof="1">
                <a:ea typeface="+mn-lt"/>
                <a:cs typeface="+mn-lt"/>
              </a:rPr>
              <a:t>. [Accessed 12 Mar. 2023].</a:t>
            </a:r>
          </a:p>
          <a:p>
            <a:r>
              <a:rPr lang="en-GB" sz="1400" noProof="1">
                <a:ea typeface="+mn-lt"/>
                <a:cs typeface="+mn-lt"/>
              </a:rPr>
              <a:t>Cropley, D.H., Kaufman, J.C. and Cropley, A.J. (2011). Measuring Creativity for Innovation Management. </a:t>
            </a:r>
            <a:r>
              <a:rPr lang="en-GB" sz="1400" i="1" noProof="1">
                <a:ea typeface="+mn-lt"/>
                <a:cs typeface="+mn-lt"/>
              </a:rPr>
              <a:t>Journal of Technology Management &amp; Innovation</a:t>
            </a:r>
            <a:r>
              <a:rPr lang="en-GB" sz="1400" noProof="1">
                <a:ea typeface="+mn-lt"/>
                <a:cs typeface="+mn-lt"/>
              </a:rPr>
              <a:t>, 6(3), pp.13–30. doi:</a:t>
            </a:r>
            <a:r>
              <a:rPr lang="en-GB" sz="1400" noProof="1">
                <a:ea typeface="+mn-lt"/>
                <a:cs typeface="+mn-lt"/>
                <a:hlinkClick r:id="rId2"/>
              </a:rPr>
              <a:t>https://doi.org/10.4067/s0718-27242011000300002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452832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Текстово поле 1">
            <a:extLst>
              <a:ext uri="{FF2B5EF4-FFF2-40B4-BE49-F238E27FC236}">
                <a16:creationId xmlns:a16="http://schemas.microsoft.com/office/drawing/2014/main" id="{EC44C612-7E76-AAD2-D479-BBFE770E6388}"/>
              </a:ext>
            </a:extLst>
          </p:cNvPr>
          <p:cNvSpPr txBox="1"/>
          <p:nvPr/>
        </p:nvSpPr>
        <p:spPr>
          <a:xfrm>
            <a:off x="775607" y="462642"/>
            <a:ext cx="10749642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noProof="1">
                <a:ea typeface="+mn-lt"/>
                <a:cs typeface="+mn-lt"/>
              </a:rPr>
              <a:t>Financial Times (2020). </a:t>
            </a:r>
            <a:r>
              <a:rPr lang="en-GB" sz="1400" i="1" noProof="1">
                <a:ea typeface="+mn-lt"/>
                <a:cs typeface="+mn-lt"/>
              </a:rPr>
              <a:t>Tesla’s rise has sparked an electric revolution</a:t>
            </a:r>
            <a:r>
              <a:rPr lang="en-GB" sz="1400" noProof="1">
                <a:ea typeface="+mn-lt"/>
                <a:cs typeface="+mn-lt"/>
              </a:rPr>
              <a:t>. [online] Available at: </a:t>
            </a:r>
            <a:r>
              <a:rPr lang="en-GB" sz="1400" noProof="1">
                <a:ea typeface="+mn-lt"/>
                <a:cs typeface="+mn-lt"/>
                <a:hlinkClick r:id="rId2"/>
              </a:rPr>
              <a:t>https://www.ft.com/content/2cb13384-3dd7-11ea-a01a-bae547046735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pPr marL="285750" indent="-285750" algn="l">
              <a:buFont typeface="Arial"/>
              <a:buChar char="•"/>
            </a:pPr>
            <a:endParaRPr lang="en-GB" sz="1400" noProof="1"/>
          </a:p>
          <a:p>
            <a:pPr marL="285750" indent="-285750">
              <a:buFont typeface="Arial"/>
              <a:buChar char="•"/>
            </a:pPr>
            <a:r>
              <a:rPr lang="en-GB" sz="1400" noProof="1">
                <a:ea typeface="+mn-lt"/>
                <a:cs typeface="+mn-lt"/>
              </a:rPr>
              <a:t>Leminen, S., Turunen, T. and Westerlund, M. (2015). The Grey Areas between Open and Closed in Innovation Networks. </a:t>
            </a:r>
            <a:r>
              <a:rPr lang="en-GB" sz="1400" i="1" noProof="1">
                <a:ea typeface="+mn-lt"/>
                <a:cs typeface="+mn-lt"/>
              </a:rPr>
              <a:t>Technology Innovation Management Review</a:t>
            </a:r>
            <a:r>
              <a:rPr lang="en-GB" sz="1400" noProof="1">
                <a:ea typeface="+mn-lt"/>
                <a:cs typeface="+mn-lt"/>
              </a:rPr>
              <a:t>, 5(12), pp.6–18. doi:</a:t>
            </a:r>
            <a:r>
              <a:rPr lang="en-GB" sz="1400" noProof="1">
                <a:ea typeface="+mn-lt"/>
                <a:cs typeface="+mn-lt"/>
                <a:hlinkClick r:id="rId3"/>
              </a:rPr>
              <a:t>https://doi.org/10.22215/timreview/948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pPr marL="285750" indent="-285750">
              <a:buFont typeface="Arial"/>
              <a:buChar char="•"/>
            </a:pPr>
            <a:r>
              <a:rPr lang="en-GB" sz="1400" noProof="1">
                <a:ea typeface="+mn-lt"/>
                <a:cs typeface="+mn-lt"/>
              </a:rPr>
              <a:t>Mangram, M.E. (2012). The Globalization of Tesla Motors: a Strategic Marketing Plan Analysis. </a:t>
            </a:r>
            <a:r>
              <a:rPr lang="en-GB" sz="1400" i="1" noProof="1">
                <a:ea typeface="+mn-lt"/>
                <a:cs typeface="+mn-lt"/>
              </a:rPr>
              <a:t>Journal of Strategic Marketing</a:t>
            </a:r>
            <a:r>
              <a:rPr lang="en-GB" sz="1400" noProof="1">
                <a:ea typeface="+mn-lt"/>
                <a:cs typeface="+mn-lt"/>
              </a:rPr>
              <a:t>, [online] 20(4), pp.289–312. doi:</a:t>
            </a:r>
            <a:r>
              <a:rPr lang="en-GB" sz="1400" noProof="1">
                <a:ea typeface="+mn-lt"/>
                <a:cs typeface="+mn-lt"/>
                <a:hlinkClick r:id="rId3"/>
              </a:rPr>
              <a:t>https://doi.org/10.1080/0965254x.2012.657224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pPr marL="285750" indent="-285750">
              <a:buFont typeface="Arial"/>
              <a:buChar char="•"/>
            </a:pPr>
            <a:r>
              <a:rPr lang="en-GB" sz="1400" noProof="1">
                <a:ea typeface="+mn-lt"/>
                <a:cs typeface="+mn-lt"/>
              </a:rPr>
              <a:t>Tesla (2013). </a:t>
            </a:r>
            <a:r>
              <a:rPr lang="en-GB" sz="1400" i="1" noProof="1">
                <a:ea typeface="+mn-lt"/>
                <a:cs typeface="+mn-lt"/>
              </a:rPr>
              <a:t>The Mission of Tesla</a:t>
            </a:r>
            <a:r>
              <a:rPr lang="en-GB" sz="1400" noProof="1">
                <a:ea typeface="+mn-lt"/>
                <a:cs typeface="+mn-lt"/>
              </a:rPr>
              <a:t>. [online] Tesla.com. Available at: </a:t>
            </a:r>
            <a:r>
              <a:rPr lang="en-GB" sz="1400" noProof="1">
                <a:ea typeface="+mn-lt"/>
                <a:cs typeface="+mn-lt"/>
                <a:hlinkClick r:id="rId3"/>
              </a:rPr>
              <a:t>https://www.tesla.com/blog/mission-tesla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pPr>
              <a:buFont typeface="Arial"/>
              <a:buChar char="•"/>
            </a:pPr>
            <a:r>
              <a:rPr lang="en-GB" sz="1400" noProof="1">
                <a:ea typeface="+mn-lt"/>
                <a:cs typeface="+mn-lt"/>
              </a:rPr>
              <a:t>Tesla (2019). </a:t>
            </a:r>
            <a:r>
              <a:rPr lang="en-GB" sz="1400" i="1" noProof="1">
                <a:ea typeface="+mn-lt"/>
                <a:cs typeface="+mn-lt"/>
              </a:rPr>
              <a:t>Charging Partners | Tesla</a:t>
            </a:r>
            <a:r>
              <a:rPr lang="en-GB" sz="1400" noProof="1">
                <a:ea typeface="+mn-lt"/>
                <a:cs typeface="+mn-lt"/>
              </a:rPr>
              <a:t>. [online] Tesla.com. Available at: </a:t>
            </a:r>
            <a:r>
              <a:rPr lang="en-GB" sz="1400" noProof="1">
                <a:ea typeface="+mn-lt"/>
                <a:cs typeface="+mn-lt"/>
                <a:hlinkClick r:id="rId3"/>
              </a:rPr>
              <a:t>https://www.tesla.com/charging-partners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pPr>
              <a:buFont typeface="Arial"/>
              <a:buChar char="•"/>
            </a:pPr>
            <a:r>
              <a:rPr lang="en-GB" sz="1400" noProof="1">
                <a:ea typeface="+mn-lt"/>
                <a:cs typeface="+mn-lt"/>
              </a:rPr>
              <a:t>Tesla (2021). </a:t>
            </a:r>
            <a:r>
              <a:rPr lang="en-GB" sz="1400" i="1" noProof="1">
                <a:ea typeface="+mn-lt"/>
                <a:cs typeface="+mn-lt"/>
              </a:rPr>
              <a:t>Impact | Environment</a:t>
            </a:r>
            <a:r>
              <a:rPr lang="en-GB" sz="1400" noProof="1">
                <a:ea typeface="+mn-lt"/>
                <a:cs typeface="+mn-lt"/>
              </a:rPr>
              <a:t>. [online] Tesla. Available at: </a:t>
            </a:r>
            <a:r>
              <a:rPr lang="en-GB" sz="1400" noProof="1">
                <a:ea typeface="+mn-lt"/>
                <a:cs typeface="+mn-lt"/>
                <a:hlinkClick r:id="rId3"/>
              </a:rPr>
              <a:t>https://www.tesla.com/impact/environment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pPr>
              <a:buFont typeface="Arial"/>
              <a:buChar char="•"/>
            </a:pPr>
            <a:r>
              <a:rPr lang="en-GB" sz="1400" noProof="1">
                <a:ea typeface="+mn-lt"/>
                <a:cs typeface="+mn-lt"/>
              </a:rPr>
              <a:t>Vynakov, O.F., Savolova, E.V. and Skrynnyk, A.I. (2019). Modern Electric Cars of Tesla Motors Company. </a:t>
            </a:r>
            <a:r>
              <a:rPr lang="en-GB" sz="1400" i="1" noProof="1">
                <a:ea typeface="+mn-lt"/>
                <a:cs typeface="+mn-lt"/>
              </a:rPr>
              <a:t>Automation of Technological and Business Processes</a:t>
            </a:r>
            <a:r>
              <a:rPr lang="en-GB" sz="1400" noProof="1">
                <a:ea typeface="+mn-lt"/>
                <a:cs typeface="+mn-lt"/>
              </a:rPr>
              <a:t>, [online] 8(2). doi:</a:t>
            </a:r>
            <a:r>
              <a:rPr lang="en-GB" sz="1400" noProof="1">
                <a:ea typeface="+mn-lt"/>
                <a:cs typeface="+mn-lt"/>
                <a:hlinkClick r:id="rId3"/>
              </a:rPr>
              <a:t>https://doi.org/10.15673/atbp.v8i2.162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en-GB" sz="1400" noProof="1"/>
          </a:p>
          <a:p>
            <a:pPr>
              <a:buFont typeface="Arial"/>
              <a:buChar char="•"/>
            </a:pPr>
            <a:r>
              <a:rPr lang="en-GB" sz="1400" noProof="1">
                <a:ea typeface="+mn-lt"/>
                <a:cs typeface="+mn-lt"/>
              </a:rPr>
              <a:t>Wang, X. and Gloor, P.A. (2018). Wuity as Higher Cognition Combining Intuitive and Deliberate Judgments for Creativity: Analyzing Elon Musk’s Way to Innovate. </a:t>
            </a:r>
            <a:r>
              <a:rPr lang="en-GB" sz="1400" i="1" noProof="1">
                <a:ea typeface="+mn-lt"/>
                <a:cs typeface="+mn-lt"/>
              </a:rPr>
              <a:t>Collaborative Innovation Networks</a:t>
            </a:r>
            <a:r>
              <a:rPr lang="en-GB" sz="1400" noProof="1">
                <a:ea typeface="+mn-lt"/>
                <a:cs typeface="+mn-lt"/>
              </a:rPr>
              <a:t>, pp.165–182. doi:</a:t>
            </a:r>
            <a:r>
              <a:rPr lang="en-GB" sz="1400" noProof="1">
                <a:ea typeface="+mn-lt"/>
                <a:cs typeface="+mn-lt"/>
                <a:hlinkClick r:id="rId3"/>
              </a:rPr>
              <a:t>https://doi.org/10.1007/978-3-319-74295-3_14</a:t>
            </a:r>
            <a:r>
              <a:rPr lang="en-GB" sz="1400" noProof="1">
                <a:ea typeface="+mn-lt"/>
                <a:cs typeface="+mn-lt"/>
              </a:rPr>
              <a:t>.</a:t>
            </a:r>
            <a:endParaRPr lang="bg-BG" sz="1400" noProof="1"/>
          </a:p>
          <a:p>
            <a:pPr marL="285750" indent="-285750">
              <a:buFont typeface="Arial"/>
              <a:buChar char="•"/>
            </a:pP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9199903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Верига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0</TotalTime>
  <Words>1</Words>
  <Application>Microsoft Office PowerPoint</Application>
  <PresentationFormat>Широк екран</PresentationFormat>
  <Paragraphs>1</Paragraphs>
  <Slides>13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13</vt:i4>
      </vt:variant>
    </vt:vector>
  </HeadingPairs>
  <TitlesOfParts>
    <vt:vector size="14" baseType="lpstr">
      <vt:lpstr>Верига</vt:lpstr>
      <vt:lpstr> HOW Innovation and Creativity Provide a BUSINESS Advantage</vt:lpstr>
      <vt:lpstr>INTRODUCTION</vt:lpstr>
      <vt:lpstr>CREATIVITY AND INNOVATION</vt:lpstr>
      <vt:lpstr>Models of INNOVATION</vt:lpstr>
      <vt:lpstr>MODELS OF INNOVATION</vt:lpstr>
      <vt:lpstr>TESLA</vt:lpstr>
      <vt:lpstr> the concept of developing electric cars</vt:lpstr>
      <vt:lpstr>Where do ideas and concepts originally come?</vt:lpstr>
      <vt:lpstr>The Innovation Process and The 4 P’s of Innovation</vt:lpstr>
      <vt:lpstr>Leadership and Management </vt:lpstr>
      <vt:lpstr>CONCLUSION</vt:lpstr>
      <vt:lpstr>REFERENCES</vt:lpstr>
      <vt:lpstr>Презентация на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на PowerPoint</dc:title>
  <dc:creator/>
  <cp:lastModifiedBy/>
  <cp:revision>452</cp:revision>
  <dcterms:created xsi:type="dcterms:W3CDTF">2023-03-13T07:40:12Z</dcterms:created>
  <dcterms:modified xsi:type="dcterms:W3CDTF">2023-03-17T12:12:57Z</dcterms:modified>
</cp:coreProperties>
</file>