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25"/>
  </p:notesMasterIdLst>
  <p:sldIdLst>
    <p:sldId id="256" r:id="rId7"/>
    <p:sldId id="257" r:id="rId8"/>
    <p:sldId id="277" r:id="rId9"/>
    <p:sldId id="270" r:id="rId10"/>
    <p:sldId id="271" r:id="rId11"/>
    <p:sldId id="266" r:id="rId12"/>
    <p:sldId id="261" r:id="rId13"/>
    <p:sldId id="263" r:id="rId14"/>
    <p:sldId id="264" r:id="rId15"/>
    <p:sldId id="265" r:id="rId16"/>
    <p:sldId id="267" r:id="rId17"/>
    <p:sldId id="268" r:id="rId18"/>
    <p:sldId id="272" r:id="rId19"/>
    <p:sldId id="273" r:id="rId20"/>
    <p:sldId id="274" r:id="rId21"/>
    <p:sldId id="275" r:id="rId22"/>
    <p:sldId id="276"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D7EA40-0551-45E4-BAAB-92EBBF670235}" v="1" dt="2026-01-20T10:14:00.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p:scale>
          <a:sx n="82" d="100"/>
          <a:sy n="82" d="100"/>
        </p:scale>
        <p:origin x="57"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custSel modSld">
      <pc:chgData name="Natasha Davies (IMH)" userId="f8d816cd-2c21-46a2-8815-9450f2bd6f78" providerId="ADAL" clId="{4383C101-9562-4D0C-8C6E-D656113FA33B}" dt="2026-01-20T10:16:33.047" v="246" actId="20577"/>
      <pc:docMkLst>
        <pc:docMk/>
      </pc:docMkLst>
      <pc:sldChg chg="modSp mod">
        <pc:chgData name="Natasha Davies (IMH)" userId="f8d816cd-2c21-46a2-8815-9450f2bd6f78" providerId="ADAL" clId="{4383C101-9562-4D0C-8C6E-D656113FA33B}" dt="2026-01-20T10:16:33.047" v="246" actId="20577"/>
        <pc:sldMkLst>
          <pc:docMk/>
          <pc:sldMk cId="3833788746" sldId="263"/>
        </pc:sldMkLst>
        <pc:spChg chg="mod">
          <ac:chgData name="Natasha Davies (IMH)" userId="f8d816cd-2c21-46a2-8815-9450f2bd6f78" providerId="ADAL" clId="{4383C101-9562-4D0C-8C6E-D656113FA33B}" dt="2026-01-20T10:16:33.047" v="246" actId="20577"/>
          <ac:spMkLst>
            <pc:docMk/>
            <pc:sldMk cId="3833788746" sldId="263"/>
            <ac:spMk id="3" creationId="{00000000-0000-0000-0000-000000000000}"/>
          </ac:spMkLst>
        </pc:spChg>
      </pc:sldChg>
      <pc:sldChg chg="modSp mod">
        <pc:chgData name="Natasha Davies (IMH)" userId="f8d816cd-2c21-46a2-8815-9450f2bd6f78" providerId="ADAL" clId="{4383C101-9562-4D0C-8C6E-D656113FA33B}" dt="2026-01-20T10:14:46.355" v="189" actId="20577"/>
        <pc:sldMkLst>
          <pc:docMk/>
          <pc:sldMk cId="220969983" sldId="266"/>
        </pc:sldMkLst>
        <pc:spChg chg="mod">
          <ac:chgData name="Natasha Davies (IMH)" userId="f8d816cd-2c21-46a2-8815-9450f2bd6f78" providerId="ADAL" clId="{4383C101-9562-4D0C-8C6E-D656113FA33B}" dt="2026-01-20T10:14:46.355" v="189" actId="20577"/>
          <ac:spMkLst>
            <pc:docMk/>
            <pc:sldMk cId="220969983" sldId="266"/>
            <ac:spMk id="3" creationId="{00000000-0000-0000-0000-000000000000}"/>
          </ac:spMkLst>
        </pc:spChg>
      </pc:sldChg>
      <pc:sldChg chg="modSp mod">
        <pc:chgData name="Natasha Davies (IMH)" userId="f8d816cd-2c21-46a2-8815-9450f2bd6f78" providerId="ADAL" clId="{4383C101-9562-4D0C-8C6E-D656113FA33B}" dt="2026-01-20T10:11:51.223" v="53" actId="20577"/>
        <pc:sldMkLst>
          <pc:docMk/>
          <pc:sldMk cId="1231874054" sldId="277"/>
        </pc:sldMkLst>
        <pc:spChg chg="mod">
          <ac:chgData name="Natasha Davies (IMH)" userId="f8d816cd-2c21-46a2-8815-9450f2bd6f78" providerId="ADAL" clId="{4383C101-9562-4D0C-8C6E-D656113FA33B}" dt="2026-01-20T10:11:51.223" v="53" actId="20577"/>
          <ac:spMkLst>
            <pc:docMk/>
            <pc:sldMk cId="1231874054" sldId="277"/>
            <ac:spMk id="3" creationId="{146376DE-520F-5C40-A3ED-D10D3E6E32C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5D3036-308B-42DF-AD62-D5C211345928}" type="datetimeFigureOut">
              <a:rPr lang="en-GB" smtClean="0"/>
              <a:t>20/01/2026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2110C4-95DB-42BC-A7B5-D5F5BB788648}" type="slidenum">
              <a:rPr lang="en-GB" smtClean="0"/>
              <a:t>‹#›</a:t>
            </a:fld>
            <a:endParaRPr lang="en-GB"/>
          </a:p>
        </p:txBody>
      </p:sp>
    </p:spTree>
    <p:extLst>
      <p:ext uri="{BB962C8B-B14F-4D97-AF65-F5344CB8AC3E}">
        <p14:creationId xmlns:p14="http://schemas.microsoft.com/office/powerpoint/2010/main" val="1222867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audience for this for managers</a:t>
            </a:r>
          </a:p>
        </p:txBody>
      </p:sp>
      <p:sp>
        <p:nvSpPr>
          <p:cNvPr id="4" name="Slide Number Placeholder 3"/>
          <p:cNvSpPr>
            <a:spLocks noGrp="1"/>
          </p:cNvSpPr>
          <p:nvPr>
            <p:ph type="sldNum" sz="quarter" idx="5"/>
          </p:nvPr>
        </p:nvSpPr>
        <p:spPr/>
        <p:txBody>
          <a:bodyPr/>
          <a:lstStyle/>
          <a:p>
            <a:fld id="{278A76A4-EAEA-4EC4-876A-C26ED5F5F193}" type="slidenum">
              <a:rPr lang="en-GB" smtClean="0"/>
              <a:t>3</a:t>
            </a:fld>
            <a:endParaRPr lang="en-GB"/>
          </a:p>
        </p:txBody>
      </p:sp>
    </p:spTree>
    <p:extLst>
      <p:ext uri="{BB962C8B-B14F-4D97-AF65-F5344CB8AC3E}">
        <p14:creationId xmlns:p14="http://schemas.microsoft.com/office/powerpoint/2010/main" val="4175624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78A76A4-EAEA-4EC4-876A-C26ED5F5F193}" type="slidenum">
              <a:rPr lang="en-GB" smtClean="0"/>
              <a:t>4</a:t>
            </a:fld>
            <a:endParaRPr lang="en-GB"/>
          </a:p>
        </p:txBody>
      </p:sp>
    </p:spTree>
    <p:extLst>
      <p:ext uri="{BB962C8B-B14F-4D97-AF65-F5344CB8AC3E}">
        <p14:creationId xmlns:p14="http://schemas.microsoft.com/office/powerpoint/2010/main" val="5457607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78A76A4-EAEA-4EC4-876A-C26ED5F5F193}" type="slidenum">
              <a:rPr lang="en-GB" smtClean="0"/>
              <a:t>5</a:t>
            </a:fld>
            <a:endParaRPr lang="en-GB"/>
          </a:p>
        </p:txBody>
      </p:sp>
    </p:spTree>
    <p:extLst>
      <p:ext uri="{BB962C8B-B14F-4D97-AF65-F5344CB8AC3E}">
        <p14:creationId xmlns:p14="http://schemas.microsoft.com/office/powerpoint/2010/main" val="2238325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78A76A4-EAEA-4EC4-876A-C26ED5F5F193}" type="slidenum">
              <a:rPr lang="en-GB" smtClean="0"/>
              <a:t>6</a:t>
            </a:fld>
            <a:endParaRPr lang="en-GB"/>
          </a:p>
        </p:txBody>
      </p:sp>
    </p:spTree>
    <p:extLst>
      <p:ext uri="{BB962C8B-B14F-4D97-AF65-F5344CB8AC3E}">
        <p14:creationId xmlns:p14="http://schemas.microsoft.com/office/powerpoint/2010/main" val="2083308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78A76A4-EAEA-4EC4-876A-C26ED5F5F193}" type="slidenum">
              <a:rPr lang="en-GB" smtClean="0"/>
              <a:t>7</a:t>
            </a:fld>
            <a:endParaRPr lang="en-GB"/>
          </a:p>
        </p:txBody>
      </p:sp>
    </p:spTree>
    <p:extLst>
      <p:ext uri="{BB962C8B-B14F-4D97-AF65-F5344CB8AC3E}">
        <p14:creationId xmlns:p14="http://schemas.microsoft.com/office/powerpoint/2010/main" val="1568227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78A76A4-EAEA-4EC4-876A-C26ED5F5F193}" type="slidenum">
              <a:rPr lang="en-GB" smtClean="0"/>
              <a:t>8</a:t>
            </a:fld>
            <a:endParaRPr lang="en-GB"/>
          </a:p>
        </p:txBody>
      </p:sp>
    </p:spTree>
    <p:extLst>
      <p:ext uri="{BB962C8B-B14F-4D97-AF65-F5344CB8AC3E}">
        <p14:creationId xmlns:p14="http://schemas.microsoft.com/office/powerpoint/2010/main" val="552990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78A76A4-EAEA-4EC4-876A-C26ED5F5F193}" type="slidenum">
              <a:rPr lang="en-GB" smtClean="0"/>
              <a:t>9</a:t>
            </a:fld>
            <a:endParaRPr lang="en-GB"/>
          </a:p>
        </p:txBody>
      </p:sp>
    </p:spTree>
    <p:extLst>
      <p:ext uri="{BB962C8B-B14F-4D97-AF65-F5344CB8AC3E}">
        <p14:creationId xmlns:p14="http://schemas.microsoft.com/office/powerpoint/2010/main" val="37680382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78A76A4-EAEA-4EC4-876A-C26ED5F5F193}" type="slidenum">
              <a:rPr lang="en-GB" smtClean="0"/>
              <a:t>10</a:t>
            </a:fld>
            <a:endParaRPr lang="en-GB"/>
          </a:p>
        </p:txBody>
      </p:sp>
    </p:spTree>
    <p:extLst>
      <p:ext uri="{BB962C8B-B14F-4D97-AF65-F5344CB8AC3E}">
        <p14:creationId xmlns:p14="http://schemas.microsoft.com/office/powerpoint/2010/main" val="11855455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78A76A4-EAEA-4EC4-876A-C26ED5F5F193}" type="slidenum">
              <a:rPr lang="en-GB" smtClean="0"/>
              <a:t>11</a:t>
            </a:fld>
            <a:endParaRPr lang="en-GB"/>
          </a:p>
        </p:txBody>
      </p:sp>
    </p:spTree>
    <p:extLst>
      <p:ext uri="{BB962C8B-B14F-4D97-AF65-F5344CB8AC3E}">
        <p14:creationId xmlns:p14="http://schemas.microsoft.com/office/powerpoint/2010/main" val="2878913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78A76A4-EAEA-4EC4-876A-C26ED5F5F193}" type="slidenum">
              <a:rPr lang="en-GB" smtClean="0"/>
              <a:t>12</a:t>
            </a:fld>
            <a:endParaRPr lang="en-GB"/>
          </a:p>
        </p:txBody>
      </p:sp>
    </p:spTree>
    <p:extLst>
      <p:ext uri="{BB962C8B-B14F-4D97-AF65-F5344CB8AC3E}">
        <p14:creationId xmlns:p14="http://schemas.microsoft.com/office/powerpoint/2010/main" val="142324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8A76A4-EAEA-4EC4-876A-C26ED5F5F193}" type="slidenum">
              <a:rPr lang="en-GB" smtClean="0"/>
              <a:t>13</a:t>
            </a:fld>
            <a:endParaRPr lang="en-GB"/>
          </a:p>
        </p:txBody>
      </p:sp>
    </p:spTree>
    <p:extLst>
      <p:ext uri="{BB962C8B-B14F-4D97-AF65-F5344CB8AC3E}">
        <p14:creationId xmlns:p14="http://schemas.microsoft.com/office/powerpoint/2010/main" val="28022370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78A76A4-EAEA-4EC4-876A-C26ED5F5F193}" type="slidenum">
              <a:rPr lang="en-GB" smtClean="0"/>
              <a:t>14</a:t>
            </a:fld>
            <a:endParaRPr lang="en-GB"/>
          </a:p>
        </p:txBody>
      </p:sp>
    </p:spTree>
    <p:extLst>
      <p:ext uri="{BB962C8B-B14F-4D97-AF65-F5344CB8AC3E}">
        <p14:creationId xmlns:p14="http://schemas.microsoft.com/office/powerpoint/2010/main" val="41763368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78A76A4-EAEA-4EC4-876A-C26ED5F5F193}" type="slidenum">
              <a:rPr lang="en-GB" smtClean="0"/>
              <a:t>15</a:t>
            </a:fld>
            <a:endParaRPr lang="en-GB"/>
          </a:p>
        </p:txBody>
      </p:sp>
    </p:spTree>
    <p:extLst>
      <p:ext uri="{BB962C8B-B14F-4D97-AF65-F5344CB8AC3E}">
        <p14:creationId xmlns:p14="http://schemas.microsoft.com/office/powerpoint/2010/main" val="37616113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78A76A4-EAEA-4EC4-876A-C26ED5F5F193}" type="slidenum">
              <a:rPr lang="en-GB" smtClean="0"/>
              <a:t>16</a:t>
            </a:fld>
            <a:endParaRPr lang="en-GB"/>
          </a:p>
        </p:txBody>
      </p:sp>
    </p:spTree>
    <p:extLst>
      <p:ext uri="{BB962C8B-B14F-4D97-AF65-F5344CB8AC3E}">
        <p14:creationId xmlns:p14="http://schemas.microsoft.com/office/powerpoint/2010/main" val="31347954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78A76A4-EAEA-4EC4-876A-C26ED5F5F193}" type="slidenum">
              <a:rPr lang="en-GB" smtClean="0"/>
              <a:t>17</a:t>
            </a:fld>
            <a:endParaRPr lang="en-GB"/>
          </a:p>
        </p:txBody>
      </p:sp>
    </p:spTree>
    <p:extLst>
      <p:ext uri="{BB962C8B-B14F-4D97-AF65-F5344CB8AC3E}">
        <p14:creationId xmlns:p14="http://schemas.microsoft.com/office/powerpoint/2010/main" val="10449182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78A76A4-EAEA-4EC4-876A-C26ED5F5F193}" type="slidenum">
              <a:rPr lang="en-GB" smtClean="0"/>
              <a:t>18</a:t>
            </a:fld>
            <a:endParaRPr lang="en-GB"/>
          </a:p>
        </p:txBody>
      </p:sp>
    </p:spTree>
    <p:extLst>
      <p:ext uri="{BB962C8B-B14F-4D97-AF65-F5344CB8AC3E}">
        <p14:creationId xmlns:p14="http://schemas.microsoft.com/office/powerpoint/2010/main" val="22575576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866137-0434-46A6-89CF-B320872F053E}" type="datetimeFigureOut">
              <a:rPr lang="en-GB" smtClean="0"/>
              <a:t>20/01/2026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452380D1-1CC3-4891-9545-73DF3916C384}" type="slidenum">
              <a:rPr lang="en-GB" smtClean="0"/>
              <a:t>‹#›</a:t>
            </a:fld>
            <a:endParaRPr lang="en-GB"/>
          </a:p>
        </p:txBody>
      </p:sp>
    </p:spTree>
    <p:extLst>
      <p:ext uri="{BB962C8B-B14F-4D97-AF65-F5344CB8AC3E}">
        <p14:creationId xmlns:p14="http://schemas.microsoft.com/office/powerpoint/2010/main" val="4245987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1/20/2026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81D1B3E-3E7C-80CF-E792-D60B614A430C}"/>
              </a:ext>
            </a:extLst>
          </p:cNvPr>
          <p:cNvSpPr>
            <a:spLocks noGrp="1"/>
          </p:cNvSpPr>
          <p:nvPr>
            <p:ph type="title"/>
          </p:nvPr>
        </p:nvSpPr>
        <p:spPr>
          <a:xfrm>
            <a:off x="358775" y="365125"/>
            <a:ext cx="11480800" cy="1325563"/>
          </a:xfrm>
        </p:spPr>
        <p:txBody>
          <a:bodyPr/>
          <a:lstStyle/>
          <a:p>
            <a:r>
              <a:rPr lang="en-GB" dirty="0"/>
              <a:t>Assignment  1</a:t>
            </a:r>
          </a:p>
        </p:txBody>
      </p:sp>
      <p:sp>
        <p:nvSpPr>
          <p:cNvPr id="5" name="Subtitle 2">
            <a:extLst>
              <a:ext uri="{FF2B5EF4-FFF2-40B4-BE49-F238E27FC236}">
                <a16:creationId xmlns:a16="http://schemas.microsoft.com/office/drawing/2014/main" id="{36AC355C-E0B4-E0BB-2921-C30B74349724}"/>
              </a:ext>
            </a:extLst>
          </p:cNvPr>
          <p:cNvSpPr>
            <a:spLocks noGrp="1"/>
          </p:cNvSpPr>
          <p:nvPr>
            <p:ph idx="1"/>
          </p:nvPr>
        </p:nvSpPr>
        <p:spPr>
          <a:xfrm>
            <a:off x="358775" y="1825625"/>
            <a:ext cx="11480800" cy="3576638"/>
          </a:xfrm>
        </p:spPr>
        <p:txBody>
          <a:bodyPr/>
          <a:lstStyle/>
          <a:p>
            <a:r>
              <a:rPr lang="en-GB" dirty="0"/>
              <a:t>Report outlining a learning resource for managers</a:t>
            </a:r>
          </a:p>
        </p:txBody>
      </p:sp>
    </p:spTree>
    <p:extLst>
      <p:ext uri="{BB962C8B-B14F-4D97-AF65-F5344CB8AC3E}">
        <p14:creationId xmlns:p14="http://schemas.microsoft.com/office/powerpoint/2010/main" val="1459747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298E5-39ED-7B4A-B22E-FCA1830C3DDD}"/>
              </a:ext>
            </a:extLst>
          </p:cNvPr>
          <p:cNvSpPr>
            <a:spLocks noGrp="1"/>
          </p:cNvSpPr>
          <p:nvPr>
            <p:ph type="title"/>
          </p:nvPr>
        </p:nvSpPr>
        <p:spPr>
          <a:xfrm>
            <a:off x="235911" y="-317976"/>
            <a:ext cx="11481847" cy="1325563"/>
          </a:xfrm>
        </p:spPr>
        <p:txBody>
          <a:bodyPr/>
          <a:lstStyle/>
          <a:p>
            <a:r>
              <a:rPr lang="en-US" dirty="0"/>
              <a:t>Task description </a:t>
            </a:r>
          </a:p>
        </p:txBody>
      </p:sp>
      <p:sp>
        <p:nvSpPr>
          <p:cNvPr id="3" name="Content Placeholder 2">
            <a:extLst>
              <a:ext uri="{FF2B5EF4-FFF2-40B4-BE49-F238E27FC236}">
                <a16:creationId xmlns:a16="http://schemas.microsoft.com/office/drawing/2014/main" id="{146376DE-520F-5C40-A3ED-D10D3E6E32C1}"/>
              </a:ext>
            </a:extLst>
          </p:cNvPr>
          <p:cNvSpPr>
            <a:spLocks noGrp="1"/>
          </p:cNvSpPr>
          <p:nvPr>
            <p:ph idx="1"/>
          </p:nvPr>
        </p:nvSpPr>
        <p:spPr>
          <a:xfrm>
            <a:off x="358219" y="1007587"/>
            <a:ext cx="11481847" cy="4393972"/>
          </a:xfrm>
        </p:spPr>
        <p:txBody>
          <a:bodyPr>
            <a:normAutofit fontScale="85000" lnSpcReduction="20000"/>
          </a:bodyPr>
          <a:lstStyle/>
          <a:p>
            <a:r>
              <a:rPr lang="en-GB" dirty="0"/>
              <a:t>The focus of this report is around </a:t>
            </a:r>
            <a:r>
              <a:rPr lang="en-GB" dirty="0" err="1"/>
              <a:t>aligining</a:t>
            </a:r>
            <a:r>
              <a:rPr lang="en-GB" dirty="0"/>
              <a:t> L&amp;D and organisational strategy. </a:t>
            </a:r>
          </a:p>
          <a:p>
            <a:r>
              <a:rPr lang="en-GB" dirty="0"/>
              <a:t>Produce a 3500-word report that responds to the following: </a:t>
            </a:r>
          </a:p>
          <a:p>
            <a:r>
              <a:rPr lang="en-GB" dirty="0"/>
              <a:t>• Identifies a learning need that has emerged in your organisation because of changes in the external environment. You should use an appropriate model to analyse the external environment and identify significant factors that might lead to disruption in your industry sector. </a:t>
            </a:r>
          </a:p>
          <a:p>
            <a:r>
              <a:rPr lang="en-GB" dirty="0"/>
              <a:t>• Critically evaluates organisations current strategy and that can be utilised to achieve the organisational strategy. You should demonstrate awareness of emerging trends/technology within the L&amp;D arena and assess their appropriateness in relation to your organisations learning culture. </a:t>
            </a:r>
          </a:p>
          <a:p>
            <a:r>
              <a:rPr lang="en-GB" dirty="0"/>
              <a:t>• Make detailed recommendations, at least one of these will be the design of a learning resource that will meet the identified needs. This should include an action plan of who, what, when, where, how and how much. You should also indicate how it will be evaluated</a:t>
            </a:r>
          </a:p>
        </p:txBody>
      </p:sp>
    </p:spTree>
    <p:extLst>
      <p:ext uri="{BB962C8B-B14F-4D97-AF65-F5344CB8AC3E}">
        <p14:creationId xmlns:p14="http://schemas.microsoft.com/office/powerpoint/2010/main" val="1231874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Report Structure</a:t>
            </a:r>
          </a:p>
        </p:txBody>
      </p:sp>
      <p:sp>
        <p:nvSpPr>
          <p:cNvPr id="3" name="Content Placeholder 2"/>
          <p:cNvSpPr>
            <a:spLocks noGrp="1"/>
          </p:cNvSpPr>
          <p:nvPr>
            <p:ph idx="1"/>
          </p:nvPr>
        </p:nvSpPr>
        <p:spPr/>
        <p:txBody>
          <a:bodyPr>
            <a:normAutofit fontScale="85000" lnSpcReduction="20000"/>
          </a:bodyPr>
          <a:lstStyle/>
          <a:p>
            <a:pPr>
              <a:buFont typeface="Wingdings" panose="05000000000000000000" pitchFamily="2" charset="2"/>
              <a:buChar char="§"/>
            </a:pPr>
            <a:r>
              <a:rPr lang="en-GB" dirty="0"/>
              <a:t> Title</a:t>
            </a:r>
          </a:p>
          <a:p>
            <a:pPr>
              <a:buFont typeface="Wingdings" panose="05000000000000000000" pitchFamily="2" charset="2"/>
              <a:buChar char="§"/>
            </a:pPr>
            <a:r>
              <a:rPr lang="en-GB" dirty="0"/>
              <a:t> Overview of organisation</a:t>
            </a:r>
          </a:p>
          <a:p>
            <a:pPr>
              <a:buFont typeface="Wingdings" panose="05000000000000000000" pitchFamily="2" charset="2"/>
              <a:buChar char="§"/>
            </a:pPr>
            <a:r>
              <a:rPr lang="en-GB" dirty="0"/>
              <a:t> Contents</a:t>
            </a:r>
          </a:p>
          <a:p>
            <a:pPr>
              <a:buFont typeface="Wingdings" panose="05000000000000000000" pitchFamily="2" charset="2"/>
              <a:buChar char="§"/>
            </a:pPr>
            <a:r>
              <a:rPr lang="en-GB" dirty="0"/>
              <a:t> Introduction</a:t>
            </a:r>
          </a:p>
          <a:p>
            <a:pPr>
              <a:buFont typeface="Wingdings" panose="05000000000000000000" pitchFamily="2" charset="2"/>
              <a:buChar char="§"/>
            </a:pPr>
            <a:r>
              <a:rPr lang="en-GB" dirty="0"/>
              <a:t> Main findings</a:t>
            </a:r>
          </a:p>
          <a:p>
            <a:pPr>
              <a:buFont typeface="Wingdings" panose="05000000000000000000" pitchFamily="2" charset="2"/>
              <a:buChar char="§"/>
            </a:pPr>
            <a:r>
              <a:rPr lang="en-GB" dirty="0"/>
              <a:t> Conclusion</a:t>
            </a:r>
          </a:p>
          <a:p>
            <a:pPr>
              <a:buFont typeface="Wingdings" panose="05000000000000000000" pitchFamily="2" charset="2"/>
              <a:buChar char="§"/>
            </a:pPr>
            <a:r>
              <a:rPr lang="en-GB" dirty="0"/>
              <a:t> Recommendations</a:t>
            </a:r>
          </a:p>
          <a:p>
            <a:pPr>
              <a:buFont typeface="Wingdings" panose="05000000000000000000" pitchFamily="2" charset="2"/>
              <a:buChar char="§"/>
            </a:pPr>
            <a:r>
              <a:rPr lang="en-GB" dirty="0"/>
              <a:t> References </a:t>
            </a:r>
          </a:p>
          <a:p>
            <a:pPr>
              <a:buFont typeface="Wingdings" panose="05000000000000000000" pitchFamily="2" charset="2"/>
              <a:buChar char="§"/>
            </a:pPr>
            <a:r>
              <a:rPr lang="en-GB" dirty="0"/>
              <a:t> Any </a:t>
            </a:r>
            <a:r>
              <a:rPr lang="en-GB" dirty="0" err="1"/>
              <a:t>Appendicies</a:t>
            </a:r>
            <a:endParaRPr lang="en-GB" dirty="0"/>
          </a:p>
        </p:txBody>
      </p:sp>
    </p:spTree>
    <p:extLst>
      <p:ext uri="{BB962C8B-B14F-4D97-AF65-F5344CB8AC3E}">
        <p14:creationId xmlns:p14="http://schemas.microsoft.com/office/powerpoint/2010/main" val="205364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the organisation</a:t>
            </a:r>
          </a:p>
        </p:txBody>
      </p:sp>
      <p:sp>
        <p:nvSpPr>
          <p:cNvPr id="3" name="Content Placeholder 2"/>
          <p:cNvSpPr>
            <a:spLocks noGrp="1"/>
          </p:cNvSpPr>
          <p:nvPr>
            <p:ph idx="1"/>
          </p:nvPr>
        </p:nvSpPr>
        <p:spPr/>
        <p:txBody>
          <a:bodyPr/>
          <a:lstStyle/>
          <a:p>
            <a:pPr marL="0" indent="0">
              <a:buNone/>
            </a:pPr>
            <a:r>
              <a:rPr lang="en-GB" dirty="0"/>
              <a:t>This follows the title page and should: </a:t>
            </a:r>
          </a:p>
          <a:p>
            <a:pPr>
              <a:buFont typeface="Wingdings" panose="05000000000000000000" pitchFamily="2" charset="2"/>
              <a:buChar char="§"/>
            </a:pPr>
            <a:r>
              <a:rPr lang="en-GB" dirty="0"/>
              <a:t>10% of the word count, but is not included in the word count allowance.</a:t>
            </a:r>
          </a:p>
          <a:p>
            <a:pPr>
              <a:buFont typeface="Wingdings" panose="05000000000000000000" pitchFamily="2" charset="2"/>
              <a:buChar char="§"/>
            </a:pPr>
            <a:r>
              <a:rPr lang="en-GB" dirty="0"/>
              <a:t> succinctly summarise the organisation and link to the purpose of the report.</a:t>
            </a:r>
          </a:p>
          <a:p>
            <a:pPr>
              <a:buFont typeface="Wingdings" panose="05000000000000000000" pitchFamily="2" charset="2"/>
              <a:buChar char="§"/>
            </a:pPr>
            <a:r>
              <a:rPr lang="en-GB" dirty="0"/>
              <a:t> be the last thing you write</a:t>
            </a:r>
          </a:p>
          <a:p>
            <a:pPr marL="0" indent="0">
              <a:buNone/>
            </a:pPr>
            <a:endParaRPr lang="en-GB" dirty="0"/>
          </a:p>
        </p:txBody>
      </p:sp>
    </p:spTree>
    <p:extLst>
      <p:ext uri="{BB962C8B-B14F-4D97-AF65-F5344CB8AC3E}">
        <p14:creationId xmlns:p14="http://schemas.microsoft.com/office/powerpoint/2010/main" val="484176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Compelling Introduction</a:t>
            </a:r>
          </a:p>
        </p:txBody>
      </p:sp>
      <p:sp>
        <p:nvSpPr>
          <p:cNvPr id="3" name="Content Placeholder 2"/>
          <p:cNvSpPr>
            <a:spLocks noGrp="1"/>
          </p:cNvSpPr>
          <p:nvPr>
            <p:ph idx="1"/>
          </p:nvPr>
        </p:nvSpPr>
        <p:spPr/>
        <p:txBody>
          <a:bodyPr>
            <a:normAutofit/>
          </a:bodyPr>
          <a:lstStyle/>
          <a:p>
            <a:pPr marL="0" indent="0">
              <a:buNone/>
            </a:pPr>
            <a:r>
              <a:rPr lang="en-GB" dirty="0"/>
              <a:t>10-15% (350-525) of the word count allowance.</a:t>
            </a:r>
          </a:p>
          <a:p>
            <a:pPr marL="0" indent="0">
              <a:buNone/>
            </a:pPr>
            <a:r>
              <a:rPr lang="en-GB" dirty="0"/>
              <a:t>What should you include in your introduction:</a:t>
            </a:r>
          </a:p>
          <a:p>
            <a:pPr>
              <a:buFont typeface="Wingdings" panose="05000000000000000000" pitchFamily="2" charset="2"/>
              <a:buChar char="§"/>
            </a:pPr>
            <a:r>
              <a:rPr lang="en-GB" dirty="0"/>
              <a:t> Background and context (What is the current situation in the organisation that needs addressing and why?)</a:t>
            </a:r>
          </a:p>
          <a:p>
            <a:pPr>
              <a:buFont typeface="Wingdings" panose="05000000000000000000" pitchFamily="2" charset="2"/>
              <a:buChar char="§"/>
            </a:pPr>
            <a:r>
              <a:rPr lang="en-GB" dirty="0"/>
              <a:t> Set out the external and internal factors that impact the organisations learning and development strategy.</a:t>
            </a:r>
          </a:p>
          <a:p>
            <a:pPr>
              <a:buFont typeface="Wingdings" panose="05000000000000000000" pitchFamily="2" charset="2"/>
              <a:buChar char="§"/>
            </a:pPr>
            <a:r>
              <a:rPr lang="en-GB" dirty="0"/>
              <a:t> A rationale for the business case you are presenting</a:t>
            </a:r>
          </a:p>
        </p:txBody>
      </p:sp>
    </p:spTree>
    <p:extLst>
      <p:ext uri="{BB962C8B-B14F-4D97-AF65-F5344CB8AC3E}">
        <p14:creationId xmlns:p14="http://schemas.microsoft.com/office/powerpoint/2010/main" val="220969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a Rationale</a:t>
            </a:r>
          </a:p>
        </p:txBody>
      </p:sp>
      <p:sp>
        <p:nvSpPr>
          <p:cNvPr id="3" name="Content Placeholder 2"/>
          <p:cNvSpPr>
            <a:spLocks noGrp="1"/>
          </p:cNvSpPr>
          <p:nvPr>
            <p:ph idx="1"/>
          </p:nvPr>
        </p:nvSpPr>
        <p:spPr/>
        <p:txBody>
          <a:bodyPr>
            <a:normAutofit/>
          </a:bodyPr>
          <a:lstStyle/>
          <a:p>
            <a:pPr marL="0" indent="0">
              <a:buNone/>
            </a:pPr>
            <a:r>
              <a:rPr lang="en-GB" dirty="0"/>
              <a:t>The rationale which should form part of your introduction. It is important as it makes clear why the stakeholders you are presenting to should be interested in your business case.</a:t>
            </a:r>
          </a:p>
          <a:p>
            <a:pPr marL="0" indent="0">
              <a:buNone/>
            </a:pPr>
            <a:r>
              <a:rPr lang="en-GB" dirty="0"/>
              <a:t>Why should the organisation you are working with be interested in the topic of learning and development.</a:t>
            </a:r>
          </a:p>
          <a:p>
            <a:pPr>
              <a:buFont typeface="Wingdings" panose="05000000000000000000" pitchFamily="2" charset="2"/>
              <a:buChar char="§"/>
            </a:pPr>
            <a:r>
              <a:rPr lang="en-GB" dirty="0"/>
              <a:t> What benefits will they realise?</a:t>
            </a:r>
          </a:p>
          <a:p>
            <a:pPr>
              <a:buFont typeface="Wingdings" panose="05000000000000000000" pitchFamily="2" charset="2"/>
              <a:buChar char="§"/>
            </a:pPr>
            <a:r>
              <a:rPr lang="en-GB" dirty="0"/>
              <a:t>What might be the cost of doing nothing?</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429663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Compiling Enough Literature</a:t>
            </a:r>
          </a:p>
        </p:txBody>
      </p:sp>
      <p:sp>
        <p:nvSpPr>
          <p:cNvPr id="3" name="Content Placeholder 2"/>
          <p:cNvSpPr>
            <a:spLocks noGrp="1"/>
          </p:cNvSpPr>
          <p:nvPr>
            <p:ph idx="1"/>
          </p:nvPr>
        </p:nvSpPr>
        <p:spPr/>
        <p:txBody>
          <a:bodyPr>
            <a:normAutofit fontScale="92500" lnSpcReduction="10000"/>
          </a:bodyPr>
          <a:lstStyle/>
          <a:p>
            <a:pPr>
              <a:buFont typeface="Wingdings" panose="05000000000000000000" pitchFamily="2" charset="2"/>
              <a:buChar char="§"/>
            </a:pPr>
            <a:r>
              <a:rPr lang="en-GB" dirty="0"/>
              <a:t> You should have at least 1 reference for every 100 words, for this assignment this means at least 35 </a:t>
            </a:r>
            <a:r>
              <a:rPr lang="en-GB" b="1" dirty="0">
                <a:solidFill>
                  <a:srgbClr val="FF0000"/>
                </a:solidFill>
              </a:rPr>
              <a:t>different</a:t>
            </a:r>
            <a:r>
              <a:rPr lang="en-GB" dirty="0"/>
              <a:t> pieces of information which should come from at least 3 types of sources (Internet, textbooks and journals).</a:t>
            </a:r>
          </a:p>
          <a:p>
            <a:pPr>
              <a:buFont typeface="Wingdings" panose="05000000000000000000" pitchFamily="2" charset="2"/>
              <a:buChar char="§"/>
            </a:pPr>
            <a:r>
              <a:rPr lang="en-GB" dirty="0"/>
              <a:t> For distinction level marks you should include more than this.</a:t>
            </a:r>
          </a:p>
          <a:p>
            <a:pPr>
              <a:buFont typeface="Wingdings" panose="05000000000000000000" pitchFamily="2" charset="2"/>
              <a:buChar char="§"/>
            </a:pPr>
            <a:r>
              <a:rPr lang="en-GB" dirty="0"/>
              <a:t> To maximise the opportunities you have to include multiple sources of information you should underpin key claims you make with reference to accurate and reliable resources.</a:t>
            </a:r>
            <a:endParaRPr lang="en-GB" b="1" i="1" dirty="0">
              <a:solidFill>
                <a:srgbClr val="FF0000"/>
              </a:solidFill>
            </a:endParaRPr>
          </a:p>
          <a:p>
            <a:pPr>
              <a:buFont typeface="Wingdings" panose="05000000000000000000" pitchFamily="2" charset="2"/>
              <a:buChar char="§"/>
            </a:pPr>
            <a:r>
              <a:rPr lang="en-GB" dirty="0"/>
              <a:t> It is important to include recent literature to make a relevant business case; at least a third of your literature should come from the last 3-4 years. </a:t>
            </a:r>
          </a:p>
        </p:txBody>
      </p:sp>
    </p:spTree>
    <p:extLst>
      <p:ext uri="{BB962C8B-B14F-4D97-AF65-F5344CB8AC3E}">
        <p14:creationId xmlns:p14="http://schemas.microsoft.com/office/powerpoint/2010/main" val="3833788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Writing</a:t>
            </a:r>
          </a:p>
        </p:txBody>
      </p:sp>
      <p:sp>
        <p:nvSpPr>
          <p:cNvPr id="3" name="Content Placeholder 2"/>
          <p:cNvSpPr>
            <a:spLocks noGrp="1"/>
          </p:cNvSpPr>
          <p:nvPr>
            <p:ph idx="1"/>
          </p:nvPr>
        </p:nvSpPr>
        <p:spPr/>
        <p:txBody>
          <a:bodyPr>
            <a:normAutofit fontScale="92500" lnSpcReduction="10000"/>
          </a:bodyPr>
          <a:lstStyle/>
          <a:p>
            <a:r>
              <a:rPr lang="en-GB" dirty="0"/>
              <a:t>Remember you are trying to get the business to buy into the implementation of a new L&amp;D intervention. Although you must be positive about this new approach it is also good practice to acknowledge any drawbacks you have identified and how you will overcome these. </a:t>
            </a:r>
          </a:p>
          <a:p>
            <a:r>
              <a:rPr lang="en-GB" dirty="0"/>
              <a:t>Critical writing involves </a:t>
            </a:r>
          </a:p>
          <a:p>
            <a:pPr>
              <a:buFont typeface="Wingdings" panose="05000000000000000000" pitchFamily="2" charset="2"/>
              <a:buChar char="§"/>
            </a:pPr>
            <a:r>
              <a:rPr lang="en-GB" dirty="0"/>
              <a:t> reviewing the credibility of the sources of material you choose</a:t>
            </a:r>
          </a:p>
          <a:p>
            <a:pPr>
              <a:buFont typeface="Wingdings" panose="05000000000000000000" pitchFamily="2" charset="2"/>
              <a:buChar char="§"/>
            </a:pPr>
            <a:r>
              <a:rPr lang="en-GB" dirty="0"/>
              <a:t> ensuring you include multiple sources that look at the problem from different perspectives</a:t>
            </a:r>
          </a:p>
          <a:p>
            <a:pPr>
              <a:buFont typeface="Wingdings" panose="05000000000000000000" pitchFamily="2" charset="2"/>
              <a:buChar char="§"/>
            </a:pPr>
            <a:r>
              <a:rPr lang="en-GB" dirty="0"/>
              <a:t> drawing evidence based conclusions</a:t>
            </a:r>
          </a:p>
        </p:txBody>
      </p:sp>
    </p:spTree>
    <p:extLst>
      <p:ext uri="{BB962C8B-B14F-4D97-AF65-F5344CB8AC3E}">
        <p14:creationId xmlns:p14="http://schemas.microsoft.com/office/powerpoint/2010/main" val="1121122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Convincing Conclusions</a:t>
            </a:r>
          </a:p>
        </p:txBody>
      </p:sp>
      <p:sp>
        <p:nvSpPr>
          <p:cNvPr id="3" name="Content Placeholder 2"/>
          <p:cNvSpPr>
            <a:spLocks noGrp="1"/>
          </p:cNvSpPr>
          <p:nvPr>
            <p:ph idx="1"/>
          </p:nvPr>
        </p:nvSpPr>
        <p:spPr/>
        <p:txBody>
          <a:bodyPr/>
          <a:lstStyle/>
          <a:p>
            <a:r>
              <a:rPr lang="en-GB" dirty="0"/>
              <a:t>10% - 12% (350-420 words) of the word count allowance.</a:t>
            </a:r>
          </a:p>
          <a:p>
            <a:r>
              <a:rPr lang="en-GB" dirty="0"/>
              <a:t>Your conclusion should:</a:t>
            </a:r>
          </a:p>
          <a:p>
            <a:pPr>
              <a:buFont typeface="Wingdings" panose="05000000000000000000" pitchFamily="2" charset="2"/>
              <a:buChar char="§"/>
            </a:pPr>
            <a:r>
              <a:rPr lang="en-GB" dirty="0"/>
              <a:t> Summarise the key findings of the literature review.  The reader should be able to find out everything they need to know from reading your introduction and conclusion.</a:t>
            </a:r>
          </a:p>
          <a:p>
            <a:pPr>
              <a:buFont typeface="Wingdings" panose="05000000000000000000" pitchFamily="2" charset="2"/>
              <a:buChar char="§"/>
            </a:pPr>
            <a:r>
              <a:rPr lang="en-GB" dirty="0"/>
              <a:t> Only contain information you have already discussed – no new information should be presented in the conclusion.</a:t>
            </a:r>
          </a:p>
        </p:txBody>
      </p:sp>
    </p:spTree>
    <p:extLst>
      <p:ext uri="{BB962C8B-B14F-4D97-AF65-F5344CB8AC3E}">
        <p14:creationId xmlns:p14="http://schemas.microsoft.com/office/powerpoint/2010/main" val="4188931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Viable Recommendations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15% (525 words approx.) of the word count allowance.</a:t>
            </a:r>
          </a:p>
          <a:p>
            <a:pPr marL="0" indent="0">
              <a:buNone/>
            </a:pPr>
            <a:r>
              <a:rPr lang="en-GB" dirty="0"/>
              <a:t>How will you present your recommendations so as they appear viable?</a:t>
            </a:r>
          </a:p>
          <a:p>
            <a:pPr>
              <a:buFont typeface="Wingdings" panose="05000000000000000000" pitchFamily="2" charset="2"/>
              <a:buChar char="§"/>
            </a:pPr>
            <a:r>
              <a:rPr lang="en-GB" dirty="0"/>
              <a:t> What will the readers of the report be interested in knowing, about what you are recommending?</a:t>
            </a:r>
          </a:p>
          <a:p>
            <a:pPr marL="658368" lvl="3" indent="0">
              <a:buNone/>
            </a:pPr>
            <a:endParaRPr lang="en-GB" dirty="0"/>
          </a:p>
          <a:p>
            <a:pPr marL="944118" lvl="3" indent="-285750">
              <a:buFont typeface="Wingdings" panose="05000000000000000000" pitchFamily="2" charset="2"/>
              <a:buChar char="q"/>
            </a:pPr>
            <a:r>
              <a:rPr lang="en-GB" sz="2400" dirty="0"/>
              <a:t>Who</a:t>
            </a:r>
          </a:p>
          <a:p>
            <a:pPr marL="944118" lvl="3" indent="-285750">
              <a:buFont typeface="Wingdings" panose="05000000000000000000" pitchFamily="2" charset="2"/>
              <a:buChar char="q"/>
            </a:pPr>
            <a:r>
              <a:rPr lang="en-GB" sz="2400" dirty="0"/>
              <a:t>What</a:t>
            </a:r>
          </a:p>
          <a:p>
            <a:pPr marL="944118" lvl="3" indent="-285750">
              <a:buFont typeface="Wingdings" panose="05000000000000000000" pitchFamily="2" charset="2"/>
              <a:buChar char="q"/>
            </a:pPr>
            <a:r>
              <a:rPr lang="en-GB" sz="2400" dirty="0"/>
              <a:t>When</a:t>
            </a:r>
          </a:p>
          <a:p>
            <a:pPr marL="944118" lvl="3" indent="-285750">
              <a:buFont typeface="Wingdings" panose="05000000000000000000" pitchFamily="2" charset="2"/>
              <a:buChar char="q"/>
            </a:pPr>
            <a:r>
              <a:rPr lang="en-GB" sz="2400" dirty="0"/>
              <a:t>Where</a:t>
            </a:r>
          </a:p>
          <a:p>
            <a:pPr marL="944118" lvl="3" indent="-285750">
              <a:buFont typeface="Wingdings" panose="05000000000000000000" pitchFamily="2" charset="2"/>
              <a:buChar char="q"/>
            </a:pPr>
            <a:r>
              <a:rPr lang="en-GB" sz="2400" dirty="0"/>
              <a:t>How</a:t>
            </a:r>
          </a:p>
          <a:p>
            <a:pPr marL="944118" lvl="3" indent="-285750">
              <a:buFont typeface="Wingdings" panose="05000000000000000000" pitchFamily="2" charset="2"/>
              <a:buChar char="q"/>
            </a:pPr>
            <a:r>
              <a:rPr lang="en-GB" sz="2400" dirty="0"/>
              <a:t>How much/savings/cost of doing nothing</a:t>
            </a:r>
          </a:p>
          <a:p>
            <a:pPr marL="0" indent="0">
              <a:buNone/>
            </a:pPr>
            <a:endParaRPr lang="en-GB" dirty="0"/>
          </a:p>
        </p:txBody>
      </p:sp>
    </p:spTree>
    <p:extLst>
      <p:ext uri="{BB962C8B-B14F-4D97-AF65-F5344CB8AC3E}">
        <p14:creationId xmlns:p14="http://schemas.microsoft.com/office/powerpoint/2010/main" val="3185365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lstStyle/>
          <a:p>
            <a:r>
              <a:rPr lang="en-GB" dirty="0"/>
              <a:t>Not included in the word count.</a:t>
            </a:r>
          </a:p>
          <a:p>
            <a:r>
              <a:rPr lang="en-GB" dirty="0"/>
              <a:t>Use the UWTSD guide to ensure your reference list complies with the Harvard standard. It should be:</a:t>
            </a:r>
          </a:p>
          <a:p>
            <a:pPr>
              <a:buFont typeface="Wingdings" panose="05000000000000000000" pitchFamily="2" charset="2"/>
              <a:buChar char="§"/>
            </a:pPr>
            <a:r>
              <a:rPr lang="en-GB" dirty="0"/>
              <a:t> In alphabetical order of author surname</a:t>
            </a:r>
          </a:p>
          <a:p>
            <a:pPr>
              <a:buFont typeface="Wingdings" panose="05000000000000000000" pitchFamily="2" charset="2"/>
              <a:buChar char="§"/>
            </a:pPr>
            <a:r>
              <a:rPr lang="en-GB" dirty="0"/>
              <a:t> Contain only sources you have cited in the report</a:t>
            </a:r>
          </a:p>
          <a:p>
            <a:pPr marL="0" indent="0">
              <a:buNone/>
            </a:pPr>
            <a:endParaRPr lang="en-GB" dirty="0"/>
          </a:p>
        </p:txBody>
      </p:sp>
    </p:spTree>
    <p:extLst>
      <p:ext uri="{BB962C8B-B14F-4D97-AF65-F5344CB8AC3E}">
        <p14:creationId xmlns:p14="http://schemas.microsoft.com/office/powerpoint/2010/main" val="1026925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nchor="ctr">
            <a:normAutofit/>
          </a:bodyPr>
          <a:lstStyle/>
          <a:p>
            <a:r>
              <a:rPr lang="en-GB" dirty="0"/>
              <a:t>Engagement with literature</a:t>
            </a:r>
          </a:p>
        </p:txBody>
      </p:sp>
      <p:pic>
        <p:nvPicPr>
          <p:cNvPr id="6" name="Picture 5" descr="A screenshot of a computer&#10;&#10;AI-generated content may be incorrect.">
            <a:extLst>
              <a:ext uri="{FF2B5EF4-FFF2-40B4-BE49-F238E27FC236}">
                <a16:creationId xmlns:a16="http://schemas.microsoft.com/office/drawing/2014/main" id="{63AB962C-2720-DF74-44EB-45FB9CFE7BE0}"/>
              </a:ext>
            </a:extLst>
          </p:cNvPr>
          <p:cNvPicPr>
            <a:picLocks noChangeAspect="1"/>
          </p:cNvPicPr>
          <p:nvPr/>
        </p:nvPicPr>
        <p:blipFill rotWithShape="1">
          <a:blip r:embed="rId3"/>
          <a:srcRect l="11881" t="37757" r="20624" b="23026"/>
          <a:stretch>
            <a:fillRect/>
          </a:stretch>
        </p:blipFill>
        <p:spPr bwMode="auto">
          <a:xfrm>
            <a:off x="1233994" y="1825625"/>
            <a:ext cx="9730297" cy="3575934"/>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343700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625" y="-124042"/>
            <a:ext cx="11481847" cy="1325563"/>
          </a:xfrm>
        </p:spPr>
        <p:txBody>
          <a:bodyPr anchor="ctr">
            <a:normAutofit/>
          </a:bodyPr>
          <a:lstStyle/>
          <a:p>
            <a:r>
              <a:rPr lang="en-GB" dirty="0"/>
              <a:t>Knowledge and understanding</a:t>
            </a:r>
          </a:p>
        </p:txBody>
      </p:sp>
      <p:pic>
        <p:nvPicPr>
          <p:cNvPr id="5" name="Picture 4" descr="A screenshot of a computer&#10;&#10;AI-generated content may be incorrect.">
            <a:extLst>
              <a:ext uri="{FF2B5EF4-FFF2-40B4-BE49-F238E27FC236}">
                <a16:creationId xmlns:a16="http://schemas.microsoft.com/office/drawing/2014/main" id="{9CAF8AE3-70DB-4762-D574-D82C0502FC94}"/>
              </a:ext>
            </a:extLst>
          </p:cNvPr>
          <p:cNvPicPr>
            <a:picLocks noChangeAspect="1"/>
          </p:cNvPicPr>
          <p:nvPr/>
        </p:nvPicPr>
        <p:blipFill rotWithShape="1">
          <a:blip r:embed="rId3"/>
          <a:srcRect l="12133" t="44335" r="20468" b="2508"/>
          <a:stretch>
            <a:fillRect/>
          </a:stretch>
        </p:blipFill>
        <p:spPr bwMode="auto">
          <a:xfrm>
            <a:off x="1263852" y="1201521"/>
            <a:ext cx="8419487" cy="4200038"/>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42808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372" y="-297657"/>
            <a:ext cx="11481847" cy="1325563"/>
          </a:xfrm>
        </p:spPr>
        <p:txBody>
          <a:bodyPr anchor="ctr">
            <a:normAutofit/>
          </a:bodyPr>
          <a:lstStyle/>
          <a:p>
            <a:r>
              <a:rPr lang="en-GB" dirty="0"/>
              <a:t>C</a:t>
            </a:r>
            <a:r>
              <a:rPr lang="en-GB" spc="5" dirty="0"/>
              <a:t>ogn</a:t>
            </a:r>
            <a:r>
              <a:rPr lang="en-GB" dirty="0"/>
              <a:t>i</a:t>
            </a:r>
            <a:r>
              <a:rPr lang="en-GB" spc="5" dirty="0"/>
              <a:t>t</a:t>
            </a:r>
            <a:r>
              <a:rPr lang="en-GB" dirty="0"/>
              <a:t>i</a:t>
            </a:r>
            <a:r>
              <a:rPr lang="en-GB" spc="10" dirty="0"/>
              <a:t>v</a:t>
            </a:r>
            <a:r>
              <a:rPr lang="en-GB" dirty="0"/>
              <a:t>e a</a:t>
            </a:r>
            <a:r>
              <a:rPr lang="en-GB" spc="5" dirty="0"/>
              <a:t>n</a:t>
            </a:r>
            <a:r>
              <a:rPr lang="en-GB" dirty="0"/>
              <a:t>d i</a:t>
            </a:r>
            <a:r>
              <a:rPr lang="en-GB" spc="5" dirty="0"/>
              <a:t>nt</a:t>
            </a:r>
            <a:r>
              <a:rPr lang="en-GB" dirty="0"/>
              <a:t>ellec</a:t>
            </a:r>
            <a:r>
              <a:rPr lang="en-GB" spc="5" dirty="0"/>
              <a:t>tu</a:t>
            </a:r>
            <a:r>
              <a:rPr lang="en-GB" dirty="0"/>
              <a:t>al skil</a:t>
            </a:r>
            <a:r>
              <a:rPr lang="en-GB" spc="10" dirty="0"/>
              <a:t>l</a:t>
            </a:r>
            <a:r>
              <a:rPr lang="en-GB" dirty="0"/>
              <a:t>s</a:t>
            </a:r>
          </a:p>
        </p:txBody>
      </p:sp>
      <p:pic>
        <p:nvPicPr>
          <p:cNvPr id="3" name="Picture 2" descr="A screenshot of a computer&#10;&#10;AI-generated content may be incorrect.">
            <a:extLst>
              <a:ext uri="{FF2B5EF4-FFF2-40B4-BE49-F238E27FC236}">
                <a16:creationId xmlns:a16="http://schemas.microsoft.com/office/drawing/2014/main" id="{979F9A92-59BD-34DF-493E-BA076C09DDA5}"/>
              </a:ext>
            </a:extLst>
          </p:cNvPr>
          <p:cNvPicPr>
            <a:picLocks noChangeAspect="1"/>
          </p:cNvPicPr>
          <p:nvPr/>
        </p:nvPicPr>
        <p:blipFill rotWithShape="1">
          <a:blip r:embed="rId3"/>
          <a:srcRect l="15788" t="16314" r="22627" b="9868"/>
          <a:stretch>
            <a:fillRect/>
          </a:stretch>
        </p:blipFill>
        <p:spPr bwMode="auto">
          <a:xfrm>
            <a:off x="1578359" y="827038"/>
            <a:ext cx="8025753" cy="457452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30305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60" y="-297657"/>
            <a:ext cx="11481847" cy="1325563"/>
          </a:xfrm>
        </p:spPr>
        <p:txBody>
          <a:bodyPr anchor="ctr">
            <a:normAutofit/>
          </a:bodyPr>
          <a:lstStyle/>
          <a:p>
            <a:r>
              <a:rPr lang="en-GB" dirty="0"/>
              <a:t>Practical skills</a:t>
            </a:r>
          </a:p>
        </p:txBody>
      </p:sp>
      <p:pic>
        <p:nvPicPr>
          <p:cNvPr id="5" name="Picture 4" descr="A screenshot of a computer&#10;&#10;AI-generated content may be incorrect.">
            <a:extLst>
              <a:ext uri="{FF2B5EF4-FFF2-40B4-BE49-F238E27FC236}">
                <a16:creationId xmlns:a16="http://schemas.microsoft.com/office/drawing/2014/main" id="{4BD713CB-A08D-F563-8C5D-B9C7783F5F82}"/>
              </a:ext>
            </a:extLst>
          </p:cNvPr>
          <p:cNvPicPr>
            <a:picLocks noChangeAspect="1"/>
          </p:cNvPicPr>
          <p:nvPr/>
        </p:nvPicPr>
        <p:blipFill rotWithShape="1">
          <a:blip r:embed="rId3"/>
          <a:srcRect l="19610" t="19207" r="26213" b="2122"/>
          <a:stretch>
            <a:fillRect/>
          </a:stretch>
        </p:blipFill>
        <p:spPr bwMode="auto">
          <a:xfrm>
            <a:off x="1753085" y="1089126"/>
            <a:ext cx="6750254" cy="4312433"/>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95551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689" y="-337403"/>
            <a:ext cx="11951292" cy="1450757"/>
          </a:xfrm>
        </p:spPr>
        <p:txBody>
          <a:bodyPr>
            <a:normAutofit/>
          </a:bodyPr>
          <a:lstStyle/>
          <a:p>
            <a:r>
              <a:rPr lang="en-GB" dirty="0"/>
              <a:t>Transferable skills for life and professional practice</a:t>
            </a:r>
          </a:p>
        </p:txBody>
      </p:sp>
      <p:pic>
        <p:nvPicPr>
          <p:cNvPr id="5" name="Picture 4" descr="A screenshot of a computer&#10;&#10;AI-generated content may be incorrect.">
            <a:extLst>
              <a:ext uri="{FF2B5EF4-FFF2-40B4-BE49-F238E27FC236}">
                <a16:creationId xmlns:a16="http://schemas.microsoft.com/office/drawing/2014/main" id="{2944B582-A79F-A47B-4F8A-5830853F153C}"/>
              </a:ext>
            </a:extLst>
          </p:cNvPr>
          <p:cNvPicPr>
            <a:picLocks noChangeAspect="1"/>
          </p:cNvPicPr>
          <p:nvPr/>
        </p:nvPicPr>
        <p:blipFill rotWithShape="1">
          <a:blip r:embed="rId3"/>
          <a:srcRect l="19527" t="21970" r="25791" b="7376"/>
          <a:stretch>
            <a:fillRect/>
          </a:stretch>
        </p:blipFill>
        <p:spPr bwMode="auto">
          <a:xfrm>
            <a:off x="1205610" y="821213"/>
            <a:ext cx="8037401" cy="463661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16977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DDB14C-15ED-554A-0FDD-21677E62BC6A}"/>
              </a:ext>
            </a:extLst>
          </p:cNvPr>
          <p:cNvSpPr txBox="1"/>
          <p:nvPr/>
        </p:nvSpPr>
        <p:spPr>
          <a:xfrm>
            <a:off x="358219" y="365125"/>
            <a:ext cx="1148184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latin typeface="+mj-lt"/>
                <a:ea typeface="+mj-ea"/>
                <a:cs typeface="+mj-cs"/>
              </a:rPr>
              <a:t>If you have any questions please let me know in class or via email. </a:t>
            </a:r>
          </a:p>
        </p:txBody>
      </p:sp>
      <p:pic>
        <p:nvPicPr>
          <p:cNvPr id="5" name="Content Placeholder 4" descr="Magnifying glass and question mark">
            <a:extLst>
              <a:ext uri="{FF2B5EF4-FFF2-40B4-BE49-F238E27FC236}">
                <a16:creationId xmlns:a16="http://schemas.microsoft.com/office/drawing/2014/main" id="{18B94AA0-FB76-904C-BB30-E938C0988F29}"/>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920536" y="1825625"/>
            <a:ext cx="6357213" cy="3575934"/>
          </a:xfrm>
          <a:prstGeom prst="rect">
            <a:avLst/>
          </a:prstGeom>
          <a:noFill/>
        </p:spPr>
      </p:pic>
    </p:spTree>
    <p:extLst>
      <p:ext uri="{BB962C8B-B14F-4D97-AF65-F5344CB8AC3E}">
        <p14:creationId xmlns:p14="http://schemas.microsoft.com/office/powerpoint/2010/main" val="348151834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040630-A62C-4063-B6E2-E8C2D35B5414}">
  <ds:schemaRefs>
    <ds:schemaRef ds:uri="http://www.w3.org/XML/1998/namespace"/>
    <ds:schemaRef ds:uri="http://purl.org/dc/dcmitype/"/>
    <ds:schemaRef ds:uri="http://purl.org/dc/elements/1.1/"/>
    <ds:schemaRef ds:uri="http://schemas.openxmlformats.org/package/2006/metadata/core-properties"/>
    <ds:schemaRef ds:uri="http://schemas.microsoft.com/office/infopath/2007/PartnerControls"/>
    <ds:schemaRef ds:uri="http://schemas.microsoft.com/office/2006/metadata/properties"/>
    <ds:schemaRef ds:uri="http://schemas.microsoft.com/office/2006/documentManagement/types"/>
    <ds:schemaRef ds:uri="303dbf9b-b85b-46a0-94f1-894078c07ecd"/>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819</Words>
  <Application>Microsoft Office PowerPoint</Application>
  <PresentationFormat>Widescreen</PresentationFormat>
  <Paragraphs>89</Paragraphs>
  <Slides>18</Slides>
  <Notes>16</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18</vt:i4>
      </vt:variant>
    </vt:vector>
  </HeadingPairs>
  <TitlesOfParts>
    <vt:vector size="26" baseType="lpstr">
      <vt:lpstr>Aptos</vt:lpstr>
      <vt:lpstr>Arial</vt:lpstr>
      <vt:lpstr>Calibri</vt:lpstr>
      <vt:lpstr>Calibri Light</vt:lpstr>
      <vt:lpstr>Wingdings</vt:lpstr>
      <vt:lpstr>UWTSD Holding Page</vt:lpstr>
      <vt:lpstr>UWTSD Text 2</vt:lpstr>
      <vt:lpstr>UWTSD Logo Variations place image in Background</vt:lpstr>
      <vt:lpstr>PowerPoint Presentation</vt:lpstr>
      <vt:lpstr>Assignment  1</vt:lpstr>
      <vt:lpstr>Task description </vt:lpstr>
      <vt:lpstr>Report Structure</vt:lpstr>
      <vt:lpstr>Overview of the organisation</vt:lpstr>
      <vt:lpstr>A Compelling Introduction</vt:lpstr>
      <vt:lpstr>Building a Rationale</vt:lpstr>
      <vt:lpstr>Compiling Enough Literature</vt:lpstr>
      <vt:lpstr>Critical Writing</vt:lpstr>
      <vt:lpstr>Convincing Conclusions</vt:lpstr>
      <vt:lpstr>Viable Recommendations</vt:lpstr>
      <vt:lpstr>Reference list</vt:lpstr>
      <vt:lpstr>Engagement with literature</vt:lpstr>
      <vt:lpstr>Knowledge and understanding</vt:lpstr>
      <vt:lpstr>Cognitive and intellectual skills</vt:lpstr>
      <vt:lpstr>Practical skills</vt:lpstr>
      <vt:lpstr>Transferable skills for life and professional practice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Natasha Davies (IMH)</cp:lastModifiedBy>
  <cp:revision>19</cp:revision>
  <dcterms:created xsi:type="dcterms:W3CDTF">2021-03-09T15:35:42Z</dcterms:created>
  <dcterms:modified xsi:type="dcterms:W3CDTF">2026-01-20T10:16:38Z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