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handoutMasterIdLst>
    <p:handoutMasterId r:id="rId21"/>
  </p:handoutMasterIdLst>
  <p:sldIdLst>
    <p:sldId id="256" r:id="rId2"/>
    <p:sldId id="282" r:id="rId3"/>
    <p:sldId id="293" r:id="rId4"/>
    <p:sldId id="294" r:id="rId5"/>
    <p:sldId id="283" r:id="rId6"/>
    <p:sldId id="284" r:id="rId7"/>
    <p:sldId id="285" r:id="rId8"/>
    <p:sldId id="286" r:id="rId9"/>
    <p:sldId id="287" r:id="rId10"/>
    <p:sldId id="295" r:id="rId11"/>
    <p:sldId id="288" r:id="rId12"/>
    <p:sldId id="296" r:id="rId13"/>
    <p:sldId id="297" r:id="rId14"/>
    <p:sldId id="290" r:id="rId15"/>
    <p:sldId id="298" r:id="rId16"/>
    <p:sldId id="280" r:id="rId17"/>
    <p:sldId id="291" r:id="rId18"/>
    <p:sldId id="292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21E4AEA4-8DFA-4A89-87EB-49C32662AFE0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>
      <p:cViewPr varScale="1">
        <p:scale>
          <a:sx n="91" d="100"/>
          <a:sy n="91" d="100"/>
        </p:scale>
        <p:origin x="370" y="58"/>
      </p:cViewPr>
      <p:guideLst>
        <p:guide pos="3840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howGuides="1">
      <p:cViewPr varScale="1">
        <p:scale>
          <a:sx n="63" d="100"/>
          <a:sy n="63" d="100"/>
        </p:scale>
        <p:origin x="2838" y="108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6/11/relationships/changesInfo" Target="changesInfos/changesInfo1.xml"/><Relationship Id="rId3" Type="http://schemas.openxmlformats.org/officeDocument/2006/relationships/slide" Target="slides/slide2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ucresha Lewis (2315413)" userId="515514fe-9577-4056-8ae8-c1a2ac87d6d7" providerId="ADAL" clId="{117FDE8F-A843-4AFF-9FC4-AD1CC319B5C3}"/>
    <pc:docChg chg="modSld">
      <pc:chgData name="Lucresha Lewis (2315413)" userId="515514fe-9577-4056-8ae8-c1a2ac87d6d7" providerId="ADAL" clId="{117FDE8F-A843-4AFF-9FC4-AD1CC319B5C3}" dt="2026-06-24T16:49:51.366" v="1" actId="1076"/>
      <pc:docMkLst>
        <pc:docMk/>
      </pc:docMkLst>
      <pc:sldChg chg="modSp mod">
        <pc:chgData name="Lucresha Lewis (2315413)" userId="515514fe-9577-4056-8ae8-c1a2ac87d6d7" providerId="ADAL" clId="{117FDE8F-A843-4AFF-9FC4-AD1CC319B5C3}" dt="2026-06-24T16:49:51.366" v="1" actId="1076"/>
        <pc:sldMkLst>
          <pc:docMk/>
          <pc:sldMk cId="288921255" sldId="282"/>
        </pc:sldMkLst>
        <pc:picChg chg="mod">
          <ac:chgData name="Lucresha Lewis (2315413)" userId="515514fe-9577-4056-8ae8-c1a2ac87d6d7" providerId="ADAL" clId="{117FDE8F-A843-4AFF-9FC4-AD1CC319B5C3}" dt="2026-06-24T16:49:51.366" v="1" actId="1076"/>
          <ac:picMkLst>
            <pc:docMk/>
            <pc:sldMk cId="288921255" sldId="282"/>
            <ac:picMk id="5" creationId="{2833EAA2-BF2A-4A18-9A38-DDB8ADD7D036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97A2F36-4874-4BD8-BFE3-B0F41DA605D3}" type="doc">
      <dgm:prSet loTypeId="urn:microsoft.com/office/officeart/2005/8/layout/list1" loCatId="list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4A6F8CF-3892-40F9-B2A4-101BE6466A16}">
      <dgm:prSet phldrT="[Text]" phldr="0"/>
      <dgm:spPr/>
      <dgm:t>
        <a:bodyPr/>
        <a:lstStyle/>
        <a:p>
          <a:r>
            <a:rPr lang="en-US" dirty="0"/>
            <a:t>The presentation</a:t>
          </a:r>
          <a:endParaRPr lang="en-GB" dirty="0"/>
        </a:p>
      </dgm:t>
    </dgm:pt>
    <dgm:pt modelId="{EBEFA8E5-3B4F-4780-AA6D-E38EDCEB1127}" type="parTrans" cxnId="{FD40B6CE-2D2E-466F-B58D-C92898175765}">
      <dgm:prSet/>
      <dgm:spPr/>
      <dgm:t>
        <a:bodyPr/>
        <a:lstStyle/>
        <a:p>
          <a:endParaRPr lang="en-GB"/>
        </a:p>
      </dgm:t>
    </dgm:pt>
    <dgm:pt modelId="{D0DD127E-49B0-4DEA-BC9C-ED29A9A100BF}" type="sibTrans" cxnId="{FD40B6CE-2D2E-466F-B58D-C92898175765}">
      <dgm:prSet/>
      <dgm:spPr/>
      <dgm:t>
        <a:bodyPr/>
        <a:lstStyle/>
        <a:p>
          <a:endParaRPr lang="en-GB"/>
        </a:p>
      </dgm:t>
    </dgm:pt>
    <dgm:pt modelId="{02A7A356-44DB-410E-9E6E-F442FA25BD4C}">
      <dgm:prSet phldrT="[Text]"/>
      <dgm:spPr/>
      <dgm:t>
        <a:bodyPr/>
        <a:lstStyle/>
        <a:p>
          <a:pPr>
            <a:buNone/>
          </a:pPr>
          <a:r>
            <a:rPr lang="en-GB" dirty="0"/>
            <a:t>Critically explores health, wellbeing and sustainable development in </a:t>
          </a:r>
          <a:r>
            <a:rPr lang="en-GB"/>
            <a:t>service delivery.</a:t>
          </a:r>
          <a:endParaRPr lang="en-GB" dirty="0"/>
        </a:p>
      </dgm:t>
    </dgm:pt>
    <dgm:pt modelId="{84EA01DB-0182-49C9-9BC2-94D9098F5873}" type="parTrans" cxnId="{A027F0B3-CD98-480B-A848-443D7C760B19}">
      <dgm:prSet/>
      <dgm:spPr/>
      <dgm:t>
        <a:bodyPr/>
        <a:lstStyle/>
        <a:p>
          <a:endParaRPr lang="en-GB"/>
        </a:p>
      </dgm:t>
    </dgm:pt>
    <dgm:pt modelId="{8470221A-E57E-49CF-BD16-45D081414125}" type="sibTrans" cxnId="{A027F0B3-CD98-480B-A848-443D7C760B19}">
      <dgm:prSet/>
      <dgm:spPr/>
      <dgm:t>
        <a:bodyPr/>
        <a:lstStyle/>
        <a:p>
          <a:endParaRPr lang="en-GB"/>
        </a:p>
      </dgm:t>
    </dgm:pt>
    <dgm:pt modelId="{70DD3561-7FAF-4512-8AFB-36ACBFF84543}" type="pres">
      <dgm:prSet presAssocID="{F97A2F36-4874-4BD8-BFE3-B0F41DA605D3}" presName="linear" presStyleCnt="0">
        <dgm:presLayoutVars>
          <dgm:dir/>
          <dgm:animLvl val="lvl"/>
          <dgm:resizeHandles val="exact"/>
        </dgm:presLayoutVars>
      </dgm:prSet>
      <dgm:spPr/>
    </dgm:pt>
    <dgm:pt modelId="{ACF63671-2101-4890-95BD-A7205EE10676}" type="pres">
      <dgm:prSet presAssocID="{B4A6F8CF-3892-40F9-B2A4-101BE6466A16}" presName="parentLin" presStyleCnt="0"/>
      <dgm:spPr/>
    </dgm:pt>
    <dgm:pt modelId="{42BC35D8-4DA2-41E8-82C7-62CCCD61C80D}" type="pres">
      <dgm:prSet presAssocID="{B4A6F8CF-3892-40F9-B2A4-101BE6466A16}" presName="parentLeftMargin" presStyleLbl="node1" presStyleIdx="0" presStyleCnt="1"/>
      <dgm:spPr/>
    </dgm:pt>
    <dgm:pt modelId="{F1AD7204-7132-4665-8581-D0C813681C1D}" type="pres">
      <dgm:prSet presAssocID="{B4A6F8CF-3892-40F9-B2A4-101BE6466A16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08C0D820-58E0-4C56-A656-6DAE1111E0D9}" type="pres">
      <dgm:prSet presAssocID="{B4A6F8CF-3892-40F9-B2A4-101BE6466A16}" presName="negativeSpace" presStyleCnt="0"/>
      <dgm:spPr/>
    </dgm:pt>
    <dgm:pt modelId="{ACA2C8D3-759E-4D09-9A23-49D143FB6620}" type="pres">
      <dgm:prSet presAssocID="{B4A6F8CF-3892-40F9-B2A4-101BE6466A16}" presName="childText" presStyleLbl="conFgAcc1" presStyleIdx="0" presStyleCnt="1">
        <dgm:presLayoutVars>
          <dgm:bulletEnabled val="1"/>
        </dgm:presLayoutVars>
      </dgm:prSet>
      <dgm:spPr/>
    </dgm:pt>
  </dgm:ptLst>
  <dgm:cxnLst>
    <dgm:cxn modelId="{F00A1407-4DCA-4316-8797-09E278FFE434}" type="presOf" srcId="{B4A6F8CF-3892-40F9-B2A4-101BE6466A16}" destId="{42BC35D8-4DA2-41E8-82C7-62CCCD61C80D}" srcOrd="0" destOrd="0" presId="urn:microsoft.com/office/officeart/2005/8/layout/list1"/>
    <dgm:cxn modelId="{A027F0B3-CD98-480B-A848-443D7C760B19}" srcId="{B4A6F8CF-3892-40F9-B2A4-101BE6466A16}" destId="{02A7A356-44DB-410E-9E6E-F442FA25BD4C}" srcOrd="0" destOrd="0" parTransId="{84EA01DB-0182-49C9-9BC2-94D9098F5873}" sibTransId="{8470221A-E57E-49CF-BD16-45D081414125}"/>
    <dgm:cxn modelId="{FD40B6CE-2D2E-466F-B58D-C92898175765}" srcId="{F97A2F36-4874-4BD8-BFE3-B0F41DA605D3}" destId="{B4A6F8CF-3892-40F9-B2A4-101BE6466A16}" srcOrd="0" destOrd="0" parTransId="{EBEFA8E5-3B4F-4780-AA6D-E38EDCEB1127}" sibTransId="{D0DD127E-49B0-4DEA-BC9C-ED29A9A100BF}"/>
    <dgm:cxn modelId="{FCF76ED4-5945-43AD-950C-B87EB0954DD5}" type="presOf" srcId="{02A7A356-44DB-410E-9E6E-F442FA25BD4C}" destId="{ACA2C8D3-759E-4D09-9A23-49D143FB6620}" srcOrd="0" destOrd="0" presId="urn:microsoft.com/office/officeart/2005/8/layout/list1"/>
    <dgm:cxn modelId="{0EADC2DA-D28D-448D-9B33-C2771D1D20D4}" type="presOf" srcId="{F97A2F36-4874-4BD8-BFE3-B0F41DA605D3}" destId="{70DD3561-7FAF-4512-8AFB-36ACBFF84543}" srcOrd="0" destOrd="0" presId="urn:microsoft.com/office/officeart/2005/8/layout/list1"/>
    <dgm:cxn modelId="{C6EA01F9-0E1E-46C4-86F8-574EA5147809}" type="presOf" srcId="{B4A6F8CF-3892-40F9-B2A4-101BE6466A16}" destId="{F1AD7204-7132-4665-8581-D0C813681C1D}" srcOrd="1" destOrd="0" presId="urn:microsoft.com/office/officeart/2005/8/layout/list1"/>
    <dgm:cxn modelId="{A05B6CCE-E12F-4786-9600-E845CB703C52}" type="presParOf" srcId="{70DD3561-7FAF-4512-8AFB-36ACBFF84543}" destId="{ACF63671-2101-4890-95BD-A7205EE10676}" srcOrd="0" destOrd="0" presId="urn:microsoft.com/office/officeart/2005/8/layout/list1"/>
    <dgm:cxn modelId="{51066C55-E01C-4C2E-99BC-0FC4EC9F3BF3}" type="presParOf" srcId="{ACF63671-2101-4890-95BD-A7205EE10676}" destId="{42BC35D8-4DA2-41E8-82C7-62CCCD61C80D}" srcOrd="0" destOrd="0" presId="urn:microsoft.com/office/officeart/2005/8/layout/list1"/>
    <dgm:cxn modelId="{0BF48C87-ABD6-4895-9ABA-00C1B4EE79C5}" type="presParOf" srcId="{ACF63671-2101-4890-95BD-A7205EE10676}" destId="{F1AD7204-7132-4665-8581-D0C813681C1D}" srcOrd="1" destOrd="0" presId="urn:microsoft.com/office/officeart/2005/8/layout/list1"/>
    <dgm:cxn modelId="{8A4AE9D4-5977-47CE-B9E5-5E692BE38118}" type="presParOf" srcId="{70DD3561-7FAF-4512-8AFB-36ACBFF84543}" destId="{08C0D820-58E0-4C56-A656-6DAE1111E0D9}" srcOrd="1" destOrd="0" presId="urn:microsoft.com/office/officeart/2005/8/layout/list1"/>
    <dgm:cxn modelId="{8A6A4849-2A52-465A-BE16-D63BE3F7E08F}" type="presParOf" srcId="{70DD3561-7FAF-4512-8AFB-36ACBFF84543}" destId="{ACA2C8D3-759E-4D09-9A23-49D143FB6620}" srcOrd="2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2613958-A660-4DD4-AEDF-697A6A5443D9}" type="doc">
      <dgm:prSet loTypeId="urn:diagrams.loki3.com/BracketList" loCatId="list" qsTypeId="urn:microsoft.com/office/officeart/2005/8/quickstyle/simple3" qsCatId="simple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35FBC79A-21A4-45BF-A260-AA15F144190A}">
      <dgm:prSet phldrT="[Text]" phldr="0"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Health</a:t>
          </a:r>
          <a:endParaRPr lang="en-GB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1AC2D23-91AB-4BCD-AC54-2E1030F482E8}" type="parTrans" cxnId="{EDDF0ADD-A70D-4AA5-8C48-D79CD585B136}">
      <dgm:prSet/>
      <dgm:spPr/>
      <dgm:t>
        <a:bodyPr/>
        <a:lstStyle/>
        <a:p>
          <a:endParaRPr lang="en-GB"/>
        </a:p>
      </dgm:t>
    </dgm:pt>
    <dgm:pt modelId="{755AF54E-48EF-4672-989E-9CE089B1298F}" type="sibTrans" cxnId="{EDDF0ADD-A70D-4AA5-8C48-D79CD585B136}">
      <dgm:prSet/>
      <dgm:spPr/>
      <dgm:t>
        <a:bodyPr/>
        <a:lstStyle/>
        <a:p>
          <a:endParaRPr lang="en-GB"/>
        </a:p>
      </dgm:t>
    </dgm:pt>
    <dgm:pt modelId="{A085743F-BD64-498C-AAA2-79B26B5B0AC9}">
      <dgm:prSet phldrT="[Text]" custT="1"/>
      <dgm:spPr/>
      <dgm:t>
        <a:bodyPr/>
        <a:lstStyle/>
        <a:p>
          <a:pPr>
            <a:buFont typeface="Wingdings" panose="05000000000000000000" pitchFamily="2" charset="2"/>
            <a:buChar char="§"/>
          </a:pP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Health is defined as complete physical, mental and social wellbeing, not just absence of disease (World Health Organisation, 1948).</a:t>
          </a:r>
        </a:p>
      </dgm:t>
    </dgm:pt>
    <dgm:pt modelId="{F82C3793-CFB7-4273-89B9-354847DB8AF1}" type="parTrans" cxnId="{C70F26C3-C605-4456-AC24-2C196A201AE6}">
      <dgm:prSet/>
      <dgm:spPr/>
      <dgm:t>
        <a:bodyPr/>
        <a:lstStyle/>
        <a:p>
          <a:endParaRPr lang="en-GB"/>
        </a:p>
      </dgm:t>
    </dgm:pt>
    <dgm:pt modelId="{35ABA7F8-9E8C-48E3-A333-236B76DCBA6E}" type="sibTrans" cxnId="{C70F26C3-C605-4456-AC24-2C196A201AE6}">
      <dgm:prSet/>
      <dgm:spPr/>
      <dgm:t>
        <a:bodyPr/>
        <a:lstStyle/>
        <a:p>
          <a:endParaRPr lang="en-GB"/>
        </a:p>
      </dgm:t>
    </dgm:pt>
    <dgm:pt modelId="{E27E2837-1BF6-4683-87BC-3D1A749145E1}">
      <dgm:prSet phldrT="[Text]" phldr="0"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Wellbeing</a:t>
          </a:r>
          <a:endParaRPr lang="en-GB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0B2364B-0783-471A-A6A5-F0E31F7185AC}" type="parTrans" cxnId="{AEE7396B-0AC9-4EC8-B2F2-55A05E8FCE05}">
      <dgm:prSet/>
      <dgm:spPr/>
      <dgm:t>
        <a:bodyPr/>
        <a:lstStyle/>
        <a:p>
          <a:endParaRPr lang="en-GB"/>
        </a:p>
      </dgm:t>
    </dgm:pt>
    <dgm:pt modelId="{A2698E55-824A-4691-8B9B-737175E0B06F}" type="sibTrans" cxnId="{AEE7396B-0AC9-4EC8-B2F2-55A05E8FCE05}">
      <dgm:prSet/>
      <dgm:spPr/>
      <dgm:t>
        <a:bodyPr/>
        <a:lstStyle/>
        <a:p>
          <a:endParaRPr lang="en-GB"/>
        </a:p>
      </dgm:t>
    </dgm:pt>
    <dgm:pt modelId="{54F09FAC-CFAD-460D-995E-D213F5B3F244}">
      <dgm:prSet phldrT="[Text]" custT="1"/>
      <dgm:spPr/>
      <dgm:t>
        <a:bodyPr/>
        <a:lstStyle/>
        <a:p>
          <a:pPr>
            <a:buFont typeface="Wingdings" panose="05000000000000000000" pitchFamily="2" charset="2"/>
            <a:buChar char="§"/>
          </a:pP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Wellbeing is the balance between individual resources and life challenges (Dodge et al., 2012).</a:t>
          </a:r>
        </a:p>
      </dgm:t>
    </dgm:pt>
    <dgm:pt modelId="{8D4F0E28-E61E-46D7-86E9-8A08D917C6E2}" type="parTrans" cxnId="{1F8F07C9-92CF-44C6-AC3F-E558DF42BC21}">
      <dgm:prSet/>
      <dgm:spPr/>
      <dgm:t>
        <a:bodyPr/>
        <a:lstStyle/>
        <a:p>
          <a:endParaRPr lang="en-GB"/>
        </a:p>
      </dgm:t>
    </dgm:pt>
    <dgm:pt modelId="{3139B6A4-7994-4C52-BF51-705299CCBA7B}" type="sibTrans" cxnId="{1F8F07C9-92CF-44C6-AC3F-E558DF42BC21}">
      <dgm:prSet/>
      <dgm:spPr/>
      <dgm:t>
        <a:bodyPr/>
        <a:lstStyle/>
        <a:p>
          <a:endParaRPr lang="en-GB"/>
        </a:p>
      </dgm:t>
    </dgm:pt>
    <dgm:pt modelId="{A8A2F958-AA25-431B-8FAE-B2A23400E72D}">
      <dgm:prSet phldrT="[Text]" phldr="0"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Sustainable Development</a:t>
          </a:r>
          <a:endParaRPr lang="en-GB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4258F1C-233D-4630-9381-712657239FA9}" type="parTrans" cxnId="{E06B160A-866B-4642-870F-D89A825C016F}">
      <dgm:prSet/>
      <dgm:spPr/>
      <dgm:t>
        <a:bodyPr/>
        <a:lstStyle/>
        <a:p>
          <a:endParaRPr lang="en-GB"/>
        </a:p>
      </dgm:t>
    </dgm:pt>
    <dgm:pt modelId="{818A50C9-2923-4A48-8622-F284F73BB2E3}" type="sibTrans" cxnId="{E06B160A-866B-4642-870F-D89A825C016F}">
      <dgm:prSet/>
      <dgm:spPr/>
      <dgm:t>
        <a:bodyPr/>
        <a:lstStyle/>
        <a:p>
          <a:endParaRPr lang="en-GB"/>
        </a:p>
      </dgm:t>
    </dgm:pt>
    <dgm:pt modelId="{1FC81E36-AE4F-4DAA-99C6-FE7F6B2527DB}">
      <dgm:prSet phldrT="[Text]" phldr="0" custT="1"/>
      <dgm:spPr/>
      <dgm:t>
        <a:bodyPr/>
        <a:lstStyle/>
        <a:p>
          <a:pPr>
            <a:buFont typeface="Wingdings" panose="05000000000000000000" pitchFamily="2" charset="2"/>
            <a:buChar char="§"/>
          </a:pP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Sustainable development means meeting present needs without compromising future generations (Brundtland Commission, 1987).</a:t>
          </a:r>
        </a:p>
      </dgm:t>
    </dgm:pt>
    <dgm:pt modelId="{DDAC3F99-17D3-4E45-9598-0EDAC3F5A1E0}" type="parTrans" cxnId="{369086E4-207F-4F47-9E51-6CF994A0A617}">
      <dgm:prSet/>
      <dgm:spPr/>
      <dgm:t>
        <a:bodyPr/>
        <a:lstStyle/>
        <a:p>
          <a:endParaRPr lang="en-GB"/>
        </a:p>
      </dgm:t>
    </dgm:pt>
    <dgm:pt modelId="{9DCDBCD8-6DCD-424D-B30C-F7B69FBEF8CB}" type="sibTrans" cxnId="{369086E4-207F-4F47-9E51-6CF994A0A617}">
      <dgm:prSet/>
      <dgm:spPr/>
      <dgm:t>
        <a:bodyPr/>
        <a:lstStyle/>
        <a:p>
          <a:endParaRPr lang="en-GB"/>
        </a:p>
      </dgm:t>
    </dgm:pt>
    <dgm:pt modelId="{479AABE3-A87D-4B6E-9FE3-38541743034B}">
      <dgm:prSet phldrT="[Text]"/>
      <dgm:spPr/>
      <dgm:t>
        <a:bodyPr/>
        <a:lstStyle/>
        <a:p>
          <a:pPr>
            <a:buNone/>
          </a:pPr>
          <a:endParaRPr lang="en-GB" sz="19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C24B587-3BAF-4F32-B9F7-B82520414F3E}" type="parTrans" cxnId="{D0A1505A-29C2-4C80-B349-1DDC2D0D72E4}">
      <dgm:prSet/>
      <dgm:spPr/>
      <dgm:t>
        <a:bodyPr/>
        <a:lstStyle/>
        <a:p>
          <a:endParaRPr lang="en-GB"/>
        </a:p>
      </dgm:t>
    </dgm:pt>
    <dgm:pt modelId="{AECCAB9A-E917-44B0-BA0F-ACCD8B876308}" type="sibTrans" cxnId="{D0A1505A-29C2-4C80-B349-1DDC2D0D72E4}">
      <dgm:prSet/>
      <dgm:spPr/>
      <dgm:t>
        <a:bodyPr/>
        <a:lstStyle/>
        <a:p>
          <a:endParaRPr lang="en-GB"/>
        </a:p>
      </dgm:t>
    </dgm:pt>
    <dgm:pt modelId="{3D072F9B-76AD-42EA-8852-CC7F8AAA0D1A}">
      <dgm:prSet phldrT="[Text]" custT="1"/>
      <dgm:spPr/>
      <dgm:t>
        <a:bodyPr/>
        <a:lstStyle/>
        <a:p>
          <a:pPr>
            <a:buFont typeface="Wingdings" panose="05000000000000000000" pitchFamily="2" charset="2"/>
            <a:buChar char="§"/>
          </a:pP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WHO definition has been criticised for implying an unrealistic state of “perfect health”</a:t>
          </a:r>
        </a:p>
      </dgm:t>
    </dgm:pt>
    <dgm:pt modelId="{CCD1CE36-C712-420D-9CBD-D122D97C9C52}" type="parTrans" cxnId="{218330C6-4671-4F5D-AEB7-2BD69C50FC3C}">
      <dgm:prSet/>
      <dgm:spPr/>
      <dgm:t>
        <a:bodyPr/>
        <a:lstStyle/>
        <a:p>
          <a:endParaRPr lang="en-GB"/>
        </a:p>
      </dgm:t>
    </dgm:pt>
    <dgm:pt modelId="{18F402A7-2D72-48E0-8E83-BE871CA681D6}" type="sibTrans" cxnId="{218330C6-4671-4F5D-AEB7-2BD69C50FC3C}">
      <dgm:prSet/>
      <dgm:spPr/>
      <dgm:t>
        <a:bodyPr/>
        <a:lstStyle/>
        <a:p>
          <a:endParaRPr lang="en-GB"/>
        </a:p>
      </dgm:t>
    </dgm:pt>
    <dgm:pt modelId="{5242ADFF-B20D-4456-A58A-2C01117CF4AF}">
      <dgm:prSet phldrT="[Text]" custT="1"/>
      <dgm:spPr/>
      <dgm:t>
        <a:bodyPr/>
        <a:lstStyle/>
        <a:p>
          <a:pPr>
            <a:buFont typeface="Wingdings" panose="05000000000000000000" pitchFamily="2" charset="2"/>
            <a:buChar char="§"/>
          </a:pP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Health is better understood as a dynamic process rather than a fixed state (Huber et al., 2021)</a:t>
          </a:r>
        </a:p>
      </dgm:t>
    </dgm:pt>
    <dgm:pt modelId="{9D3F1479-2F1A-4EB8-96CA-983C56824A28}" type="parTrans" cxnId="{AC4B5EBD-1129-403C-8A00-30470CC7532A}">
      <dgm:prSet/>
      <dgm:spPr/>
      <dgm:t>
        <a:bodyPr/>
        <a:lstStyle/>
        <a:p>
          <a:endParaRPr lang="en-GB"/>
        </a:p>
      </dgm:t>
    </dgm:pt>
    <dgm:pt modelId="{E0821596-60C0-42FA-B5E4-7E831186DCDE}" type="sibTrans" cxnId="{AC4B5EBD-1129-403C-8A00-30470CC7532A}">
      <dgm:prSet/>
      <dgm:spPr/>
      <dgm:t>
        <a:bodyPr/>
        <a:lstStyle/>
        <a:p>
          <a:endParaRPr lang="en-GB"/>
        </a:p>
      </dgm:t>
    </dgm:pt>
    <dgm:pt modelId="{12AB5297-46AB-481A-B7FE-6FF2742BE06C}">
      <dgm:prSet phldrT="[Text]" phldr="0" custT="1"/>
      <dgm:spPr/>
      <dgm:t>
        <a:bodyPr/>
        <a:lstStyle/>
        <a:p>
          <a:pPr>
            <a:buFont typeface="Wingdings" panose="05000000000000000000" pitchFamily="2" charset="2"/>
            <a:buChar char="§"/>
          </a:pP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 Health, wellbeing and sustainability are interdependent and mutually reinforcing (</a:t>
          </a:r>
          <a:r>
            <a:rPr lang="en-GB" sz="1800" dirty="0" err="1">
              <a:latin typeface="Arial" panose="020B0604020202020204" pitchFamily="34" charset="0"/>
              <a:cs typeface="Arial" panose="020B0604020202020204" pitchFamily="34" charset="0"/>
            </a:rPr>
            <a:t>Fet</a:t>
          </a: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, 2024).</a:t>
          </a:r>
        </a:p>
      </dgm:t>
    </dgm:pt>
    <dgm:pt modelId="{2F961565-0419-4C1F-AE2A-BF9EEB1C1C5A}" type="parTrans" cxnId="{58422CCF-58CB-4205-8621-866BCF64C47D}">
      <dgm:prSet/>
      <dgm:spPr/>
      <dgm:t>
        <a:bodyPr/>
        <a:lstStyle/>
        <a:p>
          <a:endParaRPr lang="en-GB"/>
        </a:p>
      </dgm:t>
    </dgm:pt>
    <dgm:pt modelId="{2FD8E865-3936-42E0-B724-CBC19602EC86}" type="sibTrans" cxnId="{58422CCF-58CB-4205-8621-866BCF64C47D}">
      <dgm:prSet/>
      <dgm:spPr/>
      <dgm:t>
        <a:bodyPr/>
        <a:lstStyle/>
        <a:p>
          <a:endParaRPr lang="en-GB"/>
        </a:p>
      </dgm:t>
    </dgm:pt>
    <dgm:pt modelId="{E01F6427-6954-4170-99A6-2A7A4FD37B97}" type="pres">
      <dgm:prSet presAssocID="{12613958-A660-4DD4-AEDF-697A6A5443D9}" presName="Name0" presStyleCnt="0">
        <dgm:presLayoutVars>
          <dgm:dir/>
          <dgm:animLvl val="lvl"/>
          <dgm:resizeHandles val="exact"/>
        </dgm:presLayoutVars>
      </dgm:prSet>
      <dgm:spPr/>
    </dgm:pt>
    <dgm:pt modelId="{0CB51B0A-FA68-4A8B-BF21-5CB416E317E2}" type="pres">
      <dgm:prSet presAssocID="{35FBC79A-21A4-45BF-A260-AA15F144190A}" presName="linNode" presStyleCnt="0"/>
      <dgm:spPr/>
    </dgm:pt>
    <dgm:pt modelId="{03ED656E-9187-4A73-8011-BDDD78B969C5}" type="pres">
      <dgm:prSet presAssocID="{35FBC79A-21A4-45BF-A260-AA15F144190A}" presName="parTx" presStyleLbl="revTx" presStyleIdx="0" presStyleCnt="3">
        <dgm:presLayoutVars>
          <dgm:chMax val="1"/>
          <dgm:bulletEnabled val="1"/>
        </dgm:presLayoutVars>
      </dgm:prSet>
      <dgm:spPr/>
    </dgm:pt>
    <dgm:pt modelId="{9E4E2EF4-4965-4B37-888E-8740D92D56B8}" type="pres">
      <dgm:prSet presAssocID="{35FBC79A-21A4-45BF-A260-AA15F144190A}" presName="bracket" presStyleLbl="parChTrans1D1" presStyleIdx="0" presStyleCnt="3"/>
      <dgm:spPr/>
    </dgm:pt>
    <dgm:pt modelId="{312DB7F7-1F03-4AB9-9C55-1326408425B7}" type="pres">
      <dgm:prSet presAssocID="{35FBC79A-21A4-45BF-A260-AA15F144190A}" presName="spH" presStyleCnt="0"/>
      <dgm:spPr/>
    </dgm:pt>
    <dgm:pt modelId="{1C203B18-C9E4-45B0-A5D7-0E73CD42E814}" type="pres">
      <dgm:prSet presAssocID="{35FBC79A-21A4-45BF-A260-AA15F144190A}" presName="desTx" presStyleLbl="node1" presStyleIdx="0" presStyleCnt="3">
        <dgm:presLayoutVars>
          <dgm:bulletEnabled val="1"/>
        </dgm:presLayoutVars>
      </dgm:prSet>
      <dgm:spPr/>
    </dgm:pt>
    <dgm:pt modelId="{D8F2DC01-D012-4934-9FEB-79166AAC4D3A}" type="pres">
      <dgm:prSet presAssocID="{755AF54E-48EF-4672-989E-9CE089B1298F}" presName="spV" presStyleCnt="0"/>
      <dgm:spPr/>
    </dgm:pt>
    <dgm:pt modelId="{BA1E76A9-6044-46D7-BB14-A08A77E5DC5E}" type="pres">
      <dgm:prSet presAssocID="{E27E2837-1BF6-4683-87BC-3D1A749145E1}" presName="linNode" presStyleCnt="0"/>
      <dgm:spPr/>
    </dgm:pt>
    <dgm:pt modelId="{67CBD7E1-7C3A-475F-96C8-36D44F30A00A}" type="pres">
      <dgm:prSet presAssocID="{E27E2837-1BF6-4683-87BC-3D1A749145E1}" presName="parTx" presStyleLbl="revTx" presStyleIdx="1" presStyleCnt="3">
        <dgm:presLayoutVars>
          <dgm:chMax val="1"/>
          <dgm:bulletEnabled val="1"/>
        </dgm:presLayoutVars>
      </dgm:prSet>
      <dgm:spPr/>
    </dgm:pt>
    <dgm:pt modelId="{3D9BC16E-1BB3-4FB4-AFD6-29CB77CEAA98}" type="pres">
      <dgm:prSet presAssocID="{E27E2837-1BF6-4683-87BC-3D1A749145E1}" presName="bracket" presStyleLbl="parChTrans1D1" presStyleIdx="1" presStyleCnt="3"/>
      <dgm:spPr/>
    </dgm:pt>
    <dgm:pt modelId="{369D8C56-9BD7-499A-B932-509610FD81E2}" type="pres">
      <dgm:prSet presAssocID="{E27E2837-1BF6-4683-87BC-3D1A749145E1}" presName="spH" presStyleCnt="0"/>
      <dgm:spPr/>
    </dgm:pt>
    <dgm:pt modelId="{8FF84DF0-F70A-4AEA-B554-A8D51E25D73B}" type="pres">
      <dgm:prSet presAssocID="{E27E2837-1BF6-4683-87BC-3D1A749145E1}" presName="desTx" presStyleLbl="node1" presStyleIdx="1" presStyleCnt="3">
        <dgm:presLayoutVars>
          <dgm:bulletEnabled val="1"/>
        </dgm:presLayoutVars>
      </dgm:prSet>
      <dgm:spPr/>
    </dgm:pt>
    <dgm:pt modelId="{BF8AEDDD-AB2D-4526-9E71-0AA2E4489EEE}" type="pres">
      <dgm:prSet presAssocID="{A2698E55-824A-4691-8B9B-737175E0B06F}" presName="spV" presStyleCnt="0"/>
      <dgm:spPr/>
    </dgm:pt>
    <dgm:pt modelId="{F787610A-5996-448E-8BD5-1FDDF890DA33}" type="pres">
      <dgm:prSet presAssocID="{A8A2F958-AA25-431B-8FAE-B2A23400E72D}" presName="linNode" presStyleCnt="0"/>
      <dgm:spPr/>
    </dgm:pt>
    <dgm:pt modelId="{64E5B7D7-42F5-494A-8C3D-954904C8AC74}" type="pres">
      <dgm:prSet presAssocID="{A8A2F958-AA25-431B-8FAE-B2A23400E72D}" presName="parTx" presStyleLbl="revTx" presStyleIdx="2" presStyleCnt="3">
        <dgm:presLayoutVars>
          <dgm:chMax val="1"/>
          <dgm:bulletEnabled val="1"/>
        </dgm:presLayoutVars>
      </dgm:prSet>
      <dgm:spPr/>
    </dgm:pt>
    <dgm:pt modelId="{16F79421-CCCF-4D05-8DD6-624514E8C2F7}" type="pres">
      <dgm:prSet presAssocID="{A8A2F958-AA25-431B-8FAE-B2A23400E72D}" presName="bracket" presStyleLbl="parChTrans1D1" presStyleIdx="2" presStyleCnt="3"/>
      <dgm:spPr/>
    </dgm:pt>
    <dgm:pt modelId="{2490AD5D-DBC0-4EF9-B71D-0BDB03C0225A}" type="pres">
      <dgm:prSet presAssocID="{A8A2F958-AA25-431B-8FAE-B2A23400E72D}" presName="spH" presStyleCnt="0"/>
      <dgm:spPr/>
    </dgm:pt>
    <dgm:pt modelId="{9D8DFDDE-A53D-425F-BA3D-B3BA1FE7B891}" type="pres">
      <dgm:prSet presAssocID="{A8A2F958-AA25-431B-8FAE-B2A23400E72D}" presName="desTx" presStyleLbl="node1" presStyleIdx="2" presStyleCnt="3">
        <dgm:presLayoutVars>
          <dgm:bulletEnabled val="1"/>
        </dgm:presLayoutVars>
      </dgm:prSet>
      <dgm:spPr/>
    </dgm:pt>
  </dgm:ptLst>
  <dgm:cxnLst>
    <dgm:cxn modelId="{0D6D8000-A6DF-4517-B954-0F2BB45FDEB7}" type="presOf" srcId="{1FC81E36-AE4F-4DAA-99C6-FE7F6B2527DB}" destId="{9D8DFDDE-A53D-425F-BA3D-B3BA1FE7B891}" srcOrd="0" destOrd="0" presId="urn:diagrams.loki3.com/BracketList"/>
    <dgm:cxn modelId="{22934905-420C-4115-A41F-312EA7F005E4}" type="presOf" srcId="{A085743F-BD64-498C-AAA2-79B26B5B0AC9}" destId="{1C203B18-C9E4-45B0-A5D7-0E73CD42E814}" srcOrd="0" destOrd="0" presId="urn:diagrams.loki3.com/BracketList"/>
    <dgm:cxn modelId="{E06B160A-866B-4642-870F-D89A825C016F}" srcId="{12613958-A660-4DD4-AEDF-697A6A5443D9}" destId="{A8A2F958-AA25-431B-8FAE-B2A23400E72D}" srcOrd="2" destOrd="0" parTransId="{D4258F1C-233D-4630-9381-712657239FA9}" sibTransId="{818A50C9-2923-4A48-8622-F284F73BB2E3}"/>
    <dgm:cxn modelId="{8CCCDF20-4FC7-4CD8-A036-E7976A75A6AB}" type="presOf" srcId="{5242ADFF-B20D-4456-A58A-2C01117CF4AF}" destId="{1C203B18-C9E4-45B0-A5D7-0E73CD42E814}" srcOrd="0" destOrd="2" presId="urn:diagrams.loki3.com/BracketList"/>
    <dgm:cxn modelId="{D9044734-0CEE-45D1-B796-9E0201A3E1D0}" type="presOf" srcId="{A8A2F958-AA25-431B-8FAE-B2A23400E72D}" destId="{64E5B7D7-42F5-494A-8C3D-954904C8AC74}" srcOrd="0" destOrd="0" presId="urn:diagrams.loki3.com/BracketList"/>
    <dgm:cxn modelId="{541B9C34-196C-4E88-878F-9713B1E68162}" type="presOf" srcId="{12AB5297-46AB-481A-B7FE-6FF2742BE06C}" destId="{9D8DFDDE-A53D-425F-BA3D-B3BA1FE7B891}" srcOrd="0" destOrd="1" presId="urn:diagrams.loki3.com/BracketList"/>
    <dgm:cxn modelId="{12F00A6A-4A11-418A-B7F6-B797E67FBAF3}" type="presOf" srcId="{3D072F9B-76AD-42EA-8852-CC7F8AAA0D1A}" destId="{1C203B18-C9E4-45B0-A5D7-0E73CD42E814}" srcOrd="0" destOrd="1" presId="urn:diagrams.loki3.com/BracketList"/>
    <dgm:cxn modelId="{AEE7396B-0AC9-4EC8-B2F2-55A05E8FCE05}" srcId="{12613958-A660-4DD4-AEDF-697A6A5443D9}" destId="{E27E2837-1BF6-4683-87BC-3D1A749145E1}" srcOrd="1" destOrd="0" parTransId="{C0B2364B-0783-471A-A6A5-F0E31F7185AC}" sibTransId="{A2698E55-824A-4691-8B9B-737175E0B06F}"/>
    <dgm:cxn modelId="{D0A1505A-29C2-4C80-B349-1DDC2D0D72E4}" srcId="{35FBC79A-21A4-45BF-A260-AA15F144190A}" destId="{479AABE3-A87D-4B6E-9FE3-38541743034B}" srcOrd="3" destOrd="0" parTransId="{3C24B587-3BAF-4F32-B9F7-B82520414F3E}" sibTransId="{AECCAB9A-E917-44B0-BA0F-ACCD8B876308}"/>
    <dgm:cxn modelId="{9D5A9E7F-DD10-475D-9D11-C331AEE029EF}" type="presOf" srcId="{E27E2837-1BF6-4683-87BC-3D1A749145E1}" destId="{67CBD7E1-7C3A-475F-96C8-36D44F30A00A}" srcOrd="0" destOrd="0" presId="urn:diagrams.loki3.com/BracketList"/>
    <dgm:cxn modelId="{979EFD8B-4C4D-462E-B823-B259C0D6FDB5}" type="presOf" srcId="{35FBC79A-21A4-45BF-A260-AA15F144190A}" destId="{03ED656E-9187-4A73-8011-BDDD78B969C5}" srcOrd="0" destOrd="0" presId="urn:diagrams.loki3.com/BracketList"/>
    <dgm:cxn modelId="{E6CFA6A5-47D9-42C6-9AB0-CE095765B29F}" type="presOf" srcId="{54F09FAC-CFAD-460D-995E-D213F5B3F244}" destId="{8FF84DF0-F70A-4AEA-B554-A8D51E25D73B}" srcOrd="0" destOrd="0" presId="urn:diagrams.loki3.com/BracketList"/>
    <dgm:cxn modelId="{AC4B5EBD-1129-403C-8A00-30470CC7532A}" srcId="{35FBC79A-21A4-45BF-A260-AA15F144190A}" destId="{5242ADFF-B20D-4456-A58A-2C01117CF4AF}" srcOrd="2" destOrd="0" parTransId="{9D3F1479-2F1A-4EB8-96CA-983C56824A28}" sibTransId="{E0821596-60C0-42FA-B5E4-7E831186DCDE}"/>
    <dgm:cxn modelId="{667FADC1-5D91-4014-851E-E090809B6316}" type="presOf" srcId="{12613958-A660-4DD4-AEDF-697A6A5443D9}" destId="{E01F6427-6954-4170-99A6-2A7A4FD37B97}" srcOrd="0" destOrd="0" presId="urn:diagrams.loki3.com/BracketList"/>
    <dgm:cxn modelId="{C70F26C3-C605-4456-AC24-2C196A201AE6}" srcId="{35FBC79A-21A4-45BF-A260-AA15F144190A}" destId="{A085743F-BD64-498C-AAA2-79B26B5B0AC9}" srcOrd="0" destOrd="0" parTransId="{F82C3793-CFB7-4273-89B9-354847DB8AF1}" sibTransId="{35ABA7F8-9E8C-48E3-A333-236B76DCBA6E}"/>
    <dgm:cxn modelId="{CA7F5CC3-2BC3-4EC2-A7B6-379C274B1FBA}" type="presOf" srcId="{479AABE3-A87D-4B6E-9FE3-38541743034B}" destId="{1C203B18-C9E4-45B0-A5D7-0E73CD42E814}" srcOrd="0" destOrd="3" presId="urn:diagrams.loki3.com/BracketList"/>
    <dgm:cxn modelId="{218330C6-4671-4F5D-AEB7-2BD69C50FC3C}" srcId="{35FBC79A-21A4-45BF-A260-AA15F144190A}" destId="{3D072F9B-76AD-42EA-8852-CC7F8AAA0D1A}" srcOrd="1" destOrd="0" parTransId="{CCD1CE36-C712-420D-9CBD-D122D97C9C52}" sibTransId="{18F402A7-2D72-48E0-8E83-BE871CA681D6}"/>
    <dgm:cxn modelId="{1F8F07C9-92CF-44C6-AC3F-E558DF42BC21}" srcId="{E27E2837-1BF6-4683-87BC-3D1A749145E1}" destId="{54F09FAC-CFAD-460D-995E-D213F5B3F244}" srcOrd="0" destOrd="0" parTransId="{8D4F0E28-E61E-46D7-86E9-8A08D917C6E2}" sibTransId="{3139B6A4-7994-4C52-BF51-705299CCBA7B}"/>
    <dgm:cxn modelId="{58422CCF-58CB-4205-8621-866BCF64C47D}" srcId="{A8A2F958-AA25-431B-8FAE-B2A23400E72D}" destId="{12AB5297-46AB-481A-B7FE-6FF2742BE06C}" srcOrd="1" destOrd="0" parTransId="{2F961565-0419-4C1F-AE2A-BF9EEB1C1C5A}" sibTransId="{2FD8E865-3936-42E0-B724-CBC19602EC86}"/>
    <dgm:cxn modelId="{EDDF0ADD-A70D-4AA5-8C48-D79CD585B136}" srcId="{12613958-A660-4DD4-AEDF-697A6A5443D9}" destId="{35FBC79A-21A4-45BF-A260-AA15F144190A}" srcOrd="0" destOrd="0" parTransId="{31AC2D23-91AB-4BCD-AC54-2E1030F482E8}" sibTransId="{755AF54E-48EF-4672-989E-9CE089B1298F}"/>
    <dgm:cxn modelId="{369086E4-207F-4F47-9E51-6CF994A0A617}" srcId="{A8A2F958-AA25-431B-8FAE-B2A23400E72D}" destId="{1FC81E36-AE4F-4DAA-99C6-FE7F6B2527DB}" srcOrd="0" destOrd="0" parTransId="{DDAC3F99-17D3-4E45-9598-0EDAC3F5A1E0}" sibTransId="{9DCDBCD8-6DCD-424D-B30C-F7B69FBEF8CB}"/>
    <dgm:cxn modelId="{ED9D70B0-944D-402C-BF44-16B92A3171F5}" type="presParOf" srcId="{E01F6427-6954-4170-99A6-2A7A4FD37B97}" destId="{0CB51B0A-FA68-4A8B-BF21-5CB416E317E2}" srcOrd="0" destOrd="0" presId="urn:diagrams.loki3.com/BracketList"/>
    <dgm:cxn modelId="{B1B5BDA2-0B66-4667-93F4-B96AB7D1E259}" type="presParOf" srcId="{0CB51B0A-FA68-4A8B-BF21-5CB416E317E2}" destId="{03ED656E-9187-4A73-8011-BDDD78B969C5}" srcOrd="0" destOrd="0" presId="urn:diagrams.loki3.com/BracketList"/>
    <dgm:cxn modelId="{1A75AE60-7207-4D83-8A2F-03D3A11AE7C3}" type="presParOf" srcId="{0CB51B0A-FA68-4A8B-BF21-5CB416E317E2}" destId="{9E4E2EF4-4965-4B37-888E-8740D92D56B8}" srcOrd="1" destOrd="0" presId="urn:diagrams.loki3.com/BracketList"/>
    <dgm:cxn modelId="{ED51E9F8-E7D4-4DCE-95EB-3043DC16DA1B}" type="presParOf" srcId="{0CB51B0A-FA68-4A8B-BF21-5CB416E317E2}" destId="{312DB7F7-1F03-4AB9-9C55-1326408425B7}" srcOrd="2" destOrd="0" presId="urn:diagrams.loki3.com/BracketList"/>
    <dgm:cxn modelId="{D791C327-0916-4D63-A72B-9411E8134676}" type="presParOf" srcId="{0CB51B0A-FA68-4A8B-BF21-5CB416E317E2}" destId="{1C203B18-C9E4-45B0-A5D7-0E73CD42E814}" srcOrd="3" destOrd="0" presId="urn:diagrams.loki3.com/BracketList"/>
    <dgm:cxn modelId="{4BF9C7EA-3322-4E3E-8659-52376790891D}" type="presParOf" srcId="{E01F6427-6954-4170-99A6-2A7A4FD37B97}" destId="{D8F2DC01-D012-4934-9FEB-79166AAC4D3A}" srcOrd="1" destOrd="0" presId="urn:diagrams.loki3.com/BracketList"/>
    <dgm:cxn modelId="{F6D0C83D-D58D-4EBB-A354-A528E2601E45}" type="presParOf" srcId="{E01F6427-6954-4170-99A6-2A7A4FD37B97}" destId="{BA1E76A9-6044-46D7-BB14-A08A77E5DC5E}" srcOrd="2" destOrd="0" presId="urn:diagrams.loki3.com/BracketList"/>
    <dgm:cxn modelId="{D5F7991C-3D2C-4BA3-8F2C-E9D3D378EBEF}" type="presParOf" srcId="{BA1E76A9-6044-46D7-BB14-A08A77E5DC5E}" destId="{67CBD7E1-7C3A-475F-96C8-36D44F30A00A}" srcOrd="0" destOrd="0" presId="urn:diagrams.loki3.com/BracketList"/>
    <dgm:cxn modelId="{2EF04D72-7932-4B6E-8B0D-A685E4B620BD}" type="presParOf" srcId="{BA1E76A9-6044-46D7-BB14-A08A77E5DC5E}" destId="{3D9BC16E-1BB3-4FB4-AFD6-29CB77CEAA98}" srcOrd="1" destOrd="0" presId="urn:diagrams.loki3.com/BracketList"/>
    <dgm:cxn modelId="{74A34E26-74F9-4486-B845-31EA6E78FA29}" type="presParOf" srcId="{BA1E76A9-6044-46D7-BB14-A08A77E5DC5E}" destId="{369D8C56-9BD7-499A-B932-509610FD81E2}" srcOrd="2" destOrd="0" presId="urn:diagrams.loki3.com/BracketList"/>
    <dgm:cxn modelId="{286993B6-E6F7-487B-AEAE-A0EA4D69B815}" type="presParOf" srcId="{BA1E76A9-6044-46D7-BB14-A08A77E5DC5E}" destId="{8FF84DF0-F70A-4AEA-B554-A8D51E25D73B}" srcOrd="3" destOrd="0" presId="urn:diagrams.loki3.com/BracketList"/>
    <dgm:cxn modelId="{03DA5ECC-4918-45CC-ADC5-3406BF7B2ECA}" type="presParOf" srcId="{E01F6427-6954-4170-99A6-2A7A4FD37B97}" destId="{BF8AEDDD-AB2D-4526-9E71-0AA2E4489EEE}" srcOrd="3" destOrd="0" presId="urn:diagrams.loki3.com/BracketList"/>
    <dgm:cxn modelId="{2A2E766C-2B71-43B4-811D-F6A979832240}" type="presParOf" srcId="{E01F6427-6954-4170-99A6-2A7A4FD37B97}" destId="{F787610A-5996-448E-8BD5-1FDDF890DA33}" srcOrd="4" destOrd="0" presId="urn:diagrams.loki3.com/BracketList"/>
    <dgm:cxn modelId="{6B2ED53D-DF10-4242-A78A-723BDCAFFBEC}" type="presParOf" srcId="{F787610A-5996-448E-8BD5-1FDDF890DA33}" destId="{64E5B7D7-42F5-494A-8C3D-954904C8AC74}" srcOrd="0" destOrd="0" presId="urn:diagrams.loki3.com/BracketList"/>
    <dgm:cxn modelId="{33E13AD7-B8A8-44BB-9CDB-780BC4582667}" type="presParOf" srcId="{F787610A-5996-448E-8BD5-1FDDF890DA33}" destId="{16F79421-CCCF-4D05-8DD6-624514E8C2F7}" srcOrd="1" destOrd="0" presId="urn:diagrams.loki3.com/BracketList"/>
    <dgm:cxn modelId="{9FE67185-482B-45E2-8776-D9DB7B32F18E}" type="presParOf" srcId="{F787610A-5996-448E-8BD5-1FDDF890DA33}" destId="{2490AD5D-DBC0-4EF9-B71D-0BDB03C0225A}" srcOrd="2" destOrd="0" presId="urn:diagrams.loki3.com/BracketList"/>
    <dgm:cxn modelId="{98AD44FD-96F3-409C-9BCB-5CF8A06D51EB}" type="presParOf" srcId="{F787610A-5996-448E-8BD5-1FDDF890DA33}" destId="{9D8DFDDE-A53D-425F-BA3D-B3BA1FE7B891}" srcOrd="3" destOrd="0" presId="urn:diagrams.loki3.com/Bracket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1CF782D-6331-4DCC-A8FC-AF3A0C7FC099}" type="doc">
      <dgm:prSet loTypeId="urn:microsoft.com/office/officeart/2005/8/layout/list1" loCatId="list" qsTypeId="urn:microsoft.com/office/officeart/2005/8/quickstyle/simple3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DD96D366-7765-4E88-9F0F-F9E2505610B1}">
      <dgm:prSet phldrT="[Text]" phldr="0"/>
      <dgm:spPr/>
      <dgm:t>
        <a:bodyPr/>
        <a:lstStyle/>
        <a:p>
          <a:r>
            <a:rPr lang="en-US" b="0" dirty="0">
              <a:latin typeface="Arial" panose="020B0604020202020204" pitchFamily="34" charset="0"/>
              <a:cs typeface="Arial" panose="020B0604020202020204" pitchFamily="34" charset="0"/>
            </a:rPr>
            <a:t>Positive outcomes</a:t>
          </a:r>
          <a:endParaRPr lang="en-GB" b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4247D37-970D-43D6-B686-D732156A1D7E}" type="parTrans" cxnId="{3A5472DC-DE91-423E-B380-C119E1E4D61C}">
      <dgm:prSet/>
      <dgm:spPr/>
      <dgm:t>
        <a:bodyPr/>
        <a:lstStyle/>
        <a:p>
          <a:endParaRPr lang="en-GB"/>
        </a:p>
      </dgm:t>
    </dgm:pt>
    <dgm:pt modelId="{56C061B0-F67B-4CA7-90BE-C96FC576D108}" type="sibTrans" cxnId="{3A5472DC-DE91-423E-B380-C119E1E4D61C}">
      <dgm:prSet/>
      <dgm:spPr/>
      <dgm:t>
        <a:bodyPr/>
        <a:lstStyle/>
        <a:p>
          <a:endParaRPr lang="en-GB"/>
        </a:p>
      </dgm:t>
    </dgm:pt>
    <dgm:pt modelId="{02AEC3C2-1FCB-4A93-BB57-123CECF7686E}">
      <dgm:prSet phldrT="[Text]" custT="1"/>
      <dgm:spPr/>
      <dgm:t>
        <a:bodyPr/>
        <a:lstStyle/>
        <a:p>
          <a:pPr>
            <a:buSzPts val="1000"/>
            <a:buFont typeface="Symbol" panose="05050102010706020507" pitchFamily="18" charset="2"/>
            <a:buChar char=""/>
          </a:pPr>
          <a:r>
            <a:rPr lang="en-GB" sz="1700" b="0" dirty="0">
              <a:latin typeface="Arial" panose="020B0604020202020204" pitchFamily="34" charset="0"/>
              <a:cs typeface="Arial" panose="020B0604020202020204" pitchFamily="34" charset="0"/>
            </a:rPr>
            <a:t>Over 10 million health checks have been delivered across England since the programme was introduced (Saund et al., 2026).</a:t>
          </a:r>
        </a:p>
      </dgm:t>
    </dgm:pt>
    <dgm:pt modelId="{BA066B95-7AC1-446C-868B-D9EACE97BA54}" type="parTrans" cxnId="{81D1CF0F-7DF6-4904-AC43-31A20898279A}">
      <dgm:prSet/>
      <dgm:spPr/>
      <dgm:t>
        <a:bodyPr/>
        <a:lstStyle/>
        <a:p>
          <a:endParaRPr lang="en-GB"/>
        </a:p>
      </dgm:t>
    </dgm:pt>
    <dgm:pt modelId="{FE447A9F-F8F6-417E-BBBB-7450BCC650DB}" type="sibTrans" cxnId="{81D1CF0F-7DF6-4904-AC43-31A20898279A}">
      <dgm:prSet/>
      <dgm:spPr/>
      <dgm:t>
        <a:bodyPr/>
        <a:lstStyle/>
        <a:p>
          <a:endParaRPr lang="en-GB"/>
        </a:p>
      </dgm:t>
    </dgm:pt>
    <dgm:pt modelId="{32961755-DE74-4780-9945-64B8B98D40F7}">
      <dgm:prSet phldrT="[Text]" phldr="0"/>
      <dgm:spPr/>
      <dgm:t>
        <a:bodyPr/>
        <a:lstStyle/>
        <a:p>
          <a:r>
            <a:rPr lang="en-US" b="0" dirty="0">
              <a:latin typeface="Arial" panose="020B0604020202020204" pitchFamily="34" charset="0"/>
              <a:cs typeface="Arial" panose="020B0604020202020204" pitchFamily="34" charset="0"/>
            </a:rPr>
            <a:t>Negative elements</a:t>
          </a:r>
          <a:endParaRPr lang="en-GB" b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2B43572-A1F5-49A8-9D90-0E716C4FCF31}" type="parTrans" cxnId="{CC2C2245-B0B9-4931-9D7B-55ACB606B680}">
      <dgm:prSet/>
      <dgm:spPr/>
      <dgm:t>
        <a:bodyPr/>
        <a:lstStyle/>
        <a:p>
          <a:endParaRPr lang="en-GB"/>
        </a:p>
      </dgm:t>
    </dgm:pt>
    <dgm:pt modelId="{5228BBBA-E617-4DEF-831B-CB7BF8FD918D}" type="sibTrans" cxnId="{CC2C2245-B0B9-4931-9D7B-55ACB606B680}">
      <dgm:prSet/>
      <dgm:spPr/>
      <dgm:t>
        <a:bodyPr/>
        <a:lstStyle/>
        <a:p>
          <a:endParaRPr lang="en-GB"/>
        </a:p>
      </dgm:t>
    </dgm:pt>
    <dgm:pt modelId="{45194858-1A14-4E0C-8E8A-F6E1B0A99E47}">
      <dgm:prSet phldrT="[Text]" custT="1"/>
      <dgm:spPr/>
      <dgm:t>
        <a:bodyPr/>
        <a:lstStyle/>
        <a:p>
          <a:pPr>
            <a:buSzPts val="1000"/>
            <a:buFont typeface="Symbol" panose="05050102010706020507" pitchFamily="18" charset="2"/>
            <a:buChar char=""/>
          </a:pPr>
          <a:r>
            <a:rPr lang="en-GB" sz="1700" b="0" dirty="0">
              <a:latin typeface="Arial" panose="020B0604020202020204" pitchFamily="34" charset="0"/>
              <a:cs typeface="Arial" panose="020B0604020202020204" pitchFamily="34" charset="0"/>
            </a:rPr>
            <a:t>National uptake remains relatively low at approximately 50–55%, leaving many eligible individuals unreached (OHID, 2025).</a:t>
          </a:r>
        </a:p>
      </dgm:t>
    </dgm:pt>
    <dgm:pt modelId="{DF8B5950-A493-4FDF-832E-4FD55DCFA471}" type="parTrans" cxnId="{107EAA0C-2B42-4E83-AD60-526F4DE1D53D}">
      <dgm:prSet/>
      <dgm:spPr/>
      <dgm:t>
        <a:bodyPr/>
        <a:lstStyle/>
        <a:p>
          <a:endParaRPr lang="en-GB"/>
        </a:p>
      </dgm:t>
    </dgm:pt>
    <dgm:pt modelId="{2C7EB750-A78A-4865-B4FE-700718B50392}" type="sibTrans" cxnId="{107EAA0C-2B42-4E83-AD60-526F4DE1D53D}">
      <dgm:prSet/>
      <dgm:spPr/>
      <dgm:t>
        <a:bodyPr/>
        <a:lstStyle/>
        <a:p>
          <a:endParaRPr lang="en-GB"/>
        </a:p>
      </dgm:t>
    </dgm:pt>
    <dgm:pt modelId="{C0ECE0BD-5942-40C8-A3F0-41BC8342BDE2}">
      <dgm:prSet custT="1"/>
      <dgm:spPr/>
      <dgm:t>
        <a:bodyPr/>
        <a:lstStyle/>
        <a:p>
          <a:pPr>
            <a:buSzPts val="1000"/>
            <a:buFont typeface="Symbol" panose="05050102010706020507" pitchFamily="18" charset="2"/>
            <a:buChar char=""/>
          </a:pPr>
          <a:r>
            <a:rPr lang="en-GB" sz="1700" b="0" dirty="0">
              <a:latin typeface="Arial" panose="020B0604020202020204" pitchFamily="34" charset="0"/>
              <a:cs typeface="Arial" panose="020B0604020202020204" pitchFamily="34" charset="0"/>
            </a:rPr>
            <a:t>Contributed to preventing an estimated 6,000 heart attacks and 4,000 strokes through early identification of cardiovascular risk factors (Saund et al., 2026).</a:t>
          </a:r>
        </a:p>
      </dgm:t>
    </dgm:pt>
    <dgm:pt modelId="{CEEA5181-BB78-4623-AA98-8889EBC76C95}" type="parTrans" cxnId="{D990C88E-5839-44F4-93ED-72B409EC97F5}">
      <dgm:prSet/>
      <dgm:spPr/>
      <dgm:t>
        <a:bodyPr/>
        <a:lstStyle/>
        <a:p>
          <a:endParaRPr lang="en-GB"/>
        </a:p>
      </dgm:t>
    </dgm:pt>
    <dgm:pt modelId="{6C227AF1-B2EC-4ECF-B1D7-2037D4245454}" type="sibTrans" cxnId="{D990C88E-5839-44F4-93ED-72B409EC97F5}">
      <dgm:prSet/>
      <dgm:spPr/>
      <dgm:t>
        <a:bodyPr/>
        <a:lstStyle/>
        <a:p>
          <a:endParaRPr lang="en-GB"/>
        </a:p>
      </dgm:t>
    </dgm:pt>
    <dgm:pt modelId="{DF382691-9726-452F-9A67-78EB9F5C2A68}">
      <dgm:prSet custT="1"/>
      <dgm:spPr/>
      <dgm:t>
        <a:bodyPr/>
        <a:lstStyle/>
        <a:p>
          <a:pPr>
            <a:buSzPts val="1000"/>
            <a:buFont typeface="Symbol" panose="05050102010706020507" pitchFamily="18" charset="2"/>
            <a:buChar char=""/>
          </a:pPr>
          <a:r>
            <a:rPr lang="en-GB" sz="1700" b="0" dirty="0">
              <a:latin typeface="Arial" panose="020B0604020202020204" pitchFamily="34" charset="0"/>
              <a:cs typeface="Arial" panose="020B0604020202020204" pitchFamily="34" charset="0"/>
            </a:rPr>
            <a:t>Improves health awareness and promotes healthier lifestyle choices through personalised preventive advice (Harte et al., 2017).</a:t>
          </a:r>
        </a:p>
      </dgm:t>
    </dgm:pt>
    <dgm:pt modelId="{7FFF56FC-0A65-48C5-9444-84F4D800C5E6}" type="parTrans" cxnId="{983A5112-78C8-4EF6-B3A6-D6DD819E087B}">
      <dgm:prSet/>
      <dgm:spPr/>
      <dgm:t>
        <a:bodyPr/>
        <a:lstStyle/>
        <a:p>
          <a:endParaRPr lang="en-GB"/>
        </a:p>
      </dgm:t>
    </dgm:pt>
    <dgm:pt modelId="{A06CBBAB-C422-4BA7-AFD5-3F90BEC976CF}" type="sibTrans" cxnId="{983A5112-78C8-4EF6-B3A6-D6DD819E087B}">
      <dgm:prSet/>
      <dgm:spPr/>
      <dgm:t>
        <a:bodyPr/>
        <a:lstStyle/>
        <a:p>
          <a:endParaRPr lang="en-GB"/>
        </a:p>
      </dgm:t>
    </dgm:pt>
    <dgm:pt modelId="{3F7A8183-0BB7-4ADB-AE1A-568E5F4EAF19}">
      <dgm:prSet custT="1"/>
      <dgm:spPr/>
      <dgm:t>
        <a:bodyPr/>
        <a:lstStyle/>
        <a:p>
          <a:pPr>
            <a:buSzPts val="1000"/>
            <a:buFont typeface="Symbol" panose="05050102010706020507" pitchFamily="18" charset="2"/>
            <a:buChar char=""/>
          </a:pPr>
          <a:r>
            <a:rPr lang="en-GB" sz="1700" b="0" dirty="0">
              <a:latin typeface="Arial" panose="020B0604020202020204" pitchFamily="34" charset="0"/>
              <a:cs typeface="Arial" panose="020B0604020202020204" pitchFamily="34" charset="0"/>
            </a:rPr>
            <a:t>Participation rates are lower among deprived populations and some ethnic minority groups (OHID, 2025).</a:t>
          </a:r>
        </a:p>
      </dgm:t>
    </dgm:pt>
    <dgm:pt modelId="{0D0674CC-7134-492E-B145-E79D06B8F82D}" type="parTrans" cxnId="{0FF2904D-813A-48C2-8C07-781A40D3971A}">
      <dgm:prSet/>
      <dgm:spPr/>
      <dgm:t>
        <a:bodyPr/>
        <a:lstStyle/>
        <a:p>
          <a:endParaRPr lang="en-GB"/>
        </a:p>
      </dgm:t>
    </dgm:pt>
    <dgm:pt modelId="{FA163FCC-E137-4571-9C50-D94D5B76E96F}" type="sibTrans" cxnId="{0FF2904D-813A-48C2-8C07-781A40D3971A}">
      <dgm:prSet/>
      <dgm:spPr/>
      <dgm:t>
        <a:bodyPr/>
        <a:lstStyle/>
        <a:p>
          <a:endParaRPr lang="en-GB"/>
        </a:p>
      </dgm:t>
    </dgm:pt>
    <dgm:pt modelId="{7C539E4C-296F-4443-98A0-3C9AC1144F41}">
      <dgm:prSet custT="1"/>
      <dgm:spPr/>
      <dgm:t>
        <a:bodyPr/>
        <a:lstStyle/>
        <a:p>
          <a:pPr>
            <a:buSzPts val="1000"/>
            <a:buFont typeface="Symbol" panose="05050102010706020507" pitchFamily="18" charset="2"/>
            <a:buChar char=""/>
          </a:pPr>
          <a:r>
            <a:rPr lang="en-GB" sz="1700" b="0" dirty="0">
              <a:latin typeface="Arial" panose="020B0604020202020204" pitchFamily="34" charset="0"/>
              <a:cs typeface="Arial" panose="020B0604020202020204" pitchFamily="34" charset="0"/>
            </a:rPr>
            <a:t>Reflects the Inverse Care Law, where those with the greatest health needs are often least likely to access services (Tudor Hart, 1971).</a:t>
          </a:r>
        </a:p>
      </dgm:t>
    </dgm:pt>
    <dgm:pt modelId="{AD7246C4-6FE9-4ED3-BC82-51321A10DCD9}" type="parTrans" cxnId="{49E44669-9C3A-4972-932C-DBE02E644097}">
      <dgm:prSet/>
      <dgm:spPr/>
      <dgm:t>
        <a:bodyPr/>
        <a:lstStyle/>
        <a:p>
          <a:endParaRPr lang="en-GB"/>
        </a:p>
      </dgm:t>
    </dgm:pt>
    <dgm:pt modelId="{F01892AA-1936-4641-B49A-22822F531205}" type="sibTrans" cxnId="{49E44669-9C3A-4972-932C-DBE02E644097}">
      <dgm:prSet/>
      <dgm:spPr/>
      <dgm:t>
        <a:bodyPr/>
        <a:lstStyle/>
        <a:p>
          <a:endParaRPr lang="en-GB"/>
        </a:p>
      </dgm:t>
    </dgm:pt>
    <dgm:pt modelId="{42B1229E-00C0-4BA7-857B-0987D20200AF}" type="pres">
      <dgm:prSet presAssocID="{71CF782D-6331-4DCC-A8FC-AF3A0C7FC099}" presName="linear" presStyleCnt="0">
        <dgm:presLayoutVars>
          <dgm:dir/>
          <dgm:animLvl val="lvl"/>
          <dgm:resizeHandles val="exact"/>
        </dgm:presLayoutVars>
      </dgm:prSet>
      <dgm:spPr/>
    </dgm:pt>
    <dgm:pt modelId="{F944AA89-E794-4AE1-8955-0A9247953B9F}" type="pres">
      <dgm:prSet presAssocID="{DD96D366-7765-4E88-9F0F-F9E2505610B1}" presName="parentLin" presStyleCnt="0"/>
      <dgm:spPr/>
    </dgm:pt>
    <dgm:pt modelId="{C9E2B6C3-EC87-4003-9239-D7B29810F333}" type="pres">
      <dgm:prSet presAssocID="{DD96D366-7765-4E88-9F0F-F9E2505610B1}" presName="parentLeftMargin" presStyleLbl="node1" presStyleIdx="0" presStyleCnt="2"/>
      <dgm:spPr/>
    </dgm:pt>
    <dgm:pt modelId="{AE037688-2214-4EC2-87AB-3D5E9B4EDA46}" type="pres">
      <dgm:prSet presAssocID="{DD96D366-7765-4E88-9F0F-F9E2505610B1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64792091-55A8-4E5F-9D22-5009A0955081}" type="pres">
      <dgm:prSet presAssocID="{DD96D366-7765-4E88-9F0F-F9E2505610B1}" presName="negativeSpace" presStyleCnt="0"/>
      <dgm:spPr/>
    </dgm:pt>
    <dgm:pt modelId="{B2BE1410-7C09-499B-8B93-DAA95DFAA4E1}" type="pres">
      <dgm:prSet presAssocID="{DD96D366-7765-4E88-9F0F-F9E2505610B1}" presName="childText" presStyleLbl="conFgAcc1" presStyleIdx="0" presStyleCnt="2">
        <dgm:presLayoutVars>
          <dgm:bulletEnabled val="1"/>
        </dgm:presLayoutVars>
      </dgm:prSet>
      <dgm:spPr/>
    </dgm:pt>
    <dgm:pt modelId="{B5029E75-FFC2-4F7E-9211-9D515F79930A}" type="pres">
      <dgm:prSet presAssocID="{56C061B0-F67B-4CA7-90BE-C96FC576D108}" presName="spaceBetweenRectangles" presStyleCnt="0"/>
      <dgm:spPr/>
    </dgm:pt>
    <dgm:pt modelId="{1247567F-115D-49BC-90F0-C8C8BCCA6F81}" type="pres">
      <dgm:prSet presAssocID="{32961755-DE74-4780-9945-64B8B98D40F7}" presName="parentLin" presStyleCnt="0"/>
      <dgm:spPr/>
    </dgm:pt>
    <dgm:pt modelId="{75BB94CD-BE6E-4E31-A3B6-C54A5045E0B6}" type="pres">
      <dgm:prSet presAssocID="{32961755-DE74-4780-9945-64B8B98D40F7}" presName="parentLeftMargin" presStyleLbl="node1" presStyleIdx="0" presStyleCnt="2"/>
      <dgm:spPr/>
    </dgm:pt>
    <dgm:pt modelId="{E1AFCD53-68FE-48B2-B3C9-32228E56D7CD}" type="pres">
      <dgm:prSet presAssocID="{32961755-DE74-4780-9945-64B8B98D40F7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CA5907EA-C246-4F54-9324-84DE375B92D3}" type="pres">
      <dgm:prSet presAssocID="{32961755-DE74-4780-9945-64B8B98D40F7}" presName="negativeSpace" presStyleCnt="0"/>
      <dgm:spPr/>
    </dgm:pt>
    <dgm:pt modelId="{8B51B15E-DC09-4B41-8A11-B787123BB03F}" type="pres">
      <dgm:prSet presAssocID="{32961755-DE74-4780-9945-64B8B98D40F7}" presName="childText" presStyleLbl="conFgAcc1" presStyleIdx="1" presStyleCnt="2">
        <dgm:presLayoutVars>
          <dgm:bulletEnabled val="1"/>
        </dgm:presLayoutVars>
      </dgm:prSet>
      <dgm:spPr/>
    </dgm:pt>
  </dgm:ptLst>
  <dgm:cxnLst>
    <dgm:cxn modelId="{107EAA0C-2B42-4E83-AD60-526F4DE1D53D}" srcId="{32961755-DE74-4780-9945-64B8B98D40F7}" destId="{45194858-1A14-4E0C-8E8A-F6E1B0A99E47}" srcOrd="0" destOrd="0" parTransId="{DF8B5950-A493-4FDF-832E-4FD55DCFA471}" sibTransId="{2C7EB750-A78A-4865-B4FE-700718B50392}"/>
    <dgm:cxn modelId="{81D1CF0F-7DF6-4904-AC43-31A20898279A}" srcId="{DD96D366-7765-4E88-9F0F-F9E2505610B1}" destId="{02AEC3C2-1FCB-4A93-BB57-123CECF7686E}" srcOrd="0" destOrd="0" parTransId="{BA066B95-7AC1-446C-868B-D9EACE97BA54}" sibTransId="{FE447A9F-F8F6-417E-BBBB-7450BCC650DB}"/>
    <dgm:cxn modelId="{983A5112-78C8-4EF6-B3A6-D6DD819E087B}" srcId="{DD96D366-7765-4E88-9F0F-F9E2505610B1}" destId="{DF382691-9726-452F-9A67-78EB9F5C2A68}" srcOrd="2" destOrd="0" parTransId="{7FFF56FC-0A65-48C5-9444-84F4D800C5E6}" sibTransId="{A06CBBAB-C422-4BA7-AFD5-3F90BEC976CF}"/>
    <dgm:cxn modelId="{E8554B13-CF9B-42AE-BC26-A50289FA1624}" type="presOf" srcId="{DD96D366-7765-4E88-9F0F-F9E2505610B1}" destId="{C9E2B6C3-EC87-4003-9239-D7B29810F333}" srcOrd="0" destOrd="0" presId="urn:microsoft.com/office/officeart/2005/8/layout/list1"/>
    <dgm:cxn modelId="{2011F225-906C-4F43-A424-A45D2054987B}" type="presOf" srcId="{45194858-1A14-4E0C-8E8A-F6E1B0A99E47}" destId="{8B51B15E-DC09-4B41-8A11-B787123BB03F}" srcOrd="0" destOrd="0" presId="urn:microsoft.com/office/officeart/2005/8/layout/list1"/>
    <dgm:cxn modelId="{914A3743-022F-4832-8A1A-AB5F6E55B4F0}" type="presOf" srcId="{3F7A8183-0BB7-4ADB-AE1A-568E5F4EAF19}" destId="{8B51B15E-DC09-4B41-8A11-B787123BB03F}" srcOrd="0" destOrd="1" presId="urn:microsoft.com/office/officeart/2005/8/layout/list1"/>
    <dgm:cxn modelId="{CC2C2245-B0B9-4931-9D7B-55ACB606B680}" srcId="{71CF782D-6331-4DCC-A8FC-AF3A0C7FC099}" destId="{32961755-DE74-4780-9945-64B8B98D40F7}" srcOrd="1" destOrd="0" parTransId="{02B43572-A1F5-49A8-9D90-0E716C4FCF31}" sibTransId="{5228BBBA-E617-4DEF-831B-CB7BF8FD918D}"/>
    <dgm:cxn modelId="{49E44669-9C3A-4972-932C-DBE02E644097}" srcId="{32961755-DE74-4780-9945-64B8B98D40F7}" destId="{7C539E4C-296F-4443-98A0-3C9AC1144F41}" srcOrd="2" destOrd="0" parTransId="{AD7246C4-6FE9-4ED3-BC82-51321A10DCD9}" sibTransId="{F01892AA-1936-4641-B49A-22822F531205}"/>
    <dgm:cxn modelId="{0FF2904D-813A-48C2-8C07-781A40D3971A}" srcId="{32961755-DE74-4780-9945-64B8B98D40F7}" destId="{3F7A8183-0BB7-4ADB-AE1A-568E5F4EAF19}" srcOrd="1" destOrd="0" parTransId="{0D0674CC-7134-492E-B145-E79D06B8F82D}" sibTransId="{FA163FCC-E137-4571-9C50-D94D5B76E96F}"/>
    <dgm:cxn modelId="{DFE5494E-7843-4DDC-9F5F-50E39E4387DE}" type="presOf" srcId="{71CF782D-6331-4DCC-A8FC-AF3A0C7FC099}" destId="{42B1229E-00C0-4BA7-857B-0987D20200AF}" srcOrd="0" destOrd="0" presId="urn:microsoft.com/office/officeart/2005/8/layout/list1"/>
    <dgm:cxn modelId="{D29E6C87-E97D-4F2D-93D9-6875C23FCD79}" type="presOf" srcId="{32961755-DE74-4780-9945-64B8B98D40F7}" destId="{75BB94CD-BE6E-4E31-A3B6-C54A5045E0B6}" srcOrd="0" destOrd="0" presId="urn:microsoft.com/office/officeart/2005/8/layout/list1"/>
    <dgm:cxn modelId="{B4181C8E-4338-45A1-A6B0-901D63C36AC4}" type="presOf" srcId="{7C539E4C-296F-4443-98A0-3C9AC1144F41}" destId="{8B51B15E-DC09-4B41-8A11-B787123BB03F}" srcOrd="0" destOrd="2" presId="urn:microsoft.com/office/officeart/2005/8/layout/list1"/>
    <dgm:cxn modelId="{D990C88E-5839-44F4-93ED-72B409EC97F5}" srcId="{DD96D366-7765-4E88-9F0F-F9E2505610B1}" destId="{C0ECE0BD-5942-40C8-A3F0-41BC8342BDE2}" srcOrd="1" destOrd="0" parTransId="{CEEA5181-BB78-4623-AA98-8889EBC76C95}" sibTransId="{6C227AF1-B2EC-4ECF-B1D7-2037D4245454}"/>
    <dgm:cxn modelId="{43F0C897-0F58-4882-BC63-A11561044CB0}" type="presOf" srcId="{DF382691-9726-452F-9A67-78EB9F5C2A68}" destId="{B2BE1410-7C09-499B-8B93-DAA95DFAA4E1}" srcOrd="0" destOrd="2" presId="urn:microsoft.com/office/officeart/2005/8/layout/list1"/>
    <dgm:cxn modelId="{D53BE3A6-440D-4777-9E8F-EBE3E7D562CE}" type="presOf" srcId="{02AEC3C2-1FCB-4A93-BB57-123CECF7686E}" destId="{B2BE1410-7C09-499B-8B93-DAA95DFAA4E1}" srcOrd="0" destOrd="0" presId="urn:microsoft.com/office/officeart/2005/8/layout/list1"/>
    <dgm:cxn modelId="{FE72ECB2-1C03-4DA6-B025-DE606C7AB037}" type="presOf" srcId="{C0ECE0BD-5942-40C8-A3F0-41BC8342BDE2}" destId="{B2BE1410-7C09-499B-8B93-DAA95DFAA4E1}" srcOrd="0" destOrd="1" presId="urn:microsoft.com/office/officeart/2005/8/layout/list1"/>
    <dgm:cxn modelId="{F5BBC6D7-6508-4698-AB22-E8E4D5C3FFCC}" type="presOf" srcId="{32961755-DE74-4780-9945-64B8B98D40F7}" destId="{E1AFCD53-68FE-48B2-B3C9-32228E56D7CD}" srcOrd="1" destOrd="0" presId="urn:microsoft.com/office/officeart/2005/8/layout/list1"/>
    <dgm:cxn modelId="{3A5472DC-DE91-423E-B380-C119E1E4D61C}" srcId="{71CF782D-6331-4DCC-A8FC-AF3A0C7FC099}" destId="{DD96D366-7765-4E88-9F0F-F9E2505610B1}" srcOrd="0" destOrd="0" parTransId="{94247D37-970D-43D6-B686-D732156A1D7E}" sibTransId="{56C061B0-F67B-4CA7-90BE-C96FC576D108}"/>
    <dgm:cxn modelId="{9E8489E7-401F-47D7-897E-7F7BF75210D7}" type="presOf" srcId="{DD96D366-7765-4E88-9F0F-F9E2505610B1}" destId="{AE037688-2214-4EC2-87AB-3D5E9B4EDA46}" srcOrd="1" destOrd="0" presId="urn:microsoft.com/office/officeart/2005/8/layout/list1"/>
    <dgm:cxn modelId="{154E439E-E9CA-4D88-B83B-B426E19F2D13}" type="presParOf" srcId="{42B1229E-00C0-4BA7-857B-0987D20200AF}" destId="{F944AA89-E794-4AE1-8955-0A9247953B9F}" srcOrd="0" destOrd="0" presId="urn:microsoft.com/office/officeart/2005/8/layout/list1"/>
    <dgm:cxn modelId="{554F54DE-F920-4CCB-98DD-A02C5F6F3207}" type="presParOf" srcId="{F944AA89-E794-4AE1-8955-0A9247953B9F}" destId="{C9E2B6C3-EC87-4003-9239-D7B29810F333}" srcOrd="0" destOrd="0" presId="urn:microsoft.com/office/officeart/2005/8/layout/list1"/>
    <dgm:cxn modelId="{8356AFD2-EEDA-4005-AE29-74AA6D7371AB}" type="presParOf" srcId="{F944AA89-E794-4AE1-8955-0A9247953B9F}" destId="{AE037688-2214-4EC2-87AB-3D5E9B4EDA46}" srcOrd="1" destOrd="0" presId="urn:microsoft.com/office/officeart/2005/8/layout/list1"/>
    <dgm:cxn modelId="{63E707E0-6624-4D0D-AE34-368D5623DFF1}" type="presParOf" srcId="{42B1229E-00C0-4BA7-857B-0987D20200AF}" destId="{64792091-55A8-4E5F-9D22-5009A0955081}" srcOrd="1" destOrd="0" presId="urn:microsoft.com/office/officeart/2005/8/layout/list1"/>
    <dgm:cxn modelId="{3EE2F9E0-5280-493E-BE53-16A8A53CF07E}" type="presParOf" srcId="{42B1229E-00C0-4BA7-857B-0987D20200AF}" destId="{B2BE1410-7C09-499B-8B93-DAA95DFAA4E1}" srcOrd="2" destOrd="0" presId="urn:microsoft.com/office/officeart/2005/8/layout/list1"/>
    <dgm:cxn modelId="{4653A2CF-E33B-483C-B6C0-73A804484CCF}" type="presParOf" srcId="{42B1229E-00C0-4BA7-857B-0987D20200AF}" destId="{B5029E75-FFC2-4F7E-9211-9D515F79930A}" srcOrd="3" destOrd="0" presId="urn:microsoft.com/office/officeart/2005/8/layout/list1"/>
    <dgm:cxn modelId="{FE546341-90F2-4945-88A2-1E06BDB0CFB7}" type="presParOf" srcId="{42B1229E-00C0-4BA7-857B-0987D20200AF}" destId="{1247567F-115D-49BC-90F0-C8C8BCCA6F81}" srcOrd="4" destOrd="0" presId="urn:microsoft.com/office/officeart/2005/8/layout/list1"/>
    <dgm:cxn modelId="{0C9BE87C-F3AE-4908-ACEE-27425BA40953}" type="presParOf" srcId="{1247567F-115D-49BC-90F0-C8C8BCCA6F81}" destId="{75BB94CD-BE6E-4E31-A3B6-C54A5045E0B6}" srcOrd="0" destOrd="0" presId="urn:microsoft.com/office/officeart/2005/8/layout/list1"/>
    <dgm:cxn modelId="{F8910916-8C0F-43A8-B757-4B517A3DF0F4}" type="presParOf" srcId="{1247567F-115D-49BC-90F0-C8C8BCCA6F81}" destId="{E1AFCD53-68FE-48B2-B3C9-32228E56D7CD}" srcOrd="1" destOrd="0" presId="urn:microsoft.com/office/officeart/2005/8/layout/list1"/>
    <dgm:cxn modelId="{398E29A5-D067-4913-B058-65508C61CE8D}" type="presParOf" srcId="{42B1229E-00C0-4BA7-857B-0987D20200AF}" destId="{CA5907EA-C246-4F54-9324-84DE375B92D3}" srcOrd="5" destOrd="0" presId="urn:microsoft.com/office/officeart/2005/8/layout/list1"/>
    <dgm:cxn modelId="{BD313FFE-F06D-4542-BC69-7C7722BDD290}" type="presParOf" srcId="{42B1229E-00C0-4BA7-857B-0987D20200AF}" destId="{8B51B15E-DC09-4B41-8A11-B787123BB03F}" srcOrd="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7E83913-5FBB-466E-BF92-370CD38D5D48}" type="doc">
      <dgm:prSet loTypeId="urn:microsoft.com/office/officeart/2008/layout/VerticalCurvedList" loCatId="list" qsTypeId="urn:microsoft.com/office/officeart/2005/8/quickstyle/simple3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7C9A6AC9-A9D3-41CF-AAA8-6E1CB9964615}">
      <dgm:prSet phldrT="[Text]" custT="1"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Significant health inequalities persist across the UK. </a:t>
          </a:r>
        </a:p>
      </dgm:t>
    </dgm:pt>
    <dgm:pt modelId="{FE71E41C-1E87-4780-BAAD-DA9609ED09B9}" type="parTrans" cxnId="{A4F10056-8F51-4B21-8369-C5B28C6C3D91}">
      <dgm:prSet/>
      <dgm:spPr/>
      <dgm:t>
        <a:bodyPr/>
        <a:lstStyle/>
        <a:p>
          <a:endParaRPr lang="en-GB"/>
        </a:p>
      </dgm:t>
    </dgm:pt>
    <dgm:pt modelId="{40351022-2B43-4595-839D-46C8CC17CB1E}" type="sibTrans" cxnId="{A4F10056-8F51-4B21-8369-C5B28C6C3D91}">
      <dgm:prSet/>
      <dgm:spPr/>
      <dgm:t>
        <a:bodyPr/>
        <a:lstStyle/>
        <a:p>
          <a:endParaRPr lang="en-GB"/>
        </a:p>
      </dgm:t>
    </dgm:pt>
    <dgm:pt modelId="{04495303-40C1-4480-9025-72F0AE1E2169}">
      <dgm:prSet custT="1"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GB" sz="1800">
              <a:latin typeface="Arial" panose="020B0604020202020204" pitchFamily="34" charset="0"/>
              <a:cs typeface="Arial" panose="020B0604020202020204" pitchFamily="34" charset="0"/>
            </a:rPr>
            <a:t>Deprived communities experience almost 19 fewer healthy years (ONS, 2025). </a:t>
          </a:r>
        </a:p>
      </dgm:t>
    </dgm:pt>
    <dgm:pt modelId="{125D2766-F980-42EA-A8B7-401051F0AA99}" type="parTrans" cxnId="{A5BD71E5-B6FC-4123-AD8D-2F36A185DC1C}">
      <dgm:prSet/>
      <dgm:spPr/>
      <dgm:t>
        <a:bodyPr/>
        <a:lstStyle/>
        <a:p>
          <a:endParaRPr lang="en-GB"/>
        </a:p>
      </dgm:t>
    </dgm:pt>
    <dgm:pt modelId="{AF68C1F7-511D-4540-B6E2-3E9A520661A3}" type="sibTrans" cxnId="{A5BD71E5-B6FC-4123-AD8D-2F36A185DC1C}">
      <dgm:prSet/>
      <dgm:spPr/>
      <dgm:t>
        <a:bodyPr/>
        <a:lstStyle/>
        <a:p>
          <a:endParaRPr lang="en-GB"/>
        </a:p>
      </dgm:t>
    </dgm:pt>
    <dgm:pt modelId="{FD9B8824-0C68-4EF3-8C51-10B8E2F0493A}">
      <dgm:prSet custT="1"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Some ethnic minority groups experience poorer health outcomes (NHS England, 2024). </a:t>
          </a:r>
        </a:p>
      </dgm:t>
    </dgm:pt>
    <dgm:pt modelId="{2BCDDDB0-ECD6-4966-9D6D-43738B0C071A}" type="parTrans" cxnId="{E7BDF1D2-39E9-4FB8-B850-982C0EA669B3}">
      <dgm:prSet/>
      <dgm:spPr/>
      <dgm:t>
        <a:bodyPr/>
        <a:lstStyle/>
        <a:p>
          <a:endParaRPr lang="en-GB"/>
        </a:p>
      </dgm:t>
    </dgm:pt>
    <dgm:pt modelId="{C199549C-9552-41FA-901C-C3EEC83BFE34}" type="sibTrans" cxnId="{E7BDF1D2-39E9-4FB8-B850-982C0EA669B3}">
      <dgm:prSet/>
      <dgm:spPr/>
      <dgm:t>
        <a:bodyPr/>
        <a:lstStyle/>
        <a:p>
          <a:endParaRPr lang="en-GB"/>
        </a:p>
      </dgm:t>
    </dgm:pt>
    <dgm:pt modelId="{3DF16968-0AAF-444C-9238-E7DD4BA55A0B}">
      <dgm:prSet custT="1"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GB" sz="1800">
              <a:latin typeface="Arial" panose="020B0604020202020204" pitchFamily="34" charset="0"/>
              <a:cs typeface="Arial" panose="020B0604020202020204" pitchFamily="34" charset="0"/>
            </a:rPr>
            <a:t>Digital transformation aims to improve healthcare accessibility. </a:t>
          </a:r>
        </a:p>
      </dgm:t>
    </dgm:pt>
    <dgm:pt modelId="{4E229759-4098-40F9-B54B-BAB09110B97A}" type="parTrans" cxnId="{8114B6C9-1DE3-4CEC-82CB-C6D0A4F65481}">
      <dgm:prSet/>
      <dgm:spPr/>
      <dgm:t>
        <a:bodyPr/>
        <a:lstStyle/>
        <a:p>
          <a:endParaRPr lang="en-GB"/>
        </a:p>
      </dgm:t>
    </dgm:pt>
    <dgm:pt modelId="{49DAC822-FFD2-479C-A9DC-508A63538DC1}" type="sibTrans" cxnId="{8114B6C9-1DE3-4CEC-82CB-C6D0A4F65481}">
      <dgm:prSet/>
      <dgm:spPr/>
      <dgm:t>
        <a:bodyPr/>
        <a:lstStyle/>
        <a:p>
          <a:endParaRPr lang="en-GB"/>
        </a:p>
      </dgm:t>
    </dgm:pt>
    <dgm:pt modelId="{4071EFDF-901F-4ABA-8AE3-934070BF27A1}">
      <dgm:prSet custT="1"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GB" sz="1800">
              <a:latin typeface="Arial" panose="020B0604020202020204" pitchFamily="34" charset="0"/>
              <a:cs typeface="Arial" panose="020B0604020202020204" pitchFamily="34" charset="0"/>
            </a:rPr>
            <a:t>Digital exclusion remains a major barrier for many groups. </a:t>
          </a:r>
        </a:p>
      </dgm:t>
    </dgm:pt>
    <dgm:pt modelId="{066F5497-14B3-4350-A5A6-1F660982940D}" type="parTrans" cxnId="{6BB0917F-DAF2-470D-A18B-AB77B1DA6C96}">
      <dgm:prSet/>
      <dgm:spPr/>
      <dgm:t>
        <a:bodyPr/>
        <a:lstStyle/>
        <a:p>
          <a:endParaRPr lang="en-GB"/>
        </a:p>
      </dgm:t>
    </dgm:pt>
    <dgm:pt modelId="{DE821F35-439F-41F2-8301-A13CBB4EAA7B}" type="sibTrans" cxnId="{6BB0917F-DAF2-470D-A18B-AB77B1DA6C96}">
      <dgm:prSet/>
      <dgm:spPr/>
      <dgm:t>
        <a:bodyPr/>
        <a:lstStyle/>
        <a:p>
          <a:endParaRPr lang="en-GB"/>
        </a:p>
      </dgm:t>
    </dgm:pt>
    <dgm:pt modelId="{AE20383B-5EC0-407F-996F-A938438512C2}">
      <dgm:prSet custT="1"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Around 2.1 million older adults remain offline (Age UK, 2024).</a:t>
          </a:r>
        </a:p>
      </dgm:t>
    </dgm:pt>
    <dgm:pt modelId="{3C9FAB1C-4986-4B80-8656-652D2EFDD682}" type="parTrans" cxnId="{A26C4D28-0DD6-4FC6-B5A9-168848FBF73C}">
      <dgm:prSet/>
      <dgm:spPr/>
      <dgm:t>
        <a:bodyPr/>
        <a:lstStyle/>
        <a:p>
          <a:endParaRPr lang="en-GB"/>
        </a:p>
      </dgm:t>
    </dgm:pt>
    <dgm:pt modelId="{ABF3A256-1F66-4E45-BA1D-112322901333}" type="sibTrans" cxnId="{A26C4D28-0DD6-4FC6-B5A9-168848FBF73C}">
      <dgm:prSet/>
      <dgm:spPr/>
      <dgm:t>
        <a:bodyPr/>
        <a:lstStyle/>
        <a:p>
          <a:endParaRPr lang="en-GB"/>
        </a:p>
      </dgm:t>
    </dgm:pt>
    <dgm:pt modelId="{3B35D179-4A0D-445E-B494-1C587DB45470}" type="pres">
      <dgm:prSet presAssocID="{07E83913-5FBB-466E-BF92-370CD38D5D48}" presName="Name0" presStyleCnt="0">
        <dgm:presLayoutVars>
          <dgm:chMax val="7"/>
          <dgm:chPref val="7"/>
          <dgm:dir/>
        </dgm:presLayoutVars>
      </dgm:prSet>
      <dgm:spPr/>
    </dgm:pt>
    <dgm:pt modelId="{7D2E6F70-7655-447B-A9B8-CECAF58F09A6}" type="pres">
      <dgm:prSet presAssocID="{07E83913-5FBB-466E-BF92-370CD38D5D48}" presName="Name1" presStyleCnt="0"/>
      <dgm:spPr/>
    </dgm:pt>
    <dgm:pt modelId="{385EBDAC-2D9F-4612-A87A-4014A9546918}" type="pres">
      <dgm:prSet presAssocID="{07E83913-5FBB-466E-BF92-370CD38D5D48}" presName="cycle" presStyleCnt="0"/>
      <dgm:spPr/>
    </dgm:pt>
    <dgm:pt modelId="{5C054C79-1F0C-4566-B911-054AD4BCACE7}" type="pres">
      <dgm:prSet presAssocID="{07E83913-5FBB-466E-BF92-370CD38D5D48}" presName="srcNode" presStyleLbl="node1" presStyleIdx="0" presStyleCnt="6"/>
      <dgm:spPr/>
    </dgm:pt>
    <dgm:pt modelId="{0456A8B3-03AD-4A7F-AAA8-CB568FB19131}" type="pres">
      <dgm:prSet presAssocID="{07E83913-5FBB-466E-BF92-370CD38D5D48}" presName="conn" presStyleLbl="parChTrans1D2" presStyleIdx="0" presStyleCnt="1"/>
      <dgm:spPr/>
    </dgm:pt>
    <dgm:pt modelId="{0FA08E65-89DC-4CCD-8304-B2F84A86FD35}" type="pres">
      <dgm:prSet presAssocID="{07E83913-5FBB-466E-BF92-370CD38D5D48}" presName="extraNode" presStyleLbl="node1" presStyleIdx="0" presStyleCnt="6"/>
      <dgm:spPr/>
    </dgm:pt>
    <dgm:pt modelId="{57642AD5-A661-4333-B522-5E93C44A4329}" type="pres">
      <dgm:prSet presAssocID="{07E83913-5FBB-466E-BF92-370CD38D5D48}" presName="dstNode" presStyleLbl="node1" presStyleIdx="0" presStyleCnt="6"/>
      <dgm:spPr/>
    </dgm:pt>
    <dgm:pt modelId="{9CD8B81C-33A8-4406-AF61-724E7C62B78D}" type="pres">
      <dgm:prSet presAssocID="{7C9A6AC9-A9D3-41CF-AAA8-6E1CB9964615}" presName="text_1" presStyleLbl="node1" presStyleIdx="0" presStyleCnt="6">
        <dgm:presLayoutVars>
          <dgm:bulletEnabled val="1"/>
        </dgm:presLayoutVars>
      </dgm:prSet>
      <dgm:spPr/>
    </dgm:pt>
    <dgm:pt modelId="{C8D9D7D0-F6B2-4A71-AF5C-A7A67DC09110}" type="pres">
      <dgm:prSet presAssocID="{7C9A6AC9-A9D3-41CF-AAA8-6E1CB9964615}" presName="accent_1" presStyleCnt="0"/>
      <dgm:spPr/>
    </dgm:pt>
    <dgm:pt modelId="{0D91CED3-44C6-4B4B-9496-2E357CB84138}" type="pres">
      <dgm:prSet presAssocID="{7C9A6AC9-A9D3-41CF-AAA8-6E1CB9964615}" presName="accentRepeatNode" presStyleLbl="solidFgAcc1" presStyleIdx="0" presStyleCnt="6"/>
      <dgm:spPr/>
    </dgm:pt>
    <dgm:pt modelId="{9BF9D3CC-9A94-4C49-9729-08717F550F4C}" type="pres">
      <dgm:prSet presAssocID="{04495303-40C1-4480-9025-72F0AE1E2169}" presName="text_2" presStyleLbl="node1" presStyleIdx="1" presStyleCnt="6">
        <dgm:presLayoutVars>
          <dgm:bulletEnabled val="1"/>
        </dgm:presLayoutVars>
      </dgm:prSet>
      <dgm:spPr/>
    </dgm:pt>
    <dgm:pt modelId="{CC83D4A0-D07F-4EB1-984D-207CEBED37F7}" type="pres">
      <dgm:prSet presAssocID="{04495303-40C1-4480-9025-72F0AE1E2169}" presName="accent_2" presStyleCnt="0"/>
      <dgm:spPr/>
    </dgm:pt>
    <dgm:pt modelId="{4F7A2BE2-DA7E-4A14-A966-EA837567A9E9}" type="pres">
      <dgm:prSet presAssocID="{04495303-40C1-4480-9025-72F0AE1E2169}" presName="accentRepeatNode" presStyleLbl="solidFgAcc1" presStyleIdx="1" presStyleCnt="6"/>
      <dgm:spPr/>
    </dgm:pt>
    <dgm:pt modelId="{0519BC3B-0AC7-440E-93C7-C9FDCE593DD4}" type="pres">
      <dgm:prSet presAssocID="{FD9B8824-0C68-4EF3-8C51-10B8E2F0493A}" presName="text_3" presStyleLbl="node1" presStyleIdx="2" presStyleCnt="6">
        <dgm:presLayoutVars>
          <dgm:bulletEnabled val="1"/>
        </dgm:presLayoutVars>
      </dgm:prSet>
      <dgm:spPr/>
    </dgm:pt>
    <dgm:pt modelId="{6015B340-64C1-4306-887C-F187848A7E5B}" type="pres">
      <dgm:prSet presAssocID="{FD9B8824-0C68-4EF3-8C51-10B8E2F0493A}" presName="accent_3" presStyleCnt="0"/>
      <dgm:spPr/>
    </dgm:pt>
    <dgm:pt modelId="{CBCD3A3B-0000-42DB-8D9C-843A83473624}" type="pres">
      <dgm:prSet presAssocID="{FD9B8824-0C68-4EF3-8C51-10B8E2F0493A}" presName="accentRepeatNode" presStyleLbl="solidFgAcc1" presStyleIdx="2" presStyleCnt="6"/>
      <dgm:spPr/>
    </dgm:pt>
    <dgm:pt modelId="{1B6185F6-5078-4682-BF62-EAF7CD90FD6E}" type="pres">
      <dgm:prSet presAssocID="{3DF16968-0AAF-444C-9238-E7DD4BA55A0B}" presName="text_4" presStyleLbl="node1" presStyleIdx="3" presStyleCnt="6">
        <dgm:presLayoutVars>
          <dgm:bulletEnabled val="1"/>
        </dgm:presLayoutVars>
      </dgm:prSet>
      <dgm:spPr/>
    </dgm:pt>
    <dgm:pt modelId="{F74F9368-BF01-44C9-9E44-1C97E0874C30}" type="pres">
      <dgm:prSet presAssocID="{3DF16968-0AAF-444C-9238-E7DD4BA55A0B}" presName="accent_4" presStyleCnt="0"/>
      <dgm:spPr/>
    </dgm:pt>
    <dgm:pt modelId="{0081FF53-E276-4800-B906-1330531D4289}" type="pres">
      <dgm:prSet presAssocID="{3DF16968-0AAF-444C-9238-E7DD4BA55A0B}" presName="accentRepeatNode" presStyleLbl="solidFgAcc1" presStyleIdx="3" presStyleCnt="6"/>
      <dgm:spPr/>
    </dgm:pt>
    <dgm:pt modelId="{B57BBA4C-3BBF-4592-9DD9-0C9E35CA5F54}" type="pres">
      <dgm:prSet presAssocID="{4071EFDF-901F-4ABA-8AE3-934070BF27A1}" presName="text_5" presStyleLbl="node1" presStyleIdx="4" presStyleCnt="6">
        <dgm:presLayoutVars>
          <dgm:bulletEnabled val="1"/>
        </dgm:presLayoutVars>
      </dgm:prSet>
      <dgm:spPr/>
    </dgm:pt>
    <dgm:pt modelId="{E252C520-A382-4C62-8A5D-53D4E3A5A297}" type="pres">
      <dgm:prSet presAssocID="{4071EFDF-901F-4ABA-8AE3-934070BF27A1}" presName="accent_5" presStyleCnt="0"/>
      <dgm:spPr/>
    </dgm:pt>
    <dgm:pt modelId="{BFEA0656-7DE1-48CD-B4B2-DF2E1189B14D}" type="pres">
      <dgm:prSet presAssocID="{4071EFDF-901F-4ABA-8AE3-934070BF27A1}" presName="accentRepeatNode" presStyleLbl="solidFgAcc1" presStyleIdx="4" presStyleCnt="6"/>
      <dgm:spPr/>
    </dgm:pt>
    <dgm:pt modelId="{CC6CBBF9-5272-4AE8-9D6B-230B7AF637C5}" type="pres">
      <dgm:prSet presAssocID="{AE20383B-5EC0-407F-996F-A938438512C2}" presName="text_6" presStyleLbl="node1" presStyleIdx="5" presStyleCnt="6">
        <dgm:presLayoutVars>
          <dgm:bulletEnabled val="1"/>
        </dgm:presLayoutVars>
      </dgm:prSet>
      <dgm:spPr/>
    </dgm:pt>
    <dgm:pt modelId="{D3712016-F93F-4666-BCA9-764DCEB07DD3}" type="pres">
      <dgm:prSet presAssocID="{AE20383B-5EC0-407F-996F-A938438512C2}" presName="accent_6" presStyleCnt="0"/>
      <dgm:spPr/>
    </dgm:pt>
    <dgm:pt modelId="{8EBFF022-BD2B-4995-AB56-71A2C34CA6E2}" type="pres">
      <dgm:prSet presAssocID="{AE20383B-5EC0-407F-996F-A938438512C2}" presName="accentRepeatNode" presStyleLbl="solidFgAcc1" presStyleIdx="5" presStyleCnt="6"/>
      <dgm:spPr/>
    </dgm:pt>
  </dgm:ptLst>
  <dgm:cxnLst>
    <dgm:cxn modelId="{A26C4D28-0DD6-4FC6-B5A9-168848FBF73C}" srcId="{07E83913-5FBB-466E-BF92-370CD38D5D48}" destId="{AE20383B-5EC0-407F-996F-A938438512C2}" srcOrd="5" destOrd="0" parTransId="{3C9FAB1C-4986-4B80-8656-652D2EFDD682}" sibTransId="{ABF3A256-1F66-4E45-BA1D-112322901333}"/>
    <dgm:cxn modelId="{F647AC36-8D3A-4F99-84CB-D9D433D6689C}" type="presOf" srcId="{07E83913-5FBB-466E-BF92-370CD38D5D48}" destId="{3B35D179-4A0D-445E-B494-1C587DB45470}" srcOrd="0" destOrd="0" presId="urn:microsoft.com/office/officeart/2008/layout/VerticalCurvedList"/>
    <dgm:cxn modelId="{14DE1D40-FCD2-4380-8359-98C4E4954073}" type="presOf" srcId="{7C9A6AC9-A9D3-41CF-AAA8-6E1CB9964615}" destId="{9CD8B81C-33A8-4406-AF61-724E7C62B78D}" srcOrd="0" destOrd="0" presId="urn:microsoft.com/office/officeart/2008/layout/VerticalCurvedList"/>
    <dgm:cxn modelId="{EA7F8C75-3E3F-4B9D-8970-45B8FD245819}" type="presOf" srcId="{04495303-40C1-4480-9025-72F0AE1E2169}" destId="{9BF9D3CC-9A94-4C49-9729-08717F550F4C}" srcOrd="0" destOrd="0" presId="urn:microsoft.com/office/officeart/2008/layout/VerticalCurvedList"/>
    <dgm:cxn modelId="{A4F10056-8F51-4B21-8369-C5B28C6C3D91}" srcId="{07E83913-5FBB-466E-BF92-370CD38D5D48}" destId="{7C9A6AC9-A9D3-41CF-AAA8-6E1CB9964615}" srcOrd="0" destOrd="0" parTransId="{FE71E41C-1E87-4780-BAAD-DA9609ED09B9}" sibTransId="{40351022-2B43-4595-839D-46C8CC17CB1E}"/>
    <dgm:cxn modelId="{B163D358-E034-4B40-9D0F-AE7F81438CD4}" type="presOf" srcId="{FD9B8824-0C68-4EF3-8C51-10B8E2F0493A}" destId="{0519BC3B-0AC7-440E-93C7-C9FDCE593DD4}" srcOrd="0" destOrd="0" presId="urn:microsoft.com/office/officeart/2008/layout/VerticalCurvedList"/>
    <dgm:cxn modelId="{6BB0917F-DAF2-470D-A18B-AB77B1DA6C96}" srcId="{07E83913-5FBB-466E-BF92-370CD38D5D48}" destId="{4071EFDF-901F-4ABA-8AE3-934070BF27A1}" srcOrd="4" destOrd="0" parTransId="{066F5497-14B3-4350-A5A6-1F660982940D}" sibTransId="{DE821F35-439F-41F2-8301-A13CBB4EAA7B}"/>
    <dgm:cxn modelId="{1A2AE88A-A6DF-4029-AA85-47CB2DEEA795}" type="presOf" srcId="{3DF16968-0AAF-444C-9238-E7DD4BA55A0B}" destId="{1B6185F6-5078-4682-BF62-EAF7CD90FD6E}" srcOrd="0" destOrd="0" presId="urn:microsoft.com/office/officeart/2008/layout/VerticalCurvedList"/>
    <dgm:cxn modelId="{D20C13AB-D388-4CDB-983A-347C134FEB62}" type="presOf" srcId="{AE20383B-5EC0-407F-996F-A938438512C2}" destId="{CC6CBBF9-5272-4AE8-9D6B-230B7AF637C5}" srcOrd="0" destOrd="0" presId="urn:microsoft.com/office/officeart/2008/layout/VerticalCurvedList"/>
    <dgm:cxn modelId="{304F66C3-0720-4D7C-8C68-1F73A17330F6}" type="presOf" srcId="{4071EFDF-901F-4ABA-8AE3-934070BF27A1}" destId="{B57BBA4C-3BBF-4592-9DD9-0C9E35CA5F54}" srcOrd="0" destOrd="0" presId="urn:microsoft.com/office/officeart/2008/layout/VerticalCurvedList"/>
    <dgm:cxn modelId="{8114B6C9-1DE3-4CEC-82CB-C6D0A4F65481}" srcId="{07E83913-5FBB-466E-BF92-370CD38D5D48}" destId="{3DF16968-0AAF-444C-9238-E7DD4BA55A0B}" srcOrd="3" destOrd="0" parTransId="{4E229759-4098-40F9-B54B-BAB09110B97A}" sibTransId="{49DAC822-FFD2-479C-A9DC-508A63538DC1}"/>
    <dgm:cxn modelId="{E7BDF1D2-39E9-4FB8-B850-982C0EA669B3}" srcId="{07E83913-5FBB-466E-BF92-370CD38D5D48}" destId="{FD9B8824-0C68-4EF3-8C51-10B8E2F0493A}" srcOrd="2" destOrd="0" parTransId="{2BCDDDB0-ECD6-4966-9D6D-43738B0C071A}" sibTransId="{C199549C-9552-41FA-901C-C3EEC83BFE34}"/>
    <dgm:cxn modelId="{4F8EDED9-CBFC-452C-80DA-E143CD75338A}" type="presOf" srcId="{40351022-2B43-4595-839D-46C8CC17CB1E}" destId="{0456A8B3-03AD-4A7F-AAA8-CB568FB19131}" srcOrd="0" destOrd="0" presId="urn:microsoft.com/office/officeart/2008/layout/VerticalCurvedList"/>
    <dgm:cxn modelId="{A5BD71E5-B6FC-4123-AD8D-2F36A185DC1C}" srcId="{07E83913-5FBB-466E-BF92-370CD38D5D48}" destId="{04495303-40C1-4480-9025-72F0AE1E2169}" srcOrd="1" destOrd="0" parTransId="{125D2766-F980-42EA-A8B7-401051F0AA99}" sibTransId="{AF68C1F7-511D-4540-B6E2-3E9A520661A3}"/>
    <dgm:cxn modelId="{FF05C449-8121-4F80-94F0-8F01D53B4807}" type="presParOf" srcId="{3B35D179-4A0D-445E-B494-1C587DB45470}" destId="{7D2E6F70-7655-447B-A9B8-CECAF58F09A6}" srcOrd="0" destOrd="0" presId="urn:microsoft.com/office/officeart/2008/layout/VerticalCurvedList"/>
    <dgm:cxn modelId="{ED444103-67AD-426D-8806-F4544CB7C454}" type="presParOf" srcId="{7D2E6F70-7655-447B-A9B8-CECAF58F09A6}" destId="{385EBDAC-2D9F-4612-A87A-4014A9546918}" srcOrd="0" destOrd="0" presId="urn:microsoft.com/office/officeart/2008/layout/VerticalCurvedList"/>
    <dgm:cxn modelId="{EC566715-CFE1-4966-BC94-D8AE542A9329}" type="presParOf" srcId="{385EBDAC-2D9F-4612-A87A-4014A9546918}" destId="{5C054C79-1F0C-4566-B911-054AD4BCACE7}" srcOrd="0" destOrd="0" presId="urn:microsoft.com/office/officeart/2008/layout/VerticalCurvedList"/>
    <dgm:cxn modelId="{15E9CB95-90AB-4695-8426-0B797CEAE6A6}" type="presParOf" srcId="{385EBDAC-2D9F-4612-A87A-4014A9546918}" destId="{0456A8B3-03AD-4A7F-AAA8-CB568FB19131}" srcOrd="1" destOrd="0" presId="urn:microsoft.com/office/officeart/2008/layout/VerticalCurvedList"/>
    <dgm:cxn modelId="{21B0F1FF-4D36-46AE-AC56-355F8C77B8A8}" type="presParOf" srcId="{385EBDAC-2D9F-4612-A87A-4014A9546918}" destId="{0FA08E65-89DC-4CCD-8304-B2F84A86FD35}" srcOrd="2" destOrd="0" presId="urn:microsoft.com/office/officeart/2008/layout/VerticalCurvedList"/>
    <dgm:cxn modelId="{256B802D-B27E-4CBB-BCDC-E5C9D03623CA}" type="presParOf" srcId="{385EBDAC-2D9F-4612-A87A-4014A9546918}" destId="{57642AD5-A661-4333-B522-5E93C44A4329}" srcOrd="3" destOrd="0" presId="urn:microsoft.com/office/officeart/2008/layout/VerticalCurvedList"/>
    <dgm:cxn modelId="{CDB9FF4C-EBE1-4A65-B039-4DD116A15B1D}" type="presParOf" srcId="{7D2E6F70-7655-447B-A9B8-CECAF58F09A6}" destId="{9CD8B81C-33A8-4406-AF61-724E7C62B78D}" srcOrd="1" destOrd="0" presId="urn:microsoft.com/office/officeart/2008/layout/VerticalCurvedList"/>
    <dgm:cxn modelId="{EC0BBB7E-46CD-45E8-998B-50B0835B1D03}" type="presParOf" srcId="{7D2E6F70-7655-447B-A9B8-CECAF58F09A6}" destId="{C8D9D7D0-F6B2-4A71-AF5C-A7A67DC09110}" srcOrd="2" destOrd="0" presId="urn:microsoft.com/office/officeart/2008/layout/VerticalCurvedList"/>
    <dgm:cxn modelId="{010EB3B4-9D09-4557-A643-19753018A479}" type="presParOf" srcId="{C8D9D7D0-F6B2-4A71-AF5C-A7A67DC09110}" destId="{0D91CED3-44C6-4B4B-9496-2E357CB84138}" srcOrd="0" destOrd="0" presId="urn:microsoft.com/office/officeart/2008/layout/VerticalCurvedList"/>
    <dgm:cxn modelId="{72766C5C-DFD8-48CB-B969-0C09DBC31BF3}" type="presParOf" srcId="{7D2E6F70-7655-447B-A9B8-CECAF58F09A6}" destId="{9BF9D3CC-9A94-4C49-9729-08717F550F4C}" srcOrd="3" destOrd="0" presId="urn:microsoft.com/office/officeart/2008/layout/VerticalCurvedList"/>
    <dgm:cxn modelId="{C1C8ABDC-D58E-49D5-9C4B-6AA16D208AE5}" type="presParOf" srcId="{7D2E6F70-7655-447B-A9B8-CECAF58F09A6}" destId="{CC83D4A0-D07F-4EB1-984D-207CEBED37F7}" srcOrd="4" destOrd="0" presId="urn:microsoft.com/office/officeart/2008/layout/VerticalCurvedList"/>
    <dgm:cxn modelId="{545D8F12-3D5F-4A6B-B33B-64428D903184}" type="presParOf" srcId="{CC83D4A0-D07F-4EB1-984D-207CEBED37F7}" destId="{4F7A2BE2-DA7E-4A14-A966-EA837567A9E9}" srcOrd="0" destOrd="0" presId="urn:microsoft.com/office/officeart/2008/layout/VerticalCurvedList"/>
    <dgm:cxn modelId="{EFB806EC-6D84-40E1-9AE9-BE7170FE3023}" type="presParOf" srcId="{7D2E6F70-7655-447B-A9B8-CECAF58F09A6}" destId="{0519BC3B-0AC7-440E-93C7-C9FDCE593DD4}" srcOrd="5" destOrd="0" presId="urn:microsoft.com/office/officeart/2008/layout/VerticalCurvedList"/>
    <dgm:cxn modelId="{DE8992FE-BB18-4580-BE79-680F85BF549A}" type="presParOf" srcId="{7D2E6F70-7655-447B-A9B8-CECAF58F09A6}" destId="{6015B340-64C1-4306-887C-F187848A7E5B}" srcOrd="6" destOrd="0" presId="urn:microsoft.com/office/officeart/2008/layout/VerticalCurvedList"/>
    <dgm:cxn modelId="{83ADC388-89F0-441B-BA6D-6B0CE430E578}" type="presParOf" srcId="{6015B340-64C1-4306-887C-F187848A7E5B}" destId="{CBCD3A3B-0000-42DB-8D9C-843A83473624}" srcOrd="0" destOrd="0" presId="urn:microsoft.com/office/officeart/2008/layout/VerticalCurvedList"/>
    <dgm:cxn modelId="{1BACFAA0-E788-458F-8AC0-576C50427B85}" type="presParOf" srcId="{7D2E6F70-7655-447B-A9B8-CECAF58F09A6}" destId="{1B6185F6-5078-4682-BF62-EAF7CD90FD6E}" srcOrd="7" destOrd="0" presId="urn:microsoft.com/office/officeart/2008/layout/VerticalCurvedList"/>
    <dgm:cxn modelId="{A0005CB2-F748-485A-9189-1B0B0608A579}" type="presParOf" srcId="{7D2E6F70-7655-447B-A9B8-CECAF58F09A6}" destId="{F74F9368-BF01-44C9-9E44-1C97E0874C30}" srcOrd="8" destOrd="0" presId="urn:microsoft.com/office/officeart/2008/layout/VerticalCurvedList"/>
    <dgm:cxn modelId="{73D1E568-AEEE-40F6-98A4-C99F955956B1}" type="presParOf" srcId="{F74F9368-BF01-44C9-9E44-1C97E0874C30}" destId="{0081FF53-E276-4800-B906-1330531D4289}" srcOrd="0" destOrd="0" presId="urn:microsoft.com/office/officeart/2008/layout/VerticalCurvedList"/>
    <dgm:cxn modelId="{DFD4AB03-8DAE-40B8-85B6-346131D91972}" type="presParOf" srcId="{7D2E6F70-7655-447B-A9B8-CECAF58F09A6}" destId="{B57BBA4C-3BBF-4592-9DD9-0C9E35CA5F54}" srcOrd="9" destOrd="0" presId="urn:microsoft.com/office/officeart/2008/layout/VerticalCurvedList"/>
    <dgm:cxn modelId="{8836B616-280D-49AB-9E21-4748DE68661B}" type="presParOf" srcId="{7D2E6F70-7655-447B-A9B8-CECAF58F09A6}" destId="{E252C520-A382-4C62-8A5D-53D4E3A5A297}" srcOrd="10" destOrd="0" presId="urn:microsoft.com/office/officeart/2008/layout/VerticalCurvedList"/>
    <dgm:cxn modelId="{03446ECD-E1E5-44C4-B6E4-D90746BCDDBE}" type="presParOf" srcId="{E252C520-A382-4C62-8A5D-53D4E3A5A297}" destId="{BFEA0656-7DE1-48CD-B4B2-DF2E1189B14D}" srcOrd="0" destOrd="0" presId="urn:microsoft.com/office/officeart/2008/layout/VerticalCurvedList"/>
    <dgm:cxn modelId="{24A7D797-CBA5-47FD-A4D6-88CB98F0804E}" type="presParOf" srcId="{7D2E6F70-7655-447B-A9B8-CECAF58F09A6}" destId="{CC6CBBF9-5272-4AE8-9D6B-230B7AF637C5}" srcOrd="11" destOrd="0" presId="urn:microsoft.com/office/officeart/2008/layout/VerticalCurvedList"/>
    <dgm:cxn modelId="{4D46E637-4302-4BCF-A92C-866DBD3898B3}" type="presParOf" srcId="{7D2E6F70-7655-447B-A9B8-CECAF58F09A6}" destId="{D3712016-F93F-4666-BCA9-764DCEB07DD3}" srcOrd="12" destOrd="0" presId="urn:microsoft.com/office/officeart/2008/layout/VerticalCurvedList"/>
    <dgm:cxn modelId="{8539EC75-7351-4FDB-A483-4B1B2EF11ACC}" type="presParOf" srcId="{D3712016-F93F-4666-BCA9-764DCEB07DD3}" destId="{8EBFF022-BD2B-4995-AB56-71A2C34CA6E2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CF9F2B5-20A6-4709-A040-EB79774FA8EE}" type="doc">
      <dgm:prSet loTypeId="urn:microsoft.com/office/officeart/2005/8/layout/hList1" loCatId="list" qsTypeId="urn:microsoft.com/office/officeart/2005/8/quickstyle/simple3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66EAD5A4-44BD-42F8-93CD-A51F6DE3E52D}">
      <dgm:prSet phldrT="[Text]" custT="1"/>
      <dgm:spPr/>
      <dgm:t>
        <a:bodyPr/>
        <a:lstStyle/>
        <a:p>
          <a:pPr>
            <a:buNone/>
          </a:pPr>
          <a:r>
            <a:rPr lang="en-GB" sz="1400" b="1" dirty="0">
              <a:latin typeface="Arial" panose="020B0604020202020204" pitchFamily="34" charset="0"/>
              <a:cs typeface="Arial" panose="020B0604020202020204" pitchFamily="34" charset="0"/>
            </a:rPr>
            <a:t>Core20PLUS5</a:t>
          </a:r>
        </a:p>
      </dgm:t>
    </dgm:pt>
    <dgm:pt modelId="{E14C46FD-655B-4923-BE81-65BADBF987E3}" type="parTrans" cxnId="{32F8BF73-F834-42E7-89B7-6E30E82D7FBB}">
      <dgm:prSet/>
      <dgm:spPr/>
      <dgm:t>
        <a:bodyPr/>
        <a:lstStyle/>
        <a:p>
          <a:endParaRPr lang="en-GB"/>
        </a:p>
      </dgm:t>
    </dgm:pt>
    <dgm:pt modelId="{733443A1-94BB-4170-B8EF-0576089A4029}" type="sibTrans" cxnId="{32F8BF73-F834-42E7-89B7-6E30E82D7FBB}">
      <dgm:prSet/>
      <dgm:spPr/>
      <dgm:t>
        <a:bodyPr/>
        <a:lstStyle/>
        <a:p>
          <a:endParaRPr lang="en-GB"/>
        </a:p>
      </dgm:t>
    </dgm:pt>
    <dgm:pt modelId="{249FB7A8-541E-4BD5-B069-7E7BF7FAA46F}">
      <dgm:prSet phldrT="[Text]" custT="1"/>
      <dgm:spPr/>
      <dgm:t>
        <a:bodyPr/>
        <a:lstStyle/>
        <a:p>
          <a:pPr>
            <a:buFont typeface="Wingdings" panose="05000000000000000000" pitchFamily="2" charset="2"/>
            <a:buChar char="§"/>
          </a:pP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Targets the most deprived and underserved populations (NHS England, 2023).</a:t>
          </a:r>
        </a:p>
      </dgm:t>
    </dgm:pt>
    <dgm:pt modelId="{11DD1F54-C89F-43DA-981F-643879B3565F}" type="parTrans" cxnId="{5D96AF74-0CC8-4964-8F10-06683A2C1713}">
      <dgm:prSet/>
      <dgm:spPr/>
      <dgm:t>
        <a:bodyPr/>
        <a:lstStyle/>
        <a:p>
          <a:endParaRPr lang="en-GB"/>
        </a:p>
      </dgm:t>
    </dgm:pt>
    <dgm:pt modelId="{CFD26E21-BF8E-4515-8DE5-50B77522F498}" type="sibTrans" cxnId="{5D96AF74-0CC8-4964-8F10-06683A2C1713}">
      <dgm:prSet/>
      <dgm:spPr/>
      <dgm:t>
        <a:bodyPr/>
        <a:lstStyle/>
        <a:p>
          <a:endParaRPr lang="en-GB"/>
        </a:p>
      </dgm:t>
    </dgm:pt>
    <dgm:pt modelId="{1E75FEA5-2200-40DE-9F87-D7745EC82498}">
      <dgm:prSet phldrT="[Text]" custT="1"/>
      <dgm:spPr/>
      <dgm:t>
        <a:bodyPr/>
        <a:lstStyle/>
        <a:p>
          <a:pPr>
            <a:buNone/>
          </a:pPr>
          <a:r>
            <a:rPr lang="en-GB" sz="1400" b="1" dirty="0">
              <a:latin typeface="Arial" panose="020B0604020202020204" pitchFamily="34" charset="0"/>
              <a:cs typeface="Arial" panose="020B0604020202020204" pitchFamily="34" charset="0"/>
            </a:rPr>
            <a:t>Integrated Care Systems</a:t>
          </a:r>
        </a:p>
      </dgm:t>
    </dgm:pt>
    <dgm:pt modelId="{17C3D2DA-1741-4901-B704-DFD3990E4EB3}" type="parTrans" cxnId="{091411FF-8CEC-4D25-B991-735A884AF2C7}">
      <dgm:prSet/>
      <dgm:spPr/>
      <dgm:t>
        <a:bodyPr/>
        <a:lstStyle/>
        <a:p>
          <a:endParaRPr lang="en-GB"/>
        </a:p>
      </dgm:t>
    </dgm:pt>
    <dgm:pt modelId="{CAAD6860-1A58-4B41-A5DA-567317E6F90B}" type="sibTrans" cxnId="{091411FF-8CEC-4D25-B991-735A884AF2C7}">
      <dgm:prSet/>
      <dgm:spPr/>
      <dgm:t>
        <a:bodyPr/>
        <a:lstStyle/>
        <a:p>
          <a:endParaRPr lang="en-GB"/>
        </a:p>
      </dgm:t>
    </dgm:pt>
    <dgm:pt modelId="{6001DF35-92CC-4913-AED3-39492A8F23B6}">
      <dgm:prSet phldrT="[Text]" custT="1"/>
      <dgm:spPr/>
      <dgm:t>
        <a:bodyPr/>
        <a:lstStyle/>
        <a:p>
          <a:pPr>
            <a:buFont typeface="Wingdings" panose="05000000000000000000" pitchFamily="2" charset="2"/>
            <a:buChar char="§"/>
          </a:pP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Promote coordinated service delivery.</a:t>
          </a:r>
        </a:p>
      </dgm:t>
    </dgm:pt>
    <dgm:pt modelId="{D3431627-059C-44AF-84F4-77D2B05FD1D6}" type="parTrans" cxnId="{E4391E6A-B520-4DD8-B388-95EB44A825C7}">
      <dgm:prSet/>
      <dgm:spPr/>
      <dgm:t>
        <a:bodyPr/>
        <a:lstStyle/>
        <a:p>
          <a:endParaRPr lang="en-GB"/>
        </a:p>
      </dgm:t>
    </dgm:pt>
    <dgm:pt modelId="{57402D67-18CE-430B-9871-6C16EDD1F2AD}" type="sibTrans" cxnId="{E4391E6A-B520-4DD8-B388-95EB44A825C7}">
      <dgm:prSet/>
      <dgm:spPr/>
      <dgm:t>
        <a:bodyPr/>
        <a:lstStyle/>
        <a:p>
          <a:endParaRPr lang="en-GB"/>
        </a:p>
      </dgm:t>
    </dgm:pt>
    <dgm:pt modelId="{E27A17F0-3E61-4F7E-BE86-B6311E69A126}">
      <dgm:prSet phldrT="[Text]" phldr="0" custT="1"/>
      <dgm:spPr/>
      <dgm:t>
        <a:bodyPr/>
        <a:lstStyle/>
        <a:p>
          <a:pPr>
            <a:buNone/>
          </a:pPr>
          <a:r>
            <a:rPr lang="en-GB" sz="1400" b="1" dirty="0">
              <a:latin typeface="Arial" panose="020B0604020202020204" pitchFamily="34" charset="0"/>
              <a:cs typeface="Arial" panose="020B0604020202020204" pitchFamily="34" charset="0"/>
            </a:rPr>
            <a:t>Social prescribing</a:t>
          </a:r>
        </a:p>
      </dgm:t>
    </dgm:pt>
    <dgm:pt modelId="{35B5CA91-B50B-4045-A80C-CF311450F9A2}" type="parTrans" cxnId="{83E5469B-2C54-445C-92D9-ECDA1F6DF60D}">
      <dgm:prSet/>
      <dgm:spPr/>
      <dgm:t>
        <a:bodyPr/>
        <a:lstStyle/>
        <a:p>
          <a:endParaRPr lang="en-GB"/>
        </a:p>
      </dgm:t>
    </dgm:pt>
    <dgm:pt modelId="{92532690-4ED6-46E2-909C-1A54F4A3FF02}" type="sibTrans" cxnId="{83E5469B-2C54-445C-92D9-ECDA1F6DF60D}">
      <dgm:prSet/>
      <dgm:spPr/>
      <dgm:t>
        <a:bodyPr/>
        <a:lstStyle/>
        <a:p>
          <a:endParaRPr lang="en-GB"/>
        </a:p>
      </dgm:t>
    </dgm:pt>
    <dgm:pt modelId="{3B9DB84F-8AE8-4D1B-AA98-A9E4D90501B9}">
      <dgm:prSet phldrT="[Text]" phldr="0" custT="1"/>
      <dgm:spPr/>
      <dgm:t>
        <a:bodyPr/>
        <a:lstStyle/>
        <a:p>
          <a:pPr>
            <a:buFont typeface="Wingdings" panose="05000000000000000000" pitchFamily="2" charset="2"/>
            <a:buChar char="§"/>
          </a:pP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Supports community-based intervention.</a:t>
          </a:r>
        </a:p>
      </dgm:t>
    </dgm:pt>
    <dgm:pt modelId="{04F679F9-F8A8-4452-8B49-86D959D73B64}" type="parTrans" cxnId="{2F182A37-B398-4EFF-A3B0-C1226B557B0E}">
      <dgm:prSet/>
      <dgm:spPr/>
      <dgm:t>
        <a:bodyPr/>
        <a:lstStyle/>
        <a:p>
          <a:endParaRPr lang="en-GB"/>
        </a:p>
      </dgm:t>
    </dgm:pt>
    <dgm:pt modelId="{86BA93DC-9D60-49D5-B224-9684E7992F9C}" type="sibTrans" cxnId="{2F182A37-B398-4EFF-A3B0-C1226B557B0E}">
      <dgm:prSet/>
      <dgm:spPr/>
      <dgm:t>
        <a:bodyPr/>
        <a:lstStyle/>
        <a:p>
          <a:endParaRPr lang="en-GB"/>
        </a:p>
      </dgm:t>
    </dgm:pt>
    <dgm:pt modelId="{ED421820-69B6-4C08-9BAC-95DA9B9E1342}">
      <dgm:prSet phldrT="[Text]" custT="1"/>
      <dgm:spPr/>
      <dgm:t>
        <a:bodyPr/>
        <a:lstStyle/>
        <a:p>
          <a:pPr>
            <a:buFont typeface="Wingdings" panose="05000000000000000000" pitchFamily="2" charset="2"/>
            <a:buChar char="§"/>
          </a:pP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Focuses on reducing inequalities in key health outcomes. </a:t>
          </a:r>
        </a:p>
      </dgm:t>
    </dgm:pt>
    <dgm:pt modelId="{7BE8F4CD-07DE-4898-ABB7-776EF3997CAC}" type="parTrans" cxnId="{FA89D04E-10BE-40A1-AC72-620CB039D3D9}">
      <dgm:prSet/>
      <dgm:spPr/>
      <dgm:t>
        <a:bodyPr/>
        <a:lstStyle/>
        <a:p>
          <a:endParaRPr lang="en-GB"/>
        </a:p>
      </dgm:t>
    </dgm:pt>
    <dgm:pt modelId="{56AAC3F7-16B6-4602-BC58-489BCBAA67F8}" type="sibTrans" cxnId="{FA89D04E-10BE-40A1-AC72-620CB039D3D9}">
      <dgm:prSet/>
      <dgm:spPr/>
      <dgm:t>
        <a:bodyPr/>
        <a:lstStyle/>
        <a:p>
          <a:endParaRPr lang="en-GB"/>
        </a:p>
      </dgm:t>
    </dgm:pt>
    <dgm:pt modelId="{819E1D0A-AE6C-4AD7-9AA6-905E7C2083B9}">
      <dgm:prSet phldrT="[Text]" custT="1"/>
      <dgm:spPr/>
      <dgm:t>
        <a:bodyPr/>
        <a:lstStyle/>
        <a:p>
          <a:pPr>
            <a:buFont typeface="Wingdings" panose="05000000000000000000" pitchFamily="2" charset="2"/>
            <a:buChar char="§"/>
          </a:pP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Reflects the principle of proportionate universalism.</a:t>
          </a:r>
        </a:p>
      </dgm:t>
    </dgm:pt>
    <dgm:pt modelId="{0B233738-27D8-4D28-937E-F3566871C195}" type="parTrans" cxnId="{7A05ED94-3FBE-49A5-89E6-A01309E94B70}">
      <dgm:prSet/>
      <dgm:spPr/>
      <dgm:t>
        <a:bodyPr/>
        <a:lstStyle/>
        <a:p>
          <a:endParaRPr lang="en-GB"/>
        </a:p>
      </dgm:t>
    </dgm:pt>
    <dgm:pt modelId="{092665D8-4F48-4DC2-8614-FA076D196FB9}" type="sibTrans" cxnId="{7A05ED94-3FBE-49A5-89E6-A01309E94B70}">
      <dgm:prSet/>
      <dgm:spPr/>
      <dgm:t>
        <a:bodyPr/>
        <a:lstStyle/>
        <a:p>
          <a:endParaRPr lang="en-GB"/>
        </a:p>
      </dgm:t>
    </dgm:pt>
    <dgm:pt modelId="{CEB53DBB-F369-49F1-A1F5-D4E8BECE085E}">
      <dgm:prSet phldrT="[Text]" phldr="0" custT="1"/>
      <dgm:spPr/>
      <dgm:t>
        <a:bodyPr/>
        <a:lstStyle/>
        <a:p>
          <a:pPr>
            <a:buFont typeface="Wingdings" panose="05000000000000000000" pitchFamily="2" charset="2"/>
            <a:buChar char="§"/>
          </a:pP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Structural issues such as poverty and housing remain major barriers (Health Foundation, 2024)</a:t>
          </a:r>
        </a:p>
      </dgm:t>
    </dgm:pt>
    <dgm:pt modelId="{9D3C991D-6DD7-49C7-B7D7-1E90F319F57D}" type="parTrans" cxnId="{84D07CEA-EC42-4D42-BEAA-B12D8FF964F7}">
      <dgm:prSet/>
      <dgm:spPr/>
      <dgm:t>
        <a:bodyPr/>
        <a:lstStyle/>
        <a:p>
          <a:endParaRPr lang="en-GB"/>
        </a:p>
      </dgm:t>
    </dgm:pt>
    <dgm:pt modelId="{F4AE8469-41E7-4D40-8BD9-8B43DB1557F5}" type="sibTrans" cxnId="{84D07CEA-EC42-4D42-BEAA-B12D8FF964F7}">
      <dgm:prSet/>
      <dgm:spPr/>
      <dgm:t>
        <a:bodyPr/>
        <a:lstStyle/>
        <a:p>
          <a:endParaRPr lang="en-GB"/>
        </a:p>
      </dgm:t>
    </dgm:pt>
    <dgm:pt modelId="{772BF2CB-B31D-44CD-A4F4-D854F1A070A0}" type="pres">
      <dgm:prSet presAssocID="{2CF9F2B5-20A6-4709-A040-EB79774FA8EE}" presName="Name0" presStyleCnt="0">
        <dgm:presLayoutVars>
          <dgm:dir/>
          <dgm:animLvl val="lvl"/>
          <dgm:resizeHandles val="exact"/>
        </dgm:presLayoutVars>
      </dgm:prSet>
      <dgm:spPr/>
    </dgm:pt>
    <dgm:pt modelId="{287174A7-7073-49A8-8EE8-BB4A2D50B2FE}" type="pres">
      <dgm:prSet presAssocID="{66EAD5A4-44BD-42F8-93CD-A51F6DE3E52D}" presName="composite" presStyleCnt="0"/>
      <dgm:spPr/>
    </dgm:pt>
    <dgm:pt modelId="{E3B498CB-262F-4802-A9AB-8F477176D54D}" type="pres">
      <dgm:prSet presAssocID="{66EAD5A4-44BD-42F8-93CD-A51F6DE3E52D}" presName="parTx" presStyleLbl="alignNode1" presStyleIdx="0" presStyleCnt="3">
        <dgm:presLayoutVars>
          <dgm:chMax val="0"/>
          <dgm:chPref val="0"/>
          <dgm:bulletEnabled val="1"/>
        </dgm:presLayoutVars>
      </dgm:prSet>
      <dgm:spPr/>
    </dgm:pt>
    <dgm:pt modelId="{8497C53A-EE1C-46AE-B53B-AC61B99BC48B}" type="pres">
      <dgm:prSet presAssocID="{66EAD5A4-44BD-42F8-93CD-A51F6DE3E52D}" presName="desTx" presStyleLbl="alignAccFollowNode1" presStyleIdx="0" presStyleCnt="3">
        <dgm:presLayoutVars>
          <dgm:bulletEnabled val="1"/>
        </dgm:presLayoutVars>
      </dgm:prSet>
      <dgm:spPr/>
    </dgm:pt>
    <dgm:pt modelId="{A4684C4E-48B2-41BF-A4BB-C305608A2603}" type="pres">
      <dgm:prSet presAssocID="{733443A1-94BB-4170-B8EF-0576089A4029}" presName="space" presStyleCnt="0"/>
      <dgm:spPr/>
    </dgm:pt>
    <dgm:pt modelId="{310C8212-A465-456F-A155-C2A99127FA2E}" type="pres">
      <dgm:prSet presAssocID="{1E75FEA5-2200-40DE-9F87-D7745EC82498}" presName="composite" presStyleCnt="0"/>
      <dgm:spPr/>
    </dgm:pt>
    <dgm:pt modelId="{E3FB018D-8625-4572-9ED9-79B0B79734E6}" type="pres">
      <dgm:prSet presAssocID="{1E75FEA5-2200-40DE-9F87-D7745EC82498}" presName="parTx" presStyleLbl="alignNode1" presStyleIdx="1" presStyleCnt="3">
        <dgm:presLayoutVars>
          <dgm:chMax val="0"/>
          <dgm:chPref val="0"/>
          <dgm:bulletEnabled val="1"/>
        </dgm:presLayoutVars>
      </dgm:prSet>
      <dgm:spPr/>
    </dgm:pt>
    <dgm:pt modelId="{51B88A8A-A3CD-42F1-8862-5FFFB28DCDFB}" type="pres">
      <dgm:prSet presAssocID="{1E75FEA5-2200-40DE-9F87-D7745EC82498}" presName="desTx" presStyleLbl="alignAccFollowNode1" presStyleIdx="1" presStyleCnt="3">
        <dgm:presLayoutVars>
          <dgm:bulletEnabled val="1"/>
        </dgm:presLayoutVars>
      </dgm:prSet>
      <dgm:spPr/>
    </dgm:pt>
    <dgm:pt modelId="{8A44B907-CD24-431E-8DBA-F0E1E07AF8D5}" type="pres">
      <dgm:prSet presAssocID="{CAAD6860-1A58-4B41-A5DA-567317E6F90B}" presName="space" presStyleCnt="0"/>
      <dgm:spPr/>
    </dgm:pt>
    <dgm:pt modelId="{A4D4F5BD-3BF2-4CA0-AC5B-52C2C4EAAC7E}" type="pres">
      <dgm:prSet presAssocID="{E27A17F0-3E61-4F7E-BE86-B6311E69A126}" presName="composite" presStyleCnt="0"/>
      <dgm:spPr/>
    </dgm:pt>
    <dgm:pt modelId="{192555AE-D1C2-40A4-83CD-4061C8FD8D2D}" type="pres">
      <dgm:prSet presAssocID="{E27A17F0-3E61-4F7E-BE86-B6311E69A126}" presName="parTx" presStyleLbl="alignNode1" presStyleIdx="2" presStyleCnt="3">
        <dgm:presLayoutVars>
          <dgm:chMax val="0"/>
          <dgm:chPref val="0"/>
          <dgm:bulletEnabled val="1"/>
        </dgm:presLayoutVars>
      </dgm:prSet>
      <dgm:spPr/>
    </dgm:pt>
    <dgm:pt modelId="{EB050A3C-1DEF-4839-A788-71DCE7828285}" type="pres">
      <dgm:prSet presAssocID="{E27A17F0-3E61-4F7E-BE86-B6311E69A126}" presName="desTx" presStyleLbl="alignAccFollowNode1" presStyleIdx="2" presStyleCnt="3">
        <dgm:presLayoutVars>
          <dgm:bulletEnabled val="1"/>
        </dgm:presLayoutVars>
      </dgm:prSet>
      <dgm:spPr/>
    </dgm:pt>
  </dgm:ptLst>
  <dgm:cxnLst>
    <dgm:cxn modelId="{F9EA7F04-DE03-4342-A295-029C9213496F}" type="presOf" srcId="{2CF9F2B5-20A6-4709-A040-EB79774FA8EE}" destId="{772BF2CB-B31D-44CD-A4F4-D854F1A070A0}" srcOrd="0" destOrd="0" presId="urn:microsoft.com/office/officeart/2005/8/layout/hList1"/>
    <dgm:cxn modelId="{72E6B70E-9905-4B29-BD13-DD5345F2270E}" type="presOf" srcId="{6001DF35-92CC-4913-AED3-39492A8F23B6}" destId="{51B88A8A-A3CD-42F1-8862-5FFFB28DCDFB}" srcOrd="0" destOrd="0" presId="urn:microsoft.com/office/officeart/2005/8/layout/hList1"/>
    <dgm:cxn modelId="{A7B18A30-A13F-4E0B-A4AD-28810A96DCA0}" type="presOf" srcId="{1E75FEA5-2200-40DE-9F87-D7745EC82498}" destId="{E3FB018D-8625-4572-9ED9-79B0B79734E6}" srcOrd="0" destOrd="0" presId="urn:microsoft.com/office/officeart/2005/8/layout/hList1"/>
    <dgm:cxn modelId="{2F182A37-B398-4EFF-A3B0-C1226B557B0E}" srcId="{E27A17F0-3E61-4F7E-BE86-B6311E69A126}" destId="{3B9DB84F-8AE8-4D1B-AA98-A9E4D90501B9}" srcOrd="0" destOrd="0" parTransId="{04F679F9-F8A8-4452-8B49-86D959D73B64}" sibTransId="{86BA93DC-9D60-49D5-B224-9684E7992F9C}"/>
    <dgm:cxn modelId="{BBA98C45-A6F2-483C-922D-B03686AB622E}" type="presOf" srcId="{ED421820-69B6-4C08-9BAC-95DA9B9E1342}" destId="{8497C53A-EE1C-46AE-B53B-AC61B99BC48B}" srcOrd="0" destOrd="1" presId="urn:microsoft.com/office/officeart/2005/8/layout/hList1"/>
    <dgm:cxn modelId="{6D10A149-1EB8-4A8F-9EBD-893BCDC2BF32}" type="presOf" srcId="{66EAD5A4-44BD-42F8-93CD-A51F6DE3E52D}" destId="{E3B498CB-262F-4802-A9AB-8F477176D54D}" srcOrd="0" destOrd="0" presId="urn:microsoft.com/office/officeart/2005/8/layout/hList1"/>
    <dgm:cxn modelId="{E4391E6A-B520-4DD8-B388-95EB44A825C7}" srcId="{1E75FEA5-2200-40DE-9F87-D7745EC82498}" destId="{6001DF35-92CC-4913-AED3-39492A8F23B6}" srcOrd="0" destOrd="0" parTransId="{D3431627-059C-44AF-84F4-77D2B05FD1D6}" sibTransId="{57402D67-18CE-430B-9871-6C16EDD1F2AD}"/>
    <dgm:cxn modelId="{3CCE9B4A-DA75-4B76-844E-4AEF4BA52A63}" type="presOf" srcId="{249FB7A8-541E-4BD5-B069-7E7BF7FAA46F}" destId="{8497C53A-EE1C-46AE-B53B-AC61B99BC48B}" srcOrd="0" destOrd="0" presId="urn:microsoft.com/office/officeart/2005/8/layout/hList1"/>
    <dgm:cxn modelId="{FA89D04E-10BE-40A1-AC72-620CB039D3D9}" srcId="{66EAD5A4-44BD-42F8-93CD-A51F6DE3E52D}" destId="{ED421820-69B6-4C08-9BAC-95DA9B9E1342}" srcOrd="1" destOrd="0" parTransId="{7BE8F4CD-07DE-4898-ABB7-776EF3997CAC}" sibTransId="{56AAC3F7-16B6-4602-BC58-489BCBAA67F8}"/>
    <dgm:cxn modelId="{32F8BF73-F834-42E7-89B7-6E30E82D7FBB}" srcId="{2CF9F2B5-20A6-4709-A040-EB79774FA8EE}" destId="{66EAD5A4-44BD-42F8-93CD-A51F6DE3E52D}" srcOrd="0" destOrd="0" parTransId="{E14C46FD-655B-4923-BE81-65BADBF987E3}" sibTransId="{733443A1-94BB-4170-B8EF-0576089A4029}"/>
    <dgm:cxn modelId="{5D96AF74-0CC8-4964-8F10-06683A2C1713}" srcId="{66EAD5A4-44BD-42F8-93CD-A51F6DE3E52D}" destId="{249FB7A8-541E-4BD5-B069-7E7BF7FAA46F}" srcOrd="0" destOrd="0" parTransId="{11DD1F54-C89F-43DA-981F-643879B3565F}" sibTransId="{CFD26E21-BF8E-4515-8DE5-50B77522F498}"/>
    <dgm:cxn modelId="{FC703388-66C8-454D-AC29-B790E9574D5A}" type="presOf" srcId="{CEB53DBB-F369-49F1-A1F5-D4E8BECE085E}" destId="{EB050A3C-1DEF-4839-A788-71DCE7828285}" srcOrd="0" destOrd="1" presId="urn:microsoft.com/office/officeart/2005/8/layout/hList1"/>
    <dgm:cxn modelId="{7A05ED94-3FBE-49A5-89E6-A01309E94B70}" srcId="{66EAD5A4-44BD-42F8-93CD-A51F6DE3E52D}" destId="{819E1D0A-AE6C-4AD7-9AA6-905E7C2083B9}" srcOrd="2" destOrd="0" parTransId="{0B233738-27D8-4D28-937E-F3566871C195}" sibTransId="{092665D8-4F48-4DC2-8614-FA076D196FB9}"/>
    <dgm:cxn modelId="{83E5469B-2C54-445C-92D9-ECDA1F6DF60D}" srcId="{2CF9F2B5-20A6-4709-A040-EB79774FA8EE}" destId="{E27A17F0-3E61-4F7E-BE86-B6311E69A126}" srcOrd="2" destOrd="0" parTransId="{35B5CA91-B50B-4045-A80C-CF311450F9A2}" sibTransId="{92532690-4ED6-46E2-909C-1A54F4A3FF02}"/>
    <dgm:cxn modelId="{5ADC79C9-AD1E-4E08-B723-A19E967CC8B8}" type="presOf" srcId="{3B9DB84F-8AE8-4D1B-AA98-A9E4D90501B9}" destId="{EB050A3C-1DEF-4839-A788-71DCE7828285}" srcOrd="0" destOrd="0" presId="urn:microsoft.com/office/officeart/2005/8/layout/hList1"/>
    <dgm:cxn modelId="{53ED6AE6-A35B-4FA1-81B9-7FABA54C52EC}" type="presOf" srcId="{819E1D0A-AE6C-4AD7-9AA6-905E7C2083B9}" destId="{8497C53A-EE1C-46AE-B53B-AC61B99BC48B}" srcOrd="0" destOrd="2" presId="urn:microsoft.com/office/officeart/2005/8/layout/hList1"/>
    <dgm:cxn modelId="{84D07CEA-EC42-4D42-BEAA-B12D8FF964F7}" srcId="{E27A17F0-3E61-4F7E-BE86-B6311E69A126}" destId="{CEB53DBB-F369-49F1-A1F5-D4E8BECE085E}" srcOrd="1" destOrd="0" parTransId="{9D3C991D-6DD7-49C7-B7D7-1E90F319F57D}" sibTransId="{F4AE8469-41E7-4D40-8BD9-8B43DB1557F5}"/>
    <dgm:cxn modelId="{E9BCF8EF-2923-4747-8886-F9993973ADE9}" type="presOf" srcId="{E27A17F0-3E61-4F7E-BE86-B6311E69A126}" destId="{192555AE-D1C2-40A4-83CD-4061C8FD8D2D}" srcOrd="0" destOrd="0" presId="urn:microsoft.com/office/officeart/2005/8/layout/hList1"/>
    <dgm:cxn modelId="{091411FF-8CEC-4D25-B991-735A884AF2C7}" srcId="{2CF9F2B5-20A6-4709-A040-EB79774FA8EE}" destId="{1E75FEA5-2200-40DE-9F87-D7745EC82498}" srcOrd="1" destOrd="0" parTransId="{17C3D2DA-1741-4901-B704-DFD3990E4EB3}" sibTransId="{CAAD6860-1A58-4B41-A5DA-567317E6F90B}"/>
    <dgm:cxn modelId="{443E3E8E-7CC5-4A59-BDCE-A81DDAB69C67}" type="presParOf" srcId="{772BF2CB-B31D-44CD-A4F4-D854F1A070A0}" destId="{287174A7-7073-49A8-8EE8-BB4A2D50B2FE}" srcOrd="0" destOrd="0" presId="urn:microsoft.com/office/officeart/2005/8/layout/hList1"/>
    <dgm:cxn modelId="{AE876AA2-295B-4AED-8F7F-77666A8DABEF}" type="presParOf" srcId="{287174A7-7073-49A8-8EE8-BB4A2D50B2FE}" destId="{E3B498CB-262F-4802-A9AB-8F477176D54D}" srcOrd="0" destOrd="0" presId="urn:microsoft.com/office/officeart/2005/8/layout/hList1"/>
    <dgm:cxn modelId="{A82FA963-C06E-4147-B289-86C6195B6698}" type="presParOf" srcId="{287174A7-7073-49A8-8EE8-BB4A2D50B2FE}" destId="{8497C53A-EE1C-46AE-B53B-AC61B99BC48B}" srcOrd="1" destOrd="0" presId="urn:microsoft.com/office/officeart/2005/8/layout/hList1"/>
    <dgm:cxn modelId="{4EC0B04E-875E-4C2F-939A-0F37FBC58972}" type="presParOf" srcId="{772BF2CB-B31D-44CD-A4F4-D854F1A070A0}" destId="{A4684C4E-48B2-41BF-A4BB-C305608A2603}" srcOrd="1" destOrd="0" presId="urn:microsoft.com/office/officeart/2005/8/layout/hList1"/>
    <dgm:cxn modelId="{65F065FA-5CF2-4C85-B1AF-516CA1A123A5}" type="presParOf" srcId="{772BF2CB-B31D-44CD-A4F4-D854F1A070A0}" destId="{310C8212-A465-456F-A155-C2A99127FA2E}" srcOrd="2" destOrd="0" presId="urn:microsoft.com/office/officeart/2005/8/layout/hList1"/>
    <dgm:cxn modelId="{633B72AD-A627-4866-A9A7-7031CFCF3092}" type="presParOf" srcId="{310C8212-A465-456F-A155-C2A99127FA2E}" destId="{E3FB018D-8625-4572-9ED9-79B0B79734E6}" srcOrd="0" destOrd="0" presId="urn:microsoft.com/office/officeart/2005/8/layout/hList1"/>
    <dgm:cxn modelId="{D454E932-FD66-4E64-8725-E60CD124C96A}" type="presParOf" srcId="{310C8212-A465-456F-A155-C2A99127FA2E}" destId="{51B88A8A-A3CD-42F1-8862-5FFFB28DCDFB}" srcOrd="1" destOrd="0" presId="urn:microsoft.com/office/officeart/2005/8/layout/hList1"/>
    <dgm:cxn modelId="{2F55783D-4C86-4682-B7B5-30282D09A007}" type="presParOf" srcId="{772BF2CB-B31D-44CD-A4F4-D854F1A070A0}" destId="{8A44B907-CD24-431E-8DBA-F0E1E07AF8D5}" srcOrd="3" destOrd="0" presId="urn:microsoft.com/office/officeart/2005/8/layout/hList1"/>
    <dgm:cxn modelId="{16A0CAF6-415A-448A-AA18-BC1C4687A8A6}" type="presParOf" srcId="{772BF2CB-B31D-44CD-A4F4-D854F1A070A0}" destId="{A4D4F5BD-3BF2-4CA0-AC5B-52C2C4EAAC7E}" srcOrd="4" destOrd="0" presId="urn:microsoft.com/office/officeart/2005/8/layout/hList1"/>
    <dgm:cxn modelId="{C283DBF6-EADF-446D-AD08-955DAC28AA63}" type="presParOf" srcId="{A4D4F5BD-3BF2-4CA0-AC5B-52C2C4EAAC7E}" destId="{192555AE-D1C2-40A4-83CD-4061C8FD8D2D}" srcOrd="0" destOrd="0" presId="urn:microsoft.com/office/officeart/2005/8/layout/hList1"/>
    <dgm:cxn modelId="{C9B99DD0-4BD5-4E54-B1FB-1CE0BCE2DE92}" type="presParOf" srcId="{A4D4F5BD-3BF2-4CA0-AC5B-52C2C4EAAC7E}" destId="{EB050A3C-1DEF-4839-A788-71DCE7828285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04F518B1-FCB5-4D96-8124-98D4ED4AB146}" type="doc">
      <dgm:prSet loTypeId="urn:microsoft.com/office/officeart/2005/8/layout/process5" loCatId="process" qsTypeId="urn:microsoft.com/office/officeart/2005/8/quickstyle/simple3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E4EE98A6-BD23-4A9D-BF47-7DEE8220E335}">
      <dgm:prSet custT="1"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Adopt equity-by-design in all health policies (WHO, 2023) </a:t>
          </a:r>
        </a:p>
      </dgm:t>
    </dgm:pt>
    <dgm:pt modelId="{EFBDCC09-6B67-406C-9F22-4FCBAA196E1C}" type="parTrans" cxnId="{67D5CADE-A9A3-4A8C-95E9-5FC45E35B71E}">
      <dgm:prSet/>
      <dgm:spPr/>
      <dgm:t>
        <a:bodyPr/>
        <a:lstStyle/>
        <a:p>
          <a:endParaRPr lang="en-GB"/>
        </a:p>
      </dgm:t>
    </dgm:pt>
    <dgm:pt modelId="{86DD5BDE-A8ED-49BB-88A1-B481780A2B98}" type="sibTrans" cxnId="{67D5CADE-A9A3-4A8C-95E9-5FC45E35B71E}">
      <dgm:prSet/>
      <dgm:spPr/>
      <dgm:t>
        <a:bodyPr/>
        <a:lstStyle/>
        <a:p>
          <a:endParaRPr lang="en-GB"/>
        </a:p>
      </dgm:t>
    </dgm:pt>
    <dgm:pt modelId="{5C507425-A28D-4307-9439-5A0908224066}">
      <dgm:prSet custT="1"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Increase investment in prevention and social determinants of health </a:t>
          </a:r>
        </a:p>
      </dgm:t>
    </dgm:pt>
    <dgm:pt modelId="{82389F08-CDAC-467A-949F-07BA15C73976}" type="parTrans" cxnId="{713F71B7-7400-4711-9BCE-8C0FB1A227BC}">
      <dgm:prSet/>
      <dgm:spPr/>
      <dgm:t>
        <a:bodyPr/>
        <a:lstStyle/>
        <a:p>
          <a:endParaRPr lang="en-GB"/>
        </a:p>
      </dgm:t>
    </dgm:pt>
    <dgm:pt modelId="{8FBBFEA0-7450-4AC9-92E5-E06430453DC4}" type="sibTrans" cxnId="{713F71B7-7400-4711-9BCE-8C0FB1A227BC}">
      <dgm:prSet/>
      <dgm:spPr/>
      <dgm:t>
        <a:bodyPr/>
        <a:lstStyle/>
        <a:p>
          <a:endParaRPr lang="en-GB"/>
        </a:p>
      </dgm:t>
    </dgm:pt>
    <dgm:pt modelId="{39B73A4B-B033-4A20-AFF0-205884CF90C9}">
      <dgm:prSet custT="1"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Address housing, education, employment and income inequalities (Bambra et al., 2021) </a:t>
          </a:r>
        </a:p>
      </dgm:t>
    </dgm:pt>
    <dgm:pt modelId="{A2DE4E40-8BBF-4972-8DF5-05C2FD903739}" type="parTrans" cxnId="{3BFF7229-6E5E-4B82-B989-761AF0B7C9B9}">
      <dgm:prSet/>
      <dgm:spPr/>
      <dgm:t>
        <a:bodyPr/>
        <a:lstStyle/>
        <a:p>
          <a:endParaRPr lang="en-GB"/>
        </a:p>
      </dgm:t>
    </dgm:pt>
    <dgm:pt modelId="{A2BA51FC-9AF8-41E9-850D-151E6A3E3A37}" type="sibTrans" cxnId="{3BFF7229-6E5E-4B82-B989-761AF0B7C9B9}">
      <dgm:prSet/>
      <dgm:spPr/>
      <dgm:t>
        <a:bodyPr/>
        <a:lstStyle/>
        <a:p>
          <a:endParaRPr lang="en-GB"/>
        </a:p>
      </dgm:t>
    </dgm:pt>
    <dgm:pt modelId="{F615960F-B437-4D45-BE79-A921353A1918}">
      <dgm:prSet custT="1"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GB" sz="1800">
              <a:latin typeface="Arial" panose="020B0604020202020204" pitchFamily="34" charset="0"/>
              <a:cs typeface="Arial" panose="020B0604020202020204" pitchFamily="34" charset="0"/>
            </a:rPr>
            <a:t>Expand digital literacy programmes and non-digital service access </a:t>
          </a:r>
        </a:p>
      </dgm:t>
    </dgm:pt>
    <dgm:pt modelId="{45A2C611-0BE1-4E04-A892-ADDDC552C148}" type="parTrans" cxnId="{F384ABFE-374E-47DB-BA4B-CE8788E0404A}">
      <dgm:prSet/>
      <dgm:spPr/>
      <dgm:t>
        <a:bodyPr/>
        <a:lstStyle/>
        <a:p>
          <a:endParaRPr lang="en-GB"/>
        </a:p>
      </dgm:t>
    </dgm:pt>
    <dgm:pt modelId="{9B766DAE-7661-4722-AA54-E0010377B800}" type="sibTrans" cxnId="{F384ABFE-374E-47DB-BA4B-CE8788E0404A}">
      <dgm:prSet/>
      <dgm:spPr/>
      <dgm:t>
        <a:bodyPr/>
        <a:lstStyle/>
        <a:p>
          <a:endParaRPr lang="en-GB"/>
        </a:p>
      </dgm:t>
    </dgm:pt>
    <dgm:pt modelId="{26F965CB-12A0-4857-9EF5-70020ABC43BC}">
      <dgm:prSet custT="1"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GB" sz="1800">
              <a:latin typeface="Arial" panose="020B0604020202020204" pitchFamily="34" charset="0"/>
              <a:cs typeface="Arial" panose="020B0604020202020204" pitchFamily="34" charset="0"/>
            </a:rPr>
            <a:t>Strengthen proportionate universalism in service delivery </a:t>
          </a:r>
        </a:p>
      </dgm:t>
    </dgm:pt>
    <dgm:pt modelId="{2FCDBB2E-ADB2-427C-9B95-4AF877A1CBC0}" type="parTrans" cxnId="{F3ED09FE-E167-4D8A-8099-73F60A611962}">
      <dgm:prSet/>
      <dgm:spPr/>
      <dgm:t>
        <a:bodyPr/>
        <a:lstStyle/>
        <a:p>
          <a:endParaRPr lang="en-GB"/>
        </a:p>
      </dgm:t>
    </dgm:pt>
    <dgm:pt modelId="{60F5FA95-4073-479F-A8F9-5B12759A71D4}" type="sibTrans" cxnId="{F3ED09FE-E167-4D8A-8099-73F60A611962}">
      <dgm:prSet/>
      <dgm:spPr/>
      <dgm:t>
        <a:bodyPr/>
        <a:lstStyle/>
        <a:p>
          <a:endParaRPr lang="en-GB"/>
        </a:p>
      </dgm:t>
    </dgm:pt>
    <dgm:pt modelId="{B14EA2F8-6C53-4E28-9794-0F2648AAF753}">
      <dgm:prSet custT="1"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Ensure long-term cross-sector policy integration</a:t>
          </a:r>
        </a:p>
      </dgm:t>
    </dgm:pt>
    <dgm:pt modelId="{2463407B-5338-465A-AFDD-F2A51BF6D41A}" type="parTrans" cxnId="{19C21B3F-8C4E-47B6-8C7C-7DCF0AE86EFF}">
      <dgm:prSet/>
      <dgm:spPr/>
      <dgm:t>
        <a:bodyPr/>
        <a:lstStyle/>
        <a:p>
          <a:endParaRPr lang="en-GB"/>
        </a:p>
      </dgm:t>
    </dgm:pt>
    <dgm:pt modelId="{F122AC72-5E33-44FD-8FE3-D547D5C8DCDF}" type="sibTrans" cxnId="{19C21B3F-8C4E-47B6-8C7C-7DCF0AE86EFF}">
      <dgm:prSet/>
      <dgm:spPr/>
      <dgm:t>
        <a:bodyPr/>
        <a:lstStyle/>
        <a:p>
          <a:endParaRPr lang="en-GB"/>
        </a:p>
      </dgm:t>
    </dgm:pt>
    <dgm:pt modelId="{46415E44-1358-49B6-88A7-E64E9A22CBF5}" type="pres">
      <dgm:prSet presAssocID="{04F518B1-FCB5-4D96-8124-98D4ED4AB146}" presName="diagram" presStyleCnt="0">
        <dgm:presLayoutVars>
          <dgm:dir/>
          <dgm:resizeHandles val="exact"/>
        </dgm:presLayoutVars>
      </dgm:prSet>
      <dgm:spPr/>
    </dgm:pt>
    <dgm:pt modelId="{D1E90BDE-CED8-4EA5-B2DF-191E9890D2AD}" type="pres">
      <dgm:prSet presAssocID="{E4EE98A6-BD23-4A9D-BF47-7DEE8220E335}" presName="node" presStyleLbl="node1" presStyleIdx="0" presStyleCnt="6">
        <dgm:presLayoutVars>
          <dgm:bulletEnabled val="1"/>
        </dgm:presLayoutVars>
      </dgm:prSet>
      <dgm:spPr/>
    </dgm:pt>
    <dgm:pt modelId="{5F91EC97-D6F5-400D-BD3D-5DDEDBBB76E2}" type="pres">
      <dgm:prSet presAssocID="{86DD5BDE-A8ED-49BB-88A1-B481780A2B98}" presName="sibTrans" presStyleLbl="sibTrans2D1" presStyleIdx="0" presStyleCnt="5"/>
      <dgm:spPr/>
    </dgm:pt>
    <dgm:pt modelId="{3E4B5050-C1B4-46D7-9D04-878586B230E1}" type="pres">
      <dgm:prSet presAssocID="{86DD5BDE-A8ED-49BB-88A1-B481780A2B98}" presName="connectorText" presStyleLbl="sibTrans2D1" presStyleIdx="0" presStyleCnt="5"/>
      <dgm:spPr/>
    </dgm:pt>
    <dgm:pt modelId="{0ABAC537-060C-43BB-BE88-419646BDE6D1}" type="pres">
      <dgm:prSet presAssocID="{5C507425-A28D-4307-9439-5A0908224066}" presName="node" presStyleLbl="node1" presStyleIdx="1" presStyleCnt="6">
        <dgm:presLayoutVars>
          <dgm:bulletEnabled val="1"/>
        </dgm:presLayoutVars>
      </dgm:prSet>
      <dgm:spPr/>
    </dgm:pt>
    <dgm:pt modelId="{9C9465F3-EE05-45FA-98A5-9DA9D42912C9}" type="pres">
      <dgm:prSet presAssocID="{8FBBFEA0-7450-4AC9-92E5-E06430453DC4}" presName="sibTrans" presStyleLbl="sibTrans2D1" presStyleIdx="1" presStyleCnt="5"/>
      <dgm:spPr/>
    </dgm:pt>
    <dgm:pt modelId="{69F54394-3FD4-4146-AD81-596F03195EDD}" type="pres">
      <dgm:prSet presAssocID="{8FBBFEA0-7450-4AC9-92E5-E06430453DC4}" presName="connectorText" presStyleLbl="sibTrans2D1" presStyleIdx="1" presStyleCnt="5"/>
      <dgm:spPr/>
    </dgm:pt>
    <dgm:pt modelId="{7D7BEBD9-B8E2-4665-85D4-03A072B616AC}" type="pres">
      <dgm:prSet presAssocID="{39B73A4B-B033-4A20-AFF0-205884CF90C9}" presName="node" presStyleLbl="node1" presStyleIdx="2" presStyleCnt="6">
        <dgm:presLayoutVars>
          <dgm:bulletEnabled val="1"/>
        </dgm:presLayoutVars>
      </dgm:prSet>
      <dgm:spPr/>
    </dgm:pt>
    <dgm:pt modelId="{0E49B8D5-63CA-4AC0-AFAC-E3EC2F298E49}" type="pres">
      <dgm:prSet presAssocID="{A2BA51FC-9AF8-41E9-850D-151E6A3E3A37}" presName="sibTrans" presStyleLbl="sibTrans2D1" presStyleIdx="2" presStyleCnt="5"/>
      <dgm:spPr/>
    </dgm:pt>
    <dgm:pt modelId="{27EDBDFD-8EB8-426D-8F5C-82DEEB2371F5}" type="pres">
      <dgm:prSet presAssocID="{A2BA51FC-9AF8-41E9-850D-151E6A3E3A37}" presName="connectorText" presStyleLbl="sibTrans2D1" presStyleIdx="2" presStyleCnt="5"/>
      <dgm:spPr/>
    </dgm:pt>
    <dgm:pt modelId="{06B09821-38CF-4EFC-81F8-A0D76E85E513}" type="pres">
      <dgm:prSet presAssocID="{F615960F-B437-4D45-BE79-A921353A1918}" presName="node" presStyleLbl="node1" presStyleIdx="3" presStyleCnt="6">
        <dgm:presLayoutVars>
          <dgm:bulletEnabled val="1"/>
        </dgm:presLayoutVars>
      </dgm:prSet>
      <dgm:spPr/>
    </dgm:pt>
    <dgm:pt modelId="{2A6C8816-DF52-4260-A99B-A14865FA5E81}" type="pres">
      <dgm:prSet presAssocID="{9B766DAE-7661-4722-AA54-E0010377B800}" presName="sibTrans" presStyleLbl="sibTrans2D1" presStyleIdx="3" presStyleCnt="5"/>
      <dgm:spPr/>
    </dgm:pt>
    <dgm:pt modelId="{E51FA23E-4D08-4A9B-A954-E356E5405F83}" type="pres">
      <dgm:prSet presAssocID="{9B766DAE-7661-4722-AA54-E0010377B800}" presName="connectorText" presStyleLbl="sibTrans2D1" presStyleIdx="3" presStyleCnt="5"/>
      <dgm:spPr/>
    </dgm:pt>
    <dgm:pt modelId="{09A79703-8F30-4D30-8162-906262335876}" type="pres">
      <dgm:prSet presAssocID="{26F965CB-12A0-4857-9EF5-70020ABC43BC}" presName="node" presStyleLbl="node1" presStyleIdx="4" presStyleCnt="6">
        <dgm:presLayoutVars>
          <dgm:bulletEnabled val="1"/>
        </dgm:presLayoutVars>
      </dgm:prSet>
      <dgm:spPr/>
    </dgm:pt>
    <dgm:pt modelId="{6416C0D5-BC22-47CD-85DE-03588BE61858}" type="pres">
      <dgm:prSet presAssocID="{60F5FA95-4073-479F-A8F9-5B12759A71D4}" presName="sibTrans" presStyleLbl="sibTrans2D1" presStyleIdx="4" presStyleCnt="5"/>
      <dgm:spPr/>
    </dgm:pt>
    <dgm:pt modelId="{C9EC0E21-008E-4636-9042-4EC9A41C20CC}" type="pres">
      <dgm:prSet presAssocID="{60F5FA95-4073-479F-A8F9-5B12759A71D4}" presName="connectorText" presStyleLbl="sibTrans2D1" presStyleIdx="4" presStyleCnt="5"/>
      <dgm:spPr/>
    </dgm:pt>
    <dgm:pt modelId="{2779CB2D-9150-44F1-B339-5BA332F71825}" type="pres">
      <dgm:prSet presAssocID="{B14EA2F8-6C53-4E28-9794-0F2648AAF753}" presName="node" presStyleLbl="node1" presStyleIdx="5" presStyleCnt="6">
        <dgm:presLayoutVars>
          <dgm:bulletEnabled val="1"/>
        </dgm:presLayoutVars>
      </dgm:prSet>
      <dgm:spPr/>
    </dgm:pt>
  </dgm:ptLst>
  <dgm:cxnLst>
    <dgm:cxn modelId="{F8AD0001-9CB0-4063-845D-CABC05680231}" type="presOf" srcId="{86DD5BDE-A8ED-49BB-88A1-B481780A2B98}" destId="{3E4B5050-C1B4-46D7-9D04-878586B230E1}" srcOrd="1" destOrd="0" presId="urn:microsoft.com/office/officeart/2005/8/layout/process5"/>
    <dgm:cxn modelId="{B48F5A11-05FF-4D8E-AB05-E39CE123BA28}" type="presOf" srcId="{5C507425-A28D-4307-9439-5A0908224066}" destId="{0ABAC537-060C-43BB-BE88-419646BDE6D1}" srcOrd="0" destOrd="0" presId="urn:microsoft.com/office/officeart/2005/8/layout/process5"/>
    <dgm:cxn modelId="{AE096D1B-FB5F-40F3-AEBA-FBC08906D9A7}" type="presOf" srcId="{60F5FA95-4073-479F-A8F9-5B12759A71D4}" destId="{C9EC0E21-008E-4636-9042-4EC9A41C20CC}" srcOrd="1" destOrd="0" presId="urn:microsoft.com/office/officeart/2005/8/layout/process5"/>
    <dgm:cxn modelId="{3BFF7229-6E5E-4B82-B989-761AF0B7C9B9}" srcId="{04F518B1-FCB5-4D96-8124-98D4ED4AB146}" destId="{39B73A4B-B033-4A20-AFF0-205884CF90C9}" srcOrd="2" destOrd="0" parTransId="{A2DE4E40-8BBF-4972-8DF5-05C2FD903739}" sibTransId="{A2BA51FC-9AF8-41E9-850D-151E6A3E3A37}"/>
    <dgm:cxn modelId="{04C2422E-2A81-4338-B80A-5F9E1D4B6FEA}" type="presOf" srcId="{9B766DAE-7661-4722-AA54-E0010377B800}" destId="{2A6C8816-DF52-4260-A99B-A14865FA5E81}" srcOrd="0" destOrd="0" presId="urn:microsoft.com/office/officeart/2005/8/layout/process5"/>
    <dgm:cxn modelId="{19C21B3F-8C4E-47B6-8C7C-7DCF0AE86EFF}" srcId="{04F518B1-FCB5-4D96-8124-98D4ED4AB146}" destId="{B14EA2F8-6C53-4E28-9794-0F2648AAF753}" srcOrd="5" destOrd="0" parTransId="{2463407B-5338-465A-AFDD-F2A51BF6D41A}" sibTransId="{F122AC72-5E33-44FD-8FE3-D547D5C8DCDF}"/>
    <dgm:cxn modelId="{545CB043-4C3C-451C-881D-F7F75BC4F98A}" type="presOf" srcId="{8FBBFEA0-7450-4AC9-92E5-E06430453DC4}" destId="{9C9465F3-EE05-45FA-98A5-9DA9D42912C9}" srcOrd="0" destOrd="0" presId="urn:microsoft.com/office/officeart/2005/8/layout/process5"/>
    <dgm:cxn modelId="{D6D5ED65-E0FB-4509-AF8C-B8BE1FA54B42}" type="presOf" srcId="{04F518B1-FCB5-4D96-8124-98D4ED4AB146}" destId="{46415E44-1358-49B6-88A7-E64E9A22CBF5}" srcOrd="0" destOrd="0" presId="urn:microsoft.com/office/officeart/2005/8/layout/process5"/>
    <dgm:cxn modelId="{EC4D286D-D2B5-4528-A903-CB030A2AE7AF}" type="presOf" srcId="{A2BA51FC-9AF8-41E9-850D-151E6A3E3A37}" destId="{27EDBDFD-8EB8-426D-8F5C-82DEEB2371F5}" srcOrd="1" destOrd="0" presId="urn:microsoft.com/office/officeart/2005/8/layout/process5"/>
    <dgm:cxn modelId="{D2553C50-72AF-456C-A6A9-E3DA6BA0A129}" type="presOf" srcId="{86DD5BDE-A8ED-49BB-88A1-B481780A2B98}" destId="{5F91EC97-D6F5-400D-BD3D-5DDEDBBB76E2}" srcOrd="0" destOrd="0" presId="urn:microsoft.com/office/officeart/2005/8/layout/process5"/>
    <dgm:cxn modelId="{0B0EA353-7C3F-4F10-A847-57F6BE0B9593}" type="presOf" srcId="{B14EA2F8-6C53-4E28-9794-0F2648AAF753}" destId="{2779CB2D-9150-44F1-B339-5BA332F71825}" srcOrd="0" destOrd="0" presId="urn:microsoft.com/office/officeart/2005/8/layout/process5"/>
    <dgm:cxn modelId="{4EF9017F-ADC4-457B-B373-5174BCA2D428}" type="presOf" srcId="{39B73A4B-B033-4A20-AFF0-205884CF90C9}" destId="{7D7BEBD9-B8E2-4665-85D4-03A072B616AC}" srcOrd="0" destOrd="0" presId="urn:microsoft.com/office/officeart/2005/8/layout/process5"/>
    <dgm:cxn modelId="{13C3057F-180E-46DB-A257-43B9393AE9E4}" type="presOf" srcId="{A2BA51FC-9AF8-41E9-850D-151E6A3E3A37}" destId="{0E49B8D5-63CA-4AC0-AFAC-E3EC2F298E49}" srcOrd="0" destOrd="0" presId="urn:microsoft.com/office/officeart/2005/8/layout/process5"/>
    <dgm:cxn modelId="{54D9A47F-83E0-4425-B869-733D2C1A2E35}" type="presOf" srcId="{F615960F-B437-4D45-BE79-A921353A1918}" destId="{06B09821-38CF-4EFC-81F8-A0D76E85E513}" srcOrd="0" destOrd="0" presId="urn:microsoft.com/office/officeart/2005/8/layout/process5"/>
    <dgm:cxn modelId="{2891B08A-8666-4EDE-AE8F-E61A128AD068}" type="presOf" srcId="{26F965CB-12A0-4857-9EF5-70020ABC43BC}" destId="{09A79703-8F30-4D30-8162-906262335876}" srcOrd="0" destOrd="0" presId="urn:microsoft.com/office/officeart/2005/8/layout/process5"/>
    <dgm:cxn modelId="{18B65F95-CB8F-4BC7-AF5E-91EF88C37542}" type="presOf" srcId="{9B766DAE-7661-4722-AA54-E0010377B800}" destId="{E51FA23E-4D08-4A9B-A954-E356E5405F83}" srcOrd="1" destOrd="0" presId="urn:microsoft.com/office/officeart/2005/8/layout/process5"/>
    <dgm:cxn modelId="{E43AC79D-3CF7-45D8-B3DA-600DD7492CF8}" type="presOf" srcId="{E4EE98A6-BD23-4A9D-BF47-7DEE8220E335}" destId="{D1E90BDE-CED8-4EA5-B2DF-191E9890D2AD}" srcOrd="0" destOrd="0" presId="urn:microsoft.com/office/officeart/2005/8/layout/process5"/>
    <dgm:cxn modelId="{713F71B7-7400-4711-9BCE-8C0FB1A227BC}" srcId="{04F518B1-FCB5-4D96-8124-98D4ED4AB146}" destId="{5C507425-A28D-4307-9439-5A0908224066}" srcOrd="1" destOrd="0" parTransId="{82389F08-CDAC-467A-949F-07BA15C73976}" sibTransId="{8FBBFEA0-7450-4AC9-92E5-E06430453DC4}"/>
    <dgm:cxn modelId="{3E2D6EB9-A1E0-4C04-AE8D-F0AA845E4D8F}" type="presOf" srcId="{8FBBFEA0-7450-4AC9-92E5-E06430453DC4}" destId="{69F54394-3FD4-4146-AD81-596F03195EDD}" srcOrd="1" destOrd="0" presId="urn:microsoft.com/office/officeart/2005/8/layout/process5"/>
    <dgm:cxn modelId="{C9078ECA-4FBA-4FB2-809D-77D26A3B7460}" type="presOf" srcId="{60F5FA95-4073-479F-A8F9-5B12759A71D4}" destId="{6416C0D5-BC22-47CD-85DE-03588BE61858}" srcOrd="0" destOrd="0" presId="urn:microsoft.com/office/officeart/2005/8/layout/process5"/>
    <dgm:cxn modelId="{67D5CADE-A9A3-4A8C-95E9-5FC45E35B71E}" srcId="{04F518B1-FCB5-4D96-8124-98D4ED4AB146}" destId="{E4EE98A6-BD23-4A9D-BF47-7DEE8220E335}" srcOrd="0" destOrd="0" parTransId="{EFBDCC09-6B67-406C-9F22-4FCBAA196E1C}" sibTransId="{86DD5BDE-A8ED-49BB-88A1-B481780A2B98}"/>
    <dgm:cxn modelId="{F3ED09FE-E167-4D8A-8099-73F60A611962}" srcId="{04F518B1-FCB5-4D96-8124-98D4ED4AB146}" destId="{26F965CB-12A0-4857-9EF5-70020ABC43BC}" srcOrd="4" destOrd="0" parTransId="{2FCDBB2E-ADB2-427C-9B95-4AF877A1CBC0}" sibTransId="{60F5FA95-4073-479F-A8F9-5B12759A71D4}"/>
    <dgm:cxn modelId="{F384ABFE-374E-47DB-BA4B-CE8788E0404A}" srcId="{04F518B1-FCB5-4D96-8124-98D4ED4AB146}" destId="{F615960F-B437-4D45-BE79-A921353A1918}" srcOrd="3" destOrd="0" parTransId="{45A2C611-0BE1-4E04-A892-ADDDC552C148}" sibTransId="{9B766DAE-7661-4722-AA54-E0010377B800}"/>
    <dgm:cxn modelId="{36CC2487-9BD8-45B8-9A74-C3A1526AB290}" type="presParOf" srcId="{46415E44-1358-49B6-88A7-E64E9A22CBF5}" destId="{D1E90BDE-CED8-4EA5-B2DF-191E9890D2AD}" srcOrd="0" destOrd="0" presId="urn:microsoft.com/office/officeart/2005/8/layout/process5"/>
    <dgm:cxn modelId="{FC6E9158-CEEE-41F4-A1EE-77E117A90D3E}" type="presParOf" srcId="{46415E44-1358-49B6-88A7-E64E9A22CBF5}" destId="{5F91EC97-D6F5-400D-BD3D-5DDEDBBB76E2}" srcOrd="1" destOrd="0" presId="urn:microsoft.com/office/officeart/2005/8/layout/process5"/>
    <dgm:cxn modelId="{949DD725-9649-4D98-A453-8349597369A9}" type="presParOf" srcId="{5F91EC97-D6F5-400D-BD3D-5DDEDBBB76E2}" destId="{3E4B5050-C1B4-46D7-9D04-878586B230E1}" srcOrd="0" destOrd="0" presId="urn:microsoft.com/office/officeart/2005/8/layout/process5"/>
    <dgm:cxn modelId="{78933D42-505C-446E-9DD5-524FC257866A}" type="presParOf" srcId="{46415E44-1358-49B6-88A7-E64E9A22CBF5}" destId="{0ABAC537-060C-43BB-BE88-419646BDE6D1}" srcOrd="2" destOrd="0" presId="urn:microsoft.com/office/officeart/2005/8/layout/process5"/>
    <dgm:cxn modelId="{2FD2E17B-1626-4984-9BD7-6343D2F9C66B}" type="presParOf" srcId="{46415E44-1358-49B6-88A7-E64E9A22CBF5}" destId="{9C9465F3-EE05-45FA-98A5-9DA9D42912C9}" srcOrd="3" destOrd="0" presId="urn:microsoft.com/office/officeart/2005/8/layout/process5"/>
    <dgm:cxn modelId="{E7CA66F0-4DED-42D8-BCC8-8CB63D7848D7}" type="presParOf" srcId="{9C9465F3-EE05-45FA-98A5-9DA9D42912C9}" destId="{69F54394-3FD4-4146-AD81-596F03195EDD}" srcOrd="0" destOrd="0" presId="urn:microsoft.com/office/officeart/2005/8/layout/process5"/>
    <dgm:cxn modelId="{E4D8472B-75FE-47AE-B69A-CFC21FE01F7A}" type="presParOf" srcId="{46415E44-1358-49B6-88A7-E64E9A22CBF5}" destId="{7D7BEBD9-B8E2-4665-85D4-03A072B616AC}" srcOrd="4" destOrd="0" presId="urn:microsoft.com/office/officeart/2005/8/layout/process5"/>
    <dgm:cxn modelId="{F98585BD-0CD6-4B28-883D-6C164E1DFEFA}" type="presParOf" srcId="{46415E44-1358-49B6-88A7-E64E9A22CBF5}" destId="{0E49B8D5-63CA-4AC0-AFAC-E3EC2F298E49}" srcOrd="5" destOrd="0" presId="urn:microsoft.com/office/officeart/2005/8/layout/process5"/>
    <dgm:cxn modelId="{226B6BBD-05FD-4E42-BF7E-221EE246124D}" type="presParOf" srcId="{0E49B8D5-63CA-4AC0-AFAC-E3EC2F298E49}" destId="{27EDBDFD-8EB8-426D-8F5C-82DEEB2371F5}" srcOrd="0" destOrd="0" presId="urn:microsoft.com/office/officeart/2005/8/layout/process5"/>
    <dgm:cxn modelId="{FE125B38-C549-4D79-9E08-F0EE88E92D77}" type="presParOf" srcId="{46415E44-1358-49B6-88A7-E64E9A22CBF5}" destId="{06B09821-38CF-4EFC-81F8-A0D76E85E513}" srcOrd="6" destOrd="0" presId="urn:microsoft.com/office/officeart/2005/8/layout/process5"/>
    <dgm:cxn modelId="{850096C3-F6EA-4817-BEFA-6C63E3A286AF}" type="presParOf" srcId="{46415E44-1358-49B6-88A7-E64E9A22CBF5}" destId="{2A6C8816-DF52-4260-A99B-A14865FA5E81}" srcOrd="7" destOrd="0" presId="urn:microsoft.com/office/officeart/2005/8/layout/process5"/>
    <dgm:cxn modelId="{C1EF05B6-FB90-4B06-A02B-F0106C795F0F}" type="presParOf" srcId="{2A6C8816-DF52-4260-A99B-A14865FA5E81}" destId="{E51FA23E-4D08-4A9B-A954-E356E5405F83}" srcOrd="0" destOrd="0" presId="urn:microsoft.com/office/officeart/2005/8/layout/process5"/>
    <dgm:cxn modelId="{026C5044-4432-4718-82B4-E232C5719669}" type="presParOf" srcId="{46415E44-1358-49B6-88A7-E64E9A22CBF5}" destId="{09A79703-8F30-4D30-8162-906262335876}" srcOrd="8" destOrd="0" presId="urn:microsoft.com/office/officeart/2005/8/layout/process5"/>
    <dgm:cxn modelId="{732D76BA-0104-4B5C-A8A4-65F348C625B5}" type="presParOf" srcId="{46415E44-1358-49B6-88A7-E64E9A22CBF5}" destId="{6416C0D5-BC22-47CD-85DE-03588BE61858}" srcOrd="9" destOrd="0" presId="urn:microsoft.com/office/officeart/2005/8/layout/process5"/>
    <dgm:cxn modelId="{7DFB1719-2EBE-48A6-91DC-C93355A17F14}" type="presParOf" srcId="{6416C0D5-BC22-47CD-85DE-03588BE61858}" destId="{C9EC0E21-008E-4636-9042-4EC9A41C20CC}" srcOrd="0" destOrd="0" presId="urn:microsoft.com/office/officeart/2005/8/layout/process5"/>
    <dgm:cxn modelId="{4598E200-CDBF-405B-83F7-FB4AF760D199}" type="presParOf" srcId="{46415E44-1358-49B6-88A7-E64E9A22CBF5}" destId="{2779CB2D-9150-44F1-B339-5BA332F71825}" srcOrd="10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443FC233-0EFF-4DF4-8424-727ADD5A8B3A}" type="doc">
      <dgm:prSet loTypeId="urn:microsoft.com/office/officeart/2005/8/layout/hProcess11" loCatId="process" qsTypeId="urn:microsoft.com/office/officeart/2005/8/quickstyle/3d3" qsCatId="3D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D87C32AB-184A-4467-BB16-ECBF11F95246}">
      <dgm:prSet phldrT="[Text]"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Health, wellbeing and sustainability are closely interconnected. </a:t>
          </a:r>
        </a:p>
      </dgm:t>
    </dgm:pt>
    <dgm:pt modelId="{07B70707-6F3E-4FBB-BCCD-039813843BDA}" type="parTrans" cxnId="{745BD1D8-0731-4031-98B8-C8C883D8DAF0}">
      <dgm:prSet/>
      <dgm:spPr/>
      <dgm:t>
        <a:bodyPr/>
        <a:lstStyle/>
        <a:p>
          <a:endParaRPr lang="en-GB"/>
        </a:p>
      </dgm:t>
    </dgm:pt>
    <dgm:pt modelId="{D17109FC-1BED-4A4F-884C-B5233B1C091F}" type="sibTrans" cxnId="{745BD1D8-0731-4031-98B8-C8C883D8DAF0}">
      <dgm:prSet/>
      <dgm:spPr/>
      <dgm:t>
        <a:bodyPr/>
        <a:lstStyle/>
        <a:p>
          <a:endParaRPr lang="en-GB"/>
        </a:p>
      </dgm:t>
    </dgm:pt>
    <dgm:pt modelId="{D464AF82-9DC3-448A-A241-7D32E8DE8BDD}">
      <dgm:prSet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SDGs provide a framework for improving population health. </a:t>
          </a:r>
        </a:p>
      </dgm:t>
    </dgm:pt>
    <dgm:pt modelId="{45016793-DE3E-4437-8950-3A99180B34B2}" type="parTrans" cxnId="{C2E66B5C-3591-451A-BEAB-40D72E23120B}">
      <dgm:prSet/>
      <dgm:spPr/>
      <dgm:t>
        <a:bodyPr/>
        <a:lstStyle/>
        <a:p>
          <a:endParaRPr lang="en-GB"/>
        </a:p>
      </dgm:t>
    </dgm:pt>
    <dgm:pt modelId="{F4448512-B766-4983-935F-4FC458935178}" type="sibTrans" cxnId="{C2E66B5C-3591-451A-BEAB-40D72E23120B}">
      <dgm:prSet/>
      <dgm:spPr/>
      <dgm:t>
        <a:bodyPr/>
        <a:lstStyle/>
        <a:p>
          <a:endParaRPr lang="en-GB"/>
        </a:p>
      </dgm:t>
    </dgm:pt>
    <dgm:pt modelId="{BA4D3821-0DAF-40C5-94D2-7A7823878A9A}">
      <dgm:prSet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Biopsychosocial and ecological models explain health inequalities. </a:t>
          </a:r>
        </a:p>
      </dgm:t>
    </dgm:pt>
    <dgm:pt modelId="{BB5CF1D5-AC50-47DA-BA2F-B19A23960BED}" type="parTrans" cxnId="{33464861-F3C9-451E-95E4-3942671C1A66}">
      <dgm:prSet/>
      <dgm:spPr/>
      <dgm:t>
        <a:bodyPr/>
        <a:lstStyle/>
        <a:p>
          <a:endParaRPr lang="en-GB"/>
        </a:p>
      </dgm:t>
    </dgm:pt>
    <dgm:pt modelId="{42EFAF0D-EA6E-4D56-B12B-79883EA52F7F}" type="sibTrans" cxnId="{33464861-F3C9-451E-95E4-3942671C1A66}">
      <dgm:prSet/>
      <dgm:spPr/>
      <dgm:t>
        <a:bodyPr/>
        <a:lstStyle/>
        <a:p>
          <a:endParaRPr lang="en-GB"/>
        </a:p>
      </dgm:t>
    </dgm:pt>
    <dgm:pt modelId="{A8F374F8-F89C-4FB0-9F85-206FF768F59F}">
      <dgm:prSet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NHS initiatives promote prevention and integrated care. </a:t>
          </a:r>
        </a:p>
      </dgm:t>
    </dgm:pt>
    <dgm:pt modelId="{86FE62D9-5434-454B-B2ED-7A4E3D82830A}" type="parTrans" cxnId="{9BE49300-68C8-4857-AA23-8177D3001902}">
      <dgm:prSet/>
      <dgm:spPr/>
      <dgm:t>
        <a:bodyPr/>
        <a:lstStyle/>
        <a:p>
          <a:endParaRPr lang="en-GB"/>
        </a:p>
      </dgm:t>
    </dgm:pt>
    <dgm:pt modelId="{3C097801-D33A-4916-9583-11124E1FB493}" type="sibTrans" cxnId="{9BE49300-68C8-4857-AA23-8177D3001902}">
      <dgm:prSet/>
      <dgm:spPr/>
      <dgm:t>
        <a:bodyPr/>
        <a:lstStyle/>
        <a:p>
          <a:endParaRPr lang="en-GB"/>
        </a:p>
      </dgm:t>
    </dgm:pt>
    <dgm:pt modelId="{CFCCE601-A85D-47AE-B5F6-E3AC6FD52745}">
      <dgm:prSet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Significant inequalities and implementation gaps remain. </a:t>
          </a:r>
        </a:p>
      </dgm:t>
    </dgm:pt>
    <dgm:pt modelId="{6C18C3FD-B7F1-4167-A118-3317D5F49B4C}" type="parTrans" cxnId="{8230671F-93B5-4457-8895-9567E817E11A}">
      <dgm:prSet/>
      <dgm:spPr/>
      <dgm:t>
        <a:bodyPr/>
        <a:lstStyle/>
        <a:p>
          <a:endParaRPr lang="en-GB"/>
        </a:p>
      </dgm:t>
    </dgm:pt>
    <dgm:pt modelId="{9FF94751-12DC-4226-96A4-3EC0D90DD81F}" type="sibTrans" cxnId="{8230671F-93B5-4457-8895-9567E817E11A}">
      <dgm:prSet/>
      <dgm:spPr/>
      <dgm:t>
        <a:bodyPr/>
        <a:lstStyle/>
        <a:p>
          <a:endParaRPr lang="en-GB"/>
        </a:p>
      </dgm:t>
    </dgm:pt>
    <dgm:pt modelId="{46DE58C9-EF0A-474B-8A92-6485544AFC62}">
      <dgm:prSet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Sustainable progress requires prevention, equity and cross-sector action.</a:t>
          </a:r>
        </a:p>
      </dgm:t>
    </dgm:pt>
    <dgm:pt modelId="{6847B070-7F08-49AA-A4EB-AFEE31F77502}" type="parTrans" cxnId="{C0C757BC-54EC-4631-A1BC-FF66EC5E6309}">
      <dgm:prSet/>
      <dgm:spPr/>
      <dgm:t>
        <a:bodyPr/>
        <a:lstStyle/>
        <a:p>
          <a:endParaRPr lang="en-GB"/>
        </a:p>
      </dgm:t>
    </dgm:pt>
    <dgm:pt modelId="{66F9E11C-4E19-4CBE-83C3-D936CDBB9AE6}" type="sibTrans" cxnId="{C0C757BC-54EC-4631-A1BC-FF66EC5E6309}">
      <dgm:prSet/>
      <dgm:spPr/>
      <dgm:t>
        <a:bodyPr/>
        <a:lstStyle/>
        <a:p>
          <a:endParaRPr lang="en-GB"/>
        </a:p>
      </dgm:t>
    </dgm:pt>
    <dgm:pt modelId="{C353793F-78E4-48DA-92F2-418C30E3AB72}" type="pres">
      <dgm:prSet presAssocID="{443FC233-0EFF-4DF4-8424-727ADD5A8B3A}" presName="Name0" presStyleCnt="0">
        <dgm:presLayoutVars>
          <dgm:dir/>
          <dgm:resizeHandles val="exact"/>
        </dgm:presLayoutVars>
      </dgm:prSet>
      <dgm:spPr/>
    </dgm:pt>
    <dgm:pt modelId="{BEFEC0FD-BFFE-4ED0-BDC2-4A17AA7991C7}" type="pres">
      <dgm:prSet presAssocID="{443FC233-0EFF-4DF4-8424-727ADD5A8B3A}" presName="arrow" presStyleLbl="bgShp" presStyleIdx="0" presStyleCnt="1"/>
      <dgm:spPr/>
    </dgm:pt>
    <dgm:pt modelId="{6DF33F55-AD17-400A-AD8A-AA7C2AB4388A}" type="pres">
      <dgm:prSet presAssocID="{443FC233-0EFF-4DF4-8424-727ADD5A8B3A}" presName="points" presStyleCnt="0"/>
      <dgm:spPr/>
    </dgm:pt>
    <dgm:pt modelId="{37751417-5E9A-468A-9B55-35DD9619AB18}" type="pres">
      <dgm:prSet presAssocID="{D87C32AB-184A-4467-BB16-ECBF11F95246}" presName="compositeA" presStyleCnt="0"/>
      <dgm:spPr/>
    </dgm:pt>
    <dgm:pt modelId="{6BEC8B89-FE56-42A1-9252-9C45C4876DBF}" type="pres">
      <dgm:prSet presAssocID="{D87C32AB-184A-4467-BB16-ECBF11F95246}" presName="textA" presStyleLbl="revTx" presStyleIdx="0" presStyleCnt="6">
        <dgm:presLayoutVars>
          <dgm:bulletEnabled val="1"/>
        </dgm:presLayoutVars>
      </dgm:prSet>
      <dgm:spPr/>
    </dgm:pt>
    <dgm:pt modelId="{F591BB9D-DD80-43F0-83A5-9D2030BBD584}" type="pres">
      <dgm:prSet presAssocID="{D87C32AB-184A-4467-BB16-ECBF11F95246}" presName="circleA" presStyleLbl="node1" presStyleIdx="0" presStyleCnt="6"/>
      <dgm:spPr/>
    </dgm:pt>
    <dgm:pt modelId="{F98A28D5-1E67-4686-9BE2-8F03D314E06D}" type="pres">
      <dgm:prSet presAssocID="{D87C32AB-184A-4467-BB16-ECBF11F95246}" presName="spaceA" presStyleCnt="0"/>
      <dgm:spPr/>
    </dgm:pt>
    <dgm:pt modelId="{8CDD7627-A777-4686-BDB5-0D5DCD09A802}" type="pres">
      <dgm:prSet presAssocID="{D17109FC-1BED-4A4F-884C-B5233B1C091F}" presName="space" presStyleCnt="0"/>
      <dgm:spPr/>
    </dgm:pt>
    <dgm:pt modelId="{6B868055-3C47-4AEB-8B48-8CF10508CC61}" type="pres">
      <dgm:prSet presAssocID="{D464AF82-9DC3-448A-A241-7D32E8DE8BDD}" presName="compositeB" presStyleCnt="0"/>
      <dgm:spPr/>
    </dgm:pt>
    <dgm:pt modelId="{61655433-9611-4090-BA1F-162981EAF507}" type="pres">
      <dgm:prSet presAssocID="{D464AF82-9DC3-448A-A241-7D32E8DE8BDD}" presName="textB" presStyleLbl="revTx" presStyleIdx="1" presStyleCnt="6">
        <dgm:presLayoutVars>
          <dgm:bulletEnabled val="1"/>
        </dgm:presLayoutVars>
      </dgm:prSet>
      <dgm:spPr/>
    </dgm:pt>
    <dgm:pt modelId="{EAD548C5-116C-4BDB-9E28-93AE940543BF}" type="pres">
      <dgm:prSet presAssocID="{D464AF82-9DC3-448A-A241-7D32E8DE8BDD}" presName="circleB" presStyleLbl="node1" presStyleIdx="1" presStyleCnt="6"/>
      <dgm:spPr/>
    </dgm:pt>
    <dgm:pt modelId="{A6747BE6-3AEA-427B-8A1B-F3D8E4C3E4D8}" type="pres">
      <dgm:prSet presAssocID="{D464AF82-9DC3-448A-A241-7D32E8DE8BDD}" presName="spaceB" presStyleCnt="0"/>
      <dgm:spPr/>
    </dgm:pt>
    <dgm:pt modelId="{63AA9EA2-B05D-4469-8F2B-D71D665609C1}" type="pres">
      <dgm:prSet presAssocID="{F4448512-B766-4983-935F-4FC458935178}" presName="space" presStyleCnt="0"/>
      <dgm:spPr/>
    </dgm:pt>
    <dgm:pt modelId="{38C0742B-8E22-4D60-B6D7-6F0938A20628}" type="pres">
      <dgm:prSet presAssocID="{BA4D3821-0DAF-40C5-94D2-7A7823878A9A}" presName="compositeA" presStyleCnt="0"/>
      <dgm:spPr/>
    </dgm:pt>
    <dgm:pt modelId="{A0725FD6-590C-4ED8-92DC-2FCA564B0C36}" type="pres">
      <dgm:prSet presAssocID="{BA4D3821-0DAF-40C5-94D2-7A7823878A9A}" presName="textA" presStyleLbl="revTx" presStyleIdx="2" presStyleCnt="6">
        <dgm:presLayoutVars>
          <dgm:bulletEnabled val="1"/>
        </dgm:presLayoutVars>
      </dgm:prSet>
      <dgm:spPr/>
    </dgm:pt>
    <dgm:pt modelId="{AA2FF786-FEF3-49A1-83BF-D8CF0027A459}" type="pres">
      <dgm:prSet presAssocID="{BA4D3821-0DAF-40C5-94D2-7A7823878A9A}" presName="circleA" presStyleLbl="node1" presStyleIdx="2" presStyleCnt="6"/>
      <dgm:spPr/>
    </dgm:pt>
    <dgm:pt modelId="{9B234C11-CE3E-4B55-8613-2D85AAFF59E9}" type="pres">
      <dgm:prSet presAssocID="{BA4D3821-0DAF-40C5-94D2-7A7823878A9A}" presName="spaceA" presStyleCnt="0"/>
      <dgm:spPr/>
    </dgm:pt>
    <dgm:pt modelId="{AC67A4CC-AF0B-44C1-80AB-8DCF2DFE63F3}" type="pres">
      <dgm:prSet presAssocID="{42EFAF0D-EA6E-4D56-B12B-79883EA52F7F}" presName="space" presStyleCnt="0"/>
      <dgm:spPr/>
    </dgm:pt>
    <dgm:pt modelId="{18B98526-6E14-4AFF-8B88-5C62FFED5AA6}" type="pres">
      <dgm:prSet presAssocID="{A8F374F8-F89C-4FB0-9F85-206FF768F59F}" presName="compositeB" presStyleCnt="0"/>
      <dgm:spPr/>
    </dgm:pt>
    <dgm:pt modelId="{E937C826-6178-4EAC-A341-2E6381566BDB}" type="pres">
      <dgm:prSet presAssocID="{A8F374F8-F89C-4FB0-9F85-206FF768F59F}" presName="textB" presStyleLbl="revTx" presStyleIdx="3" presStyleCnt="6">
        <dgm:presLayoutVars>
          <dgm:bulletEnabled val="1"/>
        </dgm:presLayoutVars>
      </dgm:prSet>
      <dgm:spPr/>
    </dgm:pt>
    <dgm:pt modelId="{43A6B31E-1A96-46CC-B51D-B1D7A5A7BE34}" type="pres">
      <dgm:prSet presAssocID="{A8F374F8-F89C-4FB0-9F85-206FF768F59F}" presName="circleB" presStyleLbl="node1" presStyleIdx="3" presStyleCnt="6"/>
      <dgm:spPr/>
    </dgm:pt>
    <dgm:pt modelId="{D9751659-6107-4BBA-85D9-A093684732CD}" type="pres">
      <dgm:prSet presAssocID="{A8F374F8-F89C-4FB0-9F85-206FF768F59F}" presName="spaceB" presStyleCnt="0"/>
      <dgm:spPr/>
    </dgm:pt>
    <dgm:pt modelId="{39100A44-781B-4E72-9C80-ADBE9E313AE6}" type="pres">
      <dgm:prSet presAssocID="{3C097801-D33A-4916-9583-11124E1FB493}" presName="space" presStyleCnt="0"/>
      <dgm:spPr/>
    </dgm:pt>
    <dgm:pt modelId="{C4473D77-1016-4E65-93BE-E34E7AFDDDDC}" type="pres">
      <dgm:prSet presAssocID="{CFCCE601-A85D-47AE-B5F6-E3AC6FD52745}" presName="compositeA" presStyleCnt="0"/>
      <dgm:spPr/>
    </dgm:pt>
    <dgm:pt modelId="{8C19030D-7AB0-4A51-94A0-9E167926BF4F}" type="pres">
      <dgm:prSet presAssocID="{CFCCE601-A85D-47AE-B5F6-E3AC6FD52745}" presName="textA" presStyleLbl="revTx" presStyleIdx="4" presStyleCnt="6">
        <dgm:presLayoutVars>
          <dgm:bulletEnabled val="1"/>
        </dgm:presLayoutVars>
      </dgm:prSet>
      <dgm:spPr/>
    </dgm:pt>
    <dgm:pt modelId="{4E31B9A7-6F2F-48C6-80E6-DCFC37A4D181}" type="pres">
      <dgm:prSet presAssocID="{CFCCE601-A85D-47AE-B5F6-E3AC6FD52745}" presName="circleA" presStyleLbl="node1" presStyleIdx="4" presStyleCnt="6"/>
      <dgm:spPr/>
    </dgm:pt>
    <dgm:pt modelId="{0C1AFB70-FBCC-4972-BE19-5F2B030A5AFE}" type="pres">
      <dgm:prSet presAssocID="{CFCCE601-A85D-47AE-B5F6-E3AC6FD52745}" presName="spaceA" presStyleCnt="0"/>
      <dgm:spPr/>
    </dgm:pt>
    <dgm:pt modelId="{5988D202-9117-4C2D-9289-551C2AD055DE}" type="pres">
      <dgm:prSet presAssocID="{9FF94751-12DC-4226-96A4-3EC0D90DD81F}" presName="space" presStyleCnt="0"/>
      <dgm:spPr/>
    </dgm:pt>
    <dgm:pt modelId="{354AA1E0-EB32-471A-859B-C2BEBF95E13F}" type="pres">
      <dgm:prSet presAssocID="{46DE58C9-EF0A-474B-8A92-6485544AFC62}" presName="compositeB" presStyleCnt="0"/>
      <dgm:spPr/>
    </dgm:pt>
    <dgm:pt modelId="{41B4B9AB-B86D-4DB2-874E-A37B8C65AE2B}" type="pres">
      <dgm:prSet presAssocID="{46DE58C9-EF0A-474B-8A92-6485544AFC62}" presName="textB" presStyleLbl="revTx" presStyleIdx="5" presStyleCnt="6">
        <dgm:presLayoutVars>
          <dgm:bulletEnabled val="1"/>
        </dgm:presLayoutVars>
      </dgm:prSet>
      <dgm:spPr/>
    </dgm:pt>
    <dgm:pt modelId="{E9A4D21C-ABEE-415E-B9A9-021677B6D51E}" type="pres">
      <dgm:prSet presAssocID="{46DE58C9-EF0A-474B-8A92-6485544AFC62}" presName="circleB" presStyleLbl="node1" presStyleIdx="5" presStyleCnt="6"/>
      <dgm:spPr/>
    </dgm:pt>
    <dgm:pt modelId="{93998EE8-3F95-4754-B997-9A25B19C7724}" type="pres">
      <dgm:prSet presAssocID="{46DE58C9-EF0A-474B-8A92-6485544AFC62}" presName="spaceB" presStyleCnt="0"/>
      <dgm:spPr/>
    </dgm:pt>
  </dgm:ptLst>
  <dgm:cxnLst>
    <dgm:cxn modelId="{9BE49300-68C8-4857-AA23-8177D3001902}" srcId="{443FC233-0EFF-4DF4-8424-727ADD5A8B3A}" destId="{A8F374F8-F89C-4FB0-9F85-206FF768F59F}" srcOrd="3" destOrd="0" parTransId="{86FE62D9-5434-454B-B2ED-7A4E3D82830A}" sibTransId="{3C097801-D33A-4916-9583-11124E1FB493}"/>
    <dgm:cxn modelId="{5317B10A-B48B-4BF1-B731-92C9F45E7A91}" type="presOf" srcId="{D87C32AB-184A-4467-BB16-ECBF11F95246}" destId="{6BEC8B89-FE56-42A1-9252-9C45C4876DBF}" srcOrd="0" destOrd="0" presId="urn:microsoft.com/office/officeart/2005/8/layout/hProcess11"/>
    <dgm:cxn modelId="{C203F20A-B4A3-4AAD-8162-FDE3771C4666}" type="presOf" srcId="{CFCCE601-A85D-47AE-B5F6-E3AC6FD52745}" destId="{8C19030D-7AB0-4A51-94A0-9E167926BF4F}" srcOrd="0" destOrd="0" presId="urn:microsoft.com/office/officeart/2005/8/layout/hProcess11"/>
    <dgm:cxn modelId="{8230671F-93B5-4457-8895-9567E817E11A}" srcId="{443FC233-0EFF-4DF4-8424-727ADD5A8B3A}" destId="{CFCCE601-A85D-47AE-B5F6-E3AC6FD52745}" srcOrd="4" destOrd="0" parTransId="{6C18C3FD-B7F1-4167-A118-3317D5F49B4C}" sibTransId="{9FF94751-12DC-4226-96A4-3EC0D90DD81F}"/>
    <dgm:cxn modelId="{A0D30F28-BE86-41D6-9C7D-D5684D410991}" type="presOf" srcId="{A8F374F8-F89C-4FB0-9F85-206FF768F59F}" destId="{E937C826-6178-4EAC-A341-2E6381566BDB}" srcOrd="0" destOrd="0" presId="urn:microsoft.com/office/officeart/2005/8/layout/hProcess11"/>
    <dgm:cxn modelId="{C2E66B5C-3591-451A-BEAB-40D72E23120B}" srcId="{443FC233-0EFF-4DF4-8424-727ADD5A8B3A}" destId="{D464AF82-9DC3-448A-A241-7D32E8DE8BDD}" srcOrd="1" destOrd="0" parTransId="{45016793-DE3E-4437-8950-3A99180B34B2}" sibTransId="{F4448512-B766-4983-935F-4FC458935178}"/>
    <dgm:cxn modelId="{33464861-F3C9-451E-95E4-3942671C1A66}" srcId="{443FC233-0EFF-4DF4-8424-727ADD5A8B3A}" destId="{BA4D3821-0DAF-40C5-94D2-7A7823878A9A}" srcOrd="2" destOrd="0" parTransId="{BB5CF1D5-AC50-47DA-BA2F-B19A23960BED}" sibTransId="{42EFAF0D-EA6E-4D56-B12B-79883EA52F7F}"/>
    <dgm:cxn modelId="{D81B8542-402B-4E80-A9E4-43F6A7E4A0F3}" type="presOf" srcId="{46DE58C9-EF0A-474B-8A92-6485544AFC62}" destId="{41B4B9AB-B86D-4DB2-874E-A37B8C65AE2B}" srcOrd="0" destOrd="0" presId="urn:microsoft.com/office/officeart/2005/8/layout/hProcess11"/>
    <dgm:cxn modelId="{A78D45AC-1ACE-4000-8704-FCC4EAE89183}" type="presOf" srcId="{BA4D3821-0DAF-40C5-94D2-7A7823878A9A}" destId="{A0725FD6-590C-4ED8-92DC-2FCA564B0C36}" srcOrd="0" destOrd="0" presId="urn:microsoft.com/office/officeart/2005/8/layout/hProcess11"/>
    <dgm:cxn modelId="{C0C757BC-54EC-4631-A1BC-FF66EC5E6309}" srcId="{443FC233-0EFF-4DF4-8424-727ADD5A8B3A}" destId="{46DE58C9-EF0A-474B-8A92-6485544AFC62}" srcOrd="5" destOrd="0" parTransId="{6847B070-7F08-49AA-A4EB-AFEE31F77502}" sibTransId="{66F9E11C-4E19-4CBE-83C3-D936CDBB9AE6}"/>
    <dgm:cxn modelId="{0A6E3BD4-6291-40F3-8CCD-79CF88DF3623}" type="presOf" srcId="{D464AF82-9DC3-448A-A241-7D32E8DE8BDD}" destId="{61655433-9611-4090-BA1F-162981EAF507}" srcOrd="0" destOrd="0" presId="urn:microsoft.com/office/officeart/2005/8/layout/hProcess11"/>
    <dgm:cxn modelId="{745BD1D8-0731-4031-98B8-C8C883D8DAF0}" srcId="{443FC233-0EFF-4DF4-8424-727ADD5A8B3A}" destId="{D87C32AB-184A-4467-BB16-ECBF11F95246}" srcOrd="0" destOrd="0" parTransId="{07B70707-6F3E-4FBB-BCCD-039813843BDA}" sibTransId="{D17109FC-1BED-4A4F-884C-B5233B1C091F}"/>
    <dgm:cxn modelId="{240AFDFB-A4DA-43C3-8CFF-191CCB3986E1}" type="presOf" srcId="{443FC233-0EFF-4DF4-8424-727ADD5A8B3A}" destId="{C353793F-78E4-48DA-92F2-418C30E3AB72}" srcOrd="0" destOrd="0" presId="urn:microsoft.com/office/officeart/2005/8/layout/hProcess11"/>
    <dgm:cxn modelId="{54624760-F9AC-4747-B838-7A174F053BCA}" type="presParOf" srcId="{C353793F-78E4-48DA-92F2-418C30E3AB72}" destId="{BEFEC0FD-BFFE-4ED0-BDC2-4A17AA7991C7}" srcOrd="0" destOrd="0" presId="urn:microsoft.com/office/officeart/2005/8/layout/hProcess11"/>
    <dgm:cxn modelId="{20C21F89-5BDB-4AC2-9B96-C774B8A141AF}" type="presParOf" srcId="{C353793F-78E4-48DA-92F2-418C30E3AB72}" destId="{6DF33F55-AD17-400A-AD8A-AA7C2AB4388A}" srcOrd="1" destOrd="0" presId="urn:microsoft.com/office/officeart/2005/8/layout/hProcess11"/>
    <dgm:cxn modelId="{8A982411-2882-4027-B2F4-71139870D7A2}" type="presParOf" srcId="{6DF33F55-AD17-400A-AD8A-AA7C2AB4388A}" destId="{37751417-5E9A-468A-9B55-35DD9619AB18}" srcOrd="0" destOrd="0" presId="urn:microsoft.com/office/officeart/2005/8/layout/hProcess11"/>
    <dgm:cxn modelId="{B3A49B6A-38CA-4E39-B3DB-B582FF16073A}" type="presParOf" srcId="{37751417-5E9A-468A-9B55-35DD9619AB18}" destId="{6BEC8B89-FE56-42A1-9252-9C45C4876DBF}" srcOrd="0" destOrd="0" presId="urn:microsoft.com/office/officeart/2005/8/layout/hProcess11"/>
    <dgm:cxn modelId="{5C153C0F-F9AE-449F-B72E-58FC459C4B85}" type="presParOf" srcId="{37751417-5E9A-468A-9B55-35DD9619AB18}" destId="{F591BB9D-DD80-43F0-83A5-9D2030BBD584}" srcOrd="1" destOrd="0" presId="urn:microsoft.com/office/officeart/2005/8/layout/hProcess11"/>
    <dgm:cxn modelId="{8F178931-ED0E-42F9-935F-3C4281231F7B}" type="presParOf" srcId="{37751417-5E9A-468A-9B55-35DD9619AB18}" destId="{F98A28D5-1E67-4686-9BE2-8F03D314E06D}" srcOrd="2" destOrd="0" presId="urn:microsoft.com/office/officeart/2005/8/layout/hProcess11"/>
    <dgm:cxn modelId="{0269A4E1-82D0-4106-8D42-7670A493ECDD}" type="presParOf" srcId="{6DF33F55-AD17-400A-AD8A-AA7C2AB4388A}" destId="{8CDD7627-A777-4686-BDB5-0D5DCD09A802}" srcOrd="1" destOrd="0" presId="urn:microsoft.com/office/officeart/2005/8/layout/hProcess11"/>
    <dgm:cxn modelId="{69513FB6-3EE7-4175-8C8B-CBEAB361F9BC}" type="presParOf" srcId="{6DF33F55-AD17-400A-AD8A-AA7C2AB4388A}" destId="{6B868055-3C47-4AEB-8B48-8CF10508CC61}" srcOrd="2" destOrd="0" presId="urn:microsoft.com/office/officeart/2005/8/layout/hProcess11"/>
    <dgm:cxn modelId="{336C263A-75C4-426E-9942-70FE490F493C}" type="presParOf" srcId="{6B868055-3C47-4AEB-8B48-8CF10508CC61}" destId="{61655433-9611-4090-BA1F-162981EAF507}" srcOrd="0" destOrd="0" presId="urn:microsoft.com/office/officeart/2005/8/layout/hProcess11"/>
    <dgm:cxn modelId="{B7EFE2FE-1FA9-422D-83F6-227B17326B8B}" type="presParOf" srcId="{6B868055-3C47-4AEB-8B48-8CF10508CC61}" destId="{EAD548C5-116C-4BDB-9E28-93AE940543BF}" srcOrd="1" destOrd="0" presId="urn:microsoft.com/office/officeart/2005/8/layout/hProcess11"/>
    <dgm:cxn modelId="{D80E2FAD-6BA6-4522-A746-7D92EBE53084}" type="presParOf" srcId="{6B868055-3C47-4AEB-8B48-8CF10508CC61}" destId="{A6747BE6-3AEA-427B-8A1B-F3D8E4C3E4D8}" srcOrd="2" destOrd="0" presId="urn:microsoft.com/office/officeart/2005/8/layout/hProcess11"/>
    <dgm:cxn modelId="{EA6BD62B-B025-43F7-AD5E-9A441AE7FFDE}" type="presParOf" srcId="{6DF33F55-AD17-400A-AD8A-AA7C2AB4388A}" destId="{63AA9EA2-B05D-4469-8F2B-D71D665609C1}" srcOrd="3" destOrd="0" presId="urn:microsoft.com/office/officeart/2005/8/layout/hProcess11"/>
    <dgm:cxn modelId="{CF82BAEF-C908-436B-B7AF-84F14888A503}" type="presParOf" srcId="{6DF33F55-AD17-400A-AD8A-AA7C2AB4388A}" destId="{38C0742B-8E22-4D60-B6D7-6F0938A20628}" srcOrd="4" destOrd="0" presId="urn:microsoft.com/office/officeart/2005/8/layout/hProcess11"/>
    <dgm:cxn modelId="{588F9C64-1125-4C01-9B12-9BCD4D76EF81}" type="presParOf" srcId="{38C0742B-8E22-4D60-B6D7-6F0938A20628}" destId="{A0725FD6-590C-4ED8-92DC-2FCA564B0C36}" srcOrd="0" destOrd="0" presId="urn:microsoft.com/office/officeart/2005/8/layout/hProcess11"/>
    <dgm:cxn modelId="{F4475609-04EC-4EC2-B80F-6B1D91048CEE}" type="presParOf" srcId="{38C0742B-8E22-4D60-B6D7-6F0938A20628}" destId="{AA2FF786-FEF3-49A1-83BF-D8CF0027A459}" srcOrd="1" destOrd="0" presId="urn:microsoft.com/office/officeart/2005/8/layout/hProcess11"/>
    <dgm:cxn modelId="{CB0CB067-32C1-4725-A771-CC0761A41ED7}" type="presParOf" srcId="{38C0742B-8E22-4D60-B6D7-6F0938A20628}" destId="{9B234C11-CE3E-4B55-8613-2D85AAFF59E9}" srcOrd="2" destOrd="0" presId="urn:microsoft.com/office/officeart/2005/8/layout/hProcess11"/>
    <dgm:cxn modelId="{AE4E228C-80FD-4759-B5B2-B2C297092091}" type="presParOf" srcId="{6DF33F55-AD17-400A-AD8A-AA7C2AB4388A}" destId="{AC67A4CC-AF0B-44C1-80AB-8DCF2DFE63F3}" srcOrd="5" destOrd="0" presId="urn:microsoft.com/office/officeart/2005/8/layout/hProcess11"/>
    <dgm:cxn modelId="{DEB1E79E-6582-4DA8-98A4-2796B9FBAD68}" type="presParOf" srcId="{6DF33F55-AD17-400A-AD8A-AA7C2AB4388A}" destId="{18B98526-6E14-4AFF-8B88-5C62FFED5AA6}" srcOrd="6" destOrd="0" presId="urn:microsoft.com/office/officeart/2005/8/layout/hProcess11"/>
    <dgm:cxn modelId="{C325A7DA-3F58-4FF8-91AC-581A75700783}" type="presParOf" srcId="{18B98526-6E14-4AFF-8B88-5C62FFED5AA6}" destId="{E937C826-6178-4EAC-A341-2E6381566BDB}" srcOrd="0" destOrd="0" presId="urn:microsoft.com/office/officeart/2005/8/layout/hProcess11"/>
    <dgm:cxn modelId="{8C6D65B8-CF4E-4D79-9CC4-3AD548279BE1}" type="presParOf" srcId="{18B98526-6E14-4AFF-8B88-5C62FFED5AA6}" destId="{43A6B31E-1A96-46CC-B51D-B1D7A5A7BE34}" srcOrd="1" destOrd="0" presId="urn:microsoft.com/office/officeart/2005/8/layout/hProcess11"/>
    <dgm:cxn modelId="{1B51682C-EA07-4263-8F42-33B1E97EB6EE}" type="presParOf" srcId="{18B98526-6E14-4AFF-8B88-5C62FFED5AA6}" destId="{D9751659-6107-4BBA-85D9-A093684732CD}" srcOrd="2" destOrd="0" presId="urn:microsoft.com/office/officeart/2005/8/layout/hProcess11"/>
    <dgm:cxn modelId="{4D53CBC8-D35D-4001-8573-1C18A6B106A2}" type="presParOf" srcId="{6DF33F55-AD17-400A-AD8A-AA7C2AB4388A}" destId="{39100A44-781B-4E72-9C80-ADBE9E313AE6}" srcOrd="7" destOrd="0" presId="urn:microsoft.com/office/officeart/2005/8/layout/hProcess11"/>
    <dgm:cxn modelId="{AE300D15-5A78-4B4F-93A6-B48810E7EBA7}" type="presParOf" srcId="{6DF33F55-AD17-400A-AD8A-AA7C2AB4388A}" destId="{C4473D77-1016-4E65-93BE-E34E7AFDDDDC}" srcOrd="8" destOrd="0" presId="urn:microsoft.com/office/officeart/2005/8/layout/hProcess11"/>
    <dgm:cxn modelId="{F9B0E95E-E0FE-4877-828D-EC083A9888D2}" type="presParOf" srcId="{C4473D77-1016-4E65-93BE-E34E7AFDDDDC}" destId="{8C19030D-7AB0-4A51-94A0-9E167926BF4F}" srcOrd="0" destOrd="0" presId="urn:microsoft.com/office/officeart/2005/8/layout/hProcess11"/>
    <dgm:cxn modelId="{F3D9AF86-918E-41B3-BB01-FE979CF25409}" type="presParOf" srcId="{C4473D77-1016-4E65-93BE-E34E7AFDDDDC}" destId="{4E31B9A7-6F2F-48C6-80E6-DCFC37A4D181}" srcOrd="1" destOrd="0" presId="urn:microsoft.com/office/officeart/2005/8/layout/hProcess11"/>
    <dgm:cxn modelId="{D5B3C380-C69A-4166-9AFD-DD631AED0EBB}" type="presParOf" srcId="{C4473D77-1016-4E65-93BE-E34E7AFDDDDC}" destId="{0C1AFB70-FBCC-4972-BE19-5F2B030A5AFE}" srcOrd="2" destOrd="0" presId="urn:microsoft.com/office/officeart/2005/8/layout/hProcess11"/>
    <dgm:cxn modelId="{F8E057BF-52E3-4088-A30F-B48023F95AAE}" type="presParOf" srcId="{6DF33F55-AD17-400A-AD8A-AA7C2AB4388A}" destId="{5988D202-9117-4C2D-9289-551C2AD055DE}" srcOrd="9" destOrd="0" presId="urn:microsoft.com/office/officeart/2005/8/layout/hProcess11"/>
    <dgm:cxn modelId="{C3B4E804-04B7-4FCA-A641-CEA0A7D9E588}" type="presParOf" srcId="{6DF33F55-AD17-400A-AD8A-AA7C2AB4388A}" destId="{354AA1E0-EB32-471A-859B-C2BEBF95E13F}" srcOrd="10" destOrd="0" presId="urn:microsoft.com/office/officeart/2005/8/layout/hProcess11"/>
    <dgm:cxn modelId="{61657978-779B-43CD-947C-43D6F502B1BB}" type="presParOf" srcId="{354AA1E0-EB32-471A-859B-C2BEBF95E13F}" destId="{41B4B9AB-B86D-4DB2-874E-A37B8C65AE2B}" srcOrd="0" destOrd="0" presId="urn:microsoft.com/office/officeart/2005/8/layout/hProcess11"/>
    <dgm:cxn modelId="{CCC0F81A-26B5-4307-8B01-D0734D073DCC}" type="presParOf" srcId="{354AA1E0-EB32-471A-859B-C2BEBF95E13F}" destId="{E9A4D21C-ABEE-415E-B9A9-021677B6D51E}" srcOrd="1" destOrd="0" presId="urn:microsoft.com/office/officeart/2005/8/layout/hProcess11"/>
    <dgm:cxn modelId="{21E31B9F-3563-494E-8DEF-E6C81C7AA095}" type="presParOf" srcId="{354AA1E0-EB32-471A-859B-C2BEBF95E13F}" destId="{93998EE8-3F95-4754-B997-9A25B19C7724}" srcOrd="2" destOrd="0" presId="urn:microsoft.com/office/officeart/2005/8/layout/hProcess1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CA2C8D3-759E-4D09-9A23-49D143FB6620}">
      <dsp:nvSpPr>
        <dsp:cNvPr id="0" name=""/>
        <dsp:cNvSpPr/>
      </dsp:nvSpPr>
      <dsp:spPr>
        <a:xfrm>
          <a:off x="0" y="314163"/>
          <a:ext cx="6705600" cy="11025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20429" tIns="416560" rIns="520429" bIns="14224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2000" kern="1200" dirty="0"/>
            <a:t>Critically explores health, wellbeing and sustainable development in </a:t>
          </a:r>
          <a:r>
            <a:rPr lang="en-GB" sz="2000" kern="1200"/>
            <a:t>service delivery.</a:t>
          </a:r>
          <a:endParaRPr lang="en-GB" sz="2000" kern="1200" dirty="0"/>
        </a:p>
      </dsp:txBody>
      <dsp:txXfrm>
        <a:off x="0" y="314163"/>
        <a:ext cx="6705600" cy="1102500"/>
      </dsp:txXfrm>
    </dsp:sp>
    <dsp:sp modelId="{F1AD7204-7132-4665-8581-D0C813681C1D}">
      <dsp:nvSpPr>
        <dsp:cNvPr id="0" name=""/>
        <dsp:cNvSpPr/>
      </dsp:nvSpPr>
      <dsp:spPr>
        <a:xfrm>
          <a:off x="335280" y="18963"/>
          <a:ext cx="4693920" cy="59040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77419" tIns="0" rIns="177419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The presentation</a:t>
          </a:r>
          <a:endParaRPr lang="en-GB" sz="2000" kern="1200" dirty="0"/>
        </a:p>
      </dsp:txBody>
      <dsp:txXfrm>
        <a:off x="364101" y="47784"/>
        <a:ext cx="4636278" cy="53275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ED656E-9187-4A73-8011-BDDD78B969C5}">
      <dsp:nvSpPr>
        <dsp:cNvPr id="0" name=""/>
        <dsp:cNvSpPr/>
      </dsp:nvSpPr>
      <dsp:spPr>
        <a:xfrm>
          <a:off x="0" y="1267813"/>
          <a:ext cx="2686050" cy="594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3360" tIns="76200" rIns="213360" bIns="76200" numCol="1" spcCol="1270" anchor="ctr" anchorCtr="0">
          <a:noAutofit/>
        </a:bodyPr>
        <a:lstStyle/>
        <a:p>
          <a:pPr marL="0" lvl="0" indent="0" algn="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>
              <a:latin typeface="Arial" panose="020B0604020202020204" pitchFamily="34" charset="0"/>
              <a:cs typeface="Arial" panose="020B0604020202020204" pitchFamily="34" charset="0"/>
            </a:rPr>
            <a:t>Health</a:t>
          </a:r>
          <a:endParaRPr lang="en-GB" sz="3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267813"/>
        <a:ext cx="2686050" cy="594000"/>
      </dsp:txXfrm>
    </dsp:sp>
    <dsp:sp modelId="{9E4E2EF4-4965-4B37-888E-8740D92D56B8}">
      <dsp:nvSpPr>
        <dsp:cNvPr id="0" name=""/>
        <dsp:cNvSpPr/>
      </dsp:nvSpPr>
      <dsp:spPr>
        <a:xfrm>
          <a:off x="2686049" y="599563"/>
          <a:ext cx="537210" cy="1930500"/>
        </a:xfrm>
        <a:prstGeom prst="leftBrace">
          <a:avLst>
            <a:gd name="adj1" fmla="val 35000"/>
            <a:gd name="adj2" fmla="val 50000"/>
          </a:avLst>
        </a:pr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C203B18-C9E4-45B0-A5D7-0E73CD42E814}">
      <dsp:nvSpPr>
        <dsp:cNvPr id="0" name=""/>
        <dsp:cNvSpPr/>
      </dsp:nvSpPr>
      <dsp:spPr>
        <a:xfrm>
          <a:off x="3438143" y="599563"/>
          <a:ext cx="7306056" cy="1930500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Wingdings" panose="05000000000000000000" pitchFamily="2" charset="2"/>
            <a:buChar char="§"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Health is defined as complete physical, mental and social wellbeing, not just absence of disease (World Health Organisation, 1948).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Wingdings" panose="05000000000000000000" pitchFamily="2" charset="2"/>
            <a:buChar char="§"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WHO definition has been criticised for implying an unrealistic state of “perfect health”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Wingdings" panose="05000000000000000000" pitchFamily="2" charset="2"/>
            <a:buChar char="§"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Health is better understood as a dynamic process rather than a fixed state (Huber et al., 2021)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endParaRPr lang="en-GB" sz="19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438143" y="599563"/>
        <a:ext cx="7306056" cy="1930500"/>
      </dsp:txXfrm>
    </dsp:sp>
    <dsp:sp modelId="{67CBD7E1-7C3A-475F-96C8-36D44F30A00A}">
      <dsp:nvSpPr>
        <dsp:cNvPr id="0" name=""/>
        <dsp:cNvSpPr/>
      </dsp:nvSpPr>
      <dsp:spPr>
        <a:xfrm>
          <a:off x="0" y="2647344"/>
          <a:ext cx="2686050" cy="594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3360" tIns="76200" rIns="213360" bIns="76200" numCol="1" spcCol="1270" anchor="ctr" anchorCtr="0">
          <a:noAutofit/>
        </a:bodyPr>
        <a:lstStyle/>
        <a:p>
          <a:pPr marL="0" lvl="0" indent="0" algn="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>
              <a:latin typeface="Arial" panose="020B0604020202020204" pitchFamily="34" charset="0"/>
              <a:cs typeface="Arial" panose="020B0604020202020204" pitchFamily="34" charset="0"/>
            </a:rPr>
            <a:t>Wellbeing</a:t>
          </a:r>
          <a:endParaRPr lang="en-GB" sz="3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647344"/>
        <a:ext cx="2686050" cy="594000"/>
      </dsp:txXfrm>
    </dsp:sp>
    <dsp:sp modelId="{3D9BC16E-1BB3-4FB4-AFD6-29CB77CEAA98}">
      <dsp:nvSpPr>
        <dsp:cNvPr id="0" name=""/>
        <dsp:cNvSpPr/>
      </dsp:nvSpPr>
      <dsp:spPr>
        <a:xfrm>
          <a:off x="2686049" y="2638063"/>
          <a:ext cx="537210" cy="612562"/>
        </a:xfrm>
        <a:prstGeom prst="leftBrace">
          <a:avLst>
            <a:gd name="adj1" fmla="val 35000"/>
            <a:gd name="adj2" fmla="val 50000"/>
          </a:avLst>
        </a:pr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FF84DF0-F70A-4AEA-B554-A8D51E25D73B}">
      <dsp:nvSpPr>
        <dsp:cNvPr id="0" name=""/>
        <dsp:cNvSpPr/>
      </dsp:nvSpPr>
      <dsp:spPr>
        <a:xfrm>
          <a:off x="3438143" y="2638063"/>
          <a:ext cx="7306056" cy="612562"/>
        </a:xfrm>
        <a:prstGeom prst="rect">
          <a:avLst/>
        </a:prstGeom>
        <a:gradFill rotWithShape="0">
          <a:gsLst>
            <a:gs pos="0">
              <a:schemeClr val="accent3">
                <a:hueOff val="3029567"/>
                <a:satOff val="18270"/>
                <a:lumOff val="-11077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3029567"/>
                <a:satOff val="18270"/>
                <a:lumOff val="-11077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3029567"/>
                <a:satOff val="18270"/>
                <a:lumOff val="-11077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Wingdings" panose="05000000000000000000" pitchFamily="2" charset="2"/>
            <a:buChar char="§"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Wellbeing is the balance between individual resources and life challenges (Dodge et al., 2012).</a:t>
          </a:r>
        </a:p>
      </dsp:txBody>
      <dsp:txXfrm>
        <a:off x="3438143" y="2638063"/>
        <a:ext cx="7306056" cy="612562"/>
      </dsp:txXfrm>
    </dsp:sp>
    <dsp:sp modelId="{64E5B7D7-42F5-494A-8C3D-954904C8AC74}">
      <dsp:nvSpPr>
        <dsp:cNvPr id="0" name=""/>
        <dsp:cNvSpPr/>
      </dsp:nvSpPr>
      <dsp:spPr>
        <a:xfrm>
          <a:off x="0" y="3447377"/>
          <a:ext cx="2683426" cy="946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3360" tIns="76200" rIns="213360" bIns="76200" numCol="1" spcCol="1270" anchor="ctr" anchorCtr="0">
          <a:noAutofit/>
        </a:bodyPr>
        <a:lstStyle/>
        <a:p>
          <a:pPr marL="0" lvl="0" indent="0" algn="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>
              <a:latin typeface="Arial" panose="020B0604020202020204" pitchFamily="34" charset="0"/>
              <a:cs typeface="Arial" panose="020B0604020202020204" pitchFamily="34" charset="0"/>
            </a:rPr>
            <a:t>Sustainable Development</a:t>
          </a:r>
          <a:endParaRPr lang="en-GB" sz="3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3447377"/>
        <a:ext cx="2683426" cy="946687"/>
      </dsp:txXfrm>
    </dsp:sp>
    <dsp:sp modelId="{16F79421-CCCF-4D05-8DD6-624514E8C2F7}">
      <dsp:nvSpPr>
        <dsp:cNvPr id="0" name=""/>
        <dsp:cNvSpPr/>
      </dsp:nvSpPr>
      <dsp:spPr>
        <a:xfrm>
          <a:off x="2683426" y="3358625"/>
          <a:ext cx="536685" cy="1124191"/>
        </a:xfrm>
        <a:prstGeom prst="leftBrace">
          <a:avLst>
            <a:gd name="adj1" fmla="val 35000"/>
            <a:gd name="adj2" fmla="val 50000"/>
          </a:avLst>
        </a:pr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D8DFDDE-A53D-425F-BA3D-B3BA1FE7B891}">
      <dsp:nvSpPr>
        <dsp:cNvPr id="0" name=""/>
        <dsp:cNvSpPr/>
      </dsp:nvSpPr>
      <dsp:spPr>
        <a:xfrm>
          <a:off x="3434786" y="3358625"/>
          <a:ext cx="7298921" cy="1124191"/>
        </a:xfrm>
        <a:prstGeom prst="rect">
          <a:avLst/>
        </a:prstGeom>
        <a:gradFill rotWithShape="0">
          <a:gsLst>
            <a:gs pos="0">
              <a:schemeClr val="accent3">
                <a:hueOff val="6059134"/>
                <a:satOff val="36540"/>
                <a:lumOff val="-22155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6059134"/>
                <a:satOff val="36540"/>
                <a:lumOff val="-22155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6059134"/>
                <a:satOff val="36540"/>
                <a:lumOff val="-22155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Wingdings" panose="05000000000000000000" pitchFamily="2" charset="2"/>
            <a:buChar char="§"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Sustainable development means meeting present needs without compromising future generations (Brundtland Commission, 1987).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Wingdings" panose="05000000000000000000" pitchFamily="2" charset="2"/>
            <a:buChar char="§"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 Health, wellbeing and sustainability are interdependent and mutually reinforcing (</a:t>
          </a:r>
          <a:r>
            <a:rPr lang="en-GB" sz="1800" kern="1200" dirty="0" err="1">
              <a:latin typeface="Arial" panose="020B0604020202020204" pitchFamily="34" charset="0"/>
              <a:cs typeface="Arial" panose="020B0604020202020204" pitchFamily="34" charset="0"/>
            </a:rPr>
            <a:t>Fet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, 2024).</a:t>
          </a:r>
        </a:p>
      </dsp:txBody>
      <dsp:txXfrm>
        <a:off x="3434786" y="3358625"/>
        <a:ext cx="7298921" cy="112419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BE1410-7C09-499B-8B93-DAA95DFAA4E1}">
      <dsp:nvSpPr>
        <dsp:cNvPr id="0" name=""/>
        <dsp:cNvSpPr/>
      </dsp:nvSpPr>
      <dsp:spPr>
        <a:xfrm>
          <a:off x="0" y="386814"/>
          <a:ext cx="10515600" cy="20868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6127" tIns="520700" rIns="816127" bIns="120904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anose="05050102010706020507" pitchFamily="18" charset="2"/>
            <a:buChar char=""/>
          </a:pPr>
          <a:r>
            <a:rPr lang="en-GB" sz="1700" b="0" kern="1200" dirty="0">
              <a:latin typeface="Arial" panose="020B0604020202020204" pitchFamily="34" charset="0"/>
              <a:cs typeface="Arial" panose="020B0604020202020204" pitchFamily="34" charset="0"/>
            </a:rPr>
            <a:t>Over 10 million health checks have been delivered across England since the programme was introduced (Saund et al., 2026).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anose="05050102010706020507" pitchFamily="18" charset="2"/>
            <a:buChar char=""/>
          </a:pPr>
          <a:r>
            <a:rPr lang="en-GB" sz="1700" b="0" kern="1200" dirty="0">
              <a:latin typeface="Arial" panose="020B0604020202020204" pitchFamily="34" charset="0"/>
              <a:cs typeface="Arial" panose="020B0604020202020204" pitchFamily="34" charset="0"/>
            </a:rPr>
            <a:t>Contributed to preventing an estimated 6,000 heart attacks and 4,000 strokes through early identification of cardiovascular risk factors (Saund et al., 2026).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anose="05050102010706020507" pitchFamily="18" charset="2"/>
            <a:buChar char=""/>
          </a:pPr>
          <a:r>
            <a:rPr lang="en-GB" sz="1700" b="0" kern="1200" dirty="0">
              <a:latin typeface="Arial" panose="020B0604020202020204" pitchFamily="34" charset="0"/>
              <a:cs typeface="Arial" panose="020B0604020202020204" pitchFamily="34" charset="0"/>
            </a:rPr>
            <a:t>Improves health awareness and promotes healthier lifestyle choices through personalised preventive advice (Harte et al., 2017).</a:t>
          </a:r>
        </a:p>
      </dsp:txBody>
      <dsp:txXfrm>
        <a:off x="0" y="386814"/>
        <a:ext cx="10515600" cy="2086875"/>
      </dsp:txXfrm>
    </dsp:sp>
    <dsp:sp modelId="{AE037688-2214-4EC2-87AB-3D5E9B4EDA46}">
      <dsp:nvSpPr>
        <dsp:cNvPr id="0" name=""/>
        <dsp:cNvSpPr/>
      </dsp:nvSpPr>
      <dsp:spPr>
        <a:xfrm>
          <a:off x="525780" y="17814"/>
          <a:ext cx="7360920" cy="7380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78225" tIns="0" rIns="278225" bIns="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0" kern="1200" dirty="0">
              <a:latin typeface="Arial" panose="020B0604020202020204" pitchFamily="34" charset="0"/>
              <a:cs typeface="Arial" panose="020B0604020202020204" pitchFamily="34" charset="0"/>
            </a:rPr>
            <a:t>Positive outcomes</a:t>
          </a:r>
          <a:endParaRPr lang="en-GB" sz="2500" b="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61806" y="53840"/>
        <a:ext cx="7288868" cy="665948"/>
      </dsp:txXfrm>
    </dsp:sp>
    <dsp:sp modelId="{8B51B15E-DC09-4B41-8A11-B787123BB03F}">
      <dsp:nvSpPr>
        <dsp:cNvPr id="0" name=""/>
        <dsp:cNvSpPr/>
      </dsp:nvSpPr>
      <dsp:spPr>
        <a:xfrm>
          <a:off x="0" y="2977690"/>
          <a:ext cx="10515600" cy="20868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6127" tIns="520700" rIns="816127" bIns="120904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anose="05050102010706020507" pitchFamily="18" charset="2"/>
            <a:buChar char=""/>
          </a:pPr>
          <a:r>
            <a:rPr lang="en-GB" sz="1700" b="0" kern="1200" dirty="0">
              <a:latin typeface="Arial" panose="020B0604020202020204" pitchFamily="34" charset="0"/>
              <a:cs typeface="Arial" panose="020B0604020202020204" pitchFamily="34" charset="0"/>
            </a:rPr>
            <a:t>National uptake remains relatively low at approximately 50–55%, leaving many eligible individuals unreached (OHID, 2025).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anose="05050102010706020507" pitchFamily="18" charset="2"/>
            <a:buChar char=""/>
          </a:pPr>
          <a:r>
            <a:rPr lang="en-GB" sz="1700" b="0" kern="1200" dirty="0">
              <a:latin typeface="Arial" panose="020B0604020202020204" pitchFamily="34" charset="0"/>
              <a:cs typeface="Arial" panose="020B0604020202020204" pitchFamily="34" charset="0"/>
            </a:rPr>
            <a:t>Participation rates are lower among deprived populations and some ethnic minority groups (OHID, 2025).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anose="05050102010706020507" pitchFamily="18" charset="2"/>
            <a:buChar char=""/>
          </a:pPr>
          <a:r>
            <a:rPr lang="en-GB" sz="1700" b="0" kern="1200" dirty="0">
              <a:latin typeface="Arial" panose="020B0604020202020204" pitchFamily="34" charset="0"/>
              <a:cs typeface="Arial" panose="020B0604020202020204" pitchFamily="34" charset="0"/>
            </a:rPr>
            <a:t>Reflects the Inverse Care Law, where those with the greatest health needs are often least likely to access services (Tudor Hart, 1971).</a:t>
          </a:r>
        </a:p>
      </dsp:txBody>
      <dsp:txXfrm>
        <a:off x="0" y="2977690"/>
        <a:ext cx="10515600" cy="2086875"/>
      </dsp:txXfrm>
    </dsp:sp>
    <dsp:sp modelId="{E1AFCD53-68FE-48B2-B3C9-32228E56D7CD}">
      <dsp:nvSpPr>
        <dsp:cNvPr id="0" name=""/>
        <dsp:cNvSpPr/>
      </dsp:nvSpPr>
      <dsp:spPr>
        <a:xfrm>
          <a:off x="525780" y="2608690"/>
          <a:ext cx="7360920" cy="73800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78225" tIns="0" rIns="278225" bIns="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0" kern="1200" dirty="0">
              <a:latin typeface="Arial" panose="020B0604020202020204" pitchFamily="34" charset="0"/>
              <a:cs typeface="Arial" panose="020B0604020202020204" pitchFamily="34" charset="0"/>
            </a:rPr>
            <a:t>Negative elements</a:t>
          </a:r>
          <a:endParaRPr lang="en-GB" sz="2500" b="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61806" y="2644716"/>
        <a:ext cx="7288868" cy="66594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456A8B3-03AD-4A7F-AAA8-CB568FB19131}">
      <dsp:nvSpPr>
        <dsp:cNvPr id="0" name=""/>
        <dsp:cNvSpPr/>
      </dsp:nvSpPr>
      <dsp:spPr>
        <a:xfrm>
          <a:off x="-5772556" y="-883528"/>
          <a:ext cx="6872457" cy="6872457"/>
        </a:xfrm>
        <a:prstGeom prst="blockArc">
          <a:avLst>
            <a:gd name="adj1" fmla="val 18900000"/>
            <a:gd name="adj2" fmla="val 2700000"/>
            <a:gd name="adj3" fmla="val 314"/>
          </a:avLst>
        </a:pr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CD8B81C-33A8-4406-AF61-724E7C62B78D}">
      <dsp:nvSpPr>
        <dsp:cNvPr id="0" name=""/>
        <dsp:cNvSpPr/>
      </dsp:nvSpPr>
      <dsp:spPr>
        <a:xfrm>
          <a:off x="409804" y="268850"/>
          <a:ext cx="7748160" cy="537496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426638" tIns="45720" rIns="45720" bIns="4572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Significant health inequalities persist across the UK. </a:t>
          </a:r>
        </a:p>
      </dsp:txBody>
      <dsp:txXfrm>
        <a:off x="409804" y="268850"/>
        <a:ext cx="7748160" cy="537496"/>
      </dsp:txXfrm>
    </dsp:sp>
    <dsp:sp modelId="{0D91CED3-44C6-4B4B-9496-2E357CB84138}">
      <dsp:nvSpPr>
        <dsp:cNvPr id="0" name=""/>
        <dsp:cNvSpPr/>
      </dsp:nvSpPr>
      <dsp:spPr>
        <a:xfrm>
          <a:off x="73869" y="201663"/>
          <a:ext cx="671870" cy="671870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  <dsp:sp modelId="{9BF9D3CC-9A94-4C49-9729-08717F550F4C}">
      <dsp:nvSpPr>
        <dsp:cNvPr id="0" name=""/>
        <dsp:cNvSpPr/>
      </dsp:nvSpPr>
      <dsp:spPr>
        <a:xfrm>
          <a:off x="851932" y="1074993"/>
          <a:ext cx="7306033" cy="537496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426638" tIns="45720" rIns="45720" bIns="4572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GB" sz="1800" kern="1200">
              <a:latin typeface="Arial" panose="020B0604020202020204" pitchFamily="34" charset="0"/>
              <a:cs typeface="Arial" panose="020B0604020202020204" pitchFamily="34" charset="0"/>
            </a:rPr>
            <a:t>Deprived communities experience almost 19 fewer healthy years (ONS, 2025). </a:t>
          </a:r>
        </a:p>
      </dsp:txBody>
      <dsp:txXfrm>
        <a:off x="851932" y="1074993"/>
        <a:ext cx="7306033" cy="537496"/>
      </dsp:txXfrm>
    </dsp:sp>
    <dsp:sp modelId="{4F7A2BE2-DA7E-4A14-A966-EA837567A9E9}">
      <dsp:nvSpPr>
        <dsp:cNvPr id="0" name=""/>
        <dsp:cNvSpPr/>
      </dsp:nvSpPr>
      <dsp:spPr>
        <a:xfrm>
          <a:off x="515997" y="1007805"/>
          <a:ext cx="671870" cy="671870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  <dsp:sp modelId="{0519BC3B-0AC7-440E-93C7-C9FDCE593DD4}">
      <dsp:nvSpPr>
        <dsp:cNvPr id="0" name=""/>
        <dsp:cNvSpPr/>
      </dsp:nvSpPr>
      <dsp:spPr>
        <a:xfrm>
          <a:off x="1054106" y="1881135"/>
          <a:ext cx="7103859" cy="537496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426638" tIns="45720" rIns="45720" bIns="4572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Some ethnic minority groups experience poorer health outcomes (NHS England, 2024). </a:t>
          </a:r>
        </a:p>
      </dsp:txBody>
      <dsp:txXfrm>
        <a:off x="1054106" y="1881135"/>
        <a:ext cx="7103859" cy="537496"/>
      </dsp:txXfrm>
    </dsp:sp>
    <dsp:sp modelId="{CBCD3A3B-0000-42DB-8D9C-843A83473624}">
      <dsp:nvSpPr>
        <dsp:cNvPr id="0" name=""/>
        <dsp:cNvSpPr/>
      </dsp:nvSpPr>
      <dsp:spPr>
        <a:xfrm>
          <a:off x="718171" y="1813948"/>
          <a:ext cx="671870" cy="671870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  <dsp:sp modelId="{1B6185F6-5078-4682-BF62-EAF7CD90FD6E}">
      <dsp:nvSpPr>
        <dsp:cNvPr id="0" name=""/>
        <dsp:cNvSpPr/>
      </dsp:nvSpPr>
      <dsp:spPr>
        <a:xfrm>
          <a:off x="1054106" y="2686767"/>
          <a:ext cx="7103859" cy="537496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426638" tIns="45720" rIns="45720" bIns="4572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GB" sz="1800" kern="1200">
              <a:latin typeface="Arial" panose="020B0604020202020204" pitchFamily="34" charset="0"/>
              <a:cs typeface="Arial" panose="020B0604020202020204" pitchFamily="34" charset="0"/>
            </a:rPr>
            <a:t>Digital transformation aims to improve healthcare accessibility. </a:t>
          </a:r>
        </a:p>
      </dsp:txBody>
      <dsp:txXfrm>
        <a:off x="1054106" y="2686767"/>
        <a:ext cx="7103859" cy="537496"/>
      </dsp:txXfrm>
    </dsp:sp>
    <dsp:sp modelId="{0081FF53-E276-4800-B906-1330531D4289}">
      <dsp:nvSpPr>
        <dsp:cNvPr id="0" name=""/>
        <dsp:cNvSpPr/>
      </dsp:nvSpPr>
      <dsp:spPr>
        <a:xfrm>
          <a:off x="718171" y="2619580"/>
          <a:ext cx="671870" cy="671870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  <dsp:sp modelId="{B57BBA4C-3BBF-4592-9DD9-0C9E35CA5F54}">
      <dsp:nvSpPr>
        <dsp:cNvPr id="0" name=""/>
        <dsp:cNvSpPr/>
      </dsp:nvSpPr>
      <dsp:spPr>
        <a:xfrm>
          <a:off x="851932" y="3492910"/>
          <a:ext cx="7306033" cy="537496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426638" tIns="45720" rIns="45720" bIns="4572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GB" sz="1800" kern="1200">
              <a:latin typeface="Arial" panose="020B0604020202020204" pitchFamily="34" charset="0"/>
              <a:cs typeface="Arial" panose="020B0604020202020204" pitchFamily="34" charset="0"/>
            </a:rPr>
            <a:t>Digital exclusion remains a major barrier for many groups. </a:t>
          </a:r>
        </a:p>
      </dsp:txBody>
      <dsp:txXfrm>
        <a:off x="851932" y="3492910"/>
        <a:ext cx="7306033" cy="537496"/>
      </dsp:txXfrm>
    </dsp:sp>
    <dsp:sp modelId="{BFEA0656-7DE1-48CD-B4B2-DF2E1189B14D}">
      <dsp:nvSpPr>
        <dsp:cNvPr id="0" name=""/>
        <dsp:cNvSpPr/>
      </dsp:nvSpPr>
      <dsp:spPr>
        <a:xfrm>
          <a:off x="515997" y="3425723"/>
          <a:ext cx="671870" cy="671870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  <dsp:sp modelId="{CC6CBBF9-5272-4AE8-9D6B-230B7AF637C5}">
      <dsp:nvSpPr>
        <dsp:cNvPr id="0" name=""/>
        <dsp:cNvSpPr/>
      </dsp:nvSpPr>
      <dsp:spPr>
        <a:xfrm>
          <a:off x="409804" y="4299053"/>
          <a:ext cx="7748160" cy="537496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426638" tIns="45720" rIns="45720" bIns="4572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Around 2.1 million older adults remain offline (Age UK, 2024).</a:t>
          </a:r>
        </a:p>
      </dsp:txBody>
      <dsp:txXfrm>
        <a:off x="409804" y="4299053"/>
        <a:ext cx="7748160" cy="537496"/>
      </dsp:txXfrm>
    </dsp:sp>
    <dsp:sp modelId="{8EBFF022-BD2B-4995-AB56-71A2C34CA6E2}">
      <dsp:nvSpPr>
        <dsp:cNvPr id="0" name=""/>
        <dsp:cNvSpPr/>
      </dsp:nvSpPr>
      <dsp:spPr>
        <a:xfrm>
          <a:off x="73869" y="4231866"/>
          <a:ext cx="671870" cy="671870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B498CB-262F-4802-A9AB-8F477176D54D}">
      <dsp:nvSpPr>
        <dsp:cNvPr id="0" name=""/>
        <dsp:cNvSpPr/>
      </dsp:nvSpPr>
      <dsp:spPr>
        <a:xfrm>
          <a:off x="1857" y="382111"/>
          <a:ext cx="1810940" cy="724376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9568" tIns="56896" rIns="99568" bIns="56896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latin typeface="Arial" panose="020B0604020202020204" pitchFamily="34" charset="0"/>
              <a:cs typeface="Arial" panose="020B0604020202020204" pitchFamily="34" charset="0"/>
            </a:rPr>
            <a:t>Core20PLUS5</a:t>
          </a:r>
        </a:p>
      </dsp:txBody>
      <dsp:txXfrm>
        <a:off x="1857" y="382111"/>
        <a:ext cx="1810940" cy="724376"/>
      </dsp:txXfrm>
    </dsp:sp>
    <dsp:sp modelId="{8497C53A-EE1C-46AE-B53B-AC61B99BC48B}">
      <dsp:nvSpPr>
        <dsp:cNvPr id="0" name=""/>
        <dsp:cNvSpPr/>
      </dsp:nvSpPr>
      <dsp:spPr>
        <a:xfrm>
          <a:off x="1857" y="1106488"/>
          <a:ext cx="1810940" cy="2854800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676" tIns="74676" rIns="99568" bIns="112014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Wingdings" panose="05000000000000000000" pitchFamily="2" charset="2"/>
            <a:buChar char="§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Targets the most deprived and underserved populations (NHS England, 2023).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Wingdings" panose="05000000000000000000" pitchFamily="2" charset="2"/>
            <a:buChar char="§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Focuses on reducing inequalities in key health outcomes. 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Wingdings" panose="05000000000000000000" pitchFamily="2" charset="2"/>
            <a:buChar char="§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Reflects the principle of proportionate universalism.</a:t>
          </a:r>
        </a:p>
      </dsp:txBody>
      <dsp:txXfrm>
        <a:off x="1857" y="1106488"/>
        <a:ext cx="1810940" cy="2854800"/>
      </dsp:txXfrm>
    </dsp:sp>
    <dsp:sp modelId="{E3FB018D-8625-4572-9ED9-79B0B79734E6}">
      <dsp:nvSpPr>
        <dsp:cNvPr id="0" name=""/>
        <dsp:cNvSpPr/>
      </dsp:nvSpPr>
      <dsp:spPr>
        <a:xfrm>
          <a:off x="2066329" y="382111"/>
          <a:ext cx="1810940" cy="724376"/>
        </a:xfrm>
        <a:prstGeom prst="rect">
          <a:avLst/>
        </a:prstGeom>
        <a:gradFill rotWithShape="0">
          <a:gsLst>
            <a:gs pos="0">
              <a:schemeClr val="accent4">
                <a:hueOff val="610539"/>
                <a:satOff val="-23261"/>
                <a:lumOff val="11568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4">
                <a:hueOff val="610539"/>
                <a:satOff val="-23261"/>
                <a:lumOff val="11568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4">
                <a:hueOff val="610539"/>
                <a:satOff val="-23261"/>
                <a:lumOff val="11568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610539"/>
              <a:satOff val="-23261"/>
              <a:lumOff val="11568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9568" tIns="56896" rIns="99568" bIns="56896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latin typeface="Arial" panose="020B0604020202020204" pitchFamily="34" charset="0"/>
              <a:cs typeface="Arial" panose="020B0604020202020204" pitchFamily="34" charset="0"/>
            </a:rPr>
            <a:t>Integrated Care Systems</a:t>
          </a:r>
        </a:p>
      </dsp:txBody>
      <dsp:txXfrm>
        <a:off x="2066329" y="382111"/>
        <a:ext cx="1810940" cy="724376"/>
      </dsp:txXfrm>
    </dsp:sp>
    <dsp:sp modelId="{51B88A8A-A3CD-42F1-8862-5FFFB28DCDFB}">
      <dsp:nvSpPr>
        <dsp:cNvPr id="0" name=""/>
        <dsp:cNvSpPr/>
      </dsp:nvSpPr>
      <dsp:spPr>
        <a:xfrm>
          <a:off x="2066329" y="1106488"/>
          <a:ext cx="1810940" cy="2854800"/>
        </a:xfrm>
        <a:prstGeom prst="rect">
          <a:avLst/>
        </a:prstGeom>
        <a:solidFill>
          <a:schemeClr val="accent4">
            <a:tint val="40000"/>
            <a:alpha val="90000"/>
            <a:hueOff val="1023554"/>
            <a:satOff val="8936"/>
            <a:lumOff val="1661"/>
            <a:alphaOff val="0"/>
          </a:schemeClr>
        </a:solidFill>
        <a:ln w="6350" cap="flat" cmpd="sng" algn="ctr">
          <a:solidFill>
            <a:schemeClr val="accent4">
              <a:tint val="40000"/>
              <a:alpha val="90000"/>
              <a:hueOff val="1023554"/>
              <a:satOff val="8936"/>
              <a:lumOff val="166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676" tIns="74676" rIns="99568" bIns="112014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Wingdings" panose="05000000000000000000" pitchFamily="2" charset="2"/>
            <a:buChar char="§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Promote coordinated service delivery.</a:t>
          </a:r>
        </a:p>
      </dsp:txBody>
      <dsp:txXfrm>
        <a:off x="2066329" y="1106488"/>
        <a:ext cx="1810940" cy="2854800"/>
      </dsp:txXfrm>
    </dsp:sp>
    <dsp:sp modelId="{192555AE-D1C2-40A4-83CD-4061C8FD8D2D}">
      <dsp:nvSpPr>
        <dsp:cNvPr id="0" name=""/>
        <dsp:cNvSpPr/>
      </dsp:nvSpPr>
      <dsp:spPr>
        <a:xfrm>
          <a:off x="4130801" y="382111"/>
          <a:ext cx="1810940" cy="724376"/>
        </a:xfrm>
        <a:prstGeom prst="rect">
          <a:avLst/>
        </a:prstGeom>
        <a:gradFill rotWithShape="0">
          <a:gsLst>
            <a:gs pos="0">
              <a:schemeClr val="accent4">
                <a:hueOff val="1221077"/>
                <a:satOff val="-46523"/>
                <a:lumOff val="23135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4">
                <a:hueOff val="1221077"/>
                <a:satOff val="-46523"/>
                <a:lumOff val="23135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4">
                <a:hueOff val="1221077"/>
                <a:satOff val="-46523"/>
                <a:lumOff val="23135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1221077"/>
              <a:satOff val="-46523"/>
              <a:lumOff val="23135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9568" tIns="56896" rIns="99568" bIns="56896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latin typeface="Arial" panose="020B0604020202020204" pitchFamily="34" charset="0"/>
              <a:cs typeface="Arial" panose="020B0604020202020204" pitchFamily="34" charset="0"/>
            </a:rPr>
            <a:t>Social prescribing</a:t>
          </a:r>
        </a:p>
      </dsp:txBody>
      <dsp:txXfrm>
        <a:off x="4130801" y="382111"/>
        <a:ext cx="1810940" cy="724376"/>
      </dsp:txXfrm>
    </dsp:sp>
    <dsp:sp modelId="{EB050A3C-1DEF-4839-A788-71DCE7828285}">
      <dsp:nvSpPr>
        <dsp:cNvPr id="0" name=""/>
        <dsp:cNvSpPr/>
      </dsp:nvSpPr>
      <dsp:spPr>
        <a:xfrm>
          <a:off x="4130801" y="1106488"/>
          <a:ext cx="1810940" cy="2854800"/>
        </a:xfrm>
        <a:prstGeom prst="rect">
          <a:avLst/>
        </a:prstGeom>
        <a:solidFill>
          <a:schemeClr val="accent4">
            <a:tint val="40000"/>
            <a:alpha val="90000"/>
            <a:hueOff val="2047107"/>
            <a:satOff val="17873"/>
            <a:lumOff val="3322"/>
            <a:alphaOff val="0"/>
          </a:schemeClr>
        </a:solidFill>
        <a:ln w="6350" cap="flat" cmpd="sng" algn="ctr">
          <a:solidFill>
            <a:schemeClr val="accent4">
              <a:tint val="40000"/>
              <a:alpha val="90000"/>
              <a:hueOff val="2047107"/>
              <a:satOff val="17873"/>
              <a:lumOff val="3322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676" tIns="74676" rIns="99568" bIns="112014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Wingdings" panose="05000000000000000000" pitchFamily="2" charset="2"/>
            <a:buChar char="§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Supports community-based intervention.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Wingdings" panose="05000000000000000000" pitchFamily="2" charset="2"/>
            <a:buChar char="§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Structural issues such as poverty and housing remain major barriers (Health Foundation, 2024)</a:t>
          </a:r>
        </a:p>
      </dsp:txBody>
      <dsp:txXfrm>
        <a:off x="4130801" y="1106488"/>
        <a:ext cx="1810940" cy="28548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E90BDE-CED8-4EA5-B2DF-191E9890D2AD}">
      <dsp:nvSpPr>
        <dsp:cNvPr id="0" name=""/>
        <dsp:cNvSpPr/>
      </dsp:nvSpPr>
      <dsp:spPr>
        <a:xfrm>
          <a:off x="352778" y="148"/>
          <a:ext cx="2762063" cy="165723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Adopt equity-by-design in all health policies (WHO, 2023) </a:t>
          </a:r>
        </a:p>
      </dsp:txBody>
      <dsp:txXfrm>
        <a:off x="401317" y="48687"/>
        <a:ext cx="2664985" cy="1560160"/>
      </dsp:txXfrm>
    </dsp:sp>
    <dsp:sp modelId="{5F91EC97-D6F5-400D-BD3D-5DDEDBBB76E2}">
      <dsp:nvSpPr>
        <dsp:cNvPr id="0" name=""/>
        <dsp:cNvSpPr/>
      </dsp:nvSpPr>
      <dsp:spPr>
        <a:xfrm>
          <a:off x="3357904" y="486272"/>
          <a:ext cx="585557" cy="684991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100" kern="1200"/>
        </a:p>
      </dsp:txBody>
      <dsp:txXfrm>
        <a:off x="3357904" y="623270"/>
        <a:ext cx="409890" cy="410995"/>
      </dsp:txXfrm>
    </dsp:sp>
    <dsp:sp modelId="{0ABAC537-060C-43BB-BE88-419646BDE6D1}">
      <dsp:nvSpPr>
        <dsp:cNvPr id="0" name=""/>
        <dsp:cNvSpPr/>
      </dsp:nvSpPr>
      <dsp:spPr>
        <a:xfrm>
          <a:off x="4219668" y="148"/>
          <a:ext cx="2762063" cy="165723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Increase investment in prevention and social determinants of health </a:t>
          </a:r>
        </a:p>
      </dsp:txBody>
      <dsp:txXfrm>
        <a:off x="4268207" y="48687"/>
        <a:ext cx="2664985" cy="1560160"/>
      </dsp:txXfrm>
    </dsp:sp>
    <dsp:sp modelId="{9C9465F3-EE05-45FA-98A5-9DA9D42912C9}">
      <dsp:nvSpPr>
        <dsp:cNvPr id="0" name=""/>
        <dsp:cNvSpPr/>
      </dsp:nvSpPr>
      <dsp:spPr>
        <a:xfrm>
          <a:off x="7224793" y="486272"/>
          <a:ext cx="585557" cy="684991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100" kern="1200"/>
        </a:p>
      </dsp:txBody>
      <dsp:txXfrm>
        <a:off x="7224793" y="623270"/>
        <a:ext cx="409890" cy="410995"/>
      </dsp:txXfrm>
    </dsp:sp>
    <dsp:sp modelId="{7D7BEBD9-B8E2-4665-85D4-03A072B616AC}">
      <dsp:nvSpPr>
        <dsp:cNvPr id="0" name=""/>
        <dsp:cNvSpPr/>
      </dsp:nvSpPr>
      <dsp:spPr>
        <a:xfrm>
          <a:off x="8086557" y="148"/>
          <a:ext cx="2762063" cy="165723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Address housing, education, employment and income inequalities (Bambra et al., 2021) </a:t>
          </a:r>
        </a:p>
      </dsp:txBody>
      <dsp:txXfrm>
        <a:off x="8135096" y="48687"/>
        <a:ext cx="2664985" cy="1560160"/>
      </dsp:txXfrm>
    </dsp:sp>
    <dsp:sp modelId="{0E49B8D5-63CA-4AC0-AFAC-E3EC2F298E49}">
      <dsp:nvSpPr>
        <dsp:cNvPr id="0" name=""/>
        <dsp:cNvSpPr/>
      </dsp:nvSpPr>
      <dsp:spPr>
        <a:xfrm rot="5400000">
          <a:off x="9174810" y="1850731"/>
          <a:ext cx="585557" cy="684991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100" kern="1200"/>
        </a:p>
      </dsp:txBody>
      <dsp:txXfrm rot="-5400000">
        <a:off x="9262092" y="1900448"/>
        <a:ext cx="410995" cy="409890"/>
      </dsp:txXfrm>
    </dsp:sp>
    <dsp:sp modelId="{06B09821-38CF-4EFC-81F8-A0D76E85E513}">
      <dsp:nvSpPr>
        <dsp:cNvPr id="0" name=""/>
        <dsp:cNvSpPr/>
      </dsp:nvSpPr>
      <dsp:spPr>
        <a:xfrm>
          <a:off x="8086557" y="2762212"/>
          <a:ext cx="2762063" cy="165723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GB" sz="1800" kern="1200">
              <a:latin typeface="Arial" panose="020B0604020202020204" pitchFamily="34" charset="0"/>
              <a:cs typeface="Arial" panose="020B0604020202020204" pitchFamily="34" charset="0"/>
            </a:rPr>
            <a:t>Expand digital literacy programmes and non-digital service access </a:t>
          </a:r>
        </a:p>
      </dsp:txBody>
      <dsp:txXfrm>
        <a:off x="8135096" y="2810751"/>
        <a:ext cx="2664985" cy="1560160"/>
      </dsp:txXfrm>
    </dsp:sp>
    <dsp:sp modelId="{2A6C8816-DF52-4260-A99B-A14865FA5E81}">
      <dsp:nvSpPr>
        <dsp:cNvPr id="0" name=""/>
        <dsp:cNvSpPr/>
      </dsp:nvSpPr>
      <dsp:spPr>
        <a:xfrm rot="10800000">
          <a:off x="7257938" y="3248336"/>
          <a:ext cx="585557" cy="684991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100" kern="1200"/>
        </a:p>
      </dsp:txBody>
      <dsp:txXfrm rot="10800000">
        <a:off x="7433605" y="3385334"/>
        <a:ext cx="409890" cy="410995"/>
      </dsp:txXfrm>
    </dsp:sp>
    <dsp:sp modelId="{09A79703-8F30-4D30-8162-906262335876}">
      <dsp:nvSpPr>
        <dsp:cNvPr id="0" name=""/>
        <dsp:cNvSpPr/>
      </dsp:nvSpPr>
      <dsp:spPr>
        <a:xfrm>
          <a:off x="4219668" y="2762212"/>
          <a:ext cx="2762063" cy="165723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GB" sz="1800" kern="1200">
              <a:latin typeface="Arial" panose="020B0604020202020204" pitchFamily="34" charset="0"/>
              <a:cs typeface="Arial" panose="020B0604020202020204" pitchFamily="34" charset="0"/>
            </a:rPr>
            <a:t>Strengthen proportionate universalism in service delivery </a:t>
          </a:r>
        </a:p>
      </dsp:txBody>
      <dsp:txXfrm>
        <a:off x="4268207" y="2810751"/>
        <a:ext cx="2664985" cy="1560160"/>
      </dsp:txXfrm>
    </dsp:sp>
    <dsp:sp modelId="{6416C0D5-BC22-47CD-85DE-03588BE61858}">
      <dsp:nvSpPr>
        <dsp:cNvPr id="0" name=""/>
        <dsp:cNvSpPr/>
      </dsp:nvSpPr>
      <dsp:spPr>
        <a:xfrm rot="10800000">
          <a:off x="3391048" y="3248336"/>
          <a:ext cx="585557" cy="684991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100" kern="1200"/>
        </a:p>
      </dsp:txBody>
      <dsp:txXfrm rot="10800000">
        <a:off x="3566715" y="3385334"/>
        <a:ext cx="409890" cy="410995"/>
      </dsp:txXfrm>
    </dsp:sp>
    <dsp:sp modelId="{2779CB2D-9150-44F1-B339-5BA332F71825}">
      <dsp:nvSpPr>
        <dsp:cNvPr id="0" name=""/>
        <dsp:cNvSpPr/>
      </dsp:nvSpPr>
      <dsp:spPr>
        <a:xfrm>
          <a:off x="352778" y="2762212"/>
          <a:ext cx="2762063" cy="165723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Ensure long-term cross-sector policy integration</a:t>
          </a:r>
        </a:p>
      </dsp:txBody>
      <dsp:txXfrm>
        <a:off x="401317" y="2810751"/>
        <a:ext cx="2664985" cy="156016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EFEC0FD-BFFE-4ED0-BDC2-4A17AA7991C7}">
      <dsp:nvSpPr>
        <dsp:cNvPr id="0" name=""/>
        <dsp:cNvSpPr/>
      </dsp:nvSpPr>
      <dsp:spPr>
        <a:xfrm>
          <a:off x="0" y="1508759"/>
          <a:ext cx="12039600" cy="2011680"/>
        </a:xfrm>
        <a:prstGeom prst="notchedRightArrow">
          <a:avLst/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prstMaterial="plastic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BEC8B89-FE56-42A1-9252-9C45C4876DBF}">
      <dsp:nvSpPr>
        <dsp:cNvPr id="0" name=""/>
        <dsp:cNvSpPr/>
      </dsp:nvSpPr>
      <dsp:spPr>
        <a:xfrm>
          <a:off x="2976" y="0"/>
          <a:ext cx="1732750" cy="2011680"/>
        </a:xfrm>
        <a:prstGeom prst="rect">
          <a:avLst/>
        </a:prstGeom>
        <a:noFill/>
        <a:ln w="6350" cap="flat" cmpd="sng" algn="ctr">
          <a:solidFill>
            <a:schemeClr val="dk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92" tIns="113792" rIns="113792" bIns="113792" numCol="1" spcCol="1270" anchor="b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Health, wellbeing and sustainability are closely interconnected. </a:t>
          </a:r>
        </a:p>
      </dsp:txBody>
      <dsp:txXfrm>
        <a:off x="2976" y="0"/>
        <a:ext cx="1732750" cy="2011680"/>
      </dsp:txXfrm>
    </dsp:sp>
    <dsp:sp modelId="{F591BB9D-DD80-43F0-83A5-9D2030BBD584}">
      <dsp:nvSpPr>
        <dsp:cNvPr id="0" name=""/>
        <dsp:cNvSpPr/>
      </dsp:nvSpPr>
      <dsp:spPr>
        <a:xfrm>
          <a:off x="617891" y="2263140"/>
          <a:ext cx="502920" cy="502920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655433-9611-4090-BA1F-162981EAF507}">
      <dsp:nvSpPr>
        <dsp:cNvPr id="0" name=""/>
        <dsp:cNvSpPr/>
      </dsp:nvSpPr>
      <dsp:spPr>
        <a:xfrm>
          <a:off x="1822363" y="3017519"/>
          <a:ext cx="1732750" cy="2011680"/>
        </a:xfrm>
        <a:prstGeom prst="rect">
          <a:avLst/>
        </a:prstGeom>
        <a:noFill/>
        <a:ln w="6350" cap="flat" cmpd="sng" algn="ctr">
          <a:solidFill>
            <a:schemeClr val="dk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92" tIns="113792" rIns="113792" bIns="113792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SDGs provide a framework for improving population health. </a:t>
          </a:r>
        </a:p>
      </dsp:txBody>
      <dsp:txXfrm>
        <a:off x="1822363" y="3017519"/>
        <a:ext cx="1732750" cy="2011680"/>
      </dsp:txXfrm>
    </dsp:sp>
    <dsp:sp modelId="{EAD548C5-116C-4BDB-9E28-93AE940543BF}">
      <dsp:nvSpPr>
        <dsp:cNvPr id="0" name=""/>
        <dsp:cNvSpPr/>
      </dsp:nvSpPr>
      <dsp:spPr>
        <a:xfrm>
          <a:off x="2437278" y="2263140"/>
          <a:ext cx="502920" cy="502920"/>
        </a:xfrm>
        <a:prstGeom prst="ellipse">
          <a:avLst/>
        </a:prstGeom>
        <a:solidFill>
          <a:schemeClr val="accent5">
            <a:hueOff val="82901"/>
            <a:satOff val="7899"/>
            <a:lumOff val="-3294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0725FD6-590C-4ED8-92DC-2FCA564B0C36}">
      <dsp:nvSpPr>
        <dsp:cNvPr id="0" name=""/>
        <dsp:cNvSpPr/>
      </dsp:nvSpPr>
      <dsp:spPr>
        <a:xfrm>
          <a:off x="3641751" y="0"/>
          <a:ext cx="1732750" cy="2011680"/>
        </a:xfrm>
        <a:prstGeom prst="rect">
          <a:avLst/>
        </a:prstGeom>
        <a:noFill/>
        <a:ln w="6350" cap="flat" cmpd="sng" algn="ctr">
          <a:solidFill>
            <a:schemeClr val="dk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92" tIns="113792" rIns="113792" bIns="113792" numCol="1" spcCol="1270" anchor="b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GB" sz="1600" kern="1200">
              <a:latin typeface="Arial" panose="020B0604020202020204" pitchFamily="34" charset="0"/>
              <a:cs typeface="Arial" panose="020B0604020202020204" pitchFamily="34" charset="0"/>
            </a:rPr>
            <a:t>Biopsychosocial and ecological models explain health inequalities. </a:t>
          </a:r>
        </a:p>
      </dsp:txBody>
      <dsp:txXfrm>
        <a:off x="3641751" y="0"/>
        <a:ext cx="1732750" cy="2011680"/>
      </dsp:txXfrm>
    </dsp:sp>
    <dsp:sp modelId="{AA2FF786-FEF3-49A1-83BF-D8CF0027A459}">
      <dsp:nvSpPr>
        <dsp:cNvPr id="0" name=""/>
        <dsp:cNvSpPr/>
      </dsp:nvSpPr>
      <dsp:spPr>
        <a:xfrm>
          <a:off x="4256666" y="2263139"/>
          <a:ext cx="502920" cy="502920"/>
        </a:xfrm>
        <a:prstGeom prst="ellipse">
          <a:avLst/>
        </a:prstGeom>
        <a:solidFill>
          <a:schemeClr val="accent5">
            <a:hueOff val="165803"/>
            <a:satOff val="15798"/>
            <a:lumOff val="-6588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937C826-6178-4EAC-A341-2E6381566BDB}">
      <dsp:nvSpPr>
        <dsp:cNvPr id="0" name=""/>
        <dsp:cNvSpPr/>
      </dsp:nvSpPr>
      <dsp:spPr>
        <a:xfrm>
          <a:off x="5461138" y="3017519"/>
          <a:ext cx="1732750" cy="2011680"/>
        </a:xfrm>
        <a:prstGeom prst="rect">
          <a:avLst/>
        </a:prstGeom>
        <a:noFill/>
        <a:ln w="6350" cap="flat" cmpd="sng" algn="ctr">
          <a:solidFill>
            <a:schemeClr val="dk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92" tIns="113792" rIns="113792" bIns="113792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GB" sz="1600" kern="1200">
              <a:latin typeface="Arial" panose="020B0604020202020204" pitchFamily="34" charset="0"/>
              <a:cs typeface="Arial" panose="020B0604020202020204" pitchFamily="34" charset="0"/>
            </a:rPr>
            <a:t>NHS initiatives promote prevention and integrated care. </a:t>
          </a:r>
        </a:p>
      </dsp:txBody>
      <dsp:txXfrm>
        <a:off x="5461138" y="3017519"/>
        <a:ext cx="1732750" cy="2011680"/>
      </dsp:txXfrm>
    </dsp:sp>
    <dsp:sp modelId="{43A6B31E-1A96-46CC-B51D-B1D7A5A7BE34}">
      <dsp:nvSpPr>
        <dsp:cNvPr id="0" name=""/>
        <dsp:cNvSpPr/>
      </dsp:nvSpPr>
      <dsp:spPr>
        <a:xfrm>
          <a:off x="6076053" y="2263139"/>
          <a:ext cx="502920" cy="502920"/>
        </a:xfrm>
        <a:prstGeom prst="ellipse">
          <a:avLst/>
        </a:prstGeom>
        <a:solidFill>
          <a:schemeClr val="accent5">
            <a:hueOff val="248704"/>
            <a:satOff val="23697"/>
            <a:lumOff val="-9883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C19030D-7AB0-4A51-94A0-9E167926BF4F}">
      <dsp:nvSpPr>
        <dsp:cNvPr id="0" name=""/>
        <dsp:cNvSpPr/>
      </dsp:nvSpPr>
      <dsp:spPr>
        <a:xfrm>
          <a:off x="7280526" y="0"/>
          <a:ext cx="1732750" cy="2011680"/>
        </a:xfrm>
        <a:prstGeom prst="rect">
          <a:avLst/>
        </a:prstGeom>
        <a:noFill/>
        <a:ln w="6350" cap="flat" cmpd="sng" algn="ctr">
          <a:solidFill>
            <a:schemeClr val="dk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92" tIns="113792" rIns="113792" bIns="113792" numCol="1" spcCol="1270" anchor="b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GB" sz="1600" kern="1200">
              <a:latin typeface="Arial" panose="020B0604020202020204" pitchFamily="34" charset="0"/>
              <a:cs typeface="Arial" panose="020B0604020202020204" pitchFamily="34" charset="0"/>
            </a:rPr>
            <a:t>Significant inequalities and implementation gaps remain. </a:t>
          </a:r>
        </a:p>
      </dsp:txBody>
      <dsp:txXfrm>
        <a:off x="7280526" y="0"/>
        <a:ext cx="1732750" cy="2011680"/>
      </dsp:txXfrm>
    </dsp:sp>
    <dsp:sp modelId="{4E31B9A7-6F2F-48C6-80E6-DCFC37A4D181}">
      <dsp:nvSpPr>
        <dsp:cNvPr id="0" name=""/>
        <dsp:cNvSpPr/>
      </dsp:nvSpPr>
      <dsp:spPr>
        <a:xfrm>
          <a:off x="7895441" y="2263139"/>
          <a:ext cx="502920" cy="502920"/>
        </a:xfrm>
        <a:prstGeom prst="ellipse">
          <a:avLst/>
        </a:prstGeom>
        <a:solidFill>
          <a:schemeClr val="accent5">
            <a:hueOff val="331605"/>
            <a:satOff val="31596"/>
            <a:lumOff val="-13177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1B4B9AB-B86D-4DB2-874E-A37B8C65AE2B}">
      <dsp:nvSpPr>
        <dsp:cNvPr id="0" name=""/>
        <dsp:cNvSpPr/>
      </dsp:nvSpPr>
      <dsp:spPr>
        <a:xfrm>
          <a:off x="9099913" y="3017519"/>
          <a:ext cx="1732750" cy="2011680"/>
        </a:xfrm>
        <a:prstGeom prst="rect">
          <a:avLst/>
        </a:prstGeom>
        <a:noFill/>
        <a:ln w="6350" cap="flat" cmpd="sng" algn="ctr">
          <a:solidFill>
            <a:schemeClr val="dk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92" tIns="113792" rIns="113792" bIns="113792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Sustainable progress requires prevention, equity and cross-sector action.</a:t>
          </a:r>
        </a:p>
      </dsp:txBody>
      <dsp:txXfrm>
        <a:off x="9099913" y="3017519"/>
        <a:ext cx="1732750" cy="2011680"/>
      </dsp:txXfrm>
    </dsp:sp>
    <dsp:sp modelId="{E9A4D21C-ABEE-415E-B9A9-021677B6D51E}">
      <dsp:nvSpPr>
        <dsp:cNvPr id="0" name=""/>
        <dsp:cNvSpPr/>
      </dsp:nvSpPr>
      <dsp:spPr>
        <a:xfrm>
          <a:off x="9714828" y="2263139"/>
          <a:ext cx="502920" cy="502920"/>
        </a:xfrm>
        <a:prstGeom prst="ellipse">
          <a:avLst/>
        </a:prstGeom>
        <a:solidFill>
          <a:schemeClr val="accent5">
            <a:hueOff val="414507"/>
            <a:satOff val="39495"/>
            <a:lumOff val="-16471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diagrams.loki3.com/BracketList">
  <dgm:title val="Vertical Bracket List"/>
  <dgm:desc val="Use to show grouped blocks of information.  Works well with large amounts of Level 2 text."/>
  <dgm:catLst>
    <dgm:cat type="list" pri="4110"/>
    <dgm:cat type="officeonline" pri="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3" srcId="0" destId="1" srcOrd="0" destOrd="0"/>
        <dgm:cxn modelId="4" srcId="1" destId="11" srcOrd="0" destOrd="0"/>
        <dgm:cxn modelId="5" srcId="0" destId="2" srcOrd="0" destOrd="0"/>
        <dgm:cxn modelId="6" srcId="2" destId="21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V" refType="primFontSz" refFor="des" refForName="parTx" fact="0.1"/>
      <dgm:constr type="primFontSz" for="des" forName="parTx" val="65"/>
      <dgm:constr type="primFontSz" for="des" forName="desTx" refType="primFontSz" refFor="des" refForName="parTx"/>
      <dgm:constr type="h" for="des" forName="parTx" refType="primFontSz" refFor="des" refForName="parTx" fact="0.55"/>
      <dgm:constr type="h" for="des" forName="bracket" refType="primFontSz" refFor="des" refForName="parTx" fact="0.55"/>
      <dgm:constr type="h" for="des" forName="desTx" refType="primFontSz" refFor="des" refForName="parTx" fact="0.55"/>
    </dgm:constrLst>
    <dgm:ruleLst>
      <dgm:rule type="primFontSz" for="des" forName="parTx" val="5" fact="NaN" max="NaN"/>
    </dgm:ruleLst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Tx" refType="w" fact="0.25"/>
          <dgm:constr type="w" for="ch" forName="bracket" refType="w" fact="0.05"/>
          <dgm:constr type="w" for="ch" forName="spH" refType="w" fact="0.02"/>
          <dgm:constr type="w" for="ch" forName="desTx" refType="w" fact="0.68"/>
          <dgm:constr type="h" for="ch" forName="bracket" refType="h" refFor="ch" refForName="desTx" op="gte"/>
          <dgm:constr type="h" for="ch" forName="bracket" refType="h" refFor="ch" refForName="parTx" op="gte"/>
          <dgm:constr type="h" for="ch" forName="desTx" refType="h" refFor="ch" refForName="parTx" op="gte"/>
        </dgm:constrLst>
        <dgm:ruleLst/>
        <dgm:layoutNode name="parTx" styleLbl="revTx">
          <dgm:varLst>
            <dgm:chMax val="1"/>
            <dgm:bulletEnabled val="1"/>
          </dgm:varLst>
          <dgm:choose name="Name8">
            <dgm:if name="Name9" func="var" arg="dir" op="equ" val="norm">
              <dgm:alg type="tx">
                <dgm:param type="parTxLTRAlign" val="r"/>
              </dgm:alg>
            </dgm:if>
            <dgm:else name="Name10">
              <dgm:alg type="tx">
                <dgm:param type="parTxLTRAlign" val="l"/>
              </dgm:alg>
            </dgm:else>
          </dgm:choose>
          <dgm:shape xmlns:r="http://schemas.openxmlformats.org/officeDocument/2006/relationships" type="rect" r:blip="">
            <dgm:adjLst/>
          </dgm:shape>
          <dgm:presOf axis="self" ptType="node"/>
          <dgm:constrLst>
            <dgm:constr type="tMarg" refType="primFontSz" fact="0.2"/>
            <dgm:constr type="bMarg" refType="primFontSz" fact="0.2"/>
          </dgm:constrLst>
          <dgm:ruleLst>
            <dgm:rule type="h" val="INF" fact="NaN" max="NaN"/>
          </dgm:ruleLst>
        </dgm:layoutNode>
        <dgm:layoutNode name="bracket" styleLbl="parChTrans1D1">
          <dgm:alg type="sp"/>
          <dgm:choose name="Name11">
            <dgm:if name="Name12" func="var" arg="dir" op="equ" val="norm">
              <dgm:shape xmlns:r="http://schemas.openxmlformats.org/officeDocument/2006/relationships" type="leftBrace" r:blip="">
                <dgm:adjLst>
                  <dgm:adj idx="1" val="0.35"/>
                </dgm:adjLst>
              </dgm:shape>
            </dgm:if>
            <dgm:else name="Name13">
              <dgm:shape xmlns:r="http://schemas.openxmlformats.org/officeDocument/2006/relationships" rot="180" type="leftBrace" r:blip="">
                <dgm:adjLst>
                  <dgm:adj idx="1" val="0.35"/>
                </dgm:adjLst>
              </dgm:shape>
            </dgm:else>
          </dgm:choose>
          <dgm:presOf/>
        </dgm:layoutNode>
        <dgm:layoutNode name="spH">
          <dgm:alg type="sp"/>
        </dgm:layoutNode>
        <dgm:choose name="Name14">
          <dgm:if name="Name15" axis="ch" ptType="node" func="cnt" op="gte" val="1">
            <dgm:layoutNode name="desTx" styleLbl="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secFontSz" refType="primFontSz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h" val="INF" fact="NaN" max="NaN"/>
              </dgm:ruleLst>
            </dgm:layoutNode>
          </dgm:if>
          <dgm:else name="Name16"/>
        </dgm:choose>
      </dgm:layoutNode>
      <dgm:forEach name="Name17" axis="followSib" ptType="sibTrans" cnt="1">
        <dgm:layoutNode name="spV">
          <dgm:alg type="sp"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Process11">
  <dgm:title val=""/>
  <dgm:desc val=""/>
  <dgm:catLst>
    <dgm:cat type="process" pri="8000"/>
    <dgm:cat type="timeline" pri="103"/>
    <dgm:cat type="convert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l" for="ch" forName="arrow"/>
          <dgm:constr type="w" for="ch" forName="points" refType="w" fact="0.9"/>
          <dgm:constr type="h" for="ch" forName="points" refType="h"/>
          <dgm:constr type="t" for="ch" forName="points"/>
          <dgm:constr type="l" for="ch" forName="points"/>
        </dgm:constrLst>
      </dgm:if>
      <dgm:else name="Name3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r" for="ch" forName="arrow" refType="w"/>
          <dgm:constr type="w" for="ch" forName="points" refType="w" fact="0.9"/>
          <dgm:constr type="h" for="ch" forName="points" refType="h"/>
          <dgm:constr type="t" for="ch" forName="points"/>
          <dgm:constr type="r" for="ch" forName="points" refType="w"/>
        </dgm:constrLst>
      </dgm:else>
    </dgm:choose>
    <dgm:ruleLst/>
    <dgm:layoutNode name="arrow" styleLbl="bgShp">
      <dgm:alg type="sp"/>
      <dgm:choose name="Name4">
        <dgm:if name="Name5" func="var" arg="dir" op="equ" val="norm">
          <dgm:shape xmlns:r="http://schemas.openxmlformats.org/officeDocument/2006/relationships" type="notchedRightArrow" r:blip="">
            <dgm:adjLst/>
          </dgm:shape>
        </dgm:if>
        <dgm:else name="Name6">
          <dgm:shape xmlns:r="http://schemas.openxmlformats.org/officeDocument/2006/relationships" rot="180" type="notchedRightArrow" r:blip="">
            <dgm:adjLst/>
          </dgm:shape>
        </dgm:else>
      </dgm:choose>
      <dgm:presOf/>
      <dgm:constrLst/>
      <dgm:ruleLst/>
    </dgm:layoutNode>
    <dgm:layoutNode name="points">
      <dgm:choose name="Name7">
        <dgm:if name="Name8" func="var" arg="dir" op="equ" val="norm">
          <dgm:alg type="lin">
            <dgm:param type="linDir" val="fromL"/>
          </dgm:alg>
        </dgm:if>
        <dgm:else name="Name9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ositeA" refType="w"/>
        <dgm:constr type="h" for="ch" forName="compositeA" refType="h"/>
        <dgm:constr type="w" for="ch" forName="compositeB" refType="w" refFor="ch" refForName="compositeA" op="equ"/>
        <dgm:constr type="h" for="ch" forName="compositeB" refType="h" refFor="ch" refForName="compositeA" op="equ"/>
        <dgm:constr type="primFontSz" for="des" ptType="node" op="equ" val="65"/>
        <dgm:constr type="w" for="ch" forName="space" refType="w" refFor="ch" refForName="compositeA" op="equ" fact="0.05"/>
      </dgm:constrLst>
      <dgm:ruleLst/>
      <dgm:forEach name="Name10" axis="ch" ptType="node">
        <dgm:choose name="Name11">
          <dgm:if name="Name12" axis="self" ptType="node" func="posOdd" op="equ" val="1">
            <dgm:layoutNode name="compositeA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A" refType="w"/>
                <dgm:constr type="h" for="ch" forName="textA" refType="h" fact="0.4"/>
                <dgm:constr type="t" for="ch" forName="textA"/>
                <dgm:constr type="l" for="ch" forName="textA"/>
                <dgm:constr type="h" for="ch" forName="circleA" refType="h" fact="0.1"/>
                <dgm:constr type="h" for="ch" forName="circleA" refType="w" op="lte"/>
                <dgm:constr type="w" for="ch" forName="circleA" refType="h" refFor="ch" refForName="circleA" op="equ"/>
                <dgm:constr type="ctrY" for="ch" forName="circleA" refType="h" fact="0.5"/>
                <dgm:constr type="ctrX" for="ch" forName="circleA" refType="w" refFor="ch" refForName="textA" fact="0.5"/>
                <dgm:constr type="w" for="ch" forName="spaceA" refType="w"/>
                <dgm:constr type="h" for="ch" forName="spaceA" refType="h" fact="0.4"/>
                <dgm:constr type="b" for="ch" forName="spaceA" refType="h"/>
                <dgm:constr type="l" for="ch" forName="spaceA"/>
              </dgm:constrLst>
              <dgm:ruleLst/>
              <dgm:layoutNode name="textA" styleLbl="revTx">
                <dgm:varLst>
                  <dgm:bulletEnabled val="1"/>
                </dgm:varLst>
                <dgm:alg type="tx">
                  <dgm:param type="txAnchorVert" val="b"/>
                  <dgm:param type="txAnchorVertCh" val="b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A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A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if>
          <dgm:else name="Name13">
            <dgm:layoutNode name="compositeB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B" refType="w"/>
                <dgm:constr type="h" for="ch" forName="textB" refType="h" fact="0.4"/>
                <dgm:constr type="b" for="ch" forName="textB" refType="h"/>
                <dgm:constr type="l" for="ch" forName="textB"/>
                <dgm:constr type="h" for="ch" forName="circleB" refType="h" fact="0.1"/>
                <dgm:constr type="w" for="ch" forName="circleB" refType="h" refFor="ch" refForName="circleB" op="equ"/>
                <dgm:constr type="h" for="ch" forName="circleB" refType="w" op="lte"/>
                <dgm:constr type="ctrY" for="ch" forName="circleB" refType="h" fact="0.5"/>
                <dgm:constr type="ctrX" for="ch" forName="circleB" refType="w" refFor="ch" refForName="textB" fact="0.5"/>
                <dgm:constr type="w" for="ch" forName="spaceB" refType="w"/>
                <dgm:constr type="h" for="ch" forName="spaceB" refType="h" fact="0.4"/>
                <dgm:constr type="t" for="ch" forName="spaceB"/>
                <dgm:constr type="l" for="ch" forName="spaceB"/>
              </dgm:constrLst>
              <dgm:ruleLst/>
              <dgm:layoutNode name="textB" styleLbl="revTx">
                <dgm:varLst>
                  <dgm:bulletEnabled val="1"/>
                </dgm:varLst>
                <dgm:alg type="tx">
                  <dgm:param type="txAnchorVert" val="t"/>
                  <dgm:param type="txAnchorVertCh" val="t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B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B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else>
        </dgm:choose>
        <dgm:forEach name="Name14" axis="followSib" ptType="sibTrans" cnt="1">
          <dgm:layoutNode name="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43B725B-653D-4166-A8E9-72A38A1847CF}" type="datetimeFigureOut">
              <a:rPr lang="en-US"/>
              <a:t>6/24/2026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E861E8E-D392-497B-BB21-122DD7C27CF3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2083530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83F64CD-0576-4A9A-BD06-7889D6E60BDC}" type="datetimeFigureOut">
              <a:rPr lang="en-US"/>
              <a:t>6/24/2026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55D449-B875-4B8D-8E66-224D27E54C9A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3499799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55D449-B875-4B8D-8E66-224D27E54C9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84955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gradFill flip="none" rotWithShape="1">
          <a:gsLst>
            <a:gs pos="0">
              <a:srgbClr val="D9D9D9"/>
            </a:gs>
            <a:gs pos="100000">
              <a:schemeClr val="bg1"/>
            </a:gs>
          </a:gsLst>
          <a:lin ang="81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26225" y="1828800"/>
            <a:ext cx="4098175" cy="3177380"/>
          </a:xfrm>
        </p:spPr>
        <p:txBody>
          <a:bodyPr anchor="b">
            <a:normAutofit/>
          </a:bodyPr>
          <a:lstStyle>
            <a:lvl1pPr algn="l">
              <a:lnSpc>
                <a:spcPct val="80000"/>
              </a:lnSpc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26225" y="5181600"/>
            <a:ext cx="4098175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pic>
        <p:nvPicPr>
          <p:cNvPr id="7" name="Picture 6" descr="EKG line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188688" y="-1"/>
            <a:ext cx="7000137" cy="6858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8862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0096-1860-4642-9CD2-0079EA5E7CD1}" type="datetimeFigureOut">
              <a:rPr lang="en-US"/>
              <a:t>6/24/2026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1124441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ection Header">
    <p:bg>
      <p:bgPr>
        <a:gradFill flip="none" rotWithShape="1">
          <a:gsLst>
            <a:gs pos="0">
              <a:schemeClr val="accent1"/>
            </a:gs>
            <a:gs pos="100000">
              <a:schemeClr val="accent1">
                <a:lumMod val="75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 descr="Rectangle"/>
          <p:cNvSpPr/>
          <p:nvPr/>
        </p:nvSpPr>
        <p:spPr>
          <a:xfrm>
            <a:off x="265112" y="228600"/>
            <a:ext cx="11658600" cy="6400800"/>
          </a:xfrm>
          <a:prstGeom prst="rect">
            <a:avLst/>
          </a:prstGeom>
          <a:noFill/>
          <a:ln w="15875">
            <a:gradFill flip="none" rotWithShape="1">
              <a:gsLst>
                <a:gs pos="0">
                  <a:schemeClr val="bg1">
                    <a:lumMod val="75000"/>
                  </a:schemeClr>
                </a:gs>
                <a:gs pos="100000">
                  <a:schemeClr val="bg1"/>
                </a:gs>
              </a:gsLst>
              <a:lin ang="2700000" scaled="1"/>
              <a:tileRect/>
            </a:gra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6800" y="1828800"/>
            <a:ext cx="7772400" cy="3177380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540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5181600"/>
            <a:ext cx="7772400" cy="685800"/>
          </a:xfrm>
        </p:spPr>
        <p:txBody>
          <a:bodyPr>
            <a:normAutofit/>
          </a:bodyPr>
          <a:lstStyle>
            <a:lvl1pPr marL="0" indent="0">
              <a:buNone/>
              <a:defRPr sz="2000" cap="all" baseline="0">
                <a:solidFill>
                  <a:schemeClr val="bg1"/>
                </a:solidFill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5067780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1825624"/>
            <a:ext cx="4800600" cy="4575175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24600" y="1825624"/>
            <a:ext cx="4800600" cy="4575175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0096-1860-4642-9CD2-0079EA5E7CD1}" type="datetimeFigureOut">
              <a:rPr lang="en-US"/>
              <a:t>6/24/2026</a:t>
            </a:fld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0445679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1828799"/>
            <a:ext cx="4800600" cy="762000"/>
          </a:xfrm>
        </p:spPr>
        <p:txBody>
          <a:bodyPr anchor="ctr">
            <a:noAutofit/>
          </a:bodyPr>
          <a:lstStyle>
            <a:lvl1pPr marL="0" indent="0">
              <a:buNone/>
              <a:defRPr sz="2400" b="0" cap="none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6800" y="2590799"/>
            <a:ext cx="4800600" cy="3810033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24600" y="1828799"/>
            <a:ext cx="4800600" cy="762000"/>
          </a:xfrm>
        </p:spPr>
        <p:txBody>
          <a:bodyPr anchor="ctr">
            <a:noAutofit/>
          </a:bodyPr>
          <a:lstStyle>
            <a:lvl1pPr marL="0" indent="0">
              <a:buNone/>
              <a:defRPr sz="2400" b="0" cap="none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24600" y="2590799"/>
            <a:ext cx="4800600" cy="3810033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0096-1860-4642-9CD2-0079EA5E7CD1}" type="datetimeFigureOut">
              <a:rPr lang="en-US"/>
              <a:t>6/24/2026</a:t>
            </a:fld>
            <a:endParaRPr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397906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0096-1860-4642-9CD2-0079EA5E7CD1}" type="datetimeFigureOut">
              <a:rPr lang="en-US"/>
              <a:t>6/24/2026</a:t>
            </a:fld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2389767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0096-1860-4642-9CD2-0079EA5E7CD1}" type="datetimeFigureOut">
              <a:rPr lang="en-US"/>
              <a:t>6/24/2026</a:t>
            </a:fld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146817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descr="Rectangle"/>
          <p:cNvSpPr/>
          <p:nvPr/>
        </p:nvSpPr>
        <p:spPr>
          <a:xfrm>
            <a:off x="7008812" y="0"/>
            <a:ext cx="5180013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ectangle 8" descr="Rectangle"/>
          <p:cNvSpPr/>
          <p:nvPr/>
        </p:nvSpPr>
        <p:spPr>
          <a:xfrm>
            <a:off x="7255668" y="228600"/>
            <a:ext cx="4686300" cy="6400800"/>
          </a:xfrm>
          <a:prstGeom prst="rect">
            <a:avLst/>
          </a:prstGeom>
          <a:noFill/>
          <a:ln w="15875">
            <a:gradFill flip="none" rotWithShape="1">
              <a:gsLst>
                <a:gs pos="0">
                  <a:schemeClr val="bg1">
                    <a:lumMod val="75000"/>
                  </a:schemeClr>
                </a:gs>
                <a:gs pos="100000">
                  <a:schemeClr val="bg1">
                    <a:lumMod val="95000"/>
                  </a:schemeClr>
                </a:gs>
              </a:gsLst>
              <a:lin ang="2700000" scaled="1"/>
              <a:tileRect/>
            </a:gra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32700" y="3200400"/>
            <a:ext cx="3932237" cy="1752600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457201"/>
            <a:ext cx="5943600" cy="59436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32699" y="5029200"/>
            <a:ext cx="3932237" cy="1371600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67374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descr="Rectangle"/>
          <p:cNvSpPr/>
          <p:nvPr/>
        </p:nvSpPr>
        <p:spPr>
          <a:xfrm>
            <a:off x="7008812" y="0"/>
            <a:ext cx="5180013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ectangle 8" descr="Rectangle"/>
          <p:cNvSpPr/>
          <p:nvPr/>
        </p:nvSpPr>
        <p:spPr>
          <a:xfrm>
            <a:off x="7255668" y="228600"/>
            <a:ext cx="4686300" cy="6400800"/>
          </a:xfrm>
          <a:prstGeom prst="rect">
            <a:avLst/>
          </a:prstGeom>
          <a:noFill/>
          <a:ln w="15875">
            <a:gradFill flip="none" rotWithShape="1">
              <a:gsLst>
                <a:gs pos="0">
                  <a:schemeClr val="bg1">
                    <a:lumMod val="75000"/>
                  </a:schemeClr>
                </a:gs>
                <a:gs pos="100000">
                  <a:schemeClr val="bg1">
                    <a:lumMod val="95000"/>
                  </a:schemeClr>
                </a:gs>
              </a:gsLst>
              <a:lin ang="2700000" scaled="1"/>
              <a:tileRect/>
            </a:gra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35240" y="3200400"/>
            <a:ext cx="3932237" cy="1752600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Picture Placeholder 2" descr="An empty placeholder to add an image. Click on the placeholder and select the image that you wish to add."/>
          <p:cNvSpPr>
            <a:spLocks noGrp="1"/>
          </p:cNvSpPr>
          <p:nvPr>
            <p:ph type="pic" idx="1"/>
          </p:nvPr>
        </p:nvSpPr>
        <p:spPr>
          <a:xfrm>
            <a:off x="1" y="0"/>
            <a:ext cx="7008810" cy="6857999"/>
          </a:xfrm>
        </p:spPr>
        <p:txBody>
          <a:bodyPr tIns="457200"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35240" y="5029200"/>
            <a:ext cx="3932237" cy="1374648"/>
          </a:xfrm>
        </p:spPr>
        <p:txBody>
          <a:bodyPr/>
          <a:lstStyle>
            <a:lvl1pPr marL="0" indent="0"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9772497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0096-1860-4642-9CD2-0079EA5E7CD1}" type="datetimeFigureOut">
              <a:rPr lang="en-US"/>
              <a:t>6/24/2026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4771542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 descr="Rectangle"/>
          <p:cNvSpPr/>
          <p:nvPr/>
        </p:nvSpPr>
        <p:spPr>
          <a:xfrm>
            <a:off x="9982200" y="0"/>
            <a:ext cx="22098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058399" y="457201"/>
            <a:ext cx="2057401" cy="59436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457200"/>
            <a:ext cx="9067800" cy="5943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CC0096-1860-4642-9CD2-0079EA5E7CD1}" type="datetimeFigureOut">
              <a:rPr lang="en-US"/>
              <a:t>6/24/2026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1375A4-56A4-47D6-9801-1991572033F7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5246350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9D9D9"/>
            </a:gs>
            <a:gs pos="100000">
              <a:schemeClr val="bg1"/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d bar" descr="Red bar"/>
          <p:cNvSpPr/>
          <p:nvPr/>
        </p:nvSpPr>
        <p:spPr>
          <a:xfrm>
            <a:off x="1" y="1"/>
            <a:ext cx="12188824" cy="1524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99220"/>
            <a:ext cx="100584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4000" y="1828799"/>
            <a:ext cx="9144000" cy="45720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481760"/>
            <a:ext cx="7848600" cy="23971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067800" y="6465885"/>
            <a:ext cx="1066800" cy="23971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37CC0096-1860-4642-9CD2-0079EA5E7CD1}" type="datetimeFigureOut">
              <a:rPr lang="en-US" smtClean="0"/>
              <a:pPr/>
              <a:t>6/24/2026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481760"/>
            <a:ext cx="838200" cy="23971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E31375A4-56A4-47D6-9801-1991572033F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32598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800"/>
        </a:spcBef>
        <a:buSzPct val="100000"/>
        <a:buFont typeface="Arial" pitchFamily="34" charset="0"/>
        <a:buChar char="▪"/>
        <a:defRPr sz="2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90000"/>
        </a:lnSpc>
        <a:spcBef>
          <a:spcPts val="600"/>
        </a:spcBef>
        <a:buSzPct val="100000"/>
        <a:buFont typeface="Arial" pitchFamily="34" charset="0"/>
        <a:buChar char="▪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685800" indent="-182880" algn="l" defTabSz="914400" rtl="0" eaLnBrk="1" latinLnBrk="0" hangingPunct="1">
        <a:lnSpc>
          <a:spcPct val="90000"/>
        </a:lnSpc>
        <a:spcBef>
          <a:spcPts val="600"/>
        </a:spcBef>
        <a:buSzPct val="100000"/>
        <a:buFont typeface="Arial" pitchFamily="34" charset="0"/>
        <a:buChar char="▪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868680" indent="-182563" algn="l" defTabSz="914400" rtl="0" eaLnBrk="1" latinLnBrk="0" hangingPunct="1">
        <a:lnSpc>
          <a:spcPct val="90000"/>
        </a:lnSpc>
        <a:spcBef>
          <a:spcPts val="600"/>
        </a:spcBef>
        <a:buSzPct val="100000"/>
        <a:buFont typeface="Arial" pitchFamily="34" charset="0"/>
        <a:buChar char="▪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051560" indent="-182880" algn="l" defTabSz="914400" rtl="0" eaLnBrk="1" latinLnBrk="0" hangingPunct="1">
        <a:lnSpc>
          <a:spcPct val="90000"/>
        </a:lnSpc>
        <a:spcBef>
          <a:spcPts val="600"/>
        </a:spcBef>
        <a:buSzPct val="100000"/>
        <a:buFont typeface="Arial" pitchFamily="34" charset="0"/>
        <a:buChar char="▪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234440" indent="-182880" algn="l" defTabSz="914400" rtl="0" eaLnBrk="1" latinLnBrk="0" hangingPunct="1">
        <a:lnSpc>
          <a:spcPct val="90000"/>
        </a:lnSpc>
        <a:spcBef>
          <a:spcPts val="400"/>
        </a:spcBef>
        <a:buSzPct val="100000"/>
        <a:buFont typeface="Arial" pitchFamily="34" charset="0"/>
        <a:buChar char="▪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417320" indent="-182880" algn="l" defTabSz="914400" rtl="0" eaLnBrk="1" latinLnBrk="0" hangingPunct="1">
        <a:lnSpc>
          <a:spcPct val="90000"/>
        </a:lnSpc>
        <a:spcBef>
          <a:spcPts val="400"/>
        </a:spcBef>
        <a:buSzPct val="100000"/>
        <a:buFont typeface="Arial" pitchFamily="34" charset="0"/>
        <a:buChar char="▪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600200" indent="-182880" algn="l" defTabSz="914400" rtl="0" eaLnBrk="1" latinLnBrk="0" hangingPunct="1">
        <a:lnSpc>
          <a:spcPct val="90000"/>
        </a:lnSpc>
        <a:spcBef>
          <a:spcPts val="400"/>
        </a:spcBef>
        <a:buSzPct val="100000"/>
        <a:buFont typeface="Arial" pitchFamily="34" charset="0"/>
        <a:buChar char="▪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83080" indent="-182880" algn="l" defTabSz="914400" rtl="0" eaLnBrk="1" latinLnBrk="0" hangingPunct="1">
        <a:lnSpc>
          <a:spcPct val="90000"/>
        </a:lnSpc>
        <a:spcBef>
          <a:spcPts val="400"/>
        </a:spcBef>
        <a:buSzPct val="100000"/>
        <a:buFont typeface="Arial" pitchFamily="34" charset="0"/>
        <a:buChar char="▪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dn.megawecare.com/GHBY/Internal-Images/Understanding_wellbeing.webp" TargetMode="Externa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stoppress.co.nz/wp-content/uploads/2020/09/Screen-Shot-2020-09-02-at-3.25.55-PM.png" TargetMode="External"/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hysio-pedia.com/images/thumb/c/cb/Biopsychosocial-model-of-health.PNG/400px-Biopsychosocial-model-of-health.PNG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ottingham.ac.uk/helmopen/rlos/practice-learning/public-health/apuec/uec/images/dahlgren.jpg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assets.incit.org/wp-content/uploads/2025/05/27033123/sustainable-development-goals.webp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southernhealth.ca/wp-content/uploads/social-prescribing.png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hangelabsolutions.org/sites/default/files/styles/922x664/public/2019-06/From%20Start%20to%20Finish%20-%20Health%20in%20All%20Policies.png?h=e4a44fbd&amp;itok=whjqCrKu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media.licdn.com/dms/image/v2/D4D12AQHiJAxUe-yPhQ/article-cover_image-shrink_720_1280/article-cover_image-shrink_720_1280/0/1698229287938?e=2147483647&amp;v=beta&amp;t=xNxrQ-WazB8a5mDEJkUI91CY8jZd8J6UM3qeJFXZA4U" TargetMode="Externa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7" Type="http://schemas.openxmlformats.org/officeDocument/2006/relationships/image" Target="../media/image10.jp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7" Type="http://schemas.openxmlformats.org/officeDocument/2006/relationships/image" Target="../media/image11.png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07/978-3-031-61810-9_1" TargetMode="External"/><Relationship Id="rId3" Type="http://schemas.openxmlformats.org/officeDocument/2006/relationships/hyperlink" Target="https://doi.org/10.2147/AMEP.S82937" TargetMode="External"/><Relationship Id="rId7" Type="http://schemas.openxmlformats.org/officeDocument/2006/relationships/hyperlink" Target="https://doi.org/10.1126/science.847460" TargetMode="External"/><Relationship Id="rId2" Type="http://schemas.openxmlformats.org/officeDocument/2006/relationships/hyperlink" Target="https://doi.org/10.1136/jech-2020-21440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016/j.pmedr.2022.101961" TargetMode="External"/><Relationship Id="rId5" Type="http://schemas.openxmlformats.org/officeDocument/2006/relationships/hyperlink" Target="https://doi.org/10.1186/s12889-019-7889-4" TargetMode="External"/><Relationship Id="rId4" Type="http://schemas.openxmlformats.org/officeDocument/2006/relationships/hyperlink" Target="http://www.un-documents.net/our-common-future.pdf" TargetMode="External"/><Relationship Id="rId9" Type="http://schemas.openxmlformats.org/officeDocument/2006/relationships/hyperlink" Target="https://doi.org/10.1136/bmjopen-2017-017169" TargetMode="Externa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england.nhs.uk/ourwork/prevention/secondary-prevention/cardiovascular-disease-high-impact-interventions/" TargetMode="External"/><Relationship Id="rId3" Type="http://schemas.openxmlformats.org/officeDocument/2006/relationships/hyperlink" Target="https://doi.org/10.17533/udea.iee.v40n3e03" TargetMode="External"/><Relationship Id="rId7" Type="http://schemas.openxmlformats.org/officeDocument/2006/relationships/hyperlink" Target="https://www.england.nhs.uk/about/equality/equality-hub/core20plus5/?utm_source=chatgpt.com" TargetMode="External"/><Relationship Id="rId2" Type="http://schemas.openxmlformats.org/officeDocument/2006/relationships/hyperlink" Target="https://doi.org/10.1136/bmj.d4163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186/s12889-025-24413-5" TargetMode="External"/><Relationship Id="rId5" Type="http://schemas.openxmlformats.org/officeDocument/2006/relationships/hyperlink" Target="https://www.health.org.uk/publications/reports/the-marmot-review-10-years-on" TargetMode="External"/><Relationship Id="rId4" Type="http://schemas.openxmlformats.org/officeDocument/2006/relationships/hyperlink" Target="https://www.kingsfund.org.uk/insight-and-analysis/blogs/link-workers-population-health-social-prescribing" TargetMode="External"/><Relationship Id="rId9" Type="http://schemas.openxmlformats.org/officeDocument/2006/relationships/hyperlink" Target="https://www.gov.uk/government/statistics/nhs-health-check-quarterly-statistics-october-to-december-2024-offers-and-uptake" TargetMode="Externa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s://sdgs.un.org/2030agenda" TargetMode="External"/><Relationship Id="rId3" Type="http://schemas.openxmlformats.org/officeDocument/2006/relationships/hyperlink" Target="https://doi.org/10.7759/cureus.100577" TargetMode="External"/><Relationship Id="rId7" Type="http://schemas.openxmlformats.org/officeDocument/2006/relationships/hyperlink" Target="https://assets.publishing.service.gov.uk/media/6570a68b7469300012488948/HECC-report-2023-chapter-4-outdoor-air-quality.pdf" TargetMode="External"/><Relationship Id="rId2" Type="http://schemas.openxmlformats.org/officeDocument/2006/relationships/hyperlink" Target="https://www.ons.gov.uk/peoplepopulationandcommunity/healthandsocialcare/healthandlifeexpectancies/methodologies/healthstatelifeexpectanciesukqmi2020to2022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health.org.uk/evidence-hub/work/insecure-work-by-health-status-and-age-group" TargetMode="External"/><Relationship Id="rId5" Type="http://schemas.openxmlformats.org/officeDocument/2006/relationships/hyperlink" Target="http://orcid.org/0000-0003-2340-8677" TargetMode="External"/><Relationship Id="rId4" Type="http://schemas.openxmlformats.org/officeDocument/2006/relationships/hyperlink" Target="https://researchonline.lshtm.ac.uk/id/eprint/4681919/1/Saund-etal-2026-Nhs-health-checks-are-associated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1" y="838200"/>
            <a:ext cx="5105399" cy="2057400"/>
          </a:xfrm>
        </p:spPr>
        <p:txBody>
          <a:bodyPr>
            <a:noAutofit/>
          </a:bodyPr>
          <a:lstStyle/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Integrating Health, Wellbeing and Sustainable Development: A Critical Evaluation of UK Health Policy and Practice</a:t>
            </a:r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04800" y="3810000"/>
            <a:ext cx="4724400" cy="205740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1400" dirty="0">
                <a:solidFill>
                  <a:schemeClr val="tx1"/>
                </a:solidFill>
                <a:latin typeface="Abadi" panose="020B0604020104020204" pitchFamily="34" charset="0"/>
                <a:cs typeface="Arial" panose="020B0604020202020204" pitchFamily="34" charset="0"/>
              </a:rPr>
              <a:t>Student Name: Lucresha Lewis</a:t>
            </a:r>
            <a:br>
              <a:rPr lang="en-GB" sz="1400" dirty="0">
                <a:solidFill>
                  <a:schemeClr val="tx1"/>
                </a:solidFill>
                <a:latin typeface="Abadi" panose="020B0604020104020204" pitchFamily="34" charset="0"/>
                <a:cs typeface="Arial" panose="020B0604020202020204" pitchFamily="34" charset="0"/>
              </a:rPr>
            </a:br>
            <a:r>
              <a:rPr lang="en-GB" sz="1400" dirty="0">
                <a:solidFill>
                  <a:schemeClr val="tx1"/>
                </a:solidFill>
                <a:latin typeface="Abadi" panose="020B0604020104020204" pitchFamily="34" charset="0"/>
                <a:cs typeface="Arial" panose="020B0604020202020204" pitchFamily="34" charset="0"/>
              </a:rPr>
              <a:t>Student ID: 2315413</a:t>
            </a:r>
            <a:br>
              <a:rPr lang="en-GB" sz="1400" dirty="0">
                <a:solidFill>
                  <a:schemeClr val="tx1"/>
                </a:solidFill>
                <a:latin typeface="Abadi" panose="020B0604020104020204" pitchFamily="34" charset="0"/>
                <a:cs typeface="Arial" panose="020B0604020202020204" pitchFamily="34" charset="0"/>
              </a:rPr>
            </a:br>
            <a:r>
              <a:rPr lang="en-GB" sz="1400" dirty="0">
                <a:solidFill>
                  <a:schemeClr val="tx1"/>
                </a:solidFill>
                <a:latin typeface="Abadi" panose="020B0604020104020204" pitchFamily="34" charset="0"/>
                <a:cs typeface="Arial" panose="020B0604020202020204" pitchFamily="34" charset="0"/>
              </a:rPr>
              <a:t>Module Title: BMHP6030 – Health, Wellbeing and Sustainable Development</a:t>
            </a:r>
            <a:br>
              <a:rPr lang="en-GB" sz="1400" dirty="0">
                <a:solidFill>
                  <a:schemeClr val="tx1"/>
                </a:solidFill>
                <a:latin typeface="Abadi" panose="020B0604020104020204" pitchFamily="34" charset="0"/>
                <a:cs typeface="Arial" panose="020B0604020202020204" pitchFamily="34" charset="0"/>
              </a:rPr>
            </a:br>
            <a:r>
              <a:rPr lang="en-GB" sz="1400" dirty="0">
                <a:solidFill>
                  <a:schemeClr val="tx1"/>
                </a:solidFill>
                <a:latin typeface="Abadi" panose="020B0604020104020204" pitchFamily="34" charset="0"/>
                <a:cs typeface="Arial" panose="020B0604020202020204" pitchFamily="34" charset="0"/>
              </a:rPr>
              <a:t>Lecturer: Chloe Harries</a:t>
            </a:r>
            <a:br>
              <a:rPr lang="en-GB" sz="1400" dirty="0">
                <a:solidFill>
                  <a:schemeClr val="tx1"/>
                </a:solidFill>
                <a:latin typeface="Abadi" panose="020B0604020104020204" pitchFamily="34" charset="0"/>
                <a:cs typeface="Arial" panose="020B0604020202020204" pitchFamily="34" charset="0"/>
              </a:rPr>
            </a:br>
            <a:r>
              <a:rPr lang="en-GB" sz="1400" dirty="0">
                <a:solidFill>
                  <a:schemeClr val="tx1"/>
                </a:solidFill>
                <a:latin typeface="Abadi" panose="020B0604020104020204" pitchFamily="34" charset="0"/>
                <a:cs typeface="Arial" panose="020B0604020202020204" pitchFamily="34" charset="0"/>
              </a:rPr>
              <a:t>Date: June 2026</a:t>
            </a:r>
            <a:endParaRPr lang="en-US" sz="1400" cap="none" dirty="0">
              <a:solidFill>
                <a:schemeClr val="tx1"/>
              </a:solidFill>
              <a:latin typeface="Abadi" panose="020B0604020104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2F27593-0212-E3F9-07C8-7B647F5921E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662" t="4445" r="7545" b="2222"/>
          <a:stretch>
            <a:fillRect/>
          </a:stretch>
        </p:blipFill>
        <p:spPr>
          <a:xfrm>
            <a:off x="5181600" y="0"/>
            <a:ext cx="7010400" cy="68580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CA06B77-A53B-70DF-F362-7C817155C653}"/>
              </a:ext>
            </a:extLst>
          </p:cNvPr>
          <p:cNvSpPr txBox="1"/>
          <p:nvPr/>
        </p:nvSpPr>
        <p:spPr>
          <a:xfrm>
            <a:off x="5638800" y="6324600"/>
            <a:ext cx="6248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4"/>
              </a:rPr>
              <a:t>https://cdn.megawecare.com/GHBY/Internal-Images/Understanding_wellbeing.webp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351416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C29DEA-6544-D683-D844-1D8C20E7DF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Introduction</a:t>
            </a: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1616FBA-02AD-49AF-4149-827DE99AA3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828799"/>
            <a:ext cx="6629400" cy="4572001"/>
          </a:xfrm>
        </p:spPr>
        <p:txBody>
          <a:bodyPr>
            <a:normAutofit/>
          </a:bodyPr>
          <a:lstStyle/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Health inequalities remain a major public health challenge. 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People in deprived areas spend almost 19 fewer years in good health (ONS, 2025).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Around 80% of health outcomes are influenced by wider determinants. 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SDG 3 promotes health and wellbeing for all.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SDG 10 focuses on reducing inequalities.</a:t>
            </a:r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DCB87501-437B-1A9B-9B9A-D7668DA4692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04705803"/>
              </p:ext>
            </p:extLst>
          </p:nvPr>
        </p:nvGraphicFramePr>
        <p:xfrm>
          <a:off x="685800" y="4812771"/>
          <a:ext cx="6705600" cy="14356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2833EAA2-BF2A-4A18-9A38-DDB8ADD7D03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556" t="12222" r="20232"/>
          <a:stretch>
            <a:fillRect/>
          </a:stretch>
        </p:blipFill>
        <p:spPr>
          <a:xfrm>
            <a:off x="7391400" y="1600200"/>
            <a:ext cx="4495800" cy="426720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A9BE6A6-5F29-556B-80DF-B413B3FD7168}"/>
              </a:ext>
            </a:extLst>
          </p:cNvPr>
          <p:cNvSpPr txBox="1"/>
          <p:nvPr/>
        </p:nvSpPr>
        <p:spPr>
          <a:xfrm>
            <a:off x="7772400" y="5791200"/>
            <a:ext cx="403860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hlinkClick r:id="rId8"/>
              </a:rPr>
              <a:t>https://stoppress.co.nz/wp-content/uploads/2020/09/Screen-Shot-2020-09-02-at-3.25.55-PM.png</a:t>
            </a:r>
            <a:r>
              <a:rPr lang="en-GB" sz="11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889212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47A1FA-1126-C6B0-45D4-D92ED494CC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Defining Health, Wellbeing and Sustainable Development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E7429936-AA95-D3A0-801D-4CF4476B625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08678447"/>
              </p:ext>
            </p:extLst>
          </p:nvPr>
        </p:nvGraphicFramePr>
        <p:xfrm>
          <a:off x="838200" y="1676400"/>
          <a:ext cx="10744200" cy="50823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059196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BC9B57F-6526-172C-2665-1BEF2C11A8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FCCA2D-9D34-413B-B300-5AFE5F7FB6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Biopsychosocial Model: Understanding Health Beyond Disease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D8750B32-8297-C396-F30C-F40FCAE9828F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762000" y="2139705"/>
            <a:ext cx="7315200" cy="42380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Engel (1977) introduced the Biopsychosocial Model to expand beyond biomedical explanations.</a:t>
            </a:r>
          </a:p>
          <a:p>
            <a:pPr lvl="0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Health outcomes result from biological, psychological and social interactions.</a:t>
            </a:r>
          </a:p>
          <a:p>
            <a:pPr lvl="0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Chronic conditions such as diabetes are influenced by lifestyle and socioeconomic factors.</a:t>
            </a:r>
          </a:p>
          <a:p>
            <a:pPr lvl="0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Social determinants significantly affect clinical outcomes (Marmot et al., 2020). </a:t>
            </a:r>
          </a:p>
          <a:p>
            <a:pPr lvl="0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The model supports multidisciplinary and integrated care approaches.</a:t>
            </a:r>
          </a:p>
          <a:p>
            <a:pPr lvl="0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Criticism: difficult to implement due to resource and system limitations (Benning, 2015).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C4A8BF3-B37C-893F-7591-F347641D73C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29600" y="2362200"/>
            <a:ext cx="3810000" cy="321945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79AC9AE-1047-35F0-CF18-838FA8E94D32}"/>
              </a:ext>
            </a:extLst>
          </p:cNvPr>
          <p:cNvSpPr txBox="1"/>
          <p:nvPr/>
        </p:nvSpPr>
        <p:spPr>
          <a:xfrm>
            <a:off x="8382000" y="5334000"/>
            <a:ext cx="358140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hlinkClick r:id="rId3"/>
              </a:rPr>
              <a:t>https://www.physio-pedia.com/images/thumb/c/cb/Biopsychosocial-model-of-health.PNG/400px-Biopsychosocial-model-of-health.PNG</a:t>
            </a:r>
            <a:r>
              <a:rPr lang="en-GB" sz="10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8550207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1506BC-07C0-CA22-DD1F-556E765720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Dahlgren and Whitehead’s Model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093BC79-8713-1985-2845-3CE4440AF063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181600" y="2442866"/>
            <a:ext cx="7010400" cy="3631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eaLnBrk="0" fontAlgn="base" hangingPunct="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SzTx/>
              <a:buFont typeface="Wingdings" panose="05000000000000000000" pitchFamily="2" charset="2"/>
              <a:buChar char="§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The model explains health through layered social determinants (Dahlgren &amp; Whitehead, 1991).</a:t>
            </a:r>
          </a:p>
          <a:p>
            <a:pPr lvl="0" eaLnBrk="0" fontAlgn="base" hangingPunct="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SzTx/>
              <a:buFont typeface="Wingdings" panose="05000000000000000000" pitchFamily="2" charset="2"/>
              <a:buChar char="§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Includes individual lifestyle, social networks, living conditions, and wider socioeconomic factors.</a:t>
            </a:r>
          </a:p>
          <a:p>
            <a:pPr lvl="0" eaLnBrk="0" fontAlgn="base" hangingPunct="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SzTx/>
              <a:buFont typeface="Wingdings" panose="05000000000000000000" pitchFamily="2" charset="2"/>
              <a:buChar char="§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Supports SDG 10 and Marmot’s social gradient theory. </a:t>
            </a:r>
          </a:p>
          <a:p>
            <a:pPr lvl="0" eaLnBrk="0" fontAlgn="base" hangingPunct="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SzTx/>
              <a:buFont typeface="Wingdings" panose="05000000000000000000" pitchFamily="2" charset="2"/>
              <a:buChar char="§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Shifts focus from individual responsibility to structural influences. </a:t>
            </a:r>
          </a:p>
          <a:p>
            <a:pPr lvl="0" eaLnBrk="0" fontAlgn="base" hangingPunct="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SzTx/>
              <a:buFont typeface="Wingdings" panose="05000000000000000000" pitchFamily="2" charset="2"/>
              <a:buChar char="§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Encourages prevention, early intervention and cross-sector collaboration.</a:t>
            </a:r>
          </a:p>
          <a:p>
            <a:pPr lvl="0" eaLnBrk="0" fontAlgn="base" hangingPunct="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SzTx/>
              <a:buFont typeface="Wingdings" panose="05000000000000000000" pitchFamily="2" charset="2"/>
              <a:buChar char="§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Limited by difficulty in prioritising determinants and fragmented governance (Bambra et al., 2021)</a:t>
            </a:r>
            <a:endParaRPr kumimoji="0" lang="en-US" altLang="en-US" sz="18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91A0399-382C-4F5D-7A0F-8C556BF1B14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00" y="2366447"/>
            <a:ext cx="5105400" cy="37846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B8884D6-55DD-0955-8C0B-4384EB393947}"/>
              </a:ext>
            </a:extLst>
          </p:cNvPr>
          <p:cNvSpPr txBox="1"/>
          <p:nvPr/>
        </p:nvSpPr>
        <p:spPr>
          <a:xfrm>
            <a:off x="1143000" y="5715000"/>
            <a:ext cx="34290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hlinkClick r:id="rId3"/>
              </a:rPr>
              <a:t>https://www.nottingham.ac.uk/helmopen/rlos/practice-learning/public-health/apuec/uec/images/dahlgren.jpg</a:t>
            </a:r>
            <a:r>
              <a:rPr lang="en-GB" sz="10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8306247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AC50AE-2AC9-659E-6D3D-51C00D6425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Sustainable Development Goals: Integrating Health, Wellbeing and Sustainability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D45BA77E-B912-BA9A-47B9-E6CCA6989F8E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064941" y="1808101"/>
            <a:ext cx="5564459" cy="39887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United Nations introduced 17 SDGs in 2015 (United Nations, 2015)</a:t>
            </a:r>
          </a:p>
          <a:p>
            <a:pPr lvl="0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SDG 3 aims to promote health and wellbeing for all. </a:t>
            </a:r>
          </a:p>
          <a:p>
            <a:pPr lvl="0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SDG 10 seeks to reduce inequalities. </a:t>
            </a:r>
          </a:p>
          <a:p>
            <a:pPr lvl="0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Health outcomes are influenced by access to resources and opportunities. </a:t>
            </a:r>
          </a:p>
          <a:p>
            <a:pPr lvl="0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SDGs recognise health as more than healthcare provision. </a:t>
            </a:r>
          </a:p>
          <a:p>
            <a:pPr lvl="0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Reflect biopsychosocial and social determinants perspectives.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C1BC539-624A-A4F8-287C-AAE542519EA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81800" y="1524000"/>
            <a:ext cx="5410200" cy="533400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073754F-6329-CD48-CB2F-BD98AD4D94EC}"/>
              </a:ext>
            </a:extLst>
          </p:cNvPr>
          <p:cNvSpPr txBox="1"/>
          <p:nvPr/>
        </p:nvSpPr>
        <p:spPr>
          <a:xfrm>
            <a:off x="6934200" y="6477000"/>
            <a:ext cx="518160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>
                <a:hlinkClick r:id="rId3"/>
              </a:rPr>
              <a:t>https://assets.incit.org/wp-content/uploads/2025/05/27033123/sustainable-development-goals.webp</a:t>
            </a:r>
            <a:r>
              <a:rPr lang="en-GB" sz="105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566390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E0FC1F-0C39-3415-FFCB-FF00C6CD81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99220"/>
            <a:ext cx="10896600" cy="1325563"/>
          </a:xfrm>
        </p:spPr>
        <p:txBody>
          <a:bodyPr>
            <a:normAutofit/>
          </a:bodyPr>
          <a:lstStyle/>
          <a:p>
            <a:r>
              <a:rPr lang="en-GB" b="1" dirty="0"/>
              <a:t>Sustainable Development Goals in practice</a:t>
            </a: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E3C6614-0893-5286-4018-D73CBF0305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9200" y="1981200"/>
            <a:ext cx="7543800" cy="4572001"/>
          </a:xfrm>
        </p:spPr>
        <p:txBody>
          <a:bodyPr>
            <a:normAutofit/>
          </a:bodyPr>
          <a:lstStyle/>
          <a:p>
            <a:pPr lvl="0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Social prescribing refers to non-medical referrals to community-based support. </a:t>
            </a:r>
          </a:p>
          <a:p>
            <a:pPr lvl="0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Includes exercise programmes, volunteering, and peer support groups (NHS England, 2023).</a:t>
            </a:r>
          </a:p>
          <a:p>
            <a:pPr lvl="0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Helps address social determinants of health.</a:t>
            </a:r>
          </a:p>
          <a:p>
            <a:pPr lvl="0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Supports shift from treatment to prevention (Mitchell et al., 2025). </a:t>
            </a:r>
          </a:p>
          <a:p>
            <a:pPr lvl="0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Reduces pressure on primary care services (Lamming, 2022).</a:t>
            </a:r>
          </a:p>
          <a:p>
            <a:pPr lvl="0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Effectiveness depends on availability of community resources, which is unequal across areas.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28C368A-5D2D-3074-B8CE-DC3811BC6F2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63000" y="2362200"/>
            <a:ext cx="3164098" cy="299339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A871B64-2F0E-0800-C570-7AFD981FBC80}"/>
              </a:ext>
            </a:extLst>
          </p:cNvPr>
          <p:cNvSpPr txBox="1"/>
          <p:nvPr/>
        </p:nvSpPr>
        <p:spPr>
          <a:xfrm>
            <a:off x="8915400" y="5486400"/>
            <a:ext cx="289560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>
                <a:hlinkClick r:id="rId3"/>
              </a:rPr>
              <a:t>https://southernhealth.ca/wp-content/uploads/social-prescribing.png</a:t>
            </a:r>
            <a:r>
              <a:rPr lang="en-GB" sz="105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8938043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196EEE-B9CF-2014-9812-86948D0AA1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Health in All Policies (</a:t>
            </a:r>
            <a:r>
              <a:rPr lang="en-GB" dirty="0" err="1"/>
              <a:t>HiAP</a:t>
            </a:r>
            <a:r>
              <a:rPr lang="en-GB" dirty="0"/>
              <a:t>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3DC05B-87A9-A0CA-0F79-1F5B193D7F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1828799"/>
            <a:ext cx="7086600" cy="4572001"/>
          </a:xfrm>
        </p:spPr>
        <p:txBody>
          <a:bodyPr>
            <a:noAutofit/>
          </a:bodyPr>
          <a:lstStyle/>
          <a:p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HiAP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integrates health considerations into all policy areas (World Health Organization, 2014).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Health is shaped more by social conditions than healthcare alone (Cain et al., 2022).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Example- Air pollution causes 28,000–36,000 deaths annually in the UK (UK Health Security Agency, 2023).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Prevention-focused approach delivers economic returns of up to £14 per £1 invested (Health Foundation, 2024).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Implementation is limited by austerity and fragmented governance (Bambra et al., 2021).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Cross-sector collaboration remains essential but challenging (The King’s Fund, 2023).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0F4E75A-A1F3-0AAD-94B8-1CC5733AFE2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07" t="15056" r="1404"/>
          <a:stretch>
            <a:fillRect/>
          </a:stretch>
        </p:blipFill>
        <p:spPr>
          <a:xfrm>
            <a:off x="8001000" y="2057400"/>
            <a:ext cx="3962400" cy="375814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35D3920-4F4A-8386-8A21-424EB0EB59B1}"/>
              </a:ext>
            </a:extLst>
          </p:cNvPr>
          <p:cNvSpPr txBox="1"/>
          <p:nvPr/>
        </p:nvSpPr>
        <p:spPr>
          <a:xfrm>
            <a:off x="8001000" y="5815546"/>
            <a:ext cx="396240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>
                <a:hlinkClick r:id="rId3"/>
              </a:rPr>
              <a:t>https://www.changelabsolutions.org/sites/default/files/styles/922x664/public/2019-06/From%20Start%20to%20Finish%20-%20Health%20in%20All%20Policies.png?h=e4a44fbd&amp;itok=whjqCrKu</a:t>
            </a:r>
            <a:r>
              <a:rPr lang="en-GB" sz="105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561839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BC7B05-4822-9F32-DE4A-43E52696DB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NHS Long Term Plan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EE7818F-9FF1-847D-1B49-85C72EF89D88}"/>
              </a:ext>
            </a:extLst>
          </p:cNvPr>
          <p:cNvSpPr txBox="1"/>
          <p:nvPr/>
        </p:nvSpPr>
        <p:spPr>
          <a:xfrm>
            <a:off x="762000" y="1752600"/>
            <a:ext cx="11125200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NHS Long Term Plan (2019) provides a 10-year strategy for integrating health, wellbeing and sustainability within healthcare delivery.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plan aims to shift healthcare away from hospital-based treatment towards prevention, personalised care and integrated service delivery (NHS Long Term Plan, 2019).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Integrated Care Systems strengthen collaboration between healthcare providers, local authorities and community organisations (NHS Long Term Plan, 2019).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An additional £20.5 billion annual investment supports early intervention and primary care services, aligning with SDG 3 and SDG 10 (NHS Long Term Plan, 2019).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plan reflects the principle of proportionate universalism by scaling services according to levels of need in deprived communities 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Papalexandris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et al., 2026).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Despite its strategic ambitions, implementation continues to be affected by NHS performance pressures, including waiting lists exceeding 7 million patients in 2025 (NHS England, 2025).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Future success depends on sustained investment in prevention, tackling social determinants of health and reducing long-term sickness-related inequalities.</a:t>
            </a:r>
          </a:p>
        </p:txBody>
      </p:sp>
    </p:spTree>
    <p:extLst>
      <p:ext uri="{BB962C8B-B14F-4D97-AF65-F5344CB8AC3E}">
        <p14:creationId xmlns:p14="http://schemas.microsoft.com/office/powerpoint/2010/main" val="16526361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B1FA8F-BC6B-CC3D-3A79-315C488BF5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Integration of Health, Wellbeing and Sustainable Development- NHS Health Checks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4AD75B-66CD-5083-F8D5-89514F575D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1828799"/>
            <a:ext cx="6096000" cy="4572001"/>
          </a:xfrm>
        </p:spPr>
        <p:txBody>
          <a:bodyPr>
            <a:normAutofit/>
          </a:bodyPr>
          <a:lstStyle/>
          <a:p>
            <a:pPr lvl="0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NHS Health Check Programme introduced in England in 2009. </a:t>
            </a:r>
          </a:p>
          <a:p>
            <a:pPr lvl="0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Targets adults aged 40–74 years for cardiovascular risk assessment (OHID, 2024). </a:t>
            </a:r>
          </a:p>
          <a:p>
            <a:pPr lvl="0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Over 10 million health checks delivered nationally (OHID, 2024). </a:t>
            </a:r>
          </a:p>
          <a:p>
            <a:pPr lvl="0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Based on the Health Belief Model (Rosenstock, 1974). </a:t>
            </a:r>
          </a:p>
          <a:p>
            <a:pPr lvl="0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Provides personalised risk information to encourage behaviour change (Tanner et al., 2022). </a:t>
            </a:r>
          </a:p>
          <a:p>
            <a:pPr lvl="0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Supports prevention, early intervention and sustainable healthcare delivery.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F26C88E-EC93-812B-818E-F6FAFEDAB20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" y="1905000"/>
            <a:ext cx="5867400" cy="4191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35752A4-178F-EFF0-4570-16B758AB3BA7}"/>
              </a:ext>
            </a:extLst>
          </p:cNvPr>
          <p:cNvSpPr txBox="1"/>
          <p:nvPr/>
        </p:nvSpPr>
        <p:spPr>
          <a:xfrm>
            <a:off x="304800" y="5715000"/>
            <a:ext cx="57150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hlinkClick r:id="rId3"/>
              </a:rPr>
              <a:t>https://media.licdn.com/dms/image/v2/D4D12AQHiJAxUe-yPhQ/article-cover_image-shrink_720_1280/article-cover_image-shrink_720_1280/0/1698229287938?e=2147483647&amp;v=beta&amp;t=xNxrQ-WazB8a5mDEJkUI91CY8jZd8J6UM3qeJFXZA4U</a:t>
            </a:r>
            <a:r>
              <a:rPr lang="en-GB" sz="11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6133945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9EA8DF-22D4-DCB4-4BD2-67D44EDBA1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Evaluating NHS Health Check Programme</a:t>
            </a:r>
          </a:p>
        </p:txBody>
      </p:sp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F7AC93FA-E5F8-235B-74B4-F9518140342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39183368"/>
              </p:ext>
            </p:extLst>
          </p:nvPr>
        </p:nvGraphicFramePr>
        <p:xfrm>
          <a:off x="1066800" y="1676400"/>
          <a:ext cx="10515600" cy="50823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36675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6EE425-414A-E706-FC9A-E50A136F50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Equity and Access</a:t>
            </a:r>
            <a:endParaRPr lang="en-GB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6644D0D7-00C7-FD3B-6DB9-A1E22578004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41773127"/>
              </p:ext>
            </p:extLst>
          </p:nvPr>
        </p:nvGraphicFramePr>
        <p:xfrm>
          <a:off x="3810000" y="1524000"/>
          <a:ext cx="8229600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66EBD106-6AA6-C6F7-A4E4-E42785E1251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" y="1828800"/>
            <a:ext cx="4495800" cy="449580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2153432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9CD46C-9273-D015-10A1-995472D917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Addressing Health Inequalities in Service Delivery</a:t>
            </a:r>
            <a:endParaRPr lang="en-GB" dirty="0"/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E6F1A014-DE46-3794-633B-3C159CA6A65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47656281"/>
              </p:ext>
            </p:extLst>
          </p:nvPr>
        </p:nvGraphicFramePr>
        <p:xfrm>
          <a:off x="6096000" y="1828800"/>
          <a:ext cx="5943600" cy="4343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79247051-92F3-6F6E-2F6B-856E4337CDC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800" y="1905001"/>
            <a:ext cx="5105400" cy="40385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62985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D193F0-62A3-3AC4-C9B1-FA229C9980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Recommendations</a:t>
            </a:r>
            <a:endParaRPr lang="en-GB" dirty="0"/>
          </a:p>
        </p:txBody>
      </p:sp>
      <p:graphicFrame>
        <p:nvGraphicFramePr>
          <p:cNvPr id="8" name="Diagram 7">
            <a:extLst>
              <a:ext uri="{FF2B5EF4-FFF2-40B4-BE49-F238E27FC236}">
                <a16:creationId xmlns:a16="http://schemas.microsoft.com/office/drawing/2014/main" id="{1D04A594-371B-B30E-B19C-E2DD3FC2ECA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47875726"/>
              </p:ext>
            </p:extLst>
          </p:nvPr>
        </p:nvGraphicFramePr>
        <p:xfrm>
          <a:off x="762000" y="1981200"/>
          <a:ext cx="11201400" cy="4419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874921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6738F4-1A9F-A2BA-2A52-674C5C10A0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</a:t>
            </a:r>
            <a:endParaRPr lang="en-GB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DC654839-BDFA-A10F-D967-140EE1DD17A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09089029"/>
              </p:ext>
            </p:extLst>
          </p:nvPr>
        </p:nvGraphicFramePr>
        <p:xfrm>
          <a:off x="152400" y="1600200"/>
          <a:ext cx="12039600" cy="5029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661795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62DB172-65B9-0DBB-FDA1-40758AEAAE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C203B2-BD18-920D-E7F2-FA7B9E1B60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EED664-CC51-E9B3-E49C-F5AC06C586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" y="1524001"/>
            <a:ext cx="11506200" cy="5234780"/>
          </a:xfrm>
        </p:spPr>
        <p:txBody>
          <a:bodyPr>
            <a:noAutofit/>
          </a:bodyPr>
          <a:lstStyle/>
          <a:p>
            <a:pPr lvl="0">
              <a:lnSpc>
                <a:spcPct val="100000"/>
              </a:lnSpc>
              <a:spcBef>
                <a:spcPts val="600"/>
              </a:spcBef>
            </a:pPr>
            <a:r>
              <a:rPr lang="en-GB" sz="1400" dirty="0">
                <a:latin typeface="Abadi" panose="020B0604020104020204" pitchFamily="34" charset="0"/>
                <a:cs typeface="Arial" panose="020B0604020202020204" pitchFamily="34" charset="0"/>
              </a:rPr>
              <a:t>Bambra, C., Riordan, R., Ford, J. and Matthews, F., 2020. The COVID-19 pandemic and health inequalities. </a:t>
            </a:r>
            <a:r>
              <a:rPr lang="en-GB" sz="1400" i="1" dirty="0">
                <a:latin typeface="Abadi" panose="020B0604020104020204" pitchFamily="34" charset="0"/>
                <a:cs typeface="Arial" panose="020B0604020202020204" pitchFamily="34" charset="0"/>
              </a:rPr>
              <a:t>J </a:t>
            </a:r>
            <a:r>
              <a:rPr lang="en-GB" sz="1400" i="1" dirty="0" err="1">
                <a:latin typeface="Abadi" panose="020B0604020104020204" pitchFamily="34" charset="0"/>
                <a:cs typeface="Arial" panose="020B0604020202020204" pitchFamily="34" charset="0"/>
              </a:rPr>
              <a:t>Epidemiol</a:t>
            </a:r>
            <a:r>
              <a:rPr lang="en-GB" sz="1400" i="1" dirty="0">
                <a:latin typeface="Abadi" panose="020B0604020104020204" pitchFamily="34" charset="0"/>
                <a:cs typeface="Arial" panose="020B0604020202020204" pitchFamily="34" charset="0"/>
              </a:rPr>
              <a:t> Community Health</a:t>
            </a:r>
            <a:r>
              <a:rPr lang="en-GB" sz="1400" dirty="0">
                <a:latin typeface="Abadi" panose="020B0604020104020204" pitchFamily="34" charset="0"/>
                <a:cs typeface="Arial" panose="020B0604020202020204" pitchFamily="34" charset="0"/>
              </a:rPr>
              <a:t>, </a:t>
            </a:r>
            <a:r>
              <a:rPr lang="en-GB" sz="1400" i="1" dirty="0">
                <a:latin typeface="Abadi" panose="020B0604020104020204" pitchFamily="34" charset="0"/>
                <a:cs typeface="Arial" panose="020B0604020202020204" pitchFamily="34" charset="0"/>
              </a:rPr>
              <a:t>74</a:t>
            </a:r>
            <a:r>
              <a:rPr lang="en-GB" sz="1400" dirty="0">
                <a:latin typeface="Abadi" panose="020B0604020104020204" pitchFamily="34" charset="0"/>
                <a:cs typeface="Arial" panose="020B0604020202020204" pitchFamily="34" charset="0"/>
              </a:rPr>
              <a:t>(11), pp.964-968. </a:t>
            </a:r>
            <a:r>
              <a:rPr lang="en-GB" sz="1400" u="sng" dirty="0">
                <a:latin typeface="Abadi" panose="020B0604020104020204" pitchFamily="34" charset="0"/>
                <a:cs typeface="Arial" panose="020B0604020202020204" pitchFamily="34" charset="0"/>
                <a:hlinkClick r:id="rId2"/>
              </a:rPr>
              <a:t>https://doi.org/10.1136/jech-2020-214401</a:t>
            </a:r>
            <a:r>
              <a:rPr lang="en-GB" sz="1400" dirty="0">
                <a:latin typeface="Abadi" panose="020B0604020104020204" pitchFamily="34" charset="0"/>
                <a:cs typeface="Arial" panose="020B0604020202020204" pitchFamily="34" charset="0"/>
              </a:rPr>
              <a:t> </a:t>
            </a:r>
          </a:p>
          <a:p>
            <a:pPr lvl="0">
              <a:lnSpc>
                <a:spcPct val="100000"/>
              </a:lnSpc>
              <a:spcBef>
                <a:spcPts val="600"/>
              </a:spcBef>
            </a:pPr>
            <a:r>
              <a:rPr lang="en-GB" sz="1400" dirty="0">
                <a:latin typeface="Abadi" panose="020B0604020104020204" pitchFamily="34" charset="0"/>
                <a:cs typeface="Arial" panose="020B0604020202020204" pitchFamily="34" charset="0"/>
              </a:rPr>
              <a:t>Benning, T.B., 2015. Limitations of the biopsychosocial model in psychiatry. </a:t>
            </a:r>
            <a:r>
              <a:rPr lang="en-GB" sz="1400" i="1" dirty="0">
                <a:latin typeface="Abadi" panose="020B0604020104020204" pitchFamily="34" charset="0"/>
                <a:cs typeface="Arial" panose="020B0604020202020204" pitchFamily="34" charset="0"/>
              </a:rPr>
              <a:t>Advances in Medical Education and practice</a:t>
            </a:r>
            <a:r>
              <a:rPr lang="en-GB" sz="1400" dirty="0">
                <a:latin typeface="Abadi" panose="020B0604020104020204" pitchFamily="34" charset="0"/>
                <a:cs typeface="Arial" panose="020B0604020202020204" pitchFamily="34" charset="0"/>
              </a:rPr>
              <a:t>, pp.347-352. </a:t>
            </a:r>
            <a:r>
              <a:rPr lang="en-GB" sz="1400" u="sng" dirty="0">
                <a:latin typeface="Abadi" panose="020B0604020104020204" pitchFamily="34" charset="0"/>
                <a:cs typeface="Arial" panose="020B0604020202020204" pitchFamily="34" charset="0"/>
                <a:hlinkClick r:id="rId3"/>
              </a:rPr>
              <a:t>https://doi.org/10.2147/AMEP.S82937</a:t>
            </a:r>
            <a:endParaRPr lang="en-GB" sz="1400" dirty="0">
              <a:latin typeface="Abadi" panose="020B0604020104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00000"/>
              </a:lnSpc>
              <a:spcBef>
                <a:spcPts val="600"/>
              </a:spcBef>
            </a:pPr>
            <a:r>
              <a:rPr lang="en-GB" sz="1400" dirty="0">
                <a:latin typeface="Abadi" panose="020B0604020104020204" pitchFamily="34" charset="0"/>
                <a:cs typeface="Arial" panose="020B0604020202020204" pitchFamily="34" charset="0"/>
              </a:rPr>
              <a:t>Brundtland, G.H., 1987. Our common future world commission on environment and </a:t>
            </a:r>
            <a:r>
              <a:rPr lang="en-GB" sz="1400" dirty="0" err="1">
                <a:latin typeface="Abadi" panose="020B0604020104020204" pitchFamily="34" charset="0"/>
                <a:cs typeface="Arial" panose="020B0604020202020204" pitchFamily="34" charset="0"/>
              </a:rPr>
              <a:t>developement</a:t>
            </a:r>
            <a:r>
              <a:rPr lang="en-GB" sz="1400" dirty="0">
                <a:latin typeface="Abadi" panose="020B0604020104020204" pitchFamily="34" charset="0"/>
                <a:cs typeface="Arial" panose="020B0604020202020204" pitchFamily="34" charset="0"/>
              </a:rPr>
              <a:t>. </a:t>
            </a:r>
            <a:r>
              <a:rPr lang="en-GB" sz="1400" u="sng" dirty="0">
                <a:latin typeface="Abadi" panose="020B0604020104020204" pitchFamily="34" charset="0"/>
                <a:cs typeface="Arial" panose="020B0604020202020204" pitchFamily="34" charset="0"/>
                <a:hlinkClick r:id="rId4"/>
              </a:rPr>
              <a:t>http://www.un-documents.net/our-common-future.pdf</a:t>
            </a:r>
            <a:r>
              <a:rPr lang="en-GB" sz="1400" dirty="0">
                <a:latin typeface="Abadi" panose="020B0604020104020204" pitchFamily="34" charset="0"/>
                <a:cs typeface="Arial" panose="020B0604020202020204" pitchFamily="34" charset="0"/>
              </a:rPr>
              <a:t>  </a:t>
            </a:r>
          </a:p>
          <a:p>
            <a:pPr lvl="0">
              <a:lnSpc>
                <a:spcPct val="100000"/>
              </a:lnSpc>
              <a:spcBef>
                <a:spcPts val="600"/>
              </a:spcBef>
            </a:pPr>
            <a:r>
              <a:rPr lang="en-GB" sz="1400" dirty="0">
                <a:latin typeface="Abadi" panose="020B0604020104020204" pitchFamily="34" charset="0"/>
                <a:cs typeface="Arial" panose="020B0604020202020204" pitchFamily="34" charset="0"/>
              </a:rPr>
              <a:t>Bunten, A., Porter, L., Gold, N. and Bogle, V., 2020. A systematic review of factors influencing NHS health check uptake: invitation methods, patient characteristics, and the impact of interventions. </a:t>
            </a:r>
            <a:r>
              <a:rPr lang="en-GB" sz="1400" i="1" dirty="0">
                <a:latin typeface="Abadi" panose="020B0604020104020204" pitchFamily="34" charset="0"/>
                <a:cs typeface="Arial" panose="020B0604020202020204" pitchFamily="34" charset="0"/>
              </a:rPr>
              <a:t>BMC public health</a:t>
            </a:r>
            <a:r>
              <a:rPr lang="en-GB" sz="1400" dirty="0">
                <a:latin typeface="Abadi" panose="020B0604020104020204" pitchFamily="34" charset="0"/>
                <a:cs typeface="Arial" panose="020B0604020202020204" pitchFamily="34" charset="0"/>
              </a:rPr>
              <a:t>, </a:t>
            </a:r>
            <a:r>
              <a:rPr lang="en-GB" sz="1400" i="1" dirty="0">
                <a:latin typeface="Abadi" panose="020B0604020104020204" pitchFamily="34" charset="0"/>
                <a:cs typeface="Arial" panose="020B0604020202020204" pitchFamily="34" charset="0"/>
              </a:rPr>
              <a:t>20</a:t>
            </a:r>
            <a:r>
              <a:rPr lang="en-GB" sz="1400" dirty="0">
                <a:latin typeface="Abadi" panose="020B0604020104020204" pitchFamily="34" charset="0"/>
                <a:cs typeface="Arial" panose="020B0604020202020204" pitchFamily="34" charset="0"/>
              </a:rPr>
              <a:t>(1), p.93. </a:t>
            </a:r>
            <a:r>
              <a:rPr lang="en-GB" sz="1400" u="sng" dirty="0">
                <a:latin typeface="Abadi" panose="020B0604020104020204" pitchFamily="34" charset="0"/>
                <a:cs typeface="Arial" panose="020B0604020202020204" pitchFamily="34" charset="0"/>
                <a:hlinkClick r:id="rId5"/>
              </a:rPr>
              <a:t>https://doi.org/10.1186/s12889-019-7889-4</a:t>
            </a:r>
            <a:r>
              <a:rPr lang="en-GB" sz="1400" dirty="0">
                <a:latin typeface="Abadi" panose="020B0604020104020204" pitchFamily="34" charset="0"/>
                <a:cs typeface="Arial" panose="020B0604020202020204" pitchFamily="34" charset="0"/>
              </a:rPr>
              <a:t> </a:t>
            </a:r>
          </a:p>
          <a:p>
            <a:pPr lvl="0">
              <a:lnSpc>
                <a:spcPct val="100000"/>
              </a:lnSpc>
              <a:spcBef>
                <a:spcPts val="600"/>
              </a:spcBef>
            </a:pPr>
            <a:r>
              <a:rPr lang="en-GB" sz="1400" dirty="0">
                <a:latin typeface="Abadi" panose="020B0604020104020204" pitchFamily="34" charset="0"/>
                <a:cs typeface="Arial" panose="020B0604020202020204" pitchFamily="34" charset="0"/>
              </a:rPr>
              <a:t>Cain, R., Greece, J.A., Galea, S., Knight, E.K., Manco, A., Parikh, A. and Jones, D.K., 2022. Improving health across sectors: Best practices for the implementation of health in all policies approaches. </a:t>
            </a:r>
            <a:r>
              <a:rPr lang="en-GB" sz="1400" i="1" dirty="0">
                <a:latin typeface="Abadi" panose="020B0604020104020204" pitchFamily="34" charset="0"/>
                <a:cs typeface="Arial" panose="020B0604020202020204" pitchFamily="34" charset="0"/>
              </a:rPr>
              <a:t>Preventive Medicine Reports</a:t>
            </a:r>
            <a:r>
              <a:rPr lang="en-GB" sz="1400" dirty="0">
                <a:latin typeface="Abadi" panose="020B0604020104020204" pitchFamily="34" charset="0"/>
                <a:cs typeface="Arial" panose="020B0604020202020204" pitchFamily="34" charset="0"/>
              </a:rPr>
              <a:t>, </a:t>
            </a:r>
            <a:r>
              <a:rPr lang="en-GB" sz="1400" i="1" dirty="0">
                <a:latin typeface="Abadi" panose="020B0604020104020204" pitchFamily="34" charset="0"/>
                <a:cs typeface="Arial" panose="020B0604020202020204" pitchFamily="34" charset="0"/>
              </a:rPr>
              <a:t>29</a:t>
            </a:r>
            <a:r>
              <a:rPr lang="en-GB" sz="1400" dirty="0">
                <a:latin typeface="Abadi" panose="020B0604020104020204" pitchFamily="34" charset="0"/>
                <a:cs typeface="Arial" panose="020B0604020202020204" pitchFamily="34" charset="0"/>
              </a:rPr>
              <a:t>, p.101961. </a:t>
            </a:r>
            <a:r>
              <a:rPr lang="en-GB" sz="1400" u="sng" dirty="0">
                <a:latin typeface="Abadi" panose="020B0604020104020204" pitchFamily="34" charset="0"/>
                <a:cs typeface="Arial" panose="020B0604020202020204" pitchFamily="34" charset="0"/>
                <a:hlinkClick r:id="rId6"/>
              </a:rPr>
              <a:t>https://doi.org/10.1016/j.pmedr.2022.101961</a:t>
            </a:r>
            <a:r>
              <a:rPr lang="en-GB" sz="1400" dirty="0">
                <a:latin typeface="Abadi" panose="020B0604020104020204" pitchFamily="34" charset="0"/>
                <a:cs typeface="Arial" panose="020B0604020202020204" pitchFamily="34" charset="0"/>
              </a:rPr>
              <a:t> </a:t>
            </a:r>
          </a:p>
          <a:p>
            <a:pPr lvl="0">
              <a:lnSpc>
                <a:spcPct val="100000"/>
              </a:lnSpc>
              <a:spcBef>
                <a:spcPts val="600"/>
              </a:spcBef>
            </a:pPr>
            <a:r>
              <a:rPr lang="en-GB" sz="1400" dirty="0">
                <a:latin typeface="Abadi" panose="020B0604020104020204" pitchFamily="34" charset="0"/>
                <a:cs typeface="Arial" panose="020B0604020202020204" pitchFamily="34" charset="0"/>
              </a:rPr>
              <a:t>Dahlgren, G. and Whitehead, M., 1991. </a:t>
            </a:r>
            <a:r>
              <a:rPr lang="en-GB" sz="1400" i="1" dirty="0">
                <a:latin typeface="Abadi" panose="020B0604020104020204" pitchFamily="34" charset="0"/>
                <a:cs typeface="Arial" panose="020B0604020202020204" pitchFamily="34" charset="0"/>
              </a:rPr>
              <a:t>Policies and strategies to promote social equity in health</a:t>
            </a:r>
            <a:r>
              <a:rPr lang="en-GB" sz="1400" dirty="0">
                <a:latin typeface="Abadi" panose="020B0604020104020204" pitchFamily="34" charset="0"/>
                <a:cs typeface="Arial" panose="020B0604020202020204" pitchFamily="34" charset="0"/>
              </a:rPr>
              <a:t>. Stockholm: Institute for Futures Studies.</a:t>
            </a:r>
          </a:p>
          <a:p>
            <a:pPr lvl="0">
              <a:lnSpc>
                <a:spcPct val="100000"/>
              </a:lnSpc>
              <a:spcBef>
                <a:spcPts val="600"/>
              </a:spcBef>
            </a:pPr>
            <a:r>
              <a:rPr lang="en-GB" sz="1400" dirty="0">
                <a:latin typeface="Abadi" panose="020B0604020104020204" pitchFamily="34" charset="0"/>
                <a:cs typeface="Arial" panose="020B0604020202020204" pitchFamily="34" charset="0"/>
              </a:rPr>
              <a:t>Dodge, R., Daly, A.P., Huyton, J. and Sanders, L.D., 2012. The challenge of defining wellbeing. </a:t>
            </a:r>
            <a:r>
              <a:rPr lang="en-GB" sz="1400" i="1" dirty="0">
                <a:latin typeface="Abadi" panose="020B0604020104020204" pitchFamily="34" charset="0"/>
                <a:cs typeface="Arial" panose="020B0604020202020204" pitchFamily="34" charset="0"/>
              </a:rPr>
              <a:t>International Journal of Wellbeing</a:t>
            </a:r>
            <a:r>
              <a:rPr lang="en-GB" sz="1400" dirty="0">
                <a:latin typeface="Abadi" panose="020B0604020104020204" pitchFamily="34" charset="0"/>
                <a:cs typeface="Arial" panose="020B0604020202020204" pitchFamily="34" charset="0"/>
              </a:rPr>
              <a:t>, 2(3), pp.222–235.</a:t>
            </a:r>
          </a:p>
          <a:p>
            <a:pPr lvl="0">
              <a:lnSpc>
                <a:spcPct val="100000"/>
              </a:lnSpc>
              <a:spcBef>
                <a:spcPts val="600"/>
              </a:spcBef>
            </a:pPr>
            <a:r>
              <a:rPr lang="en-GB" sz="1400" dirty="0">
                <a:latin typeface="Abadi" panose="020B0604020104020204" pitchFamily="34" charset="0"/>
                <a:cs typeface="Arial" panose="020B0604020202020204" pitchFamily="34" charset="0"/>
              </a:rPr>
              <a:t>Engel, G.L., 1977</a:t>
            </a:r>
            <a:r>
              <a:rPr lang="en-GB" sz="1400" b="1" dirty="0">
                <a:latin typeface="Abadi" panose="020B0604020104020204" pitchFamily="34" charset="0"/>
                <a:cs typeface="Arial" panose="020B0604020202020204" pitchFamily="34" charset="0"/>
              </a:rPr>
              <a:t>.</a:t>
            </a:r>
            <a:r>
              <a:rPr lang="en-GB" sz="1400" dirty="0">
                <a:latin typeface="Abadi" panose="020B0604020104020204" pitchFamily="34" charset="0"/>
                <a:cs typeface="Arial" panose="020B0604020202020204" pitchFamily="34" charset="0"/>
              </a:rPr>
              <a:t> The need for a new medical model: A challenge for biomedicine. </a:t>
            </a:r>
            <a:r>
              <a:rPr lang="en-GB" sz="1400" i="1" dirty="0">
                <a:latin typeface="Abadi" panose="020B0604020104020204" pitchFamily="34" charset="0"/>
                <a:cs typeface="Arial" panose="020B0604020202020204" pitchFamily="34" charset="0"/>
              </a:rPr>
              <a:t>Science</a:t>
            </a:r>
            <a:r>
              <a:rPr lang="en-GB" sz="1400" dirty="0">
                <a:latin typeface="Abadi" panose="020B0604020104020204" pitchFamily="34" charset="0"/>
                <a:cs typeface="Arial" panose="020B0604020202020204" pitchFamily="34" charset="0"/>
              </a:rPr>
              <a:t>, 196(4286), pp.129–136. </a:t>
            </a:r>
            <a:r>
              <a:rPr lang="en-GB" sz="1400" u="sng" dirty="0">
                <a:latin typeface="Abadi" panose="020B0604020104020204" pitchFamily="34" charset="0"/>
                <a:cs typeface="Arial" panose="020B0604020202020204" pitchFamily="34" charset="0"/>
                <a:hlinkClick r:id="rId7"/>
              </a:rPr>
              <a:t>https://doi.org/10.1126/science.847460</a:t>
            </a:r>
            <a:r>
              <a:rPr lang="en-GB" sz="1400" dirty="0">
                <a:latin typeface="Abadi" panose="020B0604020104020204" pitchFamily="34" charset="0"/>
                <a:cs typeface="Arial" panose="020B0604020202020204" pitchFamily="34" charset="0"/>
              </a:rPr>
              <a:t> </a:t>
            </a:r>
          </a:p>
          <a:p>
            <a:pPr lvl="0">
              <a:lnSpc>
                <a:spcPct val="100000"/>
              </a:lnSpc>
              <a:spcBef>
                <a:spcPts val="600"/>
              </a:spcBef>
            </a:pPr>
            <a:r>
              <a:rPr lang="en-GB" sz="1400" dirty="0" err="1">
                <a:latin typeface="Abadi" panose="020B0604020104020204" pitchFamily="34" charset="0"/>
                <a:cs typeface="Arial" panose="020B0604020202020204" pitchFamily="34" charset="0"/>
              </a:rPr>
              <a:t>Fet</a:t>
            </a:r>
            <a:r>
              <a:rPr lang="en-GB" sz="1400" dirty="0">
                <a:latin typeface="Abadi" panose="020B0604020104020204" pitchFamily="34" charset="0"/>
                <a:cs typeface="Arial" panose="020B0604020202020204" pitchFamily="34" charset="0"/>
              </a:rPr>
              <a:t>, A.M., 2024. Linking sustainable good health and well-being to the sustainable development goals: An historical perspective. In </a:t>
            </a:r>
            <a:r>
              <a:rPr lang="en-GB" sz="1400" i="1" dirty="0">
                <a:latin typeface="Abadi" panose="020B0604020104020204" pitchFamily="34" charset="0"/>
                <a:cs typeface="Arial" panose="020B0604020202020204" pitchFamily="34" charset="0"/>
              </a:rPr>
              <a:t>Towards sustainable good health and well-being: The role of health literacy</a:t>
            </a:r>
            <a:r>
              <a:rPr lang="en-GB" sz="1400" dirty="0">
                <a:latin typeface="Abadi" panose="020B0604020104020204" pitchFamily="34" charset="0"/>
                <a:cs typeface="Arial" panose="020B0604020202020204" pitchFamily="34" charset="0"/>
              </a:rPr>
              <a:t> (pp. 3-20). Cham: Springer Nature Switzerland. </a:t>
            </a:r>
            <a:r>
              <a:rPr lang="en-GB" sz="1400" u="sng" dirty="0">
                <a:latin typeface="Abadi" panose="020B0604020104020204" pitchFamily="34" charset="0"/>
                <a:cs typeface="Arial" panose="020B0604020202020204" pitchFamily="34" charset="0"/>
                <a:hlinkClick r:id="rId8"/>
              </a:rPr>
              <a:t>https://doi.org/10.1007/978-3-031-61810-9_1</a:t>
            </a:r>
            <a:r>
              <a:rPr lang="en-GB" sz="1400" dirty="0">
                <a:latin typeface="Abadi" panose="020B0604020104020204" pitchFamily="34" charset="0"/>
                <a:cs typeface="Arial" panose="020B0604020202020204" pitchFamily="34" charset="0"/>
              </a:rPr>
              <a:t> </a:t>
            </a:r>
          </a:p>
          <a:p>
            <a:pPr lvl="0">
              <a:lnSpc>
                <a:spcPct val="100000"/>
              </a:lnSpc>
              <a:spcBef>
                <a:spcPts val="600"/>
              </a:spcBef>
            </a:pPr>
            <a:r>
              <a:rPr lang="en-GB" sz="1400" dirty="0">
                <a:latin typeface="Abadi" panose="020B0604020104020204" pitchFamily="34" charset="0"/>
                <a:cs typeface="Arial" panose="020B0604020202020204" pitchFamily="34" charset="0"/>
              </a:rPr>
              <a:t>Harte, E., </a:t>
            </a:r>
            <a:r>
              <a:rPr lang="en-GB" sz="1400" dirty="0" err="1">
                <a:latin typeface="Abadi" panose="020B0604020104020204" pitchFamily="34" charset="0"/>
                <a:cs typeface="Arial" panose="020B0604020202020204" pitchFamily="34" charset="0"/>
              </a:rPr>
              <a:t>MacLure</a:t>
            </a:r>
            <a:r>
              <a:rPr lang="en-GB" sz="1400" dirty="0">
                <a:latin typeface="Abadi" panose="020B0604020104020204" pitchFamily="34" charset="0"/>
                <a:cs typeface="Arial" panose="020B0604020202020204" pitchFamily="34" charset="0"/>
              </a:rPr>
              <a:t>, C., Martin, A., Saunders, C.L., Meads, C., Walter, F.M., Griffin, S.J., Mant, J. and Usher-Smith, J.A., 2017. Reasons why people do not attend NHS Health Checks: a systematic review and qualitative synthesis. </a:t>
            </a:r>
            <a:r>
              <a:rPr lang="en-GB" sz="1400" i="1" dirty="0">
                <a:latin typeface="Abadi" panose="020B0604020104020204" pitchFamily="34" charset="0"/>
                <a:cs typeface="Arial" panose="020B0604020202020204" pitchFamily="34" charset="0"/>
              </a:rPr>
              <a:t>British Journal of General Practice</a:t>
            </a:r>
            <a:r>
              <a:rPr lang="en-GB" sz="1400" dirty="0">
                <a:latin typeface="Abadi" panose="020B0604020104020204" pitchFamily="34" charset="0"/>
                <a:cs typeface="Arial" panose="020B0604020202020204" pitchFamily="34" charset="0"/>
              </a:rPr>
              <a:t>. </a:t>
            </a:r>
            <a:r>
              <a:rPr lang="en-GB" sz="1400" u="sng" dirty="0">
                <a:latin typeface="Abadi" panose="020B0604020104020204" pitchFamily="34" charset="0"/>
                <a:cs typeface="Arial" panose="020B0604020202020204" pitchFamily="34" charset="0"/>
                <a:hlinkClick r:id="rId9"/>
              </a:rPr>
              <a:t>https://doi.org/10.1136/bmjopen-2017-017169</a:t>
            </a:r>
            <a:r>
              <a:rPr lang="en-GB" sz="1400" dirty="0">
                <a:latin typeface="Abadi" panose="020B0604020104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159472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69437D-3A6B-7D47-FD3C-2CC0FE120A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678FB0-296B-DBFA-E610-1F463D1408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C7170F-591F-73BD-6483-ACE5F6D803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" y="1524001"/>
            <a:ext cx="12039600" cy="5234780"/>
          </a:xfrm>
        </p:spPr>
        <p:txBody>
          <a:bodyPr>
            <a:noAutofit/>
          </a:bodyPr>
          <a:lstStyle/>
          <a:p>
            <a:pPr lvl="0">
              <a:lnSpc>
                <a:spcPct val="100000"/>
              </a:lnSpc>
              <a:spcBef>
                <a:spcPts val="600"/>
              </a:spcBef>
            </a:pPr>
            <a:r>
              <a:rPr lang="en-GB" sz="1400" dirty="0">
                <a:latin typeface="Abadi" panose="020B0604020104020204" pitchFamily="34" charset="0"/>
              </a:rPr>
              <a:t>Huber, M., </a:t>
            </a:r>
            <a:r>
              <a:rPr lang="en-GB" sz="1400" dirty="0" err="1">
                <a:latin typeface="Abadi" panose="020B0604020104020204" pitchFamily="34" charset="0"/>
              </a:rPr>
              <a:t>Knottnerus</a:t>
            </a:r>
            <a:r>
              <a:rPr lang="en-GB" sz="1400" dirty="0">
                <a:latin typeface="Abadi" panose="020B0604020104020204" pitchFamily="34" charset="0"/>
              </a:rPr>
              <a:t>, J.A., Green, L., Van Der Horst, H., Jadad, A.R., Kromhout, D., Leonard, B., Lorig, K., Loureiro, M.I., Van Der Meer, J.W. and Schnabel, P., 2011. How should we define health?. </a:t>
            </a:r>
            <a:r>
              <a:rPr lang="en-GB" sz="1400" i="1" dirty="0" err="1">
                <a:latin typeface="Abadi" panose="020B0604020104020204" pitchFamily="34" charset="0"/>
              </a:rPr>
              <a:t>Bmj</a:t>
            </a:r>
            <a:r>
              <a:rPr lang="en-GB" sz="1400" dirty="0">
                <a:latin typeface="Abadi" panose="020B0604020104020204" pitchFamily="34" charset="0"/>
              </a:rPr>
              <a:t>, </a:t>
            </a:r>
            <a:r>
              <a:rPr lang="en-GB" sz="1400" i="1" dirty="0">
                <a:latin typeface="Abadi" panose="020B0604020104020204" pitchFamily="34" charset="0"/>
              </a:rPr>
              <a:t>343</a:t>
            </a:r>
            <a:r>
              <a:rPr lang="en-GB" sz="1400" dirty="0">
                <a:latin typeface="Abadi" panose="020B0604020104020204" pitchFamily="34" charset="0"/>
              </a:rPr>
              <a:t>. </a:t>
            </a:r>
            <a:r>
              <a:rPr lang="en-GB" sz="1400" u="sng" dirty="0">
                <a:latin typeface="Abadi" panose="020B0604020104020204" pitchFamily="34" charset="0"/>
                <a:hlinkClick r:id="rId2"/>
              </a:rPr>
              <a:t>https://doi.org/10.1136/bmj.d4163</a:t>
            </a:r>
            <a:r>
              <a:rPr lang="en-GB" sz="1400" dirty="0">
                <a:latin typeface="Abadi" panose="020B0604020104020204" pitchFamily="34" charset="0"/>
              </a:rPr>
              <a:t> </a:t>
            </a:r>
          </a:p>
          <a:p>
            <a:pPr lvl="0">
              <a:lnSpc>
                <a:spcPct val="100000"/>
              </a:lnSpc>
              <a:spcBef>
                <a:spcPts val="600"/>
              </a:spcBef>
            </a:pPr>
            <a:r>
              <a:rPr lang="en-GB" sz="1400" dirty="0">
                <a:latin typeface="Abadi" panose="020B0604020104020204" pitchFamily="34" charset="0"/>
              </a:rPr>
              <a:t>Kumar, R., Sahu, M. and Rodney, T., 2022. Efficacy of Motivational Interviewing and Brief Interventions on tobacco use among healthy adults: A systematic review of randomized controlled trials. </a:t>
            </a:r>
            <a:r>
              <a:rPr lang="en-GB" sz="1400" i="1" dirty="0" err="1">
                <a:latin typeface="Abadi" panose="020B0604020104020204" pitchFamily="34" charset="0"/>
              </a:rPr>
              <a:t>Investigacion</a:t>
            </a:r>
            <a:r>
              <a:rPr lang="en-GB" sz="1400" i="1" dirty="0">
                <a:latin typeface="Abadi" panose="020B0604020104020204" pitchFamily="34" charset="0"/>
              </a:rPr>
              <a:t> y </a:t>
            </a:r>
            <a:r>
              <a:rPr lang="en-GB" sz="1400" i="1" dirty="0" err="1">
                <a:latin typeface="Abadi" panose="020B0604020104020204" pitchFamily="34" charset="0"/>
              </a:rPr>
              <a:t>educacion</a:t>
            </a:r>
            <a:r>
              <a:rPr lang="en-GB" sz="1400" i="1" dirty="0">
                <a:latin typeface="Abadi" panose="020B0604020104020204" pitchFamily="34" charset="0"/>
              </a:rPr>
              <a:t> </a:t>
            </a:r>
            <a:r>
              <a:rPr lang="en-GB" sz="1400" i="1" dirty="0" err="1">
                <a:latin typeface="Abadi" panose="020B0604020104020204" pitchFamily="34" charset="0"/>
              </a:rPr>
              <a:t>en</a:t>
            </a:r>
            <a:r>
              <a:rPr lang="en-GB" sz="1400" i="1" dirty="0">
                <a:latin typeface="Abadi" panose="020B0604020104020204" pitchFamily="34" charset="0"/>
              </a:rPr>
              <a:t> </a:t>
            </a:r>
            <a:r>
              <a:rPr lang="en-GB" sz="1400" i="1" dirty="0" err="1">
                <a:latin typeface="Abadi" panose="020B0604020104020204" pitchFamily="34" charset="0"/>
              </a:rPr>
              <a:t>enfermeria</a:t>
            </a:r>
            <a:r>
              <a:rPr lang="en-GB" sz="1400" dirty="0">
                <a:latin typeface="Abadi" panose="020B0604020104020204" pitchFamily="34" charset="0"/>
              </a:rPr>
              <a:t>, </a:t>
            </a:r>
            <a:r>
              <a:rPr lang="en-GB" sz="1400" i="1" dirty="0">
                <a:latin typeface="Abadi" panose="020B0604020104020204" pitchFamily="34" charset="0"/>
              </a:rPr>
              <a:t>40</a:t>
            </a:r>
            <a:r>
              <a:rPr lang="en-GB" sz="1400" dirty="0">
                <a:latin typeface="Abadi" panose="020B0604020104020204" pitchFamily="34" charset="0"/>
              </a:rPr>
              <a:t>(3). </a:t>
            </a:r>
            <a:r>
              <a:rPr lang="en-GB" sz="1400" u="sng" dirty="0">
                <a:latin typeface="Abadi" panose="020B0604020104020204" pitchFamily="34" charset="0"/>
                <a:hlinkClick r:id="rId3"/>
              </a:rPr>
              <a:t>https://doi.org/10.17533/udea.iee.v40n3e03</a:t>
            </a:r>
            <a:r>
              <a:rPr lang="en-GB" sz="1400" dirty="0">
                <a:latin typeface="Abadi" panose="020B0604020104020204" pitchFamily="34" charset="0"/>
              </a:rPr>
              <a:t> </a:t>
            </a:r>
          </a:p>
          <a:p>
            <a:pPr lvl="0">
              <a:lnSpc>
                <a:spcPct val="100000"/>
              </a:lnSpc>
              <a:spcBef>
                <a:spcPts val="600"/>
              </a:spcBef>
            </a:pPr>
            <a:r>
              <a:rPr lang="en-GB" sz="1400" dirty="0">
                <a:latin typeface="Abadi" panose="020B0604020104020204" pitchFamily="34" charset="0"/>
              </a:rPr>
              <a:t>Lamming, L., 2022. </a:t>
            </a:r>
            <a:r>
              <a:rPr lang="en-GB" sz="1400" i="1" dirty="0">
                <a:latin typeface="Abadi" panose="020B0604020104020204" pitchFamily="34" charset="0"/>
              </a:rPr>
              <a:t>Link workers for population health: It's time to get with the (social prescribing) programme</a:t>
            </a:r>
            <a:r>
              <a:rPr lang="en-GB" sz="1400" dirty="0">
                <a:latin typeface="Abadi" panose="020B0604020104020204" pitchFamily="34" charset="0"/>
              </a:rPr>
              <a:t>. London: The King's Fund. Available at: </a:t>
            </a:r>
            <a:r>
              <a:rPr lang="en-GB" sz="1400" u="sng" dirty="0">
                <a:latin typeface="Abadi" panose="020B0604020104020204" pitchFamily="34" charset="0"/>
                <a:hlinkClick r:id="rId4"/>
              </a:rPr>
              <a:t>https://www.kingsfund.org.uk/insight-and-analysis/blogs/link-workers-population-health-social-prescribing</a:t>
            </a:r>
            <a:r>
              <a:rPr lang="en-GB" sz="1400" dirty="0">
                <a:latin typeface="Abadi" panose="020B0604020104020204" pitchFamily="34" charset="0"/>
              </a:rPr>
              <a:t> (Accessed: 18 June 2026)</a:t>
            </a:r>
          </a:p>
          <a:p>
            <a:pPr lvl="0">
              <a:lnSpc>
                <a:spcPct val="100000"/>
              </a:lnSpc>
              <a:spcBef>
                <a:spcPts val="600"/>
              </a:spcBef>
            </a:pPr>
            <a:r>
              <a:rPr lang="en-GB" sz="1400" dirty="0">
                <a:latin typeface="Abadi" panose="020B0604020104020204" pitchFamily="34" charset="0"/>
              </a:rPr>
              <a:t>Marmot, M., Allen, J., Boyce, T., Goldblatt, P. and Morrison, J., 2020. </a:t>
            </a:r>
            <a:r>
              <a:rPr lang="en-GB" sz="1400" i="1" dirty="0">
                <a:latin typeface="Abadi" panose="020B0604020104020204" pitchFamily="34" charset="0"/>
              </a:rPr>
              <a:t>Health Equity in England: The Marmot Review 10 Years On</a:t>
            </a:r>
            <a:r>
              <a:rPr lang="en-GB" sz="1400" dirty="0">
                <a:latin typeface="Abadi" panose="020B0604020104020204" pitchFamily="34" charset="0"/>
              </a:rPr>
              <a:t>. London: Institute of Health Equity. Available at: </a:t>
            </a:r>
            <a:r>
              <a:rPr lang="en-GB" sz="1400" u="sng" dirty="0">
                <a:latin typeface="Abadi" panose="020B0604020104020204" pitchFamily="34" charset="0"/>
                <a:hlinkClick r:id="rId5"/>
              </a:rPr>
              <a:t>https://www.health.org.uk/publications/reports/the-marmot-review-10-years-on</a:t>
            </a:r>
            <a:endParaRPr lang="en-GB" sz="1400" dirty="0">
              <a:latin typeface="Abadi" panose="020B0604020104020204" pitchFamily="34" charset="0"/>
            </a:endParaRPr>
          </a:p>
          <a:p>
            <a:pPr lvl="0">
              <a:lnSpc>
                <a:spcPct val="100000"/>
              </a:lnSpc>
              <a:spcBef>
                <a:spcPts val="600"/>
              </a:spcBef>
            </a:pPr>
            <a:r>
              <a:rPr lang="en-GB" sz="1400" dirty="0">
                <a:latin typeface="Abadi" panose="020B0604020104020204" pitchFamily="34" charset="0"/>
              </a:rPr>
              <a:t>Mitchell, S.B., Cartwright, L., Gude, A., Bethel, A., Hunt, H., Smith, J.R., Hayes, D., Bertotti, M., Jarvis-Beesley, P., Berry, V. and Husk, K., 2025. The use of social prescribing and community-based wellbeing activities as a potential prevention and early intervention pathway to improve adolescent emotional and social development: a systematic mapping review. </a:t>
            </a:r>
            <a:r>
              <a:rPr lang="en-GB" sz="1400" i="1" dirty="0">
                <a:latin typeface="Abadi" panose="020B0604020104020204" pitchFamily="34" charset="0"/>
              </a:rPr>
              <a:t>BMC Public Health</a:t>
            </a:r>
            <a:r>
              <a:rPr lang="en-GB" sz="1400" dirty="0">
                <a:latin typeface="Abadi" panose="020B0604020104020204" pitchFamily="34" charset="0"/>
              </a:rPr>
              <a:t>, </a:t>
            </a:r>
            <a:r>
              <a:rPr lang="en-GB" sz="1400" i="1" dirty="0">
                <a:latin typeface="Abadi" panose="020B0604020104020204" pitchFamily="34" charset="0"/>
              </a:rPr>
              <a:t>25</a:t>
            </a:r>
            <a:r>
              <a:rPr lang="en-GB" sz="1400" dirty="0">
                <a:latin typeface="Abadi" panose="020B0604020104020204" pitchFamily="34" charset="0"/>
              </a:rPr>
              <a:t>(1), p.3495. </a:t>
            </a:r>
            <a:r>
              <a:rPr lang="en-GB" sz="1400" u="sng" dirty="0">
                <a:latin typeface="Abadi" panose="020B0604020104020204" pitchFamily="34" charset="0"/>
                <a:hlinkClick r:id="rId6"/>
              </a:rPr>
              <a:t>https://doi.org/10.1186/s12889-025-24413-5</a:t>
            </a:r>
            <a:r>
              <a:rPr lang="en-GB" sz="1400" dirty="0">
                <a:latin typeface="Abadi" panose="020B0604020104020204" pitchFamily="34" charset="0"/>
              </a:rPr>
              <a:t> </a:t>
            </a:r>
          </a:p>
          <a:p>
            <a:pPr lvl="0">
              <a:lnSpc>
                <a:spcPct val="100000"/>
              </a:lnSpc>
              <a:spcBef>
                <a:spcPts val="600"/>
              </a:spcBef>
            </a:pPr>
            <a:r>
              <a:rPr lang="en-GB" sz="1400" dirty="0">
                <a:latin typeface="Abadi" panose="020B0604020104020204" pitchFamily="34" charset="0"/>
              </a:rPr>
              <a:t>NHS England (2023) </a:t>
            </a:r>
            <a:r>
              <a:rPr lang="en-GB" sz="1400" i="1" dirty="0">
                <a:latin typeface="Abadi" panose="020B0604020104020204" pitchFamily="34" charset="0"/>
              </a:rPr>
              <a:t>Core20PLUS5 (adults): An approach to reducing healthcare inequalities</a:t>
            </a:r>
            <a:r>
              <a:rPr lang="en-GB" sz="1400" dirty="0">
                <a:latin typeface="Abadi" panose="020B0604020104020204" pitchFamily="34" charset="0"/>
              </a:rPr>
              <a:t>. Available at: </a:t>
            </a:r>
            <a:r>
              <a:rPr lang="en-GB" sz="1400" u="sng" dirty="0">
                <a:latin typeface="Abadi" panose="020B0604020104020204" pitchFamily="34" charset="0"/>
                <a:hlinkClick r:id="rId7"/>
              </a:rPr>
              <a:t>NHS England Core20PLUS5</a:t>
            </a:r>
            <a:r>
              <a:rPr lang="en-GB" sz="1400" dirty="0">
                <a:latin typeface="Abadi" panose="020B0604020104020204" pitchFamily="34" charset="0"/>
              </a:rPr>
              <a:t> (Accessed: 18 June 2026).</a:t>
            </a:r>
          </a:p>
          <a:p>
            <a:pPr lvl="0">
              <a:lnSpc>
                <a:spcPct val="100000"/>
              </a:lnSpc>
              <a:spcBef>
                <a:spcPts val="600"/>
              </a:spcBef>
            </a:pPr>
            <a:r>
              <a:rPr lang="en-GB" sz="1400" dirty="0">
                <a:latin typeface="Abadi" panose="020B0604020104020204" pitchFamily="34" charset="0"/>
              </a:rPr>
              <a:t>NHS England, 2019. </a:t>
            </a:r>
            <a:r>
              <a:rPr lang="en-GB" sz="1400" i="1" dirty="0">
                <a:latin typeface="Abadi" panose="020B0604020104020204" pitchFamily="34" charset="0"/>
              </a:rPr>
              <a:t>The NHS Long Term Plan</a:t>
            </a:r>
            <a:r>
              <a:rPr lang="en-GB" sz="1400" dirty="0">
                <a:latin typeface="Abadi" panose="020B0604020104020204" pitchFamily="34" charset="0"/>
              </a:rPr>
              <a:t>. London: NHS England.</a:t>
            </a:r>
          </a:p>
          <a:p>
            <a:pPr lvl="0">
              <a:lnSpc>
                <a:spcPct val="100000"/>
              </a:lnSpc>
              <a:spcBef>
                <a:spcPts val="600"/>
              </a:spcBef>
            </a:pPr>
            <a:r>
              <a:rPr lang="en-GB" sz="1400" dirty="0">
                <a:latin typeface="Abadi" panose="020B0604020104020204" pitchFamily="34" charset="0"/>
              </a:rPr>
              <a:t>NHS England, 2023. </a:t>
            </a:r>
            <a:r>
              <a:rPr lang="en-GB" sz="1400" i="1" dirty="0">
                <a:latin typeface="Abadi" panose="020B0604020104020204" pitchFamily="34" charset="0"/>
              </a:rPr>
              <a:t>Delivering universal personalised care: Implementing the comprehensive model</a:t>
            </a:r>
            <a:r>
              <a:rPr lang="en-GB" sz="1400" dirty="0">
                <a:latin typeface="Abadi" panose="020B0604020104020204" pitchFamily="34" charset="0"/>
              </a:rPr>
              <a:t>. London: NHS England.</a:t>
            </a:r>
          </a:p>
          <a:p>
            <a:pPr lvl="0">
              <a:lnSpc>
                <a:spcPct val="100000"/>
              </a:lnSpc>
              <a:spcBef>
                <a:spcPts val="600"/>
              </a:spcBef>
            </a:pPr>
            <a:r>
              <a:rPr lang="en-GB" sz="1400" dirty="0">
                <a:latin typeface="Abadi" panose="020B0604020104020204" pitchFamily="34" charset="0"/>
              </a:rPr>
              <a:t>NHS England, n.d. </a:t>
            </a:r>
            <a:r>
              <a:rPr lang="en-GB" sz="1400" i="1" dirty="0">
                <a:latin typeface="Abadi" panose="020B0604020104020204" pitchFamily="34" charset="0"/>
              </a:rPr>
              <a:t>Cardiovascular disease high impact interventions</a:t>
            </a:r>
            <a:r>
              <a:rPr lang="en-GB" sz="1400" dirty="0">
                <a:latin typeface="Abadi" panose="020B0604020104020204" pitchFamily="34" charset="0"/>
              </a:rPr>
              <a:t>. Available at: </a:t>
            </a:r>
            <a:r>
              <a:rPr lang="en-GB" sz="1400" u="sng" dirty="0">
                <a:latin typeface="Abadi" panose="020B0604020104020204" pitchFamily="34" charset="0"/>
                <a:hlinkClick r:id="rId8"/>
              </a:rPr>
              <a:t>https://www.england.nhs.uk/ourwork/prevention/secondary-prevention/cardiovascular-disease-high-impact-interventions/</a:t>
            </a:r>
            <a:r>
              <a:rPr lang="en-GB" sz="1400" dirty="0">
                <a:latin typeface="Abadi" panose="020B0604020104020204" pitchFamily="34" charset="0"/>
              </a:rPr>
              <a:t> (Accessed: 18 June 2026).</a:t>
            </a:r>
          </a:p>
          <a:p>
            <a:pPr lvl="0">
              <a:lnSpc>
                <a:spcPct val="100000"/>
              </a:lnSpc>
              <a:spcBef>
                <a:spcPts val="600"/>
              </a:spcBef>
            </a:pPr>
            <a:r>
              <a:rPr lang="en-GB" sz="1400" dirty="0">
                <a:latin typeface="Abadi" panose="020B0604020104020204" pitchFamily="34" charset="0"/>
              </a:rPr>
              <a:t>Ofcom (2024) </a:t>
            </a:r>
            <a:r>
              <a:rPr lang="en-GB" sz="1400" i="1" dirty="0">
                <a:latin typeface="Abadi" panose="020B0604020104020204" pitchFamily="34" charset="0"/>
              </a:rPr>
              <a:t>Connected Nations 2024: UK report</a:t>
            </a:r>
            <a:r>
              <a:rPr lang="en-GB" sz="1400" dirty="0">
                <a:latin typeface="Abadi" panose="020B0604020104020204" pitchFamily="34" charset="0"/>
              </a:rPr>
              <a:t>. London: Ofcom.</a:t>
            </a:r>
          </a:p>
          <a:p>
            <a:pPr lvl="0">
              <a:lnSpc>
                <a:spcPct val="100000"/>
              </a:lnSpc>
              <a:spcBef>
                <a:spcPts val="600"/>
              </a:spcBef>
            </a:pPr>
            <a:r>
              <a:rPr lang="en-GB" sz="1400" dirty="0">
                <a:latin typeface="Abadi" panose="020B0604020104020204" pitchFamily="34" charset="0"/>
              </a:rPr>
              <a:t>Office for Health Improvement and Disparities (2025) </a:t>
            </a:r>
            <a:r>
              <a:rPr lang="en-GB" sz="1400" i="1" dirty="0">
                <a:latin typeface="Abadi" panose="020B0604020104020204" pitchFamily="34" charset="0"/>
              </a:rPr>
              <a:t>NHS Health Check quarterly statistics: October to December 2024 offers and uptake</a:t>
            </a:r>
            <a:r>
              <a:rPr lang="en-GB" sz="1400" dirty="0">
                <a:latin typeface="Abadi" panose="020B0604020104020204" pitchFamily="34" charset="0"/>
              </a:rPr>
              <a:t>. London: OHID. Available at: </a:t>
            </a:r>
            <a:r>
              <a:rPr lang="en-GB" sz="1400" u="sng" dirty="0">
                <a:latin typeface="Abadi" panose="020B0604020104020204" pitchFamily="34" charset="0"/>
                <a:hlinkClick r:id="rId9"/>
              </a:rPr>
              <a:t>https://www.gov.uk/government/statistics/nhs-health-check-quarterly-statistics-october-to-december-2024-offers-and-uptake</a:t>
            </a:r>
            <a:r>
              <a:rPr lang="en-GB" sz="1400" dirty="0">
                <a:latin typeface="Abadi" panose="020B0604020104020204" pitchFamily="34" charset="0"/>
              </a:rPr>
              <a:t> (Accessed: 18 June 2026).</a:t>
            </a:r>
          </a:p>
        </p:txBody>
      </p:sp>
    </p:spTree>
    <p:extLst>
      <p:ext uri="{BB962C8B-B14F-4D97-AF65-F5344CB8AC3E}">
        <p14:creationId xmlns:p14="http://schemas.microsoft.com/office/powerpoint/2010/main" val="39758024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02CC7A-88E6-66E7-1650-86FA97E394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4B3171-CF92-86CA-49B5-C81A82AE52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9FD22E-DBDA-C344-F93C-3B93BCC3E4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1000" y="1524000"/>
            <a:ext cx="11811000" cy="5333999"/>
          </a:xfrm>
        </p:spPr>
        <p:txBody>
          <a:bodyPr>
            <a:noAutofit/>
          </a:bodyPr>
          <a:lstStyle/>
          <a:p>
            <a:pPr lvl="0">
              <a:spcBef>
                <a:spcPts val="600"/>
              </a:spcBef>
            </a:pPr>
            <a:r>
              <a:rPr lang="en-GB" sz="1500" dirty="0">
                <a:latin typeface="Abadi" panose="020B0604020104020204" pitchFamily="34" charset="0"/>
              </a:rPr>
              <a:t>Office for National Statistics (2026) </a:t>
            </a:r>
            <a:r>
              <a:rPr lang="en-GB" sz="1500" i="1" dirty="0">
                <a:latin typeface="Abadi" panose="020B0604020104020204" pitchFamily="34" charset="0"/>
              </a:rPr>
              <a:t>Healthy life expectancy by area deprivation, England and Wales</a:t>
            </a:r>
            <a:r>
              <a:rPr lang="en-GB" sz="1500" dirty="0">
                <a:latin typeface="Abadi" panose="020B0604020104020204" pitchFamily="34" charset="0"/>
              </a:rPr>
              <a:t>. Newport: ONS.</a:t>
            </a:r>
          </a:p>
          <a:p>
            <a:pPr lvl="0">
              <a:spcBef>
                <a:spcPts val="600"/>
              </a:spcBef>
            </a:pPr>
            <a:r>
              <a:rPr lang="en-GB" sz="1500" dirty="0">
                <a:latin typeface="Abadi" panose="020B0604020104020204" pitchFamily="34" charset="0"/>
              </a:rPr>
              <a:t>Office for National Statistics (ONS), 2025</a:t>
            </a:r>
            <a:r>
              <a:rPr lang="en-GB" sz="1500" b="1" dirty="0">
                <a:latin typeface="Abadi" panose="020B0604020104020204" pitchFamily="34" charset="0"/>
              </a:rPr>
              <a:t>.</a:t>
            </a:r>
            <a:r>
              <a:rPr lang="en-GB" sz="1500" dirty="0">
                <a:latin typeface="Abadi" panose="020B0604020104020204" pitchFamily="34" charset="0"/>
              </a:rPr>
              <a:t> </a:t>
            </a:r>
            <a:r>
              <a:rPr lang="en-GB" sz="1500" i="1" dirty="0">
                <a:latin typeface="Abadi" panose="020B0604020104020204" pitchFamily="34" charset="0"/>
              </a:rPr>
              <a:t>Health state life expectancies, UK: 2021 to 2023</a:t>
            </a:r>
            <a:r>
              <a:rPr lang="en-GB" sz="1500" dirty="0">
                <a:latin typeface="Abadi" panose="020B0604020104020204" pitchFamily="34" charset="0"/>
              </a:rPr>
              <a:t>. Newport: Office for National Statistics. </a:t>
            </a:r>
            <a:r>
              <a:rPr lang="en-GB" sz="1500" u="sng" dirty="0">
                <a:latin typeface="Abadi" panose="020B0604020104020204" pitchFamily="34" charset="0"/>
                <a:hlinkClick r:id="rId2"/>
              </a:rPr>
              <a:t>https://www.ons.gov.uk/peoplepopulationandcommunity/healthandsocialcare/healthandlifeexpectancies/methodologies/healthstatelifeexpectanciesukqmi2020to2022</a:t>
            </a:r>
            <a:r>
              <a:rPr lang="en-GB" sz="1500" dirty="0">
                <a:latin typeface="Abadi" panose="020B0604020104020204" pitchFamily="34" charset="0"/>
              </a:rPr>
              <a:t> </a:t>
            </a:r>
          </a:p>
          <a:p>
            <a:pPr lvl="0">
              <a:spcBef>
                <a:spcPts val="600"/>
              </a:spcBef>
            </a:pPr>
            <a:r>
              <a:rPr lang="en-GB" sz="1500" dirty="0" err="1">
                <a:latin typeface="Abadi" panose="020B0604020104020204" pitchFamily="34" charset="0"/>
              </a:rPr>
              <a:t>Papalexandris</a:t>
            </a:r>
            <a:r>
              <a:rPr lang="en-GB" sz="1500" dirty="0">
                <a:latin typeface="Abadi" panose="020B0604020104020204" pitchFamily="34" charset="0"/>
              </a:rPr>
              <a:t>, S., Fotiadis, T., </a:t>
            </a:r>
            <a:r>
              <a:rPr lang="en-GB" sz="1500" dirty="0" err="1">
                <a:latin typeface="Abadi" panose="020B0604020104020204" pitchFamily="34" charset="0"/>
              </a:rPr>
              <a:t>Seremeti</a:t>
            </a:r>
            <a:r>
              <a:rPr lang="en-GB" sz="1500" dirty="0">
                <a:latin typeface="Abadi" panose="020B0604020104020204" pitchFamily="34" charset="0"/>
              </a:rPr>
              <a:t>, L., </a:t>
            </a:r>
            <a:r>
              <a:rPr lang="en-GB" sz="1500" dirty="0" err="1">
                <a:latin typeface="Abadi" panose="020B0604020104020204" pitchFamily="34" charset="0"/>
              </a:rPr>
              <a:t>Folinas</a:t>
            </a:r>
            <a:r>
              <a:rPr lang="en-GB" sz="1500" dirty="0">
                <a:latin typeface="Abadi" panose="020B0604020104020204" pitchFamily="34" charset="0"/>
              </a:rPr>
              <a:t>, D. and Anastasiadou, S.D., 2026. Proportionality in Healthcare Governance: A Conceptual Review. </a:t>
            </a:r>
            <a:r>
              <a:rPr lang="en-GB" sz="1500" i="1" dirty="0" err="1">
                <a:latin typeface="Abadi" panose="020B0604020104020204" pitchFamily="34" charset="0"/>
              </a:rPr>
              <a:t>Cureus</a:t>
            </a:r>
            <a:r>
              <a:rPr lang="en-GB" sz="1500" dirty="0">
                <a:latin typeface="Abadi" panose="020B0604020104020204" pitchFamily="34" charset="0"/>
              </a:rPr>
              <a:t>, </a:t>
            </a:r>
            <a:r>
              <a:rPr lang="en-GB" sz="1500" i="1" dirty="0">
                <a:latin typeface="Abadi" panose="020B0604020104020204" pitchFamily="34" charset="0"/>
              </a:rPr>
              <a:t>18</a:t>
            </a:r>
            <a:r>
              <a:rPr lang="en-GB" sz="1500" dirty="0">
                <a:latin typeface="Abadi" panose="020B0604020104020204" pitchFamily="34" charset="0"/>
              </a:rPr>
              <a:t>(1). </a:t>
            </a:r>
            <a:r>
              <a:rPr lang="en-GB" sz="1500" u="sng" dirty="0">
                <a:latin typeface="Abadi" panose="020B0604020104020204" pitchFamily="34" charset="0"/>
                <a:hlinkClick r:id="rId3"/>
              </a:rPr>
              <a:t>https://doi.org/10.7759/cureus.100577</a:t>
            </a:r>
            <a:r>
              <a:rPr lang="en-GB" sz="1500" dirty="0">
                <a:latin typeface="Abadi" panose="020B0604020104020204" pitchFamily="34" charset="0"/>
              </a:rPr>
              <a:t> </a:t>
            </a:r>
          </a:p>
          <a:p>
            <a:pPr lvl="0">
              <a:spcBef>
                <a:spcPts val="600"/>
              </a:spcBef>
            </a:pPr>
            <a:r>
              <a:rPr lang="en-GB" sz="1500" dirty="0">
                <a:latin typeface="Abadi" panose="020B0604020104020204" pitchFamily="34" charset="0"/>
              </a:rPr>
              <a:t>Rosenstock, I.M., 1974. Historical origins of the Health Belief Model. </a:t>
            </a:r>
            <a:r>
              <a:rPr lang="en-GB" sz="1500" i="1" dirty="0">
                <a:latin typeface="Abadi" panose="020B0604020104020204" pitchFamily="34" charset="0"/>
              </a:rPr>
              <a:t>Health Education Monographs</a:t>
            </a:r>
            <a:r>
              <a:rPr lang="en-GB" sz="1500" dirty="0">
                <a:latin typeface="Abadi" panose="020B0604020104020204" pitchFamily="34" charset="0"/>
              </a:rPr>
              <a:t>, 2(4), pp.328–335.</a:t>
            </a:r>
          </a:p>
          <a:p>
            <a:pPr lvl="0">
              <a:spcBef>
                <a:spcPts val="600"/>
              </a:spcBef>
            </a:pPr>
            <a:r>
              <a:rPr lang="en-GB" sz="1500" dirty="0">
                <a:latin typeface="Abadi" panose="020B0604020104020204" pitchFamily="34" charset="0"/>
              </a:rPr>
              <a:t>Saund, J., Vanoli, J., </a:t>
            </a:r>
            <a:r>
              <a:rPr lang="en-GB" sz="1500" dirty="0" err="1">
                <a:latin typeface="Abadi" panose="020B0604020104020204" pitchFamily="34" charset="0"/>
              </a:rPr>
              <a:t>Masselot</a:t>
            </a:r>
            <a:r>
              <a:rPr lang="en-GB" sz="1500" dirty="0">
                <a:latin typeface="Abadi" panose="020B0604020104020204" pitchFamily="34" charset="0"/>
              </a:rPr>
              <a:t>, P., O'Neill, S. and </a:t>
            </a:r>
            <a:r>
              <a:rPr lang="en-GB" sz="1500" dirty="0" err="1">
                <a:latin typeface="Abadi" panose="020B0604020104020204" pitchFamily="34" charset="0"/>
              </a:rPr>
              <a:t>Dodhia</a:t>
            </a:r>
            <a:r>
              <a:rPr lang="en-GB" sz="1500" dirty="0">
                <a:latin typeface="Abadi" panose="020B0604020104020204" pitchFamily="34" charset="0"/>
              </a:rPr>
              <a:t>, H., 2026. NHS Health Checks are associated with improved survival in an ethnically diverse cohort. </a:t>
            </a:r>
            <a:r>
              <a:rPr lang="en-GB" sz="1500" i="1" dirty="0">
                <a:latin typeface="Abadi" panose="020B0604020104020204" pitchFamily="34" charset="0"/>
              </a:rPr>
              <a:t>The British journal of general practice: the journal of the Royal College of General Practitioners</a:t>
            </a:r>
            <a:r>
              <a:rPr lang="en-GB" sz="1500" dirty="0">
                <a:latin typeface="Abadi" panose="020B0604020104020204" pitchFamily="34" charset="0"/>
              </a:rPr>
              <a:t>. </a:t>
            </a:r>
            <a:r>
              <a:rPr lang="en-GB" sz="1500" u="sng" dirty="0">
                <a:latin typeface="Abadi" panose="020B0604020104020204" pitchFamily="34" charset="0"/>
                <a:hlinkClick r:id="rId4"/>
              </a:rPr>
              <a:t>https://researchonline.lshtm.ac.uk/id/eprint/4681919/1/Saund-etal-2026-Nhs-health-checks-are-associated.pdf</a:t>
            </a:r>
            <a:r>
              <a:rPr lang="en-GB" sz="1500" dirty="0">
                <a:latin typeface="Abadi" panose="020B0604020104020204" pitchFamily="34" charset="0"/>
              </a:rPr>
              <a:t> </a:t>
            </a:r>
          </a:p>
          <a:p>
            <a:pPr lvl="0">
              <a:spcBef>
                <a:spcPts val="600"/>
              </a:spcBef>
            </a:pPr>
            <a:r>
              <a:rPr lang="en-GB" sz="1500" dirty="0">
                <a:latin typeface="Abadi" panose="020B0604020104020204" pitchFamily="34" charset="0"/>
              </a:rPr>
              <a:t>Tanner, L., Kenny, R.P.W., Still, M., Ling, J., Pearson, F., Thompson, K. and Bhardwaj-Gosling, R., 2022. NHS Health Check programme: a rapid review update. </a:t>
            </a:r>
            <a:r>
              <a:rPr lang="en-GB" sz="1500" i="1" dirty="0">
                <a:latin typeface="Abadi" panose="020B0604020104020204" pitchFamily="34" charset="0"/>
              </a:rPr>
              <a:t>BMJ open</a:t>
            </a:r>
            <a:r>
              <a:rPr lang="en-GB" sz="1500" dirty="0">
                <a:latin typeface="Abadi" panose="020B0604020104020204" pitchFamily="34" charset="0"/>
              </a:rPr>
              <a:t>, </a:t>
            </a:r>
            <a:r>
              <a:rPr lang="en-GB" sz="1500" i="1" dirty="0">
                <a:latin typeface="Abadi" panose="020B0604020104020204" pitchFamily="34" charset="0"/>
              </a:rPr>
              <a:t>12</a:t>
            </a:r>
            <a:r>
              <a:rPr lang="en-GB" sz="1500" dirty="0">
                <a:latin typeface="Abadi" panose="020B0604020104020204" pitchFamily="34" charset="0"/>
              </a:rPr>
              <a:t>(2), p.e052832. </a:t>
            </a:r>
            <a:r>
              <a:rPr lang="en-GB" sz="1500" u="sng" dirty="0">
                <a:latin typeface="Abadi" panose="020B0604020104020204" pitchFamily="34" charset="0"/>
                <a:hlinkClick r:id="rId5"/>
              </a:rPr>
              <a:t>http://orcid.org/0000-0003-2340-8677</a:t>
            </a:r>
            <a:r>
              <a:rPr lang="en-GB" sz="1500" dirty="0">
                <a:latin typeface="Abadi" panose="020B0604020104020204" pitchFamily="34" charset="0"/>
              </a:rPr>
              <a:t> </a:t>
            </a:r>
          </a:p>
          <a:p>
            <a:pPr lvl="0">
              <a:spcBef>
                <a:spcPts val="600"/>
              </a:spcBef>
            </a:pPr>
            <a:r>
              <a:rPr lang="en-GB" sz="1500" dirty="0">
                <a:latin typeface="Abadi" panose="020B0604020104020204" pitchFamily="34" charset="0"/>
              </a:rPr>
              <a:t>The Health Foundation, 2024. </a:t>
            </a:r>
            <a:r>
              <a:rPr lang="en-GB" sz="1500" i="1" dirty="0">
                <a:latin typeface="Abadi" panose="020B0604020104020204" pitchFamily="34" charset="0"/>
              </a:rPr>
              <a:t>Taking our health for granted: The case for investing in public health</a:t>
            </a:r>
            <a:r>
              <a:rPr lang="en-GB" sz="1500" dirty="0">
                <a:latin typeface="Abadi" panose="020B0604020104020204" pitchFamily="34" charset="0"/>
              </a:rPr>
              <a:t>. London: The Health Foundation. https://reader.health.org.uk/taking-our-health-for-granted/conclusions-investing-in-health?</a:t>
            </a:r>
          </a:p>
          <a:p>
            <a:pPr lvl="0">
              <a:spcBef>
                <a:spcPts val="600"/>
              </a:spcBef>
            </a:pPr>
            <a:r>
              <a:rPr lang="en-GB" sz="1500" dirty="0">
                <a:latin typeface="Abadi" panose="020B0604020104020204" pitchFamily="34" charset="0"/>
              </a:rPr>
              <a:t>The Health Foundation, 2025. </a:t>
            </a:r>
            <a:r>
              <a:rPr lang="en-GB" sz="1500" i="1" dirty="0">
                <a:latin typeface="Abadi" panose="020B0604020104020204" pitchFamily="34" charset="0"/>
              </a:rPr>
              <a:t>Insecure work by health status and age group</a:t>
            </a:r>
            <a:r>
              <a:rPr lang="en-GB" sz="1500" dirty="0">
                <a:latin typeface="Abadi" panose="020B0604020104020204" pitchFamily="34" charset="0"/>
              </a:rPr>
              <a:t>. London: The Health Foundation. Available at: </a:t>
            </a:r>
            <a:r>
              <a:rPr lang="en-GB" sz="1500" u="sng" dirty="0">
                <a:latin typeface="Abadi" panose="020B0604020104020204" pitchFamily="34" charset="0"/>
                <a:hlinkClick r:id="rId6"/>
              </a:rPr>
              <a:t>https://www.health.org.uk/evidence-hub/work/insecure-work-by-health-status-and-age-group</a:t>
            </a:r>
            <a:r>
              <a:rPr lang="en-GB" sz="1500" dirty="0">
                <a:latin typeface="Abadi" panose="020B0604020104020204" pitchFamily="34" charset="0"/>
              </a:rPr>
              <a:t> [Accessed 18 June 2026].</a:t>
            </a:r>
          </a:p>
          <a:p>
            <a:pPr lvl="0">
              <a:spcBef>
                <a:spcPts val="600"/>
              </a:spcBef>
            </a:pPr>
            <a:r>
              <a:rPr lang="en-GB" sz="1500" dirty="0">
                <a:latin typeface="Abadi" panose="020B0604020104020204" pitchFamily="34" charset="0"/>
              </a:rPr>
              <a:t>Tudor Hart, J. 1971. ‘The inverse care law’, </a:t>
            </a:r>
            <a:r>
              <a:rPr lang="en-GB" sz="1500" i="1" dirty="0">
                <a:latin typeface="Abadi" panose="020B0604020104020204" pitchFamily="34" charset="0"/>
              </a:rPr>
              <a:t>The Lancet</a:t>
            </a:r>
            <a:r>
              <a:rPr lang="en-GB" sz="1500" dirty="0">
                <a:latin typeface="Abadi" panose="020B0604020104020204" pitchFamily="34" charset="0"/>
              </a:rPr>
              <a:t>, </a:t>
            </a:r>
            <a:r>
              <a:rPr lang="en-GB" sz="1500" b="1" dirty="0">
                <a:latin typeface="Abadi" panose="020B0604020104020204" pitchFamily="34" charset="0"/>
              </a:rPr>
              <a:t>297</a:t>
            </a:r>
            <a:r>
              <a:rPr lang="en-GB" sz="1500" dirty="0">
                <a:latin typeface="Abadi" panose="020B0604020104020204" pitchFamily="34" charset="0"/>
              </a:rPr>
              <a:t>(7696), pp. 405–412. doi:10.1016/S0140-6736(71)92410-X.</a:t>
            </a:r>
          </a:p>
          <a:p>
            <a:pPr lvl="0">
              <a:spcBef>
                <a:spcPts val="600"/>
              </a:spcBef>
            </a:pPr>
            <a:r>
              <a:rPr lang="en-GB" sz="1500" dirty="0">
                <a:latin typeface="Abadi" panose="020B0604020104020204" pitchFamily="34" charset="0"/>
              </a:rPr>
              <a:t>UK Health Security Agency (UKHSA), 2023. </a:t>
            </a:r>
            <a:r>
              <a:rPr lang="en-GB" sz="1500" i="1" dirty="0">
                <a:latin typeface="Abadi" panose="020B0604020104020204" pitchFamily="34" charset="0"/>
              </a:rPr>
              <a:t>Health effects of air pollution</a:t>
            </a:r>
            <a:r>
              <a:rPr lang="en-GB" sz="1500" dirty="0">
                <a:latin typeface="Abadi" panose="020B0604020104020204" pitchFamily="34" charset="0"/>
              </a:rPr>
              <a:t>. London: UK Health Security </a:t>
            </a:r>
            <a:r>
              <a:rPr lang="en-GB" sz="1500" dirty="0" err="1">
                <a:latin typeface="Abadi" panose="020B0604020104020204" pitchFamily="34" charset="0"/>
              </a:rPr>
              <a:t>Agency.</a:t>
            </a:r>
            <a:r>
              <a:rPr lang="en-GB" sz="1500" u="sng" dirty="0" err="1">
                <a:latin typeface="Abadi" panose="020B0604020104020204" pitchFamily="34" charset="0"/>
                <a:hlinkClick r:id="rId7"/>
              </a:rPr>
              <a:t>https</a:t>
            </a:r>
            <a:r>
              <a:rPr lang="en-GB" sz="1500" u="sng" dirty="0">
                <a:latin typeface="Abadi" panose="020B0604020104020204" pitchFamily="34" charset="0"/>
                <a:hlinkClick r:id="rId7"/>
              </a:rPr>
              <a:t>://assets.publishing.service.gov.uk/media/6570a68b7469300012488948/HECC-report-2023-chapter-4-outdoor-air-quality.pdf</a:t>
            </a:r>
            <a:r>
              <a:rPr lang="en-GB" sz="1500" dirty="0">
                <a:latin typeface="Abadi" panose="020B0604020104020204" pitchFamily="34" charset="0"/>
              </a:rPr>
              <a:t> </a:t>
            </a:r>
          </a:p>
          <a:p>
            <a:pPr lvl="0">
              <a:spcBef>
                <a:spcPts val="600"/>
              </a:spcBef>
            </a:pPr>
            <a:r>
              <a:rPr lang="en-GB" sz="1500" dirty="0">
                <a:latin typeface="Abadi" panose="020B0604020104020204" pitchFamily="34" charset="0"/>
              </a:rPr>
              <a:t>United Nations. 2015. </a:t>
            </a:r>
            <a:r>
              <a:rPr lang="en-GB" sz="1500" i="1" dirty="0">
                <a:latin typeface="Abadi" panose="020B0604020104020204" pitchFamily="34" charset="0"/>
              </a:rPr>
              <a:t>Transforming our world: the 2030 Agenda for Sustainable Development</a:t>
            </a:r>
            <a:r>
              <a:rPr lang="en-GB" sz="1500" dirty="0">
                <a:latin typeface="Abadi" panose="020B0604020104020204" pitchFamily="34" charset="0"/>
              </a:rPr>
              <a:t>. New York: United Nations. Available at: </a:t>
            </a:r>
            <a:r>
              <a:rPr lang="en-GB" sz="1500" u="sng" dirty="0">
                <a:latin typeface="Abadi" panose="020B0604020104020204" pitchFamily="34" charset="0"/>
                <a:hlinkClick r:id="rId8"/>
              </a:rPr>
              <a:t>https://sdgs.un.org/2030agenda</a:t>
            </a:r>
            <a:r>
              <a:rPr lang="en-GB" sz="1500" dirty="0">
                <a:latin typeface="Abadi" panose="020B0604020104020204" pitchFamily="34" charset="0"/>
              </a:rPr>
              <a:t> (Accessed: 18 June 2026).</a:t>
            </a:r>
          </a:p>
        </p:txBody>
      </p:sp>
    </p:spTree>
    <p:extLst>
      <p:ext uri="{BB962C8B-B14F-4D97-AF65-F5344CB8AC3E}">
        <p14:creationId xmlns:p14="http://schemas.microsoft.com/office/powerpoint/2010/main" val="17793212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Medical Design 16x9">
  <a:themeElements>
    <a:clrScheme name="Green">
      <a:dk1>
        <a:sysClr val="windowText" lastClr="000000"/>
      </a:dk1>
      <a:lt1>
        <a:sysClr val="window" lastClr="FFFFFF"/>
      </a:lt1>
      <a:dk2>
        <a:srgbClr val="455F51"/>
      </a:dk2>
      <a:lt2>
        <a:srgbClr val="E3DED1"/>
      </a:lt2>
      <a:accent1>
        <a:srgbClr val="549E39"/>
      </a:accent1>
      <a:accent2>
        <a:srgbClr val="8AB833"/>
      </a:accent2>
      <a:accent3>
        <a:srgbClr val="C0CF3A"/>
      </a:accent3>
      <a:accent4>
        <a:srgbClr val="029676"/>
      </a:accent4>
      <a:accent5>
        <a:srgbClr val="4AB5C4"/>
      </a:accent5>
      <a:accent6>
        <a:srgbClr val="0989B1"/>
      </a:accent6>
      <a:hlink>
        <a:srgbClr val="6B9F25"/>
      </a:hlink>
      <a:folHlink>
        <a:srgbClr val="BA6906"/>
      </a:folHlink>
    </a:clrScheme>
    <a:fontScheme name="Franklin Gothic Medium">
      <a:majorFont>
        <a:latin typeface="Franklin Gothic Medium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Medium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00001141.potx" id="{D7485564-6666-4DDB-B0D3-55F6E694D6E5}" vid="{6E950D30-6FC6-4411-BCFF-468AD9ECA787}"/>
    </a:ext>
  </a:extLst>
</a:theme>
</file>

<file path=ppt/theme/theme2.xml><?xml version="1.0" encoding="utf-8"?>
<a:theme xmlns:a="http://schemas.openxmlformats.org/drawingml/2006/main" name="Office Theme">
  <a:themeElements>
    <a:clrScheme name="MedicalHealth">
      <a:dk1>
        <a:sysClr val="windowText" lastClr="000000"/>
      </a:dk1>
      <a:lt1>
        <a:sysClr val="window" lastClr="FFFFFF"/>
      </a:lt1>
      <a:dk2>
        <a:srgbClr val="656367"/>
      </a:dk2>
      <a:lt2>
        <a:srgbClr val="F2F2F2"/>
      </a:lt2>
      <a:accent1>
        <a:srgbClr val="B82D2F"/>
      </a:accent1>
      <a:accent2>
        <a:srgbClr val="333333"/>
      </a:accent2>
      <a:accent3>
        <a:srgbClr val="2B4A63"/>
      </a:accent3>
      <a:accent4>
        <a:srgbClr val="445E45"/>
      </a:accent4>
      <a:accent5>
        <a:srgbClr val="5A3A64"/>
      </a:accent5>
      <a:accent6>
        <a:srgbClr val="DB8526"/>
      </a:accent6>
      <a:hlink>
        <a:srgbClr val="164E6E"/>
      </a:hlink>
      <a:folHlink>
        <a:srgbClr val="667F6D"/>
      </a:folHlink>
    </a:clrScheme>
    <a:fontScheme name="Franklin Gothic Medium">
      <a:majorFont>
        <a:latin typeface="Franklin Gothic Medium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Medium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MedicalHealth">
      <a:dk1>
        <a:sysClr val="windowText" lastClr="000000"/>
      </a:dk1>
      <a:lt1>
        <a:sysClr val="window" lastClr="FFFFFF"/>
      </a:lt1>
      <a:dk2>
        <a:srgbClr val="656367"/>
      </a:dk2>
      <a:lt2>
        <a:srgbClr val="F2F2F2"/>
      </a:lt2>
      <a:accent1>
        <a:srgbClr val="B82D2F"/>
      </a:accent1>
      <a:accent2>
        <a:srgbClr val="333333"/>
      </a:accent2>
      <a:accent3>
        <a:srgbClr val="2B4A63"/>
      </a:accent3>
      <a:accent4>
        <a:srgbClr val="445E45"/>
      </a:accent4>
      <a:accent5>
        <a:srgbClr val="5A3A64"/>
      </a:accent5>
      <a:accent6>
        <a:srgbClr val="DB8526"/>
      </a:accent6>
      <a:hlink>
        <a:srgbClr val="164E6E"/>
      </a:hlink>
      <a:folHlink>
        <a:srgbClr val="667F6D"/>
      </a:folHlink>
    </a:clrScheme>
    <a:fontScheme name="Franklin Gothic Medium">
      <a:majorFont>
        <a:latin typeface="Franklin Gothic Medium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Medium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403</TotalTime>
  <Words>2988</Words>
  <Application>Microsoft Office PowerPoint</Application>
  <PresentationFormat>Widescreen</PresentationFormat>
  <Paragraphs>154</Paragraphs>
  <Slides>18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Abadi</vt:lpstr>
      <vt:lpstr>Arial</vt:lpstr>
      <vt:lpstr>Franklin Gothic Medium</vt:lpstr>
      <vt:lpstr>Symbol</vt:lpstr>
      <vt:lpstr>Wingdings</vt:lpstr>
      <vt:lpstr>Medical Design 16x9</vt:lpstr>
      <vt:lpstr>Integrating Health, Wellbeing and Sustainable Development: A Critical Evaluation of UK Health Policy and Practice</vt:lpstr>
      <vt:lpstr>Introduction</vt:lpstr>
      <vt:lpstr>Defining Health, Wellbeing and Sustainable Development</vt:lpstr>
      <vt:lpstr>The Biopsychosocial Model: Understanding Health Beyond Disease</vt:lpstr>
      <vt:lpstr>Dahlgren and Whitehead’s Model</vt:lpstr>
      <vt:lpstr>Sustainable Development Goals: Integrating Health, Wellbeing and Sustainability</vt:lpstr>
      <vt:lpstr>Sustainable Development Goals in practice</vt:lpstr>
      <vt:lpstr>Health in All Policies (HiAP)</vt:lpstr>
      <vt:lpstr>The NHS Long Term Plan</vt:lpstr>
      <vt:lpstr>Integration of Health, Wellbeing and Sustainable Development- NHS Health Checks</vt:lpstr>
      <vt:lpstr>Evaluating NHS Health Check Programme</vt:lpstr>
      <vt:lpstr>Equity and Access</vt:lpstr>
      <vt:lpstr>Addressing Health Inequalities in Service Delivery</vt:lpstr>
      <vt:lpstr>Recommendations</vt:lpstr>
      <vt:lpstr>Conclusion</vt:lpstr>
      <vt:lpstr>References</vt:lpstr>
      <vt:lpstr>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cp:lastModifiedBy>Lucresha Lewis (2315413)</cp:lastModifiedBy>
  <cp:revision>1</cp:revision>
  <dcterms:created xsi:type="dcterms:W3CDTF">2024-12-13T11:01:14Z</dcterms:created>
  <dcterms:modified xsi:type="dcterms:W3CDTF">2026-06-24T16:50:02Z</dcterms:modified>
</cp:coreProperties>
</file>