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0" r:id="rId1"/>
  </p:sldMasterIdLst>
  <p:notesMasterIdLst>
    <p:notesMasterId r:id="rId15"/>
  </p:notesMasterIdLst>
  <p:sldIdLst>
    <p:sldId id="256" r:id="rId2"/>
    <p:sldId id="257" r:id="rId3"/>
    <p:sldId id="264" r:id="rId4"/>
    <p:sldId id="265" r:id="rId5"/>
    <p:sldId id="267" r:id="rId6"/>
    <p:sldId id="268" r:id="rId7"/>
    <p:sldId id="272" r:id="rId8"/>
    <p:sldId id="273" r:id="rId9"/>
    <p:sldId id="275" r:id="rId10"/>
    <p:sldId id="276" r:id="rId11"/>
    <p:sldId id="271" r:id="rId12"/>
    <p:sldId id="269" r:id="rId13"/>
    <p:sldId id="259" r:id="rId14"/>
  </p:sldIdLst>
  <p:sldSz cx="9144000" cy="5143500" type="screen16x9"/>
  <p:notesSz cx="6858000" cy="9144000"/>
  <p:embeddedFontLst>
    <p:embeddedFont>
      <p:font typeface="Amatic SC" panose="00000500000000000000" pitchFamily="2" charset="-79"/>
      <p:regular r:id="rId16"/>
      <p:bold r:id="rId17"/>
    </p:embeddedFont>
    <p:embeddedFont>
      <p:font typeface="Arial Black" panose="020B0A04020102020204" pitchFamily="34" charset="0"/>
      <p:bold r:id="rId18"/>
    </p:embeddedFont>
    <p:embeddedFont>
      <p:font typeface="Arial Rounded MT Bold" panose="020F0704030504030204" pitchFamily="34" charset="0"/>
      <p:regular r:id="rId19"/>
    </p:embeddedFont>
    <p:embeddedFont>
      <p:font typeface="Century Schoolbook" panose="02040604050505020304" pitchFamily="18" charset="0"/>
      <p:regular r:id="rId20"/>
      <p:bold r:id="rId21"/>
      <p:italic r:id="rId22"/>
      <p:boldItalic r:id="rId23"/>
    </p:embeddedFont>
    <p:embeddedFont>
      <p:font typeface="Merriweather" panose="00000500000000000000" pitchFamily="2" charset="0"/>
      <p:regular r:id="rId24"/>
      <p:bold r:id="rId25"/>
      <p:italic r:id="rId26"/>
      <p:boldItalic r:id="rId27"/>
    </p:embeddedFont>
    <p:embeddedFont>
      <p:font typeface="Wingdings 2" panose="05020102010507070707" pitchFamily="18" charset="2"/>
      <p:regular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DAEDABC-BADD-4293-A472-D3AD88E73092}">
  <a:tblStyle styleId="{8DAEDABC-BADD-4293-A472-D3AD88E7309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9F86F0B6-B751-4789-9B5D-46EEAF9DFCF4}"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996"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DC027-364A-42D1-AED3-E5244B236BD5}"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541AE127-B6B0-4601-AEF5-4AF02A707C3F}">
      <dgm:prSet phldrT="[Text]"/>
      <dgm:spPr/>
      <dgm:t>
        <a:bodyPr/>
        <a:lstStyle/>
        <a:p>
          <a:r>
            <a:rPr lang="en-US"/>
            <a:t>Sterngths</a:t>
          </a:r>
        </a:p>
        <a:p>
          <a:r>
            <a:rPr lang="en-US"/>
            <a:t>1. Oral comunication</a:t>
          </a:r>
        </a:p>
        <a:p>
          <a:r>
            <a:rPr lang="en-US"/>
            <a:t>2. Critical thinking</a:t>
          </a:r>
        </a:p>
      </dgm:t>
    </dgm:pt>
    <dgm:pt modelId="{2534A3D3-1D33-4176-9F77-1918C83835D6}" type="parTrans" cxnId="{8C4075BF-EC52-4C51-BCB7-ECCD7AD7B940}">
      <dgm:prSet/>
      <dgm:spPr/>
      <dgm:t>
        <a:bodyPr/>
        <a:lstStyle/>
        <a:p>
          <a:endParaRPr lang="en-US"/>
        </a:p>
      </dgm:t>
    </dgm:pt>
    <dgm:pt modelId="{A6519C06-6A47-4874-BD59-55F4EBF090F5}" type="sibTrans" cxnId="{8C4075BF-EC52-4C51-BCB7-ECCD7AD7B940}">
      <dgm:prSet/>
      <dgm:spPr/>
      <dgm:t>
        <a:bodyPr/>
        <a:lstStyle/>
        <a:p>
          <a:endParaRPr lang="en-US"/>
        </a:p>
      </dgm:t>
    </dgm:pt>
    <dgm:pt modelId="{8C3E57D9-28C9-4E26-990E-10397CF3C367}">
      <dgm:prSet phldrT="[Text]"/>
      <dgm:spPr/>
      <dgm:t>
        <a:bodyPr/>
        <a:lstStyle/>
        <a:p>
          <a:r>
            <a:rPr lang="en-US"/>
            <a:t>Weaknesses</a:t>
          </a:r>
        </a:p>
        <a:p>
          <a:r>
            <a:rPr lang="en-US"/>
            <a:t>1. Writing skills</a:t>
          </a:r>
        </a:p>
        <a:p>
          <a:r>
            <a:rPr lang="en-US"/>
            <a:t>2. Public speaking</a:t>
          </a:r>
        </a:p>
      </dgm:t>
    </dgm:pt>
    <dgm:pt modelId="{66E0645F-03B0-4D6E-BC71-71963A7BB26E}" type="parTrans" cxnId="{F1B9E0CC-7004-4B9B-9E7C-D84D97121772}">
      <dgm:prSet/>
      <dgm:spPr/>
      <dgm:t>
        <a:bodyPr/>
        <a:lstStyle/>
        <a:p>
          <a:endParaRPr lang="en-US"/>
        </a:p>
      </dgm:t>
    </dgm:pt>
    <dgm:pt modelId="{0848C641-6F5B-4475-979F-8D68FCC1329D}" type="sibTrans" cxnId="{F1B9E0CC-7004-4B9B-9E7C-D84D97121772}">
      <dgm:prSet/>
      <dgm:spPr/>
      <dgm:t>
        <a:bodyPr/>
        <a:lstStyle/>
        <a:p>
          <a:endParaRPr lang="en-US"/>
        </a:p>
      </dgm:t>
    </dgm:pt>
    <dgm:pt modelId="{88B8F0B6-933F-48BC-8BB7-28C12648CE08}">
      <dgm:prSet phldrT="[Text]"/>
      <dgm:spPr/>
      <dgm:t>
        <a:bodyPr/>
        <a:lstStyle/>
        <a:p>
          <a:r>
            <a:rPr lang="en-US"/>
            <a:t>Opportunites</a:t>
          </a:r>
        </a:p>
        <a:p>
          <a:r>
            <a:rPr lang="en-US"/>
            <a:t>1. Written commuication</a:t>
          </a:r>
        </a:p>
      </dgm:t>
    </dgm:pt>
    <dgm:pt modelId="{9F39C698-8D0F-472E-957F-477D0B8F366E}" type="parTrans" cxnId="{7EEFD6F9-FD26-4C40-B5CF-6B96967D2326}">
      <dgm:prSet/>
      <dgm:spPr/>
      <dgm:t>
        <a:bodyPr/>
        <a:lstStyle/>
        <a:p>
          <a:endParaRPr lang="en-US"/>
        </a:p>
      </dgm:t>
    </dgm:pt>
    <dgm:pt modelId="{816CF430-CEE9-430F-A81B-54FFC7DCE294}" type="sibTrans" cxnId="{7EEFD6F9-FD26-4C40-B5CF-6B96967D2326}">
      <dgm:prSet/>
      <dgm:spPr/>
      <dgm:t>
        <a:bodyPr/>
        <a:lstStyle/>
        <a:p>
          <a:endParaRPr lang="en-US"/>
        </a:p>
      </dgm:t>
    </dgm:pt>
    <dgm:pt modelId="{302F8CAC-FB22-40F5-BE13-479FDBE74931}">
      <dgm:prSet phldrT="[Text]"/>
      <dgm:spPr/>
      <dgm:t>
        <a:bodyPr/>
        <a:lstStyle/>
        <a:p>
          <a:r>
            <a:rPr lang="en-US"/>
            <a:t>Threats</a:t>
          </a:r>
        </a:p>
        <a:p>
          <a:r>
            <a:rPr lang="en-US"/>
            <a:t>1. Team working skills</a:t>
          </a:r>
        </a:p>
      </dgm:t>
    </dgm:pt>
    <dgm:pt modelId="{854F4348-9024-44BC-A7A3-90C7972BC8E6}" type="parTrans" cxnId="{F3D9C56D-6A50-4E9E-A864-63CC4A932D2F}">
      <dgm:prSet/>
      <dgm:spPr/>
      <dgm:t>
        <a:bodyPr/>
        <a:lstStyle/>
        <a:p>
          <a:endParaRPr lang="en-US"/>
        </a:p>
      </dgm:t>
    </dgm:pt>
    <dgm:pt modelId="{EEA5DBEC-FAA5-477A-A999-1A1D2D006B3F}" type="sibTrans" cxnId="{F3D9C56D-6A50-4E9E-A864-63CC4A932D2F}">
      <dgm:prSet/>
      <dgm:spPr/>
      <dgm:t>
        <a:bodyPr/>
        <a:lstStyle/>
        <a:p>
          <a:endParaRPr lang="en-US"/>
        </a:p>
      </dgm:t>
    </dgm:pt>
    <dgm:pt modelId="{D6375E5F-704C-4191-B69F-D85A9789A3AE}" type="pres">
      <dgm:prSet presAssocID="{27BDC027-364A-42D1-AED3-E5244B236BD5}" presName="matrix" presStyleCnt="0">
        <dgm:presLayoutVars>
          <dgm:chMax val="1"/>
          <dgm:dir/>
          <dgm:resizeHandles val="exact"/>
        </dgm:presLayoutVars>
      </dgm:prSet>
      <dgm:spPr/>
    </dgm:pt>
    <dgm:pt modelId="{E5FF470F-44BF-4207-88AC-705CDB8B2A3B}" type="pres">
      <dgm:prSet presAssocID="{27BDC027-364A-42D1-AED3-E5244B236BD5}" presName="diamond" presStyleLbl="bgShp" presStyleIdx="0" presStyleCnt="1"/>
      <dgm:spPr/>
    </dgm:pt>
    <dgm:pt modelId="{26EBD6AB-4CC1-46ED-80F9-82761367B28D}" type="pres">
      <dgm:prSet presAssocID="{27BDC027-364A-42D1-AED3-E5244B236BD5}" presName="quad1" presStyleLbl="node1" presStyleIdx="0" presStyleCnt="4">
        <dgm:presLayoutVars>
          <dgm:chMax val="0"/>
          <dgm:chPref val="0"/>
          <dgm:bulletEnabled val="1"/>
        </dgm:presLayoutVars>
      </dgm:prSet>
      <dgm:spPr/>
    </dgm:pt>
    <dgm:pt modelId="{CBE05DD3-7235-4BE2-B563-6117DFCAE222}" type="pres">
      <dgm:prSet presAssocID="{27BDC027-364A-42D1-AED3-E5244B236BD5}" presName="quad2" presStyleLbl="node1" presStyleIdx="1" presStyleCnt="4">
        <dgm:presLayoutVars>
          <dgm:chMax val="0"/>
          <dgm:chPref val="0"/>
          <dgm:bulletEnabled val="1"/>
        </dgm:presLayoutVars>
      </dgm:prSet>
      <dgm:spPr/>
    </dgm:pt>
    <dgm:pt modelId="{D6344ECD-DAA4-4923-AB94-4FDFA57BA7E8}" type="pres">
      <dgm:prSet presAssocID="{27BDC027-364A-42D1-AED3-E5244B236BD5}" presName="quad3" presStyleLbl="node1" presStyleIdx="2" presStyleCnt="4">
        <dgm:presLayoutVars>
          <dgm:chMax val="0"/>
          <dgm:chPref val="0"/>
          <dgm:bulletEnabled val="1"/>
        </dgm:presLayoutVars>
      </dgm:prSet>
      <dgm:spPr/>
    </dgm:pt>
    <dgm:pt modelId="{D18AE3EF-B0DF-4203-AA9B-5CE991378D2B}" type="pres">
      <dgm:prSet presAssocID="{27BDC027-364A-42D1-AED3-E5244B236BD5}" presName="quad4" presStyleLbl="node1" presStyleIdx="3" presStyleCnt="4">
        <dgm:presLayoutVars>
          <dgm:chMax val="0"/>
          <dgm:chPref val="0"/>
          <dgm:bulletEnabled val="1"/>
        </dgm:presLayoutVars>
      </dgm:prSet>
      <dgm:spPr/>
    </dgm:pt>
  </dgm:ptLst>
  <dgm:cxnLst>
    <dgm:cxn modelId="{E7DA8B1D-4170-4728-8840-6C99ACDA15CF}" type="presOf" srcId="{27BDC027-364A-42D1-AED3-E5244B236BD5}" destId="{D6375E5F-704C-4191-B69F-D85A9789A3AE}" srcOrd="0" destOrd="0" presId="urn:microsoft.com/office/officeart/2005/8/layout/matrix3"/>
    <dgm:cxn modelId="{1CE3A562-F757-43FC-9BAD-AEA84E230743}" type="presOf" srcId="{8C3E57D9-28C9-4E26-990E-10397CF3C367}" destId="{CBE05DD3-7235-4BE2-B563-6117DFCAE222}" srcOrd="0" destOrd="0" presId="urn:microsoft.com/office/officeart/2005/8/layout/matrix3"/>
    <dgm:cxn modelId="{F3D9C56D-6A50-4E9E-A864-63CC4A932D2F}" srcId="{27BDC027-364A-42D1-AED3-E5244B236BD5}" destId="{302F8CAC-FB22-40F5-BE13-479FDBE74931}" srcOrd="3" destOrd="0" parTransId="{854F4348-9024-44BC-A7A3-90C7972BC8E6}" sibTransId="{EEA5DBEC-FAA5-477A-A999-1A1D2D006B3F}"/>
    <dgm:cxn modelId="{53922273-3779-451F-A2DA-B81F1E644905}" type="presOf" srcId="{88B8F0B6-933F-48BC-8BB7-28C12648CE08}" destId="{D6344ECD-DAA4-4923-AB94-4FDFA57BA7E8}" srcOrd="0" destOrd="0" presId="urn:microsoft.com/office/officeart/2005/8/layout/matrix3"/>
    <dgm:cxn modelId="{925E0982-EAA0-4CE6-846F-87DD55C06839}" type="presOf" srcId="{302F8CAC-FB22-40F5-BE13-479FDBE74931}" destId="{D18AE3EF-B0DF-4203-AA9B-5CE991378D2B}" srcOrd="0" destOrd="0" presId="urn:microsoft.com/office/officeart/2005/8/layout/matrix3"/>
    <dgm:cxn modelId="{26BC419E-23BF-4B75-9463-06D94F2F2D34}" type="presOf" srcId="{541AE127-B6B0-4601-AEF5-4AF02A707C3F}" destId="{26EBD6AB-4CC1-46ED-80F9-82761367B28D}" srcOrd="0" destOrd="0" presId="urn:microsoft.com/office/officeart/2005/8/layout/matrix3"/>
    <dgm:cxn modelId="{8C4075BF-EC52-4C51-BCB7-ECCD7AD7B940}" srcId="{27BDC027-364A-42D1-AED3-E5244B236BD5}" destId="{541AE127-B6B0-4601-AEF5-4AF02A707C3F}" srcOrd="0" destOrd="0" parTransId="{2534A3D3-1D33-4176-9F77-1918C83835D6}" sibTransId="{A6519C06-6A47-4874-BD59-55F4EBF090F5}"/>
    <dgm:cxn modelId="{F1B9E0CC-7004-4B9B-9E7C-D84D97121772}" srcId="{27BDC027-364A-42D1-AED3-E5244B236BD5}" destId="{8C3E57D9-28C9-4E26-990E-10397CF3C367}" srcOrd="1" destOrd="0" parTransId="{66E0645F-03B0-4D6E-BC71-71963A7BB26E}" sibTransId="{0848C641-6F5B-4475-979F-8D68FCC1329D}"/>
    <dgm:cxn modelId="{7EEFD6F9-FD26-4C40-B5CF-6B96967D2326}" srcId="{27BDC027-364A-42D1-AED3-E5244B236BD5}" destId="{88B8F0B6-933F-48BC-8BB7-28C12648CE08}" srcOrd="2" destOrd="0" parTransId="{9F39C698-8D0F-472E-957F-477D0B8F366E}" sibTransId="{816CF430-CEE9-430F-A81B-54FFC7DCE294}"/>
    <dgm:cxn modelId="{2B65484F-913E-420C-A2AF-C02DC7D7D321}" type="presParOf" srcId="{D6375E5F-704C-4191-B69F-D85A9789A3AE}" destId="{E5FF470F-44BF-4207-88AC-705CDB8B2A3B}" srcOrd="0" destOrd="0" presId="urn:microsoft.com/office/officeart/2005/8/layout/matrix3"/>
    <dgm:cxn modelId="{FD13ACA2-A7DA-42BC-ACB0-CD8C87F922D1}" type="presParOf" srcId="{D6375E5F-704C-4191-B69F-D85A9789A3AE}" destId="{26EBD6AB-4CC1-46ED-80F9-82761367B28D}" srcOrd="1" destOrd="0" presId="urn:microsoft.com/office/officeart/2005/8/layout/matrix3"/>
    <dgm:cxn modelId="{613C0EA6-6DAD-462E-9949-617A65F203C5}" type="presParOf" srcId="{D6375E5F-704C-4191-B69F-D85A9789A3AE}" destId="{CBE05DD3-7235-4BE2-B563-6117DFCAE222}" srcOrd="2" destOrd="0" presId="urn:microsoft.com/office/officeart/2005/8/layout/matrix3"/>
    <dgm:cxn modelId="{32A06B76-837F-460F-859A-6EB3456549BF}" type="presParOf" srcId="{D6375E5F-704C-4191-B69F-D85A9789A3AE}" destId="{D6344ECD-DAA4-4923-AB94-4FDFA57BA7E8}" srcOrd="3" destOrd="0" presId="urn:microsoft.com/office/officeart/2005/8/layout/matrix3"/>
    <dgm:cxn modelId="{72C15755-71E1-4231-AF2A-ED724058D0A1}" type="presParOf" srcId="{D6375E5F-704C-4191-B69F-D85A9789A3AE}" destId="{D18AE3EF-B0DF-4203-AA9B-5CE991378D2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F470F-44BF-4207-88AC-705CDB8B2A3B}">
      <dsp:nvSpPr>
        <dsp:cNvPr id="0" name=""/>
        <dsp:cNvSpPr/>
      </dsp:nvSpPr>
      <dsp:spPr>
        <a:xfrm>
          <a:off x="86574" y="0"/>
          <a:ext cx="3473358" cy="347335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BD6AB-4CC1-46ED-80F9-82761367B28D}">
      <dsp:nvSpPr>
        <dsp:cNvPr id="0" name=""/>
        <dsp:cNvSpPr/>
      </dsp:nvSpPr>
      <dsp:spPr>
        <a:xfrm>
          <a:off x="416543" y="329969"/>
          <a:ext cx="1354609" cy="1354609"/>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Sterngths</a:t>
          </a:r>
        </a:p>
        <a:p>
          <a:pPr marL="0" lvl="0" indent="0" algn="ctr" defTabSz="577850">
            <a:lnSpc>
              <a:spcPct val="90000"/>
            </a:lnSpc>
            <a:spcBef>
              <a:spcPct val="0"/>
            </a:spcBef>
            <a:spcAft>
              <a:spcPct val="35000"/>
            </a:spcAft>
            <a:buNone/>
          </a:pPr>
          <a:r>
            <a:rPr lang="en-US" sz="1300" kern="1200"/>
            <a:t>1. Oral comunication</a:t>
          </a:r>
        </a:p>
        <a:p>
          <a:pPr marL="0" lvl="0" indent="0" algn="ctr" defTabSz="577850">
            <a:lnSpc>
              <a:spcPct val="90000"/>
            </a:lnSpc>
            <a:spcBef>
              <a:spcPct val="0"/>
            </a:spcBef>
            <a:spcAft>
              <a:spcPct val="35000"/>
            </a:spcAft>
            <a:buNone/>
          </a:pPr>
          <a:r>
            <a:rPr lang="en-US" sz="1300" kern="1200"/>
            <a:t>2. Critical thinking</a:t>
          </a:r>
        </a:p>
      </dsp:txBody>
      <dsp:txXfrm>
        <a:off x="482670" y="396096"/>
        <a:ext cx="1222355" cy="1222355"/>
      </dsp:txXfrm>
    </dsp:sp>
    <dsp:sp modelId="{CBE05DD3-7235-4BE2-B563-6117DFCAE222}">
      <dsp:nvSpPr>
        <dsp:cNvPr id="0" name=""/>
        <dsp:cNvSpPr/>
      </dsp:nvSpPr>
      <dsp:spPr>
        <a:xfrm>
          <a:off x="1875353" y="329969"/>
          <a:ext cx="1354609" cy="1354609"/>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Weaknesses</a:t>
          </a:r>
        </a:p>
        <a:p>
          <a:pPr marL="0" lvl="0" indent="0" algn="ctr" defTabSz="577850">
            <a:lnSpc>
              <a:spcPct val="90000"/>
            </a:lnSpc>
            <a:spcBef>
              <a:spcPct val="0"/>
            </a:spcBef>
            <a:spcAft>
              <a:spcPct val="35000"/>
            </a:spcAft>
            <a:buNone/>
          </a:pPr>
          <a:r>
            <a:rPr lang="en-US" sz="1300" kern="1200"/>
            <a:t>1. Writing skills</a:t>
          </a:r>
        </a:p>
        <a:p>
          <a:pPr marL="0" lvl="0" indent="0" algn="ctr" defTabSz="577850">
            <a:lnSpc>
              <a:spcPct val="90000"/>
            </a:lnSpc>
            <a:spcBef>
              <a:spcPct val="0"/>
            </a:spcBef>
            <a:spcAft>
              <a:spcPct val="35000"/>
            </a:spcAft>
            <a:buNone/>
          </a:pPr>
          <a:r>
            <a:rPr lang="en-US" sz="1300" kern="1200"/>
            <a:t>2. Public speaking</a:t>
          </a:r>
        </a:p>
      </dsp:txBody>
      <dsp:txXfrm>
        <a:off x="1941480" y="396096"/>
        <a:ext cx="1222355" cy="1222355"/>
      </dsp:txXfrm>
    </dsp:sp>
    <dsp:sp modelId="{D6344ECD-DAA4-4923-AB94-4FDFA57BA7E8}">
      <dsp:nvSpPr>
        <dsp:cNvPr id="0" name=""/>
        <dsp:cNvSpPr/>
      </dsp:nvSpPr>
      <dsp:spPr>
        <a:xfrm>
          <a:off x="416543" y="1788779"/>
          <a:ext cx="1354609" cy="1354609"/>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Opportunites</a:t>
          </a:r>
        </a:p>
        <a:p>
          <a:pPr marL="0" lvl="0" indent="0" algn="ctr" defTabSz="577850">
            <a:lnSpc>
              <a:spcPct val="90000"/>
            </a:lnSpc>
            <a:spcBef>
              <a:spcPct val="0"/>
            </a:spcBef>
            <a:spcAft>
              <a:spcPct val="35000"/>
            </a:spcAft>
            <a:buNone/>
          </a:pPr>
          <a:r>
            <a:rPr lang="en-US" sz="1300" kern="1200"/>
            <a:t>1. Written commuication</a:t>
          </a:r>
        </a:p>
      </dsp:txBody>
      <dsp:txXfrm>
        <a:off x="482670" y="1854906"/>
        <a:ext cx="1222355" cy="1222355"/>
      </dsp:txXfrm>
    </dsp:sp>
    <dsp:sp modelId="{D18AE3EF-B0DF-4203-AA9B-5CE991378D2B}">
      <dsp:nvSpPr>
        <dsp:cNvPr id="0" name=""/>
        <dsp:cNvSpPr/>
      </dsp:nvSpPr>
      <dsp:spPr>
        <a:xfrm>
          <a:off x="1875353" y="1788779"/>
          <a:ext cx="1354609" cy="1354609"/>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Threats</a:t>
          </a:r>
        </a:p>
        <a:p>
          <a:pPr marL="0" lvl="0" indent="0" algn="ctr" defTabSz="577850">
            <a:lnSpc>
              <a:spcPct val="90000"/>
            </a:lnSpc>
            <a:spcBef>
              <a:spcPct val="0"/>
            </a:spcBef>
            <a:spcAft>
              <a:spcPct val="35000"/>
            </a:spcAft>
            <a:buNone/>
          </a:pPr>
          <a:r>
            <a:rPr lang="en-US" sz="1300" kern="1200"/>
            <a:t>1. Team working skills</a:t>
          </a:r>
        </a:p>
      </dsp:txBody>
      <dsp:txXfrm>
        <a:off x="1941480" y="1854906"/>
        <a:ext cx="1222355" cy="122235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09566290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7"/>
        <p:cNvGrpSpPr/>
        <p:nvPr/>
      </p:nvGrpSpPr>
      <p:grpSpPr>
        <a:xfrm>
          <a:off x="0" y="0"/>
          <a:ext cx="0" cy="0"/>
          <a:chOff x="0" y="0"/>
          <a:chExt cx="0" cy="0"/>
        </a:xfrm>
      </p:grpSpPr>
      <p:sp>
        <p:nvSpPr>
          <p:cNvPr id="1888" name="Google Shape;188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9" name="Google Shape;188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36120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2"/>
        <p:cNvGrpSpPr/>
        <p:nvPr/>
      </p:nvGrpSpPr>
      <p:grpSpPr>
        <a:xfrm>
          <a:off x="0" y="0"/>
          <a:ext cx="0" cy="0"/>
          <a:chOff x="0" y="0"/>
          <a:chExt cx="0" cy="0"/>
        </a:xfrm>
      </p:grpSpPr>
      <p:sp>
        <p:nvSpPr>
          <p:cNvPr id="1893" name="Google Shape;1893;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4" name="Google Shape;1894;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603918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7"/>
        <p:cNvGrpSpPr/>
        <p:nvPr/>
      </p:nvGrpSpPr>
      <p:grpSpPr>
        <a:xfrm>
          <a:off x="0" y="0"/>
          <a:ext cx="0" cy="0"/>
          <a:chOff x="0" y="0"/>
          <a:chExt cx="0" cy="0"/>
        </a:xfrm>
      </p:grpSpPr>
      <p:sp>
        <p:nvSpPr>
          <p:cNvPr id="1948" name="Google Shape;1948;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9" name="Google Shape;1949;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317500" algn="just" defTabSz="914400" rtl="0" eaLnBrk="1" fontAlgn="auto" latinLnBrk="0" hangingPunct="1">
              <a:lnSpc>
                <a:spcPct val="100000"/>
              </a:lnSpc>
              <a:spcBef>
                <a:spcPts val="1000"/>
              </a:spcBef>
              <a:spcAft>
                <a:spcPts val="1000"/>
              </a:spcAft>
              <a:buClr>
                <a:srgbClr val="000000"/>
              </a:buClr>
              <a:buSzPts val="1400"/>
              <a:buFont typeface="Arial"/>
              <a:buChar char="●"/>
              <a:tabLst/>
              <a:defRPr/>
            </a:pPr>
            <a:r>
              <a:rPr lang="en-US" sz="1100" dirty="0"/>
              <a:t>Employability is one of the definitions of the term "skills" and is the collection of versatile abilities that are necessary to be considered "employable." Employers often specify a plethora of additional attributes they desire in new workers in addition to an extensive knowledge of the area and the abilities that are essential for the position.</a:t>
            </a:r>
          </a:p>
          <a:p>
            <a:pPr algn="just" rtl="0">
              <a:spcBef>
                <a:spcPts val="1000"/>
              </a:spcBef>
              <a:spcAft>
                <a:spcPts val="1000"/>
              </a:spcAft>
            </a:pPr>
            <a:endParaRPr dirty="0"/>
          </a:p>
        </p:txBody>
      </p:sp>
    </p:spTree>
    <p:extLst>
      <p:ext uri="{BB962C8B-B14F-4D97-AF65-F5344CB8AC3E}">
        <p14:creationId xmlns:p14="http://schemas.microsoft.com/office/powerpoint/2010/main" val="930387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just" defTabSz="914400" rtl="0" eaLnBrk="1" fontAlgn="auto" latinLnBrk="0" hangingPunct="1">
              <a:lnSpc>
                <a:spcPct val="100000"/>
              </a:lnSpc>
              <a:spcBef>
                <a:spcPts val="1000"/>
              </a:spcBef>
              <a:spcAft>
                <a:spcPts val="100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Thinking critically is a skill that is practically required for entry into any job. Everyone in the workforce is expected to draw observations and conclusions based on any kind of data. It is anticipated that the evidence will be </a:t>
            </a:r>
            <a:r>
              <a:rPr lang="en-US" sz="1100" b="0" i="0" u="none" strike="noStrike" cap="none" dirty="0" err="1">
                <a:solidFill>
                  <a:srgbClr val="000000"/>
                </a:solidFill>
                <a:effectLst/>
                <a:latin typeface="Arial"/>
                <a:ea typeface="Arial"/>
                <a:cs typeface="Arial"/>
                <a:sym typeface="Arial"/>
              </a:rPr>
              <a:t>analysed</a:t>
            </a:r>
            <a:r>
              <a:rPr lang="en-US" sz="1100" b="0" i="0" u="none" strike="noStrike" cap="none" dirty="0">
                <a:solidFill>
                  <a:srgbClr val="000000"/>
                </a:solidFill>
                <a:effectLst/>
                <a:latin typeface="Arial"/>
                <a:ea typeface="Arial"/>
                <a:cs typeface="Arial"/>
                <a:sym typeface="Arial"/>
              </a:rPr>
              <a:t>, assumptions will be contested, hypotheses will be tested, and observations will be made (Lai, 2021). Developing one's ability to think critically may lead to improvements in one's problem-solving skills. This is because critical thinking is a skill that can be developed.</a:t>
            </a:r>
          </a:p>
        </p:txBody>
      </p:sp>
    </p:spTree>
    <p:extLst>
      <p:ext uri="{BB962C8B-B14F-4D97-AF65-F5344CB8AC3E}">
        <p14:creationId xmlns:p14="http://schemas.microsoft.com/office/powerpoint/2010/main" val="169595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just" defTabSz="914400" rtl="0" eaLnBrk="1" fontAlgn="auto" latinLnBrk="0" hangingPunct="1">
              <a:lnSpc>
                <a:spcPct val="100000"/>
              </a:lnSpc>
              <a:spcBef>
                <a:spcPts val="1000"/>
              </a:spcBef>
              <a:spcAft>
                <a:spcPts val="100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When in college, working on a group project could seem like a hassle, but it will prepare me to feel more at ease when I work in a team atmosphere after I graduate and enter the workforce. The capacity to get along well with other people is a skill that is practically required in any field. Teamwork and cooperation are essential components to the success of every business or organization (Jones, 2016), regardless of the field in which it operates the construction industry, the marketing sector, the medical profession, or the entertainment industry, for example.</a:t>
            </a:r>
          </a:p>
          <a:p>
            <a:pPr algn="just" rtl="0">
              <a:spcBef>
                <a:spcPts val="1000"/>
              </a:spcBef>
              <a:spcAft>
                <a:spcPts val="1000"/>
              </a:spcAft>
            </a:pPr>
            <a:endParaRPr lang="en-US" dirty="0"/>
          </a:p>
        </p:txBody>
      </p:sp>
    </p:spTree>
    <p:extLst>
      <p:ext uri="{BB962C8B-B14F-4D97-AF65-F5344CB8AC3E}">
        <p14:creationId xmlns:p14="http://schemas.microsoft.com/office/powerpoint/2010/main" val="1456904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just" defTabSz="914400" rtl="0" eaLnBrk="1" fontAlgn="auto" latinLnBrk="0" hangingPunct="1">
              <a:lnSpc>
                <a:spcPct val="100000"/>
              </a:lnSpc>
              <a:spcBef>
                <a:spcPts val="1000"/>
              </a:spcBef>
              <a:spcAft>
                <a:spcPts val="1000"/>
              </a:spcAft>
              <a:buClr>
                <a:srgbClr val="000000"/>
              </a:buClr>
              <a:buSzPts val="1400"/>
              <a:buFont typeface="Arial"/>
              <a:buChar char="●"/>
              <a:tabLst/>
              <a:defRPr/>
            </a:pPr>
            <a:r>
              <a:rPr lang="en-US" sz="1100" b="0" i="0" u="none" strike="noStrike" cap="none" dirty="0">
                <a:solidFill>
                  <a:srgbClr val="000000"/>
                </a:solidFill>
                <a:effectLst/>
                <a:latin typeface="Arial"/>
                <a:ea typeface="Arial"/>
                <a:cs typeface="Arial"/>
                <a:sym typeface="Arial"/>
              </a:rPr>
              <a:t>Through collaboration, the company or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will grow and prosper. Everyone has a distinct set of abilities. By conversing with </a:t>
            </a:r>
            <a:r>
              <a:rPr lang="en-US" sz="1100" b="0" i="0" u="none" strike="noStrike" cap="none" dirty="0" err="1">
                <a:solidFill>
                  <a:srgbClr val="000000"/>
                </a:solidFill>
                <a:effectLst/>
                <a:latin typeface="Arial"/>
                <a:ea typeface="Arial"/>
                <a:cs typeface="Arial"/>
                <a:sym typeface="Arial"/>
              </a:rPr>
              <a:t>Ir</a:t>
            </a:r>
            <a:r>
              <a:rPr lang="en-US" sz="1100" b="0" i="0" u="none" strike="noStrike" cap="none" dirty="0">
                <a:solidFill>
                  <a:srgbClr val="000000"/>
                </a:solidFill>
                <a:effectLst/>
                <a:latin typeface="Arial"/>
                <a:ea typeface="Arial"/>
                <a:cs typeface="Arial"/>
                <a:sym typeface="Arial"/>
              </a:rPr>
              <a:t> colleagues, I may generate a better conclusion or idea than I would by myself. I will have an edge over the competition if I already possess good teamwork skills when I begin </a:t>
            </a:r>
            <a:r>
              <a:rPr lang="en-US" sz="1100" b="0" i="0" u="none" strike="noStrike" cap="none" dirty="0" err="1">
                <a:solidFill>
                  <a:srgbClr val="000000"/>
                </a:solidFill>
                <a:effectLst/>
                <a:latin typeface="Arial"/>
                <a:ea typeface="Arial"/>
                <a:cs typeface="Arial"/>
                <a:sym typeface="Arial"/>
              </a:rPr>
              <a:t>Ir</a:t>
            </a:r>
            <a:r>
              <a:rPr lang="en-US" sz="1100" b="0" i="0" u="none" strike="noStrike" cap="none" dirty="0">
                <a:solidFill>
                  <a:srgbClr val="000000"/>
                </a:solidFill>
                <a:effectLst/>
                <a:latin typeface="Arial"/>
                <a:ea typeface="Arial"/>
                <a:cs typeface="Arial"/>
                <a:sym typeface="Arial"/>
              </a:rPr>
              <a:t> new career. While many companies believed that graduates might improve their critical thinking skills, cooperation and teamwork were appreciated by the vast majority of employers. Ninety-seven per cent of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place high importance on cooperation and teamwork, and seventy-seven per cent of employers believe new graduates exhibit these abilities well (Taylor, 2020).</a:t>
            </a:r>
          </a:p>
          <a:p>
            <a:pPr marL="139700" indent="0" algn="just" rtl="0">
              <a:spcBef>
                <a:spcPts val="1000"/>
              </a:spcBef>
              <a:spcAft>
                <a:spcPts val="1000"/>
              </a:spcAft>
              <a:buNone/>
            </a:pPr>
            <a:endParaRPr lang="en-US" dirty="0"/>
          </a:p>
        </p:txBody>
      </p:sp>
    </p:spTree>
    <p:extLst>
      <p:ext uri="{BB962C8B-B14F-4D97-AF65-F5344CB8AC3E}">
        <p14:creationId xmlns:p14="http://schemas.microsoft.com/office/powerpoint/2010/main" val="1997055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just" defTabSz="914400" rtl="0" eaLnBrk="1" fontAlgn="auto" latinLnBrk="0" hangingPunct="1">
              <a:lnSpc>
                <a:spcPct val="100000"/>
              </a:lnSpc>
              <a:spcBef>
                <a:spcPts val="1000"/>
              </a:spcBef>
              <a:spcAft>
                <a:spcPts val="100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The idea that an employee of any given company would maintain a high level of professionalism and a strong work ethic is one that is taken for granted in almost every business. After I have obtained my degree, it is expected of me that I will have a high level of professionalism as well as an exceptional work ethic in whatever job or career path that I choose to pursue (Evans, 2018).</a:t>
            </a:r>
          </a:p>
          <a:p>
            <a:pPr marL="139700" indent="0" algn="just" rtl="0">
              <a:spcBef>
                <a:spcPts val="1000"/>
              </a:spcBef>
              <a:spcAft>
                <a:spcPts val="1000"/>
              </a:spcAft>
              <a:buNone/>
            </a:pPr>
            <a:endParaRPr lang="en-US" dirty="0"/>
          </a:p>
        </p:txBody>
      </p:sp>
    </p:spTree>
    <p:extLst>
      <p:ext uri="{BB962C8B-B14F-4D97-AF65-F5344CB8AC3E}">
        <p14:creationId xmlns:p14="http://schemas.microsoft.com/office/powerpoint/2010/main" val="1430805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just" defTabSz="914400" rtl="0" eaLnBrk="1" fontAlgn="auto" latinLnBrk="0" hangingPunct="1">
              <a:lnSpc>
                <a:spcPct val="100000"/>
              </a:lnSpc>
              <a:spcBef>
                <a:spcPts val="1000"/>
              </a:spcBef>
              <a:spcAft>
                <a:spcPts val="100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Regular chances to develop professional abilities may be found in a variety of settings, including working, engaging in extracurricular activities, and attending courses. Even the most fundamental of abilities, such as being on time and presenting oneself in a professional manner, may contribute to the development of these capabilities (</a:t>
            </a:r>
            <a:r>
              <a:rPr lang="en-US" sz="1100" b="0" i="0" u="none" strike="noStrike" cap="none" dirty="0" err="1">
                <a:solidFill>
                  <a:srgbClr val="000000"/>
                </a:solidFill>
                <a:effectLst/>
                <a:latin typeface="Arial"/>
                <a:ea typeface="Arial"/>
                <a:cs typeface="Arial"/>
                <a:sym typeface="Arial"/>
              </a:rPr>
              <a:t>Evetts</a:t>
            </a:r>
            <a:r>
              <a:rPr lang="en-US" sz="1100" b="0" i="0" u="none" strike="noStrike" cap="none" dirty="0">
                <a:solidFill>
                  <a:srgbClr val="000000"/>
                </a:solidFill>
                <a:effectLst/>
                <a:latin typeface="Arial"/>
                <a:ea typeface="Arial"/>
                <a:cs typeface="Arial"/>
                <a:sym typeface="Arial"/>
              </a:rPr>
              <a:t>, 2013). They might potentially be created using techniques that take much more time.</a:t>
            </a:r>
          </a:p>
          <a:p>
            <a:pPr marL="139700" indent="0" algn="just" rtl="0">
              <a:spcBef>
                <a:spcPts val="1000"/>
              </a:spcBef>
              <a:spcAft>
                <a:spcPts val="1000"/>
              </a:spcAft>
              <a:buNone/>
            </a:pPr>
            <a:endParaRPr lang="en-US" dirty="0"/>
          </a:p>
        </p:txBody>
      </p:sp>
    </p:spTree>
    <p:extLst>
      <p:ext uri="{BB962C8B-B14F-4D97-AF65-F5344CB8AC3E}">
        <p14:creationId xmlns:p14="http://schemas.microsoft.com/office/powerpoint/2010/main" val="2095126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just" defTabSz="914400" rtl="0" eaLnBrk="1" fontAlgn="auto" latinLnBrk="0" hangingPunct="1">
              <a:lnSpc>
                <a:spcPct val="100000"/>
              </a:lnSpc>
              <a:spcBef>
                <a:spcPts val="1000"/>
              </a:spcBef>
              <a:spcAft>
                <a:spcPts val="100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Without good grammar, I may not be able to communicate properly in writing or speech if I send a text message to </a:t>
            </a:r>
            <a:r>
              <a:rPr lang="en-US" sz="1100" b="0" i="0" u="none" strike="noStrike" cap="none" dirty="0" err="1">
                <a:solidFill>
                  <a:srgbClr val="000000"/>
                </a:solidFill>
                <a:effectLst/>
                <a:latin typeface="Arial"/>
                <a:ea typeface="Arial"/>
                <a:cs typeface="Arial"/>
                <a:sym typeface="Arial"/>
              </a:rPr>
              <a:t>Ir</a:t>
            </a:r>
            <a:r>
              <a:rPr lang="en-US" sz="1100" b="0" i="0" u="none" strike="noStrike" cap="none" dirty="0">
                <a:solidFill>
                  <a:srgbClr val="000000"/>
                </a:solidFill>
                <a:effectLst/>
                <a:latin typeface="Arial"/>
                <a:ea typeface="Arial"/>
                <a:cs typeface="Arial"/>
                <a:sym typeface="Arial"/>
              </a:rPr>
              <a:t> friends or family. </a:t>
            </a:r>
            <a:r>
              <a:rPr lang="en-US" sz="1100" b="0" i="0" u="none" strike="noStrike" cap="none" dirty="0" err="1">
                <a:solidFill>
                  <a:srgbClr val="000000"/>
                </a:solidFill>
                <a:effectLst/>
                <a:latin typeface="Arial"/>
                <a:ea typeface="Arial"/>
                <a:cs typeface="Arial"/>
                <a:sym typeface="Arial"/>
              </a:rPr>
              <a:t>Ir</a:t>
            </a:r>
            <a:r>
              <a:rPr lang="en-US" sz="1100" b="0" i="0" u="none" strike="noStrike" cap="none" dirty="0">
                <a:solidFill>
                  <a:srgbClr val="000000"/>
                </a:solidFill>
                <a:effectLst/>
                <a:latin typeface="Arial"/>
                <a:ea typeface="Arial"/>
                <a:cs typeface="Arial"/>
                <a:sym typeface="Arial"/>
              </a:rPr>
              <a:t> communication abilities may also degrade if I have less face-to-face interaction. It is necessary to understand how to use digital technology, but not to depend on it exclusively for communication. As a consequence, face-to-face contact at work degrades. Additionally, graduates may enhance these talents. Only 41.6% of employers believe that 95.9% of workers possess excellent communication skills (Rubin, 2017).</a:t>
            </a:r>
          </a:p>
          <a:p>
            <a:pPr marL="139700" indent="0" algn="just" rtl="0">
              <a:spcBef>
                <a:spcPts val="1000"/>
              </a:spcBef>
              <a:spcAft>
                <a:spcPts val="1000"/>
              </a:spcAft>
              <a:buNone/>
            </a:pPr>
            <a:endParaRPr lang="en-US" dirty="0"/>
          </a:p>
        </p:txBody>
      </p:sp>
    </p:spTree>
    <p:extLst>
      <p:ext uri="{BB962C8B-B14F-4D97-AF65-F5344CB8AC3E}">
        <p14:creationId xmlns:p14="http://schemas.microsoft.com/office/powerpoint/2010/main" val="1143911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Strengths:</a:t>
            </a:r>
            <a:r>
              <a:rPr lang="en-US" sz="1100" b="0" i="0" u="none" strike="noStrike" cap="none" dirty="0">
                <a:solidFill>
                  <a:srgbClr val="000000"/>
                </a:solidFill>
                <a:effectLst/>
                <a:latin typeface="Arial"/>
                <a:ea typeface="Arial"/>
                <a:cs typeface="Arial"/>
                <a:sym typeface="Arial"/>
              </a:rPr>
              <a:t> I have excellent one-to-one oral communication skills which can be </a:t>
            </a:r>
            <a:r>
              <a:rPr lang="en-US" sz="1100" b="0" i="0" u="none" strike="noStrike" cap="none" dirty="0" err="1">
                <a:solidFill>
                  <a:srgbClr val="000000"/>
                </a:solidFill>
                <a:effectLst/>
                <a:latin typeface="Arial"/>
                <a:ea typeface="Arial"/>
                <a:cs typeface="Arial"/>
                <a:sym typeface="Arial"/>
              </a:rPr>
              <a:t>utilised</a:t>
            </a:r>
            <a:r>
              <a:rPr lang="en-US" sz="1100" b="0" i="0" u="none" strike="noStrike" cap="none" dirty="0">
                <a:solidFill>
                  <a:srgbClr val="000000"/>
                </a:solidFill>
                <a:effectLst/>
                <a:latin typeface="Arial"/>
                <a:ea typeface="Arial"/>
                <a:cs typeface="Arial"/>
                <a:sym typeface="Arial"/>
              </a:rPr>
              <a:t> in the future. I can develop the skill further to strengthen my communication skills. Moreover, I have the ability to think critically which can be helpful in my communication. </a:t>
            </a:r>
          </a:p>
          <a:p>
            <a:r>
              <a:rPr lang="en-US" sz="1100" b="1" i="0" u="none" strike="noStrike" cap="none" dirty="0">
                <a:solidFill>
                  <a:srgbClr val="000000"/>
                </a:solidFill>
                <a:effectLst/>
                <a:latin typeface="Arial"/>
                <a:ea typeface="Arial"/>
                <a:cs typeface="Arial"/>
                <a:sym typeface="Arial"/>
              </a:rPr>
              <a:t>Weaknesses:</a:t>
            </a:r>
            <a:r>
              <a:rPr lang="en-US" sz="1100" b="0" i="0" u="none" strike="noStrike" cap="none" dirty="0">
                <a:solidFill>
                  <a:srgbClr val="000000"/>
                </a:solidFill>
                <a:effectLst/>
                <a:latin typeface="Arial"/>
                <a:ea typeface="Arial"/>
                <a:cs typeface="Arial"/>
                <a:sym typeface="Arial"/>
              </a:rPr>
              <a:t> I have a weakness in writing as I cannot efficiently describe the ideas that I come up with. Furthermore, I have a weakness in public speaking that reduces my opportunity to present the ideas I develop using critical thinking </a:t>
            </a:r>
          </a:p>
          <a:p>
            <a:r>
              <a:rPr lang="en-US" sz="1100" b="1" i="0" u="none" strike="noStrike" cap="none" dirty="0">
                <a:solidFill>
                  <a:srgbClr val="000000"/>
                </a:solidFill>
                <a:effectLst/>
                <a:latin typeface="Arial"/>
                <a:ea typeface="Arial"/>
                <a:cs typeface="Arial"/>
                <a:sym typeface="Arial"/>
              </a:rPr>
              <a:t>Opportunity:</a:t>
            </a:r>
            <a:r>
              <a:rPr lang="en-US" sz="1100" b="0" i="0" u="none" strike="noStrike" cap="none" dirty="0">
                <a:solidFill>
                  <a:srgbClr val="000000"/>
                </a:solidFill>
                <a:effectLst/>
                <a:latin typeface="Arial"/>
                <a:ea typeface="Arial"/>
                <a:cs typeface="Arial"/>
                <a:sym typeface="Arial"/>
              </a:rPr>
              <a:t> With my excellent critical thinking ability I can easily ensure that I can utilize it to improve my writing skills. </a:t>
            </a:r>
          </a:p>
          <a:p>
            <a:r>
              <a:rPr lang="en-US" sz="1100" b="1" i="0" u="none" strike="noStrike" cap="none" dirty="0">
                <a:solidFill>
                  <a:srgbClr val="000000"/>
                </a:solidFill>
                <a:effectLst/>
                <a:latin typeface="Arial"/>
                <a:ea typeface="Arial"/>
                <a:cs typeface="Arial"/>
                <a:sym typeface="Arial"/>
              </a:rPr>
              <a:t>Threats</a:t>
            </a:r>
            <a:r>
              <a:rPr lang="en-US" sz="1100" b="0" i="0" u="none" strike="noStrike" cap="none" dirty="0">
                <a:solidFill>
                  <a:srgbClr val="000000"/>
                </a:solidFill>
                <a:effectLst/>
                <a:latin typeface="Arial"/>
                <a:ea typeface="Arial"/>
                <a:cs typeface="Arial"/>
                <a:sym typeface="Arial"/>
              </a:rPr>
              <a:t>: As I have a weakness in communicating ideas to a team, I might face difficulty working in a team that can hamper my employability skills. I will have to ensure that I work more to improve my team working skills that can ensure that I can properly work in a team. </a:t>
            </a:r>
          </a:p>
        </p:txBody>
      </p:sp>
    </p:spTree>
    <p:extLst>
      <p:ext uri="{BB962C8B-B14F-4D97-AF65-F5344CB8AC3E}">
        <p14:creationId xmlns:p14="http://schemas.microsoft.com/office/powerpoint/2010/main" val="17162705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Employability skills are the skills that make a candidate more employable in an organization. The employability skills are some of the skills that I have already acquired throughout my student life and some are not yet achieved at a level that can make a difference. I will ensure that I work on my weaknesses and threats like weak writing skills and low team working skills to ensure that I leave no stone unturned to improve my employability. Skills like critical thinking and oral communication will help me to ensure that I communicate valuable ideas while answering different questions that will test my ability and skills. </a:t>
            </a:r>
          </a:p>
        </p:txBody>
      </p:sp>
    </p:spTree>
    <p:extLst>
      <p:ext uri="{BB962C8B-B14F-4D97-AF65-F5344CB8AC3E}">
        <p14:creationId xmlns:p14="http://schemas.microsoft.com/office/powerpoint/2010/main" val="1255326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Evans, L., 2018. Professionalism, </a:t>
            </a:r>
            <a:r>
              <a:rPr lang="en-US" sz="1100" b="0" i="0" u="none" strike="noStrike" cap="none" dirty="0" err="1">
                <a:solidFill>
                  <a:srgbClr val="000000"/>
                </a:solidFill>
                <a:effectLst/>
                <a:latin typeface="Arial"/>
                <a:ea typeface="Arial"/>
                <a:cs typeface="Arial"/>
                <a:sym typeface="Arial"/>
              </a:rPr>
              <a:t>professionality</a:t>
            </a:r>
            <a:r>
              <a:rPr lang="en-US" sz="1100" b="0" i="0" u="none" strike="noStrike" cap="none" dirty="0">
                <a:solidFill>
                  <a:srgbClr val="000000"/>
                </a:solidFill>
                <a:effectLst/>
                <a:latin typeface="Arial"/>
                <a:ea typeface="Arial"/>
                <a:cs typeface="Arial"/>
                <a:sym typeface="Arial"/>
              </a:rPr>
              <a:t> and the development of education professionals. </a:t>
            </a:r>
            <a:r>
              <a:rPr lang="en-US" sz="1100" b="0" i="1" u="none" strike="noStrike" cap="none" dirty="0">
                <a:solidFill>
                  <a:srgbClr val="000000"/>
                </a:solidFill>
                <a:effectLst/>
                <a:latin typeface="Arial"/>
                <a:ea typeface="Arial"/>
                <a:cs typeface="Arial"/>
                <a:sym typeface="Arial"/>
              </a:rPr>
              <a:t>British journal of educational studies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56</a:t>
            </a:r>
            <a:r>
              <a:rPr lang="en-US" sz="1100" b="0" i="0" u="none" strike="noStrike" cap="none" dirty="0">
                <a:solidFill>
                  <a:srgbClr val="000000"/>
                </a:solidFill>
                <a:effectLst/>
                <a:latin typeface="Arial"/>
                <a:ea typeface="Arial"/>
                <a:cs typeface="Arial"/>
                <a:sym typeface="Arial"/>
              </a:rPr>
              <a:t>(1), pp.20-38.</a:t>
            </a:r>
          </a:p>
          <a:p>
            <a:r>
              <a:rPr lang="en-US" sz="1100" b="0" i="0" u="none" strike="noStrike" cap="none" dirty="0" err="1">
                <a:solidFill>
                  <a:srgbClr val="000000"/>
                </a:solidFill>
                <a:effectLst/>
                <a:latin typeface="Arial"/>
                <a:ea typeface="Arial"/>
                <a:cs typeface="Arial"/>
                <a:sym typeface="Arial"/>
              </a:rPr>
              <a:t>Evetts</a:t>
            </a:r>
            <a:r>
              <a:rPr lang="en-US" sz="1100" b="0" i="0" u="none" strike="noStrike" cap="none" dirty="0">
                <a:solidFill>
                  <a:srgbClr val="000000"/>
                </a:solidFill>
                <a:effectLst/>
                <a:latin typeface="Arial"/>
                <a:ea typeface="Arial"/>
                <a:cs typeface="Arial"/>
                <a:sym typeface="Arial"/>
              </a:rPr>
              <a:t>, J., 2013. Professionalism: Value and ideology. </a:t>
            </a:r>
            <a:r>
              <a:rPr lang="en-US" sz="1100" b="0" i="1" u="none" strike="noStrike" cap="none" dirty="0">
                <a:solidFill>
                  <a:srgbClr val="000000"/>
                </a:solidFill>
                <a:effectLst/>
                <a:latin typeface="Arial"/>
                <a:ea typeface="Arial"/>
                <a:cs typeface="Arial"/>
                <a:sym typeface="Arial"/>
              </a:rPr>
              <a:t>Current sociology</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61</a:t>
            </a:r>
            <a:r>
              <a:rPr lang="en-US" sz="1100" b="0" i="0" u="none" strike="noStrike" cap="none" dirty="0">
                <a:solidFill>
                  <a:srgbClr val="000000"/>
                </a:solidFill>
                <a:effectLst/>
                <a:latin typeface="Arial"/>
                <a:ea typeface="Arial"/>
                <a:cs typeface="Arial"/>
                <a:sym typeface="Arial"/>
              </a:rPr>
              <a:t>(5-6), pp.778-796.</a:t>
            </a:r>
          </a:p>
          <a:p>
            <a:r>
              <a:rPr lang="en-US" sz="1100" b="0" i="0" u="none" strike="noStrike" cap="none" dirty="0">
                <a:solidFill>
                  <a:srgbClr val="000000"/>
                </a:solidFill>
                <a:effectLst/>
                <a:latin typeface="Arial"/>
                <a:ea typeface="Arial"/>
                <a:cs typeface="Arial"/>
                <a:sym typeface="Arial"/>
              </a:rPr>
              <a:t>Jones, A., 2016. Multidisciplinary team working: Collaboration and conflict. </a:t>
            </a:r>
            <a:r>
              <a:rPr lang="en-US" sz="1100" b="0" i="1" u="none" strike="noStrike" cap="none" dirty="0">
                <a:solidFill>
                  <a:srgbClr val="000000"/>
                </a:solidFill>
                <a:effectLst/>
                <a:latin typeface="Arial"/>
                <a:ea typeface="Arial"/>
                <a:cs typeface="Arial"/>
                <a:sym typeface="Arial"/>
              </a:rPr>
              <a:t>International journal of mental health nursing</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15</a:t>
            </a:r>
            <a:r>
              <a:rPr lang="en-US" sz="1100" b="0" i="0" u="none" strike="noStrike" cap="none" dirty="0">
                <a:solidFill>
                  <a:srgbClr val="000000"/>
                </a:solidFill>
                <a:effectLst/>
                <a:latin typeface="Arial"/>
                <a:ea typeface="Arial"/>
                <a:cs typeface="Arial"/>
                <a:sym typeface="Arial"/>
              </a:rPr>
              <a:t>(1), pp.19-28.</a:t>
            </a:r>
          </a:p>
          <a:p>
            <a:r>
              <a:rPr lang="en-US" sz="1100" b="0" i="0" u="none" strike="noStrike" cap="none" dirty="0">
                <a:solidFill>
                  <a:srgbClr val="000000"/>
                </a:solidFill>
                <a:effectLst/>
                <a:latin typeface="Arial"/>
                <a:ea typeface="Arial"/>
                <a:cs typeface="Arial"/>
                <a:sym typeface="Arial"/>
              </a:rPr>
              <a:t>Lai, E.R., 2021. Critical thinking: A literature review. </a:t>
            </a:r>
            <a:r>
              <a:rPr lang="en-US" sz="1100" b="0" i="1" u="none" strike="noStrike" cap="none" dirty="0">
                <a:solidFill>
                  <a:srgbClr val="000000"/>
                </a:solidFill>
                <a:effectLst/>
                <a:latin typeface="Arial"/>
                <a:ea typeface="Arial"/>
                <a:cs typeface="Arial"/>
                <a:sym typeface="Arial"/>
              </a:rPr>
              <a:t>Pearson's Research Reports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6</a:t>
            </a:r>
            <a:r>
              <a:rPr lang="en-US" sz="1100" b="0" i="0" u="none" strike="noStrike" cap="none" dirty="0">
                <a:solidFill>
                  <a:srgbClr val="000000"/>
                </a:solidFill>
                <a:effectLst/>
                <a:latin typeface="Arial"/>
                <a:ea typeface="Arial"/>
                <a:cs typeface="Arial"/>
                <a:sym typeface="Arial"/>
              </a:rPr>
              <a:t>(1), pp.40-41.</a:t>
            </a:r>
          </a:p>
          <a:p>
            <a:r>
              <a:rPr lang="en-US" sz="1100" b="0" i="0" u="none" strike="noStrike" cap="none" dirty="0">
                <a:solidFill>
                  <a:srgbClr val="000000"/>
                </a:solidFill>
                <a:effectLst/>
                <a:latin typeface="Arial"/>
                <a:ea typeface="Arial"/>
                <a:cs typeface="Arial"/>
                <a:sym typeface="Arial"/>
              </a:rPr>
              <a:t>Paul, R. and Elder, L., 2020. </a:t>
            </a:r>
            <a:r>
              <a:rPr lang="en-US" sz="1100" b="0" i="1" u="none" strike="noStrike" cap="none" dirty="0">
                <a:solidFill>
                  <a:srgbClr val="000000"/>
                </a:solidFill>
                <a:effectLst/>
                <a:latin typeface="Arial"/>
                <a:ea typeface="Arial"/>
                <a:cs typeface="Arial"/>
                <a:sym typeface="Arial"/>
              </a:rPr>
              <a:t>Critical thinking</a:t>
            </a:r>
            <a:r>
              <a:rPr lang="en-US" sz="1100" b="0" i="0" u="none" strike="noStrike" cap="none" dirty="0">
                <a:solidFill>
                  <a:srgbClr val="000000"/>
                </a:solidFill>
                <a:effectLst/>
                <a:latin typeface="Arial"/>
                <a:ea typeface="Arial"/>
                <a:cs typeface="Arial"/>
                <a:sym typeface="Arial"/>
              </a:rPr>
              <a:t>. Rohnert Park, CA: Sonoma State University.</a:t>
            </a:r>
          </a:p>
          <a:p>
            <a:r>
              <a:rPr lang="en-US" sz="1100" b="0" i="0" u="none" strike="noStrike" cap="none" dirty="0">
                <a:solidFill>
                  <a:srgbClr val="000000"/>
                </a:solidFill>
                <a:effectLst/>
                <a:latin typeface="Arial"/>
                <a:ea typeface="Arial"/>
                <a:cs typeface="Arial"/>
                <a:sym typeface="Arial"/>
              </a:rPr>
              <a:t>Rubin, D.L., 2017. Divergence and convergence between oral and written communication. </a:t>
            </a:r>
            <a:r>
              <a:rPr lang="en-US" sz="1100" b="0" i="1" u="none" strike="noStrike" cap="none" dirty="0">
                <a:solidFill>
                  <a:srgbClr val="000000"/>
                </a:solidFill>
                <a:effectLst/>
                <a:latin typeface="Arial"/>
                <a:ea typeface="Arial"/>
                <a:cs typeface="Arial"/>
                <a:sym typeface="Arial"/>
              </a:rPr>
              <a:t>Topics in Language Disorders</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a:solidFill>
                  <a:srgbClr val="000000"/>
                </a:solidFill>
                <a:effectLst/>
                <a:latin typeface="Arial"/>
                <a:ea typeface="Arial"/>
                <a:cs typeface="Arial"/>
                <a:sym typeface="Arial"/>
              </a:rPr>
              <a:t>Taylor, C., Munro, A.J., </a:t>
            </a:r>
            <a:r>
              <a:rPr lang="en-US" sz="1100" b="0" i="0" u="none" strike="noStrike" cap="none" dirty="0" err="1">
                <a:solidFill>
                  <a:srgbClr val="000000"/>
                </a:solidFill>
                <a:effectLst/>
                <a:latin typeface="Arial"/>
                <a:ea typeface="Arial"/>
                <a:cs typeface="Arial"/>
                <a:sym typeface="Arial"/>
              </a:rPr>
              <a:t>Glynne</a:t>
            </a:r>
            <a:r>
              <a:rPr lang="en-US" sz="1100" b="0" i="0" u="none" strike="noStrike" cap="none" dirty="0">
                <a:solidFill>
                  <a:srgbClr val="000000"/>
                </a:solidFill>
                <a:effectLst/>
                <a:latin typeface="Arial"/>
                <a:ea typeface="Arial"/>
                <a:cs typeface="Arial"/>
                <a:sym typeface="Arial"/>
              </a:rPr>
              <a:t>-Jones, R., Griffith, C., </a:t>
            </a:r>
            <a:r>
              <a:rPr lang="en-US" sz="1100" b="0" i="0" u="none" strike="noStrike" cap="none" dirty="0" err="1">
                <a:solidFill>
                  <a:srgbClr val="000000"/>
                </a:solidFill>
                <a:effectLst/>
                <a:latin typeface="Arial"/>
                <a:ea typeface="Arial"/>
                <a:cs typeface="Arial"/>
                <a:sym typeface="Arial"/>
              </a:rPr>
              <a:t>Trevatt</a:t>
            </a:r>
            <a:r>
              <a:rPr lang="en-US" sz="1100" b="0" i="0" u="none" strike="noStrike" cap="none" dirty="0">
                <a:solidFill>
                  <a:srgbClr val="000000"/>
                </a:solidFill>
                <a:effectLst/>
                <a:latin typeface="Arial"/>
                <a:ea typeface="Arial"/>
                <a:cs typeface="Arial"/>
                <a:sym typeface="Arial"/>
              </a:rPr>
              <a:t>, P., Richards, M. and Ramirez, A.J., 2020. Multidisciplinary team working in cancer: what is the evidence?. </a:t>
            </a:r>
            <a:r>
              <a:rPr lang="en-US" sz="1100" b="0" i="1" u="none" strike="noStrike" cap="none" dirty="0" err="1">
                <a:solidFill>
                  <a:srgbClr val="000000"/>
                </a:solidFill>
                <a:effectLst/>
                <a:latin typeface="Arial"/>
                <a:ea typeface="Arial"/>
                <a:cs typeface="Arial"/>
                <a:sym typeface="Arial"/>
              </a:rPr>
              <a:t>Bmj</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340</a:t>
            </a:r>
            <a:r>
              <a:rPr lang="en-US" sz="1100" b="0" i="0" u="none" strike="noStrike" cap="none" dirty="0">
                <a:solidFill>
                  <a:srgbClr val="000000"/>
                </a:solidFill>
                <a:effectLst/>
                <a:latin typeface="Arial"/>
                <a:ea typeface="Arial"/>
                <a:cs typeface="Arial"/>
                <a:sym typeface="Arial"/>
              </a:rPr>
              <a:t>.</a:t>
            </a:r>
          </a:p>
          <a:p>
            <a:pPr marL="13970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0011088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0"/>
        <p:cNvGrpSpPr/>
        <p:nvPr/>
      </p:nvGrpSpPr>
      <p:grpSpPr>
        <a:xfrm>
          <a:off x="0" y="0"/>
          <a:ext cx="0" cy="0"/>
          <a:chOff x="0" y="0"/>
          <a:chExt cx="0" cy="0"/>
        </a:xfrm>
      </p:grpSpPr>
      <p:sp>
        <p:nvSpPr>
          <p:cNvPr id="1911" name="Google Shape;191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2" name="Google Shape;191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34240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569214"/>
            <a:ext cx="7063740" cy="3031236"/>
          </a:xfrm>
        </p:spPr>
        <p:txBody>
          <a:bodyPr anchor="b">
            <a:normAutofit/>
          </a:bodyPr>
          <a:lstStyle>
            <a:lvl1pPr algn="l">
              <a:lnSpc>
                <a:spcPct val="85000"/>
              </a:lnSpc>
              <a:defRPr sz="54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3600450"/>
            <a:ext cx="7063740" cy="1268730"/>
          </a:xfrm>
        </p:spPr>
        <p:txBody>
          <a:bodyPr>
            <a:normAutofit/>
          </a:bodyPr>
          <a:lstStyle>
            <a:lvl1pPr marL="0" indent="0" algn="l">
              <a:buNone/>
              <a:defRPr sz="1650" baseline="0">
                <a:solidFill>
                  <a:schemeClr val="tx1">
                    <a:lumMod val="75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8/12/2022</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
        <p:nvSpPr>
          <p:cNvPr id="7" name="Rectangle 6"/>
          <p:cNvSpPr/>
          <p:nvPr/>
        </p:nvSpPr>
        <p:spPr>
          <a:xfrm>
            <a:off x="0" y="0"/>
            <a:ext cx="3429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2939463"/>
      </p:ext>
    </p:extLst>
  </p:cSld>
  <p:clrMapOvr>
    <a:overrideClrMapping bg1="dk1" tx1="lt1" bg2="dk2" tx2="lt2" accent1="accent1" accent2="accent2" accent3="accent3" accent4="accent4" accent5="accent5" accent6="accent6" hlink="hlink" folHlink="folHlink"/>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8862494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569214"/>
            <a:ext cx="7063740" cy="3031236"/>
          </a:xfrm>
        </p:spPr>
        <p:txBody>
          <a:bodyPr anchor="b">
            <a:normAutofit/>
          </a:bodyPr>
          <a:lstStyle>
            <a:lvl1pPr>
              <a:lnSpc>
                <a:spcPct val="85000"/>
              </a:lnSpc>
              <a:defRPr sz="5400" b="0"/>
            </a:lvl1pPr>
          </a:lstStyle>
          <a:p>
            <a:r>
              <a:rPr lang="en-US"/>
              <a:t>Click to edit Master title style</a:t>
            </a:r>
            <a:endParaRPr lang="en-US" dirty="0"/>
          </a:p>
        </p:txBody>
      </p:sp>
      <p:sp>
        <p:nvSpPr>
          <p:cNvPr id="3" name="Text Placeholder 2"/>
          <p:cNvSpPr>
            <a:spLocks noGrp="1"/>
          </p:cNvSpPr>
          <p:nvPr>
            <p:ph type="body" idx="1"/>
          </p:nvPr>
        </p:nvSpPr>
        <p:spPr>
          <a:xfrm>
            <a:off x="946404" y="3600450"/>
            <a:ext cx="7063740" cy="1268730"/>
          </a:xfrm>
        </p:spPr>
        <p:txBody>
          <a:bodyPr anchor="t">
            <a:normAutofit/>
          </a:bodyPr>
          <a:lstStyle>
            <a:lvl1pPr marL="0" indent="0">
              <a:buNone/>
              <a:defRPr sz="16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7" name="Rectangle 6"/>
          <p:cNvSpPr/>
          <p:nvPr/>
        </p:nvSpPr>
        <p:spPr>
          <a:xfrm>
            <a:off x="0" y="0"/>
            <a:ext cx="3429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728208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371600"/>
            <a:ext cx="3360420" cy="326350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371600"/>
            <a:ext cx="3360420" cy="326350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dirty="0"/>
              <a:t>8/12/2022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433890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285241"/>
            <a:ext cx="3360420" cy="548640"/>
          </a:xfrm>
        </p:spPr>
        <p:txBody>
          <a:bodyPr anchor="b">
            <a:normAutofit/>
          </a:bodyPr>
          <a:lstStyle>
            <a:lvl1pPr marL="0" indent="0">
              <a:spcBef>
                <a:spcPts val="0"/>
              </a:spcBef>
              <a:buNone/>
              <a:defRPr sz="15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46404" y="1880662"/>
            <a:ext cx="3360420" cy="2748488"/>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94860" y="1285241"/>
            <a:ext cx="3360420" cy="548640"/>
          </a:xfrm>
        </p:spPr>
        <p:txBody>
          <a:bodyPr anchor="b">
            <a:normAutofit/>
          </a:bodyPr>
          <a:lstStyle>
            <a:lvl1pPr marL="0" indent="0">
              <a:lnSpc>
                <a:spcPct val="95000"/>
              </a:lnSpc>
              <a:spcBef>
                <a:spcPts val="0"/>
              </a:spcBef>
              <a:buNone/>
              <a:defRPr lang="en-US" sz="1500" b="0" kern="1200" dirty="0">
                <a:solidFill>
                  <a:schemeClr val="tx2"/>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lvl="0" indent="0" algn="l" defTabSz="685800" rtl="0" eaLnBrk="1" latinLnBrk="0" hangingPunct="1">
              <a:lnSpc>
                <a:spcPct val="90000"/>
              </a:lnSpc>
              <a:spcBef>
                <a:spcPts val="1500"/>
              </a:spcBef>
              <a:buFontTx/>
              <a:buNone/>
            </a:pPr>
            <a:r>
              <a:rPr lang="en-US"/>
              <a:t>Click to edit Master text styles</a:t>
            </a:r>
          </a:p>
        </p:txBody>
      </p:sp>
      <p:sp>
        <p:nvSpPr>
          <p:cNvPr id="6" name="Content Placeholder 5"/>
          <p:cNvSpPr>
            <a:spLocks noGrp="1"/>
          </p:cNvSpPr>
          <p:nvPr>
            <p:ph sz="quarter" idx="4"/>
          </p:nvPr>
        </p:nvSpPr>
        <p:spPr>
          <a:xfrm>
            <a:off x="4594860" y="1880662"/>
            <a:ext cx="3360420" cy="2748488"/>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dirty="0"/>
              <a:t>8/12/2022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3054811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dirty="0"/>
              <a:t>8/12/2022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5434219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8/12/2022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5220720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342900"/>
            <a:ext cx="2400300" cy="1200148"/>
          </a:xfrm>
        </p:spPr>
        <p:txBody>
          <a:bodyPr anchor="b">
            <a:normAutofit/>
          </a:bodyPr>
          <a:lstStyle>
            <a:lvl1pPr>
              <a:defRPr sz="2400" b="0" baseline="0"/>
            </a:lvl1pPr>
          </a:lstStyle>
          <a:p>
            <a:r>
              <a:rPr lang="en-US"/>
              <a:t>Click to edit Master title style</a:t>
            </a:r>
            <a:endParaRPr lang="en-US" dirty="0"/>
          </a:p>
        </p:txBody>
      </p:sp>
      <p:sp>
        <p:nvSpPr>
          <p:cNvPr id="3" name="Content Placeholder 2"/>
          <p:cNvSpPr>
            <a:spLocks noGrp="1"/>
          </p:cNvSpPr>
          <p:nvPr>
            <p:ph idx="1"/>
          </p:nvPr>
        </p:nvSpPr>
        <p:spPr>
          <a:xfrm>
            <a:off x="3378200" y="514350"/>
            <a:ext cx="4559300" cy="411480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1574801"/>
            <a:ext cx="2400300" cy="2857501"/>
          </a:xfrm>
        </p:spPr>
        <p:txBody>
          <a:bodyPr>
            <a:normAutofit/>
          </a:bodyPr>
          <a:lstStyle>
            <a:lvl1pPr marL="0" indent="0">
              <a:lnSpc>
                <a:spcPct val="114000"/>
              </a:lnSpc>
              <a:spcBef>
                <a:spcPts val="600"/>
              </a:spcBef>
              <a:buNone/>
              <a:defRPr sz="9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8/12/2022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95729226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29050"/>
            <a:ext cx="8469630" cy="131445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3943350"/>
            <a:ext cx="7486650" cy="685800"/>
          </a:xfrm>
        </p:spPr>
        <p:txBody>
          <a:bodyPr anchor="b">
            <a:normAutofit/>
          </a:bodyPr>
          <a:lstStyle>
            <a:lvl1pPr>
              <a:defRPr sz="21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3846692"/>
          </a:xfrm>
          <a:solidFill>
            <a:schemeClr val="accent1"/>
          </a:solidFill>
        </p:spPr>
        <p:txBody>
          <a:bodyPr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800" y="4581442"/>
            <a:ext cx="7486650" cy="447758"/>
          </a:xfrm>
        </p:spPr>
        <p:txBody>
          <a:bodyPr>
            <a:normAutofit/>
          </a:bodyPr>
          <a:lstStyle>
            <a:lvl1pPr marL="0" indent="0">
              <a:lnSpc>
                <a:spcPct val="100000"/>
              </a:lnSpc>
              <a:spcBef>
                <a:spcPts val="600"/>
              </a:spcBef>
              <a:buNone/>
              <a:defRPr sz="975">
                <a:solidFill>
                  <a:schemeClr val="bg1">
                    <a:lumMod val="8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8/12/2022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4269305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68194512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285750"/>
            <a:ext cx="1857375" cy="442317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285750"/>
            <a:ext cx="5800725" cy="44231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dirty="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9323542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1"/>
        </a:solidFill>
        <a:effectLst/>
      </p:bgPr>
    </p:bg>
    <p:spTree>
      <p:nvGrpSpPr>
        <p:cNvPr id="1" name="Shape 9"/>
        <p:cNvGrpSpPr/>
        <p:nvPr/>
      </p:nvGrpSpPr>
      <p:grpSpPr>
        <a:xfrm>
          <a:off x="0" y="0"/>
          <a:ext cx="0" cy="0"/>
          <a:chOff x="0" y="0"/>
          <a:chExt cx="0" cy="0"/>
        </a:xfrm>
      </p:grpSpPr>
      <p:sp>
        <p:nvSpPr>
          <p:cNvPr id="211" name="Google Shape;211;p2"/>
          <p:cNvSpPr txBox="1">
            <a:spLocks noGrp="1"/>
          </p:cNvSpPr>
          <p:nvPr>
            <p:ph type="ctrTitle"/>
          </p:nvPr>
        </p:nvSpPr>
        <p:spPr>
          <a:xfrm>
            <a:off x="1574375" y="1820375"/>
            <a:ext cx="5995200" cy="11598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6800"/>
              <a:buNone/>
              <a:defRPr sz="6800" b="0">
                <a:solidFill>
                  <a:schemeClr val="lt1"/>
                </a:solidFill>
              </a:defRPr>
            </a:lvl1pPr>
            <a:lvl2pPr lvl="1" algn="ctr">
              <a:spcBef>
                <a:spcPts val="0"/>
              </a:spcBef>
              <a:spcAft>
                <a:spcPts val="0"/>
              </a:spcAft>
              <a:buClr>
                <a:schemeClr val="lt1"/>
              </a:buClr>
              <a:buSzPts val="6800"/>
              <a:buNone/>
              <a:defRPr sz="6800" b="0">
                <a:solidFill>
                  <a:schemeClr val="lt1"/>
                </a:solidFill>
              </a:defRPr>
            </a:lvl2pPr>
            <a:lvl3pPr lvl="2" algn="ctr">
              <a:spcBef>
                <a:spcPts val="0"/>
              </a:spcBef>
              <a:spcAft>
                <a:spcPts val="0"/>
              </a:spcAft>
              <a:buClr>
                <a:schemeClr val="lt1"/>
              </a:buClr>
              <a:buSzPts val="6800"/>
              <a:buNone/>
              <a:defRPr sz="6800" b="0">
                <a:solidFill>
                  <a:schemeClr val="lt1"/>
                </a:solidFill>
              </a:defRPr>
            </a:lvl3pPr>
            <a:lvl4pPr lvl="3" algn="ctr">
              <a:spcBef>
                <a:spcPts val="0"/>
              </a:spcBef>
              <a:spcAft>
                <a:spcPts val="0"/>
              </a:spcAft>
              <a:buClr>
                <a:schemeClr val="lt1"/>
              </a:buClr>
              <a:buSzPts val="6800"/>
              <a:buNone/>
              <a:defRPr sz="6800" b="0">
                <a:solidFill>
                  <a:schemeClr val="lt1"/>
                </a:solidFill>
              </a:defRPr>
            </a:lvl4pPr>
            <a:lvl5pPr lvl="4" algn="ctr">
              <a:spcBef>
                <a:spcPts val="0"/>
              </a:spcBef>
              <a:spcAft>
                <a:spcPts val="0"/>
              </a:spcAft>
              <a:buClr>
                <a:schemeClr val="lt1"/>
              </a:buClr>
              <a:buSzPts val="6800"/>
              <a:buNone/>
              <a:defRPr sz="6800" b="0">
                <a:solidFill>
                  <a:schemeClr val="lt1"/>
                </a:solidFill>
              </a:defRPr>
            </a:lvl5pPr>
            <a:lvl6pPr lvl="5" algn="ctr">
              <a:spcBef>
                <a:spcPts val="0"/>
              </a:spcBef>
              <a:spcAft>
                <a:spcPts val="0"/>
              </a:spcAft>
              <a:buClr>
                <a:schemeClr val="lt1"/>
              </a:buClr>
              <a:buSzPts val="6800"/>
              <a:buNone/>
              <a:defRPr sz="6800" b="0">
                <a:solidFill>
                  <a:schemeClr val="lt1"/>
                </a:solidFill>
              </a:defRPr>
            </a:lvl6pPr>
            <a:lvl7pPr lvl="6" algn="ctr">
              <a:spcBef>
                <a:spcPts val="0"/>
              </a:spcBef>
              <a:spcAft>
                <a:spcPts val="0"/>
              </a:spcAft>
              <a:buClr>
                <a:schemeClr val="lt1"/>
              </a:buClr>
              <a:buSzPts val="6800"/>
              <a:buNone/>
              <a:defRPr sz="6800" b="0">
                <a:solidFill>
                  <a:schemeClr val="lt1"/>
                </a:solidFill>
              </a:defRPr>
            </a:lvl7pPr>
            <a:lvl8pPr lvl="7" algn="ctr">
              <a:spcBef>
                <a:spcPts val="0"/>
              </a:spcBef>
              <a:spcAft>
                <a:spcPts val="0"/>
              </a:spcAft>
              <a:buClr>
                <a:schemeClr val="lt1"/>
              </a:buClr>
              <a:buSzPts val="6800"/>
              <a:buNone/>
              <a:defRPr sz="6800" b="0">
                <a:solidFill>
                  <a:schemeClr val="lt1"/>
                </a:solidFill>
              </a:defRPr>
            </a:lvl8pPr>
            <a:lvl9pPr lvl="8" algn="ctr">
              <a:spcBef>
                <a:spcPts val="0"/>
              </a:spcBef>
              <a:spcAft>
                <a:spcPts val="0"/>
              </a:spcAft>
              <a:buClr>
                <a:schemeClr val="lt1"/>
              </a:buClr>
              <a:buSzPts val="6800"/>
              <a:buNone/>
              <a:defRPr sz="6800" b="0">
                <a:solidFill>
                  <a:schemeClr val="lt1"/>
                </a:solidFill>
              </a:defRPr>
            </a:lvl9pPr>
          </a:lstStyle>
          <a:p>
            <a:endParaRPr/>
          </a:p>
        </p:txBody>
      </p:sp>
    </p:spTree>
    <p:extLst>
      <p:ext uri="{BB962C8B-B14F-4D97-AF65-F5344CB8AC3E}">
        <p14:creationId xmlns:p14="http://schemas.microsoft.com/office/powerpoint/2010/main" val="3100811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872"/>
        <p:cNvGrpSpPr/>
        <p:nvPr/>
      </p:nvGrpSpPr>
      <p:grpSpPr>
        <a:xfrm>
          <a:off x="0" y="0"/>
          <a:ext cx="0" cy="0"/>
          <a:chOff x="0" y="0"/>
          <a:chExt cx="0" cy="0"/>
        </a:xfrm>
      </p:grpSpPr>
      <p:sp>
        <p:nvSpPr>
          <p:cNvPr id="1057" name="Google Shape;1057;p6"/>
          <p:cNvSpPr txBox="1">
            <a:spLocks noGrp="1"/>
          </p:cNvSpPr>
          <p:nvPr>
            <p:ph type="title"/>
          </p:nvPr>
        </p:nvSpPr>
        <p:spPr>
          <a:xfrm>
            <a:off x="1131750" y="623025"/>
            <a:ext cx="6880500" cy="582900"/>
          </a:xfrm>
          <a:prstGeom prst="rect">
            <a:avLst/>
          </a:prstGeom>
        </p:spPr>
        <p:txBody>
          <a:bodyPr spcFirstLastPara="1" wrap="square" lIns="91425" tIns="91425" rIns="91425" bIns="91425" anchor="b"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1058" name="Google Shape;1058;p6"/>
          <p:cNvSpPr txBox="1">
            <a:spLocks noGrp="1"/>
          </p:cNvSpPr>
          <p:nvPr>
            <p:ph type="body" idx="1"/>
          </p:nvPr>
        </p:nvSpPr>
        <p:spPr>
          <a:xfrm>
            <a:off x="1131725" y="1329863"/>
            <a:ext cx="3339600" cy="34815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1059" name="Google Shape;1059;p6"/>
          <p:cNvSpPr txBox="1">
            <a:spLocks noGrp="1"/>
          </p:cNvSpPr>
          <p:nvPr>
            <p:ph type="body" idx="2"/>
          </p:nvPr>
        </p:nvSpPr>
        <p:spPr>
          <a:xfrm>
            <a:off x="4672553" y="1329863"/>
            <a:ext cx="3339600" cy="34815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1060" name="Google Shape;1060;p6"/>
          <p:cNvSpPr txBox="1">
            <a:spLocks noGrp="1"/>
          </p:cNvSpPr>
          <p:nvPr>
            <p:ph type="sldNum" idx="12"/>
          </p:nvPr>
        </p:nvSpPr>
        <p:spPr>
          <a:xfrm>
            <a:off x="8749000" y="0"/>
            <a:ext cx="394800" cy="321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391994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1061"/>
        <p:cNvGrpSpPr/>
        <p:nvPr/>
      </p:nvGrpSpPr>
      <p:grpSpPr>
        <a:xfrm>
          <a:off x="0" y="0"/>
          <a:ext cx="0" cy="0"/>
          <a:chOff x="0" y="0"/>
          <a:chExt cx="0" cy="0"/>
        </a:xfrm>
      </p:grpSpPr>
      <p:sp>
        <p:nvSpPr>
          <p:cNvPr id="1246" name="Google Shape;1246;p7"/>
          <p:cNvSpPr txBox="1">
            <a:spLocks noGrp="1"/>
          </p:cNvSpPr>
          <p:nvPr>
            <p:ph type="title"/>
          </p:nvPr>
        </p:nvSpPr>
        <p:spPr>
          <a:xfrm>
            <a:off x="1131750" y="623025"/>
            <a:ext cx="6880500" cy="582900"/>
          </a:xfrm>
          <a:prstGeom prst="rect">
            <a:avLst/>
          </a:prstGeom>
        </p:spPr>
        <p:txBody>
          <a:bodyPr spcFirstLastPara="1" wrap="square" lIns="91425" tIns="91425" rIns="91425" bIns="91425" anchor="b"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1247" name="Google Shape;1247;p7"/>
          <p:cNvSpPr txBox="1">
            <a:spLocks noGrp="1"/>
          </p:cNvSpPr>
          <p:nvPr>
            <p:ph type="body" idx="1"/>
          </p:nvPr>
        </p:nvSpPr>
        <p:spPr>
          <a:xfrm>
            <a:off x="977300" y="1279069"/>
            <a:ext cx="2296500" cy="35325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1248" name="Google Shape;1248;p7"/>
          <p:cNvSpPr txBox="1">
            <a:spLocks noGrp="1"/>
          </p:cNvSpPr>
          <p:nvPr>
            <p:ph type="body" idx="2"/>
          </p:nvPr>
        </p:nvSpPr>
        <p:spPr>
          <a:xfrm>
            <a:off x="3391603" y="1279069"/>
            <a:ext cx="2296500" cy="35325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1249" name="Google Shape;1249;p7"/>
          <p:cNvSpPr txBox="1">
            <a:spLocks noGrp="1"/>
          </p:cNvSpPr>
          <p:nvPr>
            <p:ph type="body" idx="3"/>
          </p:nvPr>
        </p:nvSpPr>
        <p:spPr>
          <a:xfrm>
            <a:off x="5805905" y="1279069"/>
            <a:ext cx="2296500" cy="3532500"/>
          </a:xfrm>
          <a:prstGeom prst="rect">
            <a:avLst/>
          </a:prstGeom>
        </p:spPr>
        <p:txBody>
          <a:bodyPr spcFirstLastPara="1" wrap="square" lIns="91425" tIns="91425" rIns="91425" bIns="91425"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1250" name="Google Shape;1250;p7"/>
          <p:cNvSpPr txBox="1">
            <a:spLocks noGrp="1"/>
          </p:cNvSpPr>
          <p:nvPr>
            <p:ph type="sldNum" idx="12"/>
          </p:nvPr>
        </p:nvSpPr>
        <p:spPr>
          <a:xfrm>
            <a:off x="8749000" y="0"/>
            <a:ext cx="394800" cy="321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72189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ubtitle">
  <p:cSld name="Subtitle">
    <p:bg>
      <p:bgPr>
        <a:solidFill>
          <a:schemeClr val="accent5"/>
        </a:solidFill>
        <a:effectLst/>
      </p:bgPr>
    </p:bg>
    <p:spTree>
      <p:nvGrpSpPr>
        <p:cNvPr id="1" name="Shape 212"/>
        <p:cNvGrpSpPr/>
        <p:nvPr/>
      </p:nvGrpSpPr>
      <p:grpSpPr>
        <a:xfrm>
          <a:off x="0" y="0"/>
          <a:ext cx="0" cy="0"/>
          <a:chOff x="0" y="0"/>
          <a:chExt cx="0" cy="0"/>
        </a:xfrm>
      </p:grpSpPr>
      <p:sp>
        <p:nvSpPr>
          <p:cNvPr id="477" name="Google Shape;477;p3"/>
          <p:cNvSpPr txBox="1">
            <a:spLocks noGrp="1"/>
          </p:cNvSpPr>
          <p:nvPr>
            <p:ph type="ctrTitle"/>
          </p:nvPr>
        </p:nvSpPr>
        <p:spPr>
          <a:xfrm>
            <a:off x="1557875" y="1411894"/>
            <a:ext cx="60282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5200"/>
              <a:buNone/>
              <a:defRPr sz="5200" b="0">
                <a:solidFill>
                  <a:schemeClr val="lt1"/>
                </a:solidFill>
              </a:defRPr>
            </a:lvl1pPr>
            <a:lvl2pPr lvl="1" algn="ctr" rtl="0">
              <a:spcBef>
                <a:spcPts val="0"/>
              </a:spcBef>
              <a:spcAft>
                <a:spcPts val="0"/>
              </a:spcAft>
              <a:buClr>
                <a:schemeClr val="lt1"/>
              </a:buClr>
              <a:buSzPts val="5200"/>
              <a:buNone/>
              <a:defRPr sz="5200" b="0">
                <a:solidFill>
                  <a:schemeClr val="lt1"/>
                </a:solidFill>
              </a:defRPr>
            </a:lvl2pPr>
            <a:lvl3pPr lvl="2" algn="ctr" rtl="0">
              <a:spcBef>
                <a:spcPts val="0"/>
              </a:spcBef>
              <a:spcAft>
                <a:spcPts val="0"/>
              </a:spcAft>
              <a:buClr>
                <a:schemeClr val="lt1"/>
              </a:buClr>
              <a:buSzPts val="5200"/>
              <a:buNone/>
              <a:defRPr sz="5200" b="0">
                <a:solidFill>
                  <a:schemeClr val="lt1"/>
                </a:solidFill>
              </a:defRPr>
            </a:lvl3pPr>
            <a:lvl4pPr lvl="3" algn="ctr" rtl="0">
              <a:spcBef>
                <a:spcPts val="0"/>
              </a:spcBef>
              <a:spcAft>
                <a:spcPts val="0"/>
              </a:spcAft>
              <a:buClr>
                <a:schemeClr val="lt1"/>
              </a:buClr>
              <a:buSzPts val="5200"/>
              <a:buNone/>
              <a:defRPr sz="5200" b="0">
                <a:solidFill>
                  <a:schemeClr val="lt1"/>
                </a:solidFill>
              </a:defRPr>
            </a:lvl4pPr>
            <a:lvl5pPr lvl="4" algn="ctr" rtl="0">
              <a:spcBef>
                <a:spcPts val="0"/>
              </a:spcBef>
              <a:spcAft>
                <a:spcPts val="0"/>
              </a:spcAft>
              <a:buClr>
                <a:schemeClr val="lt1"/>
              </a:buClr>
              <a:buSzPts val="5200"/>
              <a:buNone/>
              <a:defRPr sz="5200" b="0">
                <a:solidFill>
                  <a:schemeClr val="lt1"/>
                </a:solidFill>
              </a:defRPr>
            </a:lvl5pPr>
            <a:lvl6pPr lvl="5" algn="ctr" rtl="0">
              <a:spcBef>
                <a:spcPts val="0"/>
              </a:spcBef>
              <a:spcAft>
                <a:spcPts val="0"/>
              </a:spcAft>
              <a:buClr>
                <a:schemeClr val="lt1"/>
              </a:buClr>
              <a:buSzPts val="5200"/>
              <a:buNone/>
              <a:defRPr sz="5200" b="0">
                <a:solidFill>
                  <a:schemeClr val="lt1"/>
                </a:solidFill>
              </a:defRPr>
            </a:lvl6pPr>
            <a:lvl7pPr lvl="6" algn="ctr" rtl="0">
              <a:spcBef>
                <a:spcPts val="0"/>
              </a:spcBef>
              <a:spcAft>
                <a:spcPts val="0"/>
              </a:spcAft>
              <a:buClr>
                <a:schemeClr val="lt1"/>
              </a:buClr>
              <a:buSzPts val="5200"/>
              <a:buNone/>
              <a:defRPr sz="5200" b="0">
                <a:solidFill>
                  <a:schemeClr val="lt1"/>
                </a:solidFill>
              </a:defRPr>
            </a:lvl7pPr>
            <a:lvl8pPr lvl="7" algn="ctr" rtl="0">
              <a:spcBef>
                <a:spcPts val="0"/>
              </a:spcBef>
              <a:spcAft>
                <a:spcPts val="0"/>
              </a:spcAft>
              <a:buClr>
                <a:schemeClr val="lt1"/>
              </a:buClr>
              <a:buSzPts val="5200"/>
              <a:buNone/>
              <a:defRPr sz="5200" b="0">
                <a:solidFill>
                  <a:schemeClr val="lt1"/>
                </a:solidFill>
              </a:defRPr>
            </a:lvl8pPr>
            <a:lvl9pPr lvl="8" algn="ctr" rtl="0">
              <a:spcBef>
                <a:spcPts val="0"/>
              </a:spcBef>
              <a:spcAft>
                <a:spcPts val="0"/>
              </a:spcAft>
              <a:buClr>
                <a:schemeClr val="lt1"/>
              </a:buClr>
              <a:buSzPts val="5200"/>
              <a:buNone/>
              <a:defRPr sz="5200" b="0">
                <a:solidFill>
                  <a:schemeClr val="lt1"/>
                </a:solidFill>
              </a:defRPr>
            </a:lvl9pPr>
          </a:lstStyle>
          <a:p>
            <a:endParaRPr/>
          </a:p>
        </p:txBody>
      </p:sp>
      <p:sp>
        <p:nvSpPr>
          <p:cNvPr id="478" name="Google Shape;478;p3"/>
          <p:cNvSpPr txBox="1">
            <a:spLocks noGrp="1"/>
          </p:cNvSpPr>
          <p:nvPr>
            <p:ph type="subTitle" idx="1"/>
          </p:nvPr>
        </p:nvSpPr>
        <p:spPr>
          <a:xfrm>
            <a:off x="1557875" y="2497163"/>
            <a:ext cx="6028200" cy="795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1600"/>
              <a:buNone/>
              <a:defRPr sz="1600"/>
            </a:lvl1pPr>
            <a:lvl2pPr lvl="1" algn="ctr" rtl="0">
              <a:spcBef>
                <a:spcPts val="0"/>
              </a:spcBef>
              <a:spcAft>
                <a:spcPts val="0"/>
              </a:spcAft>
              <a:buClr>
                <a:schemeClr val="dk1"/>
              </a:buClr>
              <a:buSzPts val="1600"/>
              <a:buNone/>
              <a:defRPr sz="1600"/>
            </a:lvl2pPr>
            <a:lvl3pPr lvl="2" algn="ctr" rtl="0">
              <a:spcBef>
                <a:spcPts val="0"/>
              </a:spcBef>
              <a:spcAft>
                <a:spcPts val="0"/>
              </a:spcAft>
              <a:buClr>
                <a:schemeClr val="dk1"/>
              </a:buClr>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479" name="Google Shape;479;p3"/>
          <p:cNvSpPr txBox="1">
            <a:spLocks noGrp="1"/>
          </p:cNvSpPr>
          <p:nvPr>
            <p:ph type="sldNum" idx="12"/>
          </p:nvPr>
        </p:nvSpPr>
        <p:spPr>
          <a:xfrm>
            <a:off x="8749000" y="0"/>
            <a:ext cx="394800" cy="321600"/>
          </a:xfrm>
          <a:prstGeom prst="rect">
            <a:avLst/>
          </a:prstGeom>
        </p:spPr>
        <p:txBody>
          <a:bodyPr spcFirstLastPara="1" wrap="square" lIns="91425" tIns="91425" rIns="91425" bIns="91425" anchor="t"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587578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69630" y="0"/>
            <a:ext cx="685800" cy="51435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274320"/>
            <a:ext cx="7269480" cy="99417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371600"/>
            <a:ext cx="6446520" cy="326350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8098157" y="748903"/>
            <a:ext cx="1428749" cy="273844"/>
          </a:xfrm>
          <a:prstGeom prst="rect">
            <a:avLst/>
          </a:prstGeom>
        </p:spPr>
        <p:txBody>
          <a:bodyPr vert="horz" lIns="91440" tIns="45720" rIns="91440" bIns="45720" rtlCol="0" anchor="ctr"/>
          <a:lstStyle>
            <a:lvl1pPr algn="r">
              <a:defRPr sz="788" b="0">
                <a:solidFill>
                  <a:schemeClr val="tx2">
                    <a:lumMod val="20000"/>
                    <a:lumOff val="80000"/>
                  </a:schemeClr>
                </a:solidFill>
              </a:defRPr>
            </a:lvl1pPr>
          </a:lstStyle>
          <a:p>
            <a:fld id="{0E59FD0C-5451-4CA0-86AF-E70AE3279989}" type="datetimeFigureOut">
              <a:rPr lang="en-US" dirty="0"/>
              <a:t>8/12/2022</a:t>
            </a:fld>
            <a:endParaRPr lang="en-US" dirty="0"/>
          </a:p>
        </p:txBody>
      </p:sp>
      <p:sp>
        <p:nvSpPr>
          <p:cNvPr id="5" name="Footer Placeholder 4"/>
          <p:cNvSpPr>
            <a:spLocks noGrp="1"/>
          </p:cNvSpPr>
          <p:nvPr>
            <p:ph type="ftr" sz="quarter" idx="3"/>
          </p:nvPr>
        </p:nvSpPr>
        <p:spPr>
          <a:xfrm rot="16200000">
            <a:off x="7469506" y="3034903"/>
            <a:ext cx="2686050" cy="273844"/>
          </a:xfrm>
          <a:prstGeom prst="rect">
            <a:avLst/>
          </a:prstGeom>
        </p:spPr>
        <p:txBody>
          <a:bodyPr vert="horz" lIns="91440" tIns="45720" rIns="91440" bIns="45720" rtlCol="0" anchor="ctr"/>
          <a:lstStyle>
            <a:lvl1pPr algn="l">
              <a:defRPr sz="788">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8469630" y="4629150"/>
            <a:ext cx="685800" cy="445294"/>
          </a:xfrm>
          <a:prstGeom prst="rect">
            <a:avLst/>
          </a:prstGeom>
        </p:spPr>
        <p:txBody>
          <a:bodyPr vert="horz" lIns="45720" tIns="45720" rIns="45720" bIns="45720" rtlCol="0" anchor="ctr">
            <a:normAutofit/>
          </a:bodyPr>
          <a:lstStyle>
            <a:lvl1pPr algn="ctr">
              <a:defRPr sz="2700">
                <a:solidFill>
                  <a:schemeClr val="tx2">
                    <a:lumMod val="60000"/>
                    <a:lumOff val="40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961960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ransition>
    <p:fade thruBlk="1"/>
  </p:transition>
  <p:hf hdr="0" ftr="0" dt="0"/>
  <p:txStyles>
    <p:titleStyle>
      <a:lvl1pPr algn="l" defTabSz="685800" rtl="0" eaLnBrk="1" latinLnBrk="0" hangingPunct="1">
        <a:lnSpc>
          <a:spcPct val="90000"/>
        </a:lnSpc>
        <a:spcBef>
          <a:spcPct val="0"/>
        </a:spcBef>
        <a:buNone/>
        <a:defRPr sz="3300" kern="1200" spc="-38" baseline="0">
          <a:solidFill>
            <a:schemeClr val="tx1"/>
          </a:solidFill>
          <a:latin typeface="+mj-lt"/>
          <a:ea typeface="+mj-ea"/>
          <a:cs typeface="+mj-cs"/>
        </a:defRPr>
      </a:lvl1pPr>
    </p:titleStyle>
    <p:bodyStyle>
      <a:lvl1pPr marL="137160" indent="-137160" algn="l" defTabSz="685800" rtl="0" eaLnBrk="1" latinLnBrk="0" hangingPunct="1">
        <a:lnSpc>
          <a:spcPct val="95000"/>
        </a:lnSpc>
        <a:spcBef>
          <a:spcPts val="1050"/>
        </a:spcBef>
        <a:spcAft>
          <a:spcPts val="150"/>
        </a:spcAft>
        <a:buClr>
          <a:schemeClr val="accent1"/>
        </a:buClr>
        <a:buSzPct val="80000"/>
        <a:buFont typeface="Arial" pitchFamily="34" charset="0"/>
        <a:buChar char="•"/>
        <a:defRPr sz="1350" kern="1200" spc="8" baseline="0">
          <a:solidFill>
            <a:schemeClr val="tx1"/>
          </a:solidFill>
          <a:latin typeface="+mn-lt"/>
          <a:ea typeface="+mn-ea"/>
          <a:cs typeface="+mn-cs"/>
        </a:defRPr>
      </a:lvl1pPr>
      <a:lvl2pPr marL="34290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200" kern="1200">
          <a:solidFill>
            <a:schemeClr val="tx1">
              <a:lumMod val="85000"/>
              <a:lumOff val="15000"/>
            </a:schemeClr>
          </a:solidFill>
          <a:latin typeface="+mn-lt"/>
          <a:ea typeface="+mn-ea"/>
          <a:cs typeface="+mn-cs"/>
        </a:defRPr>
      </a:lvl2pPr>
      <a:lvl3pPr marL="54864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3pPr>
      <a:lvl4pPr marL="75438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4pPr>
      <a:lvl5pPr marL="96012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5pPr>
      <a:lvl6pPr marL="120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6pPr>
      <a:lvl7pPr marL="142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7pPr>
      <a:lvl8pPr marL="165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8pPr>
      <a:lvl9pPr marL="187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90"/>
        <p:cNvGrpSpPr/>
        <p:nvPr/>
      </p:nvGrpSpPr>
      <p:grpSpPr>
        <a:xfrm>
          <a:off x="0" y="0"/>
          <a:ext cx="0" cy="0"/>
          <a:chOff x="0" y="0"/>
          <a:chExt cx="0" cy="0"/>
        </a:xfrm>
      </p:grpSpPr>
      <p:sp>
        <p:nvSpPr>
          <p:cNvPr id="1891" name="Google Shape;1891;p13"/>
          <p:cNvSpPr txBox="1">
            <a:spLocks noGrp="1"/>
          </p:cNvSpPr>
          <p:nvPr>
            <p:ph type="ctrTitle"/>
          </p:nvPr>
        </p:nvSpPr>
        <p:spPr>
          <a:xfrm>
            <a:off x="-589221" y="527431"/>
            <a:ext cx="9066028" cy="1807535"/>
          </a:xfrm>
          <a:prstGeom prst="rect">
            <a:avLst/>
          </a:prstGeom>
        </p:spPr>
        <p:txBody>
          <a:bodyPr spcFirstLastPara="1" wrap="square" lIns="91425" tIns="91425" rIns="91425" bIns="91425" anchor="ctr" anchorCtr="0">
            <a:noAutofit/>
          </a:bodyPr>
          <a:lstStyle/>
          <a:p>
            <a:pPr marL="914400" indent="457200">
              <a:lnSpc>
                <a:spcPct val="107000"/>
              </a:lnSpc>
              <a:spcAft>
                <a:spcPts val="800"/>
              </a:spcAft>
            </a:pPr>
            <a:r>
              <a:rPr lang="en-US" sz="4400" b="1" dirty="0">
                <a:solidFill>
                  <a:schemeClr val="bg1"/>
                </a:solidFill>
                <a:latin typeface="Amatic SC" panose="020B0604020202020204" charset="-79"/>
                <a:ea typeface="Times New Roman" panose="02020603050405020304" pitchFamily="18" charset="0"/>
                <a:cs typeface="Amatic SC" panose="020B0604020202020204" charset="-79"/>
              </a:rPr>
              <a:t>Academic and employability skills</a:t>
            </a:r>
            <a:br>
              <a:rPr lang="en-US" sz="1800" dirty="0">
                <a:effectLst/>
                <a:latin typeface="Arial Rounded MT Bold" panose="020F0704030504030204" pitchFamily="34" charset="0"/>
                <a:ea typeface="Calibri" panose="020F0502020204030204" pitchFamily="34" charset="0"/>
                <a:cs typeface="Vrinda" panose="020B0502040204020203" pitchFamily="34" charset="0"/>
              </a:rPr>
            </a:br>
            <a:endParaRPr lang="en-US" sz="6600" dirty="0">
              <a:latin typeface="Arial Rounded MT Bold" panose="020F0704030504030204" pitchFamily="34" charset="0"/>
              <a:cs typeface="Amatic SC" panose="020B0604020202020204" charset="-79"/>
            </a:endParaRPr>
          </a:p>
        </p:txBody>
      </p:sp>
      <p:sp>
        <p:nvSpPr>
          <p:cNvPr id="2" name="CasetăText 1">
            <a:extLst>
              <a:ext uri="{FF2B5EF4-FFF2-40B4-BE49-F238E27FC236}">
                <a16:creationId xmlns:a16="http://schemas.microsoft.com/office/drawing/2014/main" id="{CB810971-9637-D9F1-87F4-0653A6AD2F88}"/>
              </a:ext>
            </a:extLst>
          </p:cNvPr>
          <p:cNvSpPr txBox="1"/>
          <p:nvPr/>
        </p:nvSpPr>
        <p:spPr>
          <a:xfrm>
            <a:off x="320040" y="2379276"/>
            <a:ext cx="5543550" cy="646331"/>
          </a:xfrm>
          <a:prstGeom prst="rect">
            <a:avLst/>
          </a:prstGeom>
          <a:noFill/>
        </p:spPr>
        <p:txBody>
          <a:bodyPr wrap="square" rtlCol="0">
            <a:spAutoFit/>
          </a:bodyPr>
          <a:lstStyle/>
          <a:p>
            <a:r>
              <a:rPr lang="en-US" b="1" i="1" dirty="0">
                <a:solidFill>
                  <a:schemeClr val="bg1"/>
                </a:solidFill>
              </a:rPr>
              <a:t>Name: Monica Andreea Stefan -2233994</a:t>
            </a:r>
          </a:p>
          <a:p>
            <a:r>
              <a:rPr lang="en-US" b="1" i="1" dirty="0">
                <a:solidFill>
                  <a:schemeClr val="bg1"/>
                </a:solidFill>
              </a:rPr>
              <a:t>Lecturer Name : Joanna Walsh</a:t>
            </a:r>
          </a:p>
        </p:txBody>
      </p:sp>
      <p:sp>
        <p:nvSpPr>
          <p:cNvPr id="3" name="CasetăText 2">
            <a:extLst>
              <a:ext uri="{FF2B5EF4-FFF2-40B4-BE49-F238E27FC236}">
                <a16:creationId xmlns:a16="http://schemas.microsoft.com/office/drawing/2014/main" id="{7035DCC9-6D63-461A-2231-B75732EEFC28}"/>
              </a:ext>
            </a:extLst>
          </p:cNvPr>
          <p:cNvSpPr txBox="1"/>
          <p:nvPr/>
        </p:nvSpPr>
        <p:spPr>
          <a:xfrm>
            <a:off x="3326130" y="3451860"/>
            <a:ext cx="3246120" cy="369332"/>
          </a:xfrm>
          <a:prstGeom prst="rect">
            <a:avLst/>
          </a:prstGeom>
          <a:noFill/>
        </p:spPr>
        <p:txBody>
          <a:bodyPr wrap="square" rtlCol="0">
            <a:spAutoFit/>
          </a:bodyPr>
          <a:lstStyle/>
          <a:p>
            <a:r>
              <a:rPr lang="en-US" b="1" i="1" dirty="0">
                <a:latin typeface="Arial Black" panose="020B0A04020102020204" pitchFamily="34" charset="0"/>
              </a:rPr>
              <a:t>BMSW4001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95"/>
        <p:cNvGrpSpPr/>
        <p:nvPr/>
      </p:nvGrpSpPr>
      <p:grpSpPr>
        <a:xfrm>
          <a:off x="0" y="0"/>
          <a:ext cx="0" cy="0"/>
          <a:chOff x="0" y="0"/>
          <a:chExt cx="0" cy="0"/>
        </a:xfrm>
      </p:grpSpPr>
      <p:sp>
        <p:nvSpPr>
          <p:cNvPr id="1896" name="Google Shape;1896;p14"/>
          <p:cNvSpPr txBox="1">
            <a:spLocks noGrp="1"/>
          </p:cNvSpPr>
          <p:nvPr>
            <p:ph type="title"/>
          </p:nvPr>
        </p:nvSpPr>
        <p:spPr>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600" dirty="0"/>
              <a:t>Table Of Content</a:t>
            </a:r>
            <a:endParaRPr sz="3600" dirty="0"/>
          </a:p>
        </p:txBody>
      </p:sp>
      <p:sp>
        <p:nvSpPr>
          <p:cNvPr id="1900" name="Google Shape;1900;p14"/>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sp>
        <p:nvSpPr>
          <p:cNvPr id="1897" name="Google Shape;1897;p14"/>
          <p:cNvSpPr txBox="1"/>
          <p:nvPr/>
        </p:nvSpPr>
        <p:spPr>
          <a:xfrm>
            <a:off x="1612604" y="1402168"/>
            <a:ext cx="5918791" cy="3118307"/>
          </a:xfrm>
          <a:prstGeom prst="rect">
            <a:avLst/>
          </a:prstGeom>
          <a:noFill/>
          <a:ln>
            <a:noFill/>
          </a:ln>
        </p:spPr>
        <p:txBody>
          <a:bodyPr spcFirstLastPara="1" wrap="square" lIns="91425" tIns="91425" rIns="91425" bIns="91425" anchor="t" anchorCtr="0">
            <a:noAutofit/>
          </a:bodyPr>
          <a:lstStyle/>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Introduction </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Critical Thinking</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Developing Critical Thinking</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Team Working </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Developing Team Working Skills</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Professionalism</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Developing Professionalism</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Oral and Written Communication</a:t>
            </a:r>
          </a:p>
          <a:p>
            <a:pPr marL="17145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Developing Oral and Written Communication</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SWOT Analysis of Skills</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Conclusion</a:t>
            </a:r>
          </a:p>
          <a:p>
            <a:pPr marL="171450" lvl="0" indent="-171450" algn="just">
              <a:spcBef>
                <a:spcPts val="600"/>
              </a:spcBef>
              <a:buClr>
                <a:schemeClr val="dk1"/>
              </a:buClr>
              <a:buSzPts val="1100"/>
              <a:buFont typeface="Arial" panose="020B0604020202020204" pitchFamily="34" charset="0"/>
              <a:buChar char="•"/>
            </a:pPr>
            <a:r>
              <a:rPr lang="en-US" sz="1000" dirty="0">
                <a:solidFill>
                  <a:srgbClr val="2C3E50"/>
                </a:solidFill>
                <a:latin typeface="Merriweather"/>
                <a:ea typeface="Merriweather"/>
                <a:cs typeface="Merriweather"/>
                <a:sym typeface="Merriweather"/>
              </a:rPr>
              <a:t>References</a:t>
            </a:r>
          </a:p>
          <a:p>
            <a:pPr marL="171450" lvl="0" indent="-171450" algn="just">
              <a:spcBef>
                <a:spcPts val="600"/>
              </a:spcBef>
              <a:buClr>
                <a:schemeClr val="dk1"/>
              </a:buClr>
              <a:buSzPts val="1100"/>
              <a:buFont typeface="Arial" panose="020B0604020202020204" pitchFamily="34" charset="0"/>
              <a:buChar char="•"/>
            </a:pPr>
            <a:endParaRPr lang="en-US" sz="1000" dirty="0">
              <a:solidFill>
                <a:srgbClr val="2C3E50"/>
              </a:solidFill>
              <a:latin typeface="Merriweather"/>
              <a:ea typeface="Merriweather"/>
              <a:cs typeface="Merriweather"/>
              <a:sym typeface="Merriweathe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50"/>
        <p:cNvGrpSpPr/>
        <p:nvPr/>
      </p:nvGrpSpPr>
      <p:grpSpPr>
        <a:xfrm>
          <a:off x="0" y="0"/>
          <a:ext cx="0" cy="0"/>
          <a:chOff x="0" y="0"/>
          <a:chExt cx="0" cy="0"/>
        </a:xfrm>
      </p:grpSpPr>
      <p:sp>
        <p:nvSpPr>
          <p:cNvPr id="1951" name="Google Shape;1951;p21"/>
          <p:cNvSpPr txBox="1">
            <a:spLocks noGrp="1"/>
          </p:cNvSpPr>
          <p:nvPr>
            <p:ph type="title"/>
          </p:nvPr>
        </p:nvSpPr>
        <p:spPr>
          <a:xfrm>
            <a:off x="772634" y="623025"/>
            <a:ext cx="4543646" cy="582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dirty="0"/>
              <a:t>Introduction</a:t>
            </a:r>
            <a:endParaRPr sz="3200" dirty="0"/>
          </a:p>
        </p:txBody>
      </p:sp>
      <p:sp>
        <p:nvSpPr>
          <p:cNvPr id="1954" name="Google Shape;1954;p21"/>
          <p:cNvSpPr txBox="1">
            <a:spLocks noGrp="1"/>
          </p:cNvSpPr>
          <p:nvPr>
            <p:ph type="body" idx="1"/>
          </p:nvPr>
        </p:nvSpPr>
        <p:spPr>
          <a:xfrm>
            <a:off x="772633" y="1205925"/>
            <a:ext cx="4543646" cy="3532500"/>
          </a:xfrm>
          <a:prstGeom prst="rect">
            <a:avLst/>
          </a:prstGeom>
        </p:spPr>
        <p:txBody>
          <a:bodyPr spcFirstLastPara="1" wrap="square" lIns="91425" tIns="91425" rIns="91425" bIns="91425" anchor="t" anchorCtr="0">
            <a:noAutofit/>
          </a:bodyPr>
          <a:lstStyle/>
          <a:p>
            <a:pPr marL="0" lvl="0" indent="0" algn="just">
              <a:lnSpc>
                <a:spcPct val="150000"/>
              </a:lnSpc>
              <a:buNone/>
            </a:pPr>
            <a:r>
              <a:rPr lang="en-US" sz="1100" dirty="0"/>
              <a:t>Employability is one of the definitions of the term "skills" and is the collection of versatile abilities that are necessary to be considered "employable." Employers often specify a plethora of additional attributes they desire in new workers in addition to an extensive knowledge of the area and the abilities that are essential for the position.</a:t>
            </a:r>
          </a:p>
        </p:txBody>
      </p:sp>
      <p:sp>
        <p:nvSpPr>
          <p:cNvPr id="1955" name="Google Shape;1955;p21"/>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3</a:t>
            </a:fld>
            <a:endParaRPr/>
          </a:p>
        </p:txBody>
      </p:sp>
      <p:pic>
        <p:nvPicPr>
          <p:cNvPr id="1030" name="Picture 6" descr="Job skills text background Royalty Free Vector Image">
            <a:extLst>
              <a:ext uri="{FF2B5EF4-FFF2-40B4-BE49-F238E27FC236}">
                <a16:creationId xmlns:a16="http://schemas.microsoft.com/office/drawing/2014/main" id="{40DAF3B2-036A-4B33-B51F-619722D3C4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618"/>
          <a:stretch/>
        </p:blipFill>
        <p:spPr bwMode="auto">
          <a:xfrm>
            <a:off x="4255911" y="2812721"/>
            <a:ext cx="4204331" cy="23307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EAAA856E-6864-4E9E-9B0E-EF968E6E204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sp>
        <p:nvSpPr>
          <p:cNvPr id="8" name="Google Shape;1954;p21">
            <a:extLst>
              <a:ext uri="{FF2B5EF4-FFF2-40B4-BE49-F238E27FC236}">
                <a16:creationId xmlns:a16="http://schemas.microsoft.com/office/drawing/2014/main" id="{82997184-FE92-4322-B293-7BFCC6A679BB}"/>
              </a:ext>
            </a:extLst>
          </p:cNvPr>
          <p:cNvSpPr txBox="1">
            <a:spLocks/>
          </p:cNvSpPr>
          <p:nvPr/>
        </p:nvSpPr>
        <p:spPr>
          <a:xfrm>
            <a:off x="673396" y="1312271"/>
            <a:ext cx="4414448" cy="125948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600"/>
              </a:spcBef>
              <a:spcAft>
                <a:spcPts val="0"/>
              </a:spcAft>
              <a:buClr>
                <a:schemeClr val="accent1"/>
              </a:buClr>
              <a:buSzPts val="1800"/>
              <a:buFont typeface="Merriweather"/>
              <a:buChar char="✖"/>
              <a:defRPr sz="1800" b="0" i="0" u="none" strike="noStrike" cap="none">
                <a:solidFill>
                  <a:schemeClr val="dk1"/>
                </a:solidFill>
                <a:latin typeface="Merriweather"/>
                <a:ea typeface="Merriweather"/>
                <a:cs typeface="Merriweather"/>
                <a:sym typeface="Merriweather"/>
              </a:defRPr>
            </a:lvl1pPr>
            <a:lvl2pPr marL="914400" marR="0" lvl="1" indent="-342900" algn="l" rtl="0">
              <a:lnSpc>
                <a:spcPct val="100000"/>
              </a:lnSpc>
              <a:spcBef>
                <a:spcPts val="0"/>
              </a:spcBef>
              <a:spcAft>
                <a:spcPts val="0"/>
              </a:spcAft>
              <a:buClr>
                <a:schemeClr val="accent1"/>
              </a:buClr>
              <a:buSzPts val="1800"/>
              <a:buFont typeface="Merriweather"/>
              <a:buChar char="○"/>
              <a:defRPr sz="1800" b="0" i="0" u="none" strike="noStrike" cap="none">
                <a:solidFill>
                  <a:schemeClr val="dk1"/>
                </a:solidFill>
                <a:latin typeface="Merriweather"/>
                <a:ea typeface="Merriweather"/>
                <a:cs typeface="Merriweather"/>
                <a:sym typeface="Merriweather"/>
              </a:defRPr>
            </a:lvl2pPr>
            <a:lvl3pPr marL="1371600" marR="0" lvl="2" indent="-342900" algn="l" rtl="0">
              <a:lnSpc>
                <a:spcPct val="100000"/>
              </a:lnSpc>
              <a:spcBef>
                <a:spcPts val="0"/>
              </a:spcBef>
              <a:spcAft>
                <a:spcPts val="0"/>
              </a:spcAft>
              <a:buClr>
                <a:schemeClr val="accent1"/>
              </a:buClr>
              <a:buSzPts val="1800"/>
              <a:buFont typeface="Merriweather"/>
              <a:buChar char="■"/>
              <a:defRPr sz="1800" b="0" i="0" u="none" strike="noStrike" cap="none">
                <a:solidFill>
                  <a:schemeClr val="dk1"/>
                </a:solidFill>
                <a:latin typeface="Merriweather"/>
                <a:ea typeface="Merriweather"/>
                <a:cs typeface="Merriweather"/>
                <a:sym typeface="Merriweather"/>
              </a:defRPr>
            </a:lvl3pPr>
            <a:lvl4pPr marL="1828800" marR="0" lvl="3" indent="-342900" algn="l" rtl="0">
              <a:lnSpc>
                <a:spcPct val="100000"/>
              </a:lnSpc>
              <a:spcBef>
                <a:spcPts val="0"/>
              </a:spcBef>
              <a:spcAft>
                <a:spcPts val="0"/>
              </a:spcAft>
              <a:buClr>
                <a:schemeClr val="dk1"/>
              </a:buClr>
              <a:buSzPts val="1800"/>
              <a:buFont typeface="Merriweather"/>
              <a:buChar char="●"/>
              <a:defRPr sz="1800" b="0" i="0" u="none" strike="noStrike" cap="none">
                <a:solidFill>
                  <a:schemeClr val="dk1"/>
                </a:solidFill>
                <a:latin typeface="Merriweather"/>
                <a:ea typeface="Merriweather"/>
                <a:cs typeface="Merriweather"/>
                <a:sym typeface="Merriweather"/>
              </a:defRPr>
            </a:lvl4pPr>
            <a:lvl5pPr marL="2286000" marR="0" lvl="4" indent="-342900" algn="l" rtl="0">
              <a:lnSpc>
                <a:spcPct val="100000"/>
              </a:lnSpc>
              <a:spcBef>
                <a:spcPts val="0"/>
              </a:spcBef>
              <a:spcAft>
                <a:spcPts val="0"/>
              </a:spcAft>
              <a:buClr>
                <a:schemeClr val="dk1"/>
              </a:buClr>
              <a:buSzPts val="1800"/>
              <a:buFont typeface="Merriweather"/>
              <a:buChar char="○"/>
              <a:defRPr sz="1800" b="0" i="0" u="none" strike="noStrike" cap="none">
                <a:solidFill>
                  <a:schemeClr val="dk1"/>
                </a:solidFill>
                <a:latin typeface="Merriweather"/>
                <a:ea typeface="Merriweather"/>
                <a:cs typeface="Merriweather"/>
                <a:sym typeface="Merriweather"/>
              </a:defRPr>
            </a:lvl5pPr>
            <a:lvl6pPr marL="2743200" marR="0" lvl="5" indent="-342900" algn="l" rtl="0">
              <a:lnSpc>
                <a:spcPct val="100000"/>
              </a:lnSpc>
              <a:spcBef>
                <a:spcPts val="0"/>
              </a:spcBef>
              <a:spcAft>
                <a:spcPts val="0"/>
              </a:spcAft>
              <a:buClr>
                <a:schemeClr val="dk1"/>
              </a:buClr>
              <a:buSzPts val="1800"/>
              <a:buFont typeface="Merriweather"/>
              <a:buChar char="■"/>
              <a:defRPr sz="1800" b="0" i="0" u="none" strike="noStrike" cap="none">
                <a:solidFill>
                  <a:schemeClr val="dk1"/>
                </a:solidFill>
                <a:latin typeface="Merriweather"/>
                <a:ea typeface="Merriweather"/>
                <a:cs typeface="Merriweather"/>
                <a:sym typeface="Merriweather"/>
              </a:defRPr>
            </a:lvl6pPr>
            <a:lvl7pPr marL="3200400" marR="0" lvl="6" indent="-342900" algn="l" rtl="0">
              <a:lnSpc>
                <a:spcPct val="100000"/>
              </a:lnSpc>
              <a:spcBef>
                <a:spcPts val="0"/>
              </a:spcBef>
              <a:spcAft>
                <a:spcPts val="0"/>
              </a:spcAft>
              <a:buClr>
                <a:schemeClr val="dk1"/>
              </a:buClr>
              <a:buSzPts val="1800"/>
              <a:buFont typeface="Merriweather"/>
              <a:buChar char="●"/>
              <a:defRPr sz="1800" b="0" i="0" u="none" strike="noStrike" cap="none">
                <a:solidFill>
                  <a:schemeClr val="dk1"/>
                </a:solidFill>
                <a:latin typeface="Merriweather"/>
                <a:ea typeface="Merriweather"/>
                <a:cs typeface="Merriweather"/>
                <a:sym typeface="Merriweather"/>
              </a:defRPr>
            </a:lvl7pPr>
            <a:lvl8pPr marL="3657600" marR="0" lvl="7" indent="-342900" algn="l" rtl="0">
              <a:lnSpc>
                <a:spcPct val="100000"/>
              </a:lnSpc>
              <a:spcBef>
                <a:spcPts val="0"/>
              </a:spcBef>
              <a:spcAft>
                <a:spcPts val="0"/>
              </a:spcAft>
              <a:buClr>
                <a:schemeClr val="dk1"/>
              </a:buClr>
              <a:buSzPts val="1800"/>
              <a:buFont typeface="Merriweather"/>
              <a:buChar char="○"/>
              <a:defRPr sz="1800" b="0" i="0" u="none" strike="noStrike" cap="none">
                <a:solidFill>
                  <a:schemeClr val="dk1"/>
                </a:solidFill>
                <a:latin typeface="Merriweather"/>
                <a:ea typeface="Merriweather"/>
                <a:cs typeface="Merriweather"/>
                <a:sym typeface="Merriweather"/>
              </a:defRPr>
            </a:lvl8pPr>
            <a:lvl9pPr marL="4114800" marR="0" lvl="8" indent="-342900" algn="l" rtl="0">
              <a:lnSpc>
                <a:spcPct val="100000"/>
              </a:lnSpc>
              <a:spcBef>
                <a:spcPts val="0"/>
              </a:spcBef>
              <a:spcAft>
                <a:spcPts val="0"/>
              </a:spcAft>
              <a:buClr>
                <a:schemeClr val="dk1"/>
              </a:buClr>
              <a:buSzPts val="1800"/>
              <a:buFont typeface="Merriweather"/>
              <a:buChar char="■"/>
              <a:defRPr sz="1800" b="0" i="0" u="none" strike="noStrike" cap="none">
                <a:solidFill>
                  <a:schemeClr val="dk1"/>
                </a:solidFill>
                <a:latin typeface="Merriweather"/>
                <a:ea typeface="Merriweather"/>
                <a:cs typeface="Merriweather"/>
                <a:sym typeface="Merriweather"/>
              </a:defRPr>
            </a:lvl9pPr>
          </a:lstStyle>
          <a:p>
            <a:pPr marL="0" indent="0" algn="just">
              <a:lnSpc>
                <a:spcPct val="150000"/>
              </a:lnSpc>
              <a:buSzPct val="150000"/>
              <a:buNone/>
            </a:pPr>
            <a:r>
              <a:rPr lang="en-US" sz="1000" dirty="0"/>
              <a:t>A problem-solving skill, required to enter into a job</a:t>
            </a:r>
          </a:p>
          <a:p>
            <a:pPr marL="0" indent="0" algn="just">
              <a:lnSpc>
                <a:spcPct val="150000"/>
              </a:lnSpc>
              <a:buSzPct val="150000"/>
              <a:buNone/>
            </a:pPr>
            <a:r>
              <a:rPr lang="en-US" sz="1000" b="1" dirty="0"/>
              <a:t>Key Features</a:t>
            </a:r>
            <a:endParaRPr lang="en-US" sz="1000" dirty="0"/>
          </a:p>
          <a:p>
            <a:pPr marL="171450" indent="-171450" algn="just">
              <a:lnSpc>
                <a:spcPct val="150000"/>
              </a:lnSpc>
              <a:buSzPct val="150000"/>
              <a:buFont typeface="Wingdings" panose="05000000000000000000" pitchFamily="2" charset="2"/>
              <a:buChar char="§"/>
            </a:pPr>
            <a:r>
              <a:rPr lang="en-US" sz="1000" dirty="0" err="1"/>
              <a:t>Analysed</a:t>
            </a:r>
            <a:r>
              <a:rPr lang="en-US" sz="1000" dirty="0"/>
              <a:t> Evidence</a:t>
            </a:r>
          </a:p>
          <a:p>
            <a:pPr marL="171450" indent="-171450" algn="just">
              <a:lnSpc>
                <a:spcPct val="150000"/>
              </a:lnSpc>
              <a:buSzPct val="150000"/>
              <a:buFont typeface="Wingdings" panose="05000000000000000000" pitchFamily="2" charset="2"/>
              <a:buChar char="§"/>
            </a:pPr>
            <a:r>
              <a:rPr lang="en-US" sz="1000" dirty="0"/>
              <a:t>Contested Assumption</a:t>
            </a:r>
          </a:p>
          <a:p>
            <a:pPr marL="171450" indent="-171450" algn="just">
              <a:lnSpc>
                <a:spcPct val="150000"/>
              </a:lnSpc>
              <a:buSzPct val="150000"/>
              <a:buFont typeface="Wingdings" panose="05000000000000000000" pitchFamily="2" charset="2"/>
              <a:buChar char="§"/>
            </a:pPr>
            <a:r>
              <a:rPr lang="en-US" sz="1000" dirty="0"/>
              <a:t>Tested Hypothesis and observations</a:t>
            </a:r>
          </a:p>
          <a:p>
            <a:pPr marL="171450" indent="-171450" algn="just">
              <a:lnSpc>
                <a:spcPct val="150000"/>
              </a:lnSpc>
              <a:buSzPct val="150000"/>
              <a:buFont typeface="Wingdings" panose="05000000000000000000" pitchFamily="2" charset="2"/>
              <a:buChar char="§"/>
            </a:pPr>
            <a:endParaRPr lang="en-US" sz="1000" dirty="0"/>
          </a:p>
        </p:txBody>
      </p:sp>
      <p:pic>
        <p:nvPicPr>
          <p:cNvPr id="2052" name="Picture 4" descr="1,420 Critical Thinking Photos - Free &amp; Royalty-Free Stock Photos from  Dreamstime">
            <a:extLst>
              <a:ext uri="{FF2B5EF4-FFF2-40B4-BE49-F238E27FC236}">
                <a16:creationId xmlns:a16="http://schemas.microsoft.com/office/drawing/2014/main" id="{7B62B2E2-2C2B-4AC2-A7CE-C35528F22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44" y="326986"/>
            <a:ext cx="3142128" cy="197333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1AF7A654-B39A-4BA0-BD77-12F2A5721D3B}"/>
              </a:ext>
            </a:extLst>
          </p:cNvPr>
          <p:cNvSpPr>
            <a:spLocks noGrp="1"/>
          </p:cNvSpPr>
          <p:nvPr>
            <p:ph type="title"/>
          </p:nvPr>
        </p:nvSpPr>
        <p:spPr>
          <a:xfrm>
            <a:off x="673396" y="623025"/>
            <a:ext cx="7338854" cy="582900"/>
          </a:xfrm>
        </p:spPr>
        <p:txBody>
          <a:bodyPr/>
          <a:lstStyle/>
          <a:p>
            <a:r>
              <a:rPr lang="en-US" dirty="0"/>
              <a:t>Critical Thinking</a:t>
            </a:r>
          </a:p>
        </p:txBody>
      </p:sp>
      <p:sp>
        <p:nvSpPr>
          <p:cNvPr id="2" name="Title 1">
            <a:extLst>
              <a:ext uri="{FF2B5EF4-FFF2-40B4-BE49-F238E27FC236}">
                <a16:creationId xmlns:a16="http://schemas.microsoft.com/office/drawing/2014/main" id="{3A96FC4F-B2B9-02E6-B58E-7F11A84F8438}"/>
              </a:ext>
            </a:extLst>
          </p:cNvPr>
          <p:cNvSpPr txBox="1">
            <a:spLocks/>
          </p:cNvSpPr>
          <p:nvPr/>
        </p:nvSpPr>
        <p:spPr>
          <a:xfrm>
            <a:off x="470903" y="3070332"/>
            <a:ext cx="7178350" cy="582900"/>
          </a:xfrm>
          <a:prstGeom prst="rect">
            <a:avLst/>
          </a:prstGeom>
        </p:spPr>
        <p:txBody>
          <a:bodyPr spcFirstLastPara="1" vert="horz" wrap="square" lIns="91425" tIns="91425" rIns="91425" bIns="91425" rtlCol="0" anchor="b" anchorCtr="0">
            <a:noAutofit/>
          </a:bodyPr>
          <a:lstStyle>
            <a:lvl1pPr lvl="0" algn="l" defTabSz="685800" rtl="0" eaLnBrk="1" latinLnBrk="0" hangingPunct="1">
              <a:lnSpc>
                <a:spcPct val="90000"/>
              </a:lnSpc>
              <a:spcBef>
                <a:spcPts val="0"/>
              </a:spcBef>
              <a:spcAft>
                <a:spcPts val="0"/>
              </a:spcAft>
              <a:buSzPts val="2600"/>
              <a:buNone/>
              <a:defRPr sz="3300" kern="1200" spc="-38" baseline="0">
                <a:solidFill>
                  <a:schemeClr val="tx1"/>
                </a:solidFill>
                <a:latin typeface="+mj-lt"/>
                <a:ea typeface="+mj-ea"/>
                <a:cs typeface="+mj-cs"/>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r>
              <a:rPr lang="en-US" sz="3100" dirty="0"/>
              <a:t>Developing Critical Thinking</a:t>
            </a:r>
          </a:p>
        </p:txBody>
      </p:sp>
      <p:sp>
        <p:nvSpPr>
          <p:cNvPr id="3" name="Text Placeholder 3">
            <a:extLst>
              <a:ext uri="{FF2B5EF4-FFF2-40B4-BE49-F238E27FC236}">
                <a16:creationId xmlns:a16="http://schemas.microsoft.com/office/drawing/2014/main" id="{F0833D5F-B931-AF3F-6AD8-1FAD452B6B8B}"/>
              </a:ext>
            </a:extLst>
          </p:cNvPr>
          <p:cNvSpPr>
            <a:spLocks noGrp="1"/>
          </p:cNvSpPr>
          <p:nvPr>
            <p:ph type="body" idx="1"/>
          </p:nvPr>
        </p:nvSpPr>
        <p:spPr>
          <a:xfrm>
            <a:off x="673396" y="3653232"/>
            <a:ext cx="4835244" cy="1208578"/>
          </a:xfrm>
        </p:spPr>
        <p:txBody>
          <a:bodyPr/>
          <a:lstStyle/>
          <a:p>
            <a:pPr algn="just">
              <a:lnSpc>
                <a:spcPct val="150000"/>
              </a:lnSpc>
              <a:buSzPct val="150000"/>
              <a:buFont typeface="Wingdings" panose="05000000000000000000" pitchFamily="2" charset="2"/>
              <a:buChar char="§"/>
            </a:pPr>
            <a:r>
              <a:rPr lang="en-US" sz="1200" dirty="0">
                <a:latin typeface="Merriweather" panose="020B0604020202020204" charset="0"/>
              </a:rPr>
              <a:t>A diverse set of possibilities </a:t>
            </a:r>
          </a:p>
          <a:p>
            <a:pPr algn="just">
              <a:lnSpc>
                <a:spcPct val="150000"/>
              </a:lnSpc>
              <a:buSzPct val="150000"/>
              <a:buFont typeface="Wingdings" panose="05000000000000000000" pitchFamily="2" charset="2"/>
              <a:buChar char="§"/>
            </a:pPr>
            <a:r>
              <a:rPr lang="en-US" sz="1200" dirty="0">
                <a:latin typeface="Merriweather" panose="020B0604020202020204" charset="0"/>
              </a:rPr>
              <a:t>Demonstrate the ability to solve problems</a:t>
            </a:r>
          </a:p>
          <a:p>
            <a:pPr algn="just">
              <a:lnSpc>
                <a:spcPct val="150000"/>
              </a:lnSpc>
              <a:buSzPct val="150000"/>
              <a:buFont typeface="Wingdings" panose="05000000000000000000" pitchFamily="2" charset="2"/>
              <a:buChar char="§"/>
            </a:pPr>
            <a:r>
              <a:rPr lang="en-US" sz="1200" dirty="0">
                <a:latin typeface="Merriweather" panose="020B0604020202020204" charset="0"/>
              </a:rPr>
              <a:t>A head start on improving abilities </a:t>
            </a:r>
          </a:p>
          <a:p>
            <a:pPr algn="just">
              <a:lnSpc>
                <a:spcPct val="150000"/>
              </a:lnSpc>
              <a:buSzPct val="150000"/>
              <a:buFont typeface="Wingdings" panose="05000000000000000000" pitchFamily="2" charset="2"/>
              <a:buChar char="§"/>
            </a:pPr>
            <a:endParaRPr lang="en-US" sz="700" dirty="0">
              <a:latin typeface="Merriweather" panose="020B0604020202020204" charset="0"/>
            </a:endParaRPr>
          </a:p>
        </p:txBody>
      </p:sp>
      <p:pic>
        <p:nvPicPr>
          <p:cNvPr id="5" name="Picture 4">
            <a:extLst>
              <a:ext uri="{FF2B5EF4-FFF2-40B4-BE49-F238E27FC236}">
                <a16:creationId xmlns:a16="http://schemas.microsoft.com/office/drawing/2014/main" id="{42F55460-0959-13FD-9D7D-C40FF22BB501}"/>
              </a:ext>
            </a:extLst>
          </p:cNvPr>
          <p:cNvPicPr>
            <a:picLocks noChangeAspect="1"/>
          </p:cNvPicPr>
          <p:nvPr/>
        </p:nvPicPr>
        <p:blipFill>
          <a:blip r:embed="rId4"/>
          <a:stretch>
            <a:fillRect/>
          </a:stretch>
        </p:blipFill>
        <p:spPr>
          <a:xfrm>
            <a:off x="5858112" y="3631546"/>
            <a:ext cx="2371860" cy="1279387"/>
          </a:xfrm>
          <a:prstGeom prst="rect">
            <a:avLst/>
          </a:prstGeom>
        </p:spPr>
      </p:pic>
    </p:spTree>
    <p:extLst>
      <p:ext uri="{BB962C8B-B14F-4D97-AF65-F5344CB8AC3E}">
        <p14:creationId xmlns:p14="http://schemas.microsoft.com/office/powerpoint/2010/main" val="1835543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80D2-172D-476F-9F55-18B5D7381F11}"/>
              </a:ext>
            </a:extLst>
          </p:cNvPr>
          <p:cNvSpPr>
            <a:spLocks noGrp="1"/>
          </p:cNvSpPr>
          <p:nvPr>
            <p:ph type="title"/>
          </p:nvPr>
        </p:nvSpPr>
        <p:spPr>
          <a:xfrm>
            <a:off x="774797" y="623025"/>
            <a:ext cx="7237453" cy="582900"/>
          </a:xfrm>
        </p:spPr>
        <p:txBody>
          <a:bodyPr/>
          <a:lstStyle/>
          <a:p>
            <a:r>
              <a:rPr lang="en-US" dirty="0"/>
              <a:t>Team Working</a:t>
            </a:r>
          </a:p>
        </p:txBody>
      </p:sp>
      <p:sp>
        <p:nvSpPr>
          <p:cNvPr id="3" name="Text Placeholder 2">
            <a:extLst>
              <a:ext uri="{FF2B5EF4-FFF2-40B4-BE49-F238E27FC236}">
                <a16:creationId xmlns:a16="http://schemas.microsoft.com/office/drawing/2014/main" id="{5A9E42DE-6160-42D6-8E04-70E77BA2D421}"/>
              </a:ext>
            </a:extLst>
          </p:cNvPr>
          <p:cNvSpPr>
            <a:spLocks noGrp="1"/>
          </p:cNvSpPr>
          <p:nvPr>
            <p:ph type="body" idx="1"/>
          </p:nvPr>
        </p:nvSpPr>
        <p:spPr>
          <a:xfrm>
            <a:off x="694661" y="1041400"/>
            <a:ext cx="4657060" cy="3770169"/>
          </a:xfrm>
        </p:spPr>
        <p:txBody>
          <a:bodyPr/>
          <a:lstStyle/>
          <a:p>
            <a:pPr>
              <a:lnSpc>
                <a:spcPct val="150000"/>
              </a:lnSpc>
              <a:buSzPct val="200000"/>
              <a:buFont typeface="Wingdings" panose="05000000000000000000" pitchFamily="2" charset="2"/>
              <a:buChar char="§"/>
            </a:pPr>
            <a:endParaRPr lang="en-GB" sz="600" dirty="0">
              <a:latin typeface="Merriweather" panose="020B0604020202020204" charset="0"/>
            </a:endParaRPr>
          </a:p>
          <a:p>
            <a:pPr>
              <a:lnSpc>
                <a:spcPct val="150000"/>
              </a:lnSpc>
              <a:buSzPct val="200000"/>
              <a:buFont typeface="Wingdings" panose="05000000000000000000" pitchFamily="2" charset="2"/>
              <a:buChar char="§"/>
            </a:pPr>
            <a:r>
              <a:rPr lang="en-GB" sz="1200" dirty="0">
                <a:latin typeface="Merriweather" panose="020B0604020202020204" charset="0"/>
              </a:rPr>
              <a:t>Helps to feel more at ease while working in a team</a:t>
            </a:r>
          </a:p>
          <a:p>
            <a:pPr>
              <a:lnSpc>
                <a:spcPct val="150000"/>
              </a:lnSpc>
              <a:buSzPct val="200000"/>
              <a:buFont typeface="Wingdings" panose="05000000000000000000" pitchFamily="2" charset="2"/>
              <a:buChar char="§"/>
            </a:pPr>
            <a:r>
              <a:rPr lang="en-GB" sz="1200" dirty="0">
                <a:latin typeface="Merriweather" panose="020B0604020202020204" charset="0"/>
              </a:rPr>
              <a:t>Major required skill in every sector</a:t>
            </a:r>
          </a:p>
          <a:p>
            <a:pPr>
              <a:lnSpc>
                <a:spcPct val="150000"/>
              </a:lnSpc>
              <a:buSzPct val="200000"/>
              <a:buFont typeface="Wingdings" panose="05000000000000000000" pitchFamily="2" charset="2"/>
              <a:buChar char="§"/>
            </a:pPr>
            <a:r>
              <a:rPr lang="en-GB" sz="1200" dirty="0">
                <a:latin typeface="Merriweather" panose="020B0604020202020204" charset="0"/>
              </a:rPr>
              <a:t>Capacity to get well with other people</a:t>
            </a:r>
          </a:p>
          <a:p>
            <a:pPr>
              <a:lnSpc>
                <a:spcPct val="150000"/>
              </a:lnSpc>
              <a:buSzPct val="200000"/>
              <a:buFont typeface="Wingdings" panose="05000000000000000000" pitchFamily="2" charset="2"/>
              <a:buChar char="§"/>
            </a:pPr>
            <a:endParaRPr lang="en-GB" sz="600" dirty="0">
              <a:latin typeface="Merriweather" panose="020B0604020202020204" charset="0"/>
            </a:endParaRPr>
          </a:p>
          <a:p>
            <a:pPr>
              <a:lnSpc>
                <a:spcPct val="150000"/>
              </a:lnSpc>
              <a:buSzPct val="200000"/>
              <a:buFont typeface="Wingdings" panose="05000000000000000000" pitchFamily="2" charset="2"/>
              <a:buChar char="§"/>
            </a:pPr>
            <a:endParaRPr lang="en-GB" sz="600" dirty="0">
              <a:latin typeface="Merriweather" panose="020B0604020202020204" charset="0"/>
            </a:endParaRPr>
          </a:p>
          <a:p>
            <a:pPr>
              <a:lnSpc>
                <a:spcPct val="150000"/>
              </a:lnSpc>
              <a:buSzPct val="200000"/>
              <a:buFont typeface="Wingdings" panose="05000000000000000000" pitchFamily="2" charset="2"/>
              <a:buChar char="§"/>
            </a:pPr>
            <a:endParaRPr lang="en-GB" sz="600" dirty="0">
              <a:latin typeface="Merriweather" panose="020B0604020202020204" charset="0"/>
            </a:endParaRPr>
          </a:p>
          <a:p>
            <a:pPr>
              <a:lnSpc>
                <a:spcPct val="150000"/>
              </a:lnSpc>
              <a:buSzPct val="200000"/>
              <a:buFont typeface="Wingdings" panose="05000000000000000000" pitchFamily="2" charset="2"/>
              <a:buChar char="§"/>
            </a:pPr>
            <a:endParaRPr lang="en-GB" sz="600" dirty="0">
              <a:latin typeface="Merriweather" panose="020B0604020202020204" charset="0"/>
            </a:endParaRPr>
          </a:p>
        </p:txBody>
      </p:sp>
      <p:sp>
        <p:nvSpPr>
          <p:cNvPr id="6" name="Slide Number Placeholder 5">
            <a:extLst>
              <a:ext uri="{FF2B5EF4-FFF2-40B4-BE49-F238E27FC236}">
                <a16:creationId xmlns:a16="http://schemas.microsoft.com/office/drawing/2014/main" id="{392E1B8C-FF2F-41E8-8BB5-2C5FF5BB70A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pic>
        <p:nvPicPr>
          <p:cNvPr id="3074" name="Picture 2" descr="Solution business problem vector illustration. Cartoon flat employee people  team brainstorming together, working on creative goal idea, solving  problematic task. Business challenge, teamwork concept Stock Vector Image &amp;  Art - Alamy">
            <a:extLst>
              <a:ext uri="{FF2B5EF4-FFF2-40B4-BE49-F238E27FC236}">
                <a16:creationId xmlns:a16="http://schemas.microsoft.com/office/drawing/2014/main" id="{66D1FD7C-0BD0-40F4-BAEF-725368326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086"/>
          <a:stretch/>
        </p:blipFill>
        <p:spPr bwMode="auto">
          <a:xfrm>
            <a:off x="-1" y="3199027"/>
            <a:ext cx="3589867" cy="1944474"/>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usiness team building company Stock Photo by ©alphaspirit 58555539">
            <a:extLst>
              <a:ext uri="{FF2B5EF4-FFF2-40B4-BE49-F238E27FC236}">
                <a16:creationId xmlns:a16="http://schemas.microsoft.com/office/drawing/2014/main" id="{136CF8A3-2855-4F62-B1C5-0774B608B4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1334" y="2752104"/>
            <a:ext cx="3705158" cy="239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740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F48F-0143-4345-B895-157E00B3CF40}"/>
              </a:ext>
            </a:extLst>
          </p:cNvPr>
          <p:cNvSpPr>
            <a:spLocks noGrp="1"/>
          </p:cNvSpPr>
          <p:nvPr>
            <p:ph type="title"/>
          </p:nvPr>
        </p:nvSpPr>
        <p:spPr>
          <a:xfrm>
            <a:off x="849708" y="488346"/>
            <a:ext cx="7091658" cy="582900"/>
          </a:xfrm>
        </p:spPr>
        <p:txBody>
          <a:bodyPr/>
          <a:lstStyle/>
          <a:p>
            <a:r>
              <a:rPr lang="en-US" dirty="0"/>
              <a:t>Developing Team Working Skills</a:t>
            </a:r>
          </a:p>
        </p:txBody>
      </p:sp>
      <p:sp>
        <p:nvSpPr>
          <p:cNvPr id="3" name="Text Placeholder 2">
            <a:extLst>
              <a:ext uri="{FF2B5EF4-FFF2-40B4-BE49-F238E27FC236}">
                <a16:creationId xmlns:a16="http://schemas.microsoft.com/office/drawing/2014/main" id="{EEA66371-F842-4158-BEB4-B1AB5F9DC4F9}"/>
              </a:ext>
            </a:extLst>
          </p:cNvPr>
          <p:cNvSpPr>
            <a:spLocks noGrp="1"/>
          </p:cNvSpPr>
          <p:nvPr>
            <p:ph type="body" idx="1"/>
          </p:nvPr>
        </p:nvSpPr>
        <p:spPr>
          <a:xfrm>
            <a:off x="849707" y="1219200"/>
            <a:ext cx="5599953" cy="3805020"/>
          </a:xfrm>
        </p:spPr>
        <p:txBody>
          <a:bodyPr/>
          <a:lstStyle/>
          <a:p>
            <a:pPr algn="just">
              <a:lnSpc>
                <a:spcPct val="150000"/>
              </a:lnSpc>
              <a:buSzPct val="220000"/>
              <a:buFont typeface="Wingdings" panose="05000000000000000000" pitchFamily="2" charset="2"/>
              <a:buChar char="§"/>
            </a:pPr>
            <a:r>
              <a:rPr lang="en-US" sz="1200" dirty="0">
                <a:latin typeface="Merriweather" panose="020B0604020202020204" charset="0"/>
              </a:rPr>
              <a:t>Through collaboration, an </a:t>
            </a:r>
            <a:r>
              <a:rPr lang="en-US" sz="1200" dirty="0" err="1">
                <a:latin typeface="Merriweather" panose="020B0604020202020204" charset="0"/>
              </a:rPr>
              <a:t>organisation</a:t>
            </a:r>
            <a:r>
              <a:rPr lang="en-US" sz="1200" dirty="0">
                <a:latin typeface="Merriweather" panose="020B0604020202020204" charset="0"/>
              </a:rPr>
              <a:t> will grow and prosper</a:t>
            </a:r>
          </a:p>
          <a:p>
            <a:pPr algn="just">
              <a:lnSpc>
                <a:spcPct val="150000"/>
              </a:lnSpc>
              <a:buSzPct val="220000"/>
              <a:buFont typeface="Wingdings" panose="05000000000000000000" pitchFamily="2" charset="2"/>
              <a:buChar char="§"/>
            </a:pPr>
            <a:r>
              <a:rPr lang="en-US" sz="1200" dirty="0">
                <a:latin typeface="Merriweather" panose="020B0604020202020204" charset="0"/>
              </a:rPr>
              <a:t>Generating a better conclusion or idea</a:t>
            </a:r>
          </a:p>
          <a:p>
            <a:pPr algn="just">
              <a:lnSpc>
                <a:spcPct val="150000"/>
              </a:lnSpc>
              <a:buSzPct val="220000"/>
              <a:buFont typeface="Wingdings" panose="05000000000000000000" pitchFamily="2" charset="2"/>
              <a:buChar char="§"/>
            </a:pPr>
            <a:r>
              <a:rPr lang="en-US" sz="1200" dirty="0">
                <a:latin typeface="Merriweather" panose="020B0604020202020204" charset="0"/>
              </a:rPr>
              <a:t>Having an edge over the competition</a:t>
            </a:r>
            <a:endParaRPr lang="en-GB" sz="12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a:p>
            <a:pPr marL="114300" indent="0" algn="just">
              <a:lnSpc>
                <a:spcPct val="150000"/>
              </a:lnSpc>
              <a:buSzPct val="220000"/>
              <a:buNone/>
            </a:pPr>
            <a:endParaRPr lang="en-GB" sz="7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p:txBody>
      </p:sp>
      <p:sp>
        <p:nvSpPr>
          <p:cNvPr id="6" name="Slide Number Placeholder 5">
            <a:extLst>
              <a:ext uri="{FF2B5EF4-FFF2-40B4-BE49-F238E27FC236}">
                <a16:creationId xmlns:a16="http://schemas.microsoft.com/office/drawing/2014/main" id="{7FAC775F-58C5-4DBC-8AAE-8B1B622BA85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pic>
        <p:nvPicPr>
          <p:cNvPr id="5122" name="Picture 2" descr="Team Building concept Stock Vector Image by ©trueffelpix #52621595">
            <a:extLst>
              <a:ext uri="{FF2B5EF4-FFF2-40B4-BE49-F238E27FC236}">
                <a16:creationId xmlns:a16="http://schemas.microsoft.com/office/drawing/2014/main" id="{58E4265A-BD92-4015-8CA6-1619EF709B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9156" y="2685563"/>
            <a:ext cx="4357961" cy="2406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479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F48F-0143-4345-B895-157E00B3CF40}"/>
              </a:ext>
            </a:extLst>
          </p:cNvPr>
          <p:cNvSpPr>
            <a:spLocks noGrp="1"/>
          </p:cNvSpPr>
          <p:nvPr>
            <p:ph type="title"/>
          </p:nvPr>
        </p:nvSpPr>
        <p:spPr>
          <a:xfrm>
            <a:off x="849708" y="488346"/>
            <a:ext cx="7091658" cy="582900"/>
          </a:xfrm>
        </p:spPr>
        <p:txBody>
          <a:bodyPr/>
          <a:lstStyle/>
          <a:p>
            <a:r>
              <a:rPr lang="en-US" dirty="0"/>
              <a:t>Professionalism</a:t>
            </a:r>
          </a:p>
        </p:txBody>
      </p:sp>
      <p:sp>
        <p:nvSpPr>
          <p:cNvPr id="3" name="Text Placeholder 2">
            <a:extLst>
              <a:ext uri="{FF2B5EF4-FFF2-40B4-BE49-F238E27FC236}">
                <a16:creationId xmlns:a16="http://schemas.microsoft.com/office/drawing/2014/main" id="{EEA66371-F842-4158-BEB4-B1AB5F9DC4F9}"/>
              </a:ext>
            </a:extLst>
          </p:cNvPr>
          <p:cNvSpPr>
            <a:spLocks noGrp="1"/>
          </p:cNvSpPr>
          <p:nvPr>
            <p:ph type="body" idx="1"/>
          </p:nvPr>
        </p:nvSpPr>
        <p:spPr>
          <a:xfrm>
            <a:off x="849707" y="1219200"/>
            <a:ext cx="5599953" cy="3805020"/>
          </a:xfrm>
        </p:spPr>
        <p:txBody>
          <a:bodyPr/>
          <a:lstStyle/>
          <a:p>
            <a:pPr marL="114300" indent="0" algn="just">
              <a:lnSpc>
                <a:spcPct val="150000"/>
              </a:lnSpc>
              <a:buSzPct val="220000"/>
              <a:buNone/>
            </a:pPr>
            <a:r>
              <a:rPr lang="en-US" sz="1200" dirty="0">
                <a:latin typeface="Merriweather" panose="020B0604020202020204" charset="0"/>
              </a:rPr>
              <a:t>The idea that an employee of any given company would maintain a high level of professionalism and a strong work ethic is one that is taken for granted in almost every business. </a:t>
            </a:r>
            <a:endParaRPr lang="en-GB" sz="1200" dirty="0">
              <a:latin typeface="Merriweather" panose="020B0604020202020204" charset="0"/>
            </a:endParaRPr>
          </a:p>
          <a:p>
            <a:pPr marL="114300" indent="0" algn="just">
              <a:lnSpc>
                <a:spcPct val="150000"/>
              </a:lnSpc>
              <a:buSzPct val="220000"/>
              <a:buNone/>
            </a:pPr>
            <a:endParaRPr lang="en-GB" sz="7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p:txBody>
      </p:sp>
      <p:sp>
        <p:nvSpPr>
          <p:cNvPr id="6" name="Slide Number Placeholder 5">
            <a:extLst>
              <a:ext uri="{FF2B5EF4-FFF2-40B4-BE49-F238E27FC236}">
                <a16:creationId xmlns:a16="http://schemas.microsoft.com/office/drawing/2014/main" id="{7FAC775F-58C5-4DBC-8AAE-8B1B622BA85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6146" name="Picture 2" descr="Maybe we need to focus less on “professionalism” – The Context Of Things">
            <a:extLst>
              <a:ext uri="{FF2B5EF4-FFF2-40B4-BE49-F238E27FC236}">
                <a16:creationId xmlns:a16="http://schemas.microsoft.com/office/drawing/2014/main" id="{1ABF4C00-F72B-43AC-AB5A-76C0DAA69C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8178" y="2812755"/>
            <a:ext cx="4251439" cy="2211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813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F48F-0143-4345-B895-157E00B3CF40}"/>
              </a:ext>
            </a:extLst>
          </p:cNvPr>
          <p:cNvSpPr>
            <a:spLocks noGrp="1"/>
          </p:cNvSpPr>
          <p:nvPr>
            <p:ph type="title"/>
          </p:nvPr>
        </p:nvSpPr>
        <p:spPr>
          <a:xfrm>
            <a:off x="849708" y="488346"/>
            <a:ext cx="7091658" cy="582900"/>
          </a:xfrm>
        </p:spPr>
        <p:txBody>
          <a:bodyPr/>
          <a:lstStyle/>
          <a:p>
            <a:r>
              <a:rPr lang="en-US" dirty="0"/>
              <a:t>Developing Professionalism</a:t>
            </a:r>
          </a:p>
        </p:txBody>
      </p:sp>
      <p:sp>
        <p:nvSpPr>
          <p:cNvPr id="3" name="Text Placeholder 2">
            <a:extLst>
              <a:ext uri="{FF2B5EF4-FFF2-40B4-BE49-F238E27FC236}">
                <a16:creationId xmlns:a16="http://schemas.microsoft.com/office/drawing/2014/main" id="{EEA66371-F842-4158-BEB4-B1AB5F9DC4F9}"/>
              </a:ext>
            </a:extLst>
          </p:cNvPr>
          <p:cNvSpPr>
            <a:spLocks noGrp="1"/>
          </p:cNvSpPr>
          <p:nvPr>
            <p:ph type="body" idx="1"/>
          </p:nvPr>
        </p:nvSpPr>
        <p:spPr>
          <a:xfrm>
            <a:off x="849707" y="1219200"/>
            <a:ext cx="5599953" cy="3805020"/>
          </a:xfrm>
        </p:spPr>
        <p:txBody>
          <a:bodyPr/>
          <a:lstStyle/>
          <a:p>
            <a:pPr marL="114300" indent="0" algn="just">
              <a:lnSpc>
                <a:spcPct val="150000"/>
              </a:lnSpc>
              <a:buSzPct val="220000"/>
              <a:buNone/>
            </a:pPr>
            <a:r>
              <a:rPr lang="en-US" sz="1200" dirty="0">
                <a:latin typeface="Merriweather" panose="020B0604020202020204" charset="0"/>
              </a:rPr>
              <a:t>Developed through,</a:t>
            </a:r>
          </a:p>
          <a:p>
            <a:pPr algn="just">
              <a:lnSpc>
                <a:spcPct val="150000"/>
              </a:lnSpc>
              <a:buSzPct val="220000"/>
              <a:buFont typeface="Wingdings" panose="05000000000000000000" pitchFamily="2" charset="2"/>
              <a:buChar char="§"/>
            </a:pPr>
            <a:r>
              <a:rPr lang="en-US" sz="1000" dirty="0">
                <a:latin typeface="Merriweather" panose="020B0604020202020204" charset="0"/>
              </a:rPr>
              <a:t>Working in an </a:t>
            </a:r>
            <a:r>
              <a:rPr lang="en-US" sz="1000" dirty="0" err="1">
                <a:latin typeface="Merriweather" panose="020B0604020202020204" charset="0"/>
              </a:rPr>
              <a:t>organisation</a:t>
            </a:r>
            <a:endParaRPr lang="en-US" sz="1000" dirty="0">
              <a:latin typeface="Merriweather" panose="020B0604020202020204" charset="0"/>
            </a:endParaRPr>
          </a:p>
          <a:p>
            <a:pPr algn="just">
              <a:lnSpc>
                <a:spcPct val="150000"/>
              </a:lnSpc>
              <a:buSzPct val="220000"/>
              <a:buFont typeface="Wingdings" panose="05000000000000000000" pitchFamily="2" charset="2"/>
              <a:buChar char="§"/>
            </a:pPr>
            <a:r>
              <a:rPr lang="en-US" sz="1000" dirty="0">
                <a:latin typeface="Merriweather" panose="020B0604020202020204" charset="0"/>
              </a:rPr>
              <a:t>Engaging in extracurricular activities</a:t>
            </a:r>
          </a:p>
          <a:p>
            <a:pPr algn="just">
              <a:lnSpc>
                <a:spcPct val="150000"/>
              </a:lnSpc>
              <a:buSzPct val="220000"/>
              <a:buFont typeface="Wingdings" panose="05000000000000000000" pitchFamily="2" charset="2"/>
              <a:buChar char="§"/>
            </a:pPr>
            <a:r>
              <a:rPr lang="en-US" sz="1000" dirty="0">
                <a:latin typeface="Merriweather" panose="020B0604020202020204" charset="0"/>
              </a:rPr>
              <a:t>Attending Courses</a:t>
            </a:r>
            <a:endParaRPr lang="en-GB" sz="10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a:p>
            <a:pPr marL="114300" indent="0" algn="just">
              <a:lnSpc>
                <a:spcPct val="150000"/>
              </a:lnSpc>
              <a:buSzPct val="220000"/>
              <a:buNone/>
            </a:pPr>
            <a:endParaRPr lang="en-GB" sz="7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p:txBody>
      </p:sp>
      <p:sp>
        <p:nvSpPr>
          <p:cNvPr id="6" name="Slide Number Placeholder 5">
            <a:extLst>
              <a:ext uri="{FF2B5EF4-FFF2-40B4-BE49-F238E27FC236}">
                <a16:creationId xmlns:a16="http://schemas.microsoft.com/office/drawing/2014/main" id="{7FAC775F-58C5-4DBC-8AAE-8B1B622BA85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pic>
        <p:nvPicPr>
          <p:cNvPr id="7174" name="Picture 6" descr="Word Professionalism Stock Illustrations – 167 Word Professionalism Stock  Illustrations, Vectors &amp; Clipart - Dreamstime">
            <a:extLst>
              <a:ext uri="{FF2B5EF4-FFF2-40B4-BE49-F238E27FC236}">
                <a16:creationId xmlns:a16="http://schemas.microsoft.com/office/drawing/2014/main" id="{AFD87FA1-0FF0-4273-9763-355C423682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1734" y="2902015"/>
            <a:ext cx="4342258" cy="2175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84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F48F-0143-4345-B895-157E00B3CF40}"/>
              </a:ext>
            </a:extLst>
          </p:cNvPr>
          <p:cNvSpPr>
            <a:spLocks noGrp="1"/>
          </p:cNvSpPr>
          <p:nvPr>
            <p:ph type="title"/>
          </p:nvPr>
        </p:nvSpPr>
        <p:spPr>
          <a:xfrm>
            <a:off x="849708" y="488346"/>
            <a:ext cx="6954104" cy="582900"/>
          </a:xfrm>
        </p:spPr>
        <p:txBody>
          <a:bodyPr/>
          <a:lstStyle/>
          <a:p>
            <a:r>
              <a:rPr lang="en-US" dirty="0"/>
              <a:t>Oral and Written Communication</a:t>
            </a:r>
          </a:p>
        </p:txBody>
      </p:sp>
      <p:sp>
        <p:nvSpPr>
          <p:cNvPr id="3" name="Text Placeholder 2">
            <a:extLst>
              <a:ext uri="{FF2B5EF4-FFF2-40B4-BE49-F238E27FC236}">
                <a16:creationId xmlns:a16="http://schemas.microsoft.com/office/drawing/2014/main" id="{EEA66371-F842-4158-BEB4-B1AB5F9DC4F9}"/>
              </a:ext>
            </a:extLst>
          </p:cNvPr>
          <p:cNvSpPr>
            <a:spLocks noGrp="1"/>
          </p:cNvSpPr>
          <p:nvPr>
            <p:ph type="body" idx="1"/>
          </p:nvPr>
        </p:nvSpPr>
        <p:spPr>
          <a:xfrm>
            <a:off x="849707" y="1219200"/>
            <a:ext cx="5599953" cy="1352550"/>
          </a:xfrm>
        </p:spPr>
        <p:txBody>
          <a:bodyPr/>
          <a:lstStyle/>
          <a:p>
            <a:pPr algn="just">
              <a:lnSpc>
                <a:spcPct val="150000"/>
              </a:lnSpc>
              <a:buSzPct val="220000"/>
              <a:buFont typeface="Wingdings" panose="05000000000000000000" pitchFamily="2" charset="2"/>
              <a:buChar char="§"/>
            </a:pPr>
            <a:r>
              <a:rPr lang="en-US" sz="800" dirty="0">
                <a:latin typeface="Merriweather" panose="020B0604020202020204" charset="0"/>
              </a:rPr>
              <a:t>One to one communication</a:t>
            </a:r>
          </a:p>
          <a:p>
            <a:pPr algn="just">
              <a:lnSpc>
                <a:spcPct val="150000"/>
              </a:lnSpc>
              <a:buSzPct val="220000"/>
              <a:buFont typeface="Wingdings" panose="05000000000000000000" pitchFamily="2" charset="2"/>
              <a:buChar char="§"/>
            </a:pPr>
            <a:r>
              <a:rPr lang="en-US" sz="800" dirty="0">
                <a:latin typeface="Merriweather" panose="020B0604020202020204" charset="0"/>
              </a:rPr>
              <a:t>Solid grammatical knowledge while writing</a:t>
            </a:r>
          </a:p>
          <a:p>
            <a:pPr algn="just">
              <a:lnSpc>
                <a:spcPct val="150000"/>
              </a:lnSpc>
              <a:buSzPct val="220000"/>
              <a:buFont typeface="Wingdings" panose="05000000000000000000" pitchFamily="2" charset="2"/>
              <a:buChar char="§"/>
            </a:pPr>
            <a:r>
              <a:rPr lang="en-US" sz="800" dirty="0">
                <a:latin typeface="Merriweather" panose="020B0604020202020204" charset="0"/>
              </a:rPr>
              <a:t>Writing clear and precisely to communicate ideas.</a:t>
            </a:r>
            <a:endParaRPr lang="en-GB" sz="800" dirty="0">
              <a:latin typeface="Merriweather" panose="020B0604020202020204" charset="0"/>
            </a:endParaRPr>
          </a:p>
          <a:p>
            <a:pPr marL="114300" indent="0" algn="just">
              <a:lnSpc>
                <a:spcPct val="150000"/>
              </a:lnSpc>
              <a:buSzPct val="220000"/>
              <a:buNone/>
            </a:pPr>
            <a:endParaRPr lang="en-GB" sz="7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p:txBody>
      </p:sp>
      <p:sp>
        <p:nvSpPr>
          <p:cNvPr id="6" name="Slide Number Placeholder 5">
            <a:extLst>
              <a:ext uri="{FF2B5EF4-FFF2-40B4-BE49-F238E27FC236}">
                <a16:creationId xmlns:a16="http://schemas.microsoft.com/office/drawing/2014/main" id="{7FAC775F-58C5-4DBC-8AAE-8B1B622BA852}"/>
              </a:ext>
            </a:extLst>
          </p:cNvPr>
          <p:cNvSpPr>
            <a:spLocks noGrp="1"/>
          </p:cNvSpPr>
          <p:nvPr>
            <p:ph type="sldNum" idx="12"/>
          </p:nvPr>
        </p:nvSpPr>
        <p:spPr>
          <a:xfrm>
            <a:off x="8749000" y="0"/>
            <a:ext cx="394800" cy="802718"/>
          </a:xfrm>
        </p:spPr>
        <p:txBody>
          <a:bodyPr/>
          <a:lstStyle/>
          <a:p>
            <a:pPr marL="0" lvl="0" indent="0" algn="r" rtl="0">
              <a:spcBef>
                <a:spcPts val="0"/>
              </a:spcBef>
              <a:spcAft>
                <a:spcPts val="0"/>
              </a:spcAft>
              <a:buNone/>
            </a:pPr>
            <a:fld id="{00000000-1234-1234-1234-123412341234}" type="slidenum">
              <a:rPr lang="en" smtClean="0"/>
              <a:t>9</a:t>
            </a:fld>
            <a:endParaRPr lang="en" dirty="0"/>
          </a:p>
        </p:txBody>
      </p:sp>
      <p:pic>
        <p:nvPicPr>
          <p:cNvPr id="8194" name="Picture 2" descr="35,470 Written Communication Photos - Free &amp; Royalty-Free Stock Photos from  Dreamstime">
            <a:extLst>
              <a:ext uri="{FF2B5EF4-FFF2-40B4-BE49-F238E27FC236}">
                <a16:creationId xmlns:a16="http://schemas.microsoft.com/office/drawing/2014/main" id="{35A95E76-F8EC-40FD-8DA9-426DB84A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494"/>
          <a:stretch/>
        </p:blipFill>
        <p:spPr bwMode="auto">
          <a:xfrm>
            <a:off x="4990626" y="3059345"/>
            <a:ext cx="3142722" cy="189766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55CEC7E9-90B9-6959-1891-44B08EC90CFE}"/>
              </a:ext>
            </a:extLst>
          </p:cNvPr>
          <p:cNvSpPr txBox="1">
            <a:spLocks/>
          </p:cNvSpPr>
          <p:nvPr/>
        </p:nvSpPr>
        <p:spPr>
          <a:xfrm>
            <a:off x="638684" y="2262456"/>
            <a:ext cx="7866632" cy="582900"/>
          </a:xfrm>
          <a:prstGeom prst="rect">
            <a:avLst/>
          </a:prstGeom>
        </p:spPr>
        <p:txBody>
          <a:bodyPr spcFirstLastPara="1" vert="horz" wrap="square" lIns="91425" tIns="91425" rIns="91425" bIns="91425" rtlCol="0" anchor="b" anchorCtr="0">
            <a:noAutofit/>
          </a:bodyPr>
          <a:lstStyle>
            <a:lvl1pPr lvl="0" algn="l" defTabSz="685800" rtl="0" eaLnBrk="1" latinLnBrk="0" hangingPunct="1">
              <a:lnSpc>
                <a:spcPct val="90000"/>
              </a:lnSpc>
              <a:spcBef>
                <a:spcPts val="0"/>
              </a:spcBef>
              <a:spcAft>
                <a:spcPts val="0"/>
              </a:spcAft>
              <a:buSzPts val="2600"/>
              <a:buNone/>
              <a:defRPr sz="3300" kern="1200" spc="-38" baseline="0">
                <a:solidFill>
                  <a:schemeClr val="tx1"/>
                </a:solidFill>
                <a:latin typeface="+mj-lt"/>
                <a:ea typeface="+mj-ea"/>
                <a:cs typeface="+mj-cs"/>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r>
              <a:rPr lang="en-US" sz="2800"/>
              <a:t>Developing Oral and Written Communication</a:t>
            </a:r>
            <a:endParaRPr lang="en-US" sz="2800" dirty="0"/>
          </a:p>
        </p:txBody>
      </p:sp>
      <p:sp>
        <p:nvSpPr>
          <p:cNvPr id="5" name="Text Placeholder 2">
            <a:extLst>
              <a:ext uri="{FF2B5EF4-FFF2-40B4-BE49-F238E27FC236}">
                <a16:creationId xmlns:a16="http://schemas.microsoft.com/office/drawing/2014/main" id="{12A72D56-A211-B3F6-1964-0C4D014E4098}"/>
              </a:ext>
            </a:extLst>
          </p:cNvPr>
          <p:cNvSpPr txBox="1">
            <a:spLocks/>
          </p:cNvSpPr>
          <p:nvPr/>
        </p:nvSpPr>
        <p:spPr>
          <a:xfrm>
            <a:off x="849706" y="3059345"/>
            <a:ext cx="5599953" cy="1352550"/>
          </a:xfrm>
          <a:prstGeom prst="rect">
            <a:avLst/>
          </a:prstGeom>
        </p:spPr>
        <p:txBody>
          <a:bodyPr spcFirstLastPara="1" vert="horz" wrap="square" lIns="91425" tIns="91425" rIns="91425" bIns="91425" rtlCol="0" anchor="t" anchorCtr="0">
            <a:noAutofit/>
          </a:bodyPr>
          <a:lstStyle>
            <a:lvl1pPr marL="457200" lvl="0" indent="-342900" algn="l" defTabSz="685800" rtl="0" eaLnBrk="1" latinLnBrk="0" hangingPunct="1">
              <a:lnSpc>
                <a:spcPct val="95000"/>
              </a:lnSpc>
              <a:spcBef>
                <a:spcPts val="600"/>
              </a:spcBef>
              <a:spcAft>
                <a:spcPts val="0"/>
              </a:spcAft>
              <a:buClr>
                <a:schemeClr val="accent1"/>
              </a:buClr>
              <a:buSzPts val="1800"/>
              <a:buFont typeface="Arial" pitchFamily="34" charset="0"/>
              <a:buChar char="✖"/>
              <a:defRPr sz="1800" kern="1200" spc="8" baseline="0">
                <a:solidFill>
                  <a:schemeClr val="tx1"/>
                </a:solidFill>
                <a:latin typeface="+mn-lt"/>
                <a:ea typeface="+mn-ea"/>
                <a:cs typeface="+mn-cs"/>
              </a:defRPr>
            </a:lvl1pPr>
            <a:lvl2pPr marL="914400" lvl="1"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2pPr>
            <a:lvl3pPr marL="1371600" lvl="2"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3pPr>
            <a:lvl4pPr marL="1828800" lvl="3"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4pPr>
            <a:lvl5pPr marL="2286000" lvl="4"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5pPr>
            <a:lvl6pPr marL="2743200" lvl="5"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6pPr>
            <a:lvl7pPr marL="3200400" lvl="6"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7pPr>
            <a:lvl8pPr marL="3657600" lvl="7"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8pPr>
            <a:lvl9pPr marL="4114800" lvl="8" indent="-342900" algn="l" defTabSz="685800" rtl="0" eaLnBrk="1" latinLnBrk="0" hangingPunct="1">
              <a:lnSpc>
                <a:spcPct val="90000"/>
              </a:lnSpc>
              <a:spcBef>
                <a:spcPts val="0"/>
              </a:spcBef>
              <a:spcAft>
                <a:spcPts val="0"/>
              </a:spcAft>
              <a:buClr>
                <a:schemeClr val="accent1"/>
              </a:buClr>
              <a:buSzPts val="1800"/>
              <a:buFont typeface="Wingdings 2" pitchFamily="18" charset="2"/>
              <a:buChar char="■"/>
              <a:defRPr sz="1800" kern="1200">
                <a:solidFill>
                  <a:schemeClr val="tx1">
                    <a:lumMod val="85000"/>
                    <a:lumOff val="15000"/>
                  </a:schemeClr>
                </a:solidFill>
                <a:latin typeface="+mn-lt"/>
                <a:ea typeface="+mn-ea"/>
                <a:cs typeface="+mn-cs"/>
              </a:defRPr>
            </a:lvl9pPr>
          </a:lstStyle>
          <a:p>
            <a:pPr algn="just">
              <a:lnSpc>
                <a:spcPct val="150000"/>
              </a:lnSpc>
              <a:buSzPct val="220000"/>
              <a:buFont typeface="Wingdings" panose="05000000000000000000" pitchFamily="2" charset="2"/>
              <a:buChar char="§"/>
            </a:pPr>
            <a:r>
              <a:rPr lang="en-US" sz="1000">
                <a:latin typeface="Merriweather" panose="020B0604020202020204" charset="0"/>
              </a:rPr>
              <a:t>Easy rectifiable area for development.</a:t>
            </a:r>
          </a:p>
          <a:p>
            <a:pPr algn="just">
              <a:lnSpc>
                <a:spcPct val="150000"/>
              </a:lnSpc>
              <a:buSzPct val="220000"/>
              <a:buFont typeface="Wingdings" panose="05000000000000000000" pitchFamily="2" charset="2"/>
              <a:buChar char="§"/>
            </a:pPr>
            <a:r>
              <a:rPr lang="en-US" sz="1000">
                <a:latin typeface="Merriweather" panose="020B0604020202020204" charset="0"/>
              </a:rPr>
              <a:t>An additional method to engage the audience.</a:t>
            </a:r>
          </a:p>
          <a:p>
            <a:pPr algn="just">
              <a:lnSpc>
                <a:spcPct val="150000"/>
              </a:lnSpc>
              <a:buSzPct val="220000"/>
              <a:buFont typeface="Wingdings" panose="05000000000000000000" pitchFamily="2" charset="2"/>
              <a:buChar char="§"/>
            </a:pPr>
            <a:r>
              <a:rPr lang="en-US" sz="1000">
                <a:latin typeface="Merriweather" panose="020B0604020202020204" charset="0"/>
              </a:rPr>
              <a:t>Sharing views and ideas in a more effective way.</a:t>
            </a:r>
            <a:endParaRPr lang="en-GB" sz="1000">
              <a:latin typeface="Merriweather" panose="020B0604020202020204" charset="0"/>
            </a:endParaRPr>
          </a:p>
          <a:p>
            <a:pPr algn="just">
              <a:lnSpc>
                <a:spcPct val="150000"/>
              </a:lnSpc>
              <a:buSzPct val="220000"/>
              <a:buFont typeface="Wingdings" panose="05000000000000000000" pitchFamily="2" charset="2"/>
              <a:buChar char="§"/>
            </a:pPr>
            <a:endParaRPr lang="en-GB" sz="700">
              <a:latin typeface="Merriweather" panose="020B0604020202020204" charset="0"/>
            </a:endParaRPr>
          </a:p>
          <a:p>
            <a:pPr marL="114300" indent="0" algn="just">
              <a:lnSpc>
                <a:spcPct val="150000"/>
              </a:lnSpc>
              <a:buSzPct val="220000"/>
              <a:buFont typeface="Arial" pitchFamily="34" charset="0"/>
              <a:buNone/>
            </a:pPr>
            <a:endParaRPr lang="en-GB" sz="70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p:txBody>
      </p:sp>
    </p:spTree>
    <p:extLst>
      <p:ext uri="{BB962C8B-B14F-4D97-AF65-F5344CB8AC3E}">
        <p14:creationId xmlns:p14="http://schemas.microsoft.com/office/powerpoint/2010/main" val="3859219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F48F-0143-4345-B895-157E00B3CF40}"/>
              </a:ext>
            </a:extLst>
          </p:cNvPr>
          <p:cNvSpPr>
            <a:spLocks noGrp="1"/>
          </p:cNvSpPr>
          <p:nvPr>
            <p:ph type="title"/>
          </p:nvPr>
        </p:nvSpPr>
        <p:spPr>
          <a:xfrm>
            <a:off x="558412" y="488346"/>
            <a:ext cx="7866632" cy="582900"/>
          </a:xfrm>
        </p:spPr>
        <p:txBody>
          <a:bodyPr/>
          <a:lstStyle/>
          <a:p>
            <a:r>
              <a:rPr lang="en-US" sz="2800" dirty="0"/>
              <a:t>SWOT Analysis of Skills</a:t>
            </a:r>
          </a:p>
        </p:txBody>
      </p:sp>
      <p:sp>
        <p:nvSpPr>
          <p:cNvPr id="3" name="Text Placeholder 2">
            <a:extLst>
              <a:ext uri="{FF2B5EF4-FFF2-40B4-BE49-F238E27FC236}">
                <a16:creationId xmlns:a16="http://schemas.microsoft.com/office/drawing/2014/main" id="{EEA66371-F842-4158-BEB4-B1AB5F9DC4F9}"/>
              </a:ext>
            </a:extLst>
          </p:cNvPr>
          <p:cNvSpPr>
            <a:spLocks noGrp="1"/>
          </p:cNvSpPr>
          <p:nvPr>
            <p:ph type="body" idx="1"/>
          </p:nvPr>
        </p:nvSpPr>
        <p:spPr>
          <a:xfrm>
            <a:off x="558412" y="1230489"/>
            <a:ext cx="5599953" cy="3805020"/>
          </a:xfrm>
        </p:spPr>
        <p:txBody>
          <a:bodyPr numCol="1"/>
          <a:lstStyle/>
          <a:p>
            <a:pPr marL="114300" indent="0" algn="just">
              <a:lnSpc>
                <a:spcPct val="150000"/>
              </a:lnSpc>
              <a:buSzPct val="220000"/>
              <a:buNone/>
            </a:pPr>
            <a:r>
              <a:rPr lang="en-US" sz="1000" b="1" dirty="0">
                <a:latin typeface="Merriweather" panose="020B0604020202020204" charset="0"/>
              </a:rPr>
              <a:t>Strengths</a:t>
            </a:r>
          </a:p>
          <a:p>
            <a:pPr algn="just">
              <a:lnSpc>
                <a:spcPct val="150000"/>
              </a:lnSpc>
              <a:buSzPct val="220000"/>
              <a:buFont typeface="Wingdings" panose="05000000000000000000" pitchFamily="2" charset="2"/>
              <a:buChar char="§"/>
            </a:pPr>
            <a:r>
              <a:rPr lang="en-US" sz="800" dirty="0">
                <a:latin typeface="Merriweather" panose="020B0604020202020204" charset="0"/>
              </a:rPr>
              <a:t> One-to-one oral communication skill                 </a:t>
            </a:r>
          </a:p>
          <a:p>
            <a:pPr algn="just">
              <a:lnSpc>
                <a:spcPct val="150000"/>
              </a:lnSpc>
              <a:buSzPct val="220000"/>
              <a:buFont typeface="Wingdings" panose="05000000000000000000" pitchFamily="2" charset="2"/>
              <a:buChar char="§"/>
            </a:pPr>
            <a:r>
              <a:rPr lang="en-US" sz="800" dirty="0">
                <a:latin typeface="Merriweather" panose="020B0604020202020204" charset="0"/>
              </a:rPr>
              <a:t>Ability to think critically</a:t>
            </a:r>
          </a:p>
          <a:p>
            <a:pPr marL="114300" indent="0" algn="just">
              <a:lnSpc>
                <a:spcPct val="150000"/>
              </a:lnSpc>
              <a:buSzPct val="220000"/>
              <a:buNone/>
            </a:pPr>
            <a:r>
              <a:rPr lang="en-GB" sz="1000" b="1" dirty="0">
                <a:latin typeface="Merriweather" panose="020B0604020202020204" charset="0"/>
              </a:rPr>
              <a:t>Weaknesses</a:t>
            </a:r>
          </a:p>
          <a:p>
            <a:pPr algn="just">
              <a:lnSpc>
                <a:spcPct val="150000"/>
              </a:lnSpc>
              <a:buSzPct val="220000"/>
              <a:buFont typeface="Wingdings" panose="05000000000000000000" pitchFamily="2" charset="2"/>
              <a:buChar char="§"/>
            </a:pPr>
            <a:r>
              <a:rPr lang="en-GB" sz="800" dirty="0">
                <a:latin typeface="Merriweather" panose="020B0604020202020204" charset="0"/>
              </a:rPr>
              <a:t>Can not efficiently describe the ideas in written</a:t>
            </a:r>
          </a:p>
          <a:p>
            <a:pPr algn="just">
              <a:lnSpc>
                <a:spcPct val="150000"/>
              </a:lnSpc>
              <a:buSzPct val="220000"/>
              <a:buFont typeface="Wingdings" panose="05000000000000000000" pitchFamily="2" charset="2"/>
              <a:buChar char="§"/>
            </a:pPr>
            <a:r>
              <a:rPr lang="en-GB" sz="800" dirty="0">
                <a:latin typeface="Merriweather" panose="020B0604020202020204" charset="0"/>
              </a:rPr>
              <a:t>Inefficient in public speaking</a:t>
            </a:r>
          </a:p>
          <a:p>
            <a:pPr marL="114300" indent="0" algn="just">
              <a:lnSpc>
                <a:spcPct val="150000"/>
              </a:lnSpc>
              <a:buSzPct val="220000"/>
              <a:buNone/>
            </a:pPr>
            <a:r>
              <a:rPr lang="en-GB" sz="1000" b="1" dirty="0">
                <a:latin typeface="Merriweather" panose="020B0604020202020204" charset="0"/>
              </a:rPr>
              <a:t>Opportunities</a:t>
            </a:r>
          </a:p>
          <a:p>
            <a:pPr algn="just">
              <a:lnSpc>
                <a:spcPct val="150000"/>
              </a:lnSpc>
              <a:buSzPct val="220000"/>
              <a:buFont typeface="Wingdings" panose="05000000000000000000" pitchFamily="2" charset="2"/>
              <a:buChar char="§"/>
            </a:pPr>
            <a:r>
              <a:rPr lang="en-GB" sz="800" dirty="0">
                <a:latin typeface="Merriweather" panose="020B0604020202020204" charset="0"/>
              </a:rPr>
              <a:t>Can improve written communication</a:t>
            </a:r>
          </a:p>
          <a:p>
            <a:pPr marL="114300" indent="0" algn="just">
              <a:lnSpc>
                <a:spcPct val="150000"/>
              </a:lnSpc>
              <a:buSzPct val="220000"/>
              <a:buNone/>
            </a:pPr>
            <a:r>
              <a:rPr lang="en-GB" sz="1000" b="1" dirty="0">
                <a:latin typeface="Merriweather" panose="020B0604020202020204" charset="0"/>
              </a:rPr>
              <a:t>Threats</a:t>
            </a:r>
          </a:p>
          <a:p>
            <a:pPr algn="just">
              <a:lnSpc>
                <a:spcPct val="150000"/>
              </a:lnSpc>
              <a:buSzPct val="220000"/>
              <a:buFont typeface="Wingdings" panose="05000000000000000000" pitchFamily="2" charset="2"/>
              <a:buChar char="§"/>
            </a:pPr>
            <a:r>
              <a:rPr lang="en-GB" sz="800" dirty="0">
                <a:latin typeface="Merriweather" panose="020B0604020202020204" charset="0"/>
              </a:rPr>
              <a:t>Can harm the team work communication skill due to the lack of public speaking</a:t>
            </a:r>
          </a:p>
          <a:p>
            <a:pPr marL="114300" indent="0" algn="just">
              <a:lnSpc>
                <a:spcPct val="150000"/>
              </a:lnSpc>
              <a:buSzPct val="220000"/>
              <a:buNone/>
            </a:pPr>
            <a:endParaRPr lang="en-GB" sz="700" dirty="0">
              <a:latin typeface="Merriweather" panose="020B0604020202020204" charset="0"/>
            </a:endParaRPr>
          </a:p>
          <a:p>
            <a:pPr algn="just">
              <a:lnSpc>
                <a:spcPct val="150000"/>
              </a:lnSpc>
              <a:buSzPct val="220000"/>
              <a:buFont typeface="Wingdings" panose="05000000000000000000" pitchFamily="2" charset="2"/>
              <a:buChar char="§"/>
            </a:pPr>
            <a:endParaRPr lang="en-GB" sz="700" dirty="0">
              <a:latin typeface="Merriweather" panose="020B0604020202020204" charset="0"/>
            </a:endParaRPr>
          </a:p>
        </p:txBody>
      </p:sp>
      <p:sp>
        <p:nvSpPr>
          <p:cNvPr id="6" name="Slide Number Placeholder 5">
            <a:extLst>
              <a:ext uri="{FF2B5EF4-FFF2-40B4-BE49-F238E27FC236}">
                <a16:creationId xmlns:a16="http://schemas.microsoft.com/office/drawing/2014/main" id="{7FAC775F-58C5-4DBC-8AAE-8B1B622BA85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graphicFrame>
        <p:nvGraphicFramePr>
          <p:cNvPr id="7" name="Diagram 6">
            <a:extLst>
              <a:ext uri="{FF2B5EF4-FFF2-40B4-BE49-F238E27FC236}">
                <a16:creationId xmlns:a16="http://schemas.microsoft.com/office/drawing/2014/main" id="{7D1FEEB6-2BAA-4959-8D4A-78BBE5EFE039}"/>
              </a:ext>
            </a:extLst>
          </p:cNvPr>
          <p:cNvGraphicFramePr/>
          <p:nvPr>
            <p:extLst>
              <p:ext uri="{D42A27DB-BD31-4B8C-83A1-F6EECF244321}">
                <p14:modId xmlns:p14="http://schemas.microsoft.com/office/powerpoint/2010/main" val="402918479"/>
              </p:ext>
            </p:extLst>
          </p:nvPr>
        </p:nvGraphicFramePr>
        <p:xfrm>
          <a:off x="4939081" y="835071"/>
          <a:ext cx="3646507" cy="3473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9303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369B5-53FD-443D-9F5C-5CA2DBE25A72}"/>
              </a:ext>
            </a:extLst>
          </p:cNvPr>
          <p:cNvSpPr>
            <a:spLocks noGrp="1"/>
          </p:cNvSpPr>
          <p:nvPr>
            <p:ph type="title"/>
          </p:nvPr>
        </p:nvSpPr>
        <p:spPr>
          <a:xfrm>
            <a:off x="850605" y="623025"/>
            <a:ext cx="7161645" cy="582900"/>
          </a:xfrm>
        </p:spPr>
        <p:txBody>
          <a:bodyPr/>
          <a:lstStyle/>
          <a:p>
            <a:r>
              <a:rPr lang="en-US" dirty="0"/>
              <a:t>Conclusion</a:t>
            </a:r>
          </a:p>
        </p:txBody>
      </p:sp>
      <p:sp>
        <p:nvSpPr>
          <p:cNvPr id="3" name="Text Placeholder 2">
            <a:extLst>
              <a:ext uri="{FF2B5EF4-FFF2-40B4-BE49-F238E27FC236}">
                <a16:creationId xmlns:a16="http://schemas.microsoft.com/office/drawing/2014/main" id="{B8C3AF59-EAD3-46E6-B8BA-2ED3C0BE7C35}"/>
              </a:ext>
            </a:extLst>
          </p:cNvPr>
          <p:cNvSpPr>
            <a:spLocks noGrp="1"/>
          </p:cNvSpPr>
          <p:nvPr>
            <p:ph type="body" idx="1"/>
          </p:nvPr>
        </p:nvSpPr>
        <p:spPr>
          <a:xfrm>
            <a:off x="757560" y="1205925"/>
            <a:ext cx="7401155" cy="3422781"/>
          </a:xfrm>
        </p:spPr>
        <p:txBody>
          <a:bodyPr/>
          <a:lstStyle/>
          <a:p>
            <a:pPr marL="114300" indent="0" algn="just">
              <a:lnSpc>
                <a:spcPct val="150000"/>
              </a:lnSpc>
              <a:buNone/>
            </a:pPr>
            <a:r>
              <a:rPr lang="en-US" sz="1200" dirty="0"/>
              <a:t>Employability skills are the skills that make a candidate more employable in an organization. The employability skills are some of the skills that I have already acquired throughout my student life and some are not yet achieved at a level that can make a difference. I will ensure that I work on my weaknesses and threats like weak writing skills and low team working skills to ensure that I leave no stone unturned to improve my employability. Skills like critical thinking and oral communication will help me to ensure that I communicate valuable ideas while answering different questions that will test my ability and skills. </a:t>
            </a:r>
          </a:p>
        </p:txBody>
      </p:sp>
      <p:sp>
        <p:nvSpPr>
          <p:cNvPr id="6" name="Slide Number Placeholder 5">
            <a:extLst>
              <a:ext uri="{FF2B5EF4-FFF2-40B4-BE49-F238E27FC236}">
                <a16:creationId xmlns:a16="http://schemas.microsoft.com/office/drawing/2014/main" id="{CAAB0B9C-D19A-4FB7-9E0D-C8415DDCA3A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Tree>
    <p:extLst>
      <p:ext uri="{BB962C8B-B14F-4D97-AF65-F5344CB8AC3E}">
        <p14:creationId xmlns:p14="http://schemas.microsoft.com/office/powerpoint/2010/main" val="3948928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F20C8-84CA-45C6-BB38-430F41F0F9DF}"/>
              </a:ext>
            </a:extLst>
          </p:cNvPr>
          <p:cNvSpPr>
            <a:spLocks noGrp="1"/>
          </p:cNvSpPr>
          <p:nvPr>
            <p:ph type="title"/>
          </p:nvPr>
        </p:nvSpPr>
        <p:spPr>
          <a:xfrm>
            <a:off x="982894" y="321600"/>
            <a:ext cx="6880500" cy="628242"/>
          </a:xfrm>
        </p:spPr>
        <p:txBody>
          <a:bodyPr/>
          <a:lstStyle/>
          <a:p>
            <a:r>
              <a:rPr lang="en-US" dirty="0"/>
              <a:t>References</a:t>
            </a:r>
          </a:p>
        </p:txBody>
      </p:sp>
      <p:sp>
        <p:nvSpPr>
          <p:cNvPr id="3" name="Text Placeholder 2">
            <a:extLst>
              <a:ext uri="{FF2B5EF4-FFF2-40B4-BE49-F238E27FC236}">
                <a16:creationId xmlns:a16="http://schemas.microsoft.com/office/drawing/2014/main" id="{7AD15942-1697-4642-8AFE-3890A41265D2}"/>
              </a:ext>
            </a:extLst>
          </p:cNvPr>
          <p:cNvSpPr>
            <a:spLocks noGrp="1"/>
          </p:cNvSpPr>
          <p:nvPr>
            <p:ph type="body" idx="1"/>
          </p:nvPr>
        </p:nvSpPr>
        <p:spPr>
          <a:xfrm>
            <a:off x="779721" y="949842"/>
            <a:ext cx="7455473" cy="4003495"/>
          </a:xfrm>
        </p:spPr>
        <p:txBody>
          <a:bodyPr/>
          <a:lstStyle/>
          <a:p>
            <a:r>
              <a:rPr lang="en-US" sz="800" dirty="0"/>
              <a:t>Evans, L., 2018. Professionalism, </a:t>
            </a:r>
            <a:r>
              <a:rPr lang="en-US" sz="800" dirty="0" err="1"/>
              <a:t>professionality</a:t>
            </a:r>
            <a:r>
              <a:rPr lang="en-US" sz="800" dirty="0"/>
              <a:t> and the development of education professionals. </a:t>
            </a:r>
            <a:r>
              <a:rPr lang="en-US" sz="800" i="1" dirty="0"/>
              <a:t>British journal of educational studies</a:t>
            </a:r>
            <a:r>
              <a:rPr lang="en-US" sz="800" dirty="0"/>
              <a:t>, </a:t>
            </a:r>
            <a:r>
              <a:rPr lang="en-US" sz="800" i="1" dirty="0"/>
              <a:t>56</a:t>
            </a:r>
            <a:r>
              <a:rPr lang="en-US" sz="800" dirty="0"/>
              <a:t>(1), pp.20-38.</a:t>
            </a:r>
          </a:p>
          <a:p>
            <a:r>
              <a:rPr lang="en-US" sz="800" dirty="0" err="1"/>
              <a:t>Evetts</a:t>
            </a:r>
            <a:r>
              <a:rPr lang="en-US" sz="800" dirty="0"/>
              <a:t>, J., 2013. Professionalism: Value and ideology. </a:t>
            </a:r>
            <a:r>
              <a:rPr lang="en-US" sz="800" i="1" dirty="0"/>
              <a:t>Current sociology</a:t>
            </a:r>
            <a:r>
              <a:rPr lang="en-US" sz="800" dirty="0"/>
              <a:t>, </a:t>
            </a:r>
            <a:r>
              <a:rPr lang="en-US" sz="800" i="1" dirty="0"/>
              <a:t>61</a:t>
            </a:r>
            <a:r>
              <a:rPr lang="en-US" sz="800" dirty="0"/>
              <a:t>(5-6), pp.778-796.</a:t>
            </a:r>
          </a:p>
          <a:p>
            <a:r>
              <a:rPr lang="en-US" sz="800" dirty="0"/>
              <a:t>Jones, A., 2016. Multidisciplinary team working: Collaboration and conflict. </a:t>
            </a:r>
            <a:r>
              <a:rPr lang="en-US" sz="800" i="1" dirty="0"/>
              <a:t>International journal of mental health nursing</a:t>
            </a:r>
            <a:r>
              <a:rPr lang="en-US" sz="800" dirty="0"/>
              <a:t>, </a:t>
            </a:r>
            <a:r>
              <a:rPr lang="en-US" sz="800" i="1" dirty="0"/>
              <a:t>15</a:t>
            </a:r>
            <a:r>
              <a:rPr lang="en-US" sz="800" dirty="0"/>
              <a:t>(1), pp.19-28.</a:t>
            </a:r>
          </a:p>
          <a:p>
            <a:r>
              <a:rPr lang="en-US" sz="800" dirty="0"/>
              <a:t>Lai, E.R., 2021. Critical thinking: A literature review. </a:t>
            </a:r>
            <a:r>
              <a:rPr lang="en-US" sz="800" i="1" dirty="0"/>
              <a:t>Pearson's Research Reports</a:t>
            </a:r>
            <a:r>
              <a:rPr lang="en-US" sz="800" dirty="0"/>
              <a:t>, </a:t>
            </a:r>
            <a:r>
              <a:rPr lang="en-US" sz="800" i="1" dirty="0"/>
              <a:t>6</a:t>
            </a:r>
            <a:r>
              <a:rPr lang="en-US" sz="800" dirty="0"/>
              <a:t>(1), pp.40-41.</a:t>
            </a:r>
          </a:p>
          <a:p>
            <a:r>
              <a:rPr lang="en-US" sz="800" dirty="0"/>
              <a:t>Paul, R. and Elder, L., 2020. </a:t>
            </a:r>
            <a:r>
              <a:rPr lang="en-US" sz="800" i="1" dirty="0"/>
              <a:t>Critical thinking</a:t>
            </a:r>
            <a:r>
              <a:rPr lang="en-US" sz="800" dirty="0"/>
              <a:t>. Rohnert Park, CA: Sonoma State University.</a:t>
            </a:r>
          </a:p>
          <a:p>
            <a:r>
              <a:rPr lang="en-US" sz="800" dirty="0"/>
              <a:t>Rubin, D.L., 2017. Divergence and convergence between oral and written communication. </a:t>
            </a:r>
            <a:r>
              <a:rPr lang="en-US" sz="800" i="1" dirty="0"/>
              <a:t>Topics in Language Disorders</a:t>
            </a:r>
            <a:r>
              <a:rPr lang="en-US" sz="800" dirty="0"/>
              <a:t>.</a:t>
            </a:r>
          </a:p>
          <a:p>
            <a:r>
              <a:rPr lang="en-US" sz="800" dirty="0"/>
              <a:t>Taylor, C., Munro, A.J., </a:t>
            </a:r>
            <a:r>
              <a:rPr lang="en-US" sz="800" dirty="0" err="1"/>
              <a:t>Glynne</a:t>
            </a:r>
            <a:r>
              <a:rPr lang="en-US" sz="800" dirty="0"/>
              <a:t>-Jones, R., Griffith, C., </a:t>
            </a:r>
            <a:r>
              <a:rPr lang="en-US" sz="800" dirty="0" err="1"/>
              <a:t>Trevatt</a:t>
            </a:r>
            <a:r>
              <a:rPr lang="en-US" sz="800" dirty="0"/>
              <a:t>, P., Richards, M. and Ramirez, A.J., 2020. Multidisciplinary team working in cancer: what is the evidence?. </a:t>
            </a:r>
            <a:r>
              <a:rPr lang="en-US" sz="800" i="1" dirty="0" err="1"/>
              <a:t>Bmj</a:t>
            </a:r>
            <a:r>
              <a:rPr lang="en-US" sz="800" dirty="0"/>
              <a:t>, </a:t>
            </a:r>
            <a:r>
              <a:rPr lang="en-US" sz="800" i="1" dirty="0"/>
              <a:t>340</a:t>
            </a:r>
            <a:r>
              <a:rPr lang="en-US" sz="800" dirty="0"/>
              <a:t>.</a:t>
            </a:r>
          </a:p>
          <a:p>
            <a:pPr marL="114300" indent="0">
              <a:buNone/>
            </a:pPr>
            <a:endParaRPr lang="en-US" sz="800" dirty="0"/>
          </a:p>
        </p:txBody>
      </p:sp>
      <p:sp>
        <p:nvSpPr>
          <p:cNvPr id="6" name="Slide Number Placeholder 5">
            <a:extLst>
              <a:ext uri="{FF2B5EF4-FFF2-40B4-BE49-F238E27FC236}">
                <a16:creationId xmlns:a16="http://schemas.microsoft.com/office/drawing/2014/main" id="{7B6E9DB3-8BCE-48C1-B879-D85A4B77000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Tree>
    <p:extLst>
      <p:ext uri="{BB962C8B-B14F-4D97-AF65-F5344CB8AC3E}">
        <p14:creationId xmlns:p14="http://schemas.microsoft.com/office/powerpoint/2010/main" val="850720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13"/>
        <p:cNvGrpSpPr/>
        <p:nvPr/>
      </p:nvGrpSpPr>
      <p:grpSpPr>
        <a:xfrm>
          <a:off x="0" y="0"/>
          <a:ext cx="0" cy="0"/>
          <a:chOff x="0" y="0"/>
          <a:chExt cx="0" cy="0"/>
        </a:xfrm>
      </p:grpSpPr>
      <p:sp>
        <p:nvSpPr>
          <p:cNvPr id="1916" name="Google Shape;1916;p16"/>
          <p:cNvSpPr txBox="1">
            <a:spLocks noGrp="1"/>
          </p:cNvSpPr>
          <p:nvPr>
            <p:ph type="sldNum" idx="12"/>
          </p:nvPr>
        </p:nvSpPr>
        <p:spPr>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13</a:t>
            </a:fld>
            <a:endParaRPr/>
          </a:p>
        </p:txBody>
      </p:sp>
      <p:pic>
        <p:nvPicPr>
          <p:cNvPr id="2" name="Picture 1">
            <a:extLst>
              <a:ext uri="{FF2B5EF4-FFF2-40B4-BE49-F238E27FC236}">
                <a16:creationId xmlns:a16="http://schemas.microsoft.com/office/drawing/2014/main" id="{AF6950DA-53A5-4C81-931A-87CE3814A50B}"/>
              </a:ext>
            </a:extLst>
          </p:cNvPr>
          <p:cNvPicPr>
            <a:picLocks noChangeAspect="1"/>
          </p:cNvPicPr>
          <p:nvPr/>
        </p:nvPicPr>
        <p:blipFill>
          <a:blip r:embed="rId3"/>
          <a:stretch>
            <a:fillRect/>
          </a:stretch>
        </p:blipFill>
        <p:spPr>
          <a:xfrm>
            <a:off x="2152983" y="271981"/>
            <a:ext cx="4545302" cy="3633012"/>
          </a:xfrm>
          <a:prstGeom prst="rect">
            <a:avLst/>
          </a:prstGeom>
        </p:spPr>
      </p:pic>
    </p:spTree>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TM03457515[[fn=View]]</Template>
  <TotalTime>712</TotalTime>
  <Words>1798</Words>
  <Application>Microsoft Office PowerPoint</Application>
  <PresentationFormat>Expunere pe ecran (16:9)</PresentationFormat>
  <Paragraphs>120</Paragraphs>
  <Slides>13</Slides>
  <Notes>13</Notes>
  <HiddenSlides>0</HiddenSlides>
  <MMClips>0</MMClips>
  <ScaleCrop>false</ScaleCrop>
  <HeadingPairs>
    <vt:vector size="6" baseType="variant">
      <vt:variant>
        <vt:lpstr>Fonturi utilizate</vt:lpstr>
      </vt:variant>
      <vt:variant>
        <vt:i4>8</vt:i4>
      </vt:variant>
      <vt:variant>
        <vt:lpstr>Temă</vt:lpstr>
      </vt:variant>
      <vt:variant>
        <vt:i4>1</vt:i4>
      </vt:variant>
      <vt:variant>
        <vt:lpstr>Titluri diapozitive</vt:lpstr>
      </vt:variant>
      <vt:variant>
        <vt:i4>13</vt:i4>
      </vt:variant>
    </vt:vector>
  </HeadingPairs>
  <TitlesOfParts>
    <vt:vector size="22" baseType="lpstr">
      <vt:lpstr>Arial</vt:lpstr>
      <vt:lpstr>Wingdings</vt:lpstr>
      <vt:lpstr>Century Schoolbook</vt:lpstr>
      <vt:lpstr>Merriweather</vt:lpstr>
      <vt:lpstr>Arial Black</vt:lpstr>
      <vt:lpstr>Amatic SC</vt:lpstr>
      <vt:lpstr>Wingdings 2</vt:lpstr>
      <vt:lpstr>Arial Rounded MT Bold</vt:lpstr>
      <vt:lpstr>View</vt:lpstr>
      <vt:lpstr>Academic and employability skills </vt:lpstr>
      <vt:lpstr>Table Of Content</vt:lpstr>
      <vt:lpstr>Introduction</vt:lpstr>
      <vt:lpstr>Critical Thinking</vt:lpstr>
      <vt:lpstr>Team Working</vt:lpstr>
      <vt:lpstr>Developing Team Working Skills</vt:lpstr>
      <vt:lpstr>Professionalism</vt:lpstr>
      <vt:lpstr>Developing Professionalism</vt:lpstr>
      <vt:lpstr>Oral and Written Communication</vt:lpstr>
      <vt:lpstr>SWOT Analysis of Skills</vt:lpstr>
      <vt:lpstr>Conclusion</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dc:title>
  <cp:lastModifiedBy>Monica Andreea Stefan</cp:lastModifiedBy>
  <cp:revision>3</cp:revision>
  <dcterms:modified xsi:type="dcterms:W3CDTF">2022-08-12T19:47:15Z</dcterms:modified>
</cp:coreProperties>
</file>