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365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6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scholars.unh.edu/cgi/viewcontent.cgi?article=2182&amp;context=thesis&amp;utm" TargetMode="External"/><Relationship Id="rId3" Type="http://schemas.openxmlformats.org/officeDocument/2006/relationships/hyperlink" Target="https://doi.org/10.2139/ssrn.5266562" TargetMode="External"/><Relationship Id="rId7" Type="http://schemas.openxmlformats.org/officeDocument/2006/relationships/hyperlink" Target="https://doi.org/10.1080/15623599.2020.1854931" TargetMode="External"/><Relationship Id="rId2" Type="http://schemas.openxmlformats.org/officeDocument/2006/relationships/hyperlink" Target="https://asq.org/quality-resources/fishbon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ms.gov/Medicare/Provider-Enrollment-and-Certification/QAPI/Downloads/FishboneRevised.pdf" TargetMode="External"/><Relationship Id="rId5" Type="http://schemas.openxmlformats.org/officeDocument/2006/relationships/hyperlink" Target="https://doi.org/10.1109/ICIMCIS63449.2024.10956499" TargetMode="External"/><Relationship Id="rId4" Type="http://schemas.openxmlformats.org/officeDocument/2006/relationships/hyperlink" Target="https://bgmcgroup.com/exploring-the-fishbone-diagram-types-advantages-drawbacks-and-revealing-the-six-ms-of-change/" TargetMode="External"/><Relationship Id="rId9" Type="http://schemas.openxmlformats.org/officeDocument/2006/relationships/hyperlink" Target="https://doi.org/10.63711/ijdr.net20250301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ideascale.com/blog/what-is-a-cause-and-effect-diagram/" TargetMode="External"/><Relationship Id="rId3" Type="http://schemas.openxmlformats.org/officeDocument/2006/relationships/hyperlink" Target="https://doi.org/10.22105/tqfb.v1i2.40" TargetMode="External"/><Relationship Id="rId7" Type="http://schemas.openxmlformats.org/officeDocument/2006/relationships/hyperlink" Target="https://6sigma.com/benefits-of-using-the-fishbone-diagram/" TargetMode="External"/><Relationship Id="rId2" Type="http://schemas.openxmlformats.org/officeDocument/2006/relationships/hyperlink" Target="https://pdfs.semanticscholar.org/ae2d/843b9eddc11c05d7d72a2cf37cdf607017b4.pdf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theseus.fi/handle/10024/875820" TargetMode="External"/><Relationship Id="rId5" Type="http://schemas.openxmlformats.org/officeDocument/2006/relationships/hyperlink" Target="https://creately.com/blog/research-analysis/fishbone-diagrams-tutorial/" TargetMode="External"/><Relationship Id="rId4" Type="http://schemas.openxmlformats.org/officeDocument/2006/relationships/hyperlink" Target="https://www.cqm.rs/2015/cd1/pdf/papers/focus_1/006.pdf" TargetMode="External"/><Relationship Id="rId9" Type="http://schemas.openxmlformats.org/officeDocument/2006/relationships/hyperlink" Target="https://doi.org/10.2478/ttj-2024-0001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dm310.blogspot.com/2014/11/another-thank-you-i-just-want-to-thank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126098" y="611630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Eriselda Rama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2505618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Chijioke Uba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Overview of my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Green Haven Florists and the nature and scope of the problems they are facing.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I will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 Overview of Green Haven Florists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Green Haven Florists is a small independent flower shop in Norwich.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was founded in 2016 by Liam and Priya.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has an established reputation for its bespoke floral arrangements, eco-friendly packaging and close ties to the local community.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Decreases in visitor numbers, greater competition, increasing day-to-day costs in conjunction have caused the company to have a decrease in profitability.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However, the company is experiencing decline in profitability and owners need to under the nature, scope and impact of the problem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The problems that the Green Haven Florists are facing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Green Havan Florists is facing a significant 30% decline in in- store sales</a:t>
            </a:r>
          </a:p>
          <a:p>
            <a:pPr>
              <a:lnSpc>
                <a:spcPct val="10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9642631-AAC4-01E1-9B89-3EAA9816B8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9985490"/>
              </p:ext>
            </p:extLst>
          </p:nvPr>
        </p:nvGraphicFramePr>
        <p:xfrm>
          <a:off x="1016000" y="2284736"/>
          <a:ext cx="8964091" cy="32675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47784">
                  <a:extLst>
                    <a:ext uri="{9D8B030D-6E8A-4147-A177-3AD203B41FA5}">
                      <a16:colId xmlns:a16="http://schemas.microsoft.com/office/drawing/2014/main" val="3487365840"/>
                    </a:ext>
                  </a:extLst>
                </a:gridCol>
                <a:gridCol w="4516307">
                  <a:extLst>
                    <a:ext uri="{9D8B030D-6E8A-4147-A177-3AD203B41FA5}">
                      <a16:colId xmlns:a16="http://schemas.microsoft.com/office/drawing/2014/main" val="1894314693"/>
                    </a:ext>
                  </a:extLst>
                </a:gridCol>
              </a:tblGrid>
              <a:tr h="845127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b="1" dirty="0">
                          <a:latin typeface="Amasis MT Pro Black" panose="020F0502020204030204" pitchFamily="18" charset="0"/>
                        </a:rPr>
                        <a:t>        Internal Problems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           </a:t>
                      </a:r>
                      <a:r>
                        <a:rPr lang="en-GB" sz="2400" b="0" dirty="0">
                          <a:latin typeface="Amasis MT Pro Black" panose="02040A04050005020304" pitchFamily="18" charset="0"/>
                        </a:rPr>
                        <a:t>External Problems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383129"/>
                  </a:ext>
                </a:extLst>
              </a:tr>
              <a:tr h="454202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old website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competition from new competitors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574486"/>
                  </a:ext>
                </a:extLst>
              </a:tr>
              <a:tr h="651022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Inflexible Delivery options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Rising costs from suppliers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2158631"/>
                  </a:ext>
                </a:extLst>
              </a:tr>
              <a:tr h="77214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Heavily dependence on occasional clients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clients  activity  due to closure of nearby shops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3796628"/>
                  </a:ext>
                </a:extLst>
              </a:tr>
              <a:tr h="5450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digital marketing trends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955918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C2D8ECC-4D9C-DFE4-7316-62BA768588B8}"/>
              </a:ext>
            </a:extLst>
          </p:cNvPr>
          <p:cNvSpPr txBox="1"/>
          <p:nvPr/>
        </p:nvSpPr>
        <p:spPr>
          <a:xfrm>
            <a:off x="1320800" y="6037278"/>
            <a:ext cx="7591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Controls reduces the more the issues noted above are external to the company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35634" y="982380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8271624"/>
              </p:ext>
            </p:extLst>
          </p:nvPr>
        </p:nvGraphicFramePr>
        <p:xfrm>
          <a:off x="1696720" y="1905710"/>
          <a:ext cx="9001762" cy="441596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26631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433522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019739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226631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226631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226631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641977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23758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30% decline in in-store sales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76276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017018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business is confronting a significant reduce in profitability.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the store: </a:t>
                      </a:r>
                      <a:r>
                        <a:rPr lang="en-GB" sz="11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 a drop in visitors was observed</a:t>
                      </a:r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problem come up over the past 12 months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owners: Liam and Priya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Due to a strong competition from new stores 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problem is very serious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Specific numbers are not given in the case study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10177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business is facing a costumer defection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Online:</a:t>
                      </a:r>
                      <a:r>
                        <a:rPr lang="en-GB" sz="11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The website is old and difficult to navigate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the sales start to drop down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costumers who want low prices a better online service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Due to rising costs from suppliers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business profits are declining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business  has faced 30% loss of income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1017018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business is becoming less competitive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the local market:</a:t>
                      </a:r>
                      <a:r>
                        <a:rPr lang="en-GB" sz="11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where the competitors have appeared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the costs of products start to get up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store suppliers who are getting less orders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Now the costumers prefer online  shopping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future of the business is at a high risk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664234" y="-12963"/>
            <a:ext cx="105846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A 5W2H Model of Green Haven Florists</a:t>
            </a:r>
            <a:endParaRPr lang="en-GB" sz="3200" b="1" u="s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BB8468-B35F-E392-2801-59B9C39538AD}"/>
              </a:ext>
            </a:extLst>
          </p:cNvPr>
          <p:cNvSpPr txBox="1"/>
          <p:nvPr/>
        </p:nvSpPr>
        <p:spPr>
          <a:xfrm>
            <a:off x="1107440" y="797167"/>
            <a:ext cx="83377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5W2H method (5 </a:t>
            </a:r>
            <a:r>
              <a:rPr lang="en-GB" dirty="0" err="1"/>
              <a:t>Wh</a:t>
            </a:r>
            <a:r>
              <a:rPr lang="en-GB" dirty="0"/>
              <a:t>-questions, 2 How) is an introductory method of clarifying the problem (error, nonconformity). The aim of its application is to determine the root cause of system failure or occurring problem (Nagyova and </a:t>
            </a:r>
            <a:r>
              <a:rPr lang="en-GB" dirty="0" err="1"/>
              <a:t>Pacaiova</a:t>
            </a:r>
            <a:r>
              <a:rPr lang="en-GB" dirty="0"/>
              <a:t>, 2015)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The PESTEL Framework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5840" y="1391919"/>
            <a:ext cx="10347960" cy="5221725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What is a PESTEL Framework?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a model that helps us to understand actual or potential problems that happened outside of the organisation. (Brooks, 2011 )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It is an Acronym where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stands (for political)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for economical)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for social)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for technological)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for environmental) 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(for legal)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    Why is it used?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used to analyse how external factors effect trail managements. (Foster, 2018)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How is it used?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It used as a strategic resource to analyse the barriers. </a:t>
            </a:r>
            <a:r>
              <a:rPr lang="en-GB" sz="2000" dirty="0"/>
              <a:t>(</a:t>
            </a:r>
            <a:r>
              <a:rPr lang="en-GB" sz="2000" dirty="0" err="1"/>
              <a:t>Dalirazar</a:t>
            </a:r>
            <a:r>
              <a:rPr lang="en-GB" sz="2000" dirty="0"/>
              <a:t> and Sabzi, 2023)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are the Benefits?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helps to understand external environment, to identify opportunities and threats and helps in making decisions. (</a:t>
            </a:r>
            <a:r>
              <a:rPr lang="en-GB" sz="2000" dirty="0"/>
              <a:t>Yüksel, 2012)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200" b="1" dirty="0"/>
              <a:t>   What are the criticism?</a:t>
            </a:r>
          </a:p>
          <a:p>
            <a:pPr>
              <a:lnSpc>
                <a:spcPct val="10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It faces criticism as a simple checklist and lack in rigorous analytical depth. (Andersen, 2025)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659" y="0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 PESTEL Framework 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099" y="508442"/>
            <a:ext cx="10715287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Green Haven Florist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endParaRPr lang="en-GB" sz="1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7986060"/>
              </p:ext>
            </p:extLst>
          </p:nvPr>
        </p:nvGraphicFramePr>
        <p:xfrm>
          <a:off x="671102" y="2011680"/>
          <a:ext cx="10495280" cy="417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8013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5140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96710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99471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728675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03100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737360"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261301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 regulation (Makvandi,2024)     No investment from local council in the  high street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Increases in prices (</a:t>
                      </a:r>
                      <a:r>
                        <a:rPr lang="en-GB" sz="1400" b="1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Karadzhov</a:t>
                      </a: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Patarchanova,2025)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Increasing inflammation</a:t>
                      </a:r>
                    </a:p>
                    <a:p>
                      <a:endParaRPr lang="en-GB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Costumer preference for online shopping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Costumer preference for delivery discounts  (Pandey, 2024</a:t>
                      </a:r>
                      <a:r>
                        <a:rPr lang="en-GB" sz="11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Green Haven outdated website.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social media used by competitors</a:t>
                      </a:r>
                      <a:r>
                        <a:rPr lang="en-GB" sz="14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(Küng, 2023)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protection rules for the online costumers</a:t>
                      </a:r>
                      <a:r>
                        <a:rPr lang="en-GB" sz="14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(Raden Budiarto et al, 2024)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refunds rules 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Increasing demand for sustainable materials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Eco-friendly packaging used by Green Haven</a:t>
                      </a:r>
                      <a:r>
                        <a:rPr lang="en-GB" sz="14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(</a:t>
                      </a:r>
                      <a:r>
                        <a:rPr lang="en-GB" sz="1400" b="0" i="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Zindros</a:t>
                      </a:r>
                      <a:r>
                        <a:rPr lang="en-GB" sz="1400" b="0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Anagnostopoulou, 2024)</a:t>
                      </a:r>
                      <a:endParaRPr lang="en-GB" sz="1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60" y="-218404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Cause-and-Effect model or A Fishbone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" y="1016000"/>
            <a:ext cx="10515600" cy="5299249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   What is a Cause-and-Effect Model?</a:t>
            </a:r>
          </a:p>
          <a:p>
            <a:pPr>
              <a:lnSpc>
                <a:spcPct val="10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It is a visual tool used to identify and organize the potential of a specific problem. (VanZandt,2024)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>
              <a:lnSpc>
                <a:spcPct val="10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It is used to determine the root causes of a problem and guide actions. (ASQ,2024)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Where is used?</a:t>
            </a:r>
          </a:p>
          <a:p>
            <a:pPr>
              <a:lnSpc>
                <a:spcPct val="10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Is used in Manufacturing, in Marketing and in Sales Process. (Nishadha,2023)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    How is used?</a:t>
            </a:r>
          </a:p>
          <a:p>
            <a:pPr>
              <a:lnSpc>
                <a:spcPct val="10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It used to agree on the problem statements, to agree on the main categories on the problem and to brainstorming as possible causes of the proble</a:t>
            </a: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m.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(Centre of Medicare Medicaid Service</a:t>
            </a:r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2013)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Benefits of this model.</a:t>
            </a:r>
          </a:p>
          <a:p>
            <a:pPr>
              <a:lnSpc>
                <a:spcPct val="10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Easy visualization, find opportunities for improvement, improve everyone’s understanding. (SixSigma.com, 2021)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Criticism of this model.</a:t>
            </a:r>
          </a:p>
          <a:p>
            <a:pPr>
              <a:lnSpc>
                <a:spcPct val="10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Lacks quantitative analysis of causes</a:t>
            </a: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equires time and effort, and can result in a loss of focus. (BGMC,2025)</a:t>
            </a:r>
            <a:endParaRPr lang="en-GB" sz="8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3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9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30 % decline in store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Online competitors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Competitors from new stores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owner’s struggle with digital marketing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costumers preferer more flexible delivery options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Insufficient of observation of competitor prising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Not organised feedback system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Increasing cost sustainable materials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Raising costs from suppliers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old business website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Strong online platform used by competitors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not updated website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delivery options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411172" y="86814"/>
            <a:ext cx="1092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 Fishbone Diagram Of the 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824" y="536639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 of my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840" y="1623377"/>
            <a:ext cx="1051560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problem that Green Haven Florists is facing was identified and explored.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Three different models (5W2H, PESTLE, and Fishbone) were applied to identify and investigate the nature, scope, and causes of the problem.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Those models expose key Internal and External factors that have a bearing on the root problem.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Now the problem become clear, the owners can move towards identifying alternative solutions and choose the appropriate one to implement.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802640"/>
            <a:ext cx="10432403" cy="605536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sz="4800" dirty="0"/>
          </a:p>
          <a:p>
            <a:pPr lvl="0"/>
            <a:endParaRPr lang="en-GB" dirty="0"/>
          </a:p>
          <a:p>
            <a:pPr marL="0" lvl="0" indent="0">
              <a:buNone/>
            </a:pPr>
            <a:r>
              <a:rPr lang="en-GB" dirty="0"/>
              <a:t> American Society for Quality (ASQ) (2024) </a:t>
            </a:r>
            <a:r>
              <a:rPr lang="en-GB" i="1" dirty="0"/>
              <a:t>Fishbone Diagram (Cause and Effect Diagram).</a:t>
            </a:r>
            <a:r>
              <a:rPr lang="en-GB" dirty="0"/>
              <a:t> Available at: </a:t>
            </a:r>
            <a:r>
              <a:rPr lang="en-GB" u="sng" dirty="0">
                <a:hlinkClick r:id="rId2"/>
              </a:rPr>
              <a:t>https://asq.org/quality-resources/fishbone</a:t>
            </a:r>
            <a:r>
              <a:rPr lang="en-GB" dirty="0"/>
              <a:t>?</a:t>
            </a:r>
          </a:p>
          <a:p>
            <a:pPr marL="0" lvl="0" indent="0">
              <a:buNone/>
            </a:pPr>
            <a:r>
              <a:rPr lang="en-GB" dirty="0"/>
              <a:t>  Andersen, P. (2025) ‘The PESTEL framework and its variants for analysing the strategic environment: Evolution, limitations and adoption in energy policy research’, </a:t>
            </a:r>
            <a:r>
              <a:rPr lang="en-GB" i="1" dirty="0"/>
              <a:t>SSRN</a:t>
            </a:r>
            <a:r>
              <a:rPr lang="en-GB" dirty="0"/>
              <a:t>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u="sng" dirty="0">
                <a:hlinkClick r:id="rId3"/>
              </a:rPr>
              <a:t>https://doi.org/10.2139/ssrn.5266562</a:t>
            </a:r>
            <a:endParaRPr lang="en-GB" dirty="0"/>
          </a:p>
          <a:p>
            <a:pPr marL="0" lvl="0" indent="0">
              <a:buNone/>
            </a:pPr>
            <a:r>
              <a:rPr lang="en-GB" dirty="0"/>
              <a:t>  Bilal Consultancy Private Limited (2025) ‘Exploring the Fishbone Diagram: Types, advantages, drawbacks, and revealing the six M’s of change’, </a:t>
            </a:r>
            <a:r>
              <a:rPr lang="en-GB" i="1" dirty="0"/>
              <a:t>BGMC Group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https://bgmcgroup.com/exploring-the-fishbone-diagram-types-advantages-drawbacks-and-revealing-the-six-ms-of-change/</a:t>
            </a:r>
            <a:endParaRPr lang="en-GB" dirty="0"/>
          </a:p>
          <a:p>
            <a:pPr marL="0" lvl="0" indent="0">
              <a:buNone/>
            </a:pPr>
            <a:r>
              <a:rPr lang="en-GB" dirty="0"/>
              <a:t>   Brooks, I. (2011) </a:t>
            </a:r>
            <a:r>
              <a:rPr lang="en-GB" i="1" dirty="0"/>
              <a:t>The International Business Environment: Challenges and Changes.</a:t>
            </a:r>
            <a:r>
              <a:rPr lang="en-GB" dirty="0"/>
              <a:t> 2nd </a:t>
            </a:r>
            <a:r>
              <a:rPr lang="en-GB" dirty="0" err="1"/>
              <a:t>edn</a:t>
            </a:r>
            <a:r>
              <a:rPr lang="en-GB" dirty="0"/>
              <a:t>. Harlow: Pearson Education, pp. 1–6.</a:t>
            </a:r>
          </a:p>
          <a:p>
            <a:pPr marL="0" lvl="0" indent="0">
              <a:buNone/>
            </a:pPr>
            <a:r>
              <a:rPr lang="en-GB" dirty="0"/>
              <a:t>  Budiarto, R., Buana, I.K.S., Kabetta, H., Setiawan, H., </a:t>
            </a:r>
            <a:r>
              <a:rPr lang="en-GB" dirty="0" err="1"/>
              <a:t>Girinoto</a:t>
            </a:r>
            <a:r>
              <a:rPr lang="en-GB" dirty="0"/>
              <a:t> and </a:t>
            </a:r>
            <a:r>
              <a:rPr lang="en-GB" dirty="0" err="1"/>
              <a:t>Qomariasih</a:t>
            </a:r>
            <a:r>
              <a:rPr lang="en-GB" dirty="0"/>
              <a:t>, N. (2024) ‘Enhancing Data Governance and Personal Data Protection: A Strategic Review for Cases in Indonesia’. In: </a:t>
            </a:r>
            <a:r>
              <a:rPr lang="en-GB" i="1" dirty="0"/>
              <a:t>2024 International Conference on Informatics, Multimedia, Cyber and Information System (ICIMCIS).</a:t>
            </a:r>
            <a:r>
              <a:rPr lang="en-GB" dirty="0"/>
              <a:t> IEEE, pp. 1–6.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u="sng" dirty="0">
                <a:hlinkClick r:id="rId5"/>
              </a:rPr>
              <a:t>https://doi.org/10.1109/ICIMCIS63449.2024.10956499</a:t>
            </a:r>
            <a:endParaRPr lang="en-GB" dirty="0"/>
          </a:p>
          <a:p>
            <a:pPr marL="0" lvl="0" indent="0">
              <a:buNone/>
            </a:pPr>
            <a:r>
              <a:rPr lang="en-GB" dirty="0"/>
              <a:t>   </a:t>
            </a:r>
            <a:r>
              <a:rPr lang="en-GB" dirty="0" err="1"/>
              <a:t>Centers</a:t>
            </a:r>
            <a:r>
              <a:rPr lang="en-GB" dirty="0"/>
              <a:t> for Medicare &amp; Medicaid Services (CMS) (2013) </a:t>
            </a:r>
            <a:r>
              <a:rPr lang="en-GB" i="1" dirty="0"/>
              <a:t>How to use the Fishbone Tool for Root Cause Analysis.</a:t>
            </a:r>
            <a:r>
              <a:rPr lang="en-GB" dirty="0"/>
              <a:t> Available at: </a:t>
            </a:r>
            <a:r>
              <a:rPr lang="en-GB" u="sng" dirty="0">
                <a:hlinkClick r:id="rId6"/>
              </a:rPr>
              <a:t>https://www.cms.gov/Medicare/Provider-Enrollment-and-Certification/QAPI/Downloads/FishboneRevised.pdf</a:t>
            </a:r>
            <a:endParaRPr lang="en-GB" dirty="0"/>
          </a:p>
          <a:p>
            <a:pPr marL="0" lvl="0" indent="0">
              <a:buNone/>
            </a:pPr>
            <a:r>
              <a:rPr lang="en-GB" dirty="0" err="1"/>
              <a:t>Dalirazar</a:t>
            </a:r>
            <a:r>
              <a:rPr lang="en-GB" dirty="0"/>
              <a:t>, S. and Sabzi, Z. (2023) ‘Strategic analysis of barriers and solutions to development of sustainable buildings using PESTLE technique’, </a:t>
            </a:r>
            <a:r>
              <a:rPr lang="en-GB" i="1" dirty="0"/>
              <a:t>International Journal of Construction Management</a:t>
            </a:r>
            <a:r>
              <a:rPr lang="en-GB" dirty="0"/>
              <a:t>, 23(1), pp. 1–30.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u="sng" dirty="0">
                <a:hlinkClick r:id="rId7"/>
              </a:rPr>
              <a:t>https://doi.org/10.1080/15623599.2020.1854931</a:t>
            </a:r>
            <a:endParaRPr lang="en-GB" dirty="0"/>
          </a:p>
          <a:p>
            <a:pPr marL="0" lvl="0" indent="0">
              <a:buNone/>
            </a:pPr>
            <a:r>
              <a:rPr lang="en-GB" dirty="0"/>
              <a:t>Fosher, H. (2018) </a:t>
            </a:r>
            <a:r>
              <a:rPr lang="en-GB" i="1" dirty="0"/>
              <a:t>Understanding the Marketing and Management of Trails Using PESTEL Analysis.</a:t>
            </a:r>
            <a:r>
              <a:rPr lang="en-GB" dirty="0"/>
              <a:t> University of New Hampshire Scholars Repository. Available at: </a:t>
            </a:r>
            <a:r>
              <a:rPr lang="en-GB" u="sng" dirty="0">
                <a:hlinkClick r:id="rId8"/>
              </a:rPr>
              <a:t>https://scholars.unh.edu/cgi/viewcontent.cgi?article=2182&amp;context=thesis&amp;utm</a:t>
            </a:r>
            <a:endParaRPr lang="en-GB" dirty="0"/>
          </a:p>
          <a:p>
            <a:pPr marL="0" lvl="0" indent="0">
              <a:buNone/>
            </a:pPr>
            <a:r>
              <a:rPr lang="en-GB" dirty="0"/>
              <a:t> </a:t>
            </a:r>
            <a:r>
              <a:rPr lang="en-GB" dirty="0" err="1"/>
              <a:t>Karadzhov</a:t>
            </a:r>
            <a:r>
              <a:rPr lang="en-GB" dirty="0"/>
              <a:t>, V. and </a:t>
            </a:r>
            <a:r>
              <a:rPr lang="en-GB" dirty="0" err="1"/>
              <a:t>Patarchanova</a:t>
            </a:r>
            <a:r>
              <a:rPr lang="en-GB" dirty="0"/>
              <a:t>, E. (2025) ‘How to Create the Best PESTEL Analysis’, </a:t>
            </a:r>
            <a:r>
              <a:rPr lang="en-GB" i="1" dirty="0"/>
              <a:t>International Journal of Digital Research</a:t>
            </a:r>
            <a:r>
              <a:rPr lang="en-GB" dirty="0"/>
              <a:t>, 1(3),     pp. 8–20. Available at: </a:t>
            </a:r>
            <a:r>
              <a:rPr lang="en-GB" u="sng" dirty="0">
                <a:hlinkClick r:id="rId9"/>
              </a:rPr>
              <a:t>https://doi.org/10.63711/ijdr.net20250301</a:t>
            </a:r>
            <a:endParaRPr lang="en-GB" dirty="0"/>
          </a:p>
          <a:p>
            <a:pPr marL="0" indent="0">
              <a:buNone/>
            </a:pPr>
            <a:endParaRPr lang="en-GB" sz="5400" dirty="0"/>
          </a:p>
          <a:p>
            <a:pPr marL="0" indent="0">
              <a:buNone/>
            </a:pPr>
            <a:endParaRPr lang="en-GB" sz="5400" dirty="0"/>
          </a:p>
          <a:p>
            <a:pPr algn="l">
              <a:buNone/>
            </a:pPr>
            <a:endParaRPr lang="en-GB" sz="54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>
              <a:buNone/>
            </a:pPr>
            <a:endParaRPr lang="en-GB" sz="54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4952E-C937-FFE8-26AD-5A42B31D1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700" y="1076960"/>
            <a:ext cx="10642600" cy="5003870"/>
          </a:xfrm>
        </p:spPr>
        <p:txBody>
          <a:bodyPr>
            <a:normAutofit fontScale="90000"/>
          </a:bodyPr>
          <a:lstStyle/>
          <a:p>
            <a:pPr lvl="0">
              <a:lnSpc>
                <a:spcPct val="115000"/>
              </a:lnSpc>
            </a:pP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Kung, W. (2023) ‘Using the PESTEL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Analysis to Determine the Effectiveness of New Digital Media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Strategies’.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2022 International Conference on Financial Technology and Business Analysis.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https://pdfs.semanticscholar.org/ae2d/843b9eddc11c05d7d72a2cf37cdf607017b4.pdf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Makvandi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 (2024)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‘Analysis of the Impact of </a:t>
            </a:r>
            <a:b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Macroeconomic Factors on the Development of Financial Products: Application of the PESTEL Model in Identifying Opportunities and Threats’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Transactions on Quantitative Finance and Beyond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1(2), pp. 233–246.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https://doi.org/10.22105/tqfb.v1i2.40</a:t>
            </a:r>
            <a:b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Nagyova, A.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Pacaiova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 (2015) ‘Martin Palko 2)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Analysis and identification of nonconforming products by 5W2H method’.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https://www.cqm.rs/2015/cd1/pdf/papers/focus_1/006.pdf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08 February 2026)</a:t>
            </a:r>
            <a:b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Nishadha,  (2023) ‘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Fishbone Diagram Tutorial | Complete Guide with Reusable Template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s’,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Creately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Blog.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https://creately.com/blog/research-analysis/fishbone-diagrams-tutorial/</a:t>
            </a:r>
            <a:b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Pandey, B. (2024)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Marketing Plan for a Food Delivery Company: Case WL Food.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Theseus.fi.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http://www.theseus.fi/handle/10024/875820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SixSigma.com (2021</a:t>
            </a:r>
            <a:r>
              <a:rPr lang="en-GB" sz="1400" i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Benefits of using the fishbone diagram. </a:t>
            </a: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</a:t>
            </a:r>
            <a:r>
              <a:rPr lang="en-GB" sz="14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at:</a:t>
            </a:r>
            <a:r>
              <a:rPr lang="en-GB" sz="14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</a:t>
            </a: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://6sigma.com/benefits-of-using-the-fishbone-diagram/</a:t>
            </a:r>
            <a:b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VanZandt, P. (2024) ‘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a Cause and Effect Diagram? Definition, Examples, Benefits, and Analysis’,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IdeaScale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https://ideascale.com/blog/what-is-a-cause-and-effect-diagram/</a:t>
            </a:r>
            <a:b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Yüksel, İ. (2012) ‘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Developing a Multi Criteria Decision Making Model for PESTEL Analysis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’,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Business and Management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7(24), pp. 52–66.</a:t>
            </a:r>
            <a:b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Zindros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 and Anagnostopoulou, A. (2024)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‘Assessing the Macro-Environmental Factors Affecting Innovative Last-Mile Delivery Solution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s’, </a:t>
            </a:r>
            <a:r>
              <a:rPr lang="en-GB" sz="14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Transport and Telecommunication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25(1), pp. 1–10.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https://doi.org/10.2478/ttj-2024-0001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983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1859280"/>
            <a:ext cx="6551427" cy="2965940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thank you card with rainbow colors&#10;&#10;AI-generated content may be incorrect.">
            <a:extLst>
              <a:ext uri="{FF2B5EF4-FFF2-40B4-BE49-F238E27FC236}">
                <a16:creationId xmlns:a16="http://schemas.microsoft.com/office/drawing/2014/main" id="{E63D6A1E-EE71-2FD0-1C1B-8E15E036B4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754702" y="1242282"/>
            <a:ext cx="7009784" cy="4696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5864</TotalTime>
  <Words>2039</Words>
  <Application>Microsoft Office PowerPoint</Application>
  <PresentationFormat>Widescreen</PresentationFormat>
  <Paragraphs>196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Amasis MT Pro Black</vt:lpstr>
      <vt:lpstr>Arial</vt:lpstr>
      <vt:lpstr>Calibri</vt:lpstr>
      <vt:lpstr>Calibri Light</vt:lpstr>
      <vt:lpstr>Wingdings</vt:lpstr>
      <vt:lpstr>Office Theme</vt:lpstr>
      <vt:lpstr>PowerPoint Presentation</vt:lpstr>
      <vt:lpstr> Overview of my presentation</vt:lpstr>
      <vt:lpstr>  Overview of Green Haven Florists</vt:lpstr>
      <vt:lpstr> The problems that the Green Haven Florists are facing</vt:lpstr>
      <vt:lpstr>PowerPoint Presentation</vt:lpstr>
      <vt:lpstr> The PESTEL Framework </vt:lpstr>
      <vt:lpstr>   PESTEL Framework   </vt:lpstr>
      <vt:lpstr> Cause-and-Effect model or A Fishbone Diagram</vt:lpstr>
      <vt:lpstr>PowerPoint Presentation</vt:lpstr>
      <vt:lpstr>Summary of my presentation </vt:lpstr>
      <vt:lpstr>Reference List:</vt:lpstr>
      <vt:lpstr>Kung, W. (2023) ‘Using the PESTEL Analysis to Determine the Effectiveness of New Digital Media Strategies’. The 2022 International Conference on Financial Technology and Business Analysis. Available at: https://pdfs.semanticscholar.org/ae2d/843b9eddc11c05d7d72a2cf37cdf607017b4.pdf   Makvandi, R. (2024) ‘Analysis of the Impact of  Macroeconomic Factors on the Development of Financial Products: Application of the PESTEL Model in Identifying Opportunities and Threats’, Transactions on Quantitative Finance and Beyond, 1(2), pp. 233–246. doi: https://doi.org/10.22105/tqfb.v1i2.40  Nagyova, A. and Pacaiova, H. (2015) ‘Martin Palko 2) Analysis and identification of nonconforming products by 5W2H method’. Available at: https://www.cqm.rs/2015/cd1/pdf/papers/focus_1/006.pdf (Accessed: 08 February 2026)  Nishadha,  (2023) ‘Fishbone Diagram Tutorial | Complete Guide with Reusable Templates’, Creately Blog. Available at: https://creately.com/blog/research-analysis/fishbone-diagrams-tutorial/  Pandey, B. (2024) Marketing Plan for a Food Delivery Company: Case WL Food. Theseus.fi. Available at: http://www.theseus.fi/handle/10024/875820    SixSigma.com (2021) Benefits of using the fishbone diagram. Available at:https://6sigma.com/benefits-of-using-the-fishbone-diagram/  VanZandt, P. (2024) ‘What is a Cause and Effect Diagram? Definition, Examples, Benefits, and Analysis’, IdeaScale. Available at: https://ideascale.com/blog/what-is-a-cause-and-effect-diagram/  Yüksel, İ. (2012) ‘Developing a Multi Criteria Decision Making Model for PESTEL Analysis’, International Journal of Business and Management, 7(24), pp. 52–66.  Zindros, S. and Anagnostopoulou, A. (2024) ‘Assessing the Macro-Environmental Factors Affecting Innovative Last-Mile Delivery Solutions’, Transport and Telecommunication, 25(1), pp. 1–10. doi: https://doi.org/10.2478/ttj-2024-0001     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Eriselda Rama (2505618)</cp:lastModifiedBy>
  <cp:revision>113</cp:revision>
  <dcterms:created xsi:type="dcterms:W3CDTF">2024-01-29T11:42:05Z</dcterms:created>
  <dcterms:modified xsi:type="dcterms:W3CDTF">2026-02-14T11:48:51Z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