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sldIdLst>
    <p:sldId id="256" r:id="rId2"/>
    <p:sldId id="303" r:id="rId3"/>
    <p:sldId id="298" r:id="rId4"/>
    <p:sldId id="306" r:id="rId5"/>
    <p:sldId id="307" r:id="rId6"/>
    <p:sldId id="295" r:id="rId7"/>
    <p:sldId id="308" r:id="rId8"/>
    <p:sldId id="266" r:id="rId9"/>
    <p:sldId id="299" r:id="rId10"/>
    <p:sldId id="261" r:id="rId11"/>
    <p:sldId id="289" r:id="rId12"/>
    <p:sldId id="259" r:id="rId13"/>
    <p:sldId id="269" r:id="rId14"/>
    <p:sldId id="309" r:id="rId15"/>
    <p:sldId id="310" r:id="rId16"/>
    <p:sldId id="280" r:id="rId17"/>
    <p:sldId id="281" r:id="rId18"/>
    <p:sldId id="282" r:id="rId19"/>
    <p:sldId id="264" r:id="rId20"/>
    <p:sldId id="290" r:id="rId21"/>
    <p:sldId id="267" r:id="rId22"/>
    <p:sldId id="296" r:id="rId23"/>
    <p:sldId id="311" r:id="rId24"/>
    <p:sldId id="287" r:id="rId25"/>
    <p:sldId id="273" r:id="rId26"/>
    <p:sldId id="312" r:id="rId27"/>
    <p:sldId id="313" r:id="rId28"/>
    <p:sldId id="277" r:id="rId29"/>
    <p:sldId id="304" r:id="rId30"/>
    <p:sldId id="294" r:id="rId31"/>
    <p:sldId id="318" r:id="rId32"/>
    <p:sldId id="319" r:id="rId33"/>
    <p:sldId id="320" r:id="rId34"/>
    <p:sldId id="321" r:id="rId35"/>
    <p:sldId id="278" r:id="rId36"/>
    <p:sldId id="316" r:id="rId37"/>
    <p:sldId id="317" r:id="rId38"/>
    <p:sldId id="322" r:id="rId39"/>
    <p:sldId id="323" r:id="rId40"/>
    <p:sldId id="315" r:id="rId41"/>
    <p:sldId id="314" r:id="rId42"/>
    <p:sldId id="285" r:id="rId43"/>
    <p:sldId id="286" r:id="rId44"/>
    <p:sldId id="284" r:id="rId45"/>
    <p:sldId id="305"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7101" autoAdjust="0"/>
    <p:restoredTop sz="94660"/>
  </p:normalViewPr>
  <p:slideViewPr>
    <p:cSldViewPr snapToGrid="0">
      <p:cViewPr varScale="1">
        <p:scale>
          <a:sx n="67" d="100"/>
          <a:sy n="67" d="100"/>
        </p:scale>
        <p:origin x="90" y="1236"/>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a:xfrm>
            <a:off x="2692397" y="5037663"/>
            <a:ext cx="5214635" cy="279400"/>
          </a:xfrm>
        </p:spPr>
        <p:txBody>
          <a:bodyPr/>
          <a:lstStyle/>
          <a:p>
            <a:endParaRPr lang="es-ES"/>
          </a:p>
        </p:txBody>
      </p:sp>
      <p:sp>
        <p:nvSpPr>
          <p:cNvPr id="6" name="Slide Number Placeholder 5"/>
          <p:cNvSpPr>
            <a:spLocks noGrp="1"/>
          </p:cNvSpPr>
          <p:nvPr>
            <p:ph type="sldNum" sz="quarter" idx="12"/>
          </p:nvPr>
        </p:nvSpPr>
        <p:spPr>
          <a:xfrm>
            <a:off x="8956900" y="5037663"/>
            <a:ext cx="551167" cy="279400"/>
          </a:xfrm>
        </p:spPr>
        <p:txBody>
          <a:bodyPr/>
          <a:lstStyle/>
          <a:p>
            <a:fld id="{EF9B4548-F5F0-46B2-978E-1E48153AEA88}" type="slidenum">
              <a:rPr lang="es-ES" smtClean="0"/>
              <a:t>‹#›</a:t>
            </a:fld>
            <a:endParaRPr lang="es-ES"/>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2802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974753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6682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D00E37-E89E-4C2A-A4B9-625BA790585F}" type="datetimeFigureOut">
              <a:rPr lang="es-ES" smtClean="0"/>
              <a:t>18/07/2022</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7952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D00E37-E89E-4C2A-A4B9-625BA790585F}" type="datetimeFigureOut">
              <a:rPr lang="es-ES" smtClean="0"/>
              <a:t>18/07/2022</a:t>
            </a:fld>
            <a:endParaRPr lang="es-ES"/>
          </a:p>
        </p:txBody>
      </p:sp>
      <p:sp>
        <p:nvSpPr>
          <p:cNvPr id="8" name="Footer Placeholder 7"/>
          <p:cNvSpPr>
            <a:spLocks noGrp="1"/>
          </p:cNvSpPr>
          <p:nvPr>
            <p:ph type="ftr" sz="quarter" idx="11"/>
          </p:nvPr>
        </p:nvSpPr>
        <p:spPr/>
        <p:txBody>
          <a:bodyPr/>
          <a:lstStyle/>
          <a:p>
            <a:endParaRPr lang="es-ES"/>
          </a:p>
        </p:txBody>
      </p:sp>
      <p:sp>
        <p:nvSpPr>
          <p:cNvPr id="9" name="Slide Number Placeholder 8"/>
          <p:cNvSpPr>
            <a:spLocks noGrp="1"/>
          </p:cNvSpPr>
          <p:nvPr>
            <p:ph type="sldNum" sz="quarter" idx="12"/>
          </p:nvPr>
        </p:nvSpPr>
        <p:spPr/>
        <p:txBody>
          <a:bodyPr/>
          <a:lstStyle/>
          <a:p>
            <a:fld id="{EF9B4548-F5F0-46B2-978E-1E48153AEA88}" type="slidenum">
              <a:rPr lang="es-ES" smtClean="0"/>
              <a:t>‹#›</a:t>
            </a:fld>
            <a:endParaRPr lang="es-ES"/>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53433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00E37-E89E-4C2A-A4B9-625BA790585F}" type="datetimeFigureOut">
              <a:rPr lang="es-ES" smtClean="0"/>
              <a:t>18/07/2022</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EF9B4548-F5F0-46B2-978E-1E48153AEA88}" type="slidenum">
              <a:rPr lang="es-ES" smtClean="0"/>
              <a:t>‹#›</a:t>
            </a:fld>
            <a:endParaRPr lang="es-E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6962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D00E37-E89E-4C2A-A4B9-625BA790585F}" type="datetimeFigureOut">
              <a:rPr lang="es-ES" smtClean="0"/>
              <a:t>18/07/2022</a:t>
            </a:fld>
            <a:endParaRPr lang="es-ES"/>
          </a:p>
        </p:txBody>
      </p:sp>
      <p:sp>
        <p:nvSpPr>
          <p:cNvPr id="3" name="Footer Placeholder 2"/>
          <p:cNvSpPr>
            <a:spLocks noGrp="1"/>
          </p:cNvSpPr>
          <p:nvPr>
            <p:ph type="ftr" sz="quarter" idx="11"/>
          </p:nvPr>
        </p:nvSpPr>
        <p:spPr/>
        <p:txBody>
          <a:bodyPr/>
          <a:lstStyle/>
          <a:p>
            <a:endParaRPr lang="es-ES"/>
          </a:p>
        </p:txBody>
      </p:sp>
      <p:sp>
        <p:nvSpPr>
          <p:cNvPr id="4" name="Slide Number Placeholder 3"/>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0997955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18/07/2022</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1989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18/07/2022</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103710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18/07/2022</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22050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86836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9834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9251992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43814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88396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824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18/07/2022</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3107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3D00E37-E89E-4C2A-A4B9-625BA790585F}" type="datetimeFigureOut">
              <a:rPr lang="es-ES" smtClean="0"/>
              <a:t>18/07/2022</a:t>
            </a:fld>
            <a:endParaRPr lang="es-E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s-E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F9B4548-F5F0-46B2-978E-1E48153AEA88}" type="slidenum">
              <a:rPr lang="es-ES" smtClean="0"/>
              <a:t>‹#›</a:t>
            </a:fld>
            <a:endParaRPr lang="es-ES"/>
          </a:p>
        </p:txBody>
      </p:sp>
    </p:spTree>
    <p:extLst>
      <p:ext uri="{BB962C8B-B14F-4D97-AF65-F5344CB8AC3E}">
        <p14:creationId xmlns:p14="http://schemas.microsoft.com/office/powerpoint/2010/main" val="2161989448"/>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 id="2147483930" r:id="rId12"/>
    <p:sldLayoutId id="2147483931" r:id="rId13"/>
    <p:sldLayoutId id="2147483932" r:id="rId14"/>
    <p:sldLayoutId id="2147483933" r:id="rId15"/>
    <p:sldLayoutId id="2147483934" r:id="rId16"/>
    <p:sldLayoutId id="214748393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tizensadvice.org.uk/law-and-courts/discrimination/protected-characteristics/what-counts-as-disability/"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v.uk/government/publications/inclusive-communication/inclusive-language-words-to-use-and-avoid-when-writing-about-disability"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S2rDttdXoz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AAPmGW-GDHA" TargetMode="External"/><Relationship Id="rId2" Type="http://schemas.openxmlformats.org/officeDocument/2006/relationships/hyperlink" Target="https://www.youtube.com/watch?v=MTqfzvbu1bU" TargetMode="External"/><Relationship Id="rId1" Type="http://schemas.openxmlformats.org/officeDocument/2006/relationships/slideLayout" Target="../slideLayouts/slideLayout2.xml"/><Relationship Id="rId4" Type="http://schemas.openxmlformats.org/officeDocument/2006/relationships/hyperlink" Target="https://www.youtube.com/watch?v=oz16ScdvQfg"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www.gov.uk/government/statistics/family-resources-survey-financial-year-2020-to-2021/family-resources-survey-financial-year-2020-to-2021#disability-1"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scope.org.uk/campaigns/extra-costs/disability-price-ta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006098/National-Disability-Strategy_web-accesible-pdf.pdf" TargetMode="External"/><Relationship Id="rId2" Type="http://schemas.openxmlformats.org/officeDocument/2006/relationships/hyperlink" Target="https://researchbriefings.files.parliament.uk/documents/CBP-9526/CBP-9526.pdf"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disabilityunit.blog.gov.uk/2021/07/28/public-services-national-disability-strategy-explained/"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gov.uk/rights-disabled-person/education-right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gov.uk/rights-disabled-person/education-right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398815/SEND_Code_of_Practice_January_2015.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gov.uk/apply-needs-assessment-social-service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metro.co.uk/2022/05/22/people-reveal-the-reality-of-disability-discrimination-at-work-16680719/"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gov.uk/government/statistics/the-employment-of-disabled-people-2021/the-employment-of-disabled-people-2021"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acas.org.uk/reasonable-adjustment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theguardian.com/society/2022/mar/17/almost-a-third-of-disabled-children-and-teenagers-face-abuse-global-study-finds" TargetMode="External"/><Relationship Id="rId2" Type="http://schemas.openxmlformats.org/officeDocument/2006/relationships/hyperlink" Target="https://www.ons.gov.uk/peoplepopulationandcommunity/healthandsocialcare/disability/datasets/disabilityandcrime"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s://safelives.org.uk/knowledge-hub/spotlights/spotlight-2-disabled-people-and-domestic-abuse" TargetMode="Externa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learningdisabilitytoday.co.uk/care-home-put-in-special-measures-following-report-of-abuse-and-inadequate-staff-training" TargetMode="External"/><Relationship Id="rId2" Type="http://schemas.openxmlformats.org/officeDocument/2006/relationships/hyperlink" Target="https://www.mencap.org.uk/sites/default/files/2016-08/Out-of-Sight-Report.pdf"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mencap.org.uk/get-involved/campaign-mencap/our-campaigning-history" TargetMode="External"/><Relationship Id="rId2" Type="http://schemas.openxmlformats.org/officeDocument/2006/relationships/hyperlink" Target="https://historicengland.org.uk/content/docs/research/brief-history-disabled-peoples-self-organisation-pdf/" TargetMode="External"/><Relationship Id="rId1" Type="http://schemas.openxmlformats.org/officeDocument/2006/relationships/slideLayout" Target="../slideLayouts/slideLayout2.xml"/><Relationship Id="rId5" Type="http://schemas.openxmlformats.org/officeDocument/2006/relationships/hyperlink" Target="https://www.youtube.com/watch?v=P7Ymwg530bo" TargetMode="External"/><Relationship Id="rId4" Type="http://schemas.openxmlformats.org/officeDocument/2006/relationships/hyperlink" Target="https://www.youtube.com/watch?v=Ng6mT_EJy2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A760-905D-4B6A-8CD7-16975192E854}"/>
              </a:ext>
            </a:extLst>
          </p:cNvPr>
          <p:cNvSpPr>
            <a:spLocks noGrp="1"/>
          </p:cNvSpPr>
          <p:nvPr>
            <p:ph type="ctrTitle"/>
          </p:nvPr>
        </p:nvSpPr>
        <p:spPr/>
        <p:txBody>
          <a:bodyPr>
            <a:normAutofit/>
          </a:bodyPr>
          <a:lstStyle/>
          <a:p>
            <a:r>
              <a:rPr lang="en-GB" b="1" dirty="0">
                <a:solidFill>
                  <a:schemeClr val="bg1"/>
                </a:solidFill>
                <a:latin typeface="Arial" panose="020B0604020202020204" pitchFamily="34" charset="0"/>
                <a:cs typeface="Arial" panose="020B0604020202020204" pitchFamily="34" charset="0"/>
              </a:rPr>
              <a:t>Disability</a:t>
            </a:r>
            <a:endParaRPr lang="es-ES" b="1" dirty="0">
              <a:solidFill>
                <a:schemeClr val="bg1"/>
              </a:solidFill>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4753D3E3-1D58-9444-B4A1-FB252B72F2A4}"/>
              </a:ext>
            </a:extLst>
          </p:cNvPr>
          <p:cNvSpPr>
            <a:spLocks noGrp="1"/>
          </p:cNvSpPr>
          <p:nvPr>
            <p:ph type="subTitle" idx="1"/>
          </p:nvPr>
        </p:nvSpPr>
        <p:spPr/>
        <p:txBody>
          <a:bodyPr/>
          <a:lstStyle/>
          <a:p>
            <a:endParaRPr lang="en-US" sz="3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2286752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3786A-05C6-47E0-8CCE-865A81A238C4}"/>
              </a:ext>
            </a:extLst>
          </p:cNvPr>
          <p:cNvSpPr>
            <a:spLocks noGrp="1"/>
          </p:cNvSpPr>
          <p:nvPr>
            <p:ph type="title"/>
          </p:nvPr>
        </p:nvSpPr>
        <p:spPr>
          <a:xfrm>
            <a:off x="1882033" y="320427"/>
            <a:ext cx="3498979" cy="2456442"/>
          </a:xfrm>
        </p:spPr>
        <p:txBody>
          <a:bodyPr>
            <a:normAutofit/>
          </a:bodyPr>
          <a:lstStyle/>
          <a:p>
            <a:r>
              <a:rPr lang="en-GB" sz="4800" b="1"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8FC73CC1-E107-4B38-A343-694233DAE659}"/>
              </a:ext>
            </a:extLst>
          </p:cNvPr>
          <p:cNvSpPr>
            <a:spLocks noGrp="1"/>
          </p:cNvSpPr>
          <p:nvPr>
            <p:ph idx="1"/>
          </p:nvPr>
        </p:nvSpPr>
        <p:spPr/>
        <p:txBody>
          <a:bodyPr/>
          <a:lstStyle/>
          <a:p>
            <a:pPr marL="0" indent="0">
              <a:buNone/>
            </a:pPr>
            <a:r>
              <a:rPr lang="en-US" sz="2400" b="1" dirty="0">
                <a:latin typeface="Arial" panose="020B0604020202020204" pitchFamily="34" charset="0"/>
                <a:cs typeface="Arial" panose="020B0604020202020204" pitchFamily="34" charset="0"/>
              </a:rPr>
              <a:t>Impairment</a:t>
            </a:r>
          </a:p>
          <a:p>
            <a:r>
              <a:rPr lang="en-US" sz="2400" dirty="0">
                <a:latin typeface="Arial" panose="020B0604020202020204" pitchFamily="34" charset="0"/>
                <a:cs typeface="Arial" panose="020B0604020202020204" pitchFamily="34" charset="0"/>
              </a:rPr>
              <a:t>Loss of physiological or psychological function due to an injury. Illness or congenital (inborn) condition.</a:t>
            </a:r>
          </a:p>
          <a:p>
            <a:pPr marL="0" indent="0">
              <a:buNone/>
            </a:pPr>
            <a:r>
              <a:rPr lang="en-US" sz="2400" b="1" dirty="0">
                <a:latin typeface="Arial" panose="020B0604020202020204" pitchFamily="34" charset="0"/>
                <a:cs typeface="Arial" panose="020B0604020202020204" pitchFamily="34" charset="0"/>
              </a:rPr>
              <a:t>Disability</a:t>
            </a:r>
          </a:p>
          <a:p>
            <a:r>
              <a:rPr lang="en-US" sz="2400" dirty="0">
                <a:latin typeface="Arial" panose="020B0604020202020204" pitchFamily="34" charset="0"/>
                <a:cs typeface="Arial" panose="020B0604020202020204" pitchFamily="34" charset="0"/>
              </a:rPr>
              <a:t>Loss or limitation of opportunities to take part in society on an equal level due to social and environmental barriers.</a:t>
            </a:r>
          </a:p>
          <a:p>
            <a:endParaRPr lang="en-GB" dirty="0"/>
          </a:p>
        </p:txBody>
      </p:sp>
    </p:spTree>
    <p:extLst>
      <p:ext uri="{BB962C8B-B14F-4D97-AF65-F5344CB8AC3E}">
        <p14:creationId xmlns:p14="http://schemas.microsoft.com/office/powerpoint/2010/main" val="251843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646A-47D6-9B42-98C6-1C141DB5DCB6}"/>
              </a:ext>
            </a:extLst>
          </p:cNvPr>
          <p:cNvSpPr>
            <a:spLocks noGrp="1"/>
          </p:cNvSpPr>
          <p:nvPr>
            <p:ph type="title"/>
          </p:nvPr>
        </p:nvSpPr>
        <p:spPr/>
        <p:txBody>
          <a:bodyPr>
            <a:normAutofit/>
          </a:bodyPr>
          <a:lstStyle/>
          <a:p>
            <a:r>
              <a:rPr lang="en-US" sz="4400" b="1" dirty="0">
                <a:latin typeface="Arial" panose="020B0604020202020204" pitchFamily="34" charset="0"/>
                <a:cs typeface="Arial" panose="020B0604020202020204" pitchFamily="34" charset="0"/>
              </a:rPr>
              <a:t>What is Disability?</a:t>
            </a:r>
          </a:p>
        </p:txBody>
      </p:sp>
      <p:sp>
        <p:nvSpPr>
          <p:cNvPr id="3" name="Content Placeholder 2">
            <a:extLst>
              <a:ext uri="{FF2B5EF4-FFF2-40B4-BE49-F238E27FC236}">
                <a16:creationId xmlns:a16="http://schemas.microsoft.com/office/drawing/2014/main" id="{5123A9DF-0088-8247-A554-1E37AB87D1A3}"/>
              </a:ext>
            </a:extLst>
          </p:cNvPr>
          <p:cNvSpPr>
            <a:spLocks noGrp="1"/>
          </p:cNvSpPr>
          <p:nvPr>
            <p:ph idx="1"/>
          </p:nvPr>
        </p:nvSpPr>
        <p:spPr>
          <a:xfrm>
            <a:off x="609600" y="2464220"/>
            <a:ext cx="11159265" cy="4021925"/>
          </a:xfrm>
        </p:spPr>
        <p:txBody>
          <a:bodyPr>
            <a:normAutofit/>
          </a:bodyPr>
          <a:lstStyle/>
          <a:p>
            <a:pPr>
              <a:lnSpc>
                <a:spcPct val="150000"/>
              </a:lnSpc>
              <a:spcAft>
                <a:spcPts val="800"/>
              </a:spcAft>
            </a:pPr>
            <a:r>
              <a:rPr lang="en-GB" sz="2000" dirty="0">
                <a:latin typeface="Arial" panose="020B0604020202020204" pitchFamily="34" charset="0"/>
                <a:ea typeface="DengXian" panose="02010600030101010101" pitchFamily="2" charset="-122"/>
                <a:cs typeface="Arial" panose="020B0604020202020204" pitchFamily="34" charset="0"/>
              </a:rPr>
              <a:t>“A physical or mental impairment that has a substantial and long-term adverse effect on your ability to carry out normal day-to-day activities.” </a:t>
            </a:r>
            <a:r>
              <a:rPr lang="en-GB" sz="1400" dirty="0">
                <a:latin typeface="Arial" panose="020B0604020202020204" pitchFamily="34" charset="0"/>
                <a:ea typeface="DengXian" panose="02010600030101010101" pitchFamily="2" charset="-122"/>
                <a:cs typeface="Arial" panose="020B0604020202020204" pitchFamily="34" charset="0"/>
              </a:rPr>
              <a:t>Equality Act 2010: Section 6</a:t>
            </a:r>
          </a:p>
          <a:p>
            <a:pPr>
              <a:lnSpc>
                <a:spcPct val="150000"/>
              </a:lnSpc>
              <a:spcAft>
                <a:spcPts val="800"/>
              </a:spcAft>
            </a:pPr>
            <a:r>
              <a:rPr lang="en-GB" sz="2000" dirty="0">
                <a:latin typeface="Arial" panose="020B0604020202020204" pitchFamily="34" charset="0"/>
                <a:cs typeface="Arial" panose="020B0604020202020204" pitchFamily="34" charset="0"/>
              </a:rPr>
              <a:t>This includes cancer, visual impairment, multiple sclerosis, </a:t>
            </a:r>
            <a:r>
              <a:rPr lang="en-GB" sz="2000" dirty="0" err="1">
                <a:latin typeface="Arial" panose="020B0604020202020204" pitchFamily="34" charset="0"/>
                <a:cs typeface="Arial" panose="020B0604020202020204" pitchFamily="34" charset="0"/>
              </a:rPr>
              <a:t>HIVinfection</a:t>
            </a:r>
            <a:r>
              <a:rPr lang="en-GB" sz="2000" dirty="0">
                <a:latin typeface="Arial" panose="020B0604020202020204" pitchFamily="34" charset="0"/>
                <a:cs typeface="Arial" panose="020B0604020202020204" pitchFamily="34" charset="0"/>
              </a:rPr>
              <a:t>, severe, disfigurement such as facial scarring.</a:t>
            </a:r>
            <a:r>
              <a:rPr lang="en-GB" sz="2000" dirty="0">
                <a:latin typeface="Arial" panose="020B0604020202020204" pitchFamily="34" charset="0"/>
                <a:ea typeface="DengXian" panose="02010600030101010101" pitchFamily="2" charset="-122"/>
                <a:cs typeface="Times New Roman" panose="02020603050405020304" pitchFamily="18" charset="0"/>
              </a:rPr>
              <a:t> </a:t>
            </a:r>
            <a:r>
              <a:rPr lang="en-GB" sz="1400" dirty="0">
                <a:latin typeface="Arial" panose="020B0604020202020204" pitchFamily="34" charset="0"/>
                <a:ea typeface="DengXian" panose="02010600030101010101" pitchFamily="2" charset="-122"/>
                <a:cs typeface="Times New Roman" panose="02020603050405020304" pitchFamily="18" charset="0"/>
              </a:rPr>
              <a:t>Equality Act 2010: Schedule 1, Part 1 and Regulation 7</a:t>
            </a:r>
          </a:p>
          <a:p>
            <a:pPr>
              <a:lnSpc>
                <a:spcPct val="150000"/>
              </a:lnSpc>
              <a:spcAft>
                <a:spcPts val="800"/>
              </a:spcAft>
            </a:pPr>
            <a:r>
              <a:rPr lang="en-GB" dirty="0">
                <a:latin typeface="Arial" panose="020B0604020202020204" pitchFamily="34" charset="0"/>
                <a:cs typeface="Arial" panose="020B0604020202020204" pitchFamily="34" charset="0"/>
              </a:rPr>
              <a:t>Citizens Advice </a:t>
            </a:r>
            <a:r>
              <a:rPr lang="en-GB" u="sng" dirty="0">
                <a:latin typeface="Arial" panose="020B0604020202020204" pitchFamily="34" charset="0"/>
                <a:cs typeface="Arial" panose="020B0604020202020204" pitchFamily="34" charset="0"/>
                <a:hlinkClick r:id="rId2"/>
              </a:rPr>
              <a:t>https://www.citizensadvice.org.uk/law-and-courts/discrimination/protected-characteristics/what-counts-as-disability/</a:t>
            </a:r>
            <a:r>
              <a:rPr lang="en-GB" dirty="0">
                <a:latin typeface="Arial" panose="020B0604020202020204" pitchFamily="34" charset="0"/>
                <a:cs typeface="Arial" panose="020B0604020202020204" pitchFamily="34" charset="0"/>
              </a:rPr>
              <a:t> </a:t>
            </a:r>
            <a:endParaRPr lang="en-GB" sz="1400" dirty="0">
              <a:latin typeface="Arial" panose="020B0604020202020204" pitchFamily="34" charset="0"/>
              <a:ea typeface="DengXian" panose="02010600030101010101" pitchFamily="2" charset="-122"/>
              <a:cs typeface="Arial" panose="020B0604020202020204" pitchFamily="34" charset="0"/>
            </a:endParaRPr>
          </a:p>
          <a:p>
            <a:pPr>
              <a:lnSpc>
                <a:spcPct val="150000"/>
              </a:lnSpc>
              <a:spcAft>
                <a:spcPts val="800"/>
              </a:spcAft>
            </a:pPr>
            <a:endParaRPr lang="en-GB" sz="1400" dirty="0">
              <a:latin typeface="Arial" panose="020B0604020202020204" pitchFamily="34" charset="0"/>
              <a:cs typeface="Arial" panose="020B0604020202020204" pitchFamily="34" charset="0"/>
            </a:endParaRPr>
          </a:p>
          <a:p>
            <a:pPr>
              <a:lnSpc>
                <a:spcPct val="150000"/>
              </a:lnSpc>
              <a:spcAft>
                <a:spcPts val="800"/>
              </a:spcAft>
            </a:pPr>
            <a:endParaRPr lang="en-GB" sz="3200" dirty="0">
              <a:latin typeface="Times New Roman" panose="02020603050405020304" pitchFamily="18" charset="0"/>
              <a:ea typeface="DengXian" panose="02010600030101010101" pitchFamily="2" charset="-122"/>
              <a:cs typeface="Times New Roman" panose="02020603050405020304" pitchFamily="18" charset="0"/>
            </a:endParaRPr>
          </a:p>
          <a:p>
            <a:pPr marL="0" indent="0">
              <a:buNone/>
            </a:pPr>
            <a:endParaRPr lang="en-US" sz="2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33347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2C0F6-E659-17B7-C227-A6D984E24ED8}"/>
              </a:ext>
            </a:extLst>
          </p:cNvPr>
          <p:cNvSpPr>
            <a:spLocks noGrp="1"/>
          </p:cNvSpPr>
          <p:nvPr>
            <p:ph type="title"/>
          </p:nvPr>
        </p:nvSpPr>
        <p:spPr/>
        <p:txBody>
          <a:bodyPr/>
          <a:lstStyle/>
          <a:p>
            <a:r>
              <a:rPr lang="en-GB" b="1" dirty="0"/>
              <a:t>Who is Affected?</a:t>
            </a:r>
          </a:p>
        </p:txBody>
      </p:sp>
      <p:sp>
        <p:nvSpPr>
          <p:cNvPr id="3" name="Content Placeholder 2">
            <a:extLst>
              <a:ext uri="{FF2B5EF4-FFF2-40B4-BE49-F238E27FC236}">
                <a16:creationId xmlns:a16="http://schemas.microsoft.com/office/drawing/2014/main" id="{65246A71-92A8-6605-06A3-334E7585C340}"/>
              </a:ext>
            </a:extLst>
          </p:cNvPr>
          <p:cNvSpPr>
            <a:spLocks noGrp="1"/>
          </p:cNvSpPr>
          <p:nvPr>
            <p:ph idx="1"/>
          </p:nvPr>
        </p:nvSpPr>
        <p:spPr/>
        <p:txBody>
          <a:bodyPr/>
          <a:lstStyle/>
          <a:p>
            <a:pPr marL="342900" lvl="0" indent="-342900">
              <a:buFont typeface="Arial" panose="020B0604020202020204" pitchFamily="34" charset="0"/>
              <a:buChar char="•"/>
              <a:tabLst>
                <a:tab pos="457200" algn="l"/>
              </a:tabLst>
            </a:pPr>
            <a:r>
              <a:rPr lang="en-GB" sz="2400" kern="1200" dirty="0">
                <a:solidFill>
                  <a:srgbClr val="262626"/>
                </a:solidFill>
                <a:effectLst/>
                <a:latin typeface="Arial" panose="020B0604020202020204" pitchFamily="34" charset="0"/>
                <a:ea typeface="+mn-ea"/>
                <a:cs typeface="Times New Roman" panose="02020603050405020304" pitchFamily="18" charset="0"/>
              </a:rPr>
              <a:t>Approximately 15% of the population have a disability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kern="1200" dirty="0">
                <a:solidFill>
                  <a:srgbClr val="262626"/>
                </a:solidFill>
                <a:effectLst/>
                <a:latin typeface="Arial" panose="020B0604020202020204" pitchFamily="34" charset="0"/>
                <a:ea typeface="+mn-ea"/>
                <a:cs typeface="Times New Roman" panose="02020603050405020304" pitchFamily="18" charset="0"/>
              </a:rPr>
              <a:t>Most lives are touched by disability in some way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spcBef>
                <a:spcPts val="480"/>
              </a:spcBef>
              <a:spcAft>
                <a:spcPts val="600"/>
              </a:spcAft>
              <a:buNone/>
            </a:pPr>
            <a:r>
              <a:rPr lang="en-GB" sz="3200" kern="1200" dirty="0">
                <a:solidFill>
                  <a:srgbClr val="262626"/>
                </a:solidFill>
                <a:effectLst/>
                <a:latin typeface="Arial" panose="020B0604020202020204" pitchFamily="34" charset="0"/>
                <a:ea typeface="+mn-ea"/>
              </a:rPr>
              <a:t>Think of some examples of disabilities…</a:t>
            </a:r>
            <a:endParaRPr lang="en-GB" sz="32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989857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2C0F6-E659-17B7-C227-A6D984E24ED8}"/>
              </a:ext>
            </a:extLst>
          </p:cNvPr>
          <p:cNvSpPr>
            <a:spLocks noGrp="1"/>
          </p:cNvSpPr>
          <p:nvPr>
            <p:ph type="title"/>
          </p:nvPr>
        </p:nvSpPr>
        <p:spPr/>
        <p:txBody>
          <a:bodyPr/>
          <a:lstStyle/>
          <a:p>
            <a:r>
              <a:rPr lang="en-GB" b="1" dirty="0"/>
              <a:t>Who is Affected?</a:t>
            </a:r>
          </a:p>
        </p:txBody>
      </p:sp>
      <p:sp>
        <p:nvSpPr>
          <p:cNvPr id="3" name="Content Placeholder 2">
            <a:extLst>
              <a:ext uri="{FF2B5EF4-FFF2-40B4-BE49-F238E27FC236}">
                <a16:creationId xmlns:a16="http://schemas.microsoft.com/office/drawing/2014/main" id="{65246A71-92A8-6605-06A3-334E7585C340}"/>
              </a:ext>
            </a:extLst>
          </p:cNvPr>
          <p:cNvSpPr>
            <a:spLocks noGrp="1"/>
          </p:cNvSpPr>
          <p:nvPr>
            <p:ph idx="1"/>
          </p:nvPr>
        </p:nvSpPr>
        <p:spPr/>
        <p:txBody>
          <a:bodyPr>
            <a:normAutofit fontScale="62500" lnSpcReduction="20000"/>
          </a:bodyPr>
          <a:lstStyle/>
          <a:p>
            <a:pPr marL="0" lvl="0" indent="0">
              <a:lnSpc>
                <a:spcPct val="110000"/>
              </a:lnSpc>
              <a:buNone/>
              <a:tabLst>
                <a:tab pos="457200" algn="l"/>
              </a:tabLst>
            </a:pPr>
            <a:r>
              <a:rPr lang="en-GB" sz="3200" b="1" kern="1200" dirty="0">
                <a:solidFill>
                  <a:srgbClr val="262626"/>
                </a:solidFill>
                <a:effectLst/>
                <a:latin typeface="Arial" panose="020B0604020202020204" pitchFamily="34" charset="0"/>
                <a:ea typeface="+mn-ea"/>
                <a:cs typeface="Times New Roman" panose="02020603050405020304" pitchFamily="18" charset="0"/>
              </a:rPr>
              <a:t>Look at the diversity</a:t>
            </a:r>
            <a:endParaRPr lang="en-GB" sz="32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sz="2400" kern="1200" dirty="0">
                <a:solidFill>
                  <a:srgbClr val="262626"/>
                </a:solidFill>
                <a:effectLst/>
                <a:latin typeface="Arial" panose="020B0604020202020204" pitchFamily="34" charset="0"/>
                <a:ea typeface="+mn-ea"/>
                <a:cs typeface="Times New Roman" panose="02020603050405020304" pitchFamily="18" charset="0"/>
              </a:rPr>
              <a:t>For example, there are differences in onset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dirty="0">
                <a:solidFill>
                  <a:srgbClr val="262626"/>
                </a:solidFill>
                <a:latin typeface="Arial" panose="020B0604020202020204" pitchFamily="34" charset="0"/>
                <a:cs typeface="Times New Roman" panose="02020603050405020304" pitchFamily="18" charset="0"/>
              </a:rPr>
              <a:t>C</a:t>
            </a:r>
            <a:r>
              <a:rPr lang="en-GB" sz="2400" kern="1200" dirty="0">
                <a:solidFill>
                  <a:srgbClr val="262626"/>
                </a:solidFill>
                <a:effectLst/>
                <a:latin typeface="Arial" panose="020B0604020202020204" pitchFamily="34" charset="0"/>
                <a:ea typeface="+mn-ea"/>
                <a:cs typeface="Times New Roman" panose="02020603050405020304" pitchFamily="18" charset="0"/>
              </a:rPr>
              <a:t>ongenital (heart defects, Down Syndrome)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dirty="0">
                <a:solidFill>
                  <a:srgbClr val="262626"/>
                </a:solidFill>
                <a:latin typeface="Arial" panose="020B0604020202020204" pitchFamily="34" charset="0"/>
                <a:cs typeface="Times New Roman" panose="02020603050405020304" pitchFamily="18" charset="0"/>
              </a:rPr>
              <a:t>D</a:t>
            </a:r>
            <a:r>
              <a:rPr lang="en-GB" sz="2400" kern="1200" dirty="0">
                <a:solidFill>
                  <a:srgbClr val="262626"/>
                </a:solidFill>
                <a:effectLst/>
                <a:latin typeface="Arial" panose="020B0604020202020204" pitchFamily="34" charset="0"/>
                <a:ea typeface="+mn-ea"/>
                <a:cs typeface="Times New Roman" panose="02020603050405020304" pitchFamily="18" charset="0"/>
              </a:rPr>
              <a:t>evelopmental during childhood (autistic spectrum),</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dirty="0">
                <a:solidFill>
                  <a:srgbClr val="262626"/>
                </a:solidFill>
                <a:latin typeface="Arial" panose="020B0604020202020204" pitchFamily="34" charset="0"/>
                <a:cs typeface="Times New Roman" panose="02020603050405020304" pitchFamily="18" charset="0"/>
              </a:rPr>
              <a:t>T</a:t>
            </a:r>
            <a:r>
              <a:rPr lang="en-GB" sz="2400" kern="1200" dirty="0">
                <a:solidFill>
                  <a:srgbClr val="262626"/>
                </a:solidFill>
                <a:effectLst/>
                <a:latin typeface="Arial" panose="020B0604020202020204" pitchFamily="34" charset="0"/>
                <a:ea typeface="+mn-ea"/>
                <a:cs typeface="Times New Roman" panose="02020603050405020304" pitchFamily="18" charset="0"/>
              </a:rPr>
              <a:t>rauma induced (head injury),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dirty="0">
                <a:solidFill>
                  <a:srgbClr val="262626"/>
                </a:solidFill>
                <a:latin typeface="Arial" panose="020B0604020202020204" pitchFamily="34" charset="0"/>
                <a:cs typeface="Times New Roman" panose="02020603050405020304" pitchFamily="18" charset="0"/>
              </a:rPr>
              <a:t>E</a:t>
            </a:r>
            <a:r>
              <a:rPr lang="en-GB" sz="2400" kern="1200" dirty="0">
                <a:solidFill>
                  <a:srgbClr val="262626"/>
                </a:solidFill>
                <a:effectLst/>
                <a:latin typeface="Arial" panose="020B0604020202020204" pitchFamily="34" charset="0"/>
                <a:ea typeface="+mn-ea"/>
                <a:cs typeface="Times New Roman" panose="02020603050405020304" pitchFamily="18" charset="0"/>
              </a:rPr>
              <a:t>pisodic (depression),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dirty="0">
                <a:solidFill>
                  <a:srgbClr val="262626"/>
                </a:solidFill>
                <a:latin typeface="Arial" panose="020B0604020202020204" pitchFamily="34" charset="0"/>
                <a:cs typeface="Times New Roman" panose="02020603050405020304" pitchFamily="18" charset="0"/>
              </a:rPr>
              <a:t>D</a:t>
            </a:r>
            <a:r>
              <a:rPr lang="en-GB" sz="2400" kern="1200" dirty="0">
                <a:solidFill>
                  <a:srgbClr val="262626"/>
                </a:solidFill>
                <a:effectLst/>
                <a:latin typeface="Arial" panose="020B0604020202020204" pitchFamily="34" charset="0"/>
                <a:ea typeface="+mn-ea"/>
                <a:cs typeface="Times New Roman" panose="02020603050405020304" pitchFamily="18" charset="0"/>
              </a:rPr>
              <a:t>egenerative (multiple sclerosis),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kern="1200" dirty="0">
                <a:solidFill>
                  <a:srgbClr val="262626"/>
                </a:solidFill>
                <a:effectLst/>
                <a:latin typeface="Arial" panose="020B0604020202020204" pitchFamily="34" charset="0"/>
                <a:ea typeface="+mn-ea"/>
                <a:cs typeface="Times New Roman" panose="02020603050405020304" pitchFamily="18" charset="0"/>
              </a:rPr>
              <a:t>Ageing related (dementia)</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kern="1200" dirty="0">
                <a:solidFill>
                  <a:srgbClr val="262626"/>
                </a:solidFill>
                <a:effectLst/>
                <a:latin typeface="Arial" panose="020B0604020202020204" pitchFamily="34" charset="0"/>
                <a:ea typeface="+mn-ea"/>
                <a:cs typeface="Times New Roman" panose="02020603050405020304" pitchFamily="18" charset="0"/>
              </a:rPr>
              <a:t>Some are visible (dwarfism), some invisible (epilepsy)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nSpc>
                <a:spcPct val="110000"/>
              </a:lnSpc>
              <a:buFont typeface="Arial" panose="020B0604020202020204" pitchFamily="34" charset="0"/>
              <a:buChar char="•"/>
              <a:tabLst>
                <a:tab pos="457200" algn="l"/>
              </a:tabLst>
            </a:pPr>
            <a:r>
              <a:rPr lang="en-GB" dirty="0">
                <a:solidFill>
                  <a:srgbClr val="262626"/>
                </a:solidFill>
                <a:latin typeface="Arial" panose="020B0604020202020204" pitchFamily="34" charset="0"/>
                <a:cs typeface="Times New Roman" panose="02020603050405020304" pitchFamily="18" charset="0"/>
              </a:rPr>
              <a:t>T</a:t>
            </a:r>
            <a:r>
              <a:rPr lang="en-GB" sz="2400" kern="1200" dirty="0">
                <a:solidFill>
                  <a:srgbClr val="262626"/>
                </a:solidFill>
                <a:effectLst/>
                <a:latin typeface="Arial" panose="020B0604020202020204" pitchFamily="34" charset="0"/>
                <a:ea typeface="+mn-ea"/>
                <a:cs typeface="Times New Roman" panose="02020603050405020304" pitchFamily="18" charset="0"/>
              </a:rPr>
              <a:t>here are different levels of severity of impairment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467478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CB45-4344-49A0-9C0B-A042246F4522}"/>
              </a:ext>
            </a:extLst>
          </p:cNvPr>
          <p:cNvSpPr>
            <a:spLocks noGrp="1"/>
          </p:cNvSpPr>
          <p:nvPr>
            <p:ph type="title"/>
          </p:nvPr>
        </p:nvSpPr>
        <p:spPr>
          <a:xfrm>
            <a:off x="1125299" y="860612"/>
            <a:ext cx="9601196" cy="1430767"/>
          </a:xfrm>
        </p:spPr>
        <p:txBody>
          <a:bodyPr>
            <a:normAutofit fontScale="90000"/>
          </a:bodyPr>
          <a:lstStyle/>
          <a:p>
            <a:r>
              <a:rPr lang="en-GB" b="1" dirty="0">
                <a:latin typeface="Arial" panose="020B0604020202020204" pitchFamily="34" charset="0"/>
                <a:cs typeface="Arial" panose="020B0604020202020204" pitchFamily="34" charset="0"/>
              </a:rPr>
              <a:t>A number of key terms to consider within disability</a:t>
            </a:r>
          </a:p>
        </p:txBody>
      </p:sp>
      <p:sp>
        <p:nvSpPr>
          <p:cNvPr id="3" name="Content Placeholder 2">
            <a:extLst>
              <a:ext uri="{FF2B5EF4-FFF2-40B4-BE49-F238E27FC236}">
                <a16:creationId xmlns:a16="http://schemas.microsoft.com/office/drawing/2014/main" id="{42A8C5AE-D85E-4A6C-AD02-C793CD980172}"/>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Learning disability </a:t>
            </a:r>
          </a:p>
          <a:p>
            <a:r>
              <a:rPr lang="en-GB" sz="2400" dirty="0">
                <a:latin typeface="Arial" panose="020B0604020202020204" pitchFamily="34" charset="0"/>
                <a:cs typeface="Arial" panose="020B0604020202020204" pitchFamily="34" charset="0"/>
              </a:rPr>
              <a:t>Profound and multiple learning disabilities (PMLD) </a:t>
            </a:r>
          </a:p>
          <a:p>
            <a:r>
              <a:rPr lang="en-GB" sz="2400" dirty="0">
                <a:latin typeface="Arial" panose="020B0604020202020204" pitchFamily="34" charset="0"/>
                <a:cs typeface="Arial" panose="020B0604020202020204" pitchFamily="34" charset="0"/>
              </a:rPr>
              <a:t>Language disorders</a:t>
            </a:r>
          </a:p>
          <a:p>
            <a:r>
              <a:rPr lang="en-GB" sz="2400" dirty="0">
                <a:latin typeface="Arial" panose="020B0604020202020204" pitchFamily="34" charset="0"/>
                <a:cs typeface="Arial" panose="020B0604020202020204" pitchFamily="34" charset="0"/>
              </a:rPr>
              <a:t> Dyspraxia/developmental coordination disorders (DCD) </a:t>
            </a:r>
          </a:p>
          <a:p>
            <a:r>
              <a:rPr lang="en-GB" sz="2400" dirty="0">
                <a:latin typeface="Arial" panose="020B0604020202020204" pitchFamily="34" charset="0"/>
                <a:cs typeface="Arial" panose="020B0604020202020204" pitchFamily="34" charset="0"/>
              </a:rPr>
              <a:t>Attention deficit hyperactivity disorder (ADHD)</a:t>
            </a:r>
          </a:p>
          <a:p>
            <a:r>
              <a:rPr lang="en-GB" sz="2400" dirty="0">
                <a:latin typeface="Arial" panose="020B0604020202020204" pitchFamily="34" charset="0"/>
                <a:cs typeface="Arial" panose="020B0604020202020204" pitchFamily="34" charset="0"/>
              </a:rPr>
              <a:t> Autism spectrum disorders (ASD) </a:t>
            </a:r>
          </a:p>
          <a:p>
            <a:r>
              <a:rPr lang="en-GB" sz="2400" dirty="0">
                <a:latin typeface="Arial" panose="020B0604020202020204" pitchFamily="34" charset="0"/>
                <a:cs typeface="Arial" panose="020B0604020202020204" pitchFamily="34" charset="0"/>
              </a:rPr>
              <a:t>Physical disability</a:t>
            </a:r>
          </a:p>
        </p:txBody>
      </p:sp>
    </p:spTree>
    <p:extLst>
      <p:ext uri="{BB962C8B-B14F-4D97-AF65-F5344CB8AC3E}">
        <p14:creationId xmlns:p14="http://schemas.microsoft.com/office/powerpoint/2010/main" val="77133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E6ECE-F181-1EF8-B117-E043DC26B7BD}"/>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How many people have a disability in the UK?</a:t>
            </a:r>
            <a:endParaRPr lang="en-GB" dirty="0"/>
          </a:p>
        </p:txBody>
      </p:sp>
      <p:sp>
        <p:nvSpPr>
          <p:cNvPr id="3" name="Content Placeholder 2">
            <a:extLst>
              <a:ext uri="{FF2B5EF4-FFF2-40B4-BE49-F238E27FC236}">
                <a16:creationId xmlns:a16="http://schemas.microsoft.com/office/drawing/2014/main" id="{B4A2C6B9-1C4F-50D6-77F3-4B2A0CCCE169}"/>
              </a:ext>
            </a:extLst>
          </p:cNvPr>
          <p:cNvSpPr>
            <a:spLocks noGrp="1"/>
          </p:cNvSpPr>
          <p:nvPr>
            <p:ph idx="1"/>
          </p:nvPr>
        </p:nvSpPr>
        <p:spPr>
          <a:xfrm>
            <a:off x="763793" y="2528047"/>
            <a:ext cx="10132804" cy="3775933"/>
          </a:xfrm>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 1969, the UK Office of Population, Census and Surveys (OPCS) conducted a survey which produced the estimate that there were </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5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1,130,000 who were handicapped, and </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5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1,942,000 who were impaired but not handicapped, </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5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 total of 3,071,000. </a:t>
            </a:r>
          </a:p>
          <a:p>
            <a:pPr marL="228600" marR="0" lvl="0" indent="-228600" algn="l" defTabSz="914400" rtl="0" eaLnBrk="1" fontAlgn="auto"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 1988, the number was </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5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5,780,000 adults with one or more disabilities.  </a:t>
            </a:r>
          </a:p>
          <a:p>
            <a:pPr marL="228600" marR="0" lvl="0" indent="-228600" algn="l" defTabSz="914400" rtl="0" eaLnBrk="1" fontAlgn="auto"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 2014, the Family Resources Survey</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5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11 million adults with limiting long term illness, impairment or disability.</a:t>
            </a:r>
          </a:p>
          <a:p>
            <a:pPr marL="228600" marR="0" lvl="0" indent="-228600" algn="l" defTabSz="914400" rtl="0" eaLnBrk="1" fontAlgn="base"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 2020 The Family Resources Survey </a:t>
            </a:r>
          </a:p>
          <a:p>
            <a:pPr marL="228600" marR="0" lvl="0" indent="-228600" algn="l" defTabSz="914400" rtl="0" eaLnBrk="1" fontAlgn="base" latinLnBrk="0" hangingPunct="1">
              <a:lnSpc>
                <a:spcPct val="120000"/>
              </a:lnSpc>
              <a:spcBef>
                <a:spcPts val="1000"/>
              </a:spcBef>
              <a:spcAft>
                <a:spcPts val="0"/>
              </a:spcAft>
              <a:buClr>
                <a:srgbClr val="3494BA"/>
              </a:buClr>
              <a:buSzPct val="110000"/>
              <a:buFont typeface="Wingdings" panose="05000000000000000000" pitchFamily="2" charset="2"/>
              <a:buChar char="§"/>
              <a:tabLst/>
              <a:defRPr/>
            </a:pPr>
            <a:r>
              <a:rPr kumimoji="0" lang="en-GB" sz="1700" b="0" i="0" u="none" strike="noStrike" kern="1200" cap="none" spc="0" normalizeH="0" baseline="0" noProof="0" dirty="0">
                <a:ln>
                  <a:noFill/>
                </a:ln>
                <a:solidFill>
                  <a:schemeClr val="tx1"/>
                </a:solidFill>
                <a:effectLst/>
                <a:uLnTx/>
                <a:uFillTx/>
                <a:latin typeface="Hargreaves"/>
                <a:ea typeface="+mn-ea"/>
                <a:cs typeface="+mn-cs"/>
              </a:rPr>
              <a:t> 14.1 million disabled people in the UK. </a:t>
            </a:r>
          </a:p>
          <a:p>
            <a:pPr marL="228600" marR="0" lvl="0" indent="-228600" algn="l" defTabSz="914400" rtl="0" eaLnBrk="1" fontAlgn="base" latinLnBrk="0" hangingPunct="1">
              <a:lnSpc>
                <a:spcPct val="120000"/>
              </a:lnSpc>
              <a:spcBef>
                <a:spcPts val="1000"/>
              </a:spcBef>
              <a:spcAft>
                <a:spcPts val="0"/>
              </a:spcAft>
              <a:buClr>
                <a:srgbClr val="3494BA"/>
              </a:buClr>
              <a:buSzPct val="110000"/>
              <a:buFont typeface="Arial" panose="020B0604020202020204" pitchFamily="34" charset="0"/>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8% of children are disabled</a:t>
            </a:r>
          </a:p>
          <a:p>
            <a:pPr marL="228600" marR="0" lvl="0" indent="-228600" algn="l" defTabSz="914400" rtl="0" eaLnBrk="1" fontAlgn="base" latinLnBrk="0" hangingPunct="1">
              <a:lnSpc>
                <a:spcPct val="120000"/>
              </a:lnSpc>
              <a:spcBef>
                <a:spcPts val="1000"/>
              </a:spcBef>
              <a:spcAft>
                <a:spcPts val="0"/>
              </a:spcAft>
              <a:buClr>
                <a:srgbClr val="3494BA"/>
              </a:buClr>
              <a:buSzPct val="110000"/>
              <a:buFont typeface="Arial" panose="020B0604020202020204" pitchFamily="34" charset="0"/>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19% of working age adults are disabled</a:t>
            </a:r>
          </a:p>
          <a:p>
            <a:pPr marL="228600" marR="0" lvl="0" indent="-228600" algn="l" defTabSz="914400" rtl="0" eaLnBrk="1" fontAlgn="base" latinLnBrk="0" hangingPunct="1">
              <a:lnSpc>
                <a:spcPct val="120000"/>
              </a:lnSpc>
              <a:spcBef>
                <a:spcPts val="1000"/>
              </a:spcBef>
              <a:spcAft>
                <a:spcPts val="0"/>
              </a:spcAft>
              <a:buClr>
                <a:srgbClr val="3494BA"/>
              </a:buClr>
              <a:buSzPct val="110000"/>
              <a:buFont typeface="Arial" panose="020B0604020202020204" pitchFamily="34" charset="0"/>
              <a:buChar char="•"/>
              <a:tabLst/>
              <a:defRPr/>
            </a:pPr>
            <a:r>
              <a:rPr kumimoji="0" lang="en-GB" sz="17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46% of pension age adults are disabled</a:t>
            </a:r>
            <a:endParaRPr lang="en-GB" dirty="0">
              <a:solidFill>
                <a:schemeClr val="tx1"/>
              </a:solidFill>
            </a:endParaRPr>
          </a:p>
        </p:txBody>
      </p:sp>
    </p:spTree>
    <p:extLst>
      <p:ext uri="{BB962C8B-B14F-4D97-AF65-F5344CB8AC3E}">
        <p14:creationId xmlns:p14="http://schemas.microsoft.com/office/powerpoint/2010/main" val="845778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D83A2-C121-4260-8E80-F8D3AEF98323}"/>
              </a:ext>
            </a:extLst>
          </p:cNvPr>
          <p:cNvSpPr>
            <a:spLocks noGrp="1"/>
          </p:cNvSpPr>
          <p:nvPr>
            <p:ph type="title"/>
          </p:nvPr>
        </p:nvSpPr>
        <p:spPr/>
        <p:txBody>
          <a:bodyPr>
            <a:normAutofit/>
          </a:bodyPr>
          <a:lstStyle/>
          <a:p>
            <a:r>
              <a:rPr lang="en-GB" sz="6000" b="1" dirty="0">
                <a:solidFill>
                  <a:schemeClr val="bg1"/>
                </a:solidFill>
                <a:latin typeface="Arial" panose="020B0604020202020204" pitchFamily="34" charset="0"/>
                <a:cs typeface="Arial" panose="020B0604020202020204" pitchFamily="34" charset="0"/>
              </a:rPr>
              <a:t>????????</a:t>
            </a:r>
            <a:r>
              <a:rPr lang="en-GB" b="1" dirty="0">
                <a:latin typeface="Arial" panose="020B0604020202020204" pitchFamily="34" charset="0"/>
                <a:cs typeface="Arial" panose="020B0604020202020204" pitchFamily="34" charset="0"/>
              </a:rPr>
              <a:t>. . ?</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E16984-84D3-4D13-8AAC-77CEDC1DDF29}"/>
              </a:ext>
            </a:extLst>
          </p:cNvPr>
          <p:cNvSpPr>
            <a:spLocks noGrp="1"/>
          </p:cNvSpPr>
          <p:nvPr>
            <p:ph idx="1"/>
          </p:nvPr>
        </p:nvSpPr>
        <p:spPr/>
        <p:txBody>
          <a:bodyPr>
            <a:normAutofit/>
          </a:bodyPr>
          <a:lstStyle/>
          <a:p>
            <a:r>
              <a:rPr lang="en-GB" sz="2800" dirty="0">
                <a:solidFill>
                  <a:schemeClr val="bg1"/>
                </a:solidFill>
                <a:latin typeface="Arial" panose="020B0604020202020204" pitchFamily="34" charset="0"/>
                <a:cs typeface="Arial" panose="020B0604020202020204" pitchFamily="34" charset="0"/>
              </a:rPr>
              <a:t>One reason was that the first survey referred to physical impairments which limited life, and emphasised ability for self-care.  </a:t>
            </a:r>
          </a:p>
          <a:p>
            <a:r>
              <a:rPr lang="en-GB" sz="2800" dirty="0">
                <a:solidFill>
                  <a:schemeClr val="bg1"/>
                </a:solidFill>
                <a:latin typeface="Arial" panose="020B0604020202020204" pitchFamily="34" charset="0"/>
                <a:cs typeface="Arial" panose="020B0604020202020204" pitchFamily="34" charset="0"/>
              </a:rPr>
              <a:t>The second and subsequent surveys were more far-reaching, included all types of impairments and set a lower threshold.</a:t>
            </a:r>
            <a:endParaRPr lang="es-E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550973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8320-F6D6-4A4F-9AF8-94A08075A524}"/>
              </a:ext>
            </a:extLst>
          </p:cNvPr>
          <p:cNvSpPr>
            <a:spLocks noGrp="1"/>
          </p:cNvSpPr>
          <p:nvPr>
            <p:ph type="title"/>
          </p:nvPr>
        </p:nvSpPr>
        <p:spPr>
          <a:xfrm>
            <a:off x="1166311" y="913492"/>
            <a:ext cx="9601196" cy="1303867"/>
          </a:xfrm>
        </p:spPr>
        <p:txBody>
          <a:bodyPr>
            <a:normAutofit/>
          </a:bodyPr>
          <a:lstStyle/>
          <a:p>
            <a:r>
              <a:rPr lang="en-US" sz="4400" b="1" dirty="0">
                <a:latin typeface="Arial" panose="020B0604020202020204" pitchFamily="34" charset="0"/>
                <a:cs typeface="Arial" panose="020B0604020202020204" pitchFamily="34" charset="0"/>
              </a:rPr>
              <a:t>This Raises 2 Issues:</a:t>
            </a:r>
          </a:p>
        </p:txBody>
      </p:sp>
      <p:sp>
        <p:nvSpPr>
          <p:cNvPr id="3" name="Content Placeholder 2">
            <a:extLst>
              <a:ext uri="{FF2B5EF4-FFF2-40B4-BE49-F238E27FC236}">
                <a16:creationId xmlns:a16="http://schemas.microsoft.com/office/drawing/2014/main" id="{47C43A58-BDEE-F347-8DBE-32B328DADDCF}"/>
              </a:ext>
            </a:extLst>
          </p:cNvPr>
          <p:cNvSpPr>
            <a:spLocks noGrp="1"/>
          </p:cNvSpPr>
          <p:nvPr>
            <p:ph sz="half" idx="1"/>
          </p:nvPr>
        </p:nvSpPr>
        <p:spPr>
          <a:xfrm>
            <a:off x="1742740" y="2826383"/>
            <a:ext cx="9832488" cy="1021528"/>
          </a:xfrm>
        </p:spPr>
        <p:txBody>
          <a:bodyPr>
            <a:normAutofit/>
          </a:bodyPr>
          <a:lstStyle/>
          <a:p>
            <a:pPr marL="0" indent="0">
              <a:buNone/>
            </a:pPr>
            <a:r>
              <a:rPr lang="en-US" sz="3200" dirty="0">
                <a:latin typeface="Arial" panose="020B0604020202020204" pitchFamily="34" charset="0"/>
                <a:cs typeface="Arial" panose="020B0604020202020204" pitchFamily="34" charset="0"/>
              </a:rPr>
              <a:t>The definition of disability and the language we use.</a:t>
            </a:r>
          </a:p>
        </p:txBody>
      </p:sp>
      <p:sp>
        <p:nvSpPr>
          <p:cNvPr id="4" name="Content Placeholder 3">
            <a:extLst>
              <a:ext uri="{FF2B5EF4-FFF2-40B4-BE49-F238E27FC236}">
                <a16:creationId xmlns:a16="http://schemas.microsoft.com/office/drawing/2014/main" id="{88426554-002D-0849-B6C1-02DB5611A588}"/>
              </a:ext>
            </a:extLst>
          </p:cNvPr>
          <p:cNvSpPr>
            <a:spLocks noGrp="1"/>
          </p:cNvSpPr>
          <p:nvPr>
            <p:ph sz="half" idx="2"/>
          </p:nvPr>
        </p:nvSpPr>
        <p:spPr>
          <a:xfrm>
            <a:off x="1742740" y="4174108"/>
            <a:ext cx="9166685" cy="2383586"/>
          </a:xfrm>
        </p:spPr>
        <p:txBody>
          <a:bodyPr>
            <a:normAutofit/>
          </a:bodyPr>
          <a:lstStyle/>
          <a:p>
            <a:pPr marL="0" indent="0">
              <a:buNone/>
            </a:pPr>
            <a:r>
              <a:rPr lang="en-US" sz="3200" dirty="0">
                <a:latin typeface="Arial" panose="020B0604020202020204" pitchFamily="34" charset="0"/>
                <a:cs typeface="Arial" panose="020B0604020202020204" pitchFamily="34" charset="0"/>
              </a:rPr>
              <a:t>Society’s perception of disability and acceptance.</a:t>
            </a:r>
          </a:p>
        </p:txBody>
      </p:sp>
    </p:spTree>
    <p:extLst>
      <p:ext uri="{BB962C8B-B14F-4D97-AF65-F5344CB8AC3E}">
        <p14:creationId xmlns:p14="http://schemas.microsoft.com/office/powerpoint/2010/main" val="2136686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208DB-CDDC-4667-8CDD-D5E2AE68F9AA}"/>
              </a:ext>
            </a:extLst>
          </p:cNvPr>
          <p:cNvSpPr>
            <a:spLocks noGrp="1"/>
          </p:cNvSpPr>
          <p:nvPr>
            <p:ph type="title"/>
          </p:nvPr>
        </p:nvSpPr>
        <p:spPr/>
        <p:txBody>
          <a:bodyPr>
            <a:normAutofit/>
          </a:bodyPr>
          <a:lstStyle/>
          <a:p>
            <a:r>
              <a:rPr lang="en-GB" sz="4400" b="1" dirty="0">
                <a:solidFill>
                  <a:schemeClr val="bg1"/>
                </a:solidFill>
                <a:latin typeface="Arial" panose="020B0604020202020204" pitchFamily="34" charset="0"/>
                <a:cs typeface="Arial" panose="020B0604020202020204" pitchFamily="34" charset="0"/>
              </a:rPr>
              <a:t>Inclusive</a:t>
            </a:r>
            <a:r>
              <a:rPr lang="en-GB" sz="4400" b="1" dirty="0">
                <a:latin typeface="Arial" panose="020B0604020202020204" pitchFamily="34" charset="0"/>
                <a:cs typeface="Arial" panose="020B0604020202020204" pitchFamily="34" charset="0"/>
              </a:rPr>
              <a:t> </a:t>
            </a:r>
            <a:r>
              <a:rPr lang="en-GB" sz="4400" b="1" dirty="0">
                <a:solidFill>
                  <a:schemeClr val="bg1"/>
                </a:solidFill>
                <a:latin typeface="Arial" panose="020B0604020202020204" pitchFamily="34" charset="0"/>
                <a:cs typeface="Arial" panose="020B0604020202020204" pitchFamily="34" charset="0"/>
              </a:rPr>
              <a:t>language</a:t>
            </a:r>
            <a:endParaRPr lang="es-ES" sz="4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B50BB8-0452-429A-B687-1D0DDD359AEC}"/>
              </a:ext>
            </a:extLst>
          </p:cNvPr>
          <p:cNvSpPr>
            <a:spLocks noGrp="1"/>
          </p:cNvSpPr>
          <p:nvPr>
            <p:ph idx="1"/>
          </p:nvPr>
        </p:nvSpPr>
        <p:spPr>
          <a:xfrm>
            <a:off x="1161825" y="2538805"/>
            <a:ext cx="9449698" cy="2335931"/>
          </a:xfrm>
        </p:spPr>
        <p:txBody>
          <a:bodyPr>
            <a:noAutofit/>
          </a:bodyPr>
          <a:lstStyle/>
          <a:p>
            <a:r>
              <a:rPr lang="en-GB" sz="2400" dirty="0">
                <a:solidFill>
                  <a:schemeClr val="bg1"/>
                </a:solidFill>
                <a:latin typeface="Arial" panose="020B0604020202020204" pitchFamily="34" charset="0"/>
                <a:cs typeface="Arial" panose="020B0604020202020204" pitchFamily="34" charset="0"/>
              </a:rPr>
              <a:t>People worry about what words to use, as they don’t want to cause offence. There is an implied fear that people with disabilities are very sensitive.</a:t>
            </a:r>
          </a:p>
          <a:p>
            <a:r>
              <a:rPr lang="en-GB" sz="2400" dirty="0">
                <a:solidFill>
                  <a:schemeClr val="bg1"/>
                </a:solidFill>
                <a:latin typeface="Arial" panose="020B0604020202020204" pitchFamily="34" charset="0"/>
                <a:cs typeface="Arial" panose="020B0604020202020204" pitchFamily="34" charset="0"/>
              </a:rPr>
              <a:t>Terminology - see people as individuals first, rather than focusing on their medical conditions. </a:t>
            </a:r>
          </a:p>
          <a:p>
            <a:r>
              <a:rPr lang="en-GB" sz="2400" dirty="0">
                <a:solidFill>
                  <a:schemeClr val="bg1"/>
                </a:solidFill>
                <a:latin typeface="Arial" panose="020B0604020202020204" pitchFamily="34" charset="0"/>
                <a:cs typeface="Arial" panose="020B0604020202020204" pitchFamily="34" charset="0"/>
              </a:rPr>
              <a:t>E.g.  You might say ‘people with epilepsy’ rather than  ‘epileptics’ </a:t>
            </a:r>
          </a:p>
          <a:p>
            <a:r>
              <a:rPr lang="en-GB" sz="3200" dirty="0">
                <a:solidFill>
                  <a:schemeClr val="bg1"/>
                </a:solidFill>
                <a:latin typeface="Arial" panose="020B0604020202020204" pitchFamily="34" charset="0"/>
                <a:cs typeface="Arial" panose="020B0604020202020204" pitchFamily="34" charset="0"/>
              </a:rPr>
              <a:t>So you see someone sitting in a wheelchair, what do you call them?</a:t>
            </a:r>
          </a:p>
        </p:txBody>
      </p:sp>
    </p:spTree>
    <p:extLst>
      <p:ext uri="{BB962C8B-B14F-4D97-AF65-F5344CB8AC3E}">
        <p14:creationId xmlns:p14="http://schemas.microsoft.com/office/powerpoint/2010/main" val="8543523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E033F-920B-43AB-A217-CD2BD7A2DFC3}"/>
              </a:ext>
            </a:extLst>
          </p:cNvPr>
          <p:cNvSpPr>
            <a:spLocks noGrp="1"/>
          </p:cNvSpPr>
          <p:nvPr>
            <p:ph type="title"/>
          </p:nvPr>
        </p:nvSpPr>
        <p:spPr/>
        <p:txBody>
          <a:bodyPr>
            <a:normAutofit/>
          </a:bodyPr>
          <a:lstStyle/>
          <a:p>
            <a:r>
              <a:rPr lang="en-GB" sz="4400" b="1" dirty="0">
                <a:solidFill>
                  <a:schemeClr val="bg1"/>
                </a:solidFill>
                <a:latin typeface="Arial" panose="020B0604020202020204" pitchFamily="34" charset="0"/>
                <a:cs typeface="Arial" panose="020B0604020202020204" pitchFamily="34" charset="0"/>
              </a:rPr>
              <a:t>Inclusive language</a:t>
            </a:r>
            <a:endParaRPr lang="es-ES" sz="4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2A4E565-4DC8-4B38-A023-FC2B4C0F5E26}"/>
              </a:ext>
            </a:extLst>
          </p:cNvPr>
          <p:cNvSpPr>
            <a:spLocks noGrp="1"/>
          </p:cNvSpPr>
          <p:nvPr>
            <p:ph idx="1"/>
          </p:nvPr>
        </p:nvSpPr>
        <p:spPr/>
        <p:txBody>
          <a:bodyPr>
            <a:normAutofit/>
          </a:bodyPr>
          <a:lstStyle/>
          <a:p>
            <a:r>
              <a:rPr lang="es-ES" sz="3200" b="1" dirty="0">
                <a:solidFill>
                  <a:schemeClr val="bg1"/>
                </a:solidFill>
                <a:latin typeface="Arial" panose="020B0604020202020204" pitchFamily="34" charset="0"/>
                <a:cs typeface="Arial" panose="020B0604020202020204" pitchFamily="34" charset="0"/>
              </a:rPr>
              <a:t>Which </a:t>
            </a:r>
            <a:r>
              <a:rPr lang="es-ES" sz="3200" b="1" dirty="0" err="1">
                <a:solidFill>
                  <a:schemeClr val="bg1"/>
                </a:solidFill>
                <a:latin typeface="Arial" panose="020B0604020202020204" pitchFamily="34" charset="0"/>
                <a:cs typeface="Arial" panose="020B0604020202020204" pitchFamily="34" charset="0"/>
              </a:rPr>
              <a:t>terms</a:t>
            </a:r>
            <a:r>
              <a:rPr lang="es-ES" sz="3200" b="1" dirty="0">
                <a:solidFill>
                  <a:schemeClr val="bg1"/>
                </a:solidFill>
                <a:latin typeface="Arial" panose="020B0604020202020204" pitchFamily="34" charset="0"/>
                <a:cs typeface="Arial" panose="020B0604020202020204" pitchFamily="34" charset="0"/>
              </a:rPr>
              <a:t> are aceptable?</a:t>
            </a:r>
          </a:p>
          <a:p>
            <a:r>
              <a:rPr lang="es-ES" sz="2800" dirty="0">
                <a:solidFill>
                  <a:schemeClr val="bg1"/>
                </a:solidFill>
                <a:latin typeface="Arial" panose="020B0604020202020204" pitchFamily="34" charset="0"/>
                <a:cs typeface="Arial" panose="020B0604020202020204" pitchFamily="34" charset="0"/>
              </a:rPr>
              <a:t>Look at </a:t>
            </a:r>
            <a:r>
              <a:rPr lang="es-ES" sz="2800" dirty="0" err="1">
                <a:solidFill>
                  <a:schemeClr val="bg1"/>
                </a:solidFill>
                <a:latin typeface="Arial" panose="020B0604020202020204" pitchFamily="34" charset="0"/>
                <a:cs typeface="Arial" panose="020B0604020202020204" pitchFamily="34" charset="0"/>
              </a:rPr>
              <a:t>the</a:t>
            </a:r>
            <a:r>
              <a:rPr lang="es-ES" sz="2800" dirty="0">
                <a:solidFill>
                  <a:schemeClr val="bg1"/>
                </a:solidFill>
                <a:latin typeface="Arial" panose="020B0604020202020204" pitchFamily="34" charset="0"/>
                <a:cs typeface="Arial" panose="020B0604020202020204" pitchFamily="34" charset="0"/>
              </a:rPr>
              <a:t> </a:t>
            </a:r>
            <a:r>
              <a:rPr lang="es-ES" sz="2800" dirty="0" err="1">
                <a:solidFill>
                  <a:schemeClr val="bg1"/>
                </a:solidFill>
                <a:latin typeface="Arial" panose="020B0604020202020204" pitchFamily="34" charset="0"/>
                <a:cs typeface="Arial" panose="020B0604020202020204" pitchFamily="34" charset="0"/>
              </a:rPr>
              <a:t>following</a:t>
            </a:r>
            <a:r>
              <a:rPr lang="es-ES" sz="2800" dirty="0">
                <a:solidFill>
                  <a:schemeClr val="bg1"/>
                </a:solidFill>
                <a:latin typeface="Arial" panose="020B0604020202020204" pitchFamily="34" charset="0"/>
                <a:cs typeface="Arial" panose="020B0604020202020204" pitchFamily="34" charset="0"/>
              </a:rPr>
              <a:t> web page and </a:t>
            </a:r>
            <a:r>
              <a:rPr lang="es-ES" sz="2800" dirty="0" err="1">
                <a:solidFill>
                  <a:schemeClr val="bg1"/>
                </a:solidFill>
                <a:latin typeface="Arial" panose="020B0604020202020204" pitchFamily="34" charset="0"/>
                <a:cs typeface="Arial" panose="020B0604020202020204" pitchFamily="34" charset="0"/>
              </a:rPr>
              <a:t>feedback</a:t>
            </a:r>
            <a:r>
              <a:rPr lang="es-ES" sz="2800" dirty="0">
                <a:solidFill>
                  <a:schemeClr val="bg1"/>
                </a:solidFill>
                <a:latin typeface="Arial" panose="020B0604020202020204" pitchFamily="34" charset="0"/>
                <a:cs typeface="Arial" panose="020B0604020202020204" pitchFamily="34" charset="0"/>
              </a:rPr>
              <a:t>-</a:t>
            </a:r>
          </a:p>
          <a:p>
            <a:r>
              <a:rPr lang="es-ES" sz="2800" dirty="0">
                <a:solidFill>
                  <a:schemeClr val="bg1"/>
                </a:solidFill>
                <a:latin typeface="Arial" panose="020B0604020202020204" pitchFamily="34" charset="0"/>
                <a:cs typeface="Arial" panose="020B0604020202020204" pitchFamily="34" charset="0"/>
                <a:hlinkClick r:id="rId2"/>
              </a:rPr>
              <a:t>https://www.gov.uk/government/publications/inclusive-communication/inclusive-language-words-to-use-and-avoid-when-writing-about-disability</a:t>
            </a:r>
            <a:r>
              <a:rPr lang="es-ES" sz="2800" dirty="0">
                <a:solidFill>
                  <a:schemeClr val="bg1"/>
                </a:solidFill>
                <a:latin typeface="Arial" panose="020B0604020202020204" pitchFamily="34" charset="0"/>
                <a:cs typeface="Arial" panose="020B0604020202020204" pitchFamily="34" charset="0"/>
              </a:rPr>
              <a:t> </a:t>
            </a:r>
          </a:p>
          <a:p>
            <a:endParaRPr lang="es-E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492229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7A640-1D8E-4133-B33E-A1BBE8619444}"/>
              </a:ext>
            </a:extLst>
          </p:cNvPr>
          <p:cNvSpPr>
            <a:spLocks noGrp="1"/>
          </p:cNvSpPr>
          <p:nvPr>
            <p:ph type="title"/>
          </p:nvPr>
        </p:nvSpPr>
        <p:spPr/>
        <p:txBody>
          <a:bodyPr>
            <a:normAutofit/>
          </a:bodyPr>
          <a:lstStyle/>
          <a:p>
            <a:r>
              <a:rPr lang="en-GB" sz="4400" b="1" dirty="0">
                <a:solidFill>
                  <a:schemeClr val="bg1"/>
                </a:solidFill>
                <a:latin typeface="Arial" panose="020B0604020202020204" pitchFamily="34" charset="0"/>
                <a:cs typeface="Arial" panose="020B0604020202020204" pitchFamily="34" charset="0"/>
              </a:rPr>
              <a:t>Society’s Perception - Beginnings </a:t>
            </a:r>
            <a:endParaRPr lang="es-ES" sz="4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B4D70D7-9E97-4536-B51E-BF6C4BBCB6FE}"/>
              </a:ext>
            </a:extLst>
          </p:cNvPr>
          <p:cNvSpPr>
            <a:spLocks noGrp="1"/>
          </p:cNvSpPr>
          <p:nvPr>
            <p:ph idx="1"/>
          </p:nvPr>
        </p:nvSpPr>
        <p:spPr>
          <a:xfrm>
            <a:off x="886161" y="2449354"/>
            <a:ext cx="10419677" cy="4005233"/>
          </a:xfrm>
        </p:spPr>
        <p:txBody>
          <a:bodyPr>
            <a:normAutofit/>
          </a:bodyPr>
          <a:lstStyle/>
          <a:p>
            <a:r>
              <a:rPr lang="en-GB" sz="2000" dirty="0">
                <a:solidFill>
                  <a:schemeClr val="bg1"/>
                </a:solidFill>
                <a:latin typeface="Arial" panose="020B0604020202020204" pitchFamily="34" charset="0"/>
                <a:cs typeface="Arial" panose="020B0604020202020204" pitchFamily="34" charset="0"/>
              </a:rPr>
              <a:t>Historically people with disabilities were hidden away</a:t>
            </a:r>
          </a:p>
          <a:p>
            <a:r>
              <a:rPr lang="en-GB" sz="2000" dirty="0">
                <a:solidFill>
                  <a:schemeClr val="bg1"/>
                </a:solidFill>
                <a:latin typeface="Arial" panose="020B0604020202020204" pitchFamily="34" charset="0"/>
                <a:cs typeface="Arial" panose="020B0604020202020204" pitchFamily="34" charset="0"/>
              </a:rPr>
              <a:t>In the 1960s, people with disabilities often lived in residential institutions, attended segregated schools and did not work. Most public transport and buildings were inaccessible to them. </a:t>
            </a:r>
          </a:p>
          <a:p>
            <a:r>
              <a:rPr lang="en-GB" sz="2000" dirty="0">
                <a:solidFill>
                  <a:schemeClr val="bg1"/>
                </a:solidFill>
                <a:latin typeface="Arial" panose="020B0604020202020204" pitchFamily="34" charset="0"/>
                <a:cs typeface="Arial" panose="020B0604020202020204" pitchFamily="34" charset="0"/>
              </a:rPr>
              <a:t>In recent years, society has shifted from a very medicalised understanding of disability, where disabled people were considered people with unfortunate problems, and the duty of non-disabled towards an understanding of disability as an equal opportunities issue, where people with disabilities have human rights and can make demands of society, as well as making contributions to it. </a:t>
            </a:r>
            <a:endParaRPr lang="es-ES" sz="2000" dirty="0">
              <a:solidFill>
                <a:schemeClr val="bg1"/>
              </a:solidFill>
              <a:latin typeface="Arial" panose="020B0604020202020204" pitchFamily="34" charset="0"/>
              <a:cs typeface="Arial" panose="020B0604020202020204" pitchFamily="34" charset="0"/>
            </a:endParaRPr>
          </a:p>
          <a:p>
            <a:endParaRPr lang="en-GB" sz="1700" b="1" dirty="0">
              <a:solidFill>
                <a:schemeClr val="bg1"/>
              </a:solidFill>
            </a:endParaRPr>
          </a:p>
          <a:p>
            <a:endParaRPr lang="es-ES" sz="1700" dirty="0">
              <a:solidFill>
                <a:schemeClr val="bg1"/>
              </a:solidFill>
            </a:endParaRPr>
          </a:p>
        </p:txBody>
      </p:sp>
    </p:spTree>
    <p:extLst>
      <p:ext uri="{BB962C8B-B14F-4D97-AF65-F5344CB8AC3E}">
        <p14:creationId xmlns:p14="http://schemas.microsoft.com/office/powerpoint/2010/main" val="434782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39BC0-48A0-4DFD-BD86-BBE8E178B0A8}"/>
              </a:ext>
            </a:extLst>
          </p:cNvPr>
          <p:cNvSpPr>
            <a:spLocks noGrp="1"/>
          </p:cNvSpPr>
          <p:nvPr>
            <p:ph type="title"/>
          </p:nvPr>
        </p:nvSpPr>
        <p:spPr>
          <a:xfrm>
            <a:off x="3065863" y="1079867"/>
            <a:ext cx="6777384" cy="1050147"/>
          </a:xfrm>
        </p:spPr>
        <p:txBody>
          <a:bodyPr anchor="t">
            <a:normAutofit/>
          </a:bodyPr>
          <a:lstStyle/>
          <a:p>
            <a:pPr algn="l"/>
            <a:r>
              <a:rPr lang="en-GB" sz="5400" b="1" dirty="0">
                <a:solidFill>
                  <a:schemeClr val="bg1"/>
                </a:solidFill>
                <a:latin typeface="Arial" panose="020B0604020202020204" pitchFamily="34" charset="0"/>
                <a:cs typeface="Arial" panose="020B0604020202020204" pitchFamily="34" charset="0"/>
              </a:rPr>
              <a:t>Quick History . . . </a:t>
            </a:r>
            <a:endParaRPr lang="es-ES" sz="5400"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D990EB9-231D-482A-8808-8AB54025BCBA}"/>
              </a:ext>
            </a:extLst>
          </p:cNvPr>
          <p:cNvSpPr>
            <a:spLocks noGrp="1"/>
          </p:cNvSpPr>
          <p:nvPr>
            <p:ph idx="1"/>
          </p:nvPr>
        </p:nvSpPr>
        <p:spPr>
          <a:xfrm>
            <a:off x="667394" y="2506532"/>
            <a:ext cx="10800258" cy="3536000"/>
          </a:xfrm>
        </p:spPr>
        <p:txBody>
          <a:bodyPr anchor="t">
            <a:normAutofit lnSpcReduction="10000"/>
          </a:bodyPr>
          <a:lstStyle/>
          <a:p>
            <a:pPr>
              <a:lnSpc>
                <a:spcPct val="110000"/>
              </a:lnSpc>
            </a:pPr>
            <a:r>
              <a:rPr lang="en-GB" sz="2000" dirty="0">
                <a:solidFill>
                  <a:schemeClr val="bg1"/>
                </a:solidFill>
                <a:latin typeface="Arial" panose="020B0604020202020204" pitchFamily="34" charset="0"/>
                <a:cs typeface="Arial" panose="020B0604020202020204" pitchFamily="34" charset="0"/>
              </a:rPr>
              <a:t>When did we begin rethinking our basic assumptions about disability?</a:t>
            </a:r>
          </a:p>
          <a:p>
            <a:pPr lvl="1">
              <a:lnSpc>
                <a:spcPct val="110000"/>
              </a:lnSpc>
            </a:pPr>
            <a:r>
              <a:rPr lang="en-GB" sz="2000" dirty="0">
                <a:solidFill>
                  <a:schemeClr val="bg1"/>
                </a:solidFill>
                <a:latin typeface="Arial" panose="020B0604020202020204" pitchFamily="34" charset="0"/>
                <a:cs typeface="Arial" panose="020B0604020202020204" pitchFamily="34" charset="0"/>
              </a:rPr>
              <a:t>Although there had been mass demonstrations as early as the 1930s, the first stirrings of the contemporary disabled people’s movement began in the 1960s</a:t>
            </a:r>
          </a:p>
          <a:p>
            <a:pPr lvl="1">
              <a:lnSpc>
                <a:spcPct val="110000"/>
              </a:lnSpc>
            </a:pPr>
            <a:r>
              <a:rPr lang="en-GB" sz="2000" dirty="0">
                <a:solidFill>
                  <a:schemeClr val="bg1"/>
                </a:solidFill>
                <a:latin typeface="Arial" panose="020B0604020202020204" pitchFamily="34" charset="0"/>
                <a:cs typeface="Arial" panose="020B0604020202020204" pitchFamily="34" charset="0"/>
              </a:rPr>
              <a:t> the Child Poverty Action Group (founded in 1965) </a:t>
            </a:r>
          </a:p>
          <a:p>
            <a:pPr lvl="1">
              <a:lnSpc>
                <a:spcPct val="110000"/>
              </a:lnSpc>
            </a:pPr>
            <a:r>
              <a:rPr lang="en-GB" sz="2000" dirty="0">
                <a:solidFill>
                  <a:schemeClr val="bg1"/>
                </a:solidFill>
                <a:latin typeface="Arial" panose="020B0604020202020204" pitchFamily="34" charset="0"/>
                <a:cs typeface="Arial" panose="020B0604020202020204" pitchFamily="34" charset="0"/>
              </a:rPr>
              <a:t>Shelter the homelessness and housing organisation (founded in 1966).</a:t>
            </a:r>
          </a:p>
          <a:p>
            <a:pPr lvl="1">
              <a:lnSpc>
                <a:spcPct val="110000"/>
              </a:lnSpc>
            </a:pPr>
            <a:r>
              <a:rPr lang="en-GB" sz="2000" dirty="0">
                <a:solidFill>
                  <a:schemeClr val="bg1"/>
                </a:solidFill>
                <a:latin typeface="Arial" panose="020B0604020202020204" pitchFamily="34" charset="0"/>
                <a:cs typeface="Arial" panose="020B0604020202020204" pitchFamily="34" charset="0"/>
              </a:rPr>
              <a:t>Flaws in the post-war welfare state were becoming evident to a population which was becoming more educated. People were seeing the problems in their own lives, realising that these were social issues, not private woes, meeting in groups to discuss them, and becoming activists to protest against them</a:t>
            </a:r>
            <a:r>
              <a:rPr lang="en-GB" sz="2000" b="1" dirty="0">
                <a:solidFill>
                  <a:schemeClr val="bg1"/>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4603243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B500-CEEE-99DC-8FD4-EC30DCFBC62D}"/>
              </a:ext>
            </a:extLst>
          </p:cNvPr>
          <p:cNvSpPr>
            <a:spLocks noGrp="1"/>
          </p:cNvSpPr>
          <p:nvPr>
            <p:ph type="title"/>
          </p:nvPr>
        </p:nvSpPr>
        <p:spPr/>
        <p:txBody>
          <a:bodyPr/>
          <a:lstStyle/>
          <a:p>
            <a:r>
              <a:rPr lang="en-GB" b="1" dirty="0"/>
              <a:t>The Disability Movement</a:t>
            </a:r>
          </a:p>
        </p:txBody>
      </p:sp>
      <p:sp>
        <p:nvSpPr>
          <p:cNvPr id="3" name="Content Placeholder 2">
            <a:extLst>
              <a:ext uri="{FF2B5EF4-FFF2-40B4-BE49-F238E27FC236}">
                <a16:creationId xmlns:a16="http://schemas.microsoft.com/office/drawing/2014/main" id="{4CB947AD-73F2-3430-8CAA-BE5C2E37F3E4}"/>
              </a:ext>
            </a:extLst>
          </p:cNvPr>
          <p:cNvSpPr>
            <a:spLocks noGrp="1"/>
          </p:cNvSpPr>
          <p:nvPr>
            <p:ph idx="1"/>
          </p:nvPr>
        </p:nvSpPr>
        <p:spPr>
          <a:xfrm>
            <a:off x="923813" y="2481628"/>
            <a:ext cx="10344373" cy="3318936"/>
          </a:xfrm>
        </p:spPr>
        <p:txBody>
          <a:bodyPr/>
          <a:lstStyle/>
          <a:p>
            <a:pPr marL="285750" marR="0" lvl="0" indent="-285750" algn="l" defTabSz="457200" rtl="0" eaLnBrk="1" fontAlgn="auto" latinLnBrk="0" hangingPunct="1">
              <a:lnSpc>
                <a:spcPct val="100000"/>
              </a:lnSpc>
              <a:spcBef>
                <a:spcPct val="20000"/>
              </a:spcBef>
              <a:spcAft>
                <a:spcPts val="600"/>
              </a:spcAft>
              <a:buClr>
                <a:srgbClr val="4A66AC"/>
              </a:buClr>
              <a:buSzPct val="115000"/>
              <a:buFont typeface="Arial"/>
              <a:buChar char="•"/>
              <a:tabLst/>
              <a:defRPr/>
            </a:pPr>
            <a:r>
              <a:rPr kumimoji="0" lang="en-GB" sz="28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In Britain, the fledgling disabled people’s movement combined around the British Council of Organisations of Disabled People, founded in 1981.</a:t>
            </a:r>
          </a:p>
          <a:p>
            <a:pPr marL="285750" marR="0" lvl="0" indent="-285750" algn="l" defTabSz="457200" rtl="0" eaLnBrk="1" fontAlgn="auto" latinLnBrk="0" hangingPunct="1">
              <a:lnSpc>
                <a:spcPct val="100000"/>
              </a:lnSpc>
              <a:spcBef>
                <a:spcPct val="20000"/>
              </a:spcBef>
              <a:spcAft>
                <a:spcPts val="600"/>
              </a:spcAft>
              <a:buClr>
                <a:srgbClr val="4A66AC"/>
              </a:buClr>
              <a:buSzPct val="115000"/>
              <a:buFont typeface="Arial"/>
              <a:buChar char="•"/>
              <a:tabLst/>
              <a:defRPr/>
            </a:pPr>
            <a:r>
              <a:rPr kumimoji="0" lang="en-GB" sz="2800" b="0" i="0" u="none" strike="noStrike" kern="1200" cap="none" spc="0" normalizeH="0" baseline="0" noProof="0" dirty="0">
                <a:ln>
                  <a:noFill/>
                </a:ln>
                <a:solidFill>
                  <a:prstClr val="black">
                    <a:lumMod val="85000"/>
                    <a:lumOff val="15000"/>
                  </a:prstClr>
                </a:solidFill>
                <a:effectLst/>
                <a:uLnTx/>
                <a:uFillTx/>
                <a:latin typeface="Arial" panose="020B0604020202020204" pitchFamily="34" charset="0"/>
                <a:ea typeface="+mn-ea"/>
                <a:cs typeface="Arial" panose="020B0604020202020204" pitchFamily="34" charset="0"/>
              </a:rPr>
              <a:t>The British social model has been called ‘the big idea’ of the disability movement, and it has been globally influential.  This big idea has had two major impacts…</a:t>
            </a:r>
          </a:p>
          <a:p>
            <a:endParaRPr lang="en-GB" dirty="0"/>
          </a:p>
        </p:txBody>
      </p:sp>
    </p:spTree>
    <p:extLst>
      <p:ext uri="{BB962C8B-B14F-4D97-AF65-F5344CB8AC3E}">
        <p14:creationId xmlns:p14="http://schemas.microsoft.com/office/powerpoint/2010/main" val="3059639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7B500-CEEE-99DC-8FD4-EC30DCFBC62D}"/>
              </a:ext>
            </a:extLst>
          </p:cNvPr>
          <p:cNvSpPr>
            <a:spLocks noGrp="1"/>
          </p:cNvSpPr>
          <p:nvPr>
            <p:ph type="title"/>
          </p:nvPr>
        </p:nvSpPr>
        <p:spPr/>
        <p:txBody>
          <a:bodyPr/>
          <a:lstStyle/>
          <a:p>
            <a:r>
              <a:rPr lang="en-GB" b="1" dirty="0"/>
              <a:t>The Disability Movement</a:t>
            </a:r>
          </a:p>
        </p:txBody>
      </p:sp>
      <p:sp>
        <p:nvSpPr>
          <p:cNvPr id="3" name="Content Placeholder 2">
            <a:extLst>
              <a:ext uri="{FF2B5EF4-FFF2-40B4-BE49-F238E27FC236}">
                <a16:creationId xmlns:a16="http://schemas.microsoft.com/office/drawing/2014/main" id="{4CB947AD-73F2-3430-8CAA-BE5C2E37F3E4}"/>
              </a:ext>
            </a:extLst>
          </p:cNvPr>
          <p:cNvSpPr>
            <a:spLocks noGrp="1"/>
          </p:cNvSpPr>
          <p:nvPr>
            <p:ph idx="1"/>
          </p:nvPr>
        </p:nvSpPr>
        <p:spPr>
          <a:xfrm>
            <a:off x="923813" y="2481628"/>
            <a:ext cx="10344373" cy="3318936"/>
          </a:xfrm>
        </p:spPr>
        <p:txBody>
          <a:bodyPr/>
          <a:lstStyle/>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First, it identified a political strategy: barrier removal. If people with impairments are disabled by society, then the priority is to dismantle these disabling barriers, in order to promote the inclusion of people with impairments.</a:t>
            </a:r>
          </a:p>
          <a:p>
            <a:pPr marL="685800" lvl="1" indent="-228600" defTabSz="914400">
              <a:lnSpc>
                <a:spcPct val="120000"/>
              </a:lnSpc>
              <a:spcBef>
                <a:spcPts val="500"/>
              </a:spcBef>
              <a:spcAft>
                <a:spcPts val="0"/>
              </a:spcAft>
              <a:buClr>
                <a:srgbClr val="3494BA"/>
              </a:buClr>
              <a:buSzPct val="110000"/>
              <a:buFont typeface="Wingdings" panose="05000000000000000000" pitchFamily="2" charset="2"/>
              <a:buChar char="§"/>
              <a:defRPr/>
            </a:pPr>
            <a:r>
              <a:rPr lang="en-GB" sz="1800" dirty="0">
                <a:latin typeface="Arial" panose="020B0604020202020204" pitchFamily="34" charset="0"/>
                <a:cs typeface="Arial" panose="020B0604020202020204" pitchFamily="34" charset="0"/>
              </a:rPr>
              <a:t>The second impact of the social model was on disabled people themselves. Replacing a traditional ‘deficit’ approach with a ‘social oppression understanding’ was, and remains, very liberating for disabled individuals. </a:t>
            </a:r>
          </a:p>
          <a:p>
            <a:pPr marL="457200" marR="0" lvl="1" indent="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None/>
              <a:tabLst/>
              <a:defRPr/>
            </a:pPr>
            <a:r>
              <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Look at </a:t>
            </a:r>
            <a:r>
              <a:rPr kumimoji="0" lang="es-ES" sz="1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the</a:t>
            </a:r>
            <a:r>
              <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s-ES" sz="1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following</a:t>
            </a:r>
            <a:r>
              <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video and </a:t>
            </a:r>
            <a:r>
              <a:rPr kumimoji="0" lang="es-ES" sz="1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feedback</a:t>
            </a:r>
            <a:endParaRPr kumimoji="0" lang="es-E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457200" marR="0" lvl="1" indent="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https://www.youtube.com/watch?v=S2rDttdXozA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685800" marR="0" lvl="1" indent="-228600" algn="l" defTabSz="914400" rtl="0" eaLnBrk="1" fontAlgn="auto" latinLnBrk="0" hangingPunct="1">
              <a:lnSpc>
                <a:spcPct val="120000"/>
              </a:lnSpc>
              <a:spcBef>
                <a:spcPts val="500"/>
              </a:spcBef>
              <a:spcAft>
                <a:spcPts val="0"/>
              </a:spcAft>
              <a:buClr>
                <a:srgbClr val="3494BA"/>
              </a:buClr>
              <a:buSzPct val="110000"/>
              <a:buFont typeface="Wingdings" panose="05000000000000000000" pitchFamily="2" charset="2"/>
              <a:buChar char="§"/>
              <a:tabLst/>
              <a:defRPr/>
            </a:pPr>
            <a:endParaRPr kumimoji="0" lang="es-E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Tree>
    <p:extLst>
      <p:ext uri="{BB962C8B-B14F-4D97-AF65-F5344CB8AC3E}">
        <p14:creationId xmlns:p14="http://schemas.microsoft.com/office/powerpoint/2010/main" val="4266102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61F-F44D-4859-ACE8-49ECA5449643}"/>
              </a:ext>
            </a:extLst>
          </p:cNvPr>
          <p:cNvSpPr>
            <a:spLocks noGrp="1"/>
          </p:cNvSpPr>
          <p:nvPr>
            <p:ph type="title"/>
          </p:nvPr>
        </p:nvSpPr>
        <p:spPr>
          <a:xfrm>
            <a:off x="2936438" y="884894"/>
            <a:ext cx="6319124" cy="1436767"/>
          </a:xfrm>
        </p:spPr>
        <p:txBody>
          <a:bodyPr>
            <a:normAutofit/>
          </a:bodyPr>
          <a:lstStyle/>
          <a:p>
            <a:r>
              <a:rPr lang="en-GB" b="1" dirty="0">
                <a:latin typeface="Arial" panose="020B0604020202020204" pitchFamily="34" charset="0"/>
                <a:cs typeface="Arial" panose="020B0604020202020204" pitchFamily="34" charset="0"/>
              </a:rPr>
              <a:t>INDEPENDENT LIVING</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313D65A-F238-4B05-8AD1-59CF06324AA2}"/>
              </a:ext>
            </a:extLst>
          </p:cNvPr>
          <p:cNvSpPr>
            <a:spLocks noGrp="1"/>
          </p:cNvSpPr>
          <p:nvPr>
            <p:ph idx="1"/>
          </p:nvPr>
        </p:nvSpPr>
        <p:spPr>
          <a:xfrm>
            <a:off x="1144794" y="2654170"/>
            <a:ext cx="9601196" cy="3318936"/>
          </a:xfrm>
        </p:spPr>
        <p:txBody>
          <a:bodyPr>
            <a:normAutofit/>
          </a:bodyPr>
          <a:lstStyle/>
          <a:p>
            <a:r>
              <a:rPr lang="en-GB" sz="2800" dirty="0">
                <a:latin typeface="Arial" panose="020B0604020202020204" pitchFamily="34" charset="0"/>
                <a:cs typeface="Arial" panose="020B0604020202020204" pitchFamily="34" charset="0"/>
              </a:rPr>
              <a:t>With community care reforms in the 1980s, many more disabled people left residential institutions to live in the community. </a:t>
            </a:r>
          </a:p>
          <a:p>
            <a:r>
              <a:rPr lang="en-GB" sz="2800" dirty="0">
                <a:latin typeface="Arial" panose="020B0604020202020204" pitchFamily="34" charset="0"/>
                <a:cs typeface="Arial" panose="020B0604020202020204" pitchFamily="34" charset="0"/>
              </a:rPr>
              <a:t>Disabled people’s organisations which had been founded to campaign for inclusion now increasingly took on roles as providers of advice and support services.</a:t>
            </a:r>
            <a:endParaRPr lang="es-E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17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Onboarding">
            <a:extLst>
              <a:ext uri="{FF2B5EF4-FFF2-40B4-BE49-F238E27FC236}">
                <a16:creationId xmlns:a16="http://schemas.microsoft.com/office/drawing/2014/main" id="{2D3EE900-E817-4014-B174-119EDC1BF3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68060" y="419547"/>
            <a:ext cx="1996976" cy="1957893"/>
          </a:xfrm>
          <a:prstGeom prst="rect">
            <a:avLst/>
          </a:prstGeom>
          <a:ln w="12700">
            <a:noFill/>
          </a:ln>
        </p:spPr>
      </p:pic>
      <p:sp>
        <p:nvSpPr>
          <p:cNvPr id="3" name="Content Placeholder 2">
            <a:extLst>
              <a:ext uri="{FF2B5EF4-FFF2-40B4-BE49-F238E27FC236}">
                <a16:creationId xmlns:a16="http://schemas.microsoft.com/office/drawing/2014/main" id="{09AFFE74-E036-4C1B-AF17-471659F42AD7}"/>
              </a:ext>
            </a:extLst>
          </p:cNvPr>
          <p:cNvSpPr>
            <a:spLocks noGrp="1"/>
          </p:cNvSpPr>
          <p:nvPr>
            <p:ph idx="1"/>
          </p:nvPr>
        </p:nvSpPr>
        <p:spPr>
          <a:xfrm>
            <a:off x="967412" y="2508548"/>
            <a:ext cx="10188268" cy="3699669"/>
          </a:xfrm>
        </p:spPr>
        <p:txBody>
          <a:bodyPr>
            <a:noAutofit/>
          </a:bodyPr>
          <a:lstStyle/>
          <a:p>
            <a:pPr algn="just"/>
            <a:r>
              <a:rPr lang="en-GB" sz="2400" dirty="0">
                <a:latin typeface="Arial" panose="020B0604020202020204" pitchFamily="34" charset="0"/>
                <a:cs typeface="Arial" panose="020B0604020202020204" pitchFamily="34" charset="0"/>
              </a:rPr>
              <a:t>Personal assistance is a model of support which was pioneered by the disability rights community in the 1970s. </a:t>
            </a:r>
          </a:p>
          <a:p>
            <a:r>
              <a:rPr lang="en-GB" sz="2400" dirty="0">
                <a:latin typeface="Arial" panose="020B0604020202020204" pitchFamily="34" charset="0"/>
                <a:cs typeface="Arial" panose="020B0604020202020204" pitchFamily="34" charset="0"/>
              </a:rPr>
              <a:t>Rather than depending on institutional support, or family support, or waiting at home for local authority carers to come on their rounds, personal assistance means that the individual receives direct payments to employ their own support workers.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In what ways is this a “life-Changer”?</a:t>
            </a:r>
            <a:endParaRPr lang="es-ES" sz="24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CBA6F54-E560-C1C5-3A04-D91CB5C0F814}"/>
              </a:ext>
            </a:extLst>
          </p:cNvPr>
          <p:cNvSpPr txBox="1"/>
          <p:nvPr/>
        </p:nvSpPr>
        <p:spPr>
          <a:xfrm>
            <a:off x="3961504" y="1013772"/>
            <a:ext cx="6094206" cy="769441"/>
          </a:xfrm>
          <a:prstGeom prst="rect">
            <a:avLst/>
          </a:prstGeom>
          <a:noFill/>
        </p:spPr>
        <p:txBody>
          <a:bodyPr wrap="square">
            <a:spAutoFit/>
          </a:bodyPr>
          <a:lstStyle/>
          <a:p>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 Assistance </a:t>
            </a:r>
            <a:endParaRPr lang="en-GB" sz="4400" b="1" dirty="0"/>
          </a:p>
        </p:txBody>
      </p:sp>
    </p:spTree>
    <p:extLst>
      <p:ext uri="{BB962C8B-B14F-4D97-AF65-F5344CB8AC3E}">
        <p14:creationId xmlns:p14="http://schemas.microsoft.com/office/powerpoint/2010/main" val="80275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52381-E3CC-4D68-AB82-DC4559DC32A7}"/>
              </a:ext>
            </a:extLst>
          </p:cNvPr>
          <p:cNvSpPr>
            <a:spLocks noGrp="1"/>
          </p:cNvSpPr>
          <p:nvPr>
            <p:ph idx="1"/>
          </p:nvPr>
        </p:nvSpPr>
        <p:spPr>
          <a:xfrm>
            <a:off x="1545866" y="2687083"/>
            <a:ext cx="9437691" cy="3229623"/>
          </a:xfrm>
        </p:spPr>
        <p:txBody>
          <a:bodyPr anchor="t">
            <a:normAutofit/>
          </a:bodyPr>
          <a:lstStyle/>
          <a:p>
            <a:pPr algn="just"/>
            <a:r>
              <a:rPr lang="en-GB" dirty="0">
                <a:latin typeface="Arial" panose="020B0604020202020204" pitchFamily="34" charset="0"/>
                <a:cs typeface="Arial" panose="020B0604020202020204" pitchFamily="34" charset="0"/>
              </a:rPr>
              <a:t>The link between physical dependency and social dependency is broken.  </a:t>
            </a:r>
          </a:p>
          <a:p>
            <a:pPr algn="just"/>
            <a:r>
              <a:rPr lang="en-GB" dirty="0">
                <a:latin typeface="Arial" panose="020B0604020202020204" pitchFamily="34" charset="0"/>
                <a:cs typeface="Arial" panose="020B0604020202020204" pitchFamily="34" charset="0"/>
              </a:rPr>
              <a:t>The disabled person no longer has to feel grateful, or to be at the whim of their care provider. </a:t>
            </a:r>
          </a:p>
          <a:p>
            <a:pPr algn="just"/>
            <a:r>
              <a:rPr lang="en-GB" dirty="0">
                <a:latin typeface="Arial" panose="020B0604020202020204" pitchFamily="34" charset="0"/>
                <a:cs typeface="Arial" panose="020B0604020202020204" pitchFamily="34" charset="0"/>
              </a:rPr>
              <a:t>Because they are now the employer, they are in control.  They can receive assistance how they want, when they want, from whom they want.</a:t>
            </a:r>
            <a:endParaRPr lang="es-E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649137E-FF34-4788-D91A-27494BE2B32D}"/>
              </a:ext>
            </a:extLst>
          </p:cNvPr>
          <p:cNvSpPr txBox="1"/>
          <p:nvPr/>
        </p:nvSpPr>
        <p:spPr>
          <a:xfrm>
            <a:off x="3048897" y="1175139"/>
            <a:ext cx="6094206" cy="76944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Personal Assistance </a:t>
            </a:r>
            <a:endParaRPr kumimoji="0" lang="en-GB" sz="4400" b="1"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extLst>
      <p:ext uri="{BB962C8B-B14F-4D97-AF65-F5344CB8AC3E}">
        <p14:creationId xmlns:p14="http://schemas.microsoft.com/office/powerpoint/2010/main" val="2870426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D437-5FFD-4D41-8AB8-8CE4934EAF08}"/>
              </a:ext>
            </a:extLst>
          </p:cNvPr>
          <p:cNvSpPr>
            <a:spLocks noGrp="1"/>
          </p:cNvSpPr>
          <p:nvPr>
            <p:ph type="title"/>
          </p:nvPr>
        </p:nvSpPr>
        <p:spPr/>
        <p:txBody>
          <a:bodyPr>
            <a:normAutofit/>
          </a:bodyPr>
          <a:lstStyle/>
          <a:p>
            <a:r>
              <a:rPr lang="en-GB" b="1" dirty="0">
                <a:solidFill>
                  <a:schemeClr val="bg1"/>
                </a:solidFill>
                <a:latin typeface="Arial" panose="020B0604020202020204" pitchFamily="34" charset="0"/>
                <a:cs typeface="Arial" panose="020B0604020202020204" pitchFamily="34" charset="0"/>
              </a:rPr>
              <a:t>Social Stigma</a:t>
            </a:r>
            <a:endParaRPr lang="es-ES" b="1"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DA9086D-E476-4439-88D1-CAB3D875807D}"/>
              </a:ext>
            </a:extLst>
          </p:cNvPr>
          <p:cNvSpPr>
            <a:spLocks noGrp="1"/>
          </p:cNvSpPr>
          <p:nvPr>
            <p:ph idx="1"/>
          </p:nvPr>
        </p:nvSpPr>
        <p:spPr/>
        <p:txBody>
          <a:bodyPr>
            <a:normAutofit fontScale="92500"/>
          </a:bodyPr>
          <a:lstStyle/>
          <a:p>
            <a:pPr algn="just"/>
            <a:r>
              <a:rPr lang="en-GB" dirty="0">
                <a:solidFill>
                  <a:schemeClr val="bg1"/>
                </a:solidFill>
                <a:latin typeface="Arial" panose="020B0604020202020204" pitchFamily="34" charset="0"/>
                <a:cs typeface="Arial" panose="020B0604020202020204" pitchFamily="34" charset="0"/>
              </a:rPr>
              <a:t>A government research project in 2003 found that more than half of those who could be defined as disabled, do not think of themselves as disabled.</a:t>
            </a:r>
          </a:p>
          <a:p>
            <a:pPr algn="just"/>
            <a:r>
              <a:rPr lang="en-GB" dirty="0">
                <a:solidFill>
                  <a:schemeClr val="bg1"/>
                </a:solidFill>
                <a:latin typeface="Arial" panose="020B0604020202020204" pitchFamily="34" charset="0"/>
                <a:cs typeface="Arial" panose="020B0604020202020204" pitchFamily="34" charset="0"/>
              </a:rPr>
              <a:t>Apart from the diversity of experiences, the main reason people do not want to be labelled as disabled, is because disability remains a stigmatised identity.</a:t>
            </a:r>
          </a:p>
          <a:p>
            <a:pPr algn="just"/>
            <a:r>
              <a:rPr lang="en-GB" dirty="0">
                <a:solidFill>
                  <a:schemeClr val="bg1"/>
                </a:solidFill>
                <a:latin typeface="Arial" panose="020B0604020202020204" pitchFamily="34" charset="0"/>
                <a:cs typeface="Arial" panose="020B0604020202020204" pitchFamily="34" charset="0"/>
              </a:rPr>
              <a:t>Nobody wants to be categorised in a way which seems limiting or negative.</a:t>
            </a:r>
          </a:p>
          <a:p>
            <a:pPr algn="just"/>
            <a:r>
              <a:rPr lang="en-GB" dirty="0">
                <a:solidFill>
                  <a:schemeClr val="bg1"/>
                </a:solidFill>
                <a:latin typeface="Arial" panose="020B0604020202020204" pitchFamily="34" charset="0"/>
                <a:cs typeface="Arial" panose="020B0604020202020204" pitchFamily="34" charset="0"/>
              </a:rPr>
              <a:t>They want to stress their similarity to others, not their differences;</a:t>
            </a:r>
            <a:endParaRPr lang="es-ES"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585454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97CA1-D9B2-4407-8845-0117313AE34E}"/>
              </a:ext>
            </a:extLst>
          </p:cNvPr>
          <p:cNvSpPr>
            <a:spLocks noGrp="1"/>
          </p:cNvSpPr>
          <p:nvPr>
            <p:ph type="title"/>
          </p:nvPr>
        </p:nvSpPr>
        <p:spPr/>
        <p:txBody>
          <a:bodyPr>
            <a:normAutofit/>
          </a:bodyPr>
          <a:lstStyle/>
          <a:p>
            <a:r>
              <a:rPr lang="en-GB" b="1" dirty="0">
                <a:solidFill>
                  <a:schemeClr val="bg1"/>
                </a:solidFill>
              </a:rPr>
              <a:t>Let’s Hear from the Source:</a:t>
            </a:r>
            <a:endParaRPr lang="es-ES" b="1" dirty="0">
              <a:solidFill>
                <a:schemeClr val="bg1"/>
              </a:solidFill>
            </a:endParaRPr>
          </a:p>
        </p:txBody>
      </p:sp>
      <p:sp>
        <p:nvSpPr>
          <p:cNvPr id="3" name="Content Placeholder 2">
            <a:extLst>
              <a:ext uri="{FF2B5EF4-FFF2-40B4-BE49-F238E27FC236}">
                <a16:creationId xmlns:a16="http://schemas.microsoft.com/office/drawing/2014/main" id="{1B8C6531-9830-4741-930F-025FFC2E6EA4}"/>
              </a:ext>
            </a:extLst>
          </p:cNvPr>
          <p:cNvSpPr>
            <a:spLocks noGrp="1"/>
          </p:cNvSpPr>
          <p:nvPr>
            <p:ph idx="1"/>
          </p:nvPr>
        </p:nvSpPr>
        <p:spPr/>
        <p:txBody>
          <a:bodyPr>
            <a:normAutofit/>
          </a:bodyPr>
          <a:lstStyle/>
          <a:p>
            <a:r>
              <a:rPr lang="es-ES" u="sng" dirty="0">
                <a:solidFill>
                  <a:schemeClr val="bg1"/>
                </a:solidFill>
              </a:rPr>
              <a:t>Living </a:t>
            </a:r>
            <a:r>
              <a:rPr lang="es-ES" u="sng" dirty="0" err="1">
                <a:solidFill>
                  <a:schemeClr val="bg1"/>
                </a:solidFill>
              </a:rPr>
              <a:t>with</a:t>
            </a:r>
            <a:r>
              <a:rPr lang="es-ES" u="sng" dirty="0">
                <a:solidFill>
                  <a:schemeClr val="bg1"/>
                </a:solidFill>
              </a:rPr>
              <a:t> Cerebral </a:t>
            </a:r>
            <a:r>
              <a:rPr lang="es-ES" u="sng" dirty="0" err="1">
                <a:solidFill>
                  <a:schemeClr val="bg1"/>
                </a:solidFill>
              </a:rPr>
              <a:t>Palsy</a:t>
            </a:r>
            <a:r>
              <a:rPr lang="es-ES" u="sng" dirty="0">
                <a:solidFill>
                  <a:schemeClr val="bg1"/>
                </a:solidFill>
              </a:rPr>
              <a:t> UK 3mins 30</a:t>
            </a:r>
          </a:p>
          <a:p>
            <a:r>
              <a:rPr lang="es-ES" dirty="0">
                <a:hlinkClick r:id="rId2"/>
              </a:rPr>
              <a:t>https://www.youtube.com/watch?v=MTqfzvbu1bU</a:t>
            </a:r>
            <a:r>
              <a:rPr lang="es-ES" dirty="0"/>
              <a:t> </a:t>
            </a:r>
          </a:p>
          <a:p>
            <a:r>
              <a:rPr lang="en-GB" dirty="0">
                <a:solidFill>
                  <a:schemeClr val="bg1"/>
                </a:solidFill>
              </a:rPr>
              <a:t>Things People With Down's Syndrome Are Tired of Hearing</a:t>
            </a:r>
          </a:p>
          <a:p>
            <a:r>
              <a:rPr lang="es-ES" dirty="0">
                <a:solidFill>
                  <a:schemeClr val="bg1"/>
                </a:solidFill>
                <a:hlinkClick r:id="rId3"/>
              </a:rPr>
              <a:t>https://www.youtube.com/watch?v=AAPmGW-GDHA</a:t>
            </a:r>
            <a:r>
              <a:rPr lang="es-ES" dirty="0">
                <a:solidFill>
                  <a:schemeClr val="bg1"/>
                </a:solidFill>
              </a:rPr>
              <a:t> </a:t>
            </a:r>
          </a:p>
          <a:p>
            <a:r>
              <a:rPr lang="es-ES" dirty="0">
                <a:solidFill>
                  <a:schemeClr val="bg1"/>
                </a:solidFill>
              </a:rPr>
              <a:t>Not </a:t>
            </a:r>
            <a:r>
              <a:rPr lang="es-ES" dirty="0" err="1">
                <a:solidFill>
                  <a:schemeClr val="bg1"/>
                </a:solidFill>
              </a:rPr>
              <a:t>all</a:t>
            </a:r>
            <a:r>
              <a:rPr lang="es-ES" dirty="0">
                <a:solidFill>
                  <a:schemeClr val="bg1"/>
                </a:solidFill>
              </a:rPr>
              <a:t> </a:t>
            </a:r>
            <a:r>
              <a:rPr lang="es-ES" dirty="0" err="1">
                <a:solidFill>
                  <a:schemeClr val="bg1"/>
                </a:solidFill>
              </a:rPr>
              <a:t>Disabilities</a:t>
            </a:r>
            <a:r>
              <a:rPr lang="es-ES" dirty="0">
                <a:solidFill>
                  <a:schemeClr val="bg1"/>
                </a:solidFill>
              </a:rPr>
              <a:t> are Visible! 2 min3 </a:t>
            </a:r>
            <a:r>
              <a:rPr lang="es-ES" dirty="0"/>
              <a:t>30 </a:t>
            </a:r>
          </a:p>
          <a:p>
            <a:r>
              <a:rPr lang="es-ES" dirty="0">
                <a:hlinkClick r:id="rId4"/>
              </a:rPr>
              <a:t>https://www.youtube.com/watch?v=oz16ScdvQfg</a:t>
            </a:r>
            <a:r>
              <a:rPr lang="es-ES" dirty="0"/>
              <a:t> </a:t>
            </a:r>
          </a:p>
        </p:txBody>
      </p:sp>
    </p:spTree>
    <p:extLst>
      <p:ext uri="{BB962C8B-B14F-4D97-AF65-F5344CB8AC3E}">
        <p14:creationId xmlns:p14="http://schemas.microsoft.com/office/powerpoint/2010/main" val="240038592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815472" y="2548629"/>
            <a:ext cx="10329450" cy="3615503"/>
          </a:xfrm>
        </p:spPr>
        <p:txBody>
          <a:bodyPr anchor="t">
            <a:normAutofit/>
          </a:bodyPr>
          <a:lstStyle/>
          <a:p>
            <a:r>
              <a:rPr lang="en-GB" sz="2000" dirty="0">
                <a:solidFill>
                  <a:schemeClr val="bg1"/>
                </a:solidFill>
                <a:latin typeface="Arial" panose="020B0604020202020204" pitchFamily="34" charset="0"/>
                <a:cs typeface="Arial" panose="020B0604020202020204" pitchFamily="34" charset="0"/>
              </a:rPr>
              <a:t>Many people who, objectively, we would define as having an impairment do not want to identify as disabled.  There may also be some people whose disability status we may be sceptical about because they want to own the label. </a:t>
            </a:r>
          </a:p>
          <a:p>
            <a:r>
              <a:rPr lang="en-GB" sz="2000" dirty="0">
                <a:solidFill>
                  <a:schemeClr val="bg1"/>
                </a:solidFill>
                <a:latin typeface="Arial" panose="020B0604020202020204" pitchFamily="34" charset="0"/>
                <a:cs typeface="Arial" panose="020B0604020202020204" pitchFamily="34" charset="0"/>
              </a:rPr>
              <a:t> When it comes to entitlement for a blue disabled parking badge, many people would like to be counted as disabled. </a:t>
            </a:r>
          </a:p>
          <a:p>
            <a:r>
              <a:rPr lang="en-GB" sz="2000" dirty="0">
                <a:solidFill>
                  <a:schemeClr val="bg1"/>
                </a:solidFill>
                <a:latin typeface="Arial" panose="020B0604020202020204" pitchFamily="34" charset="0"/>
                <a:cs typeface="Arial" panose="020B0604020202020204" pitchFamily="34" charset="0"/>
              </a:rPr>
              <a:t>Is a person who is short-sighted disabled? Probably not, because almost everyone who has refractive error has spectacles that correct vision. But think of having a sight or hearing impairment in a country where you could not get glasses or a hearing aid, or batteries for a hearing aid.  You would find it very hard to learn at school, and you would be disadvantaged in the job market</a:t>
            </a:r>
            <a:endParaRPr lang="es-ES" sz="2000" dirty="0">
              <a:solidFill>
                <a:schemeClr val="bg1"/>
              </a:solidFill>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FAE1E965-6268-5222-A5F6-11E85508267C}"/>
              </a:ext>
            </a:extLst>
          </p:cNvPr>
          <p:cNvSpPr txBox="1"/>
          <p:nvPr/>
        </p:nvSpPr>
        <p:spPr>
          <a:xfrm>
            <a:off x="2638312" y="1188140"/>
            <a:ext cx="6419627" cy="769441"/>
          </a:xfrm>
          <a:prstGeom prst="rect">
            <a:avLst/>
          </a:prstGeom>
          <a:noFill/>
        </p:spPr>
        <p:txBody>
          <a:bodyPr wrap="square">
            <a:spAutoFit/>
          </a:bodyPr>
          <a:lstStyle/>
          <a:p>
            <a:r>
              <a:rPr lang="en-GB" sz="4400" b="1" dirty="0">
                <a:solidFill>
                  <a:schemeClr val="bg1"/>
                </a:solidFill>
              </a:rPr>
              <a:t>Identifying as Disabled</a:t>
            </a:r>
          </a:p>
        </p:txBody>
      </p:sp>
    </p:spTree>
    <p:extLst>
      <p:ext uri="{BB962C8B-B14F-4D97-AF65-F5344CB8AC3E}">
        <p14:creationId xmlns:p14="http://schemas.microsoft.com/office/powerpoint/2010/main" val="19707240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normAutofit fontScale="55000" lnSpcReduction="20000"/>
          </a:bodyPr>
          <a:lstStyle/>
          <a:p>
            <a:pPr fontAlgn="base"/>
            <a:r>
              <a:rPr lang="en-GB" dirty="0">
                <a:latin typeface="Arial" panose="020B0604020202020204" pitchFamily="34" charset="0"/>
                <a:cs typeface="Arial" panose="020B0604020202020204" pitchFamily="34" charset="0"/>
              </a:rPr>
              <a:t>There are 14.1 million disabled people in the UK.</a:t>
            </a:r>
          </a:p>
          <a:p>
            <a:pPr fontAlgn="base"/>
            <a:r>
              <a:rPr lang="en-GB" dirty="0">
                <a:latin typeface="Arial" panose="020B0604020202020204" pitchFamily="34" charset="0"/>
                <a:cs typeface="Arial" panose="020B0604020202020204" pitchFamily="34" charset="0"/>
              </a:rPr>
              <a:t>8% of children are disabled</a:t>
            </a:r>
          </a:p>
          <a:p>
            <a:pPr fontAlgn="base"/>
            <a:r>
              <a:rPr lang="en-GB" dirty="0">
                <a:latin typeface="Arial" panose="020B0604020202020204" pitchFamily="34" charset="0"/>
                <a:cs typeface="Arial" panose="020B0604020202020204" pitchFamily="34" charset="0"/>
              </a:rPr>
              <a:t>19% of working age adults are disabled</a:t>
            </a:r>
          </a:p>
          <a:p>
            <a:pPr fontAlgn="base"/>
            <a:r>
              <a:rPr lang="en-GB" dirty="0">
                <a:latin typeface="Arial" panose="020B0604020202020204" pitchFamily="34" charset="0"/>
                <a:cs typeface="Arial" panose="020B0604020202020204" pitchFamily="34" charset="0"/>
              </a:rPr>
              <a:t>42% of pension age adults are disabled</a:t>
            </a:r>
          </a:p>
          <a:p>
            <a:pPr fontAlgn="base"/>
            <a:r>
              <a:rPr lang="en-GB" dirty="0">
                <a:latin typeface="Arial" panose="020B0604020202020204" pitchFamily="34" charset="0"/>
                <a:cs typeface="Arial" panose="020B0604020202020204" pitchFamily="34" charset="0"/>
              </a:rPr>
              <a:t>Most age groups had a higher proportion of females than males reporting a disability. The exceptions were younger age groups (ages 14 and younger).</a:t>
            </a:r>
          </a:p>
          <a:p>
            <a:pPr fontAlgn="base"/>
            <a:r>
              <a:rPr lang="en-GB" dirty="0">
                <a:latin typeface="Arial" panose="020B0604020202020204" pitchFamily="34" charset="0"/>
                <a:cs typeface="Arial" panose="020B0604020202020204" pitchFamily="34" charset="0"/>
              </a:rPr>
              <a:t>Source: Family Resources Survey 2021</a:t>
            </a:r>
          </a:p>
          <a:p>
            <a:pPr marL="0" indent="0" fontAlgn="base">
              <a:buNone/>
            </a:pPr>
            <a:r>
              <a:rPr lang="en-GB" u="sng" dirty="0">
                <a:latin typeface="Arial" panose="020B0604020202020204" pitchFamily="34" charset="0"/>
                <a:cs typeface="Arial" panose="020B0604020202020204" pitchFamily="34" charset="0"/>
                <a:hlinkClick r:id="rId2"/>
              </a:rPr>
              <a:t>https://www.gov.uk/government/statistics/family-resources-survey-financial-year-2020-to-2021/family-resources-survey-financial-year-2020-to-2021#disability-1</a:t>
            </a:r>
            <a:r>
              <a:rPr lang="en-GB" u="sng" dirty="0">
                <a:latin typeface="Arial" panose="020B0604020202020204" pitchFamily="34" charset="0"/>
                <a:cs typeface="Arial" panose="020B0604020202020204" pitchFamily="34" charset="0"/>
              </a:rPr>
              <a:t> </a:t>
            </a:r>
          </a:p>
          <a:p>
            <a:pPr fontAlgn="base"/>
            <a:r>
              <a:rPr lang="en-GB" dirty="0">
                <a:latin typeface="Arial" panose="020B0604020202020204" pitchFamily="34" charset="0"/>
                <a:cs typeface="Arial" panose="020B0604020202020204" pitchFamily="34" charset="0"/>
              </a:rPr>
              <a:t>More than 4.1 million disabled people are in work.</a:t>
            </a:r>
          </a:p>
          <a:p>
            <a:pPr fontAlgn="base"/>
            <a:r>
              <a:rPr lang="en-GB" dirty="0">
                <a:latin typeface="Arial" panose="020B0604020202020204" pitchFamily="34" charset="0"/>
                <a:cs typeface="Arial" panose="020B0604020202020204" pitchFamily="34" charset="0"/>
              </a:rPr>
              <a:t>Disabled people are more than twice as likely to be unemployed as non-disabled people.</a:t>
            </a:r>
          </a:p>
          <a:p>
            <a:pPr fontAlgn="base"/>
            <a:r>
              <a:rPr lang="en-GB" dirty="0">
                <a:latin typeface="Arial" panose="020B0604020202020204" pitchFamily="34" charset="0"/>
                <a:cs typeface="Arial" panose="020B0604020202020204" pitchFamily="34" charset="0"/>
              </a:rPr>
              <a:t>Source: </a:t>
            </a:r>
            <a:r>
              <a:rPr lang="en-GB" u="sng" dirty="0">
                <a:latin typeface="Arial" panose="020B0604020202020204" pitchFamily="34" charset="0"/>
                <a:cs typeface="Arial" panose="020B0604020202020204" pitchFamily="34" charset="0"/>
                <a:hlinkClick r:id="rId3"/>
              </a:rPr>
              <a:t>Labour Force Survey April to June 2020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6002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80A71-2B27-999D-5BD3-B0457119C645}"/>
              </a:ext>
            </a:extLst>
          </p:cNvPr>
          <p:cNvSpPr>
            <a:spLocks noGrp="1"/>
          </p:cNvSpPr>
          <p:nvPr>
            <p:ph type="title"/>
          </p:nvPr>
        </p:nvSpPr>
        <p:spPr/>
        <p:txBody>
          <a:bodyPr/>
          <a:lstStyle/>
          <a:p>
            <a:r>
              <a:rPr kumimoji="0" lang="en-US" sz="4400" b="1" i="0" u="none" strike="noStrike" kern="1200" cap="none" spc="0" normalizeH="0" baseline="0" noProof="0" dirty="0">
                <a:ln w="3175" cmpd="sng">
                  <a:noFill/>
                </a:ln>
                <a:solidFill>
                  <a:prstClr val="black">
                    <a:lumMod val="85000"/>
                    <a:lumOff val="15000"/>
                  </a:prstClr>
                </a:solidFill>
                <a:effectLst/>
                <a:uLnTx/>
                <a:uFillTx/>
                <a:latin typeface="Arial" panose="020B0604020202020204"/>
                <a:ea typeface="+mj-ea"/>
                <a:cs typeface="+mj-cs"/>
              </a:rPr>
              <a:t>Disability Price Tag</a:t>
            </a:r>
            <a:endParaRPr lang="en-GB" b="1" dirty="0"/>
          </a:p>
        </p:txBody>
      </p:sp>
      <p:sp>
        <p:nvSpPr>
          <p:cNvPr id="3" name="Content Placeholder 2">
            <a:extLst>
              <a:ext uri="{FF2B5EF4-FFF2-40B4-BE49-F238E27FC236}">
                <a16:creationId xmlns:a16="http://schemas.microsoft.com/office/drawing/2014/main" id="{1D2E7AC1-694C-6734-D400-D0F94AA24DD4}"/>
              </a:ext>
            </a:extLst>
          </p:cNvPr>
          <p:cNvSpPr>
            <a:spLocks noGrp="1"/>
          </p:cNvSpPr>
          <p:nvPr>
            <p:ph idx="1"/>
          </p:nvPr>
        </p:nvSpPr>
        <p:spPr>
          <a:xfrm>
            <a:off x="731520" y="2556931"/>
            <a:ext cx="10165077" cy="3747049"/>
          </a:xfrm>
        </p:spPr>
        <p:txBody>
          <a:bodyPr>
            <a:normAutofit fontScale="92500" lnSpcReduction="10000"/>
          </a:bodyPr>
          <a:lstStyle/>
          <a:p>
            <a:pPr marL="285750" marR="0" lvl="0" indent="-285750" algn="l" defTabSz="457200" rtl="0" eaLnBrk="1" fontAlgn="auto" latinLnBrk="0" hangingPunct="1">
              <a:lnSpc>
                <a:spcPct val="100000"/>
              </a:lnSpc>
              <a:spcBef>
                <a:spcPct val="20000"/>
              </a:spcBef>
              <a:spcAft>
                <a:spcPts val="600"/>
              </a:spcAft>
              <a:buClr>
                <a:srgbClr val="4A66AC"/>
              </a:buClr>
              <a:buSzPct val="115000"/>
              <a:buFont typeface="Arial"/>
              <a:buChar char="•"/>
              <a:tabLst/>
              <a:defRPr/>
            </a:pPr>
            <a:r>
              <a:rPr kumimoji="0" lang="en-GB" sz="2400" b="0" i="0" u="none" strike="noStrike" kern="1200" cap="none" spc="0" normalizeH="0" baseline="0" noProof="0" dirty="0">
                <a:ln>
                  <a:noFill/>
                </a:ln>
                <a:solidFill>
                  <a:prstClr val="black">
                    <a:lumMod val="85000"/>
                    <a:lumOff val="15000"/>
                  </a:prstClr>
                </a:solidFill>
                <a:effectLst/>
                <a:uLnTx/>
                <a:uFillTx/>
                <a:latin typeface="Hargreaves"/>
                <a:ea typeface="+mn-ea"/>
                <a:cs typeface="+mn-cs"/>
              </a:rPr>
              <a:t>Life costs you £583 more on average a month if you're disabled.</a:t>
            </a:r>
            <a:b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a:ea typeface="+mn-ea"/>
                <a:cs typeface="+mn-cs"/>
              </a:rPr>
            </a:br>
            <a:br>
              <a:rPr kumimoji="0" lang="en-GB" sz="2400" b="0" i="0" u="none" strike="noStrike" kern="1200" cap="none" spc="0" normalizeH="0" baseline="0" noProof="0" dirty="0">
                <a:ln>
                  <a:noFill/>
                </a:ln>
                <a:solidFill>
                  <a:prstClr val="black">
                    <a:lumMod val="85000"/>
                    <a:lumOff val="15000"/>
                  </a:prstClr>
                </a:solidFill>
                <a:effectLst/>
                <a:uLnTx/>
                <a:uFillTx/>
                <a:latin typeface="Arial" panose="020B0604020202020204"/>
                <a:ea typeface="+mn-ea"/>
                <a:cs typeface="+mn-cs"/>
              </a:rPr>
            </a:br>
            <a:r>
              <a:rPr kumimoji="0" lang="en-GB" sz="2400" b="0" i="0" u="none" strike="noStrike" kern="1200" cap="none" spc="0" normalizeH="0" baseline="0" noProof="0" dirty="0">
                <a:ln>
                  <a:noFill/>
                </a:ln>
                <a:solidFill>
                  <a:prstClr val="black">
                    <a:lumMod val="85000"/>
                    <a:lumOff val="15000"/>
                  </a:prstClr>
                </a:solidFill>
                <a:effectLst/>
                <a:uLnTx/>
                <a:uFillTx/>
                <a:latin typeface="Hargreaves"/>
                <a:ea typeface="+mn-ea"/>
                <a:cs typeface="+mn-cs"/>
              </a:rPr>
              <a:t>Source: </a:t>
            </a:r>
            <a:r>
              <a:rPr kumimoji="0" lang="en-GB" sz="2400" b="0" i="0" u="sng" strike="noStrike" kern="1200" cap="none" spc="0" normalizeH="0" baseline="0" noProof="0" dirty="0">
                <a:ln>
                  <a:noFill/>
                </a:ln>
                <a:solidFill>
                  <a:prstClr val="black">
                    <a:lumMod val="85000"/>
                    <a:lumOff val="15000"/>
                  </a:prstClr>
                </a:solidFill>
                <a:effectLst/>
                <a:uLnTx/>
                <a:uFillTx/>
                <a:latin typeface="Hargreaves"/>
                <a:ea typeface="+mn-ea"/>
                <a:cs typeface="+mn-cs"/>
                <a:hlinkClick r:id="rId2"/>
              </a:rPr>
              <a:t>Scope - The disability price tag (2019)</a:t>
            </a:r>
            <a:endParaRPr kumimoji="0" lang="en-US" sz="2400" b="0" i="0" u="none" strike="noStrike" kern="1200" cap="none" spc="0" normalizeH="0" baseline="0" noProof="0" dirty="0">
              <a:ln>
                <a:noFill/>
              </a:ln>
              <a:solidFill>
                <a:prstClr val="black">
                  <a:lumMod val="85000"/>
                  <a:lumOff val="15000"/>
                </a:prstClr>
              </a:solidFill>
              <a:effectLst/>
              <a:uLnTx/>
              <a:uFillTx/>
              <a:latin typeface="Arial" panose="020B0604020202020204"/>
              <a:ea typeface="+mn-ea"/>
              <a:cs typeface="+mn-cs"/>
            </a:endParaRPr>
          </a:p>
          <a:p>
            <a:r>
              <a:rPr lang="en-GB" dirty="0"/>
              <a:t>Because of the current economic crisis the UK Government are making the following payment to people with disabilities</a:t>
            </a:r>
          </a:p>
          <a:p>
            <a:pPr algn="l"/>
            <a:r>
              <a:rPr lang="en-GB" b="1" i="0" dirty="0">
                <a:solidFill>
                  <a:srgbClr val="0B0C0C"/>
                </a:solidFill>
                <a:effectLst/>
                <a:latin typeface="GDS Transport"/>
              </a:rPr>
              <a:t>£150 Disability Cost of Living Payment </a:t>
            </a:r>
            <a:r>
              <a:rPr lang="en-GB" i="0" dirty="0">
                <a:solidFill>
                  <a:srgbClr val="0B0C0C"/>
                </a:solidFill>
                <a:effectLst/>
                <a:latin typeface="GDS Transport"/>
              </a:rPr>
              <a:t>(if receiving DLA, PIP etc)</a:t>
            </a:r>
          </a:p>
          <a:p>
            <a:pPr algn="l"/>
            <a:r>
              <a:rPr lang="en-GB" b="0" i="0" dirty="0">
                <a:solidFill>
                  <a:srgbClr val="0B0C0C"/>
                </a:solidFill>
                <a:effectLst/>
                <a:latin typeface="GDS Transport"/>
              </a:rPr>
              <a:t>For the many disability benefit recipients who receive means tested benefits, this £150 will come on top of the £650 they will receive separately</a:t>
            </a:r>
            <a:endParaRPr lang="en-GB" b="1" i="0" dirty="0">
              <a:solidFill>
                <a:srgbClr val="0B0C0C"/>
              </a:solidFill>
              <a:effectLst/>
              <a:latin typeface="GDS Transport"/>
            </a:endParaRPr>
          </a:p>
          <a:p>
            <a:pPr marL="0" indent="0">
              <a:buNone/>
            </a:pPr>
            <a:br>
              <a:rPr lang="en-GB" b="0" i="0" dirty="0">
                <a:solidFill>
                  <a:srgbClr val="0B0C0C"/>
                </a:solidFill>
                <a:effectLst/>
                <a:latin typeface="GDS Transport"/>
              </a:rPr>
            </a:br>
            <a:endParaRPr lang="en-GB" dirty="0"/>
          </a:p>
        </p:txBody>
      </p:sp>
    </p:spTree>
    <p:extLst>
      <p:ext uri="{BB962C8B-B14F-4D97-AF65-F5344CB8AC3E}">
        <p14:creationId xmlns:p14="http://schemas.microsoft.com/office/powerpoint/2010/main" val="2709266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D76A-1437-4136-A828-A56CA229CB35}"/>
              </a:ext>
            </a:extLst>
          </p:cNvPr>
          <p:cNvSpPr>
            <a:spLocks noGrp="1"/>
          </p:cNvSpPr>
          <p:nvPr>
            <p:ph type="title"/>
          </p:nvPr>
        </p:nvSpPr>
        <p:spPr/>
        <p:txBody>
          <a:bodyPr/>
          <a:lstStyle/>
          <a:p>
            <a:r>
              <a:rPr lang="en-GB" b="1" dirty="0"/>
              <a:t>Disabling Barriers:</a:t>
            </a:r>
            <a:endParaRPr lang="es-ES" b="1" dirty="0"/>
          </a:p>
        </p:txBody>
      </p:sp>
      <p:sp>
        <p:nvSpPr>
          <p:cNvPr id="3" name="Content Placeholder 2">
            <a:extLst>
              <a:ext uri="{FF2B5EF4-FFF2-40B4-BE49-F238E27FC236}">
                <a16:creationId xmlns:a16="http://schemas.microsoft.com/office/drawing/2014/main" id="{B35E1381-7D2E-486C-BB30-00EF25BDE9A2}"/>
              </a:ext>
            </a:extLst>
          </p:cNvPr>
          <p:cNvSpPr>
            <a:spLocks noGrp="1"/>
          </p:cNvSpPr>
          <p:nvPr>
            <p:ph idx="1"/>
          </p:nvPr>
        </p:nvSpPr>
        <p:spPr/>
        <p:txBody>
          <a:bodyPr>
            <a:normAutofit/>
          </a:bodyPr>
          <a:lstStyle/>
          <a:p>
            <a:r>
              <a:rPr lang="en-GB" b="1" i="0" dirty="0">
                <a:solidFill>
                  <a:srgbClr val="222222"/>
                </a:solidFill>
                <a:effectLst/>
                <a:latin typeface="arial" panose="020B0604020202020204" pitchFamily="34" charset="0"/>
              </a:rPr>
              <a:t>Disabling barriers</a:t>
            </a:r>
            <a:r>
              <a:rPr lang="en-GB" b="0" i="0" dirty="0">
                <a:solidFill>
                  <a:srgbClr val="222222"/>
                </a:solidFill>
                <a:effectLst/>
                <a:latin typeface="arial" panose="020B0604020202020204" pitchFamily="34" charset="0"/>
              </a:rPr>
              <a:t> are circumstances and conditions that prevent </a:t>
            </a:r>
            <a:r>
              <a:rPr lang="en-GB" b="1" i="0" dirty="0">
                <a:solidFill>
                  <a:srgbClr val="222222"/>
                </a:solidFill>
                <a:effectLst/>
                <a:latin typeface="arial" panose="020B0604020202020204" pitchFamily="34" charset="0"/>
              </a:rPr>
              <a:t>disabled</a:t>
            </a:r>
            <a:r>
              <a:rPr lang="en-GB" b="0" i="0" dirty="0">
                <a:solidFill>
                  <a:srgbClr val="222222"/>
                </a:solidFill>
                <a:effectLst/>
                <a:latin typeface="arial" panose="020B0604020202020204" pitchFamily="34" charset="0"/>
              </a:rPr>
              <a:t> people from fully participating in their society.</a:t>
            </a:r>
          </a:p>
          <a:p>
            <a:r>
              <a:rPr lang="en-GB" b="1" dirty="0">
                <a:solidFill>
                  <a:srgbClr val="222222"/>
                </a:solidFill>
                <a:latin typeface="arial" panose="020B0604020202020204" pitchFamily="34" charset="0"/>
              </a:rPr>
              <a:t>Dimensions:</a:t>
            </a:r>
          </a:p>
          <a:p>
            <a:pPr lvl="1"/>
            <a:r>
              <a:rPr lang="en-GB" sz="2200" dirty="0"/>
              <a:t>the physical and information environment;</a:t>
            </a:r>
          </a:p>
          <a:p>
            <a:pPr lvl="1"/>
            <a:r>
              <a:rPr lang="en-GB" sz="2200" dirty="0"/>
              <a:t>the role of negative attitudes; </a:t>
            </a:r>
          </a:p>
          <a:p>
            <a:pPr lvl="1"/>
            <a:r>
              <a:rPr lang="en-GB" sz="2200" dirty="0"/>
              <a:t>the possibilities of equal opportunities in employment and education</a:t>
            </a:r>
            <a:endParaRPr lang="es-ES" sz="3400" dirty="0"/>
          </a:p>
        </p:txBody>
      </p:sp>
    </p:spTree>
    <p:extLst>
      <p:ext uri="{BB962C8B-B14F-4D97-AF65-F5344CB8AC3E}">
        <p14:creationId xmlns:p14="http://schemas.microsoft.com/office/powerpoint/2010/main" val="7335422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E15E-CA69-48F3-9BDB-2A09CC739CA8}"/>
              </a:ext>
            </a:extLst>
          </p:cNvPr>
          <p:cNvSpPr>
            <a:spLocks noGrp="1"/>
          </p:cNvSpPr>
          <p:nvPr>
            <p:ph type="title"/>
          </p:nvPr>
        </p:nvSpPr>
        <p:spPr/>
        <p:txBody>
          <a:bodyPr>
            <a:normAutofit fontScale="90000"/>
          </a:bodyPr>
          <a:lstStyle/>
          <a:p>
            <a:r>
              <a:rPr lang="en-GB" b="1" dirty="0"/>
              <a:t>A Life Worth Living With Disability?</a:t>
            </a:r>
            <a:endParaRPr lang="es-ES" b="1" dirty="0"/>
          </a:p>
        </p:txBody>
      </p:sp>
      <p:sp>
        <p:nvSpPr>
          <p:cNvPr id="3" name="Content Placeholder 2">
            <a:extLst>
              <a:ext uri="{FF2B5EF4-FFF2-40B4-BE49-F238E27FC236}">
                <a16:creationId xmlns:a16="http://schemas.microsoft.com/office/drawing/2014/main" id="{31A40681-0522-4C42-8018-24EF67AC4ECB}"/>
              </a:ext>
            </a:extLst>
          </p:cNvPr>
          <p:cNvSpPr>
            <a:spLocks noGrp="1"/>
          </p:cNvSpPr>
          <p:nvPr>
            <p:ph idx="1"/>
          </p:nvPr>
        </p:nvSpPr>
        <p:spPr/>
        <p:txBody>
          <a:bodyPr>
            <a:normAutofit/>
          </a:bodyPr>
          <a:lstStyle/>
          <a:p>
            <a:r>
              <a:rPr lang="en-GB" sz="2800" dirty="0"/>
              <a:t>Depending on the age that disability affects the individual, it is experienced very differently.</a:t>
            </a:r>
          </a:p>
          <a:p>
            <a:r>
              <a:rPr lang="en-GB" sz="2800" dirty="0"/>
              <a:t>‘Disability, in everyday thought, is associated with failure, with dependency and with not being able to do things.</a:t>
            </a:r>
          </a:p>
          <a:p>
            <a:r>
              <a:rPr lang="en-GB" sz="2800" dirty="0"/>
              <a:t>We feel sorry for disabled people, because we imagine it must be so miserable to be disabled.</a:t>
            </a:r>
            <a:endParaRPr lang="es-ES" sz="2800" dirty="0"/>
          </a:p>
        </p:txBody>
      </p:sp>
    </p:spTree>
    <p:extLst>
      <p:ext uri="{BB962C8B-B14F-4D97-AF65-F5344CB8AC3E}">
        <p14:creationId xmlns:p14="http://schemas.microsoft.com/office/powerpoint/2010/main" val="178563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FCF8-D7FC-AD48-BCC2-99FACA50DF03}"/>
              </a:ext>
            </a:extLst>
          </p:cNvPr>
          <p:cNvSpPr>
            <a:spLocks noGrp="1"/>
          </p:cNvSpPr>
          <p:nvPr>
            <p:ph type="title"/>
          </p:nvPr>
        </p:nvSpPr>
        <p:spPr/>
        <p:txBody>
          <a:bodyPr/>
          <a:lstStyle/>
          <a:p>
            <a:r>
              <a:rPr lang="en-GB" b="1" dirty="0"/>
              <a:t>However…</a:t>
            </a:r>
          </a:p>
        </p:txBody>
      </p:sp>
      <p:sp>
        <p:nvSpPr>
          <p:cNvPr id="3" name="Content Placeholder 2">
            <a:extLst>
              <a:ext uri="{FF2B5EF4-FFF2-40B4-BE49-F238E27FC236}">
                <a16:creationId xmlns:a16="http://schemas.microsoft.com/office/drawing/2014/main" id="{37E4C290-0224-9CF5-502B-C59D27356F5E}"/>
              </a:ext>
            </a:extLst>
          </p:cNvPr>
          <p:cNvSpPr>
            <a:spLocks noGrp="1"/>
          </p:cNvSpPr>
          <p:nvPr>
            <p:ph idx="1"/>
          </p:nvPr>
        </p:nvSpPr>
        <p:spPr/>
        <p:txBody>
          <a:bodyPr/>
          <a:lstStyle/>
          <a:p>
            <a:r>
              <a:rPr lang="en-GB" dirty="0"/>
              <a:t>Both empirical evidence and anecdotal testimony reveals that for many people with disabilities, life is surprisingly good.  </a:t>
            </a:r>
          </a:p>
          <a:p>
            <a:r>
              <a:rPr lang="en-GB" dirty="0"/>
              <a:t>The so-called ‘disability paradox’ refers to the data that reveal how people with disabilities consistently report a quality of life as good as, or sometimes even better than, that of non-disabled people</a:t>
            </a:r>
          </a:p>
          <a:p>
            <a:pPr marL="0" indent="0">
              <a:buNone/>
            </a:pPr>
            <a:r>
              <a:rPr lang="en-GB" sz="3200" b="1" dirty="0"/>
              <a:t>Why might this be?...</a:t>
            </a:r>
          </a:p>
        </p:txBody>
      </p:sp>
    </p:spTree>
    <p:extLst>
      <p:ext uri="{BB962C8B-B14F-4D97-AF65-F5344CB8AC3E}">
        <p14:creationId xmlns:p14="http://schemas.microsoft.com/office/powerpoint/2010/main" val="41418327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0FB4F-1AFB-FEF2-AD9E-9833851D476A}"/>
              </a:ext>
            </a:extLst>
          </p:cNvPr>
          <p:cNvSpPr>
            <a:spLocks noGrp="1"/>
          </p:cNvSpPr>
          <p:nvPr>
            <p:ph type="title"/>
          </p:nvPr>
        </p:nvSpPr>
        <p:spPr>
          <a:xfrm>
            <a:off x="1295401" y="1638349"/>
            <a:ext cx="9601196" cy="556212"/>
          </a:xfrm>
        </p:spPr>
        <p:txBody>
          <a:bodyPr>
            <a:noAutofit/>
          </a:bodyPr>
          <a:lstStyle/>
          <a:p>
            <a:r>
              <a:rPr lang="en-GB" b="1" dirty="0"/>
              <a:t>Perhaps Because…</a:t>
            </a:r>
            <a:br>
              <a:rPr lang="en-GB" b="1" dirty="0"/>
            </a:br>
            <a:endParaRPr lang="en-GB" b="1" dirty="0"/>
          </a:p>
        </p:txBody>
      </p:sp>
      <p:sp>
        <p:nvSpPr>
          <p:cNvPr id="3" name="Content Placeholder 2">
            <a:extLst>
              <a:ext uri="{FF2B5EF4-FFF2-40B4-BE49-F238E27FC236}">
                <a16:creationId xmlns:a16="http://schemas.microsoft.com/office/drawing/2014/main" id="{BA40B3C8-4DE1-5C15-5DB0-32B912ECBE16}"/>
              </a:ext>
            </a:extLst>
          </p:cNvPr>
          <p:cNvSpPr>
            <a:spLocks noGrp="1"/>
          </p:cNvSpPr>
          <p:nvPr>
            <p:ph idx="1"/>
          </p:nvPr>
        </p:nvSpPr>
        <p:spPr/>
        <p:txBody>
          <a:bodyPr/>
          <a:lstStyle/>
          <a:p>
            <a:r>
              <a:rPr lang="en-GB" dirty="0"/>
              <a:t>People born with an impairment have nothing with which they can compare their current existence</a:t>
            </a:r>
          </a:p>
          <a:p>
            <a:r>
              <a:rPr lang="en-GB" dirty="0"/>
              <a:t>It appears that human beings are capable of adapting to almost any situation, finding satisfaction in the smaller things they can achieve, and deriving happiness from their relationships with family and friends, even in the absence of other triumphs. </a:t>
            </a:r>
          </a:p>
          <a:p>
            <a:endParaRPr lang="en-GB" dirty="0"/>
          </a:p>
          <a:p>
            <a:endParaRPr lang="en-GB" dirty="0"/>
          </a:p>
        </p:txBody>
      </p:sp>
    </p:spTree>
    <p:extLst>
      <p:ext uri="{BB962C8B-B14F-4D97-AF65-F5344CB8AC3E}">
        <p14:creationId xmlns:p14="http://schemas.microsoft.com/office/powerpoint/2010/main" val="181287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51CB-556F-4C4F-B1EC-E47742C331F1}"/>
              </a:ext>
            </a:extLst>
          </p:cNvPr>
          <p:cNvSpPr>
            <a:spLocks noGrp="1"/>
          </p:cNvSpPr>
          <p:nvPr>
            <p:ph type="title"/>
          </p:nvPr>
        </p:nvSpPr>
        <p:spPr/>
        <p:txBody>
          <a:bodyPr/>
          <a:lstStyle/>
          <a:p>
            <a:r>
              <a:rPr lang="en-GB" b="1" dirty="0"/>
              <a:t>Key Policy and Legislation</a:t>
            </a:r>
            <a:endParaRPr lang="es-ES" b="1" dirty="0"/>
          </a:p>
        </p:txBody>
      </p:sp>
      <p:sp>
        <p:nvSpPr>
          <p:cNvPr id="3" name="Content Placeholder 2">
            <a:extLst>
              <a:ext uri="{FF2B5EF4-FFF2-40B4-BE49-F238E27FC236}">
                <a16:creationId xmlns:a16="http://schemas.microsoft.com/office/drawing/2014/main" id="{7B3ABBFD-C677-449A-BB9C-2A09BBECA1E3}"/>
              </a:ext>
            </a:extLst>
          </p:cNvPr>
          <p:cNvSpPr>
            <a:spLocks noGrp="1"/>
          </p:cNvSpPr>
          <p:nvPr>
            <p:ph idx="1"/>
          </p:nvPr>
        </p:nvSpPr>
        <p:spPr>
          <a:xfrm>
            <a:off x="828675" y="2457450"/>
            <a:ext cx="10701338" cy="3900488"/>
          </a:xfrm>
        </p:spPr>
        <p:txBody>
          <a:bodyPr>
            <a:normAutofit fontScale="62500" lnSpcReduction="20000"/>
          </a:bodyPr>
          <a:lstStyle/>
          <a:p>
            <a:r>
              <a:rPr lang="en-GB" dirty="0"/>
              <a:t> The Care Act (2014)</a:t>
            </a:r>
          </a:p>
          <a:p>
            <a:r>
              <a:rPr lang="en-GB" dirty="0"/>
              <a:t>Equality Act (2010)</a:t>
            </a:r>
          </a:p>
          <a:p>
            <a:r>
              <a:rPr lang="en-GB" dirty="0"/>
              <a:t>Human Rights Act 1(998)</a:t>
            </a:r>
          </a:p>
          <a:p>
            <a:r>
              <a:rPr lang="en-GB" dirty="0"/>
              <a:t> The Disability Discrimination Act (2005)</a:t>
            </a:r>
          </a:p>
          <a:p>
            <a:r>
              <a:rPr lang="en-GB" dirty="0"/>
              <a:t>The Children Act (2004)</a:t>
            </a:r>
          </a:p>
          <a:p>
            <a:r>
              <a:rPr lang="en-GB" dirty="0"/>
              <a:t>SEND code of practice: 0 to 25 years (2015) (will be updated this year)</a:t>
            </a:r>
          </a:p>
          <a:p>
            <a:r>
              <a:rPr lang="en-GB" dirty="0"/>
              <a:t>Reasonable adjustments for disabled pupils (2012): </a:t>
            </a:r>
          </a:p>
          <a:p>
            <a:r>
              <a:rPr lang="en-GB" dirty="0"/>
              <a:t> The Children and Young Persons Act: the new short breaks duty (2008)</a:t>
            </a:r>
          </a:p>
          <a:p>
            <a:r>
              <a:rPr lang="en-GB" dirty="0"/>
              <a:t>United Nations Convention on the Rights of Persons with Disabilities- (UNCRPD, 2006)</a:t>
            </a:r>
          </a:p>
          <a:p>
            <a:r>
              <a:rPr lang="en-GB" dirty="0"/>
              <a:t>SEN green paper; The Special Educational Needs and Disabilities and Alternative Provision - Green Paper (2022) </a:t>
            </a:r>
            <a:r>
              <a:rPr lang="en-GB" dirty="0">
                <a:hlinkClick r:id="rId2"/>
              </a:rPr>
              <a:t>https://researchbriefings.files.parliament.uk/documents/CBP-9526/CBP-9526.pdf</a:t>
            </a:r>
            <a:r>
              <a:rPr lang="en-GB" dirty="0"/>
              <a:t> </a:t>
            </a:r>
          </a:p>
          <a:p>
            <a:r>
              <a:rPr lang="en-GB" dirty="0"/>
              <a:t>Government National Disability Strategy (2021) </a:t>
            </a:r>
            <a:r>
              <a:rPr lang="en-GB" dirty="0">
                <a:hlinkClick r:id="rId3"/>
              </a:rPr>
              <a:t>https://assets.publishing.service.gov.uk/government/uploads/system/uploads/attachment_data/file/1006098/National-Disability-Strategy_web-accesible-pdf.pdf</a:t>
            </a:r>
            <a:r>
              <a:rPr lang="en-GB" dirty="0"/>
              <a:t> </a:t>
            </a:r>
          </a:p>
        </p:txBody>
      </p:sp>
    </p:spTree>
    <p:extLst>
      <p:ext uri="{BB962C8B-B14F-4D97-AF65-F5344CB8AC3E}">
        <p14:creationId xmlns:p14="http://schemas.microsoft.com/office/powerpoint/2010/main" val="1915423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6561-6C25-4900-99CC-A08D4E489F3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National Disability Strategy</a:t>
            </a:r>
          </a:p>
        </p:txBody>
      </p:sp>
      <p:sp>
        <p:nvSpPr>
          <p:cNvPr id="3" name="Content Placeholder 2">
            <a:extLst>
              <a:ext uri="{FF2B5EF4-FFF2-40B4-BE49-F238E27FC236}">
                <a16:creationId xmlns:a16="http://schemas.microsoft.com/office/drawing/2014/main" id="{910CA821-C714-4651-8E6D-FC24EFC1680C}"/>
              </a:ext>
            </a:extLst>
          </p:cNvPr>
          <p:cNvSpPr>
            <a:spLocks noGrp="1"/>
          </p:cNvSpPr>
          <p:nvPr>
            <p:ph idx="1"/>
          </p:nvPr>
        </p:nvSpPr>
        <p:spPr/>
        <p:txBody>
          <a:bodyPr/>
          <a:lstStyle/>
          <a:p>
            <a:r>
              <a:rPr lang="es-ES" dirty="0">
                <a:latin typeface="Arial" panose="020B0604020202020204" pitchFamily="34" charset="0"/>
                <a:cs typeface="Arial" panose="020B0604020202020204" pitchFamily="34" charset="0"/>
              </a:rPr>
              <a:t>Guide </a:t>
            </a:r>
            <a:r>
              <a:rPr lang="es-ES" dirty="0" err="1">
                <a:latin typeface="Arial" panose="020B0604020202020204" pitchFamily="34" charset="0"/>
                <a:cs typeface="Arial" panose="020B0604020202020204" pitchFamily="34" charset="0"/>
              </a:rPr>
              <a:t>to</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National</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Disability</a:t>
            </a:r>
            <a:r>
              <a:rPr lang="es-ES" dirty="0">
                <a:latin typeface="Arial" panose="020B0604020202020204" pitchFamily="34" charset="0"/>
                <a:cs typeface="Arial" panose="020B0604020202020204" pitchFamily="34" charset="0"/>
              </a:rPr>
              <a:t> </a:t>
            </a:r>
            <a:r>
              <a:rPr lang="es-ES" dirty="0" err="1">
                <a:latin typeface="Arial" panose="020B0604020202020204" pitchFamily="34" charset="0"/>
                <a:cs typeface="Arial" panose="020B0604020202020204" pitchFamily="34" charset="0"/>
              </a:rPr>
              <a:t>Strategy</a:t>
            </a:r>
            <a:endParaRPr lang="es-ES" dirty="0">
              <a:latin typeface="Arial" panose="020B0604020202020204" pitchFamily="34" charset="0"/>
              <a:cs typeface="Arial" panose="020B0604020202020204" pitchFamily="34" charset="0"/>
            </a:endParaRPr>
          </a:p>
          <a:p>
            <a:r>
              <a:rPr lang="es-ES" dirty="0">
                <a:latin typeface="Arial" panose="020B0604020202020204" pitchFamily="34" charset="0"/>
                <a:cs typeface="Arial" panose="020B0604020202020204" pitchFamily="34" charset="0"/>
                <a:hlinkClick r:id="rId2"/>
              </a:rPr>
              <a:t>https://disabilityunit.blog.gov.uk/2021/07/28/public-services-national-disability-strategy-explained/</a:t>
            </a:r>
            <a:r>
              <a:rPr lang="es-ES"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7060756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B98F5-2D6B-4221-89BF-71723B3B4B8B}"/>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Equality Act 2010</a:t>
            </a:r>
          </a:p>
        </p:txBody>
      </p:sp>
      <p:sp>
        <p:nvSpPr>
          <p:cNvPr id="3" name="Content Placeholder 2">
            <a:extLst>
              <a:ext uri="{FF2B5EF4-FFF2-40B4-BE49-F238E27FC236}">
                <a16:creationId xmlns:a16="http://schemas.microsoft.com/office/drawing/2014/main" id="{F0488A69-88DA-4CCB-9DD1-4763836F4DAA}"/>
              </a:ext>
            </a:extLst>
          </p:cNvPr>
          <p:cNvSpPr>
            <a:spLocks noGrp="1"/>
          </p:cNvSpPr>
          <p:nvPr>
            <p:ph idx="1"/>
          </p:nvPr>
        </p:nvSpPr>
        <p:spPr/>
        <p:txBody>
          <a:bodyPr>
            <a:normAutofit/>
          </a:bodyPr>
          <a:lstStyle/>
          <a:p>
            <a:r>
              <a:rPr lang="en-GB" sz="2400" b="0" i="0" dirty="0">
                <a:solidFill>
                  <a:srgbClr val="0B0C0C"/>
                </a:solidFill>
                <a:effectLst/>
                <a:latin typeface="Arial" panose="020B0604020202020204" pitchFamily="34" charset="0"/>
                <a:cs typeface="Arial" panose="020B0604020202020204" pitchFamily="34" charset="0"/>
              </a:rPr>
              <a:t>The Equality Act 2010 legally protects people from discrimination in the workplace and in wider society.</a:t>
            </a:r>
          </a:p>
          <a:p>
            <a:r>
              <a:rPr lang="en-GB" sz="2400" b="0" i="0" dirty="0">
                <a:solidFill>
                  <a:srgbClr val="000000"/>
                </a:solidFill>
                <a:effectLst/>
                <a:latin typeface="Arial" panose="020B0604020202020204" pitchFamily="34" charset="0"/>
                <a:cs typeface="Arial" panose="020B0604020202020204" pitchFamily="34" charset="0"/>
              </a:rPr>
              <a:t>Under the Act, disabled people should be treated equally and protection from discrimination applies in many situations such as education, employment, exercise of public functions, goods, services, facilities and transport.</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38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99C0-9011-7D2A-274B-F20BB3182ECC}"/>
              </a:ext>
            </a:extLst>
          </p:cNvPr>
          <p:cNvSpPr>
            <a:spLocks noGrp="1"/>
          </p:cNvSpPr>
          <p:nvPr>
            <p:ph type="title"/>
          </p:nvPr>
        </p:nvSpPr>
        <p:spPr/>
        <p:txBody>
          <a:bodyPr/>
          <a:lstStyle/>
          <a:p>
            <a:r>
              <a:rPr lang="en-GB" b="1" dirty="0"/>
              <a:t>Disability in Education</a:t>
            </a:r>
          </a:p>
        </p:txBody>
      </p:sp>
      <p:sp>
        <p:nvSpPr>
          <p:cNvPr id="3" name="Content Placeholder 2">
            <a:extLst>
              <a:ext uri="{FF2B5EF4-FFF2-40B4-BE49-F238E27FC236}">
                <a16:creationId xmlns:a16="http://schemas.microsoft.com/office/drawing/2014/main" id="{920EF6A7-43C2-B1CA-F980-0F972BE7B77B}"/>
              </a:ext>
            </a:extLst>
          </p:cNvPr>
          <p:cNvSpPr>
            <a:spLocks noGrp="1"/>
          </p:cNvSpPr>
          <p:nvPr>
            <p:ph idx="1"/>
          </p:nvPr>
        </p:nvSpPr>
        <p:spPr>
          <a:xfrm>
            <a:off x="785813" y="2485494"/>
            <a:ext cx="10620374" cy="3786718"/>
          </a:xfrm>
        </p:spPr>
        <p:txBody>
          <a:bodyPr>
            <a:normAutofit fontScale="70000" lnSpcReduction="20000"/>
          </a:bodyPr>
          <a:lstStyle/>
          <a:p>
            <a:pPr marL="0" indent="0">
              <a:buNone/>
            </a:pPr>
            <a:r>
              <a:rPr lang="en-GB" b="1" dirty="0"/>
              <a:t>It’s against the law for a school or other education provider to treat disabled students unfavourably. This includes:</a:t>
            </a:r>
          </a:p>
          <a:p>
            <a:r>
              <a:rPr lang="en-GB" dirty="0"/>
              <a:t>direct discrimination, for example refusing admission to a student or excluding them because of disability</a:t>
            </a:r>
          </a:p>
          <a:p>
            <a:r>
              <a:rPr lang="en-GB" dirty="0"/>
              <a:t>indirect discrimination, for example only providing application forms in one format that may not be accessible</a:t>
            </a:r>
          </a:p>
          <a:p>
            <a:r>
              <a:rPr lang="en-GB" dirty="0"/>
              <a:t>discrimination arising from a disability, for example a disabled pupil is prevented from going outside at break time because it takes too long to get there</a:t>
            </a:r>
          </a:p>
          <a:p>
            <a:r>
              <a:rPr lang="en-GB" dirty="0"/>
              <a:t>harassment, for example a teacher shouts at a disabled student for not paying attention when the student’s disability stops them from easily concentrating</a:t>
            </a:r>
          </a:p>
          <a:p>
            <a:r>
              <a:rPr lang="en-GB" dirty="0"/>
              <a:t>victimisation, for example suspending a disabled student because they’ve complained about harassment</a:t>
            </a:r>
          </a:p>
          <a:p>
            <a:pPr marL="0" indent="0">
              <a:buNone/>
            </a:pPr>
            <a:r>
              <a:rPr lang="en-GB" dirty="0">
                <a:hlinkClick r:id="rId2"/>
              </a:rPr>
              <a:t>https://www.gov.uk/rights-disabled-person/education-rights</a:t>
            </a:r>
            <a:r>
              <a:rPr lang="en-GB" dirty="0"/>
              <a:t> </a:t>
            </a:r>
          </a:p>
        </p:txBody>
      </p:sp>
    </p:spTree>
    <p:extLst>
      <p:ext uri="{BB962C8B-B14F-4D97-AF65-F5344CB8AC3E}">
        <p14:creationId xmlns:p14="http://schemas.microsoft.com/office/powerpoint/2010/main" val="18035283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99C0-9011-7D2A-274B-F20BB3182ECC}"/>
              </a:ext>
            </a:extLst>
          </p:cNvPr>
          <p:cNvSpPr>
            <a:spLocks noGrp="1"/>
          </p:cNvSpPr>
          <p:nvPr>
            <p:ph type="title"/>
          </p:nvPr>
        </p:nvSpPr>
        <p:spPr/>
        <p:txBody>
          <a:bodyPr/>
          <a:lstStyle/>
          <a:p>
            <a:r>
              <a:rPr lang="en-GB" b="1" dirty="0"/>
              <a:t>Disability in Education</a:t>
            </a:r>
          </a:p>
        </p:txBody>
      </p:sp>
      <p:sp>
        <p:nvSpPr>
          <p:cNvPr id="3" name="Content Placeholder 2">
            <a:extLst>
              <a:ext uri="{FF2B5EF4-FFF2-40B4-BE49-F238E27FC236}">
                <a16:creationId xmlns:a16="http://schemas.microsoft.com/office/drawing/2014/main" id="{920EF6A7-43C2-B1CA-F980-0F972BE7B77B}"/>
              </a:ext>
            </a:extLst>
          </p:cNvPr>
          <p:cNvSpPr>
            <a:spLocks noGrp="1"/>
          </p:cNvSpPr>
          <p:nvPr>
            <p:ph idx="1"/>
          </p:nvPr>
        </p:nvSpPr>
        <p:spPr>
          <a:xfrm>
            <a:off x="785813" y="2485494"/>
            <a:ext cx="10620374" cy="3786718"/>
          </a:xfrm>
        </p:spPr>
        <p:txBody>
          <a:bodyPr>
            <a:normAutofit/>
          </a:bodyPr>
          <a:lstStyle/>
          <a:p>
            <a:r>
              <a:rPr lang="en-GB" dirty="0"/>
              <a:t>An education provider has a duty to make </a:t>
            </a:r>
            <a:r>
              <a:rPr lang="en-GB" b="1" dirty="0"/>
              <a:t>‘reasonable adjustments’ </a:t>
            </a:r>
            <a:r>
              <a:rPr lang="en-GB" dirty="0"/>
              <a:t>to make sure disabled students are not discriminated against. These changes could include providing extra support and aids (like specialist teachers or equipment).</a:t>
            </a:r>
          </a:p>
          <a:p>
            <a:r>
              <a:rPr lang="en-GB" dirty="0"/>
              <a:t>Schools are not subject to the reasonable adjustment duty to make alterations to physical features, like adding ramps. They must make the buildings accessible for their disabled pupils as part of their overall planning duties</a:t>
            </a:r>
          </a:p>
          <a:p>
            <a:r>
              <a:rPr lang="en-GB" dirty="0">
                <a:hlinkClick r:id="rId2"/>
              </a:rPr>
              <a:t>https://www.gov.uk/rights-disabled-person/education-rights</a:t>
            </a:r>
            <a:r>
              <a:rPr lang="en-GB" dirty="0"/>
              <a:t> </a:t>
            </a:r>
          </a:p>
        </p:txBody>
      </p:sp>
    </p:spTree>
    <p:extLst>
      <p:ext uri="{BB962C8B-B14F-4D97-AF65-F5344CB8AC3E}">
        <p14:creationId xmlns:p14="http://schemas.microsoft.com/office/powerpoint/2010/main" val="15692539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B7BB2-0F8A-41ED-A4EC-C0DCD34E61C7}"/>
              </a:ext>
            </a:extLst>
          </p:cNvPr>
          <p:cNvSpPr>
            <a:spLocks noGrp="1"/>
          </p:cNvSpPr>
          <p:nvPr>
            <p:ph type="title"/>
          </p:nvPr>
        </p:nvSpPr>
        <p:spPr>
          <a:xfrm>
            <a:off x="1057275" y="982132"/>
            <a:ext cx="10101263" cy="1303867"/>
          </a:xfrm>
        </p:spPr>
        <p:txBody>
          <a:bodyPr>
            <a:normAutofit fontScale="90000"/>
          </a:bodyPr>
          <a:lstStyle/>
          <a:p>
            <a:r>
              <a:rPr lang="en-GB" b="1" dirty="0"/>
              <a:t>Special Educational Needs and Disability (SEND)</a:t>
            </a:r>
          </a:p>
        </p:txBody>
      </p:sp>
      <p:sp>
        <p:nvSpPr>
          <p:cNvPr id="3" name="Content Placeholder 2">
            <a:extLst>
              <a:ext uri="{FF2B5EF4-FFF2-40B4-BE49-F238E27FC236}">
                <a16:creationId xmlns:a16="http://schemas.microsoft.com/office/drawing/2014/main" id="{5B322ECA-ED7F-12D1-53F0-A6AC49CD75A2}"/>
              </a:ext>
            </a:extLst>
          </p:cNvPr>
          <p:cNvSpPr>
            <a:spLocks noGrp="1"/>
          </p:cNvSpPr>
          <p:nvPr>
            <p:ph idx="1"/>
          </p:nvPr>
        </p:nvSpPr>
        <p:spPr/>
        <p:txBody>
          <a:bodyPr>
            <a:normAutofit fontScale="77500" lnSpcReduction="20000"/>
          </a:bodyPr>
          <a:lstStyle/>
          <a:p>
            <a:r>
              <a:rPr lang="en-GB" dirty="0"/>
              <a:t>A child or young person has SEN if they have a learning difficulty or disability which calls for special educational provision to be made for him or her. </a:t>
            </a:r>
          </a:p>
          <a:p>
            <a:pPr marL="0" indent="0">
              <a:buNone/>
            </a:pPr>
            <a:r>
              <a:rPr lang="en-GB" dirty="0"/>
              <a:t>A child of compulsory school age or a young person has a learning difficulty or disability if he or she: </a:t>
            </a:r>
          </a:p>
          <a:p>
            <a:r>
              <a:rPr lang="en-GB" dirty="0"/>
              <a:t>has a significantly greater difficulty in learning than the majority of others of the same age, or… </a:t>
            </a:r>
          </a:p>
          <a:p>
            <a:r>
              <a:rPr lang="en-GB" dirty="0"/>
              <a:t>has a disability which prevents or hinders him or her from making use of facilities of a kind generally provided for others of the same age in mainstream schools or mainstream post-16 institutions</a:t>
            </a:r>
          </a:p>
          <a:p>
            <a:pPr marL="0" indent="0">
              <a:buNone/>
            </a:pPr>
            <a:r>
              <a:rPr lang="en-GB" dirty="0">
                <a:hlinkClick r:id="rId2"/>
              </a:rPr>
              <a:t>https://assets.publishing.service.gov.uk/government/uploads/system/uploads/attachment_data/file/398815/SEND_Code_of_Practice_January_2015.pdf</a:t>
            </a:r>
            <a:r>
              <a:rPr lang="en-GB" dirty="0"/>
              <a:t> </a:t>
            </a:r>
          </a:p>
        </p:txBody>
      </p:sp>
    </p:spTree>
    <p:extLst>
      <p:ext uri="{BB962C8B-B14F-4D97-AF65-F5344CB8AC3E}">
        <p14:creationId xmlns:p14="http://schemas.microsoft.com/office/powerpoint/2010/main" val="13532496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780CE-9FA4-2505-1AD8-1F4673CD6983}"/>
              </a:ext>
            </a:extLst>
          </p:cNvPr>
          <p:cNvSpPr>
            <a:spLocks noGrp="1"/>
          </p:cNvSpPr>
          <p:nvPr>
            <p:ph type="title"/>
          </p:nvPr>
        </p:nvSpPr>
        <p:spPr/>
        <p:txBody>
          <a:bodyPr/>
          <a:lstStyle/>
          <a:p>
            <a:r>
              <a:rPr lang="en-GB" b="1" dirty="0"/>
              <a:t>Higher Education</a:t>
            </a:r>
          </a:p>
        </p:txBody>
      </p:sp>
      <p:sp>
        <p:nvSpPr>
          <p:cNvPr id="3" name="Content Placeholder 2">
            <a:extLst>
              <a:ext uri="{FF2B5EF4-FFF2-40B4-BE49-F238E27FC236}">
                <a16:creationId xmlns:a16="http://schemas.microsoft.com/office/drawing/2014/main" id="{DAA30701-7A03-3B64-11EE-FC762EEAAA3C}"/>
              </a:ext>
            </a:extLst>
          </p:cNvPr>
          <p:cNvSpPr>
            <a:spLocks noGrp="1"/>
          </p:cNvSpPr>
          <p:nvPr>
            <p:ph idx="1"/>
          </p:nvPr>
        </p:nvSpPr>
        <p:spPr/>
        <p:txBody>
          <a:bodyPr/>
          <a:lstStyle/>
          <a:p>
            <a:pPr algn="l"/>
            <a:r>
              <a:rPr lang="en-GB" b="0" i="0" dirty="0">
                <a:solidFill>
                  <a:srgbClr val="0B0C0C"/>
                </a:solidFill>
                <a:effectLst/>
                <a:latin typeface="GDS Transport"/>
              </a:rPr>
              <a:t>All universities and higher education colleges should have a person in charge of disability issues that you can talk to about the support they offer.</a:t>
            </a:r>
          </a:p>
          <a:p>
            <a:pPr algn="l"/>
            <a:r>
              <a:rPr lang="en-GB" b="0" i="0" dirty="0">
                <a:solidFill>
                  <a:srgbClr val="0B0C0C"/>
                </a:solidFill>
                <a:effectLst/>
                <a:latin typeface="GDS Transport"/>
              </a:rPr>
              <a:t>You can also ask local social services for an </a:t>
            </a:r>
            <a:r>
              <a:rPr lang="en-GB" b="0" i="0" dirty="0">
                <a:solidFill>
                  <a:srgbClr val="1D70B8"/>
                </a:solidFill>
                <a:effectLst/>
                <a:latin typeface="GDS Transport"/>
                <a:hlinkClick r:id="rId2"/>
              </a:rPr>
              <a:t>assessment</a:t>
            </a:r>
            <a:r>
              <a:rPr lang="en-GB" b="0" i="0" dirty="0">
                <a:solidFill>
                  <a:srgbClr val="0B0C0C"/>
                </a:solidFill>
                <a:effectLst/>
                <a:latin typeface="GDS Transport"/>
              </a:rPr>
              <a:t> to help with your day-to-day living needs</a:t>
            </a:r>
          </a:p>
          <a:p>
            <a:endParaRPr lang="en-GB" dirty="0"/>
          </a:p>
        </p:txBody>
      </p:sp>
    </p:spTree>
    <p:extLst>
      <p:ext uri="{BB962C8B-B14F-4D97-AF65-F5344CB8AC3E}">
        <p14:creationId xmlns:p14="http://schemas.microsoft.com/office/powerpoint/2010/main" val="3710905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BDF70-E3E8-48C4-9823-12D4E3488899}"/>
              </a:ext>
            </a:extLst>
          </p:cNvPr>
          <p:cNvSpPr>
            <a:spLocks noGrp="1"/>
          </p:cNvSpPr>
          <p:nvPr>
            <p:ph type="title"/>
          </p:nvPr>
        </p:nvSpPr>
        <p:spPr>
          <a:xfrm>
            <a:off x="931468" y="-376518"/>
            <a:ext cx="10329063" cy="2065470"/>
          </a:xfrm>
        </p:spPr>
        <p:txBody>
          <a:bodyPr anchor="t">
            <a:normAutofit fontScale="90000"/>
          </a:bodyPr>
          <a:lstStyle/>
          <a:p>
            <a:br>
              <a:rPr lang="es-ES" sz="5400" b="1" dirty="0">
                <a:solidFill>
                  <a:schemeClr val="bg1"/>
                </a:solidFill>
              </a:rPr>
            </a:br>
            <a:br>
              <a:rPr lang="es-ES" sz="5400" b="1" dirty="0">
                <a:solidFill>
                  <a:schemeClr val="bg1"/>
                </a:solidFill>
              </a:rPr>
            </a:br>
            <a:r>
              <a:rPr lang="es-ES" sz="5400" b="1" dirty="0" err="1">
                <a:solidFill>
                  <a:schemeClr val="bg1"/>
                </a:solidFill>
              </a:rPr>
              <a:t>Adults</a:t>
            </a:r>
            <a:r>
              <a:rPr lang="es-ES" sz="5400" b="1" dirty="0">
                <a:solidFill>
                  <a:schemeClr val="bg1"/>
                </a:solidFill>
              </a:rPr>
              <a:t> </a:t>
            </a:r>
            <a:r>
              <a:rPr lang="es-ES" sz="5400" b="1" dirty="0" err="1">
                <a:solidFill>
                  <a:schemeClr val="bg1"/>
                </a:solidFill>
              </a:rPr>
              <a:t>with</a:t>
            </a:r>
            <a:r>
              <a:rPr lang="es-ES" sz="5400" b="1" dirty="0">
                <a:solidFill>
                  <a:schemeClr val="bg1"/>
                </a:solidFill>
              </a:rPr>
              <a:t>  </a:t>
            </a:r>
            <a:r>
              <a:rPr lang="es-ES" sz="5400" b="1" dirty="0" err="1">
                <a:solidFill>
                  <a:schemeClr val="bg1"/>
                </a:solidFill>
              </a:rPr>
              <a:t>Disabilities</a:t>
            </a:r>
            <a:endParaRPr lang="es-ES" sz="5400" b="1" dirty="0">
              <a:solidFill>
                <a:schemeClr val="bg1"/>
              </a:solidFill>
            </a:endParaRPr>
          </a:p>
        </p:txBody>
      </p:sp>
      <p:sp>
        <p:nvSpPr>
          <p:cNvPr id="3" name="Content Placeholder 2">
            <a:extLst>
              <a:ext uri="{FF2B5EF4-FFF2-40B4-BE49-F238E27FC236}">
                <a16:creationId xmlns:a16="http://schemas.microsoft.com/office/drawing/2014/main" id="{53641C45-D76B-491E-81FF-0E267A60C190}"/>
              </a:ext>
            </a:extLst>
          </p:cNvPr>
          <p:cNvSpPr>
            <a:spLocks noGrp="1"/>
          </p:cNvSpPr>
          <p:nvPr>
            <p:ph idx="1"/>
          </p:nvPr>
        </p:nvSpPr>
        <p:spPr>
          <a:xfrm>
            <a:off x="772290" y="2608851"/>
            <a:ext cx="10647419" cy="3447704"/>
          </a:xfrm>
        </p:spPr>
        <p:txBody>
          <a:bodyPr anchor="t">
            <a:noAutofit/>
          </a:bodyPr>
          <a:lstStyle/>
          <a:p>
            <a:pPr algn="just">
              <a:lnSpc>
                <a:spcPct val="110000"/>
              </a:lnSpc>
            </a:pPr>
            <a:r>
              <a:rPr lang="en-GB" sz="2000" dirty="0">
                <a:solidFill>
                  <a:schemeClr val="bg1"/>
                </a:solidFill>
                <a:latin typeface="Arial" panose="020B0604020202020204" pitchFamily="34" charset="0"/>
                <a:cs typeface="Arial" panose="020B0604020202020204" pitchFamily="34" charset="0"/>
              </a:rPr>
              <a:t>An important phase is transition from child to adult. Other children may expect to go off to university at age 18 or 19.  This may not be an option for the young person who has complex health needs, particularly learning difficulties. Similarly, they may be less likely to leave home and find a job.  </a:t>
            </a:r>
          </a:p>
          <a:p>
            <a:pPr algn="just">
              <a:lnSpc>
                <a:spcPct val="110000"/>
              </a:lnSpc>
            </a:pPr>
            <a:r>
              <a:rPr lang="en-GB" sz="2000" dirty="0">
                <a:solidFill>
                  <a:schemeClr val="bg1"/>
                </a:solidFill>
                <a:latin typeface="Arial" panose="020B0604020202020204" pitchFamily="34" charset="0"/>
                <a:cs typeface="Arial" panose="020B0604020202020204" pitchFamily="34" charset="0"/>
              </a:rPr>
              <a:t>At this age, disabled young people transition from paediatric services – which may be very personalised and specific to the health issues – to adult services, in which they may feel abandoned and unsupported.  They will have to claim welfare benefits in their own rights, rather than these being claimed by the parents.  Various service interventions have sought to bridge this gap, such as transition assessments, transition plans, transition coordinators. </a:t>
            </a:r>
            <a:endParaRPr lang="es-ES"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216231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6DB5-54E7-FD1E-FFC6-6D2147975139}"/>
              </a:ext>
            </a:extLst>
          </p:cNvPr>
          <p:cNvSpPr>
            <a:spLocks noGrp="1"/>
          </p:cNvSpPr>
          <p:nvPr>
            <p:ph type="title"/>
          </p:nvPr>
        </p:nvSpPr>
        <p:spPr/>
        <p:txBody>
          <a:bodyPr>
            <a:normAutofit fontScale="90000"/>
          </a:bodyPr>
          <a:lstStyle/>
          <a:p>
            <a:r>
              <a:rPr lang="en-GB" b="1" dirty="0"/>
              <a:t>Disability Discrimination in Employment</a:t>
            </a:r>
          </a:p>
        </p:txBody>
      </p:sp>
      <p:sp>
        <p:nvSpPr>
          <p:cNvPr id="3" name="Content Placeholder 2">
            <a:extLst>
              <a:ext uri="{FF2B5EF4-FFF2-40B4-BE49-F238E27FC236}">
                <a16:creationId xmlns:a16="http://schemas.microsoft.com/office/drawing/2014/main" id="{E29A63DE-1A24-1DE0-1400-F6E26C7C2118}"/>
              </a:ext>
            </a:extLst>
          </p:cNvPr>
          <p:cNvSpPr>
            <a:spLocks noGrp="1"/>
          </p:cNvSpPr>
          <p:nvPr>
            <p:ph idx="1"/>
          </p:nvPr>
        </p:nvSpPr>
        <p:spPr>
          <a:xfrm>
            <a:off x="957431" y="2556931"/>
            <a:ext cx="9939166" cy="3886899"/>
          </a:xfrm>
        </p:spPr>
        <p:txBody>
          <a:bodyPr>
            <a:normAutofit fontScale="92500" lnSpcReduction="10000"/>
          </a:bodyPr>
          <a:lstStyle/>
          <a:p>
            <a:r>
              <a:rPr lang="en-GB" dirty="0"/>
              <a:t>Discriminating against someone in the workplace because they have a disability is illegal but it still happens.</a:t>
            </a:r>
          </a:p>
          <a:p>
            <a:r>
              <a:rPr lang="en-GB" dirty="0"/>
              <a:t>In some companies there is support and adjustments (which is law) but this does not happen throughout the UK</a:t>
            </a:r>
          </a:p>
          <a:p>
            <a:r>
              <a:rPr lang="en-GB" dirty="0"/>
              <a:t>Some people choose not to reveal a disability to an employer and this continues to divide the Disabled Community</a:t>
            </a:r>
          </a:p>
          <a:p>
            <a:r>
              <a:rPr lang="en-GB" dirty="0">
                <a:hlinkClick r:id="rId2"/>
              </a:rPr>
              <a:t>https://metro.co.uk/2022/05/22/people-reveal-the-reality-of-disability-discrimination-at-work-16680719/</a:t>
            </a:r>
            <a:r>
              <a:rPr lang="en-GB" dirty="0"/>
              <a:t> </a:t>
            </a:r>
          </a:p>
          <a:p>
            <a:r>
              <a:rPr lang="en-GB" dirty="0"/>
              <a:t>The disability employment rate was 52.7% in Q2 2021, compared to 81.0% for non-disabled people</a:t>
            </a:r>
          </a:p>
          <a:p>
            <a:endParaRPr lang="en-GB" dirty="0"/>
          </a:p>
        </p:txBody>
      </p:sp>
    </p:spTree>
    <p:extLst>
      <p:ext uri="{BB962C8B-B14F-4D97-AF65-F5344CB8AC3E}">
        <p14:creationId xmlns:p14="http://schemas.microsoft.com/office/powerpoint/2010/main" val="21961681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D6DB5-54E7-FD1E-FFC6-6D2147975139}"/>
              </a:ext>
            </a:extLst>
          </p:cNvPr>
          <p:cNvSpPr>
            <a:spLocks noGrp="1"/>
          </p:cNvSpPr>
          <p:nvPr>
            <p:ph type="title"/>
          </p:nvPr>
        </p:nvSpPr>
        <p:spPr/>
        <p:txBody>
          <a:bodyPr>
            <a:normAutofit fontScale="90000"/>
          </a:bodyPr>
          <a:lstStyle/>
          <a:p>
            <a:r>
              <a:rPr lang="en-GB" b="1" dirty="0"/>
              <a:t>Disability Discrimination in Employment</a:t>
            </a:r>
          </a:p>
        </p:txBody>
      </p:sp>
      <p:sp>
        <p:nvSpPr>
          <p:cNvPr id="3" name="Content Placeholder 2">
            <a:extLst>
              <a:ext uri="{FF2B5EF4-FFF2-40B4-BE49-F238E27FC236}">
                <a16:creationId xmlns:a16="http://schemas.microsoft.com/office/drawing/2014/main" id="{E29A63DE-1A24-1DE0-1400-F6E26C7C2118}"/>
              </a:ext>
            </a:extLst>
          </p:cNvPr>
          <p:cNvSpPr>
            <a:spLocks noGrp="1"/>
          </p:cNvSpPr>
          <p:nvPr>
            <p:ph idx="1"/>
          </p:nvPr>
        </p:nvSpPr>
        <p:spPr>
          <a:xfrm>
            <a:off x="903642" y="2431229"/>
            <a:ext cx="10693101" cy="4679578"/>
          </a:xfrm>
        </p:spPr>
        <p:txBody>
          <a:bodyPr>
            <a:normAutofit fontScale="40000" lnSpcReduction="20000"/>
          </a:bodyPr>
          <a:lstStyle/>
          <a:p>
            <a:r>
              <a:rPr lang="en-GB" sz="3500" dirty="0"/>
              <a:t>The disability employment rate was 52.7% in Q2 2021, compared to 81.0% for non-disabled people</a:t>
            </a:r>
          </a:p>
          <a:p>
            <a:pPr marL="0" indent="0">
              <a:buNone/>
            </a:pPr>
            <a:r>
              <a:rPr lang="en-GB" sz="3500" b="1" dirty="0"/>
              <a:t>The disability employment rate is lower for disabled people:</a:t>
            </a:r>
          </a:p>
          <a:p>
            <a:r>
              <a:rPr lang="en-GB" sz="3500" dirty="0"/>
              <a:t>with a mental health condition</a:t>
            </a:r>
          </a:p>
          <a:p>
            <a:r>
              <a:rPr lang="en-GB" sz="3500" dirty="0"/>
              <a:t>with five or more health conditions</a:t>
            </a:r>
          </a:p>
          <a:p>
            <a:pPr marL="0" indent="0">
              <a:buNone/>
            </a:pPr>
            <a:r>
              <a:rPr lang="en-GB" sz="3500" b="1" dirty="0"/>
              <a:t>Disabled people are more likely than non-disabled people to be:</a:t>
            </a:r>
          </a:p>
          <a:p>
            <a:r>
              <a:rPr lang="en-GB" sz="3500" dirty="0"/>
              <a:t>working in lower-skilled occupations</a:t>
            </a:r>
          </a:p>
          <a:p>
            <a:r>
              <a:rPr lang="en-GB" sz="3500" dirty="0"/>
              <a:t>self-employed</a:t>
            </a:r>
          </a:p>
          <a:p>
            <a:r>
              <a:rPr lang="en-GB" sz="3500" dirty="0"/>
              <a:t>working part-time (and subsequently less hours)</a:t>
            </a:r>
          </a:p>
          <a:p>
            <a:r>
              <a:rPr lang="en-GB" sz="3500" dirty="0"/>
              <a:t>working in the public sector</a:t>
            </a:r>
          </a:p>
          <a:p>
            <a:r>
              <a:rPr lang="en-GB" sz="3500" dirty="0"/>
              <a:t>temporarily away from work</a:t>
            </a:r>
          </a:p>
          <a:p>
            <a:pPr marL="0" indent="0">
              <a:buNone/>
            </a:pPr>
            <a:r>
              <a:rPr lang="en-GB" sz="3500" b="1" dirty="0"/>
              <a:t>Disabled people are as likely as non-disabled people to be:</a:t>
            </a:r>
          </a:p>
          <a:p>
            <a:r>
              <a:rPr lang="en-GB" sz="3500" dirty="0"/>
              <a:t>working for a small or medium sized employer </a:t>
            </a:r>
          </a:p>
          <a:p>
            <a:pPr marL="0" indent="0">
              <a:buNone/>
            </a:pPr>
            <a:r>
              <a:rPr lang="en-GB" sz="3500" dirty="0"/>
              <a:t>Disabled people are more likely to be working in health, retail, and education than other industries</a:t>
            </a:r>
          </a:p>
          <a:p>
            <a:r>
              <a:rPr lang="en-GB" sz="3500" dirty="0">
                <a:hlinkClick r:id="rId2"/>
              </a:rPr>
              <a:t>https://www.gov.uk/government/statistics/the-employment-of-disabled-people-2021/the-employment-of-disabled-people-2021</a:t>
            </a:r>
            <a:r>
              <a:rPr lang="en-GB" sz="3500" dirty="0"/>
              <a:t> </a:t>
            </a:r>
          </a:p>
          <a:p>
            <a:endParaRPr lang="en-GB" dirty="0"/>
          </a:p>
          <a:p>
            <a:endParaRPr lang="en-GB" dirty="0"/>
          </a:p>
        </p:txBody>
      </p:sp>
    </p:spTree>
    <p:extLst>
      <p:ext uri="{BB962C8B-B14F-4D97-AF65-F5344CB8AC3E}">
        <p14:creationId xmlns:p14="http://schemas.microsoft.com/office/powerpoint/2010/main" val="37386111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D773-EDF8-CD93-4567-C34B9009BFA0}"/>
              </a:ext>
            </a:extLst>
          </p:cNvPr>
          <p:cNvSpPr>
            <a:spLocks noGrp="1"/>
          </p:cNvSpPr>
          <p:nvPr>
            <p:ph type="title"/>
          </p:nvPr>
        </p:nvSpPr>
        <p:spPr/>
        <p:txBody>
          <a:bodyPr/>
          <a:lstStyle/>
          <a:p>
            <a:r>
              <a:rPr lang="en-GB" b="1" dirty="0"/>
              <a:t>Reasonable Adjustments</a:t>
            </a:r>
          </a:p>
        </p:txBody>
      </p:sp>
      <p:sp>
        <p:nvSpPr>
          <p:cNvPr id="3" name="Content Placeholder 2">
            <a:extLst>
              <a:ext uri="{FF2B5EF4-FFF2-40B4-BE49-F238E27FC236}">
                <a16:creationId xmlns:a16="http://schemas.microsoft.com/office/drawing/2014/main" id="{5D652D70-72C8-A2FC-031C-AF52848FE74C}"/>
              </a:ext>
            </a:extLst>
          </p:cNvPr>
          <p:cNvSpPr>
            <a:spLocks noGrp="1"/>
          </p:cNvSpPr>
          <p:nvPr>
            <p:ph idx="1"/>
          </p:nvPr>
        </p:nvSpPr>
        <p:spPr/>
        <p:txBody>
          <a:bodyPr>
            <a:normAutofit fontScale="92500" lnSpcReduction="10000"/>
          </a:bodyPr>
          <a:lstStyle/>
          <a:p>
            <a:r>
              <a:rPr lang="en-GB" dirty="0"/>
              <a:t>Under the Equality Act (2010) It is the duty of an education provider or employer to make </a:t>
            </a:r>
            <a:r>
              <a:rPr lang="en-GB" b="1" dirty="0"/>
              <a:t>reasonable adjustments </a:t>
            </a:r>
            <a:r>
              <a:rPr lang="en-GB" dirty="0"/>
              <a:t>to ensure a disabled individual is not discriminated against.</a:t>
            </a:r>
          </a:p>
          <a:p>
            <a:r>
              <a:rPr lang="en-GB" b="0" i="0" dirty="0">
                <a:solidFill>
                  <a:srgbClr val="0B0C0C"/>
                </a:solidFill>
                <a:effectLst/>
                <a:latin typeface="Arial" panose="020B0604020202020204" pitchFamily="34" charset="0"/>
                <a:cs typeface="Arial" panose="020B0604020202020204" pitchFamily="34" charset="0"/>
              </a:rPr>
              <a:t>These changes could include providing extra support and aids (like specialist teachers or equipment).</a:t>
            </a:r>
          </a:p>
          <a:p>
            <a:r>
              <a:rPr lang="en-GB" dirty="0">
                <a:latin typeface="Arial" panose="020B0604020202020204" pitchFamily="34" charset="0"/>
                <a:cs typeface="Arial" panose="020B0604020202020204" pitchFamily="34" charset="0"/>
              </a:rPr>
              <a:t>Schools are not subject to the reasonable adjustment duty to make alterations to physical features, like adding ramps. They must make the buildings accessible for their disabled pupils as part of their overall planning duties.</a:t>
            </a:r>
          </a:p>
        </p:txBody>
      </p:sp>
    </p:spTree>
    <p:extLst>
      <p:ext uri="{BB962C8B-B14F-4D97-AF65-F5344CB8AC3E}">
        <p14:creationId xmlns:p14="http://schemas.microsoft.com/office/powerpoint/2010/main" val="14570582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CD773-EDF8-CD93-4567-C34B9009BFA0}"/>
              </a:ext>
            </a:extLst>
          </p:cNvPr>
          <p:cNvSpPr>
            <a:spLocks noGrp="1"/>
          </p:cNvSpPr>
          <p:nvPr>
            <p:ph type="title"/>
          </p:nvPr>
        </p:nvSpPr>
        <p:spPr/>
        <p:txBody>
          <a:bodyPr/>
          <a:lstStyle/>
          <a:p>
            <a:r>
              <a:rPr lang="en-GB" b="1" dirty="0"/>
              <a:t>Reasonable Adjustments</a:t>
            </a:r>
          </a:p>
        </p:txBody>
      </p:sp>
      <p:sp>
        <p:nvSpPr>
          <p:cNvPr id="3" name="Content Placeholder 2">
            <a:extLst>
              <a:ext uri="{FF2B5EF4-FFF2-40B4-BE49-F238E27FC236}">
                <a16:creationId xmlns:a16="http://schemas.microsoft.com/office/drawing/2014/main" id="{5D652D70-72C8-A2FC-031C-AF52848FE74C}"/>
              </a:ext>
            </a:extLst>
          </p:cNvPr>
          <p:cNvSpPr>
            <a:spLocks noGrp="1"/>
          </p:cNvSpPr>
          <p:nvPr>
            <p:ph idx="1"/>
          </p:nvPr>
        </p:nvSpPr>
        <p:spPr>
          <a:xfrm>
            <a:off x="842963" y="2556932"/>
            <a:ext cx="11144250" cy="3700994"/>
          </a:xfrm>
        </p:spPr>
        <p:txBody>
          <a:bodyPr>
            <a:normAutofit fontScale="70000" lnSpcReduction="20000"/>
          </a:bodyPr>
          <a:lstStyle/>
          <a:p>
            <a:pPr marL="0" indent="0" algn="l" fontAlgn="base">
              <a:buNone/>
            </a:pPr>
            <a:r>
              <a:rPr lang="en-GB" b="0" i="0" dirty="0">
                <a:solidFill>
                  <a:srgbClr val="000000"/>
                </a:solidFill>
                <a:effectLst/>
                <a:latin typeface="Arial" panose="020B0604020202020204" pitchFamily="34" charset="0"/>
                <a:cs typeface="Arial" panose="020B0604020202020204" pitchFamily="34" charset="0"/>
              </a:rPr>
              <a:t>A </a:t>
            </a:r>
            <a:r>
              <a:rPr lang="en-GB" b="1" i="0" dirty="0">
                <a:solidFill>
                  <a:srgbClr val="000000"/>
                </a:solidFill>
                <a:effectLst/>
                <a:latin typeface="Arial" panose="020B0604020202020204" pitchFamily="34" charset="0"/>
                <a:cs typeface="Arial" panose="020B0604020202020204" pitchFamily="34" charset="0"/>
              </a:rPr>
              <a:t>'reasonable adjustment</a:t>
            </a:r>
            <a:r>
              <a:rPr lang="en-GB" b="0" i="0" dirty="0">
                <a:solidFill>
                  <a:srgbClr val="000000"/>
                </a:solidFill>
                <a:effectLst/>
                <a:latin typeface="Arial" panose="020B0604020202020204" pitchFamily="34" charset="0"/>
                <a:cs typeface="Arial" panose="020B0604020202020204" pitchFamily="34" charset="0"/>
              </a:rPr>
              <a:t>' is a change that must be made to remove or reduce a disadvantage related to:</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an employee's disability when doing their job</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a job applicant's disability when applying for a job</a:t>
            </a:r>
          </a:p>
          <a:p>
            <a:pPr algn="l" fontAlgn="base">
              <a:buFont typeface="Arial" panose="020B0604020202020204" pitchFamily="34" charset="0"/>
              <a:buChar char="•"/>
            </a:pPr>
            <a:endParaRPr lang="en-GB" b="0" i="0" dirty="0">
              <a:solidFill>
                <a:srgbClr val="000000"/>
              </a:solidFill>
              <a:effectLst/>
              <a:latin typeface="Arial" panose="020B0604020202020204" pitchFamily="34" charset="0"/>
              <a:cs typeface="Arial" panose="020B0604020202020204" pitchFamily="34" charset="0"/>
            </a:endParaRPr>
          </a:p>
          <a:p>
            <a:pPr marL="0" indent="0" algn="l" fontAlgn="base">
              <a:buNone/>
            </a:pPr>
            <a:r>
              <a:rPr lang="en-GB" b="1" i="0" dirty="0">
                <a:solidFill>
                  <a:srgbClr val="000000"/>
                </a:solidFill>
                <a:effectLst/>
                <a:latin typeface="Arial" panose="020B0604020202020204" pitchFamily="34" charset="0"/>
                <a:cs typeface="Arial" panose="020B0604020202020204" pitchFamily="34" charset="0"/>
              </a:rPr>
              <a:t>A reasonable adjustment could involve making changes to:</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the workplace</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equipment or services provided (both current or new services), for example an appropriate keyboard for someone with arthritis</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the ways things are done</a:t>
            </a:r>
          </a:p>
          <a:p>
            <a:pPr algn="l" fontAlgn="base">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make sure you can provide information in an accessible format</a:t>
            </a:r>
          </a:p>
          <a:p>
            <a:pPr marL="0" indent="0" algn="l" fontAlgn="base">
              <a:buNone/>
            </a:pPr>
            <a:r>
              <a:rPr lang="en-GB" b="0" i="0" dirty="0">
                <a:solidFill>
                  <a:srgbClr val="000000"/>
                </a:solidFill>
                <a:effectLst/>
                <a:latin typeface="Arial" panose="020B0604020202020204" pitchFamily="34" charset="0"/>
                <a:cs typeface="Arial" panose="020B0604020202020204" pitchFamily="34" charset="0"/>
                <a:hlinkClick r:id="rId2"/>
              </a:rPr>
              <a:t>https://www.acas.org.uk/reasonable-adjustments</a:t>
            </a:r>
            <a:r>
              <a:rPr lang="en-GB" dirty="0">
                <a:solidFill>
                  <a:srgbClr val="000000"/>
                </a:solidFill>
                <a:latin typeface="Arial" panose="020B0604020202020204" pitchFamily="34" charset="0"/>
                <a:cs typeface="Arial" panose="020B0604020202020204" pitchFamily="34" charset="0"/>
              </a:rPr>
              <a:t> </a:t>
            </a:r>
            <a:endParaRPr lang="en-GB" b="0" i="0" dirty="0">
              <a:solidFill>
                <a:srgbClr val="000000"/>
              </a:solidFill>
              <a:effectLst/>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4949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Violence and Abuse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998268" y="2524703"/>
            <a:ext cx="10415596" cy="3569235"/>
          </a:xfrm>
        </p:spPr>
        <p:txBody>
          <a:bodyPr>
            <a:normAutofit fontScale="85000" lnSpcReduction="20000"/>
          </a:bodyPr>
          <a:lstStyle/>
          <a:p>
            <a:pPr algn="just"/>
            <a:r>
              <a:rPr lang="en-GB" sz="2000" dirty="0">
                <a:latin typeface="Arial" panose="020B0604020202020204" pitchFamily="34" charset="0"/>
                <a:cs typeface="Arial" panose="020B0604020202020204" pitchFamily="34" charset="0"/>
              </a:rPr>
              <a:t>In 2020 throughout every age range, the percentage of disabled people who experienced any anti social behaviour was higher than those without a disability</a:t>
            </a:r>
          </a:p>
          <a:p>
            <a:pPr algn="just"/>
            <a:r>
              <a:rPr lang="en-GB" sz="2000" dirty="0">
                <a:latin typeface="Arial" panose="020B0604020202020204" pitchFamily="34" charset="0"/>
                <a:cs typeface="Arial" panose="020B0604020202020204" pitchFamily="34" charset="0"/>
              </a:rPr>
              <a:t>50.9% of 16-24 year olds with a disability experienced this compared with 40% of non-disabled people of the same age.</a:t>
            </a:r>
          </a:p>
          <a:p>
            <a:pPr algn="just"/>
            <a:r>
              <a:rPr lang="en-GB" sz="2000" dirty="0">
                <a:latin typeface="Arial" panose="020B0604020202020204" pitchFamily="34" charset="0"/>
                <a:cs typeface="Arial" panose="020B0604020202020204" pitchFamily="34" charset="0"/>
              </a:rPr>
              <a:t>3.8% of disabled people experienced sexual assault compared to 1.9% of non-disabled people.</a:t>
            </a:r>
          </a:p>
          <a:p>
            <a:pPr algn="just"/>
            <a:r>
              <a:rPr lang="en-GB" sz="2000" dirty="0">
                <a:latin typeface="Arial" panose="020B0604020202020204" pitchFamily="34" charset="0"/>
                <a:cs typeface="Arial" panose="020B0604020202020204" pitchFamily="34" charset="0"/>
              </a:rPr>
              <a:t>18% of disabled women in the UK experienced domestic abuse compared to 7.2% of non-disabled women.</a:t>
            </a:r>
          </a:p>
          <a:p>
            <a:r>
              <a:rPr lang="en-GB" sz="2000" dirty="0">
                <a:latin typeface="Arial" panose="020B0604020202020204" pitchFamily="34" charset="0"/>
                <a:cs typeface="Arial" panose="020B0604020202020204" pitchFamily="34" charset="0"/>
              </a:rPr>
              <a:t>ONS 2021 </a:t>
            </a:r>
            <a:r>
              <a:rPr lang="en-GB" sz="2000" dirty="0">
                <a:latin typeface="Arial" panose="020B0604020202020204" pitchFamily="34" charset="0"/>
                <a:cs typeface="Arial" panose="020B0604020202020204" pitchFamily="34" charset="0"/>
                <a:hlinkClick r:id="rId2"/>
              </a:rPr>
              <a:t>https://www.ons.gov.uk/peoplepopulationandcommunity/healthandsocialcare/disability/datasets/disabilityandcrime</a:t>
            </a:r>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Almost a third of disabled children and teenagers face abuse- </a:t>
            </a:r>
            <a:r>
              <a:rPr lang="en-GB" sz="2000" dirty="0">
                <a:latin typeface="Arial" panose="020B0604020202020204" pitchFamily="34" charset="0"/>
                <a:cs typeface="Arial" panose="020B0604020202020204" pitchFamily="34" charset="0"/>
                <a:hlinkClick r:id="rId3"/>
              </a:rPr>
              <a:t>https://www.theguardian.com/society/2022/mar/17/almost-a-third-of-disabled-children-and-teenagers-face-abuse-global-study-finds</a:t>
            </a:r>
            <a:r>
              <a:rPr lang="en-GB" sz="2000" dirty="0">
                <a:latin typeface="Arial" panose="020B0604020202020204" pitchFamily="34" charset="0"/>
                <a:cs typeface="Arial" panose="020B0604020202020204" pitchFamily="34" charset="0"/>
              </a:rPr>
              <a:t> </a:t>
            </a:r>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3529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40BAB49-521A-4847-8CD2-806C48DFA9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B98F1179-1183-4919-9064-D6B2602184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pic>
        <p:nvPicPr>
          <p:cNvPr id="13" name="Picture 12">
            <a:extLst>
              <a:ext uri="{FF2B5EF4-FFF2-40B4-BE49-F238E27FC236}">
                <a16:creationId xmlns:a16="http://schemas.microsoft.com/office/drawing/2014/main" id="{6441B39E-9CEC-491F-9A5D-487DED644F3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a:xfrm>
            <a:off x="7753991" y="990605"/>
            <a:ext cx="3508150" cy="2345264"/>
          </a:xfrm>
        </p:spPr>
        <p:txBody>
          <a:bodyPr vert="horz" lIns="91440" tIns="45720" rIns="91440" bIns="45720" rtlCol="0" anchor="b">
            <a:normAutofit/>
          </a:bodyPr>
          <a:lstStyle/>
          <a:p>
            <a:pPr>
              <a:lnSpc>
                <a:spcPct val="90000"/>
              </a:lnSpc>
            </a:pPr>
            <a:r>
              <a:rPr lang="en-US" sz="5400" b="1" dirty="0"/>
              <a:t>Domestic Abuse</a:t>
            </a: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7961634" y="3673841"/>
            <a:ext cx="3092865" cy="1933463"/>
          </a:xfrm>
        </p:spPr>
        <p:txBody>
          <a:bodyPr vert="horz" lIns="91440" tIns="45720" rIns="91440" bIns="45720" rtlCol="0" anchor="t">
            <a:normAutofit/>
          </a:bodyPr>
          <a:lstStyle/>
          <a:p>
            <a:pPr marL="0" indent="0" algn="ctr">
              <a:buNone/>
            </a:pPr>
            <a:r>
              <a:rPr lang="en-US" sz="2100" dirty="0">
                <a:solidFill>
                  <a:schemeClr val="tx1"/>
                </a:solidFill>
                <a:hlinkClick r:id="rId5"/>
              </a:rPr>
              <a:t>https://safelives.org.uk/knowledge-hub/spotlights/spotlight-2-disabled-people-and-domestic-abuse</a:t>
            </a:r>
            <a:r>
              <a:rPr lang="en-US" sz="2100" dirty="0">
                <a:solidFill>
                  <a:schemeClr val="tx1"/>
                </a:solidFill>
              </a:rPr>
              <a:t> </a:t>
            </a:r>
          </a:p>
        </p:txBody>
      </p:sp>
      <p:sp>
        <p:nvSpPr>
          <p:cNvPr id="15" name="Rectangle 14">
            <a:extLst>
              <a:ext uri="{FF2B5EF4-FFF2-40B4-BE49-F238E27FC236}">
                <a16:creationId xmlns:a16="http://schemas.microsoft.com/office/drawing/2014/main" id="{15572A79-1801-44EB-BDC2-BAEE6B473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6432130"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F01010E-22E8-FA1A-169D-18BAEF56A15C}"/>
              </a:ext>
            </a:extLst>
          </p:cNvPr>
          <p:cNvPicPr>
            <a:picLocks noChangeAspect="1"/>
          </p:cNvPicPr>
          <p:nvPr/>
        </p:nvPicPr>
        <p:blipFill>
          <a:blip r:embed="rId6"/>
          <a:stretch>
            <a:fillRect/>
          </a:stretch>
        </p:blipFill>
        <p:spPr>
          <a:xfrm>
            <a:off x="1147471" y="1383356"/>
            <a:ext cx="6322475" cy="3905025"/>
          </a:xfrm>
          <a:prstGeom prst="rect">
            <a:avLst/>
          </a:prstGeom>
        </p:spPr>
      </p:pic>
      <p:cxnSp>
        <p:nvCxnSpPr>
          <p:cNvPr id="17" name="Straight Connector 16">
            <a:extLst>
              <a:ext uri="{FF2B5EF4-FFF2-40B4-BE49-F238E27FC236}">
                <a16:creationId xmlns:a16="http://schemas.microsoft.com/office/drawing/2014/main" id="{7FD37111-10AC-4926-81AC-9AD3968FD1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9431" y="3509772"/>
            <a:ext cx="3074977" cy="12359"/>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0805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B6AE-50CE-4C4A-9E83-48C588A153B0}"/>
              </a:ext>
            </a:extLst>
          </p:cNvPr>
          <p:cNvSpPr>
            <a:spLocks noGrp="1"/>
          </p:cNvSpPr>
          <p:nvPr>
            <p:ph type="title"/>
          </p:nvPr>
        </p:nvSpPr>
        <p:spPr>
          <a:xfrm>
            <a:off x="252187" y="423220"/>
            <a:ext cx="11687623" cy="2456442"/>
          </a:xfrm>
        </p:spPr>
        <p:txBody>
          <a:bodyPr>
            <a:noAutofit/>
          </a:bodyPr>
          <a:lstStyle/>
          <a:p>
            <a:r>
              <a:rPr lang="en-GB" sz="3200" b="1" dirty="0">
                <a:latin typeface="Arial" panose="020B0604020202020204" pitchFamily="34" charset="0"/>
                <a:cs typeface="Arial" panose="020B0604020202020204" pitchFamily="34" charset="0"/>
              </a:rPr>
              <a:t>Why do Disabled People seem to be Disproportionately Targeted?</a:t>
            </a:r>
            <a:endParaRPr lang="es-ES"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CE0BE5-057C-45DC-B355-1200AF0F5D40}"/>
              </a:ext>
            </a:extLst>
          </p:cNvPr>
          <p:cNvSpPr>
            <a:spLocks noGrp="1"/>
          </p:cNvSpPr>
          <p:nvPr>
            <p:ph idx="1"/>
          </p:nvPr>
        </p:nvSpPr>
        <p:spPr>
          <a:xfrm>
            <a:off x="1295400" y="2664508"/>
            <a:ext cx="9601196" cy="3318936"/>
          </a:xfrm>
        </p:spPr>
        <p:txBody>
          <a:bodyPr>
            <a:normAutofit fontScale="92500" lnSpcReduction="20000"/>
          </a:bodyPr>
          <a:lstStyle/>
          <a:p>
            <a:r>
              <a:rPr lang="en-GB" sz="2400" dirty="0">
                <a:latin typeface="Arial" panose="020B0604020202020204" pitchFamily="34" charset="0"/>
                <a:cs typeface="Arial" panose="020B0604020202020204" pitchFamily="34" charset="0"/>
              </a:rPr>
              <a:t>Disabled people may have vulnerabilities arising from impairment.  </a:t>
            </a:r>
          </a:p>
          <a:p>
            <a:r>
              <a:rPr lang="en-GB" sz="2400" dirty="0">
                <a:latin typeface="Arial" panose="020B0604020202020204" pitchFamily="34" charset="0"/>
                <a:cs typeface="Arial" panose="020B0604020202020204" pitchFamily="34" charset="0"/>
              </a:rPr>
              <a:t>The person with mobility impairment cannot run away; </a:t>
            </a:r>
          </a:p>
          <a:p>
            <a:r>
              <a:rPr lang="en-GB" sz="2400" dirty="0">
                <a:latin typeface="Arial" panose="020B0604020202020204" pitchFamily="34" charset="0"/>
                <a:cs typeface="Arial" panose="020B0604020202020204" pitchFamily="34" charset="0"/>
              </a:rPr>
              <a:t>the blind or deaf person can less easily perceive danger; </a:t>
            </a:r>
          </a:p>
          <a:p>
            <a:r>
              <a:rPr lang="en-GB" sz="2400" dirty="0">
                <a:latin typeface="Arial" panose="020B0604020202020204" pitchFamily="34" charset="0"/>
                <a:cs typeface="Arial" panose="020B0604020202020204" pitchFamily="34" charset="0"/>
              </a:rPr>
              <a:t>someone with a speech or language impairment cannot communicate what has happened to them; </a:t>
            </a:r>
          </a:p>
          <a:p>
            <a:r>
              <a:rPr lang="en-GB" sz="2400" dirty="0">
                <a:latin typeface="Arial" panose="020B0604020202020204" pitchFamily="34" charset="0"/>
                <a:cs typeface="Arial" panose="020B0604020202020204" pitchFamily="34" charset="0"/>
              </a:rPr>
              <a:t>the physically frail person cannot defend themselves; a person with learning difficulties may be naïve and trusting or too open with information. </a:t>
            </a:r>
            <a:br>
              <a:rPr lang="en-GB" dirty="0"/>
            </a:br>
            <a:endParaRPr lang="es-ES" dirty="0"/>
          </a:p>
        </p:txBody>
      </p:sp>
    </p:spTree>
    <p:extLst>
      <p:ext uri="{BB962C8B-B14F-4D97-AF65-F5344CB8AC3E}">
        <p14:creationId xmlns:p14="http://schemas.microsoft.com/office/powerpoint/2010/main" val="759792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B5E1-35E3-471E-BBB9-2C80F06B320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Which disability is the most vulnerable to abuse?</a:t>
            </a:r>
            <a:endParaRPr lang="es-E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4C819FD-39B2-4426-93DF-4E7425CB04D9}"/>
              </a:ext>
            </a:extLst>
          </p:cNvPr>
          <p:cNvSpPr>
            <a:spLocks noGrp="1"/>
          </p:cNvSpPr>
          <p:nvPr>
            <p:ph idx="1"/>
          </p:nvPr>
        </p:nvSpPr>
        <p:spPr/>
        <p:txBody>
          <a:bodyPr/>
          <a:lstStyle/>
          <a:p>
            <a:pPr algn="just"/>
            <a:r>
              <a:rPr lang="en-GB" dirty="0"/>
              <a:t> -</a:t>
            </a:r>
            <a:r>
              <a:rPr lang="en-GB" sz="3200" dirty="0">
                <a:latin typeface="Arial" panose="020B0604020202020204" pitchFamily="34" charset="0"/>
                <a:cs typeface="Arial" panose="020B0604020202020204" pitchFamily="34" charset="0"/>
              </a:rPr>
              <a:t>People with learning difficulties, of all disabled people, seem the most likely to become victims of violence and abuse.</a:t>
            </a:r>
          </a:p>
          <a:p>
            <a:pPr algn="just"/>
            <a:endParaRPr lang="es-E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0412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Violence and Abuse</a:t>
            </a:r>
            <a:endParaRPr lang="es-ES" sz="4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a:xfrm>
            <a:off x="1116601" y="2568997"/>
            <a:ext cx="9601196" cy="3616649"/>
          </a:xfrm>
        </p:spPr>
        <p:txBody>
          <a:bodyPr>
            <a:normAutofit lnSpcReduction="10000"/>
          </a:bodyPr>
          <a:lstStyle/>
          <a:p>
            <a:pPr algn="just"/>
            <a:r>
              <a:rPr lang="en-GB" sz="2000" dirty="0">
                <a:latin typeface="Arial" panose="020B0604020202020204" pitchFamily="34" charset="0"/>
                <a:cs typeface="Arial" panose="020B0604020202020204" pitchFamily="34" charset="0"/>
              </a:rPr>
              <a:t>In 2010, David Askew, a 64-year-old man with learning difficulties from Greater Manchester, collapsed and died after years of bullying from local youths, who would prey on him for money and cigarettes. </a:t>
            </a:r>
            <a:endParaRPr lang="en-GB" dirty="0"/>
          </a:p>
          <a:p>
            <a:pPr algn="just"/>
            <a:r>
              <a:rPr lang="en-GB" sz="2000" dirty="0">
                <a:latin typeface="Arial" panose="020B0604020202020204" pitchFamily="34" charset="0"/>
                <a:cs typeface="Arial" panose="020B0604020202020204" pitchFamily="34" charset="0"/>
              </a:rPr>
              <a:t>In 2012, an enquiry was set up to investigate the widespread and ongoing abuses of people with learning difficulties at Winterbourne View, after undercover reporting at the private ‘care home’ by the BBC Panorama programme. Six members of staff went to prison as a result of criminal proceedings. </a:t>
            </a:r>
            <a:r>
              <a:rPr lang="en-GB" sz="2000" dirty="0">
                <a:latin typeface="Arial" panose="020B0604020202020204" pitchFamily="34" charset="0"/>
                <a:cs typeface="Arial" panose="020B0604020202020204" pitchFamily="34" charset="0"/>
                <a:hlinkClick r:id="rId2"/>
              </a:rPr>
              <a:t>https://www.mencap.org.uk/sites/default/files/2016-08/Out-of-Sight-Report.pdf</a:t>
            </a:r>
            <a:r>
              <a:rPr lang="en-GB" sz="2000" dirty="0">
                <a:latin typeface="Arial" panose="020B0604020202020204" pitchFamily="34" charset="0"/>
                <a:cs typeface="Arial" panose="020B0604020202020204" pitchFamily="34" charset="0"/>
              </a:rPr>
              <a:t> </a:t>
            </a:r>
          </a:p>
          <a:p>
            <a:pPr algn="just"/>
            <a:r>
              <a:rPr lang="en-GB" sz="2000" dirty="0">
                <a:latin typeface="Arial" panose="020B0604020202020204" pitchFamily="34" charset="0"/>
                <a:cs typeface="Arial" panose="020B0604020202020204" pitchFamily="34" charset="0"/>
              </a:rPr>
              <a:t>Care home put in special measures following report of abuse and inadequate staff training </a:t>
            </a:r>
            <a:r>
              <a:rPr lang="en-GB" sz="2000" dirty="0">
                <a:latin typeface="Arial" panose="020B0604020202020204" pitchFamily="34" charset="0"/>
                <a:cs typeface="Arial" panose="020B0604020202020204" pitchFamily="34" charset="0"/>
                <a:hlinkClick r:id="rId3"/>
              </a:rPr>
              <a:t>https://www.learningdisabilitytoday.co.uk/care-home-put-in-special-measures-following-report-of-abuse-and-inadequate-staff-training</a:t>
            </a:r>
            <a:r>
              <a:rPr lang="en-GB" sz="2000" dirty="0">
                <a:latin typeface="Arial" panose="020B0604020202020204" pitchFamily="34" charset="0"/>
                <a:cs typeface="Arial" panose="020B0604020202020204" pitchFamily="34" charset="0"/>
              </a:rPr>
              <a:t> </a:t>
            </a:r>
          </a:p>
          <a:p>
            <a:pPr algn="just"/>
            <a:endParaRPr lang="en-GB" sz="2000" dirty="0">
              <a:latin typeface="Arial" panose="020B0604020202020204" pitchFamily="34" charset="0"/>
              <a:cs typeface="Arial" panose="020B0604020202020204" pitchFamily="34" charset="0"/>
            </a:endParaRPr>
          </a:p>
          <a:p>
            <a:pPr algn="just"/>
            <a:endParaRPr lang="es-E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166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ACA7-A269-447E-9836-F0365D77EB59}"/>
              </a:ext>
            </a:extLst>
          </p:cNvPr>
          <p:cNvSpPr>
            <a:spLocks noGrp="1"/>
          </p:cNvSpPr>
          <p:nvPr>
            <p:ph type="title"/>
          </p:nvPr>
        </p:nvSpPr>
        <p:spPr/>
        <p:txBody>
          <a:bodyPr>
            <a:normAutofit/>
          </a:bodyPr>
          <a:lstStyle/>
          <a:p>
            <a:r>
              <a:rPr lang="en-GB" sz="4400" b="1" dirty="0">
                <a:latin typeface="Arial" panose="020B0604020202020204" pitchFamily="34" charset="0"/>
                <a:cs typeface="Arial" panose="020B0604020202020204" pitchFamily="34" charset="0"/>
              </a:rPr>
              <a:t>Disability Campaigns</a:t>
            </a:r>
          </a:p>
        </p:txBody>
      </p:sp>
      <p:sp>
        <p:nvSpPr>
          <p:cNvPr id="3" name="Content Placeholder 2">
            <a:extLst>
              <a:ext uri="{FF2B5EF4-FFF2-40B4-BE49-F238E27FC236}">
                <a16:creationId xmlns:a16="http://schemas.microsoft.com/office/drawing/2014/main" id="{E079A47C-8466-4A31-99AE-9C35576B13ED}"/>
              </a:ext>
            </a:extLst>
          </p:cNvPr>
          <p:cNvSpPr>
            <a:spLocks noGrp="1"/>
          </p:cNvSpPr>
          <p:nvPr>
            <p:ph idx="1"/>
          </p:nvPr>
        </p:nvSpPr>
        <p:spPr>
          <a:xfrm>
            <a:off x="1194099" y="2603351"/>
            <a:ext cx="9993854" cy="3575297"/>
          </a:xfrm>
        </p:spPr>
        <p:txBody>
          <a:bodyPr>
            <a:normAutofit fontScale="85000" lnSpcReduction="10000"/>
          </a:bodyPr>
          <a:lstStyle/>
          <a:p>
            <a:r>
              <a:rPr lang="en-GB" dirty="0">
                <a:latin typeface="Arial" panose="020B0604020202020204" pitchFamily="34" charset="0"/>
                <a:cs typeface="Arial" panose="020B0604020202020204" pitchFamily="34" charset="0"/>
              </a:rPr>
              <a:t>A brief History of Disabled Peoples Self Organisation</a:t>
            </a:r>
          </a:p>
          <a:p>
            <a:r>
              <a:rPr lang="en-GB" dirty="0">
                <a:latin typeface="Arial" panose="020B0604020202020204" pitchFamily="34" charset="0"/>
                <a:cs typeface="Arial" panose="020B0604020202020204" pitchFamily="34" charset="0"/>
                <a:hlinkClick r:id="rId2"/>
              </a:rPr>
              <a:t>https://historicengland.org.uk/content/docs/research/brief-history-disabled-peoples-self-organisation-pdf/</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Mencap- Campaigning History</a:t>
            </a:r>
          </a:p>
          <a:p>
            <a:r>
              <a:rPr lang="en-GB" dirty="0">
                <a:latin typeface="Arial" panose="020B0604020202020204" pitchFamily="34" charset="0"/>
                <a:cs typeface="Arial" panose="020B0604020202020204" pitchFamily="34" charset="0"/>
                <a:hlinkClick r:id="rId3"/>
              </a:rPr>
              <a:t>https://www.mencap.org.uk/get-involved/campaign-mencap/our-campaigning-history</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We The 15 (1 min 30)</a:t>
            </a:r>
          </a:p>
          <a:p>
            <a:r>
              <a:rPr lang="en-GB" dirty="0">
                <a:hlinkClick r:id="rId4"/>
              </a:rPr>
              <a:t>https://www.youtube.com/watch?v=Ng6mT_EJy2Q</a:t>
            </a:r>
            <a:r>
              <a:rPr lang="en-GB" dirty="0"/>
              <a:t> </a:t>
            </a:r>
          </a:p>
          <a:p>
            <a:r>
              <a:rPr lang="en-GB" dirty="0">
                <a:latin typeface="Arial" panose="020B0604020202020204" pitchFamily="34" charset="0"/>
                <a:cs typeface="Arial" panose="020B0604020202020204" pitchFamily="34" charset="0"/>
              </a:rPr>
              <a:t>Who Says (3 mins)</a:t>
            </a:r>
          </a:p>
          <a:p>
            <a:r>
              <a:rPr lang="en-GB" dirty="0">
                <a:hlinkClick r:id="rId5"/>
              </a:rPr>
              <a:t>https://www.youtube.com/watch?v=P7Ymwg530bo</a:t>
            </a:r>
            <a:r>
              <a:rPr lang="en-GB" dirty="0"/>
              <a:t> </a:t>
            </a:r>
          </a:p>
        </p:txBody>
      </p:sp>
    </p:spTree>
    <p:extLst>
      <p:ext uri="{BB962C8B-B14F-4D97-AF65-F5344CB8AC3E}">
        <p14:creationId xmlns:p14="http://schemas.microsoft.com/office/powerpoint/2010/main" val="134141409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2703</TotalTime>
  <Words>3580</Words>
  <Application>Microsoft Office PowerPoint</Application>
  <PresentationFormat>Widescreen</PresentationFormat>
  <Paragraphs>249</Paragraphs>
  <Slides>45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GDS Transport</vt:lpstr>
      <vt:lpstr>Hargreaves</vt:lpstr>
      <vt:lpstr>Arial</vt:lpstr>
      <vt:lpstr>Arial</vt:lpstr>
      <vt:lpstr>Times New Roman</vt:lpstr>
      <vt:lpstr>Wingdings</vt:lpstr>
      <vt:lpstr>Organic</vt:lpstr>
      <vt:lpstr>Disability</vt:lpstr>
      <vt:lpstr>Definitions</vt:lpstr>
      <vt:lpstr>What is Disability?</vt:lpstr>
      <vt:lpstr>Who is Affected?</vt:lpstr>
      <vt:lpstr>Who is Affected?</vt:lpstr>
      <vt:lpstr>A number of key terms to consider within disability</vt:lpstr>
      <vt:lpstr>How many people have a disability in the UK?</vt:lpstr>
      <vt:lpstr>????????. . ?</vt:lpstr>
      <vt:lpstr>This Raises 2 Issues:</vt:lpstr>
      <vt:lpstr>Inclusive language</vt:lpstr>
      <vt:lpstr>Inclusive language</vt:lpstr>
      <vt:lpstr>Society’s Perception - Beginnings </vt:lpstr>
      <vt:lpstr>Quick History . . . </vt:lpstr>
      <vt:lpstr>The Disability Movement</vt:lpstr>
      <vt:lpstr>The Disability Movement</vt:lpstr>
      <vt:lpstr>INDEPENDENT LIVING</vt:lpstr>
      <vt:lpstr>PowerPoint Presentation</vt:lpstr>
      <vt:lpstr>PowerPoint Presentation</vt:lpstr>
      <vt:lpstr>Social Stigma</vt:lpstr>
      <vt:lpstr>Let’s Hear from the Source:</vt:lpstr>
      <vt:lpstr>PowerPoint Presentation</vt:lpstr>
      <vt:lpstr>Disability facts and figures</vt:lpstr>
      <vt:lpstr>Disability Price Tag</vt:lpstr>
      <vt:lpstr>Disabling Barriers:</vt:lpstr>
      <vt:lpstr>A Life Worth Living With Disability?</vt:lpstr>
      <vt:lpstr>However…</vt:lpstr>
      <vt:lpstr>Perhaps Because… </vt:lpstr>
      <vt:lpstr>Key Policy and Legislation</vt:lpstr>
      <vt:lpstr>National Disability Strategy</vt:lpstr>
      <vt:lpstr>Equality Act 2010</vt:lpstr>
      <vt:lpstr>Disability in Education</vt:lpstr>
      <vt:lpstr>Disability in Education</vt:lpstr>
      <vt:lpstr>Special Educational Needs and Disability (SEND)</vt:lpstr>
      <vt:lpstr>Higher Education</vt:lpstr>
      <vt:lpstr>  Adults with  Disabilities</vt:lpstr>
      <vt:lpstr>Disability Discrimination in Employment</vt:lpstr>
      <vt:lpstr>Disability Discrimination in Employment</vt:lpstr>
      <vt:lpstr>Reasonable Adjustments</vt:lpstr>
      <vt:lpstr>Reasonable Adjustments</vt:lpstr>
      <vt:lpstr>Violence and Abuse</vt:lpstr>
      <vt:lpstr>Domestic Abuse</vt:lpstr>
      <vt:lpstr>Why do Disabled People seem to be Disproportionately Targeted?</vt:lpstr>
      <vt:lpstr>Which disability is the most vulnerable to abuse?</vt:lpstr>
      <vt:lpstr>Violence and Abuse</vt:lpstr>
      <vt:lpstr>Disability Campaigns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dc:title>
  <dc:creator>Besty Jose</dc:creator>
  <cp:lastModifiedBy>Joanne Davies (Yr Athrofa)</cp:lastModifiedBy>
  <cp:revision>28</cp:revision>
  <dcterms:created xsi:type="dcterms:W3CDTF">2020-05-27T11:46:42Z</dcterms:created>
  <dcterms:modified xsi:type="dcterms:W3CDTF">2022-07-19T12:30:40Z</dcterms:modified>
</cp:coreProperties>
</file>