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6" r:id="rId2"/>
    <p:sldId id="937" r:id="rId3"/>
    <p:sldId id="301" r:id="rId4"/>
    <p:sldId id="362" r:id="rId5"/>
    <p:sldId id="329" r:id="rId6"/>
    <p:sldId id="940" r:id="rId7"/>
    <p:sldId id="365" r:id="rId8"/>
    <p:sldId id="303" r:id="rId9"/>
    <p:sldId id="304" r:id="rId10"/>
    <p:sldId id="305" r:id="rId11"/>
    <p:sldId id="306" r:id="rId12"/>
    <p:sldId id="307" r:id="rId13"/>
    <p:sldId id="308" r:id="rId14"/>
    <p:sldId id="358" r:id="rId15"/>
    <p:sldId id="942" r:id="rId16"/>
    <p:sldId id="310" r:id="rId17"/>
    <p:sldId id="311" r:id="rId18"/>
    <p:sldId id="312" r:id="rId19"/>
    <p:sldId id="313" r:id="rId20"/>
    <p:sldId id="330" r:id="rId21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66FF"/>
    <a:srgbClr val="00CC00"/>
    <a:srgbClr val="FFCC99"/>
    <a:srgbClr val="D0CBD3"/>
    <a:srgbClr val="FFCCFF"/>
    <a:srgbClr val="99FF99"/>
    <a:srgbClr val="99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ED727EC-6090-4582-9C63-89295617FEFA}" v="9" dt="2022-10-06T20:34:22.0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514" autoAdjust="0"/>
  </p:normalViewPr>
  <p:slideViewPr>
    <p:cSldViewPr snapToGrid="0">
      <p:cViewPr>
        <p:scale>
          <a:sx n="70" d="100"/>
          <a:sy n="70" d="100"/>
        </p:scale>
        <p:origin x="993" y="27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BED727EC-6090-4582-9C63-89295617FEFA}"/>
    <pc:docChg chg="custSel delSld modSld">
      <pc:chgData name="Ewa Kazimierska" userId="8edb7084-dccb-4d8f-9cfb-38098ea1d667" providerId="ADAL" clId="{BED727EC-6090-4582-9C63-89295617FEFA}" dt="2022-10-06T20:37:39.810" v="42" actId="1076"/>
      <pc:docMkLst>
        <pc:docMk/>
      </pc:docMkLst>
      <pc:sldChg chg="modSp mod">
        <pc:chgData name="Ewa Kazimierska" userId="8edb7084-dccb-4d8f-9cfb-38098ea1d667" providerId="ADAL" clId="{BED727EC-6090-4582-9C63-89295617FEFA}" dt="2022-10-06T20:34:11.424" v="14" actId="1076"/>
        <pc:sldMkLst>
          <pc:docMk/>
          <pc:sldMk cId="0" sldId="256"/>
        </pc:sldMkLst>
        <pc:spChg chg="mod">
          <ac:chgData name="Ewa Kazimierska" userId="8edb7084-dccb-4d8f-9cfb-38098ea1d667" providerId="ADAL" clId="{BED727EC-6090-4582-9C63-89295617FEFA}" dt="2022-10-06T20:34:06.176" v="13" actId="207"/>
          <ac:spMkLst>
            <pc:docMk/>
            <pc:sldMk cId="0" sldId="256"/>
            <ac:spMk id="5" creationId="{A1238949-7568-4533-9088-229D9DD9A583}"/>
          </ac:spMkLst>
        </pc:spChg>
        <pc:spChg chg="mod">
          <ac:chgData name="Ewa Kazimierska" userId="8edb7084-dccb-4d8f-9cfb-38098ea1d667" providerId="ADAL" clId="{BED727EC-6090-4582-9C63-89295617FEFA}" dt="2022-10-06T20:33:49.487" v="10" actId="2711"/>
          <ac:spMkLst>
            <pc:docMk/>
            <pc:sldMk cId="0" sldId="256"/>
            <ac:spMk id="6" creationId="{E194A698-87BF-47CC-9192-2559C07A1862}"/>
          </ac:spMkLst>
        </pc:spChg>
        <pc:spChg chg="mod">
          <ac:chgData name="Ewa Kazimierska" userId="8edb7084-dccb-4d8f-9cfb-38098ea1d667" providerId="ADAL" clId="{BED727EC-6090-4582-9C63-89295617FEFA}" dt="2022-10-06T20:33:49.487" v="10" actId="2711"/>
          <ac:spMkLst>
            <pc:docMk/>
            <pc:sldMk cId="0" sldId="256"/>
            <ac:spMk id="7" creationId="{D1D9F40A-57EA-4D1D-82DF-2A3948EF824B}"/>
          </ac:spMkLst>
        </pc:spChg>
        <pc:spChg chg="mod">
          <ac:chgData name="Ewa Kazimierska" userId="8edb7084-dccb-4d8f-9cfb-38098ea1d667" providerId="ADAL" clId="{BED727EC-6090-4582-9C63-89295617FEFA}" dt="2022-10-06T20:33:49.487" v="10" actId="2711"/>
          <ac:spMkLst>
            <pc:docMk/>
            <pc:sldMk cId="0" sldId="256"/>
            <ac:spMk id="8" creationId="{B2ADD45A-1266-4ACF-A3B4-985474E2B9F9}"/>
          </ac:spMkLst>
        </pc:spChg>
        <pc:spChg chg="mod">
          <ac:chgData name="Ewa Kazimierska" userId="8edb7084-dccb-4d8f-9cfb-38098ea1d667" providerId="ADAL" clId="{BED727EC-6090-4582-9C63-89295617FEFA}" dt="2022-10-06T20:33:57.925" v="12" actId="113"/>
          <ac:spMkLst>
            <pc:docMk/>
            <pc:sldMk cId="0" sldId="256"/>
            <ac:spMk id="2070" creationId="{AECBDE9F-3DFA-43F7-B61A-5D028F3158D7}"/>
          </ac:spMkLst>
        </pc:spChg>
        <pc:picChg chg="mod">
          <ac:chgData name="Ewa Kazimierska" userId="8edb7084-dccb-4d8f-9cfb-38098ea1d667" providerId="ADAL" clId="{BED727EC-6090-4582-9C63-89295617FEFA}" dt="2022-10-06T20:33:49.487" v="10" actId="2711"/>
          <ac:picMkLst>
            <pc:docMk/>
            <pc:sldMk cId="0" sldId="256"/>
            <ac:picMk id="9" creationId="{CED0F15B-DCD5-4F46-95CD-88811ED99054}"/>
          </ac:picMkLst>
        </pc:picChg>
        <pc:picChg chg="mod">
          <ac:chgData name="Ewa Kazimierska" userId="8edb7084-dccb-4d8f-9cfb-38098ea1d667" providerId="ADAL" clId="{BED727EC-6090-4582-9C63-89295617FEFA}" dt="2022-10-06T20:34:11.424" v="14" actId="1076"/>
          <ac:picMkLst>
            <pc:docMk/>
            <pc:sldMk cId="0" sldId="256"/>
            <ac:picMk id="10" creationId="{7A3782CF-5C37-45D9-B349-6723B355E65C}"/>
          </ac:picMkLst>
        </pc:picChg>
      </pc:sldChg>
      <pc:sldChg chg="del">
        <pc:chgData name="Ewa Kazimierska" userId="8edb7084-dccb-4d8f-9cfb-38098ea1d667" providerId="ADAL" clId="{BED727EC-6090-4582-9C63-89295617FEFA}" dt="2022-10-06T20:37:10.072" v="39" actId="47"/>
        <pc:sldMkLst>
          <pc:docMk/>
          <pc:sldMk cId="2700973362" sldId="280"/>
        </pc:sldMkLst>
      </pc:sldChg>
      <pc:sldChg chg="del">
        <pc:chgData name="Ewa Kazimierska" userId="8edb7084-dccb-4d8f-9cfb-38098ea1d667" providerId="ADAL" clId="{BED727EC-6090-4582-9C63-89295617FEFA}" dt="2022-10-06T20:37:10.072" v="39" actId="47"/>
        <pc:sldMkLst>
          <pc:docMk/>
          <pc:sldMk cId="1617707750" sldId="281"/>
        </pc:sldMkLst>
      </pc:sldChg>
      <pc:sldChg chg="del">
        <pc:chgData name="Ewa Kazimierska" userId="8edb7084-dccb-4d8f-9cfb-38098ea1d667" providerId="ADAL" clId="{BED727EC-6090-4582-9C63-89295617FEFA}" dt="2022-10-06T20:37:10.072" v="39" actId="47"/>
        <pc:sldMkLst>
          <pc:docMk/>
          <pc:sldMk cId="148146123" sldId="283"/>
        </pc:sldMkLst>
      </pc:sldChg>
      <pc:sldChg chg="del">
        <pc:chgData name="Ewa Kazimierska" userId="8edb7084-dccb-4d8f-9cfb-38098ea1d667" providerId="ADAL" clId="{BED727EC-6090-4582-9C63-89295617FEFA}" dt="2022-10-06T20:37:10.072" v="39" actId="47"/>
        <pc:sldMkLst>
          <pc:docMk/>
          <pc:sldMk cId="3808704421" sldId="284"/>
        </pc:sldMkLst>
      </pc:sldChg>
      <pc:sldChg chg="modNotesTx">
        <pc:chgData name="Ewa Kazimierska" userId="8edb7084-dccb-4d8f-9cfb-38098ea1d667" providerId="ADAL" clId="{BED727EC-6090-4582-9C63-89295617FEFA}" dt="2022-10-06T20:34:34.251" v="22" actId="6549"/>
        <pc:sldMkLst>
          <pc:docMk/>
          <pc:sldMk cId="4204596783" sldId="301"/>
        </pc:sldMkLst>
      </pc:sldChg>
      <pc:sldChg chg="modNotesTx">
        <pc:chgData name="Ewa Kazimierska" userId="8edb7084-dccb-4d8f-9cfb-38098ea1d667" providerId="ADAL" clId="{BED727EC-6090-4582-9C63-89295617FEFA}" dt="2022-10-06T20:35:52.727" v="30" actId="6549"/>
        <pc:sldMkLst>
          <pc:docMk/>
          <pc:sldMk cId="960383494" sldId="303"/>
        </pc:sldMkLst>
      </pc:sldChg>
      <pc:sldChg chg="modNotesTx">
        <pc:chgData name="Ewa Kazimierska" userId="8edb7084-dccb-4d8f-9cfb-38098ea1d667" providerId="ADAL" clId="{BED727EC-6090-4582-9C63-89295617FEFA}" dt="2022-10-06T20:36:01.589" v="31" actId="6549"/>
        <pc:sldMkLst>
          <pc:docMk/>
          <pc:sldMk cId="2828162570" sldId="304"/>
        </pc:sldMkLst>
      </pc:sldChg>
      <pc:sldChg chg="modNotesTx">
        <pc:chgData name="Ewa Kazimierska" userId="8edb7084-dccb-4d8f-9cfb-38098ea1d667" providerId="ADAL" clId="{BED727EC-6090-4582-9C63-89295617FEFA}" dt="2022-10-06T20:36:10.457" v="32" actId="6549"/>
        <pc:sldMkLst>
          <pc:docMk/>
          <pc:sldMk cId="3282881540" sldId="305"/>
        </pc:sldMkLst>
      </pc:sldChg>
      <pc:sldChg chg="modNotesTx">
        <pc:chgData name="Ewa Kazimierska" userId="8edb7084-dccb-4d8f-9cfb-38098ea1d667" providerId="ADAL" clId="{BED727EC-6090-4582-9C63-89295617FEFA}" dt="2022-10-06T20:36:15.559" v="33" actId="6549"/>
        <pc:sldMkLst>
          <pc:docMk/>
          <pc:sldMk cId="4077936503" sldId="306"/>
        </pc:sldMkLst>
      </pc:sldChg>
      <pc:sldChg chg="modNotesTx">
        <pc:chgData name="Ewa Kazimierska" userId="8edb7084-dccb-4d8f-9cfb-38098ea1d667" providerId="ADAL" clId="{BED727EC-6090-4582-9C63-89295617FEFA}" dt="2022-10-06T20:36:21.493" v="34" actId="6549"/>
        <pc:sldMkLst>
          <pc:docMk/>
          <pc:sldMk cId="1773273786" sldId="308"/>
        </pc:sldMkLst>
      </pc:sldChg>
      <pc:sldChg chg="del">
        <pc:chgData name="Ewa Kazimierska" userId="8edb7084-dccb-4d8f-9cfb-38098ea1d667" providerId="ADAL" clId="{BED727EC-6090-4582-9C63-89295617FEFA}" dt="2022-10-06T20:37:10.072" v="39" actId="47"/>
        <pc:sldMkLst>
          <pc:docMk/>
          <pc:sldMk cId="3010792149" sldId="309"/>
        </pc:sldMkLst>
      </pc:sldChg>
      <pc:sldChg chg="modNotesTx">
        <pc:chgData name="Ewa Kazimierska" userId="8edb7084-dccb-4d8f-9cfb-38098ea1d667" providerId="ADAL" clId="{BED727EC-6090-4582-9C63-89295617FEFA}" dt="2022-10-06T20:36:37.749" v="36" actId="6549"/>
        <pc:sldMkLst>
          <pc:docMk/>
          <pc:sldMk cId="3441101947" sldId="310"/>
        </pc:sldMkLst>
      </pc:sldChg>
      <pc:sldChg chg="modNotesTx">
        <pc:chgData name="Ewa Kazimierska" userId="8edb7084-dccb-4d8f-9cfb-38098ea1d667" providerId="ADAL" clId="{BED727EC-6090-4582-9C63-89295617FEFA}" dt="2022-10-06T20:36:45.099" v="37" actId="6549"/>
        <pc:sldMkLst>
          <pc:docMk/>
          <pc:sldMk cId="513281591" sldId="312"/>
        </pc:sldMkLst>
      </pc:sldChg>
      <pc:sldChg chg="delSp modSp mod modNotesTx">
        <pc:chgData name="Ewa Kazimierska" userId="8edb7084-dccb-4d8f-9cfb-38098ea1d667" providerId="ADAL" clId="{BED727EC-6090-4582-9C63-89295617FEFA}" dt="2022-10-06T20:35:30.298" v="29" actId="6549"/>
        <pc:sldMkLst>
          <pc:docMk/>
          <pc:sldMk cId="1100079090" sldId="329"/>
        </pc:sldMkLst>
        <pc:spChg chg="del">
          <ac:chgData name="Ewa Kazimierska" userId="8edb7084-dccb-4d8f-9cfb-38098ea1d667" providerId="ADAL" clId="{BED727EC-6090-4582-9C63-89295617FEFA}" dt="2022-10-06T20:34:50.255" v="23" actId="478"/>
          <ac:spMkLst>
            <pc:docMk/>
            <pc:sldMk cId="1100079090" sldId="329"/>
            <ac:spMk id="4" creationId="{0316D6A6-C5D6-49F4-8CEC-198E9FD55524}"/>
          </ac:spMkLst>
        </pc:spChg>
        <pc:spChg chg="del">
          <ac:chgData name="Ewa Kazimierska" userId="8edb7084-dccb-4d8f-9cfb-38098ea1d667" providerId="ADAL" clId="{BED727EC-6090-4582-9C63-89295617FEFA}" dt="2022-10-06T20:35:01.141" v="24" actId="478"/>
          <ac:spMkLst>
            <pc:docMk/>
            <pc:sldMk cId="1100079090" sldId="329"/>
            <ac:spMk id="12" creationId="{6E5C079E-65C1-44F5-9815-25387EC539C1}"/>
          </ac:spMkLst>
        </pc:spChg>
        <pc:spChg chg="mod">
          <ac:chgData name="Ewa Kazimierska" userId="8edb7084-dccb-4d8f-9cfb-38098ea1d667" providerId="ADAL" clId="{BED727EC-6090-4582-9C63-89295617FEFA}" dt="2022-10-06T20:35:26.797" v="28" actId="1076"/>
          <ac:spMkLst>
            <pc:docMk/>
            <pc:sldMk cId="1100079090" sldId="329"/>
            <ac:spMk id="13" creationId="{82D654C7-C359-45D5-9211-7CF6D7DB4DDA}"/>
          </ac:spMkLst>
        </pc:spChg>
        <pc:spChg chg="mod">
          <ac:chgData name="Ewa Kazimierska" userId="8edb7084-dccb-4d8f-9cfb-38098ea1d667" providerId="ADAL" clId="{BED727EC-6090-4582-9C63-89295617FEFA}" dt="2022-10-06T20:35:22.389" v="27" actId="1076"/>
          <ac:spMkLst>
            <pc:docMk/>
            <pc:sldMk cId="1100079090" sldId="329"/>
            <ac:spMk id="14" creationId="{2B84F977-2B1E-4AD1-BE40-BFB200C6116A}"/>
          </ac:spMkLst>
        </pc:spChg>
        <pc:spChg chg="del">
          <ac:chgData name="Ewa Kazimierska" userId="8edb7084-dccb-4d8f-9cfb-38098ea1d667" providerId="ADAL" clId="{BED727EC-6090-4582-9C63-89295617FEFA}" dt="2022-10-06T20:35:01.141" v="24" actId="478"/>
          <ac:spMkLst>
            <pc:docMk/>
            <pc:sldMk cId="1100079090" sldId="329"/>
            <ac:spMk id="15" creationId="{E15796FE-07E5-41E5-ADF3-B34385B9D903}"/>
          </ac:spMkLst>
        </pc:spChg>
        <pc:picChg chg="mod">
          <ac:chgData name="Ewa Kazimierska" userId="8edb7084-dccb-4d8f-9cfb-38098ea1d667" providerId="ADAL" clId="{BED727EC-6090-4582-9C63-89295617FEFA}" dt="2022-10-06T20:35:12.506" v="25" actId="14100"/>
          <ac:picMkLst>
            <pc:docMk/>
            <pc:sldMk cId="1100079090" sldId="329"/>
            <ac:picMk id="9" creationId="{350F57D4-1357-4948-996D-F1E8355FBD18}"/>
          </ac:picMkLst>
        </pc:picChg>
      </pc:sldChg>
      <pc:sldChg chg="modSp mod modNotesTx">
        <pc:chgData name="Ewa Kazimierska" userId="8edb7084-dccb-4d8f-9cfb-38098ea1d667" providerId="ADAL" clId="{BED727EC-6090-4582-9C63-89295617FEFA}" dt="2022-10-06T20:37:39.810" v="42" actId="1076"/>
        <pc:sldMkLst>
          <pc:docMk/>
          <pc:sldMk cId="2019826469" sldId="330"/>
        </pc:sldMkLst>
        <pc:spChg chg="mod">
          <ac:chgData name="Ewa Kazimierska" userId="8edb7084-dccb-4d8f-9cfb-38098ea1d667" providerId="ADAL" clId="{BED727EC-6090-4582-9C63-89295617FEFA}" dt="2022-10-06T20:37:39.810" v="42" actId="1076"/>
          <ac:spMkLst>
            <pc:docMk/>
            <pc:sldMk cId="2019826469" sldId="330"/>
            <ac:spMk id="65" creationId="{65B1A54C-B87A-47F3-9762-2AF9DD9C82C2}"/>
          </ac:spMkLst>
        </pc:spChg>
        <pc:cxnChg chg="mod">
          <ac:chgData name="Ewa Kazimierska" userId="8edb7084-dccb-4d8f-9cfb-38098ea1d667" providerId="ADAL" clId="{BED727EC-6090-4582-9C63-89295617FEFA}" dt="2022-10-06T20:37:34.640" v="41" actId="14100"/>
          <ac:cxnSpMkLst>
            <pc:docMk/>
            <pc:sldMk cId="2019826469" sldId="330"/>
            <ac:cxnSpMk id="68" creationId="{C507996C-A109-4DCF-9A4A-F2E2F8F7630A}"/>
          </ac:cxnSpMkLst>
        </pc:cxnChg>
      </pc:sldChg>
      <pc:sldChg chg="del">
        <pc:chgData name="Ewa Kazimierska" userId="8edb7084-dccb-4d8f-9cfb-38098ea1d667" providerId="ADAL" clId="{BED727EC-6090-4582-9C63-89295617FEFA}" dt="2022-10-06T20:37:10.072" v="39" actId="47"/>
        <pc:sldMkLst>
          <pc:docMk/>
          <pc:sldMk cId="3559725865" sldId="367"/>
        </pc:sldMkLst>
      </pc:sldChg>
      <pc:sldChg chg="del">
        <pc:chgData name="Ewa Kazimierska" userId="8edb7084-dccb-4d8f-9cfb-38098ea1d667" providerId="ADAL" clId="{BED727EC-6090-4582-9C63-89295617FEFA}" dt="2022-10-06T20:37:10.072" v="39" actId="47"/>
        <pc:sldMkLst>
          <pc:docMk/>
          <pc:sldMk cId="631336837" sldId="368"/>
        </pc:sldMkLst>
      </pc:sldChg>
      <pc:sldChg chg="del">
        <pc:chgData name="Ewa Kazimierska" userId="8edb7084-dccb-4d8f-9cfb-38098ea1d667" providerId="ADAL" clId="{BED727EC-6090-4582-9C63-89295617FEFA}" dt="2022-10-06T20:37:10.072" v="39" actId="47"/>
        <pc:sldMkLst>
          <pc:docMk/>
          <pc:sldMk cId="515236647" sldId="370"/>
        </pc:sldMkLst>
      </pc:sldChg>
      <pc:sldChg chg="del">
        <pc:chgData name="Ewa Kazimierska" userId="8edb7084-dccb-4d8f-9cfb-38098ea1d667" providerId="ADAL" clId="{BED727EC-6090-4582-9C63-89295617FEFA}" dt="2022-10-06T20:37:10.072" v="39" actId="47"/>
        <pc:sldMkLst>
          <pc:docMk/>
          <pc:sldMk cId="2045747824" sldId="932"/>
        </pc:sldMkLst>
      </pc:sldChg>
      <pc:sldChg chg="modSp">
        <pc:chgData name="Ewa Kazimierska" userId="8edb7084-dccb-4d8f-9cfb-38098ea1d667" providerId="ADAL" clId="{BED727EC-6090-4582-9C63-89295617FEFA}" dt="2022-10-06T20:34:22.098" v="21" actId="20577"/>
        <pc:sldMkLst>
          <pc:docMk/>
          <pc:sldMk cId="362545178" sldId="937"/>
        </pc:sldMkLst>
        <pc:spChg chg="mod">
          <ac:chgData name="Ewa Kazimierska" userId="8edb7084-dccb-4d8f-9cfb-38098ea1d667" providerId="ADAL" clId="{BED727EC-6090-4582-9C63-89295617FEFA}" dt="2022-10-06T20:34:22.098" v="21" actId="20577"/>
          <ac:spMkLst>
            <pc:docMk/>
            <pc:sldMk cId="362545178" sldId="937"/>
            <ac:spMk id="3" creationId="{9B1637B1-440A-478B-83AD-5E1C3DE52A93}"/>
          </ac:spMkLst>
        </pc:spChg>
      </pc:sldChg>
      <pc:sldChg chg="modNotesTx">
        <pc:chgData name="Ewa Kazimierska" userId="8edb7084-dccb-4d8f-9cfb-38098ea1d667" providerId="ADAL" clId="{BED727EC-6090-4582-9C63-89295617FEFA}" dt="2022-10-06T20:36:29.879" v="35" actId="6549"/>
        <pc:sldMkLst>
          <pc:docMk/>
          <pc:sldMk cId="1712591871" sldId="94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478976-24DC-4FF6-BD4E-34E3C177A9DF}" type="datetimeFigureOut">
              <a:rPr lang="en-GB" smtClean="0"/>
              <a:t>27/09/2022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7CE375-7B2F-4C3D-B264-0293D0F88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9190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4535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1277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8006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1934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1534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442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5211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explain covalent compounds it s convenient to draw Lewis structures.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607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3444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3965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9396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42959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72844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13216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82653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43215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25147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4999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58A26-F339-4FEF-8527-F36EB7E24E1D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1938906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6D941-C70C-449B-A03D-B0894BC5E06D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5782775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9437A-A4D5-4AAF-92BF-A67CACE9B420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747558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98150-57FB-4014-B2B7-2ABF7B6ACB13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89528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06792-EC59-4F62-8737-04519C052B76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2690366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D3167-B1A4-4EC2-9B89-91D804388866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15991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1314C-D316-4612-BD22-88467D058CA0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9812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D234B-1A0A-408C-9D6A-05896E95F39D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9355351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229A-CB9D-491E-AC41-BF0268C75A88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275240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3A29D-A1E4-4E34-B30C-7859FF6A096A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6233540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96859-133D-41A6-99FF-36E2C64A131A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0449212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E96B0-EA3A-47B4-805B-448A8B1FFD3A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4646720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2.png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5.png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15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7A3782CF-5C37-45D9-B349-6723B355E65C}"/>
              </a:ext>
            </a:extLst>
          </p:cNvPr>
          <p:cNvPicPr preferRelativeResize="0"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1200"/>
            <a:ext cx="12192000" cy="6858000"/>
          </a:xfrm>
          <a:prstGeom prst="rect">
            <a:avLst/>
          </a:prstGeom>
        </p:spPr>
      </p:pic>
      <p:sp>
        <p:nvSpPr>
          <p:cNvPr id="2070" name="Rectangle 22">
            <a:extLst>
              <a:ext uri="{FF2B5EF4-FFF2-40B4-BE49-F238E27FC236}">
                <a16:creationId xmlns:a16="http://schemas.microsoft.com/office/drawing/2014/main" id="{AECBDE9F-3DFA-43F7-B61A-5D028F3158D7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208213" y="620714"/>
            <a:ext cx="7772400" cy="1470025"/>
          </a:xfrm>
        </p:spPr>
        <p:txBody>
          <a:bodyPr anchor="ctr"/>
          <a:lstStyle/>
          <a:p>
            <a:r>
              <a:rPr lang="es-UY" altLang="en-US" sz="4400" b="1" dirty="0">
                <a:solidFill>
                  <a:schemeClr val="tx1"/>
                </a:solidFill>
                <a:latin typeface="+mn-lt"/>
              </a:rPr>
              <a:t>CHEMICAL BONDS</a:t>
            </a:r>
            <a:endParaRPr lang="es-ES" altLang="en-US" sz="44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1238949-7568-4533-9088-229D9DD9A583}"/>
              </a:ext>
            </a:extLst>
          </p:cNvPr>
          <p:cNvSpPr txBox="1">
            <a:spLocks/>
          </p:cNvSpPr>
          <p:nvPr/>
        </p:nvSpPr>
        <p:spPr bwMode="auto">
          <a:xfrm>
            <a:off x="2711624" y="2564904"/>
            <a:ext cx="6858000" cy="947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6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br>
              <a:rPr lang="en-GB" dirty="0">
                <a:solidFill>
                  <a:srgbClr val="0000FF"/>
                </a:solidFill>
                <a:latin typeface="+mn-lt"/>
              </a:rPr>
            </a:br>
            <a:br>
              <a:rPr lang="en-GB" dirty="0">
                <a:solidFill>
                  <a:srgbClr val="0000FF"/>
                </a:solidFill>
                <a:latin typeface="+mn-lt"/>
              </a:rPr>
            </a:br>
            <a:r>
              <a:rPr lang="en-GB" sz="4000" dirty="0">
                <a:solidFill>
                  <a:srgbClr val="0000FF"/>
                </a:solidFill>
                <a:latin typeface="+mn-lt"/>
              </a:rPr>
              <a:t>Lecture 5</a:t>
            </a:r>
            <a:endParaRPr lang="en-GB" dirty="0">
              <a:solidFill>
                <a:srgbClr val="0000FF"/>
              </a:solidFill>
              <a:latin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94A698-87BF-47CC-9192-2559C07A1862}"/>
              </a:ext>
            </a:extLst>
          </p:cNvPr>
          <p:cNvSpPr txBox="1"/>
          <p:nvPr/>
        </p:nvSpPr>
        <p:spPr>
          <a:xfrm>
            <a:off x="5087888" y="5301208"/>
            <a:ext cx="2203552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Dr Ewa Kazimierska</a:t>
            </a:r>
          </a:p>
          <a:p>
            <a:endParaRPr lang="en-GB"/>
          </a:p>
          <a:p>
            <a:r>
              <a:rPr lang="en-GB" sz="1400"/>
              <a:t>e.kazimierska@uwtsd.ac.uk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D9F40A-57EA-4D1D-82DF-2A3948EF824B}"/>
              </a:ext>
            </a:extLst>
          </p:cNvPr>
          <p:cNvSpPr txBox="1"/>
          <p:nvPr/>
        </p:nvSpPr>
        <p:spPr>
          <a:xfrm>
            <a:off x="9982201" y="0"/>
            <a:ext cx="9348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Y2 2022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2ADD45A-1266-4ACF-A3B4-985474E2B9F9}"/>
              </a:ext>
            </a:extLst>
          </p:cNvPr>
          <p:cNvSpPr txBox="1"/>
          <p:nvPr/>
        </p:nvSpPr>
        <p:spPr>
          <a:xfrm>
            <a:off x="1524000" y="-11200"/>
            <a:ext cx="11752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ACDB4011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ED0F15B-DCD5-4F46-95CD-88811ED990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3073" y="5810250"/>
            <a:ext cx="2998927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FECB4A73-3391-4ADB-ADDA-64FC47DBB8D3}"/>
              </a:ext>
            </a:extLst>
          </p:cNvPr>
          <p:cNvPicPr preferRelativeResize="0"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84250" y="6381328"/>
            <a:ext cx="1383751" cy="483518"/>
          </a:xfrm>
          <a:prstGeom prst="rect">
            <a:avLst/>
          </a:prstGeom>
        </p:spPr>
      </p:pic>
      <p:sp>
        <p:nvSpPr>
          <p:cNvPr id="70" name="TextBox 69">
            <a:extLst>
              <a:ext uri="{FF2B5EF4-FFF2-40B4-BE49-F238E27FC236}">
                <a16:creationId xmlns:a16="http://schemas.microsoft.com/office/drawing/2014/main" id="{70367B55-6108-4B2B-92E8-EC99CABB3B4A}"/>
              </a:ext>
            </a:extLst>
          </p:cNvPr>
          <p:cNvSpPr txBox="1"/>
          <p:nvPr/>
        </p:nvSpPr>
        <p:spPr>
          <a:xfrm>
            <a:off x="220242" y="5653"/>
            <a:ext cx="4572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RECAP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0F89E6-0D70-4AF0-8025-A6DAA7DBC5A8}"/>
              </a:ext>
            </a:extLst>
          </p:cNvPr>
          <p:cNvSpPr txBox="1"/>
          <p:nvPr/>
        </p:nvSpPr>
        <p:spPr>
          <a:xfrm>
            <a:off x="753311" y="703292"/>
            <a:ext cx="10791725" cy="31166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ts val="34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cs typeface="Calibri" panose="020F0502020204030204" pitchFamily="34" charset="0"/>
              </a:rPr>
              <a:t>electrons have both </a:t>
            </a:r>
            <a:r>
              <a:rPr lang="en-GB" sz="2400" b="1" dirty="0">
                <a:solidFill>
                  <a:srgbClr val="0000FF"/>
                </a:solidFill>
                <a:cs typeface="Calibri" panose="020F0502020204030204" pitchFamily="34" charset="0"/>
              </a:rPr>
              <a:t>POTENTIAL</a:t>
            </a:r>
            <a:r>
              <a:rPr lang="en-GB" sz="2400" dirty="0">
                <a:cs typeface="Calibri" panose="020F0502020204030204" pitchFamily="34" charset="0"/>
              </a:rPr>
              <a:t> and </a:t>
            </a:r>
            <a:r>
              <a:rPr lang="en-GB" sz="2400" b="1" dirty="0">
                <a:solidFill>
                  <a:srgbClr val="00CC00"/>
                </a:solidFill>
                <a:cs typeface="Calibri" panose="020F0502020204030204" pitchFamily="34" charset="0"/>
              </a:rPr>
              <a:t>KINETIC</a:t>
            </a:r>
            <a:r>
              <a:rPr lang="en-GB" sz="2400" dirty="0">
                <a:cs typeface="Calibri" panose="020F0502020204030204" pitchFamily="34" charset="0"/>
              </a:rPr>
              <a:t> energy </a:t>
            </a:r>
          </a:p>
          <a:p>
            <a:pPr marL="342900" indent="-342900">
              <a:lnSpc>
                <a:spcPts val="34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B0F0"/>
                </a:solidFill>
                <a:cs typeface="Calibri" panose="020F0502020204030204" pitchFamily="34" charset="0"/>
              </a:rPr>
              <a:t>the chemical energy is a combination of kinetic and potential energy (total energy, E = </a:t>
            </a:r>
            <a:r>
              <a:rPr lang="en-GB" sz="2400" b="1" dirty="0">
                <a:solidFill>
                  <a:srgbClr val="0000FF"/>
                </a:solidFill>
                <a:cs typeface="Calibri" panose="020F0502020204030204" pitchFamily="34" charset="0"/>
              </a:rPr>
              <a:t>EP</a:t>
            </a:r>
            <a:r>
              <a:rPr lang="en-GB" sz="2400" b="1" dirty="0">
                <a:solidFill>
                  <a:srgbClr val="00B0F0"/>
                </a:solidFill>
                <a:cs typeface="Calibri" panose="020F0502020204030204" pitchFamily="34" charset="0"/>
              </a:rPr>
              <a:t> + </a:t>
            </a:r>
            <a:r>
              <a:rPr lang="en-GB" sz="2400" b="1" dirty="0">
                <a:solidFill>
                  <a:srgbClr val="00CC00"/>
                </a:solidFill>
                <a:cs typeface="Calibri" panose="020F0502020204030204" pitchFamily="34" charset="0"/>
              </a:rPr>
              <a:t>EK</a:t>
            </a:r>
            <a:r>
              <a:rPr lang="en-GB" sz="2400" b="1" dirty="0">
                <a:solidFill>
                  <a:srgbClr val="00B0F0"/>
                </a:solidFill>
                <a:cs typeface="Calibri" panose="020F0502020204030204" pitchFamily="34" charset="0"/>
              </a:rPr>
              <a:t>)</a:t>
            </a:r>
          </a:p>
          <a:p>
            <a:pPr marL="342900" indent="-342900">
              <a:lnSpc>
                <a:spcPts val="34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00FF"/>
                </a:solidFill>
                <a:cs typeface="Calibri" panose="020F0502020204030204" pitchFamily="34" charset="0"/>
              </a:rPr>
              <a:t>PE </a:t>
            </a:r>
            <a:r>
              <a:rPr lang="en-GB" sz="2400" dirty="0">
                <a:cs typeface="Calibri" panose="020F0502020204030204" pitchFamily="34" charset="0"/>
              </a:rPr>
              <a:t> of the outermost electrons depends on the position of the electron in the atom (electron configuration)</a:t>
            </a:r>
          </a:p>
          <a:p>
            <a:pPr marL="342900" indent="-342900">
              <a:lnSpc>
                <a:spcPts val="34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7030A0"/>
                </a:solidFill>
                <a:cs typeface="Calibri" panose="020F0502020204030204" pitchFamily="34" charset="0"/>
              </a:rPr>
              <a:t>periodic table </a:t>
            </a:r>
            <a:r>
              <a:rPr lang="en-GB" sz="2400" dirty="0">
                <a:cs typeface="Calibri" panose="020F0502020204030204" pitchFamily="34" charset="0"/>
              </a:rPr>
              <a:t>- useful tool to derive properties of the atom (reactivity, bonds it can form, etc.)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EE458F5-707E-490F-9A89-58A544D8A5B6}"/>
              </a:ext>
            </a:extLst>
          </p:cNvPr>
          <p:cNvSpPr txBox="1"/>
          <p:nvPr/>
        </p:nvSpPr>
        <p:spPr>
          <a:xfrm>
            <a:off x="1594648" y="3932844"/>
            <a:ext cx="4572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TODAY’s LECTURE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B1637B1-440A-478B-83AD-5E1C3DE52A93}"/>
              </a:ext>
            </a:extLst>
          </p:cNvPr>
          <p:cNvSpPr txBox="1"/>
          <p:nvPr/>
        </p:nvSpPr>
        <p:spPr>
          <a:xfrm>
            <a:off x="2934771" y="4456065"/>
            <a:ext cx="6463757" cy="22415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lnSpc>
                <a:spcPts val="34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B0F0"/>
                </a:solidFill>
                <a:cs typeface="Calibri" panose="020F0502020204030204" pitchFamily="34" charset="0"/>
              </a:rPr>
              <a:t>how much energy is stored in chemical bonds?</a:t>
            </a:r>
          </a:p>
          <a:p>
            <a:pPr marL="342900" indent="-342900">
              <a:lnSpc>
                <a:spcPts val="34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cs typeface="Calibri" panose="020F0502020204030204" pitchFamily="34" charset="0"/>
              </a:rPr>
              <a:t>types of bonds between atoms to consider:</a:t>
            </a:r>
          </a:p>
          <a:p>
            <a:pPr>
              <a:lnSpc>
                <a:spcPts val="3400"/>
              </a:lnSpc>
            </a:pPr>
            <a:r>
              <a:rPr lang="en-GB" sz="2400" dirty="0">
                <a:cs typeface="Calibri" panose="020F0502020204030204" pitchFamily="34" charset="0"/>
              </a:rPr>
              <a:t>	- ionic</a:t>
            </a:r>
          </a:p>
          <a:p>
            <a:pPr>
              <a:lnSpc>
                <a:spcPts val="3400"/>
              </a:lnSpc>
            </a:pPr>
            <a:r>
              <a:rPr lang="en-GB" sz="2400" dirty="0">
                <a:cs typeface="Calibri" panose="020F0502020204030204" pitchFamily="34" charset="0"/>
              </a:rPr>
              <a:t>	- metallic</a:t>
            </a:r>
          </a:p>
          <a:p>
            <a:pPr>
              <a:lnSpc>
                <a:spcPts val="3400"/>
              </a:lnSpc>
            </a:pPr>
            <a:r>
              <a:rPr lang="en-GB" sz="2400" dirty="0">
                <a:cs typeface="Calibri" panose="020F0502020204030204" pitchFamily="34" charset="0"/>
              </a:rPr>
              <a:t>	- covalent</a:t>
            </a:r>
          </a:p>
        </p:txBody>
      </p:sp>
    </p:spTree>
    <p:extLst>
      <p:ext uri="{BB962C8B-B14F-4D97-AF65-F5344CB8AC3E}">
        <p14:creationId xmlns:p14="http://schemas.microsoft.com/office/powerpoint/2010/main" val="362545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39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FDC1C012-8D42-435F-80EC-51B0EAAB7D44}"/>
              </a:ext>
            </a:extLst>
          </p:cNvPr>
          <p:cNvPicPr preferRelativeResize="0"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38C42A98-461E-450A-9779-A99C372F980A}"/>
              </a:ext>
            </a:extLst>
          </p:cNvPr>
          <p:cNvGrpSpPr/>
          <p:nvPr/>
        </p:nvGrpSpPr>
        <p:grpSpPr>
          <a:xfrm>
            <a:off x="1655257" y="1853723"/>
            <a:ext cx="4111063" cy="4094066"/>
            <a:chOff x="611690" y="307676"/>
            <a:chExt cx="3619383" cy="3616893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E3F4A760-F6DD-4ABD-B41F-9ABC0B35E00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76" r="88697" b="26114"/>
            <a:stretch/>
          </p:blipFill>
          <p:spPr>
            <a:xfrm>
              <a:off x="611690" y="790396"/>
              <a:ext cx="901038" cy="3122596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16AF5AF3-1B63-4531-B9A2-FD3C9A0EEA3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64882" t="-28" r="2331" b="25812"/>
            <a:stretch/>
          </p:blipFill>
          <p:spPr>
            <a:xfrm>
              <a:off x="1578384" y="790396"/>
              <a:ext cx="2652689" cy="3134173"/>
            </a:xfrm>
            <a:prstGeom prst="rect">
              <a:avLst/>
            </a:prstGeom>
          </p:spPr>
        </p:pic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E478BDDA-5DE0-44AC-874F-2C4E047AD912}"/>
                </a:ext>
              </a:extLst>
            </p:cNvPr>
            <p:cNvGrpSpPr/>
            <p:nvPr/>
          </p:nvGrpSpPr>
          <p:grpSpPr>
            <a:xfrm>
              <a:off x="680537" y="307676"/>
              <a:ext cx="3494058" cy="975068"/>
              <a:chOff x="726326" y="630867"/>
              <a:chExt cx="3494058" cy="975068"/>
            </a:xfrm>
          </p:grpSpPr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D573B3DA-84DB-4528-AE1D-6B4B2A7ED26C}"/>
                  </a:ext>
                </a:extLst>
              </p:cNvPr>
              <p:cNvSpPr txBox="1"/>
              <p:nvPr/>
            </p:nvSpPr>
            <p:spPr>
              <a:xfrm>
                <a:off x="726326" y="654361"/>
                <a:ext cx="265605" cy="3262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>
                    <a:latin typeface="Calibri" panose="020F0502020204030204" pitchFamily="34" charset="0"/>
                    <a:cs typeface="Calibri" panose="020F0502020204030204" pitchFamily="34" charset="0"/>
                  </a:rPr>
                  <a:t>1</a:t>
                </a:r>
              </a:p>
            </p:txBody>
          </p:sp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4FB4954C-6B0A-4FB7-9CC6-07D8D40586A1}"/>
                  </a:ext>
                </a:extLst>
              </p:cNvPr>
              <p:cNvSpPr txBox="1"/>
              <p:nvPr/>
            </p:nvSpPr>
            <p:spPr>
              <a:xfrm>
                <a:off x="751741" y="933798"/>
                <a:ext cx="261370" cy="24471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200" b="1">
                    <a:latin typeface="Calibri" panose="020F0502020204030204" pitchFamily="34" charset="0"/>
                    <a:cs typeface="Calibri" panose="020F0502020204030204" pitchFamily="34" charset="0"/>
                  </a:rPr>
                  <a:t>s</a:t>
                </a:r>
                <a:r>
                  <a:rPr lang="en-GB" sz="1200" b="1" baseline="30000">
                    <a:latin typeface="Calibri" panose="020F0502020204030204" pitchFamily="34" charset="0"/>
                    <a:cs typeface="Calibri" panose="020F0502020204030204" pitchFamily="34" charset="0"/>
                  </a:rPr>
                  <a:t>1</a:t>
                </a:r>
              </a:p>
            </p:txBody>
          </p:sp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D6979310-A46F-4B9A-ADCC-1423C6E755B2}"/>
                  </a:ext>
                </a:extLst>
              </p:cNvPr>
              <p:cNvSpPr txBox="1"/>
              <p:nvPr/>
            </p:nvSpPr>
            <p:spPr>
              <a:xfrm>
                <a:off x="1219696" y="1052479"/>
                <a:ext cx="265605" cy="3262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>
                    <a:latin typeface="Calibri" panose="020F0502020204030204" pitchFamily="34" charset="0"/>
                    <a:cs typeface="Calibri" panose="020F0502020204030204" pitchFamily="34" charset="0"/>
                  </a:rPr>
                  <a:t>2</a:t>
                </a:r>
              </a:p>
            </p:txBody>
          </p:sp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D559ED40-2940-48B1-B649-8493CA2EAAA6}"/>
                  </a:ext>
                </a:extLst>
              </p:cNvPr>
              <p:cNvSpPr txBox="1"/>
              <p:nvPr/>
            </p:nvSpPr>
            <p:spPr>
              <a:xfrm>
                <a:off x="1193109" y="1361221"/>
                <a:ext cx="261370" cy="24471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200" b="1">
                    <a:latin typeface="Calibri" panose="020F0502020204030204" pitchFamily="34" charset="0"/>
                    <a:cs typeface="Calibri" panose="020F0502020204030204" pitchFamily="34" charset="0"/>
                  </a:rPr>
                  <a:t>s</a:t>
                </a:r>
                <a:r>
                  <a:rPr lang="en-GB" sz="1200" b="1" baseline="30000">
                    <a:latin typeface="Calibri" panose="020F0502020204030204" pitchFamily="34" charset="0"/>
                    <a:cs typeface="Calibri" panose="020F0502020204030204" pitchFamily="34" charset="0"/>
                  </a:rPr>
                  <a:t>2</a:t>
                </a:r>
              </a:p>
            </p:txBody>
          </p:sp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FF58E28F-7B57-4DAB-BB44-31410DB07A52}"/>
                  </a:ext>
                </a:extLst>
              </p:cNvPr>
              <p:cNvSpPr txBox="1"/>
              <p:nvPr/>
            </p:nvSpPr>
            <p:spPr>
              <a:xfrm>
                <a:off x="1684617" y="1037246"/>
                <a:ext cx="265605" cy="3262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>
                    <a:latin typeface="Calibri" panose="020F0502020204030204" pitchFamily="34" charset="0"/>
                    <a:cs typeface="Calibri" panose="020F0502020204030204" pitchFamily="34" charset="0"/>
                  </a:rPr>
                  <a:t>3</a:t>
                </a:r>
              </a:p>
            </p:txBody>
          </p:sp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AAB9FA93-D5AE-4C6C-92EE-E7F8FD01D4EA}"/>
                  </a:ext>
                </a:extLst>
              </p:cNvPr>
              <p:cNvSpPr txBox="1"/>
              <p:nvPr/>
            </p:nvSpPr>
            <p:spPr>
              <a:xfrm>
                <a:off x="2097303" y="1052479"/>
                <a:ext cx="265605" cy="3262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>
                    <a:latin typeface="Calibri" panose="020F0502020204030204" pitchFamily="34" charset="0"/>
                    <a:cs typeface="Calibri" panose="020F0502020204030204" pitchFamily="34" charset="0"/>
                  </a:rPr>
                  <a:t>4</a:t>
                </a:r>
              </a:p>
            </p:txBody>
          </p:sp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1FE76BA7-F9DD-477C-94C8-87553284D465}"/>
                  </a:ext>
                </a:extLst>
              </p:cNvPr>
              <p:cNvSpPr txBox="1"/>
              <p:nvPr/>
            </p:nvSpPr>
            <p:spPr>
              <a:xfrm>
                <a:off x="2529536" y="1078557"/>
                <a:ext cx="265605" cy="3262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>
                    <a:latin typeface="Calibri" panose="020F0502020204030204" pitchFamily="34" charset="0"/>
                    <a:cs typeface="Calibri" panose="020F0502020204030204" pitchFamily="34" charset="0"/>
                  </a:rPr>
                  <a:t>5</a:t>
                </a:r>
              </a:p>
            </p:txBody>
          </p:sp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15F637EC-482D-4623-BDC3-F2B67CCEC1F1}"/>
                  </a:ext>
                </a:extLst>
              </p:cNvPr>
              <p:cNvSpPr txBox="1"/>
              <p:nvPr/>
            </p:nvSpPr>
            <p:spPr>
              <a:xfrm>
                <a:off x="2987276" y="1079376"/>
                <a:ext cx="265605" cy="3262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>
                    <a:latin typeface="Calibri" panose="020F0502020204030204" pitchFamily="34" charset="0"/>
                    <a:cs typeface="Calibri" panose="020F0502020204030204" pitchFamily="34" charset="0"/>
                  </a:rPr>
                  <a:t>6</a:t>
                </a:r>
              </a:p>
            </p:txBody>
          </p:sp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7F40D99D-72AE-47C4-9120-D1058C9CD579}"/>
                  </a:ext>
                </a:extLst>
              </p:cNvPr>
              <p:cNvSpPr txBox="1"/>
              <p:nvPr/>
            </p:nvSpPr>
            <p:spPr>
              <a:xfrm>
                <a:off x="3348032" y="1072297"/>
                <a:ext cx="265605" cy="3262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>
                    <a:latin typeface="Calibri" panose="020F0502020204030204" pitchFamily="34" charset="0"/>
                    <a:cs typeface="Calibri" panose="020F0502020204030204" pitchFamily="34" charset="0"/>
                  </a:rPr>
                  <a:t>7</a:t>
                </a:r>
              </a:p>
            </p:txBody>
          </p:sp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8DE159BD-9B99-42EB-AE33-2CFEAE22170E}"/>
                  </a:ext>
                </a:extLst>
              </p:cNvPr>
              <p:cNvSpPr txBox="1"/>
              <p:nvPr/>
            </p:nvSpPr>
            <p:spPr>
              <a:xfrm>
                <a:off x="3772724" y="630867"/>
                <a:ext cx="447660" cy="3262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>
                    <a:latin typeface="Calibri" panose="020F0502020204030204" pitchFamily="34" charset="0"/>
                    <a:cs typeface="Calibri" panose="020F0502020204030204" pitchFamily="34" charset="0"/>
                  </a:rPr>
                  <a:t>8/0</a:t>
                </a:r>
              </a:p>
            </p:txBody>
          </p:sp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951FFBE1-6355-4C8A-A0CE-C89D59D65E34}"/>
                  </a:ext>
                </a:extLst>
              </p:cNvPr>
              <p:cNvSpPr txBox="1"/>
              <p:nvPr/>
            </p:nvSpPr>
            <p:spPr>
              <a:xfrm>
                <a:off x="1645537" y="1361221"/>
                <a:ext cx="379918" cy="24471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200" b="1">
                    <a:latin typeface="Calibri" panose="020F0502020204030204" pitchFamily="34" charset="0"/>
                    <a:cs typeface="Calibri" panose="020F0502020204030204" pitchFamily="34" charset="0"/>
                  </a:rPr>
                  <a:t>s</a:t>
                </a:r>
                <a:r>
                  <a:rPr lang="en-GB" sz="1200" b="1" baseline="30000">
                    <a:latin typeface="Calibri" panose="020F0502020204030204" pitchFamily="34" charset="0"/>
                    <a:cs typeface="Calibri" panose="020F0502020204030204" pitchFamily="34" charset="0"/>
                  </a:rPr>
                  <a:t>2</a:t>
                </a:r>
                <a:r>
                  <a:rPr lang="en-GB" sz="1200" b="1">
                    <a:latin typeface="Calibri" panose="020F0502020204030204" pitchFamily="34" charset="0"/>
                    <a:cs typeface="Calibri" panose="020F0502020204030204" pitchFamily="34" charset="0"/>
                  </a:rPr>
                  <a:t>p</a:t>
                </a:r>
                <a:r>
                  <a:rPr lang="en-GB" sz="1200" b="1" baseline="30000">
                    <a:latin typeface="Calibri" panose="020F0502020204030204" pitchFamily="34" charset="0"/>
                    <a:cs typeface="Calibri" panose="020F0502020204030204" pitchFamily="34" charset="0"/>
                  </a:rPr>
                  <a:t>1</a:t>
                </a:r>
              </a:p>
            </p:txBody>
          </p:sp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D98F9FAD-335A-49EB-8462-9754078C78F8}"/>
                  </a:ext>
                </a:extLst>
              </p:cNvPr>
              <p:cNvSpPr txBox="1"/>
              <p:nvPr/>
            </p:nvSpPr>
            <p:spPr>
              <a:xfrm>
                <a:off x="2086410" y="1361220"/>
                <a:ext cx="379918" cy="24471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200" b="1">
                    <a:latin typeface="Calibri" panose="020F0502020204030204" pitchFamily="34" charset="0"/>
                    <a:cs typeface="Calibri" panose="020F0502020204030204" pitchFamily="34" charset="0"/>
                  </a:rPr>
                  <a:t>s</a:t>
                </a:r>
                <a:r>
                  <a:rPr lang="en-GB" sz="1200" b="1" baseline="30000">
                    <a:latin typeface="Calibri" panose="020F0502020204030204" pitchFamily="34" charset="0"/>
                    <a:cs typeface="Calibri" panose="020F0502020204030204" pitchFamily="34" charset="0"/>
                  </a:rPr>
                  <a:t>2</a:t>
                </a:r>
                <a:r>
                  <a:rPr lang="en-GB" sz="1200" b="1">
                    <a:latin typeface="Calibri" panose="020F0502020204030204" pitchFamily="34" charset="0"/>
                    <a:cs typeface="Calibri" panose="020F0502020204030204" pitchFamily="34" charset="0"/>
                  </a:rPr>
                  <a:t>p</a:t>
                </a:r>
                <a:r>
                  <a:rPr lang="en-GB" sz="1200" b="1" baseline="30000">
                    <a:latin typeface="Calibri" panose="020F0502020204030204" pitchFamily="34" charset="0"/>
                    <a:cs typeface="Calibri" panose="020F0502020204030204" pitchFamily="34" charset="0"/>
                  </a:rPr>
                  <a:t>2</a:t>
                </a:r>
              </a:p>
            </p:txBody>
          </p:sp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AF1F00A1-A64E-42D7-856C-A403905C31E9}"/>
                  </a:ext>
                </a:extLst>
              </p:cNvPr>
              <p:cNvSpPr txBox="1"/>
              <p:nvPr/>
            </p:nvSpPr>
            <p:spPr>
              <a:xfrm>
                <a:off x="2489178" y="1361219"/>
                <a:ext cx="379918" cy="24471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200" b="1">
                    <a:latin typeface="Calibri" panose="020F0502020204030204" pitchFamily="34" charset="0"/>
                    <a:cs typeface="Calibri" panose="020F0502020204030204" pitchFamily="34" charset="0"/>
                  </a:rPr>
                  <a:t>s</a:t>
                </a:r>
                <a:r>
                  <a:rPr lang="en-GB" sz="1200" b="1" baseline="30000">
                    <a:latin typeface="Calibri" panose="020F0502020204030204" pitchFamily="34" charset="0"/>
                    <a:cs typeface="Calibri" panose="020F0502020204030204" pitchFamily="34" charset="0"/>
                  </a:rPr>
                  <a:t>2</a:t>
                </a:r>
                <a:r>
                  <a:rPr lang="en-GB" sz="1200" b="1">
                    <a:latin typeface="Calibri" panose="020F0502020204030204" pitchFamily="34" charset="0"/>
                    <a:cs typeface="Calibri" panose="020F0502020204030204" pitchFamily="34" charset="0"/>
                  </a:rPr>
                  <a:t>p</a:t>
                </a:r>
                <a:r>
                  <a:rPr lang="en-GB" sz="1200" b="1" baseline="30000">
                    <a:latin typeface="Calibri" panose="020F0502020204030204" pitchFamily="34" charset="0"/>
                    <a:cs typeface="Calibri" panose="020F0502020204030204" pitchFamily="34" charset="0"/>
                  </a:rPr>
                  <a:t>3</a:t>
                </a:r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434B17E1-5689-4178-B03B-672E2F76C4EC}"/>
                  </a:ext>
                </a:extLst>
              </p:cNvPr>
              <p:cNvSpPr txBox="1"/>
              <p:nvPr/>
            </p:nvSpPr>
            <p:spPr>
              <a:xfrm>
                <a:off x="2937911" y="1361219"/>
                <a:ext cx="379918" cy="24471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200" b="1">
                    <a:latin typeface="Calibri" panose="020F0502020204030204" pitchFamily="34" charset="0"/>
                    <a:cs typeface="Calibri" panose="020F0502020204030204" pitchFamily="34" charset="0"/>
                  </a:rPr>
                  <a:t>s</a:t>
                </a:r>
                <a:r>
                  <a:rPr lang="en-GB" sz="1200" b="1" baseline="30000">
                    <a:latin typeface="Calibri" panose="020F0502020204030204" pitchFamily="34" charset="0"/>
                    <a:cs typeface="Calibri" panose="020F0502020204030204" pitchFamily="34" charset="0"/>
                  </a:rPr>
                  <a:t>2</a:t>
                </a:r>
                <a:r>
                  <a:rPr lang="en-GB" sz="1200" b="1">
                    <a:latin typeface="Calibri" panose="020F0502020204030204" pitchFamily="34" charset="0"/>
                    <a:cs typeface="Calibri" panose="020F0502020204030204" pitchFamily="34" charset="0"/>
                  </a:rPr>
                  <a:t>p</a:t>
                </a:r>
                <a:r>
                  <a:rPr lang="en-GB" sz="1200" b="1" baseline="30000">
                    <a:latin typeface="Calibri" panose="020F0502020204030204" pitchFamily="34" charset="0"/>
                    <a:cs typeface="Calibri" panose="020F0502020204030204" pitchFamily="34" charset="0"/>
                  </a:rPr>
                  <a:t>4</a:t>
                </a:r>
              </a:p>
            </p:txBody>
          </p:sp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1BC0B59F-6FCA-4F0F-B0AB-01F53E6773F7}"/>
                  </a:ext>
                </a:extLst>
              </p:cNvPr>
              <p:cNvSpPr txBox="1"/>
              <p:nvPr/>
            </p:nvSpPr>
            <p:spPr>
              <a:xfrm>
                <a:off x="3363026" y="1361219"/>
                <a:ext cx="379918" cy="24471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200" b="1">
                    <a:latin typeface="Calibri" panose="020F0502020204030204" pitchFamily="34" charset="0"/>
                    <a:cs typeface="Calibri" panose="020F0502020204030204" pitchFamily="34" charset="0"/>
                  </a:rPr>
                  <a:t>s</a:t>
                </a:r>
                <a:r>
                  <a:rPr lang="en-GB" sz="1200" b="1" baseline="30000">
                    <a:latin typeface="Calibri" panose="020F0502020204030204" pitchFamily="34" charset="0"/>
                    <a:cs typeface="Calibri" panose="020F0502020204030204" pitchFamily="34" charset="0"/>
                  </a:rPr>
                  <a:t>2</a:t>
                </a:r>
                <a:r>
                  <a:rPr lang="en-GB" sz="1200" b="1">
                    <a:latin typeface="Calibri" panose="020F0502020204030204" pitchFamily="34" charset="0"/>
                    <a:cs typeface="Calibri" panose="020F0502020204030204" pitchFamily="34" charset="0"/>
                  </a:rPr>
                  <a:t>p</a:t>
                </a:r>
                <a:r>
                  <a:rPr lang="en-GB" sz="1200" b="1" baseline="30000">
                    <a:latin typeface="Calibri" panose="020F0502020204030204" pitchFamily="34" charset="0"/>
                    <a:cs typeface="Calibri" panose="020F0502020204030204" pitchFamily="34" charset="0"/>
                  </a:rPr>
                  <a:t>5</a:t>
                </a:r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C47647F3-9ACF-484A-A75C-9B621A829A19}"/>
                  </a:ext>
                </a:extLst>
              </p:cNvPr>
              <p:cNvSpPr txBox="1"/>
              <p:nvPr/>
            </p:nvSpPr>
            <p:spPr>
              <a:xfrm>
                <a:off x="3791348" y="940877"/>
                <a:ext cx="379918" cy="24471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200" b="1">
                    <a:latin typeface="Calibri" panose="020F0502020204030204" pitchFamily="34" charset="0"/>
                    <a:cs typeface="Calibri" panose="020F0502020204030204" pitchFamily="34" charset="0"/>
                  </a:rPr>
                  <a:t>s</a:t>
                </a:r>
                <a:r>
                  <a:rPr lang="en-GB" sz="1200" b="1" baseline="30000">
                    <a:latin typeface="Calibri" panose="020F0502020204030204" pitchFamily="34" charset="0"/>
                    <a:cs typeface="Calibri" panose="020F0502020204030204" pitchFamily="34" charset="0"/>
                  </a:rPr>
                  <a:t>2</a:t>
                </a:r>
                <a:r>
                  <a:rPr lang="en-GB" sz="1200" b="1">
                    <a:latin typeface="Calibri" panose="020F0502020204030204" pitchFamily="34" charset="0"/>
                    <a:cs typeface="Calibri" panose="020F0502020204030204" pitchFamily="34" charset="0"/>
                  </a:rPr>
                  <a:t>p</a:t>
                </a:r>
                <a:r>
                  <a:rPr lang="en-GB" sz="1200" b="1" baseline="30000">
                    <a:latin typeface="Calibri" panose="020F0502020204030204" pitchFamily="34" charset="0"/>
                    <a:cs typeface="Calibri" panose="020F0502020204030204" pitchFamily="34" charset="0"/>
                  </a:rPr>
                  <a:t>6</a:t>
                </a:r>
              </a:p>
            </p:txBody>
          </p:sp>
        </p:grpSp>
      </p:grpSp>
      <p:sp>
        <p:nvSpPr>
          <p:cNvPr id="44" name="TextBox 43">
            <a:extLst>
              <a:ext uri="{FF2B5EF4-FFF2-40B4-BE49-F238E27FC236}">
                <a16:creationId xmlns:a16="http://schemas.microsoft.com/office/drawing/2014/main" id="{696F8DC5-F3B9-430D-87ED-CBD30EA58B91}"/>
              </a:ext>
            </a:extLst>
          </p:cNvPr>
          <p:cNvSpPr txBox="1"/>
          <p:nvPr/>
        </p:nvSpPr>
        <p:spPr>
          <a:xfrm>
            <a:off x="7850" y="84007"/>
            <a:ext cx="4572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OCTET / DUET RULE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F20C2F-53D4-490A-8FD5-83E51F6052B5}"/>
              </a:ext>
            </a:extLst>
          </p:cNvPr>
          <p:cNvSpPr txBox="1"/>
          <p:nvPr/>
        </p:nvSpPr>
        <p:spPr>
          <a:xfrm>
            <a:off x="6029742" y="71759"/>
            <a:ext cx="463825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Metal atoms want 0 valence electrons</a:t>
            </a:r>
          </a:p>
          <a:p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Non-metal/Metalloid atoms want 8 valence electrons (H wants 2)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26E1CE93-4C73-4C18-A97F-8ED133FF104A}"/>
              </a:ext>
            </a:extLst>
          </p:cNvPr>
          <p:cNvSpPr txBox="1"/>
          <p:nvPr/>
        </p:nvSpPr>
        <p:spPr>
          <a:xfrm>
            <a:off x="5840894" y="3789238"/>
            <a:ext cx="480131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Non-metal/Metalloid  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+  </a:t>
            </a:r>
            <a:r>
              <a:rPr lang="en-GB" sz="22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Non-metal/</a:t>
            </a:r>
          </a:p>
          <a:p>
            <a:r>
              <a:rPr lang="en-GB" sz="22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                                       Metalloid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C4DC0769-033B-4A85-B0A5-327EB580471D}"/>
              </a:ext>
            </a:extLst>
          </p:cNvPr>
          <p:cNvGrpSpPr/>
          <p:nvPr/>
        </p:nvGrpSpPr>
        <p:grpSpPr>
          <a:xfrm>
            <a:off x="6323450" y="1653435"/>
            <a:ext cx="3775777" cy="1720981"/>
            <a:chOff x="5076055" y="1938071"/>
            <a:chExt cx="3775777" cy="1720981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0E79356C-DA95-48EC-95A8-8C5BB4282FCE}"/>
                </a:ext>
              </a:extLst>
            </p:cNvPr>
            <p:cNvSpPr txBox="1"/>
            <p:nvPr/>
          </p:nvSpPr>
          <p:spPr>
            <a:xfrm>
              <a:off x="5076055" y="1938071"/>
              <a:ext cx="3775777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200" b="1" dirty="0">
                  <a:solidFill>
                    <a:srgbClr val="00B0F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Metal</a:t>
              </a:r>
              <a:r>
                <a:rPr lang="en-GB" sz="2200" b="1" dirty="0">
                  <a:latin typeface="Calibri" panose="020F0502020204030204" pitchFamily="34" charset="0"/>
                  <a:cs typeface="Calibri" panose="020F0502020204030204" pitchFamily="34" charset="0"/>
                </a:rPr>
                <a:t>  +  </a:t>
              </a:r>
              <a:r>
                <a:rPr lang="en-GB" sz="2200" b="1" dirty="0">
                  <a:solidFill>
                    <a:srgbClr val="00B05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Non-metal/Metalloid</a:t>
              </a:r>
              <a:endParaRPr lang="en-GB" sz="2200" b="1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58E4A217-45CD-4ECC-A8DA-43473EEE42F9}"/>
                </a:ext>
              </a:extLst>
            </p:cNvPr>
            <p:cNvSpPr txBox="1"/>
            <p:nvPr/>
          </p:nvSpPr>
          <p:spPr>
            <a:xfrm>
              <a:off x="5796136" y="2889611"/>
              <a:ext cx="2240717" cy="769441"/>
            </a:xfrm>
            <a:prstGeom prst="rect">
              <a:avLst/>
            </a:prstGeom>
            <a:noFill/>
            <a:ln w="28575">
              <a:solidFill>
                <a:srgbClr val="0070C0"/>
              </a:solidFill>
            </a:ln>
          </p:spPr>
          <p:txBody>
            <a:bodyPr wrap="square">
              <a:spAutoFit/>
            </a:bodyPr>
            <a:lstStyle/>
            <a:p>
              <a:r>
                <a:rPr lang="en-GB" sz="220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electron transfer </a:t>
              </a:r>
            </a:p>
            <a:p>
              <a:r>
                <a:rPr lang="en-GB" sz="2200" b="1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ionic compound</a:t>
              </a:r>
            </a:p>
          </p:txBody>
        </p:sp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AFD9C71C-2265-42A8-97CF-FFDFC6D55DC4}"/>
                </a:ext>
              </a:extLst>
            </p:cNvPr>
            <p:cNvCxnSpPr>
              <a:cxnSpLocks/>
            </p:cNvCxnSpPr>
            <p:nvPr/>
          </p:nvCxnSpPr>
          <p:spPr>
            <a:xfrm>
              <a:off x="6639757" y="2307403"/>
              <a:ext cx="0" cy="536042"/>
            </a:xfrm>
            <a:prstGeom prst="straightConnector1">
              <a:avLst/>
            </a:prstGeom>
            <a:ln w="28575">
              <a:solidFill>
                <a:srgbClr val="0070C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8" name="TextBox 37">
            <a:extLst>
              <a:ext uri="{FF2B5EF4-FFF2-40B4-BE49-F238E27FC236}">
                <a16:creationId xmlns:a16="http://schemas.microsoft.com/office/drawing/2014/main" id="{193B549D-66B7-4DE1-A6F0-EF83635499B7}"/>
              </a:ext>
            </a:extLst>
          </p:cNvPr>
          <p:cNvSpPr txBox="1"/>
          <p:nvPr/>
        </p:nvSpPr>
        <p:spPr>
          <a:xfrm>
            <a:off x="6567239" y="5204567"/>
            <a:ext cx="2639824" cy="769441"/>
          </a:xfrm>
          <a:prstGeom prst="rect">
            <a:avLst/>
          </a:prstGeom>
          <a:noFill/>
          <a:ln w="28575">
            <a:solidFill>
              <a:srgbClr val="00CC00"/>
            </a:solidFill>
          </a:ln>
        </p:spPr>
        <p:txBody>
          <a:bodyPr wrap="square">
            <a:spAutoFit/>
          </a:bodyPr>
          <a:lstStyle/>
          <a:p>
            <a:r>
              <a:rPr lang="en-GB" sz="2200" dirty="0">
                <a:solidFill>
                  <a:srgbClr val="00CC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sharing electrons </a:t>
            </a:r>
          </a:p>
          <a:p>
            <a:r>
              <a:rPr lang="en-GB" sz="2200" b="1" dirty="0">
                <a:solidFill>
                  <a:srgbClr val="00CC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covalent compound</a:t>
            </a:r>
            <a:endParaRPr lang="en-GB" sz="2200" b="1" dirty="0">
              <a:solidFill>
                <a:srgbClr val="00CC00"/>
              </a:solidFill>
            </a:endParaRPr>
          </a:p>
        </p:txBody>
      </p: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AD0F7BA0-F586-4D14-BEAC-29DDEED3B580}"/>
              </a:ext>
            </a:extLst>
          </p:cNvPr>
          <p:cNvCxnSpPr>
            <a:cxnSpLocks/>
          </p:cNvCxnSpPr>
          <p:nvPr/>
        </p:nvCxnSpPr>
        <p:spPr>
          <a:xfrm>
            <a:off x="7887151" y="4558678"/>
            <a:ext cx="0" cy="536042"/>
          </a:xfrm>
          <a:prstGeom prst="straightConnector1">
            <a:avLst/>
          </a:prstGeom>
          <a:ln w="28575">
            <a:solidFill>
              <a:srgbClr val="00CC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0B4D20B0-40B0-4DEA-9146-D1BEAE64D96E}"/>
              </a:ext>
            </a:extLst>
          </p:cNvPr>
          <p:cNvSpPr txBox="1"/>
          <p:nvPr/>
        </p:nvSpPr>
        <p:spPr>
          <a:xfrm>
            <a:off x="1490870" y="745727"/>
            <a:ext cx="4638260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refers to the tendency of atoms to have two or eight electrons in the valence shell</a:t>
            </a:r>
            <a:endParaRPr lang="en-GB" sz="2200" b="1" dirty="0">
              <a:solidFill>
                <a:srgbClr val="00B0F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86DDF7B-E66C-4901-9221-47496B2C744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799" t="30392" r="51496" b="17877"/>
          <a:stretch/>
        </p:blipFill>
        <p:spPr>
          <a:xfrm>
            <a:off x="674437" y="1767746"/>
            <a:ext cx="5328152" cy="5006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5967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Picture 5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B80789E6-01F7-4E9B-95AD-F39340DE91E4}"/>
              </a:ext>
            </a:extLst>
          </p:cNvPr>
          <p:cNvPicPr preferRelativeResize="0"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576"/>
            <a:ext cx="12192000" cy="6858000"/>
          </a:xfrm>
          <a:prstGeom prst="rect">
            <a:avLst/>
          </a:prstGeom>
        </p:spPr>
      </p:pic>
      <p:sp>
        <p:nvSpPr>
          <p:cNvPr id="69" name="TextBox 68">
            <a:extLst>
              <a:ext uri="{FF2B5EF4-FFF2-40B4-BE49-F238E27FC236}">
                <a16:creationId xmlns:a16="http://schemas.microsoft.com/office/drawing/2014/main" id="{8F7E82FF-7376-45C3-ABC7-39039B4C4C24}"/>
              </a:ext>
            </a:extLst>
          </p:cNvPr>
          <p:cNvSpPr txBox="1"/>
          <p:nvPr/>
        </p:nvSpPr>
        <p:spPr>
          <a:xfrm>
            <a:off x="330365" y="768367"/>
            <a:ext cx="11815810" cy="18086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ts val="34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exists between oppositely charged ions (atoms or groups of atoms with an electrostatic charge; </a:t>
            </a:r>
            <a:r>
              <a:rPr lang="en-GB" sz="24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ANION</a:t>
            </a:r>
            <a:r>
              <a:rPr lang="en-GB" sz="2800" b="1" baseline="30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CATION</a:t>
            </a:r>
            <a:r>
              <a:rPr lang="en-GB" sz="2800" b="1" baseline="30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+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) that electrostatically attract each other  </a:t>
            </a:r>
          </a:p>
          <a:p>
            <a:pPr marL="342900" indent="-342900">
              <a:lnSpc>
                <a:spcPts val="34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forms when </a:t>
            </a:r>
            <a:r>
              <a:rPr lang="en-GB" sz="2400" u="sng" dirty="0">
                <a:latin typeface="Calibri" panose="020F0502020204030204" pitchFamily="34" charset="0"/>
                <a:cs typeface="Calibri" panose="020F0502020204030204" pitchFamily="34" charset="0"/>
              </a:rPr>
              <a:t>electrons are transferred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from a </a:t>
            </a:r>
            <a:r>
              <a:rPr lang="en-GB" sz="24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metal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 to a </a:t>
            </a:r>
            <a:r>
              <a:rPr lang="en-GB" sz="2400" dirty="0">
                <a:solidFill>
                  <a:srgbClr val="00CC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non-metal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 in order to obtain a full valence shell for both atoms (8 electrons-octet)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70367B55-6108-4B2B-92E8-EC99CABB3B4A}"/>
              </a:ext>
            </a:extLst>
          </p:cNvPr>
          <p:cNvSpPr txBox="1"/>
          <p:nvPr/>
        </p:nvSpPr>
        <p:spPr>
          <a:xfrm>
            <a:off x="81221" y="77866"/>
            <a:ext cx="4572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IONIC BONDS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5185D45-1D64-468A-BC80-5C7B998C93C1}"/>
              </a:ext>
            </a:extLst>
          </p:cNvPr>
          <p:cNvSpPr txBox="1"/>
          <p:nvPr/>
        </p:nvSpPr>
        <p:spPr>
          <a:xfrm>
            <a:off x="5209293" y="3119430"/>
            <a:ext cx="3155031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4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	1s</a:t>
            </a:r>
            <a:r>
              <a:rPr lang="en-GB" sz="24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  2s</a:t>
            </a:r>
            <a:r>
              <a:rPr lang="en-GB" sz="24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2p</a:t>
            </a:r>
            <a:r>
              <a:rPr lang="en-GB" sz="24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6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  </a:t>
            </a:r>
            <a:r>
              <a:rPr lang="en-GB" sz="24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3s</a:t>
            </a:r>
            <a:r>
              <a:rPr lang="en-GB" sz="2400" b="1" baseline="300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A11991C-5D8D-4C2F-B121-B835D0CB70C3}"/>
              </a:ext>
            </a:extLst>
          </p:cNvPr>
          <p:cNvGrpSpPr/>
          <p:nvPr/>
        </p:nvGrpSpPr>
        <p:grpSpPr>
          <a:xfrm>
            <a:off x="1637974" y="4063744"/>
            <a:ext cx="2865460" cy="1394090"/>
            <a:chOff x="1201749" y="4495168"/>
            <a:chExt cx="2865460" cy="1394090"/>
          </a:xfrm>
        </p:grpSpPr>
        <p:sp>
          <p:nvSpPr>
            <p:cNvPr id="12" name="Curved Down Arrow 11">
              <a:extLst>
                <a:ext uri="{FF2B5EF4-FFF2-40B4-BE49-F238E27FC236}">
                  <a16:creationId xmlns:a16="http://schemas.microsoft.com/office/drawing/2014/main" id="{D7A9AAE3-AB24-4666-B09D-FF3D2E21ABB2}"/>
                </a:ext>
              </a:extLst>
            </p:cNvPr>
            <p:cNvSpPr/>
            <p:nvPr/>
          </p:nvSpPr>
          <p:spPr>
            <a:xfrm>
              <a:off x="2016730" y="4495168"/>
              <a:ext cx="1319115" cy="674688"/>
            </a:xfrm>
            <a:prstGeom prst="curvedDownArrow">
              <a:avLst/>
            </a:prstGeom>
            <a:noFill/>
            <a:ln w="5715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31E647D3-0264-425E-BD96-62F01A399500}"/>
                </a:ext>
              </a:extLst>
            </p:cNvPr>
            <p:cNvGrpSpPr/>
            <p:nvPr/>
          </p:nvGrpSpPr>
          <p:grpSpPr>
            <a:xfrm>
              <a:off x="1201749" y="5040625"/>
              <a:ext cx="1034257" cy="830997"/>
              <a:chOff x="4788024" y="2636912"/>
              <a:chExt cx="1034257" cy="816532"/>
            </a:xfrm>
          </p:grpSpPr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1CCA5A3C-E398-4A6F-8E58-2F2C67D64AB9}"/>
                  </a:ext>
                </a:extLst>
              </p:cNvPr>
              <p:cNvSpPr txBox="1"/>
              <p:nvPr/>
            </p:nvSpPr>
            <p:spPr>
              <a:xfrm>
                <a:off x="4788024" y="2636912"/>
                <a:ext cx="1034257" cy="8165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48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Na </a:t>
                </a:r>
              </a:p>
            </p:txBody>
          </p:sp>
          <p:pic>
            <p:nvPicPr>
              <p:cNvPr id="25" name="Picture 24">
                <a:extLst>
                  <a:ext uri="{FF2B5EF4-FFF2-40B4-BE49-F238E27FC236}">
                    <a16:creationId xmlns:a16="http://schemas.microsoft.com/office/drawing/2014/main" id="{3021482B-6C69-414C-8199-4E4C158F537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600542" y="2860895"/>
                <a:ext cx="192845" cy="192845"/>
              </a:xfrm>
              <a:prstGeom prst="rect">
                <a:avLst/>
              </a:prstGeom>
            </p:spPr>
          </p:pic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C73C4A83-2D35-438D-A339-995B35DCE779}"/>
                </a:ext>
              </a:extLst>
            </p:cNvPr>
            <p:cNvGrpSpPr/>
            <p:nvPr/>
          </p:nvGrpSpPr>
          <p:grpSpPr>
            <a:xfrm>
              <a:off x="3235048" y="5042936"/>
              <a:ext cx="825706" cy="830997"/>
              <a:chOff x="4788024" y="2636912"/>
              <a:chExt cx="825706" cy="816532"/>
            </a:xfrm>
          </p:grpSpPr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BCB6F555-F501-4BD7-A2EC-F28814BC23D6}"/>
                  </a:ext>
                </a:extLst>
              </p:cNvPr>
              <p:cNvSpPr txBox="1"/>
              <p:nvPr/>
            </p:nvSpPr>
            <p:spPr>
              <a:xfrm>
                <a:off x="4788024" y="2636912"/>
                <a:ext cx="793807" cy="8165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48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Cl </a:t>
                </a:r>
              </a:p>
            </p:txBody>
          </p:sp>
          <p:pic>
            <p:nvPicPr>
              <p:cNvPr id="23" name="Picture 22">
                <a:extLst>
                  <a:ext uri="{FF2B5EF4-FFF2-40B4-BE49-F238E27FC236}">
                    <a16:creationId xmlns:a16="http://schemas.microsoft.com/office/drawing/2014/main" id="{F92169F6-4439-4559-BB16-DABE867BE68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420885" y="2837729"/>
                <a:ext cx="192845" cy="192845"/>
              </a:xfrm>
              <a:prstGeom prst="rect">
                <a:avLst/>
              </a:prstGeom>
            </p:spPr>
          </p:pic>
        </p:grp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3CDBFE2A-8DB1-4ED1-88B6-0097D030B2E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874364" y="5464837"/>
              <a:ext cx="192845" cy="196261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6F004B3E-6B90-420F-87DC-351341519B8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411342" y="5692997"/>
              <a:ext cx="192845" cy="196261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AA9C2466-6434-4CF5-9C6A-164439664ED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604187" y="5687056"/>
              <a:ext cx="192845" cy="196261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1702337D-7321-4570-BEE6-2B42633A198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397286" y="5007731"/>
              <a:ext cx="192845" cy="196261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752D862A-29D3-437F-BDD7-F6FBEE5F441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585928" y="5001790"/>
              <a:ext cx="192845" cy="196261"/>
            </a:xfrm>
            <a:prstGeom prst="rect">
              <a:avLst/>
            </a:prstGeom>
          </p:spPr>
        </p:pic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DF271BDB-4CAD-48BF-ADCC-222D19D6F48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100271" y="5464837"/>
              <a:ext cx="192845" cy="196261"/>
            </a:xfrm>
            <a:prstGeom prst="rect">
              <a:avLst/>
            </a:prstGeom>
          </p:spPr>
        </p:pic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E8A9C1E-26FE-4212-A25C-06D886B31721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959044" y="5223870"/>
              <a:ext cx="276962" cy="255590"/>
            </a:xfrm>
            <a:prstGeom prst="ellipse">
              <a:avLst/>
            </a:prstGeom>
            <a:noFill/>
            <a:ln w="5715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</p:grp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2993DC83-356D-4257-B7F8-263F7ABFE4AE}"/>
              </a:ext>
            </a:extLst>
          </p:cNvPr>
          <p:cNvCxnSpPr>
            <a:cxnSpLocks/>
          </p:cNvCxnSpPr>
          <p:nvPr/>
        </p:nvCxnSpPr>
        <p:spPr>
          <a:xfrm>
            <a:off x="4653221" y="5008439"/>
            <a:ext cx="611688" cy="0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" name="Group 26">
            <a:extLst>
              <a:ext uri="{FF2B5EF4-FFF2-40B4-BE49-F238E27FC236}">
                <a16:creationId xmlns:a16="http://schemas.microsoft.com/office/drawing/2014/main" id="{63093536-91B8-443F-AAF6-3FADF105EA23}"/>
              </a:ext>
            </a:extLst>
          </p:cNvPr>
          <p:cNvGrpSpPr/>
          <p:nvPr/>
        </p:nvGrpSpPr>
        <p:grpSpPr>
          <a:xfrm>
            <a:off x="5215748" y="4564425"/>
            <a:ext cx="3426604" cy="887468"/>
            <a:chOff x="1880732" y="5113554"/>
            <a:chExt cx="3472229" cy="887468"/>
          </a:xfrm>
        </p:grpSpPr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8699FD1E-27A6-4B20-B960-498A84F281C8}"/>
                </a:ext>
              </a:extLst>
            </p:cNvPr>
            <p:cNvGrpSpPr/>
            <p:nvPr/>
          </p:nvGrpSpPr>
          <p:grpSpPr>
            <a:xfrm>
              <a:off x="1880732" y="5113554"/>
              <a:ext cx="2865460" cy="887468"/>
              <a:chOff x="1201749" y="5001790"/>
              <a:chExt cx="2865460" cy="887468"/>
            </a:xfrm>
          </p:grpSpPr>
          <p:grpSp>
            <p:nvGrpSpPr>
              <p:cNvPr id="32" name="Group 31">
                <a:extLst>
                  <a:ext uri="{FF2B5EF4-FFF2-40B4-BE49-F238E27FC236}">
                    <a16:creationId xmlns:a16="http://schemas.microsoft.com/office/drawing/2014/main" id="{790BEF22-4B1C-45C6-B9F9-8B2975B96E9A}"/>
                  </a:ext>
                </a:extLst>
              </p:cNvPr>
              <p:cNvGrpSpPr/>
              <p:nvPr/>
            </p:nvGrpSpPr>
            <p:grpSpPr>
              <a:xfrm>
                <a:off x="1201749" y="5040625"/>
                <a:ext cx="2083452" cy="830997"/>
                <a:chOff x="4788024" y="2636912"/>
                <a:chExt cx="2083452" cy="816532"/>
              </a:xfrm>
            </p:grpSpPr>
            <p:sp>
              <p:nvSpPr>
                <p:cNvPr id="43" name="TextBox 42">
                  <a:extLst>
                    <a:ext uri="{FF2B5EF4-FFF2-40B4-BE49-F238E27FC236}">
                      <a16:creationId xmlns:a16="http://schemas.microsoft.com/office/drawing/2014/main" id="{B5FB02E0-EB5C-4CAE-A94E-5C9C63348B83}"/>
                    </a:ext>
                  </a:extLst>
                </p:cNvPr>
                <p:cNvSpPr txBox="1"/>
                <p:nvPr/>
              </p:nvSpPr>
              <p:spPr>
                <a:xfrm>
                  <a:off x="4788024" y="2636912"/>
                  <a:ext cx="1566454" cy="8165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GB" sz="4800" dirty="0">
                      <a:latin typeface="Calibri" panose="020F0502020204030204" pitchFamily="34" charset="0"/>
                      <a:cs typeface="Calibri" panose="020F0502020204030204" pitchFamily="34" charset="0"/>
                      <a:sym typeface="Symbol" panose="05050102010706020507" pitchFamily="18" charset="2"/>
                    </a:rPr>
                    <a:t></a:t>
                  </a:r>
                  <a:r>
                    <a:rPr lang="en-GB" sz="4800" dirty="0">
                      <a:latin typeface="Calibri" panose="020F0502020204030204" pitchFamily="34" charset="0"/>
                      <a:cs typeface="Calibri" panose="020F0502020204030204" pitchFamily="34" charset="0"/>
                    </a:rPr>
                    <a:t>Na</a:t>
                  </a:r>
                  <a:r>
                    <a:rPr lang="en-GB" sz="4800" dirty="0">
                      <a:latin typeface="Calibri" panose="020F0502020204030204" pitchFamily="34" charset="0"/>
                      <a:cs typeface="Calibri" panose="020F0502020204030204" pitchFamily="34" charset="0"/>
                      <a:sym typeface="Symbol" panose="05050102010706020507" pitchFamily="18" charset="2"/>
                    </a:rPr>
                    <a:t> </a:t>
                  </a:r>
                  <a:r>
                    <a:rPr lang="en-GB" sz="4800" dirty="0">
                      <a:latin typeface="Calibri" panose="020F0502020204030204" pitchFamily="34" charset="0"/>
                      <a:cs typeface="Calibri" panose="020F0502020204030204" pitchFamily="34" charset="0"/>
                    </a:rPr>
                    <a:t> </a:t>
                  </a:r>
                </a:p>
              </p:txBody>
            </p:sp>
            <p:pic>
              <p:nvPicPr>
                <p:cNvPr id="44" name="Picture 43">
                  <a:extLst>
                    <a:ext uri="{FF2B5EF4-FFF2-40B4-BE49-F238E27FC236}">
                      <a16:creationId xmlns:a16="http://schemas.microsoft.com/office/drawing/2014/main" id="{DA463561-D0FB-4D87-A349-73201C070D8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6678631" y="2783018"/>
                  <a:ext cx="192845" cy="192845"/>
                </a:xfrm>
                <a:prstGeom prst="rect">
                  <a:avLst/>
                </a:prstGeom>
              </p:spPr>
            </p:pic>
          </p:grpSp>
          <p:grpSp>
            <p:nvGrpSpPr>
              <p:cNvPr id="33" name="Group 32">
                <a:extLst>
                  <a:ext uri="{FF2B5EF4-FFF2-40B4-BE49-F238E27FC236}">
                    <a16:creationId xmlns:a16="http://schemas.microsoft.com/office/drawing/2014/main" id="{AFCA32E5-8492-483A-82A2-117D1E5DDF9C}"/>
                  </a:ext>
                </a:extLst>
              </p:cNvPr>
              <p:cNvGrpSpPr/>
              <p:nvPr/>
            </p:nvGrpSpPr>
            <p:grpSpPr>
              <a:xfrm>
                <a:off x="3235048" y="5042936"/>
                <a:ext cx="825706" cy="830997"/>
                <a:chOff x="4788024" y="2636912"/>
                <a:chExt cx="825706" cy="816532"/>
              </a:xfrm>
            </p:grpSpPr>
            <p:sp>
              <p:nvSpPr>
                <p:cNvPr id="41" name="TextBox 40">
                  <a:extLst>
                    <a:ext uri="{FF2B5EF4-FFF2-40B4-BE49-F238E27FC236}">
                      <a16:creationId xmlns:a16="http://schemas.microsoft.com/office/drawing/2014/main" id="{3D36AA06-08A5-4A0D-894E-DE5688BA701A}"/>
                    </a:ext>
                  </a:extLst>
                </p:cNvPr>
                <p:cNvSpPr txBox="1"/>
                <p:nvPr/>
              </p:nvSpPr>
              <p:spPr>
                <a:xfrm>
                  <a:off x="4788024" y="2636912"/>
                  <a:ext cx="804377" cy="8165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4800" dirty="0">
                      <a:latin typeface="Calibri" panose="020F0502020204030204" pitchFamily="34" charset="0"/>
                      <a:cs typeface="Calibri" panose="020F0502020204030204" pitchFamily="34" charset="0"/>
                    </a:rPr>
                    <a:t>Cl </a:t>
                  </a:r>
                </a:p>
              </p:txBody>
            </p:sp>
            <p:pic>
              <p:nvPicPr>
                <p:cNvPr id="42" name="Picture 41">
                  <a:extLst>
                    <a:ext uri="{FF2B5EF4-FFF2-40B4-BE49-F238E27FC236}">
                      <a16:creationId xmlns:a16="http://schemas.microsoft.com/office/drawing/2014/main" id="{EFFD1F31-F815-4701-80E7-49FFC8382CC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5420885" y="2837729"/>
                  <a:ext cx="192845" cy="192845"/>
                </a:xfrm>
                <a:prstGeom prst="rect">
                  <a:avLst/>
                </a:prstGeom>
              </p:spPr>
            </p:pic>
          </p:grpSp>
          <p:pic>
            <p:nvPicPr>
              <p:cNvPr id="34" name="Picture 33">
                <a:extLst>
                  <a:ext uri="{FF2B5EF4-FFF2-40B4-BE49-F238E27FC236}">
                    <a16:creationId xmlns:a16="http://schemas.microsoft.com/office/drawing/2014/main" id="{9C6FD3CB-B927-46E0-A83B-0247AC793B0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874364" y="5464837"/>
                <a:ext cx="192845" cy="196261"/>
              </a:xfrm>
              <a:prstGeom prst="rect">
                <a:avLst/>
              </a:prstGeom>
            </p:spPr>
          </p:pic>
          <p:pic>
            <p:nvPicPr>
              <p:cNvPr id="35" name="Picture 34">
                <a:extLst>
                  <a:ext uri="{FF2B5EF4-FFF2-40B4-BE49-F238E27FC236}">
                    <a16:creationId xmlns:a16="http://schemas.microsoft.com/office/drawing/2014/main" id="{D2CA49A2-8FF7-43BC-8B8A-B65D1B80602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411342" y="5692997"/>
                <a:ext cx="192845" cy="196261"/>
              </a:xfrm>
              <a:prstGeom prst="rect">
                <a:avLst/>
              </a:prstGeom>
            </p:spPr>
          </p:pic>
          <p:pic>
            <p:nvPicPr>
              <p:cNvPr id="36" name="Picture 35">
                <a:extLst>
                  <a:ext uri="{FF2B5EF4-FFF2-40B4-BE49-F238E27FC236}">
                    <a16:creationId xmlns:a16="http://schemas.microsoft.com/office/drawing/2014/main" id="{7D26376F-B655-469A-9609-108805CD72E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604187" y="5687056"/>
                <a:ext cx="192845" cy="196261"/>
              </a:xfrm>
              <a:prstGeom prst="rect">
                <a:avLst/>
              </a:prstGeom>
            </p:spPr>
          </p:pic>
          <p:pic>
            <p:nvPicPr>
              <p:cNvPr id="37" name="Picture 36">
                <a:extLst>
                  <a:ext uri="{FF2B5EF4-FFF2-40B4-BE49-F238E27FC236}">
                    <a16:creationId xmlns:a16="http://schemas.microsoft.com/office/drawing/2014/main" id="{0945C406-7D3C-4C4E-B6C5-AB556C03BCB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397286" y="5007731"/>
                <a:ext cx="192845" cy="196261"/>
              </a:xfrm>
              <a:prstGeom prst="rect">
                <a:avLst/>
              </a:prstGeom>
            </p:spPr>
          </p:pic>
          <p:pic>
            <p:nvPicPr>
              <p:cNvPr id="38" name="Picture 37">
                <a:extLst>
                  <a:ext uri="{FF2B5EF4-FFF2-40B4-BE49-F238E27FC236}">
                    <a16:creationId xmlns:a16="http://schemas.microsoft.com/office/drawing/2014/main" id="{33072AD4-0DB4-4A77-931C-271F7B7CD11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585928" y="5001790"/>
                <a:ext cx="192845" cy="196261"/>
              </a:xfrm>
              <a:prstGeom prst="rect">
                <a:avLst/>
              </a:prstGeom>
            </p:spPr>
          </p:pic>
          <p:pic>
            <p:nvPicPr>
              <p:cNvPr id="39" name="Picture 38">
                <a:extLst>
                  <a:ext uri="{FF2B5EF4-FFF2-40B4-BE49-F238E27FC236}">
                    <a16:creationId xmlns:a16="http://schemas.microsoft.com/office/drawing/2014/main" id="{C2CCB0F2-811D-4DFA-BEDD-BB0682781D3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100271" y="5464837"/>
                <a:ext cx="192845" cy="196261"/>
              </a:xfrm>
              <a:prstGeom prst="rect">
                <a:avLst/>
              </a:prstGeom>
            </p:spPr>
          </p:pic>
          <p:sp>
            <p:nvSpPr>
              <p:cNvPr id="40" name="Oval 39">
                <a:extLst>
                  <a:ext uri="{FF2B5EF4-FFF2-40B4-BE49-F238E27FC236}">
                    <a16:creationId xmlns:a16="http://schemas.microsoft.com/office/drawing/2014/main" id="{6A1329B5-F17B-4959-A9EA-9BCB9014B850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3037133" y="5144613"/>
                <a:ext cx="276962" cy="255590"/>
              </a:xfrm>
              <a:prstGeom prst="ellipse">
                <a:avLst/>
              </a:prstGeom>
              <a:noFill/>
              <a:ln w="57150"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3649AC8E-CA28-416B-A9F9-BF7DEDECB3A5}"/>
                </a:ext>
              </a:extLst>
            </p:cNvPr>
            <p:cNvSpPr txBox="1"/>
            <p:nvPr/>
          </p:nvSpPr>
          <p:spPr>
            <a:xfrm>
              <a:off x="3333569" y="5154837"/>
              <a:ext cx="2019392" cy="8309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4800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         </a:t>
              </a:r>
              <a:endParaRPr lang="en-GB" sz="4800" dirty="0"/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07DC6D16-9A82-4663-A19E-96F9C7BBF07E}"/>
                </a:ext>
              </a:extLst>
            </p:cNvPr>
            <p:cNvSpPr txBox="1"/>
            <p:nvPr/>
          </p:nvSpPr>
          <p:spPr>
            <a:xfrm>
              <a:off x="2964834" y="5134538"/>
              <a:ext cx="43077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3200" dirty="0"/>
                <a:t>+</a:t>
              </a: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B4A0ABC4-E453-4630-A1F0-4C8ED2A74D9A}"/>
                </a:ext>
              </a:extLst>
            </p:cNvPr>
            <p:cNvSpPr txBox="1"/>
            <p:nvPr/>
          </p:nvSpPr>
          <p:spPr>
            <a:xfrm>
              <a:off x="5024866" y="5113554"/>
              <a:ext cx="325195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3200" dirty="0"/>
                <a:t>-</a:t>
              </a:r>
            </a:p>
          </p:txBody>
        </p:sp>
      </p:grp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876A73F2-DB24-400A-A93D-D3FEA5F5756B}"/>
              </a:ext>
            </a:extLst>
          </p:cNvPr>
          <p:cNvCxnSpPr>
            <a:cxnSpLocks/>
          </p:cNvCxnSpPr>
          <p:nvPr/>
        </p:nvCxnSpPr>
        <p:spPr>
          <a:xfrm>
            <a:off x="8753991" y="5022536"/>
            <a:ext cx="611688" cy="0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Box 45">
            <a:extLst>
              <a:ext uri="{FF2B5EF4-FFF2-40B4-BE49-F238E27FC236}">
                <a16:creationId xmlns:a16="http://schemas.microsoft.com/office/drawing/2014/main" id="{78B563EC-90B6-4FD9-BB61-7FF427E8C352}"/>
              </a:ext>
            </a:extLst>
          </p:cNvPr>
          <p:cNvSpPr txBox="1"/>
          <p:nvPr/>
        </p:nvSpPr>
        <p:spPr>
          <a:xfrm>
            <a:off x="9389164" y="4590709"/>
            <a:ext cx="148630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>
                <a:latin typeface="Calibri" panose="020F0502020204030204" pitchFamily="34" charset="0"/>
                <a:cs typeface="Calibri" panose="020F0502020204030204" pitchFamily="34" charset="0"/>
              </a:rPr>
              <a:t>NaCl 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EF9A5BD2-AA21-4B8B-B8F8-1988893DED18}"/>
              </a:ext>
            </a:extLst>
          </p:cNvPr>
          <p:cNvSpPr txBox="1"/>
          <p:nvPr/>
        </p:nvSpPr>
        <p:spPr>
          <a:xfrm>
            <a:off x="1830962" y="6881576"/>
            <a:ext cx="34932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KNO3, NH4NO3, KClO4, KClO3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0E126802-A31A-4330-A548-608AFB5FE192}"/>
              </a:ext>
            </a:extLst>
          </p:cNvPr>
          <p:cNvSpPr txBox="1"/>
          <p:nvPr/>
        </p:nvSpPr>
        <p:spPr>
          <a:xfrm>
            <a:off x="1486070" y="3063396"/>
            <a:ext cx="4572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EXAMPLE, NaCl</a:t>
            </a:r>
            <a:endParaRPr lang="en-GB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B418E65-51EE-4260-8C50-D9EA5F0B52E1}"/>
              </a:ext>
            </a:extLst>
          </p:cNvPr>
          <p:cNvSpPr txBox="1"/>
          <p:nvPr/>
        </p:nvSpPr>
        <p:spPr>
          <a:xfrm>
            <a:off x="5354344" y="5465485"/>
            <a:ext cx="110138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rgbClr val="00B0F0"/>
                </a:solidFill>
              </a:rPr>
              <a:t>sodium</a:t>
            </a:r>
            <a:r>
              <a:rPr lang="en-GB" sz="2200" dirty="0"/>
              <a:t> </a:t>
            </a:r>
            <a:r>
              <a:rPr lang="en-GB" sz="2200" dirty="0">
                <a:solidFill>
                  <a:srgbClr val="FF0000"/>
                </a:solidFill>
              </a:rPr>
              <a:t>cation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A1AB0F06-E797-44F8-961F-83517F007E40}"/>
              </a:ext>
            </a:extLst>
          </p:cNvPr>
          <p:cNvSpPr txBox="1"/>
          <p:nvPr/>
        </p:nvSpPr>
        <p:spPr>
          <a:xfrm>
            <a:off x="6847018" y="5446558"/>
            <a:ext cx="120989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 err="1">
                <a:solidFill>
                  <a:srgbClr val="00CC00"/>
                </a:solidFill>
              </a:rPr>
              <a:t>chlorIDE</a:t>
            </a:r>
            <a:r>
              <a:rPr lang="en-GB" sz="2200" dirty="0">
                <a:solidFill>
                  <a:srgbClr val="00CC00"/>
                </a:solidFill>
              </a:rPr>
              <a:t> </a:t>
            </a:r>
            <a:r>
              <a:rPr lang="en-GB" sz="2200" dirty="0">
                <a:solidFill>
                  <a:srgbClr val="0000FF"/>
                </a:solidFill>
              </a:rPr>
              <a:t>anion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81F548DC-15E4-4576-8479-214182E90EF9}"/>
              </a:ext>
            </a:extLst>
          </p:cNvPr>
          <p:cNvSpPr txBox="1"/>
          <p:nvPr/>
        </p:nvSpPr>
        <p:spPr>
          <a:xfrm>
            <a:off x="9378117" y="5421705"/>
            <a:ext cx="120989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rgbClr val="00B0F0"/>
                </a:solidFill>
              </a:rPr>
              <a:t>sodium </a:t>
            </a:r>
            <a:r>
              <a:rPr lang="en-GB" sz="2200" dirty="0" err="1">
                <a:solidFill>
                  <a:srgbClr val="00CC00"/>
                </a:solidFill>
              </a:rPr>
              <a:t>chlorIDE</a:t>
            </a:r>
            <a:r>
              <a:rPr lang="en-GB" sz="2200" dirty="0">
                <a:solidFill>
                  <a:srgbClr val="00CC00"/>
                </a:solidFill>
              </a:rPr>
              <a:t> </a:t>
            </a:r>
            <a:endParaRPr lang="en-GB" sz="2200" dirty="0">
              <a:solidFill>
                <a:srgbClr val="00B0F0"/>
              </a:solidFill>
            </a:endParaRPr>
          </a:p>
          <a:p>
            <a:r>
              <a:rPr lang="en-GB" sz="2200" dirty="0"/>
              <a:t> </a:t>
            </a:r>
            <a:endParaRPr lang="en-GB" sz="2200" dirty="0">
              <a:solidFill>
                <a:srgbClr val="FF0000"/>
              </a:solidFill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05DCBFE1-5514-4C92-849C-81821D894CAE}"/>
              </a:ext>
            </a:extLst>
          </p:cNvPr>
          <p:cNvSpPr txBox="1"/>
          <p:nvPr/>
        </p:nvSpPr>
        <p:spPr>
          <a:xfrm>
            <a:off x="5229310" y="3556961"/>
            <a:ext cx="3717684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400" b="1" dirty="0">
                <a:solidFill>
                  <a:srgbClr val="00CC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	1s</a:t>
            </a:r>
            <a:r>
              <a:rPr lang="en-GB" sz="24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  2s</a:t>
            </a:r>
            <a:r>
              <a:rPr lang="en-GB" sz="24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2p</a:t>
            </a:r>
            <a:r>
              <a:rPr lang="en-GB" sz="24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6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  </a:t>
            </a:r>
            <a:r>
              <a:rPr lang="en-GB" sz="2400" b="1" dirty="0">
                <a:solidFill>
                  <a:srgbClr val="00CC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3s</a:t>
            </a:r>
            <a:r>
              <a:rPr lang="en-GB" sz="2400" b="1" baseline="30000" dirty="0">
                <a:solidFill>
                  <a:srgbClr val="00CC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400" b="1" dirty="0">
                <a:solidFill>
                  <a:srgbClr val="00CC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3p</a:t>
            </a:r>
            <a:r>
              <a:rPr lang="en-GB" sz="2400" b="1" baseline="30000" dirty="0">
                <a:solidFill>
                  <a:srgbClr val="00CC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356269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46" grpId="0"/>
      <p:bldP spid="2" grpId="0"/>
      <p:bldP spid="50" grpId="0"/>
      <p:bldP spid="51" grpId="0"/>
      <p:bldP spid="5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93621C6D-3B9D-4747-B2D7-1FB6555BB089}"/>
              </a:ext>
            </a:extLst>
          </p:cNvPr>
          <p:cNvPicPr preferRelativeResize="0"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C261B21-240B-4754-B3F9-9554D9E82B1B}"/>
              </a:ext>
            </a:extLst>
          </p:cNvPr>
          <p:cNvSpPr txBox="1"/>
          <p:nvPr/>
        </p:nvSpPr>
        <p:spPr>
          <a:xfrm>
            <a:off x="62734" y="22158"/>
            <a:ext cx="406163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LATTICE </a:t>
            </a:r>
            <a:r>
              <a:rPr lang="en-GB" sz="3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ENERGY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F7B7907-EA31-4602-8511-D3C9BCA209E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387" t="39800" r="75805" b="18872"/>
          <a:stretch/>
        </p:blipFill>
        <p:spPr>
          <a:xfrm>
            <a:off x="816433" y="2242622"/>
            <a:ext cx="5112419" cy="375014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50F57D4-1357-4948-996D-F1E8355FBD1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2198" t="44920" r="45586" b="24500"/>
          <a:stretch/>
        </p:blipFill>
        <p:spPr>
          <a:xfrm>
            <a:off x="6867237" y="2264617"/>
            <a:ext cx="4330751" cy="381144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2FD9A00-4DEB-4430-B3F8-3AF236262856}"/>
              </a:ext>
            </a:extLst>
          </p:cNvPr>
          <p:cNvSpPr txBox="1"/>
          <p:nvPr/>
        </p:nvSpPr>
        <p:spPr>
          <a:xfrm>
            <a:off x="816433" y="1664382"/>
            <a:ext cx="26430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SODIUM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CHLORIDE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5522D26-0502-4D03-9E60-B07D79F1ABFA}"/>
              </a:ext>
            </a:extLst>
          </p:cNvPr>
          <p:cNvSpPr txBox="1"/>
          <p:nvPr/>
        </p:nvSpPr>
        <p:spPr>
          <a:xfrm>
            <a:off x="6745306" y="1700366"/>
            <a:ext cx="27378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FF99C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CAESIUM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CHLORIDE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2D654C7-C359-45D5-9211-7CF6D7DB4DDA}"/>
              </a:ext>
            </a:extLst>
          </p:cNvPr>
          <p:cNvSpPr txBox="1"/>
          <p:nvPr/>
        </p:nvSpPr>
        <p:spPr>
          <a:xfrm>
            <a:off x="7892899" y="6282362"/>
            <a:ext cx="2114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VERY, VERY STRONG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AEA88A3-357A-422C-8E1A-CCB7C9392D6B}"/>
              </a:ext>
            </a:extLst>
          </p:cNvPr>
          <p:cNvSpPr txBox="1"/>
          <p:nvPr/>
        </p:nvSpPr>
        <p:spPr>
          <a:xfrm>
            <a:off x="225848" y="716810"/>
            <a:ext cx="1190509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 ionic compound is stable because of the electrostatic attraction between its positive and negative ions. The </a:t>
            </a:r>
            <a:r>
              <a:rPr lang="en-GB" sz="2400" b="1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lattice energy </a:t>
            </a:r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of a compound is a measure of the strength of this attraction.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84F977-2B1E-4AD1-BE40-BFB200C6116A}"/>
              </a:ext>
            </a:extLst>
          </p:cNvPr>
          <p:cNvSpPr txBox="1"/>
          <p:nvPr/>
        </p:nvSpPr>
        <p:spPr>
          <a:xfrm>
            <a:off x="1809148" y="6223790"/>
            <a:ext cx="57414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range of bond energies 600 – 12,000 kJ/mol</a:t>
            </a:r>
          </a:p>
        </p:txBody>
      </p:sp>
    </p:spTree>
    <p:extLst>
      <p:ext uri="{BB962C8B-B14F-4D97-AF65-F5344CB8AC3E}">
        <p14:creationId xmlns:p14="http://schemas.microsoft.com/office/powerpoint/2010/main" val="11000790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7DE06CE6-084B-41F4-BABD-6510A06F7A38}"/>
              </a:ext>
            </a:extLst>
          </p:cNvPr>
          <p:cNvPicPr preferRelativeResize="0"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467"/>
            <a:ext cx="12192000" cy="6858000"/>
          </a:xfrm>
          <a:prstGeom prst="rect">
            <a:avLst/>
          </a:prstGeom>
        </p:spPr>
      </p:pic>
      <p:sp>
        <p:nvSpPr>
          <p:cNvPr id="70" name="TextBox 69">
            <a:extLst>
              <a:ext uri="{FF2B5EF4-FFF2-40B4-BE49-F238E27FC236}">
                <a16:creationId xmlns:a16="http://schemas.microsoft.com/office/drawing/2014/main" id="{70367B55-6108-4B2B-92E8-EC99CABB3B4A}"/>
              </a:ext>
            </a:extLst>
          </p:cNvPr>
          <p:cNvSpPr txBox="1"/>
          <p:nvPr/>
        </p:nvSpPr>
        <p:spPr>
          <a:xfrm>
            <a:off x="155349" y="18467"/>
            <a:ext cx="667507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IONIC COMPOUNDS IN OME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74574D0A-4F25-4B3E-9FE2-C8B31FDE301B}"/>
              </a:ext>
            </a:extLst>
          </p:cNvPr>
          <p:cNvSpPr txBox="1"/>
          <p:nvPr/>
        </p:nvSpPr>
        <p:spPr>
          <a:xfrm>
            <a:off x="588111" y="580473"/>
            <a:ext cx="330455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explosive compositions, </a:t>
            </a:r>
          </a:p>
          <a:p>
            <a:r>
              <a:rPr lang="en-GB" sz="24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propellants:</a:t>
            </a:r>
          </a:p>
        </p:txBody>
      </p:sp>
      <p:pic>
        <p:nvPicPr>
          <p:cNvPr id="65" name="Picture 64">
            <a:extLst>
              <a:ext uri="{FF2B5EF4-FFF2-40B4-BE49-F238E27FC236}">
                <a16:creationId xmlns:a16="http://schemas.microsoft.com/office/drawing/2014/main" id="{CF051BA3-FA06-43A1-8256-BCF22D3A7D2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89" t="8359" r="-46" b="18139"/>
          <a:stretch/>
        </p:blipFill>
        <p:spPr>
          <a:xfrm>
            <a:off x="5383161" y="1080295"/>
            <a:ext cx="6288174" cy="5616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862DBBA-D4E8-4AD7-829F-A26CBF04162C}"/>
              </a:ext>
            </a:extLst>
          </p:cNvPr>
          <p:cNvSpPr txBox="1"/>
          <p:nvPr/>
        </p:nvSpPr>
        <p:spPr>
          <a:xfrm>
            <a:off x="5316497" y="551883"/>
            <a:ext cx="18088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pyrotechnics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B7FED48-E44B-4B4C-AC75-CBD4B455FC46}"/>
              </a:ext>
            </a:extLst>
          </p:cNvPr>
          <p:cNvSpPr txBox="1"/>
          <p:nvPr/>
        </p:nvSpPr>
        <p:spPr>
          <a:xfrm>
            <a:off x="803440" y="1557995"/>
            <a:ext cx="12516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nitrates: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AACA5E-6665-4316-A3C0-095FAA9B5AB9}"/>
              </a:ext>
            </a:extLst>
          </p:cNvPr>
          <p:cNvSpPr txBox="1"/>
          <p:nvPr/>
        </p:nvSpPr>
        <p:spPr>
          <a:xfrm>
            <a:off x="1070888" y="1964607"/>
            <a:ext cx="23757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00B0F0"/>
                </a:solidFill>
              </a:rPr>
              <a:t>potassium</a:t>
            </a:r>
            <a:r>
              <a:rPr lang="en-GB" sz="2400" dirty="0"/>
              <a:t> </a:t>
            </a:r>
            <a:r>
              <a:rPr lang="en-GB" sz="2400" dirty="0">
                <a:solidFill>
                  <a:srgbClr val="00CC00"/>
                </a:solidFill>
              </a:rPr>
              <a:t>nitrate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3E4C92-E997-4A30-B1D0-C75FF74D1477}"/>
              </a:ext>
            </a:extLst>
          </p:cNvPr>
          <p:cNvSpPr txBox="1"/>
          <p:nvPr/>
        </p:nvSpPr>
        <p:spPr>
          <a:xfrm>
            <a:off x="1070888" y="2333939"/>
            <a:ext cx="851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KNO</a:t>
            </a:r>
            <a:r>
              <a:rPr lang="en-GB" sz="2400" baseline="-25000" dirty="0"/>
              <a:t>3</a:t>
            </a:r>
            <a:endParaRPr lang="en-GB" sz="24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24D8004-7FE5-4DEF-9EF9-238FFDD2593B}"/>
              </a:ext>
            </a:extLst>
          </p:cNvPr>
          <p:cNvSpPr txBox="1"/>
          <p:nvPr/>
        </p:nvSpPr>
        <p:spPr>
          <a:xfrm>
            <a:off x="1070887" y="2744496"/>
            <a:ext cx="25269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ammonium </a:t>
            </a:r>
            <a:r>
              <a:rPr lang="en-GB" sz="2400" dirty="0">
                <a:solidFill>
                  <a:srgbClr val="00CC00"/>
                </a:solidFill>
              </a:rPr>
              <a:t>nitrate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E4203C-C16E-4F2A-9CA0-8BC6DEB13B9B}"/>
              </a:ext>
            </a:extLst>
          </p:cNvPr>
          <p:cNvSpPr txBox="1"/>
          <p:nvPr/>
        </p:nvSpPr>
        <p:spPr>
          <a:xfrm>
            <a:off x="1076739" y="3084386"/>
            <a:ext cx="11865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NH</a:t>
            </a:r>
            <a:r>
              <a:rPr lang="en-GB" sz="2400" baseline="-25000" dirty="0"/>
              <a:t>4</a:t>
            </a:r>
            <a:r>
              <a:rPr lang="en-GB" sz="2400" dirty="0"/>
              <a:t>NO</a:t>
            </a:r>
            <a:r>
              <a:rPr lang="en-GB" sz="2400" baseline="-25000" dirty="0"/>
              <a:t>3</a:t>
            </a:r>
            <a:endParaRPr lang="en-GB" sz="24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3BC7105-833F-4EDC-AC62-4C06D79361E1}"/>
              </a:ext>
            </a:extLst>
          </p:cNvPr>
          <p:cNvSpPr txBox="1"/>
          <p:nvPr/>
        </p:nvSpPr>
        <p:spPr>
          <a:xfrm>
            <a:off x="841189" y="3574088"/>
            <a:ext cx="14376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chlorates: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AAFD611-E505-4526-A698-BEB5C2DDD6E5}"/>
              </a:ext>
            </a:extLst>
          </p:cNvPr>
          <p:cNvSpPr txBox="1"/>
          <p:nvPr/>
        </p:nvSpPr>
        <p:spPr>
          <a:xfrm>
            <a:off x="1070888" y="3952936"/>
            <a:ext cx="25648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00B0F0"/>
                </a:solidFill>
              </a:rPr>
              <a:t>potassium</a:t>
            </a:r>
            <a:r>
              <a:rPr lang="en-GB" sz="2400" dirty="0"/>
              <a:t> </a:t>
            </a:r>
            <a:r>
              <a:rPr lang="en-GB" sz="2400" dirty="0">
                <a:solidFill>
                  <a:srgbClr val="00CC00"/>
                </a:solidFill>
              </a:rPr>
              <a:t>chlorate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8DDC24A-3CB8-4E4E-BBC9-7BE48D26AB42}"/>
              </a:ext>
            </a:extLst>
          </p:cNvPr>
          <p:cNvSpPr txBox="1"/>
          <p:nvPr/>
        </p:nvSpPr>
        <p:spPr>
          <a:xfrm>
            <a:off x="1076739" y="4292826"/>
            <a:ext cx="8750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KClO</a:t>
            </a:r>
            <a:r>
              <a:rPr lang="en-GB" sz="2400" baseline="-25000" dirty="0"/>
              <a:t>3</a:t>
            </a:r>
            <a:endParaRPr lang="en-GB" sz="24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7B486A2-9808-48A4-9F9E-7224DD9DEF6D}"/>
              </a:ext>
            </a:extLst>
          </p:cNvPr>
          <p:cNvSpPr txBox="1"/>
          <p:nvPr/>
        </p:nvSpPr>
        <p:spPr>
          <a:xfrm>
            <a:off x="841190" y="4782528"/>
            <a:ext cx="18628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perchlorates: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582B53B-4B27-4787-A0FB-FE3190CAF2B6}"/>
              </a:ext>
            </a:extLst>
          </p:cNvPr>
          <p:cNvSpPr txBox="1"/>
          <p:nvPr/>
        </p:nvSpPr>
        <p:spPr>
          <a:xfrm>
            <a:off x="1070887" y="5161376"/>
            <a:ext cx="29835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00B0F0"/>
                </a:solidFill>
              </a:rPr>
              <a:t>potassium</a:t>
            </a:r>
            <a:r>
              <a:rPr lang="en-GB" sz="2400" dirty="0"/>
              <a:t> </a:t>
            </a:r>
            <a:r>
              <a:rPr lang="en-GB" sz="2400" dirty="0">
                <a:solidFill>
                  <a:srgbClr val="00CC00"/>
                </a:solidFill>
              </a:rPr>
              <a:t>perchlorate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37683BB-3064-4B41-8C9D-010338AEB570}"/>
              </a:ext>
            </a:extLst>
          </p:cNvPr>
          <p:cNvSpPr txBox="1"/>
          <p:nvPr/>
        </p:nvSpPr>
        <p:spPr>
          <a:xfrm>
            <a:off x="1076739" y="5501266"/>
            <a:ext cx="8750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KClO</a:t>
            </a:r>
            <a:r>
              <a:rPr lang="en-GB" sz="2400" baseline="-25000" dirty="0"/>
              <a:t>4</a:t>
            </a:r>
            <a:endParaRPr lang="en-GB" sz="24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F1479F3-27A3-4B4C-9244-EB1429C96C2D}"/>
              </a:ext>
            </a:extLst>
          </p:cNvPr>
          <p:cNvCxnSpPr>
            <a:cxnSpLocks/>
          </p:cNvCxnSpPr>
          <p:nvPr/>
        </p:nvCxnSpPr>
        <p:spPr>
          <a:xfrm>
            <a:off x="4892147" y="662479"/>
            <a:ext cx="0" cy="603381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6744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3" grpId="0"/>
      <p:bldP spid="4" grpId="0"/>
      <p:bldP spid="14" grpId="0"/>
      <p:bldP spid="15" grpId="0"/>
      <p:bldP spid="17" grpId="0"/>
      <p:bldP spid="18" grpId="0"/>
      <p:bldP spid="20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FA74F3D6-7B46-423B-B500-693C36C61AA7}"/>
              </a:ext>
            </a:extLst>
          </p:cNvPr>
          <p:cNvPicPr preferRelativeResize="0"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899" y="11798"/>
            <a:ext cx="12192000" cy="6858000"/>
          </a:xfrm>
          <a:prstGeom prst="rect">
            <a:avLst/>
          </a:prstGeom>
        </p:spPr>
      </p:pic>
      <p:sp>
        <p:nvSpPr>
          <p:cNvPr id="70" name="TextBox 69">
            <a:extLst>
              <a:ext uri="{FF2B5EF4-FFF2-40B4-BE49-F238E27FC236}">
                <a16:creationId xmlns:a16="http://schemas.microsoft.com/office/drawing/2014/main" id="{70367B55-6108-4B2B-92E8-EC99CABB3B4A}"/>
              </a:ext>
            </a:extLst>
          </p:cNvPr>
          <p:cNvSpPr txBox="1"/>
          <p:nvPr/>
        </p:nvSpPr>
        <p:spPr>
          <a:xfrm>
            <a:off x="190500" y="11798"/>
            <a:ext cx="4572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COVALENT BONDS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6AA586D-A944-4623-8781-731AB186AAFB}"/>
              </a:ext>
            </a:extLst>
          </p:cNvPr>
          <p:cNvSpPr txBox="1"/>
          <p:nvPr/>
        </p:nvSpPr>
        <p:spPr>
          <a:xfrm>
            <a:off x="813471" y="1105953"/>
            <a:ext cx="1056505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involves the sharing of </a:t>
            </a:r>
            <a:r>
              <a:rPr lang="en-GB" sz="2400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electron pairs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between atoms 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for many molecules, the sharing of electrons allows each atom to attain the equivalent of a full outer shell (</a:t>
            </a:r>
            <a:r>
              <a:rPr lang="en-GB" sz="2400" b="1" dirty="0">
                <a:solidFill>
                  <a:srgbClr val="00CC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octet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), corresponding to a stable electronic configuration. </a:t>
            </a:r>
          </a:p>
          <a:p>
            <a:endParaRPr lang="en-GB" sz="24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In organic chemistry, covalent bonds are much more common than ionic bonds.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covalent bonding includes many kinds of interactions, including σ-bonding, π-bonding, metal-to-metal bonding.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AA1EA9C-419F-4456-87B2-7531878C9920}"/>
              </a:ext>
            </a:extLst>
          </p:cNvPr>
          <p:cNvSpPr txBox="1"/>
          <p:nvPr/>
        </p:nvSpPr>
        <p:spPr>
          <a:xfrm>
            <a:off x="2517377" y="5400985"/>
            <a:ext cx="74587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range of bond energies 200 – 1,000 kJ/mol</a:t>
            </a:r>
          </a:p>
        </p:txBody>
      </p:sp>
    </p:spTree>
    <p:extLst>
      <p:ext uri="{BB962C8B-B14F-4D97-AF65-F5344CB8AC3E}">
        <p14:creationId xmlns:p14="http://schemas.microsoft.com/office/powerpoint/2010/main" val="32419967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Picture 68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27DBFCE4-63ED-4211-A9A3-3974357DC898}"/>
              </a:ext>
            </a:extLst>
          </p:cNvPr>
          <p:cNvPicPr preferRelativeResize="0"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FA9ABEA-312C-44FA-8C37-6A38DDABC837}"/>
              </a:ext>
            </a:extLst>
          </p:cNvPr>
          <p:cNvSpPr txBox="1"/>
          <p:nvPr/>
        </p:nvSpPr>
        <p:spPr>
          <a:xfrm>
            <a:off x="180982" y="55158"/>
            <a:ext cx="820891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COVALENT BONDS - LEWIS STRUCTURES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35CE0FE-9F26-4849-AB65-A847F94A5BBB}"/>
              </a:ext>
            </a:extLst>
          </p:cNvPr>
          <p:cNvSpPr txBox="1"/>
          <p:nvPr/>
        </p:nvSpPr>
        <p:spPr>
          <a:xfrm>
            <a:off x="2001376" y="1186148"/>
            <a:ext cx="5315494" cy="16970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Symbol and valence electrons (as dots)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Top, bottom, left right – no set order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Single until 4 of them, then pair up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783147-1193-41CC-BB45-DC360D94A64F}"/>
              </a:ext>
            </a:extLst>
          </p:cNvPr>
          <p:cNvSpPr txBox="1"/>
          <p:nvPr/>
        </p:nvSpPr>
        <p:spPr>
          <a:xfrm>
            <a:off x="2767572" y="3238524"/>
            <a:ext cx="268785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Sodium atom 	1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v.e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0386679-2498-4092-BD8C-EBC4BB9D832F}"/>
              </a:ext>
            </a:extLst>
          </p:cNvPr>
          <p:cNvGrpSpPr/>
          <p:nvPr/>
        </p:nvGrpSpPr>
        <p:grpSpPr>
          <a:xfrm>
            <a:off x="5562555" y="3238524"/>
            <a:ext cx="537327" cy="400110"/>
            <a:chOff x="4788024" y="2636912"/>
            <a:chExt cx="537327" cy="400110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823F8A7E-3167-4DA1-B7AB-AC5B7494CD4F}"/>
                </a:ext>
              </a:extLst>
            </p:cNvPr>
            <p:cNvSpPr txBox="1"/>
            <p:nvPr/>
          </p:nvSpPr>
          <p:spPr>
            <a:xfrm>
              <a:off x="4788024" y="2636912"/>
              <a:ext cx="53732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Na </a:t>
              </a:r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174BEF9E-0A8B-4ACE-942D-CE78994590E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211073" y="2807187"/>
              <a:ext cx="76201" cy="76201"/>
            </a:xfrm>
            <a:prstGeom prst="rect">
              <a:avLst/>
            </a:prstGeom>
            <a:solidFill>
              <a:srgbClr val="FF0000"/>
            </a:solidFill>
          </p:spPr>
        </p:pic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F9FC7405-D79E-453C-9D50-4FDAA7F39ED0}"/>
              </a:ext>
            </a:extLst>
          </p:cNvPr>
          <p:cNvSpPr txBox="1"/>
          <p:nvPr/>
        </p:nvSpPr>
        <p:spPr>
          <a:xfrm>
            <a:off x="6367401" y="3238524"/>
            <a:ext cx="3730508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Sodium </a:t>
            </a:r>
            <a:r>
              <a:rPr lang="en-GB" sz="22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cation </a:t>
            </a:r>
            <a:r>
              <a:rPr lang="en-GB" sz="22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0 </a:t>
            </a:r>
            <a:r>
              <a:rPr lang="en-GB" sz="2200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v.e</a:t>
            </a:r>
            <a:r>
              <a:rPr lang="en-GB" sz="22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  	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[ Na ]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+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E01AF-57A5-4EBA-BE1D-E5226F22989C}"/>
              </a:ext>
            </a:extLst>
          </p:cNvPr>
          <p:cNvSpPr txBox="1"/>
          <p:nvPr/>
        </p:nvSpPr>
        <p:spPr>
          <a:xfrm>
            <a:off x="2738426" y="3850300"/>
            <a:ext cx="268785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Carbon atom 	4 </a:t>
            </a:r>
            <a:r>
              <a:rPr lang="en-GB" sz="2200" err="1">
                <a:latin typeface="Calibri" panose="020F0502020204030204" pitchFamily="34" charset="0"/>
                <a:cs typeface="Calibri" panose="020F0502020204030204" pitchFamily="34" charset="0"/>
              </a:rPr>
              <a:t>v.e</a:t>
            </a: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5F4B2A0-187D-4381-A9B0-57194D64DA78}"/>
              </a:ext>
            </a:extLst>
          </p:cNvPr>
          <p:cNvGrpSpPr/>
          <p:nvPr/>
        </p:nvGrpSpPr>
        <p:grpSpPr>
          <a:xfrm>
            <a:off x="5611435" y="3769544"/>
            <a:ext cx="415431" cy="460772"/>
            <a:chOff x="5792073" y="1029876"/>
            <a:chExt cx="415431" cy="460772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6B1BF160-E72B-4D2E-9812-7385F3C253C1}"/>
                </a:ext>
              </a:extLst>
            </p:cNvPr>
            <p:cNvGrpSpPr/>
            <p:nvPr/>
          </p:nvGrpSpPr>
          <p:grpSpPr>
            <a:xfrm>
              <a:off x="5822553" y="1083216"/>
              <a:ext cx="384951" cy="400110"/>
              <a:chOff x="4788024" y="2636912"/>
              <a:chExt cx="384951" cy="400110"/>
            </a:xfrm>
          </p:grpSpPr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6C607713-370C-4482-AC02-4F7AF66FAEAE}"/>
                  </a:ext>
                </a:extLst>
              </p:cNvPr>
              <p:cNvSpPr txBox="1"/>
              <p:nvPr/>
            </p:nvSpPr>
            <p:spPr>
              <a:xfrm>
                <a:off x="4788024" y="2636912"/>
                <a:ext cx="378630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000" b="1">
                    <a:latin typeface="Calibri" panose="020F0502020204030204" pitchFamily="34" charset="0"/>
                    <a:cs typeface="Calibri" panose="020F0502020204030204" pitchFamily="34" charset="0"/>
                  </a:rPr>
                  <a:t>C </a:t>
                </a:r>
              </a:p>
            </p:txBody>
          </p:sp>
          <p:pic>
            <p:nvPicPr>
              <p:cNvPr id="18" name="Picture 17">
                <a:extLst>
                  <a:ext uri="{FF2B5EF4-FFF2-40B4-BE49-F238E27FC236}">
                    <a16:creationId xmlns:a16="http://schemas.microsoft.com/office/drawing/2014/main" id="{1C92F731-11B5-447D-9C71-844B4A28161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096774" y="2788182"/>
                <a:ext cx="76201" cy="76201"/>
              </a:xfrm>
              <a:prstGeom prst="rect">
                <a:avLst/>
              </a:prstGeom>
            </p:spPr>
          </p:pic>
        </p:grpSp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92B0D18D-B892-45F4-A7FE-DB70F72D1B4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961721" y="1029876"/>
              <a:ext cx="76201" cy="76201"/>
            </a:xfrm>
            <a:prstGeom prst="rect">
              <a:avLst/>
            </a:prstGeom>
          </p:spPr>
        </p:pic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F09CC307-4510-4DBE-9F47-CF60AF97CAA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792073" y="1235044"/>
              <a:ext cx="76201" cy="76201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29F184B2-AA6F-427F-8D40-5C02D0E74D0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984581" y="1414447"/>
              <a:ext cx="76201" cy="76201"/>
            </a:xfrm>
            <a:prstGeom prst="rect">
              <a:avLst/>
            </a:prstGeom>
          </p:spPr>
        </p:pic>
      </p:grpSp>
      <p:sp>
        <p:nvSpPr>
          <p:cNvPr id="27" name="TextBox 26">
            <a:extLst>
              <a:ext uri="{FF2B5EF4-FFF2-40B4-BE49-F238E27FC236}">
                <a16:creationId xmlns:a16="http://schemas.microsoft.com/office/drawing/2014/main" id="{BB3AC6FA-4AAE-416A-96F3-39BF069C2971}"/>
              </a:ext>
            </a:extLst>
          </p:cNvPr>
          <p:cNvSpPr txBox="1"/>
          <p:nvPr/>
        </p:nvSpPr>
        <p:spPr>
          <a:xfrm>
            <a:off x="2767571" y="4557050"/>
            <a:ext cx="268785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Nitrogen atom 	5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v.e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F872F108-847B-401E-ABCE-4843625443FD}"/>
              </a:ext>
            </a:extLst>
          </p:cNvPr>
          <p:cNvGrpSpPr/>
          <p:nvPr/>
        </p:nvGrpSpPr>
        <p:grpSpPr>
          <a:xfrm>
            <a:off x="5631362" y="4439440"/>
            <a:ext cx="437964" cy="460772"/>
            <a:chOff x="4317903" y="3598628"/>
            <a:chExt cx="437964" cy="460772"/>
          </a:xfrm>
        </p:grpSpPr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5C4321B3-79CB-4AF9-9854-A8F1373E2225}"/>
                </a:ext>
              </a:extLst>
            </p:cNvPr>
            <p:cNvGrpSpPr/>
            <p:nvPr/>
          </p:nvGrpSpPr>
          <p:grpSpPr>
            <a:xfrm>
              <a:off x="4317903" y="3598628"/>
              <a:ext cx="437964" cy="460772"/>
              <a:chOff x="5792073" y="1029876"/>
              <a:chExt cx="437964" cy="460772"/>
            </a:xfrm>
          </p:grpSpPr>
          <p:grpSp>
            <p:nvGrpSpPr>
              <p:cNvPr id="29" name="Group 28">
                <a:extLst>
                  <a:ext uri="{FF2B5EF4-FFF2-40B4-BE49-F238E27FC236}">
                    <a16:creationId xmlns:a16="http://schemas.microsoft.com/office/drawing/2014/main" id="{465ED31C-0F63-4EB6-B7F9-F593B13BBE88}"/>
                  </a:ext>
                </a:extLst>
              </p:cNvPr>
              <p:cNvGrpSpPr/>
              <p:nvPr/>
            </p:nvGrpSpPr>
            <p:grpSpPr>
              <a:xfrm>
                <a:off x="5822553" y="1083216"/>
                <a:ext cx="407484" cy="400110"/>
                <a:chOff x="4788024" y="2636912"/>
                <a:chExt cx="407484" cy="400110"/>
              </a:xfrm>
            </p:grpSpPr>
            <p:sp>
              <p:nvSpPr>
                <p:cNvPr id="33" name="TextBox 32">
                  <a:extLst>
                    <a:ext uri="{FF2B5EF4-FFF2-40B4-BE49-F238E27FC236}">
                      <a16:creationId xmlns:a16="http://schemas.microsoft.com/office/drawing/2014/main" id="{E77D8977-29F9-438B-9CA2-0BCF64776EA9}"/>
                    </a:ext>
                  </a:extLst>
                </p:cNvPr>
                <p:cNvSpPr txBox="1"/>
                <p:nvPr/>
              </p:nvSpPr>
              <p:spPr>
                <a:xfrm>
                  <a:off x="4788024" y="2636912"/>
                  <a:ext cx="407484" cy="40011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2000" b="1">
                      <a:latin typeface="Calibri" panose="020F0502020204030204" pitchFamily="34" charset="0"/>
                      <a:cs typeface="Calibri" panose="020F0502020204030204" pitchFamily="34" charset="0"/>
                    </a:rPr>
                    <a:t>N </a:t>
                  </a:r>
                </a:p>
              </p:txBody>
            </p:sp>
            <p:pic>
              <p:nvPicPr>
                <p:cNvPr id="34" name="Picture 33">
                  <a:extLst>
                    <a:ext uri="{FF2B5EF4-FFF2-40B4-BE49-F238E27FC236}">
                      <a16:creationId xmlns:a16="http://schemas.microsoft.com/office/drawing/2014/main" id="{7BFE3D27-C756-437D-9B36-7201D0E9C8C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5096774" y="2788182"/>
                  <a:ext cx="76201" cy="76201"/>
                </a:xfrm>
                <a:prstGeom prst="rect">
                  <a:avLst/>
                </a:prstGeom>
              </p:spPr>
            </p:pic>
          </p:grpSp>
          <p:pic>
            <p:nvPicPr>
              <p:cNvPr id="30" name="Picture 29">
                <a:extLst>
                  <a:ext uri="{FF2B5EF4-FFF2-40B4-BE49-F238E27FC236}">
                    <a16:creationId xmlns:a16="http://schemas.microsoft.com/office/drawing/2014/main" id="{8397C92D-DF61-49BA-A9E5-E375B41BF02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961721" y="1029876"/>
                <a:ext cx="76201" cy="76201"/>
              </a:xfrm>
              <a:prstGeom prst="rect">
                <a:avLst/>
              </a:prstGeom>
            </p:spPr>
          </p:pic>
          <p:pic>
            <p:nvPicPr>
              <p:cNvPr id="31" name="Picture 30">
                <a:extLst>
                  <a:ext uri="{FF2B5EF4-FFF2-40B4-BE49-F238E27FC236}">
                    <a16:creationId xmlns:a16="http://schemas.microsoft.com/office/drawing/2014/main" id="{3BE482FE-A95B-4C1E-81EC-6FE7F36AA26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792073" y="1235044"/>
                <a:ext cx="76201" cy="76201"/>
              </a:xfrm>
              <a:prstGeom prst="rect">
                <a:avLst/>
              </a:prstGeom>
            </p:spPr>
          </p:pic>
          <p:pic>
            <p:nvPicPr>
              <p:cNvPr id="32" name="Picture 31">
                <a:extLst>
                  <a:ext uri="{FF2B5EF4-FFF2-40B4-BE49-F238E27FC236}">
                    <a16:creationId xmlns:a16="http://schemas.microsoft.com/office/drawing/2014/main" id="{A7ACCFF5-0649-421B-BB2D-57266A07CD1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938861" y="1414447"/>
                <a:ext cx="76201" cy="76201"/>
              </a:xfrm>
              <a:prstGeom prst="rect">
                <a:avLst/>
              </a:prstGeom>
            </p:spPr>
          </p:pic>
        </p:grpSp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A5B43310-3A3F-4BF1-A35D-64FCC4BB931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525652" y="3981961"/>
              <a:ext cx="76201" cy="76201"/>
            </a:xfrm>
            <a:prstGeom prst="rect">
              <a:avLst/>
            </a:prstGeom>
          </p:spPr>
        </p:pic>
      </p:grpSp>
      <p:sp>
        <p:nvSpPr>
          <p:cNvPr id="36" name="TextBox 35">
            <a:extLst>
              <a:ext uri="{FF2B5EF4-FFF2-40B4-BE49-F238E27FC236}">
                <a16:creationId xmlns:a16="http://schemas.microsoft.com/office/drawing/2014/main" id="{A36B0086-2A84-4FD9-ADFB-2D00E8ED7A2A}"/>
              </a:ext>
            </a:extLst>
          </p:cNvPr>
          <p:cNvSpPr txBox="1"/>
          <p:nvPr/>
        </p:nvSpPr>
        <p:spPr>
          <a:xfrm>
            <a:off x="2767571" y="5223238"/>
            <a:ext cx="268785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Chlorine atom 	7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v.e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BBF5CBA1-3525-4AAC-A070-023FBDEDD4F7}"/>
              </a:ext>
            </a:extLst>
          </p:cNvPr>
          <p:cNvGrpSpPr/>
          <p:nvPr/>
        </p:nvGrpSpPr>
        <p:grpSpPr>
          <a:xfrm>
            <a:off x="5649534" y="5155354"/>
            <a:ext cx="469102" cy="460772"/>
            <a:chOff x="4347701" y="5278242"/>
            <a:chExt cx="469102" cy="460772"/>
          </a:xfrm>
        </p:grpSpPr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18D49FBF-7D76-4D61-903D-8D8EB97A1CD9}"/>
                </a:ext>
              </a:extLst>
            </p:cNvPr>
            <p:cNvGrpSpPr/>
            <p:nvPr/>
          </p:nvGrpSpPr>
          <p:grpSpPr>
            <a:xfrm>
              <a:off x="4348383" y="5278242"/>
              <a:ext cx="468420" cy="460772"/>
              <a:chOff x="4317903" y="3598628"/>
              <a:chExt cx="468420" cy="460772"/>
            </a:xfrm>
          </p:grpSpPr>
          <p:grpSp>
            <p:nvGrpSpPr>
              <p:cNvPr id="46" name="Group 45">
                <a:extLst>
                  <a:ext uri="{FF2B5EF4-FFF2-40B4-BE49-F238E27FC236}">
                    <a16:creationId xmlns:a16="http://schemas.microsoft.com/office/drawing/2014/main" id="{DEA99580-90BD-4BE0-816F-BE0A7F2DBE2D}"/>
                  </a:ext>
                </a:extLst>
              </p:cNvPr>
              <p:cNvGrpSpPr/>
              <p:nvPr/>
            </p:nvGrpSpPr>
            <p:grpSpPr>
              <a:xfrm>
                <a:off x="4317903" y="3598628"/>
                <a:ext cx="468420" cy="460772"/>
                <a:chOff x="5792073" y="1029876"/>
                <a:chExt cx="468420" cy="460772"/>
              </a:xfrm>
            </p:grpSpPr>
            <p:grpSp>
              <p:nvGrpSpPr>
                <p:cNvPr id="48" name="Group 47">
                  <a:extLst>
                    <a:ext uri="{FF2B5EF4-FFF2-40B4-BE49-F238E27FC236}">
                      <a16:creationId xmlns:a16="http://schemas.microsoft.com/office/drawing/2014/main" id="{8F0D55AF-81F8-4389-AE87-377DDACC1EC2}"/>
                    </a:ext>
                  </a:extLst>
                </p:cNvPr>
                <p:cNvGrpSpPr/>
                <p:nvPr/>
              </p:nvGrpSpPr>
              <p:grpSpPr>
                <a:xfrm>
                  <a:off x="5822553" y="1083216"/>
                  <a:ext cx="437940" cy="400110"/>
                  <a:chOff x="4788024" y="2636912"/>
                  <a:chExt cx="437940" cy="400110"/>
                </a:xfrm>
              </p:grpSpPr>
              <p:sp>
                <p:nvSpPr>
                  <p:cNvPr id="52" name="TextBox 51">
                    <a:extLst>
                      <a:ext uri="{FF2B5EF4-FFF2-40B4-BE49-F238E27FC236}">
                        <a16:creationId xmlns:a16="http://schemas.microsoft.com/office/drawing/2014/main" id="{23026C59-76D0-4576-A040-D0555D31068C}"/>
                      </a:ext>
                    </a:extLst>
                  </p:cNvPr>
                  <p:cNvSpPr txBox="1"/>
                  <p:nvPr/>
                </p:nvSpPr>
                <p:spPr>
                  <a:xfrm>
                    <a:off x="4788024" y="2636912"/>
                    <a:ext cx="437940" cy="40011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GB" sz="2000" b="1">
                        <a:latin typeface="Calibri" panose="020F0502020204030204" pitchFamily="34" charset="0"/>
                        <a:cs typeface="Calibri" panose="020F0502020204030204" pitchFamily="34" charset="0"/>
                      </a:rPr>
                      <a:t>Cl </a:t>
                    </a:r>
                  </a:p>
                </p:txBody>
              </p:sp>
              <p:pic>
                <p:nvPicPr>
                  <p:cNvPr id="53" name="Picture 52">
                    <a:extLst>
                      <a:ext uri="{FF2B5EF4-FFF2-40B4-BE49-F238E27FC236}">
                        <a16:creationId xmlns:a16="http://schemas.microsoft.com/office/drawing/2014/main" id="{DECDCFB5-639C-45A4-82FD-949003CC19AA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4"/>
                  <a:stretch>
                    <a:fillRect/>
                  </a:stretch>
                </p:blipFill>
                <p:spPr>
                  <a:xfrm>
                    <a:off x="5134874" y="2788182"/>
                    <a:ext cx="76201" cy="76201"/>
                  </a:xfrm>
                  <a:prstGeom prst="rect">
                    <a:avLst/>
                  </a:prstGeom>
                </p:spPr>
              </p:pic>
            </p:grpSp>
            <p:pic>
              <p:nvPicPr>
                <p:cNvPr id="49" name="Picture 48">
                  <a:extLst>
                    <a:ext uri="{FF2B5EF4-FFF2-40B4-BE49-F238E27FC236}">
                      <a16:creationId xmlns:a16="http://schemas.microsoft.com/office/drawing/2014/main" id="{DC5EC1E4-F5B5-4636-89B9-46D89A1FAA2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5938861" y="1029876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50" name="Picture 49">
                  <a:extLst>
                    <a:ext uri="{FF2B5EF4-FFF2-40B4-BE49-F238E27FC236}">
                      <a16:creationId xmlns:a16="http://schemas.microsoft.com/office/drawing/2014/main" id="{5567966C-2A10-4035-9131-075919042A1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5792073" y="1235044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51" name="Picture 50">
                  <a:extLst>
                    <a:ext uri="{FF2B5EF4-FFF2-40B4-BE49-F238E27FC236}">
                      <a16:creationId xmlns:a16="http://schemas.microsoft.com/office/drawing/2014/main" id="{1792BF5B-6834-4CB2-8A88-43DF4405325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5938861" y="1414447"/>
                  <a:ext cx="76201" cy="76201"/>
                </a:xfrm>
                <a:prstGeom prst="rect">
                  <a:avLst/>
                </a:prstGeom>
              </p:spPr>
            </p:pic>
          </p:grpSp>
          <p:pic>
            <p:nvPicPr>
              <p:cNvPr id="47" name="Picture 46">
                <a:extLst>
                  <a:ext uri="{FF2B5EF4-FFF2-40B4-BE49-F238E27FC236}">
                    <a16:creationId xmlns:a16="http://schemas.microsoft.com/office/drawing/2014/main" id="{10B8A0B6-3A47-4EB3-9B4F-732D8445530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529115" y="3985424"/>
                <a:ext cx="69274" cy="69274"/>
              </a:xfrm>
              <a:prstGeom prst="rect">
                <a:avLst/>
              </a:prstGeom>
            </p:spPr>
          </p:pic>
        </p:grpSp>
        <p:pic>
          <p:nvPicPr>
            <p:cNvPr id="54" name="Picture 53">
              <a:extLst>
                <a:ext uri="{FF2B5EF4-FFF2-40B4-BE49-F238E27FC236}">
                  <a16:creationId xmlns:a16="http://schemas.microsoft.com/office/drawing/2014/main" id="{B33DFFA8-77A2-4CB1-812B-8AD4EFB84CE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347701" y="5415759"/>
              <a:ext cx="76201" cy="76201"/>
            </a:xfrm>
            <a:prstGeom prst="rect">
              <a:avLst/>
            </a:prstGeom>
          </p:spPr>
        </p:pic>
        <p:pic>
          <p:nvPicPr>
            <p:cNvPr id="55" name="Picture 54">
              <a:extLst>
                <a:ext uri="{FF2B5EF4-FFF2-40B4-BE49-F238E27FC236}">
                  <a16:creationId xmlns:a16="http://schemas.microsoft.com/office/drawing/2014/main" id="{88CCDBAD-79A8-4B62-84C7-A910D34EB43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558072" y="5279729"/>
              <a:ext cx="76201" cy="76201"/>
            </a:xfrm>
            <a:prstGeom prst="rect">
              <a:avLst/>
            </a:prstGeom>
          </p:spPr>
        </p:pic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4B0B4F01-C118-405D-95E6-F3A23C806E7F}"/>
              </a:ext>
            </a:extLst>
          </p:cNvPr>
          <p:cNvGrpSpPr/>
          <p:nvPr/>
        </p:nvGrpSpPr>
        <p:grpSpPr>
          <a:xfrm>
            <a:off x="6347928" y="5172217"/>
            <a:ext cx="3996545" cy="484227"/>
            <a:chOff x="4623964" y="4445849"/>
            <a:chExt cx="3996545" cy="484227"/>
          </a:xfrm>
        </p:grpSpPr>
        <p:sp>
          <p:nvSpPr>
            <p:cNvPr id="57" name="TextBox 56">
              <a:extLst>
                <a:ext uri="{FF2B5EF4-FFF2-40B4-BE49-F238E27FC236}">
                  <a16:creationId xmlns:a16="http://schemas.microsoft.com/office/drawing/2014/main" id="{6B457697-4D24-40F3-84FD-F037610451D7}"/>
                </a:ext>
              </a:extLst>
            </p:cNvPr>
            <p:cNvSpPr txBox="1"/>
            <p:nvPr/>
          </p:nvSpPr>
          <p:spPr>
            <a:xfrm>
              <a:off x="4623964" y="4477568"/>
              <a:ext cx="2687852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2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Chloride </a:t>
              </a:r>
              <a:r>
                <a:rPr lang="en-GB" sz="22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anion</a:t>
              </a:r>
              <a:r>
                <a:rPr lang="en-GB" sz="22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	8 </a:t>
              </a:r>
              <a:r>
                <a:rPr lang="en-GB" sz="2200" dirty="0" err="1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v.e</a:t>
              </a:r>
              <a:r>
                <a:rPr lang="en-GB" sz="22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. </a:t>
              </a:r>
            </a:p>
          </p:txBody>
        </p:sp>
        <p:grpSp>
          <p:nvGrpSpPr>
            <p:cNvPr id="72" name="Group 71">
              <a:extLst>
                <a:ext uri="{FF2B5EF4-FFF2-40B4-BE49-F238E27FC236}">
                  <a16:creationId xmlns:a16="http://schemas.microsoft.com/office/drawing/2014/main" id="{1D8BAFDE-FA60-478A-842B-FBB7155B3515}"/>
                </a:ext>
              </a:extLst>
            </p:cNvPr>
            <p:cNvGrpSpPr/>
            <p:nvPr/>
          </p:nvGrpSpPr>
          <p:grpSpPr>
            <a:xfrm>
              <a:off x="7569279" y="4445849"/>
              <a:ext cx="494750" cy="484227"/>
              <a:chOff x="6152905" y="5457973"/>
              <a:chExt cx="494750" cy="484227"/>
            </a:xfrm>
          </p:grpSpPr>
          <p:pic>
            <p:nvPicPr>
              <p:cNvPr id="22" name="Picture 21">
                <a:extLst>
                  <a:ext uri="{FF2B5EF4-FFF2-40B4-BE49-F238E27FC236}">
                    <a16:creationId xmlns:a16="http://schemas.microsoft.com/office/drawing/2014/main" id="{958BE476-6ACF-4C88-8E99-4A044E7637E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553777" y="5674811"/>
                <a:ext cx="76201" cy="76201"/>
              </a:xfrm>
              <a:prstGeom prst="rect">
                <a:avLst/>
              </a:prstGeom>
            </p:spPr>
          </p:pic>
          <p:grpSp>
            <p:nvGrpSpPr>
              <p:cNvPr id="62" name="Group 61">
                <a:extLst>
                  <a:ext uri="{FF2B5EF4-FFF2-40B4-BE49-F238E27FC236}">
                    <a16:creationId xmlns:a16="http://schemas.microsoft.com/office/drawing/2014/main" id="{EAB58452-0323-4F39-9ECC-2D594BA203E5}"/>
                  </a:ext>
                </a:extLst>
              </p:cNvPr>
              <p:cNvGrpSpPr/>
              <p:nvPr/>
            </p:nvGrpSpPr>
            <p:grpSpPr>
              <a:xfrm>
                <a:off x="6153587" y="5457973"/>
                <a:ext cx="494068" cy="484227"/>
                <a:chOff x="5792073" y="1029876"/>
                <a:chExt cx="494068" cy="484227"/>
              </a:xfrm>
            </p:grpSpPr>
            <p:sp>
              <p:nvSpPr>
                <p:cNvPr id="68" name="TextBox 67">
                  <a:extLst>
                    <a:ext uri="{FF2B5EF4-FFF2-40B4-BE49-F238E27FC236}">
                      <a16:creationId xmlns:a16="http://schemas.microsoft.com/office/drawing/2014/main" id="{5B9B4274-BD8F-4A1D-A7CB-9E73D9F2252D}"/>
                    </a:ext>
                  </a:extLst>
                </p:cNvPr>
                <p:cNvSpPr txBox="1"/>
                <p:nvPr/>
              </p:nvSpPr>
              <p:spPr>
                <a:xfrm>
                  <a:off x="5822553" y="1083216"/>
                  <a:ext cx="463588" cy="43088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2200" dirty="0">
                      <a:latin typeface="Calibri" panose="020F0502020204030204" pitchFamily="34" charset="0"/>
                      <a:cs typeface="Calibri" panose="020F0502020204030204" pitchFamily="34" charset="0"/>
                    </a:rPr>
                    <a:t>Cl </a:t>
                  </a:r>
                </a:p>
              </p:txBody>
            </p:sp>
            <p:pic>
              <p:nvPicPr>
                <p:cNvPr id="65" name="Picture 64">
                  <a:extLst>
                    <a:ext uri="{FF2B5EF4-FFF2-40B4-BE49-F238E27FC236}">
                      <a16:creationId xmlns:a16="http://schemas.microsoft.com/office/drawing/2014/main" id="{A8D1A98D-F4E3-4855-9666-0182DB0225C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5938861" y="1029876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66" name="Picture 65">
                  <a:extLst>
                    <a:ext uri="{FF2B5EF4-FFF2-40B4-BE49-F238E27FC236}">
                      <a16:creationId xmlns:a16="http://schemas.microsoft.com/office/drawing/2014/main" id="{93B198E7-B3B0-4B8B-8040-C47900A9615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5792073" y="1235044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67" name="Picture 66">
                  <a:extLst>
                    <a:ext uri="{FF2B5EF4-FFF2-40B4-BE49-F238E27FC236}">
                      <a16:creationId xmlns:a16="http://schemas.microsoft.com/office/drawing/2014/main" id="{F43EF797-1848-46B1-83E3-8D03F41CB3E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5938861" y="1414447"/>
                  <a:ext cx="76201" cy="76201"/>
                </a:xfrm>
                <a:prstGeom prst="rect">
                  <a:avLst/>
                </a:prstGeom>
              </p:spPr>
            </p:pic>
          </p:grpSp>
          <p:pic>
            <p:nvPicPr>
              <p:cNvPr id="63" name="Picture 62">
                <a:extLst>
                  <a:ext uri="{FF2B5EF4-FFF2-40B4-BE49-F238E27FC236}">
                    <a16:creationId xmlns:a16="http://schemas.microsoft.com/office/drawing/2014/main" id="{04BFE052-266A-4E62-8336-0CEDF2FB378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364799" y="5844769"/>
                <a:ext cx="69274" cy="69274"/>
              </a:xfrm>
              <a:prstGeom prst="rect">
                <a:avLst/>
              </a:prstGeom>
            </p:spPr>
          </p:pic>
          <p:pic>
            <p:nvPicPr>
              <p:cNvPr id="60" name="Picture 59">
                <a:extLst>
                  <a:ext uri="{FF2B5EF4-FFF2-40B4-BE49-F238E27FC236}">
                    <a16:creationId xmlns:a16="http://schemas.microsoft.com/office/drawing/2014/main" id="{ADFEA038-676C-435A-AD02-780042CDED6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152905" y="5595490"/>
                <a:ext cx="76201" cy="76201"/>
              </a:xfrm>
              <a:prstGeom prst="rect">
                <a:avLst/>
              </a:prstGeom>
            </p:spPr>
          </p:pic>
          <p:pic>
            <p:nvPicPr>
              <p:cNvPr id="61" name="Picture 60">
                <a:extLst>
                  <a:ext uri="{FF2B5EF4-FFF2-40B4-BE49-F238E27FC236}">
                    <a16:creationId xmlns:a16="http://schemas.microsoft.com/office/drawing/2014/main" id="{4BCE8864-9E8C-4915-ABD7-779B675602F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363276" y="5459460"/>
                <a:ext cx="76201" cy="76201"/>
              </a:xfrm>
              <a:prstGeom prst="rect">
                <a:avLst/>
              </a:prstGeom>
            </p:spPr>
          </p:pic>
          <p:pic>
            <p:nvPicPr>
              <p:cNvPr id="71" name="Picture 70">
                <a:extLst>
                  <a:ext uri="{FF2B5EF4-FFF2-40B4-BE49-F238E27FC236}">
                    <a16:creationId xmlns:a16="http://schemas.microsoft.com/office/drawing/2014/main" id="{5DB74573-D083-45BE-87DE-8C976DB7CDE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554695" y="5586940"/>
                <a:ext cx="57150" cy="76201"/>
              </a:xfrm>
              <a:prstGeom prst="rect">
                <a:avLst/>
              </a:prstGeom>
            </p:spPr>
          </p:pic>
        </p:grpSp>
        <p:sp>
          <p:nvSpPr>
            <p:cNvPr id="73" name="TextBox 72">
              <a:extLst>
                <a:ext uri="{FF2B5EF4-FFF2-40B4-BE49-F238E27FC236}">
                  <a16:creationId xmlns:a16="http://schemas.microsoft.com/office/drawing/2014/main" id="{E7FCFB88-28A2-448E-9626-1DA675C06F18}"/>
                </a:ext>
              </a:extLst>
            </p:cNvPr>
            <p:cNvSpPr txBox="1"/>
            <p:nvPr/>
          </p:nvSpPr>
          <p:spPr>
            <a:xfrm>
              <a:off x="7344592" y="4447336"/>
              <a:ext cx="271228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200">
                  <a:latin typeface="Calibri" panose="020F0502020204030204" pitchFamily="34" charset="0"/>
                  <a:cs typeface="Calibri" panose="020F0502020204030204" pitchFamily="34" charset="0"/>
                </a:rPr>
                <a:t>[</a:t>
              </a:r>
            </a:p>
          </p:txBody>
        </p:sp>
        <p:sp>
          <p:nvSpPr>
            <p:cNvPr id="78" name="TextBox 77">
              <a:extLst>
                <a:ext uri="{FF2B5EF4-FFF2-40B4-BE49-F238E27FC236}">
                  <a16:creationId xmlns:a16="http://schemas.microsoft.com/office/drawing/2014/main" id="{09179074-18F7-493A-B633-23C9D91665E8}"/>
                </a:ext>
              </a:extLst>
            </p:cNvPr>
            <p:cNvSpPr txBox="1"/>
            <p:nvPr/>
          </p:nvSpPr>
          <p:spPr>
            <a:xfrm>
              <a:off x="7983115" y="4447336"/>
              <a:ext cx="637394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200">
                  <a:latin typeface="Calibri" panose="020F0502020204030204" pitchFamily="34" charset="0"/>
                  <a:cs typeface="Calibri" panose="020F0502020204030204" pitchFamily="34" charset="0"/>
                </a:rPr>
                <a:t>]</a:t>
              </a:r>
              <a:r>
                <a:rPr lang="en-GB" sz="2200" baseline="30000"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</a:p>
          </p:txBody>
        </p:sp>
      </p:grpSp>
      <p:sp>
        <p:nvSpPr>
          <p:cNvPr id="64" name="TextBox 63">
            <a:extLst>
              <a:ext uri="{FF2B5EF4-FFF2-40B4-BE49-F238E27FC236}">
                <a16:creationId xmlns:a16="http://schemas.microsoft.com/office/drawing/2014/main" id="{66199674-19B6-4BE2-A31D-1554AC3E4029}"/>
              </a:ext>
            </a:extLst>
          </p:cNvPr>
          <p:cNvSpPr txBox="1"/>
          <p:nvPr/>
        </p:nvSpPr>
        <p:spPr>
          <a:xfrm>
            <a:off x="2135560" y="673759"/>
            <a:ext cx="820891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simplified representation of the valence shell electrons in a molecule</a:t>
            </a:r>
            <a:endParaRPr lang="en-GB" sz="2200" dirty="0">
              <a:solidFill>
                <a:srgbClr val="00B0F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22E56D5-5C3B-4AC8-A530-BD8797CF3DD4}"/>
              </a:ext>
            </a:extLst>
          </p:cNvPr>
          <p:cNvSpPr txBox="1"/>
          <p:nvPr/>
        </p:nvSpPr>
        <p:spPr>
          <a:xfrm>
            <a:off x="2546012" y="5924923"/>
            <a:ext cx="8246316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i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As sodium and chlorine atoms tend to form ionic compounds, there are shown here for demonstration of concept </a:t>
            </a:r>
          </a:p>
        </p:txBody>
      </p:sp>
    </p:spTree>
    <p:extLst>
      <p:ext uri="{BB962C8B-B14F-4D97-AF65-F5344CB8AC3E}">
        <p14:creationId xmlns:p14="http://schemas.microsoft.com/office/powerpoint/2010/main" val="960383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924158CD-A93E-4D1C-BA0A-F15D81B651B5}"/>
              </a:ext>
            </a:extLst>
          </p:cNvPr>
          <p:cNvPicPr preferRelativeResize="0"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75FD4A8-F176-42A6-8EE5-A6A70D485907}"/>
              </a:ext>
            </a:extLst>
          </p:cNvPr>
          <p:cNvSpPr txBox="1"/>
          <p:nvPr/>
        </p:nvSpPr>
        <p:spPr>
          <a:xfrm>
            <a:off x="75581" y="44217"/>
            <a:ext cx="4572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COVALENT MOLECULES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2CEFDB7-5911-422E-9302-39700C336638}"/>
              </a:ext>
            </a:extLst>
          </p:cNvPr>
          <p:cNvSpPr txBox="1"/>
          <p:nvPr/>
        </p:nvSpPr>
        <p:spPr>
          <a:xfrm>
            <a:off x="1564755" y="679449"/>
            <a:ext cx="643125" cy="584775"/>
          </a:xfrm>
          <a:prstGeom prst="rect">
            <a:avLst/>
          </a:prstGeom>
          <a:noFill/>
          <a:ln>
            <a:solidFill>
              <a:srgbClr val="00CC00"/>
            </a:solidFill>
          </a:ln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</a:t>
            </a:r>
            <a:r>
              <a:rPr lang="en-GB" sz="3200" b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E8BD9C53-BEBC-4E7D-8355-FCEC927DE151}"/>
              </a:ext>
            </a:extLst>
          </p:cNvPr>
          <p:cNvSpPr txBox="1"/>
          <p:nvPr/>
        </p:nvSpPr>
        <p:spPr>
          <a:xfrm>
            <a:off x="7306898" y="628992"/>
            <a:ext cx="249504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7 valence electrons </a:t>
            </a: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needs 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one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more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84886AE4-0011-4056-891E-DD2CBCC1C506}"/>
              </a:ext>
            </a:extLst>
          </p:cNvPr>
          <p:cNvSpPr txBox="1"/>
          <p:nvPr/>
        </p:nvSpPr>
        <p:spPr>
          <a:xfrm>
            <a:off x="5008375" y="2696327"/>
            <a:ext cx="21055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 shared electrons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32CA362D-A735-4D4C-9C0C-AA7A40B4870E}"/>
              </a:ext>
            </a:extLst>
          </p:cNvPr>
          <p:cNvSpPr txBox="1"/>
          <p:nvPr/>
        </p:nvSpPr>
        <p:spPr>
          <a:xfrm>
            <a:off x="5166052" y="6069674"/>
            <a:ext cx="19575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covalent bond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967819F7-3D96-49CA-9767-9CB7C4377CC6}"/>
              </a:ext>
            </a:extLst>
          </p:cNvPr>
          <p:cNvSpPr txBox="1"/>
          <p:nvPr/>
        </p:nvSpPr>
        <p:spPr>
          <a:xfrm>
            <a:off x="2361581" y="648216"/>
            <a:ext cx="249504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7 valence electrons </a:t>
            </a: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needs 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one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more</a:t>
            </a:r>
          </a:p>
        </p:txBody>
      </p:sp>
      <p:sp>
        <p:nvSpPr>
          <p:cNvPr id="92" name="TextBox 91">
            <a:extLst>
              <a:ext uri="{FF2B5EF4-FFF2-40B4-BE49-F238E27FC236}">
                <a16:creationId xmlns:a16="http://schemas.microsoft.com/office/drawing/2014/main" id="{40331074-F452-4F1C-A26E-DE677F1C83A6}"/>
              </a:ext>
            </a:extLst>
          </p:cNvPr>
          <p:cNvSpPr txBox="1"/>
          <p:nvPr/>
        </p:nvSpPr>
        <p:spPr>
          <a:xfrm>
            <a:off x="8355060" y="4811373"/>
            <a:ext cx="23129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non-bonding electrons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(lone pairs)</a:t>
            </a:r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D2D62EC4-172E-449E-8F14-BBBF4B65D623}"/>
              </a:ext>
            </a:extLst>
          </p:cNvPr>
          <p:cNvSpPr txBox="1"/>
          <p:nvPr/>
        </p:nvSpPr>
        <p:spPr>
          <a:xfrm>
            <a:off x="2773276" y="1923977"/>
            <a:ext cx="65757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Chlorine atom wants 1 electron to make one bond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2633A96-8F2E-4535-B3CA-76041C71244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3010" t="12471" r="52574" b="80348"/>
          <a:stretch/>
        </p:blipFill>
        <p:spPr>
          <a:xfrm>
            <a:off x="5030808" y="557492"/>
            <a:ext cx="1169101" cy="109890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3D705E0-EB52-4478-ADFA-EC709BBE8EB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0507" t="12634" r="45424" b="80186"/>
          <a:stretch/>
        </p:blipFill>
        <p:spPr>
          <a:xfrm>
            <a:off x="6085185" y="557493"/>
            <a:ext cx="1098321" cy="109018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F8E330E-1521-446F-8B4B-484E5C73BFB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2309" t="35070" r="56461" b="51750"/>
          <a:stretch/>
        </p:blipFill>
        <p:spPr>
          <a:xfrm>
            <a:off x="4174568" y="3272402"/>
            <a:ext cx="3940493" cy="2601580"/>
          </a:xfrm>
          <a:prstGeom prst="rect">
            <a:avLst/>
          </a:prstGeom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072BE7CE-6468-4008-919A-C6262419E732}"/>
              </a:ext>
            </a:extLst>
          </p:cNvPr>
          <p:cNvCxnSpPr/>
          <p:nvPr/>
        </p:nvCxnSpPr>
        <p:spPr>
          <a:xfrm flipV="1">
            <a:off x="6095853" y="3038316"/>
            <a:ext cx="0" cy="463478"/>
          </a:xfrm>
          <a:prstGeom prst="straightConnector1">
            <a:avLst/>
          </a:prstGeom>
          <a:ln w="1905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>
            <a:extLst>
              <a:ext uri="{FF2B5EF4-FFF2-40B4-BE49-F238E27FC236}">
                <a16:creationId xmlns:a16="http://schemas.microsoft.com/office/drawing/2014/main" id="{7B7F9301-AF65-4E6F-BBBF-F96C78934B9C}"/>
              </a:ext>
            </a:extLst>
          </p:cNvPr>
          <p:cNvCxnSpPr>
            <a:cxnSpLocks/>
          </p:cNvCxnSpPr>
          <p:nvPr/>
        </p:nvCxnSpPr>
        <p:spPr>
          <a:xfrm>
            <a:off x="6112746" y="4293097"/>
            <a:ext cx="0" cy="841441"/>
          </a:xfrm>
          <a:prstGeom prst="straightConnector1">
            <a:avLst/>
          </a:prstGeom>
          <a:ln w="1905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>
            <a:extLst>
              <a:ext uri="{FF2B5EF4-FFF2-40B4-BE49-F238E27FC236}">
                <a16:creationId xmlns:a16="http://schemas.microsoft.com/office/drawing/2014/main" id="{1408D463-2F80-4A7D-BF8F-59735B470BBA}"/>
              </a:ext>
            </a:extLst>
          </p:cNvPr>
          <p:cNvCxnSpPr>
            <a:cxnSpLocks/>
          </p:cNvCxnSpPr>
          <p:nvPr/>
        </p:nvCxnSpPr>
        <p:spPr>
          <a:xfrm>
            <a:off x="6115637" y="5224973"/>
            <a:ext cx="0" cy="841441"/>
          </a:xfrm>
          <a:prstGeom prst="straightConnector1">
            <a:avLst/>
          </a:prstGeom>
          <a:ln w="1905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D900B0BF-AA20-401D-B73C-B7C931338940}"/>
              </a:ext>
            </a:extLst>
          </p:cNvPr>
          <p:cNvCxnSpPr>
            <a:cxnSpLocks/>
          </p:cNvCxnSpPr>
          <p:nvPr/>
        </p:nvCxnSpPr>
        <p:spPr>
          <a:xfrm flipH="1" flipV="1">
            <a:off x="7824011" y="4638371"/>
            <a:ext cx="531049" cy="264169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5E0F4911-6175-4C0B-B7C3-2C05A7B5A098}"/>
              </a:ext>
            </a:extLst>
          </p:cNvPr>
          <p:cNvCxnSpPr>
            <a:cxnSpLocks/>
            <a:stCxn id="92" idx="1"/>
          </p:cNvCxnSpPr>
          <p:nvPr/>
        </p:nvCxnSpPr>
        <p:spPr>
          <a:xfrm flipH="1" flipV="1">
            <a:off x="8049047" y="5134538"/>
            <a:ext cx="306013" cy="1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Arrow Connector 85">
            <a:extLst>
              <a:ext uri="{FF2B5EF4-FFF2-40B4-BE49-F238E27FC236}">
                <a16:creationId xmlns:a16="http://schemas.microsoft.com/office/drawing/2014/main" id="{9383A1EB-3E9F-4D85-BC8D-DCD585D10CCC}"/>
              </a:ext>
            </a:extLst>
          </p:cNvPr>
          <p:cNvCxnSpPr>
            <a:cxnSpLocks/>
          </p:cNvCxnSpPr>
          <p:nvPr/>
        </p:nvCxnSpPr>
        <p:spPr>
          <a:xfrm flipH="1">
            <a:off x="7797019" y="5445225"/>
            <a:ext cx="558041" cy="210109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81625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5249B325-BF26-4842-B95B-52916C40B65F}"/>
              </a:ext>
            </a:extLst>
          </p:cNvPr>
          <p:cNvPicPr preferRelativeResize="0"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A7559297-EC50-49E8-AFA1-FCA2F4AC74D7}"/>
              </a:ext>
            </a:extLst>
          </p:cNvPr>
          <p:cNvSpPr txBox="1"/>
          <p:nvPr/>
        </p:nvSpPr>
        <p:spPr>
          <a:xfrm>
            <a:off x="1354790" y="940727"/>
            <a:ext cx="861133" cy="584775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en-GB" sz="3200" b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GB" sz="3200" b="1" baseline="-2500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3200" b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endParaRPr lang="en-GB" sz="3200" b="1" baseline="-2500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BE65A5B0-3941-4FAD-9782-7C0908474AA3}"/>
              </a:ext>
            </a:extLst>
          </p:cNvPr>
          <p:cNvSpPr txBox="1"/>
          <p:nvPr/>
        </p:nvSpPr>
        <p:spPr>
          <a:xfrm>
            <a:off x="3139565" y="2556966"/>
            <a:ext cx="7113765" cy="1143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Hydrogen atom wants 1 electron to make one bond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Oxygen atom wants 2 electrons to make two bonds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FE870DBD-B26B-4626-B018-F6020C6CB82C}"/>
              </a:ext>
            </a:extLst>
          </p:cNvPr>
          <p:cNvSpPr txBox="1"/>
          <p:nvPr/>
        </p:nvSpPr>
        <p:spPr>
          <a:xfrm>
            <a:off x="200132" y="99947"/>
            <a:ext cx="4572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COVALENT MOLECULES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6" name="Picture 65">
            <a:extLst>
              <a:ext uri="{FF2B5EF4-FFF2-40B4-BE49-F238E27FC236}">
                <a16:creationId xmlns:a16="http://schemas.microsoft.com/office/drawing/2014/main" id="{2BEC8F96-5135-4950-A128-43FB59B9544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801" t="16400" r="58662" b="76600"/>
          <a:stretch/>
        </p:blipFill>
        <p:spPr>
          <a:xfrm>
            <a:off x="4741490" y="698298"/>
            <a:ext cx="3772963" cy="936104"/>
          </a:xfrm>
          <a:prstGeom prst="rect">
            <a:avLst/>
          </a:prstGeom>
        </p:spPr>
      </p:pic>
      <p:sp>
        <p:nvSpPr>
          <p:cNvPr id="70" name="TextBox 69">
            <a:extLst>
              <a:ext uri="{FF2B5EF4-FFF2-40B4-BE49-F238E27FC236}">
                <a16:creationId xmlns:a16="http://schemas.microsoft.com/office/drawing/2014/main" id="{6F6A654D-D895-43C9-BF5D-40A0FAC6F90F}"/>
              </a:ext>
            </a:extLst>
          </p:cNvPr>
          <p:cNvSpPr txBox="1"/>
          <p:nvPr/>
        </p:nvSpPr>
        <p:spPr>
          <a:xfrm>
            <a:off x="2486132" y="848395"/>
            <a:ext cx="23828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1 valence electron </a:t>
            </a: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needs 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one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more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F9012EA2-B5D6-458D-B95C-CBD8E5F43107}"/>
              </a:ext>
            </a:extLst>
          </p:cNvPr>
          <p:cNvSpPr txBox="1"/>
          <p:nvPr/>
        </p:nvSpPr>
        <p:spPr>
          <a:xfrm>
            <a:off x="8454378" y="851954"/>
            <a:ext cx="23828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1 valence electron </a:t>
            </a: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needs 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one 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more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F4E51CF4-D1FF-4CD5-8D98-0193DBF0EAA9}"/>
              </a:ext>
            </a:extLst>
          </p:cNvPr>
          <p:cNvSpPr txBox="1"/>
          <p:nvPr/>
        </p:nvSpPr>
        <p:spPr>
          <a:xfrm>
            <a:off x="5799493" y="1652495"/>
            <a:ext cx="249504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6 valence electrons </a:t>
            </a: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needs 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two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more</a:t>
            </a:r>
          </a:p>
        </p:txBody>
      </p:sp>
      <p:pic>
        <p:nvPicPr>
          <p:cNvPr id="74" name="Picture 73">
            <a:extLst>
              <a:ext uri="{FF2B5EF4-FFF2-40B4-BE49-F238E27FC236}">
                <a16:creationId xmlns:a16="http://schemas.microsoft.com/office/drawing/2014/main" id="{C30E7A82-190E-40F1-9BC9-539E436902F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2676" t="43000" r="59449" b="50000"/>
          <a:stretch/>
        </p:blipFill>
        <p:spPr>
          <a:xfrm>
            <a:off x="4986402" y="4008536"/>
            <a:ext cx="2103142" cy="1051571"/>
          </a:xfrm>
          <a:prstGeom prst="rect">
            <a:avLst/>
          </a:prstGeom>
        </p:spPr>
      </p:pic>
      <p:pic>
        <p:nvPicPr>
          <p:cNvPr id="78" name="Picture 77">
            <a:extLst>
              <a:ext uri="{FF2B5EF4-FFF2-40B4-BE49-F238E27FC236}">
                <a16:creationId xmlns:a16="http://schemas.microsoft.com/office/drawing/2014/main" id="{1AD2F81C-E53F-45FF-8A53-384CE15DE28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7087" t="51078" r="30313" b="42576"/>
          <a:stretch/>
        </p:blipFill>
        <p:spPr>
          <a:xfrm>
            <a:off x="4626362" y="5347453"/>
            <a:ext cx="3203848" cy="907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8815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6016C03A-463D-4A74-BAC4-7881939BD6A5}"/>
              </a:ext>
            </a:extLst>
          </p:cNvPr>
          <p:cNvPicPr preferRelativeResize="0"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67" y="6846"/>
            <a:ext cx="12192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91CFCA7-1CF5-495B-B9E9-2156021E06B3}"/>
              </a:ext>
            </a:extLst>
          </p:cNvPr>
          <p:cNvSpPr txBox="1"/>
          <p:nvPr/>
        </p:nvSpPr>
        <p:spPr>
          <a:xfrm>
            <a:off x="2163442" y="638961"/>
            <a:ext cx="86607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00B0F0"/>
                </a:solidFill>
              </a:rPr>
              <a:t>If an atom wants </a:t>
            </a:r>
            <a:r>
              <a:rPr lang="en-GB" sz="2400" b="1" dirty="0">
                <a:solidFill>
                  <a:srgbClr val="0070C0"/>
                </a:solidFill>
              </a:rPr>
              <a:t>X more electrons</a:t>
            </a:r>
            <a:r>
              <a:rPr lang="en-GB" sz="2400" dirty="0">
                <a:solidFill>
                  <a:srgbClr val="00B0F0"/>
                </a:solidFill>
              </a:rPr>
              <a:t>, it will make </a:t>
            </a:r>
            <a:r>
              <a:rPr lang="en-GB" sz="2400" b="1" dirty="0">
                <a:solidFill>
                  <a:srgbClr val="0070C0"/>
                </a:solidFill>
              </a:rPr>
              <a:t>X bonds </a:t>
            </a:r>
            <a:r>
              <a:rPr lang="en-GB" sz="2400" dirty="0">
                <a:solidFill>
                  <a:srgbClr val="00B0F0"/>
                </a:solidFill>
              </a:rPr>
              <a:t>(if sensible)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CBEF2F4-E5B7-4157-8DD1-9FB1917E3BBD}"/>
              </a:ext>
            </a:extLst>
          </p:cNvPr>
          <p:cNvSpPr txBox="1"/>
          <p:nvPr/>
        </p:nvSpPr>
        <p:spPr>
          <a:xfrm>
            <a:off x="304287" y="1495140"/>
            <a:ext cx="390433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</a:rPr>
              <a:t>Cl</a:t>
            </a:r>
            <a:r>
              <a:rPr lang="en-GB" sz="2400" dirty="0"/>
              <a:t> 	</a:t>
            </a:r>
            <a:r>
              <a:rPr lang="en-GB" sz="2400" b="1" dirty="0"/>
              <a:t>7 </a:t>
            </a:r>
            <a:r>
              <a:rPr lang="en-GB" sz="2400" b="1" dirty="0" err="1"/>
              <a:t>v.e</a:t>
            </a:r>
            <a:r>
              <a:rPr lang="en-GB" sz="2400" b="1" dirty="0"/>
              <a:t>.</a:t>
            </a:r>
            <a:r>
              <a:rPr lang="en-GB" sz="2400" dirty="0"/>
              <a:t>	</a:t>
            </a:r>
          </a:p>
          <a:p>
            <a:r>
              <a:rPr lang="en-GB" sz="2400" dirty="0"/>
              <a:t>wants 1 more to make 1 bond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0238C2E-CDFB-470E-9B06-D8FEAC11B1A3}"/>
              </a:ext>
            </a:extLst>
          </p:cNvPr>
          <p:cNvSpPr txBox="1"/>
          <p:nvPr/>
        </p:nvSpPr>
        <p:spPr>
          <a:xfrm>
            <a:off x="290929" y="2939834"/>
            <a:ext cx="402456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</a:rPr>
              <a:t>O</a:t>
            </a:r>
            <a:r>
              <a:rPr lang="en-GB" sz="2400" dirty="0"/>
              <a:t> 	</a:t>
            </a:r>
            <a:r>
              <a:rPr lang="en-GB" sz="2400" b="1" dirty="0"/>
              <a:t>6 </a:t>
            </a:r>
            <a:r>
              <a:rPr lang="en-GB" sz="2400" b="1" dirty="0" err="1"/>
              <a:t>v.e</a:t>
            </a:r>
            <a:r>
              <a:rPr lang="en-GB" sz="2400" b="1" dirty="0"/>
              <a:t>.</a:t>
            </a:r>
            <a:r>
              <a:rPr lang="en-GB" sz="2400" dirty="0"/>
              <a:t>	</a:t>
            </a:r>
          </a:p>
          <a:p>
            <a:r>
              <a:rPr lang="en-GB" sz="2400" dirty="0"/>
              <a:t>wants 2 more to make 2 bonds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E0B1828-58EB-4821-9ED8-F2BD166CCE0C}"/>
              </a:ext>
            </a:extLst>
          </p:cNvPr>
          <p:cNvSpPr txBox="1"/>
          <p:nvPr/>
        </p:nvSpPr>
        <p:spPr>
          <a:xfrm>
            <a:off x="281235" y="4264818"/>
            <a:ext cx="402456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</a:rPr>
              <a:t>N </a:t>
            </a:r>
            <a:r>
              <a:rPr lang="en-GB" sz="2400" dirty="0"/>
              <a:t>	</a:t>
            </a:r>
            <a:r>
              <a:rPr lang="en-GB" sz="2400" b="1" dirty="0"/>
              <a:t>5 </a:t>
            </a:r>
            <a:r>
              <a:rPr lang="en-GB" sz="2400" b="1" dirty="0" err="1"/>
              <a:t>v.e</a:t>
            </a:r>
            <a:r>
              <a:rPr lang="en-GB" sz="2400" b="1" dirty="0"/>
              <a:t>.</a:t>
            </a:r>
            <a:r>
              <a:rPr lang="en-GB" sz="2400" dirty="0"/>
              <a:t>	</a:t>
            </a:r>
          </a:p>
          <a:p>
            <a:r>
              <a:rPr lang="en-GB" sz="2400" dirty="0"/>
              <a:t>wants 3 more to make 3 bonds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BE26808-0233-4065-8F27-6486DFB176D5}"/>
              </a:ext>
            </a:extLst>
          </p:cNvPr>
          <p:cNvSpPr txBox="1"/>
          <p:nvPr/>
        </p:nvSpPr>
        <p:spPr>
          <a:xfrm>
            <a:off x="6327617" y="1517232"/>
            <a:ext cx="54726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</a:rPr>
              <a:t>C </a:t>
            </a:r>
            <a:r>
              <a:rPr lang="en-GB" sz="2400" dirty="0"/>
              <a:t>	</a:t>
            </a:r>
            <a:r>
              <a:rPr lang="en-GB" sz="2400" b="1" dirty="0"/>
              <a:t>4 </a:t>
            </a:r>
            <a:r>
              <a:rPr lang="en-GB" sz="2400" b="1" dirty="0" err="1"/>
              <a:t>v.e</a:t>
            </a:r>
            <a:r>
              <a:rPr lang="en-GB" sz="2400" b="1" dirty="0"/>
              <a:t>.</a:t>
            </a:r>
            <a:r>
              <a:rPr lang="en-GB" sz="2400" dirty="0"/>
              <a:t>	</a:t>
            </a:r>
          </a:p>
          <a:p>
            <a:r>
              <a:rPr lang="en-GB" sz="2400" dirty="0"/>
              <a:t>wants 4 more to make 4 bonds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70323CF-19BE-43E0-80F8-D8742BFFB1C6}"/>
              </a:ext>
            </a:extLst>
          </p:cNvPr>
          <p:cNvSpPr txBox="1"/>
          <p:nvPr/>
        </p:nvSpPr>
        <p:spPr>
          <a:xfrm>
            <a:off x="6268199" y="2939833"/>
            <a:ext cx="390433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</a:rPr>
              <a:t>H</a:t>
            </a:r>
            <a:r>
              <a:rPr lang="en-GB" sz="2400" dirty="0"/>
              <a:t>	</a:t>
            </a:r>
            <a:r>
              <a:rPr lang="en-GB" sz="2400" b="1" dirty="0"/>
              <a:t>1 </a:t>
            </a:r>
            <a:r>
              <a:rPr lang="en-GB" sz="2400" b="1" dirty="0" err="1"/>
              <a:t>v.e</a:t>
            </a:r>
            <a:r>
              <a:rPr lang="en-GB" sz="2400" b="1" dirty="0"/>
              <a:t>.</a:t>
            </a:r>
            <a:r>
              <a:rPr lang="en-GB" sz="2400" dirty="0"/>
              <a:t>	</a:t>
            </a:r>
          </a:p>
          <a:p>
            <a:r>
              <a:rPr lang="en-GB" sz="2400" dirty="0"/>
              <a:t>wants 1 more to make 1 bond</a:t>
            </a:r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ECE7255B-0A6B-4E2B-AE76-9AABFA1E8ED0}"/>
              </a:ext>
            </a:extLst>
          </p:cNvPr>
          <p:cNvGrpSpPr/>
          <p:nvPr/>
        </p:nvGrpSpPr>
        <p:grpSpPr>
          <a:xfrm>
            <a:off x="4696657" y="1361184"/>
            <a:ext cx="1571542" cy="1098908"/>
            <a:chOff x="4319464" y="4067966"/>
            <a:chExt cx="1571542" cy="1098908"/>
          </a:xfrm>
        </p:grpSpPr>
        <p:pic>
          <p:nvPicPr>
            <p:cNvPr id="57" name="Picture 56">
              <a:extLst>
                <a:ext uri="{FF2B5EF4-FFF2-40B4-BE49-F238E27FC236}">
                  <a16:creationId xmlns:a16="http://schemas.microsoft.com/office/drawing/2014/main" id="{8C4EFE42-A9D7-4791-8352-222EE11380E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3010" t="12471" r="54108" b="80348"/>
            <a:stretch/>
          </p:blipFill>
          <p:spPr>
            <a:xfrm>
              <a:off x="4319464" y="4067966"/>
              <a:ext cx="762959" cy="1098908"/>
            </a:xfrm>
            <a:prstGeom prst="rect">
              <a:avLst/>
            </a:prstGeom>
          </p:spPr>
        </p:pic>
        <p:pic>
          <p:nvPicPr>
            <p:cNvPr id="58" name="Picture 57">
              <a:extLst>
                <a:ext uri="{FF2B5EF4-FFF2-40B4-BE49-F238E27FC236}">
                  <a16:creationId xmlns:a16="http://schemas.microsoft.com/office/drawing/2014/main" id="{9DC80CFA-8529-406D-80E1-D90A80C71D2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61042" t="57754" r="36006" b="37400"/>
            <a:stretch/>
          </p:blipFill>
          <p:spPr>
            <a:xfrm>
              <a:off x="5086143" y="4312013"/>
              <a:ext cx="804863" cy="742998"/>
            </a:xfrm>
            <a:prstGeom prst="rect">
              <a:avLst/>
            </a:prstGeom>
          </p:spPr>
        </p:pic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C81ADA68-C426-4C4E-93CE-8DCA526AC6F7}"/>
              </a:ext>
            </a:extLst>
          </p:cNvPr>
          <p:cNvGrpSpPr/>
          <p:nvPr/>
        </p:nvGrpSpPr>
        <p:grpSpPr>
          <a:xfrm>
            <a:off x="4378781" y="2978989"/>
            <a:ext cx="1684952" cy="907677"/>
            <a:chOff x="4121132" y="2802426"/>
            <a:chExt cx="1684952" cy="907677"/>
          </a:xfrm>
        </p:grpSpPr>
        <p:pic>
          <p:nvPicPr>
            <p:cNvPr id="71" name="Picture 70">
              <a:extLst>
                <a:ext uri="{FF2B5EF4-FFF2-40B4-BE49-F238E27FC236}">
                  <a16:creationId xmlns:a16="http://schemas.microsoft.com/office/drawing/2014/main" id="{6C5DC9F8-2FCE-4F52-898F-54A2D165572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62350" t="51078" r="35951" b="42576"/>
            <a:stretch/>
          </p:blipFill>
          <p:spPr>
            <a:xfrm>
              <a:off x="4788024" y="2802426"/>
              <a:ext cx="432048" cy="907677"/>
            </a:xfrm>
            <a:prstGeom prst="rect">
              <a:avLst/>
            </a:prstGeom>
          </p:spPr>
        </p:pic>
        <p:pic>
          <p:nvPicPr>
            <p:cNvPr id="72" name="Picture 71">
              <a:extLst>
                <a:ext uri="{FF2B5EF4-FFF2-40B4-BE49-F238E27FC236}">
                  <a16:creationId xmlns:a16="http://schemas.microsoft.com/office/drawing/2014/main" id="{4C4C130C-A9D4-4549-9CF2-8915CBC5AA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61042" t="57754" r="36581" b="37400"/>
            <a:stretch/>
          </p:blipFill>
          <p:spPr>
            <a:xfrm>
              <a:off x="4121132" y="2868710"/>
              <a:ext cx="648072" cy="742998"/>
            </a:xfrm>
            <a:prstGeom prst="rect">
              <a:avLst/>
            </a:prstGeom>
          </p:spPr>
        </p:pic>
        <p:pic>
          <p:nvPicPr>
            <p:cNvPr id="73" name="Picture 72">
              <a:extLst>
                <a:ext uri="{FF2B5EF4-FFF2-40B4-BE49-F238E27FC236}">
                  <a16:creationId xmlns:a16="http://schemas.microsoft.com/office/drawing/2014/main" id="{91225650-95AE-4E96-8FF0-8C70ACC2B67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61042" t="57754" r="36581" b="37400"/>
            <a:stretch/>
          </p:blipFill>
          <p:spPr>
            <a:xfrm>
              <a:off x="5158012" y="2880123"/>
              <a:ext cx="648072" cy="742998"/>
            </a:xfrm>
            <a:prstGeom prst="rect">
              <a:avLst/>
            </a:prstGeom>
          </p:spPr>
        </p:pic>
      </p:grpSp>
      <p:pic>
        <p:nvPicPr>
          <p:cNvPr id="74" name="Picture 73">
            <a:extLst>
              <a:ext uri="{FF2B5EF4-FFF2-40B4-BE49-F238E27FC236}">
                <a16:creationId xmlns:a16="http://schemas.microsoft.com/office/drawing/2014/main" id="{EBD75060-5C95-4C9D-8587-4033DBECD0B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9077" t="20795" r="24342" b="71000"/>
          <a:stretch/>
        </p:blipFill>
        <p:spPr>
          <a:xfrm>
            <a:off x="4344141" y="4221912"/>
            <a:ext cx="1751859" cy="1228709"/>
          </a:xfrm>
          <a:prstGeom prst="rect">
            <a:avLst/>
          </a:prstGeom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725F0C82-A3C6-4CB9-927C-7B58D056C18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4175" t="44400" r="28697" b="44400"/>
          <a:stretch/>
        </p:blipFill>
        <p:spPr>
          <a:xfrm>
            <a:off x="10231689" y="1100626"/>
            <a:ext cx="1960044" cy="1732358"/>
          </a:xfrm>
          <a:prstGeom prst="rect">
            <a:avLst/>
          </a:prstGeom>
        </p:spPr>
      </p:pic>
      <p:pic>
        <p:nvPicPr>
          <p:cNvPr id="76" name="Picture 75">
            <a:extLst>
              <a:ext uri="{FF2B5EF4-FFF2-40B4-BE49-F238E27FC236}">
                <a16:creationId xmlns:a16="http://schemas.microsoft.com/office/drawing/2014/main" id="{322D6836-296F-4556-A79C-6FBC3C6540E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9450" t="57754" r="36006" b="37400"/>
          <a:stretch/>
        </p:blipFill>
        <p:spPr>
          <a:xfrm>
            <a:off x="10929150" y="3183312"/>
            <a:ext cx="1238621" cy="742998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4A000E2F-17F7-4777-B4E3-A4C011154C2E}"/>
              </a:ext>
            </a:extLst>
          </p:cNvPr>
          <p:cNvSpPr txBox="1"/>
          <p:nvPr/>
        </p:nvSpPr>
        <p:spPr>
          <a:xfrm>
            <a:off x="1524000" y="41818"/>
            <a:ext cx="824440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COVALENT MOLECULES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79365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" name="Picture 86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66A2983C-8AB0-4723-ABB6-725BA71DA5C8}"/>
              </a:ext>
            </a:extLst>
          </p:cNvPr>
          <p:cNvPicPr preferRelativeResize="0"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06692" y="6356558"/>
            <a:ext cx="1383751" cy="48351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71E033C-1092-430A-AA12-743F774A49AB}"/>
              </a:ext>
            </a:extLst>
          </p:cNvPr>
          <p:cNvSpPr txBox="1"/>
          <p:nvPr/>
        </p:nvSpPr>
        <p:spPr>
          <a:xfrm>
            <a:off x="8570155" y="572508"/>
            <a:ext cx="2826928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 dirty="0">
                <a:solidFill>
                  <a:srgbClr val="00B050"/>
                </a:solidFill>
              </a:rPr>
              <a:t>F</a:t>
            </a:r>
            <a:r>
              <a:rPr lang="en-GB" sz="2200" dirty="0"/>
              <a:t>  etc 	makes </a:t>
            </a:r>
            <a:r>
              <a:rPr lang="en-GB" sz="2200" b="1" dirty="0"/>
              <a:t>1 bond</a:t>
            </a:r>
          </a:p>
          <a:p>
            <a:r>
              <a:rPr lang="en-GB" sz="2200" b="1" dirty="0">
                <a:solidFill>
                  <a:srgbClr val="00B050"/>
                </a:solidFill>
              </a:rPr>
              <a:t>O  </a:t>
            </a:r>
            <a:r>
              <a:rPr lang="en-GB" sz="2200" dirty="0"/>
              <a:t>etc 	makes </a:t>
            </a:r>
            <a:r>
              <a:rPr lang="en-GB" sz="2200" b="1" dirty="0"/>
              <a:t>2 bonds</a:t>
            </a:r>
          </a:p>
          <a:p>
            <a:r>
              <a:rPr lang="en-GB" sz="2200" b="1" dirty="0">
                <a:solidFill>
                  <a:srgbClr val="00B050"/>
                </a:solidFill>
              </a:rPr>
              <a:t>N</a:t>
            </a:r>
            <a:r>
              <a:rPr lang="en-GB" sz="2200" dirty="0"/>
              <a:t>  etc 	makes </a:t>
            </a:r>
            <a:r>
              <a:rPr lang="en-GB" sz="2200" b="1" dirty="0"/>
              <a:t>3 bonds</a:t>
            </a:r>
          </a:p>
          <a:p>
            <a:r>
              <a:rPr lang="en-GB" sz="2200" b="1" dirty="0">
                <a:solidFill>
                  <a:srgbClr val="00B050"/>
                </a:solidFill>
              </a:rPr>
              <a:t>C</a:t>
            </a:r>
            <a:r>
              <a:rPr lang="en-GB" sz="2200" dirty="0"/>
              <a:t>  etc	makes </a:t>
            </a:r>
            <a:r>
              <a:rPr lang="en-GB" sz="2200" b="1" dirty="0"/>
              <a:t>4 bonds</a:t>
            </a:r>
          </a:p>
          <a:p>
            <a:r>
              <a:rPr lang="en-GB" sz="2200" b="1" dirty="0">
                <a:solidFill>
                  <a:srgbClr val="00B050"/>
                </a:solidFill>
              </a:rPr>
              <a:t>H</a:t>
            </a:r>
            <a:r>
              <a:rPr lang="en-GB" sz="2200" dirty="0"/>
              <a:t> 	makes </a:t>
            </a:r>
            <a:r>
              <a:rPr lang="en-GB" sz="2200" b="1" dirty="0"/>
              <a:t>1 bond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D6BCFDF-ED48-4EFB-A6C5-1F97F40855E3}"/>
              </a:ext>
            </a:extLst>
          </p:cNvPr>
          <p:cNvSpPr txBox="1"/>
          <p:nvPr/>
        </p:nvSpPr>
        <p:spPr>
          <a:xfrm>
            <a:off x="895124" y="1618175"/>
            <a:ext cx="7441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</a:rPr>
              <a:t>CH</a:t>
            </a:r>
            <a:r>
              <a:rPr lang="en-GB" sz="2400" b="1" baseline="-25000" dirty="0">
                <a:solidFill>
                  <a:srgbClr val="00B050"/>
                </a:solidFill>
              </a:rPr>
              <a:t>4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0C8948E-CA23-4357-BDB1-2246826DAED8}"/>
              </a:ext>
            </a:extLst>
          </p:cNvPr>
          <p:cNvSpPr txBox="1"/>
          <p:nvPr/>
        </p:nvSpPr>
        <p:spPr>
          <a:xfrm>
            <a:off x="917992" y="3145982"/>
            <a:ext cx="6912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>
                <a:solidFill>
                  <a:srgbClr val="00B050"/>
                </a:solidFill>
              </a:rPr>
              <a:t>PF</a:t>
            </a:r>
            <a:r>
              <a:rPr lang="en-GB" sz="2400" b="1" baseline="-25000">
                <a:solidFill>
                  <a:srgbClr val="00B050"/>
                </a:solidFill>
              </a:rPr>
              <a:t>3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6397DC1-94A3-421A-968A-ECA6CFD1CB18}"/>
              </a:ext>
            </a:extLst>
          </p:cNvPr>
          <p:cNvSpPr txBox="1"/>
          <p:nvPr/>
        </p:nvSpPr>
        <p:spPr>
          <a:xfrm>
            <a:off x="1321633" y="5326676"/>
            <a:ext cx="8579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>
                <a:solidFill>
                  <a:srgbClr val="00B050"/>
                </a:solidFill>
                <a:latin typeface="+mn-lt"/>
                <a:cs typeface="Calibri" panose="020F0502020204030204" pitchFamily="34" charset="0"/>
              </a:rPr>
              <a:t>C</a:t>
            </a:r>
            <a:r>
              <a:rPr lang="en-GB" sz="2400" b="1" baseline="-25000">
                <a:solidFill>
                  <a:srgbClr val="00B050"/>
                </a:solidFill>
                <a:latin typeface="+mn-lt"/>
                <a:cs typeface="Calibri" panose="020F0502020204030204" pitchFamily="34" charset="0"/>
              </a:rPr>
              <a:t>2</a:t>
            </a:r>
            <a:r>
              <a:rPr lang="en-GB" sz="2400" b="1">
                <a:solidFill>
                  <a:srgbClr val="00B050"/>
                </a:solidFill>
                <a:latin typeface="+mn-lt"/>
                <a:cs typeface="Calibri" panose="020F0502020204030204" pitchFamily="34" charset="0"/>
              </a:rPr>
              <a:t>H</a:t>
            </a:r>
            <a:r>
              <a:rPr lang="en-GB" sz="2400" b="1" baseline="-25000">
                <a:solidFill>
                  <a:srgbClr val="00B050"/>
                </a:solidFill>
                <a:latin typeface="+mn-lt"/>
                <a:cs typeface="Calibri" panose="020F0502020204030204" pitchFamily="34" charset="0"/>
              </a:rPr>
              <a:t>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0DE51A-A98D-4F9C-AAF2-740186C38195}"/>
              </a:ext>
            </a:extLst>
          </p:cNvPr>
          <p:cNvSpPr txBox="1"/>
          <p:nvPr/>
        </p:nvSpPr>
        <p:spPr>
          <a:xfrm>
            <a:off x="3989974" y="1736667"/>
            <a:ext cx="51328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/>
              <a:t>x 4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F5B4A76D-CDEF-4404-A992-AAC01821B3A9}"/>
              </a:ext>
            </a:extLst>
          </p:cNvPr>
          <p:cNvSpPr txBox="1"/>
          <p:nvPr/>
        </p:nvSpPr>
        <p:spPr>
          <a:xfrm>
            <a:off x="4202426" y="3336954"/>
            <a:ext cx="51328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/>
              <a:t>x 3</a:t>
            </a:r>
          </a:p>
        </p:txBody>
      </p:sp>
      <p:grpSp>
        <p:nvGrpSpPr>
          <p:cNvPr id="129" name="Group 128">
            <a:extLst>
              <a:ext uri="{FF2B5EF4-FFF2-40B4-BE49-F238E27FC236}">
                <a16:creationId xmlns:a16="http://schemas.microsoft.com/office/drawing/2014/main" id="{6805FCEC-9048-4AA5-B9F0-06B2552DD956}"/>
              </a:ext>
            </a:extLst>
          </p:cNvPr>
          <p:cNvGrpSpPr/>
          <p:nvPr/>
        </p:nvGrpSpPr>
        <p:grpSpPr>
          <a:xfrm>
            <a:off x="5011345" y="3255664"/>
            <a:ext cx="2425844" cy="1380734"/>
            <a:chOff x="3849903" y="1299662"/>
            <a:chExt cx="2312023" cy="1266220"/>
          </a:xfrm>
        </p:grpSpPr>
        <p:grpSp>
          <p:nvGrpSpPr>
            <p:cNvPr id="64" name="Group 63">
              <a:extLst>
                <a:ext uri="{FF2B5EF4-FFF2-40B4-BE49-F238E27FC236}">
                  <a16:creationId xmlns:a16="http://schemas.microsoft.com/office/drawing/2014/main" id="{2198EFC2-C531-4EAD-AEC0-AEE342770DC6}"/>
                </a:ext>
              </a:extLst>
            </p:cNvPr>
            <p:cNvGrpSpPr/>
            <p:nvPr/>
          </p:nvGrpSpPr>
          <p:grpSpPr>
            <a:xfrm>
              <a:off x="4252623" y="1299662"/>
              <a:ext cx="1379176" cy="842267"/>
              <a:chOff x="6036846" y="2423963"/>
              <a:chExt cx="1379176" cy="842267"/>
            </a:xfrm>
          </p:grpSpPr>
          <p:grpSp>
            <p:nvGrpSpPr>
              <p:cNvPr id="65" name="Group 64">
                <a:extLst>
                  <a:ext uri="{FF2B5EF4-FFF2-40B4-BE49-F238E27FC236}">
                    <a16:creationId xmlns:a16="http://schemas.microsoft.com/office/drawing/2014/main" id="{830A829E-F02B-43A6-AE22-A7C7117DD7A1}"/>
                  </a:ext>
                </a:extLst>
              </p:cNvPr>
              <p:cNvGrpSpPr/>
              <p:nvPr/>
            </p:nvGrpSpPr>
            <p:grpSpPr>
              <a:xfrm>
                <a:off x="6570332" y="2423963"/>
                <a:ext cx="379809" cy="392040"/>
                <a:chOff x="4348383" y="3598628"/>
                <a:chExt cx="379809" cy="392040"/>
              </a:xfrm>
            </p:grpSpPr>
            <p:grpSp>
              <p:nvGrpSpPr>
                <p:cNvPr id="69" name="Group 68">
                  <a:extLst>
                    <a:ext uri="{FF2B5EF4-FFF2-40B4-BE49-F238E27FC236}">
                      <a16:creationId xmlns:a16="http://schemas.microsoft.com/office/drawing/2014/main" id="{8B43524E-3A81-41D0-A228-15DCD4D573D1}"/>
                    </a:ext>
                  </a:extLst>
                </p:cNvPr>
                <p:cNvGrpSpPr/>
                <p:nvPr/>
              </p:nvGrpSpPr>
              <p:grpSpPr>
                <a:xfrm>
                  <a:off x="4348383" y="3598628"/>
                  <a:ext cx="379809" cy="392040"/>
                  <a:chOff x="5822553" y="1029876"/>
                  <a:chExt cx="379809" cy="392040"/>
                </a:xfrm>
              </p:grpSpPr>
              <p:sp>
                <p:nvSpPr>
                  <p:cNvPr id="71" name="TextBox 70">
                    <a:extLst>
                      <a:ext uri="{FF2B5EF4-FFF2-40B4-BE49-F238E27FC236}">
                        <a16:creationId xmlns:a16="http://schemas.microsoft.com/office/drawing/2014/main" id="{427165A2-5E5C-4E5F-BC1B-011BEE239577}"/>
                      </a:ext>
                    </a:extLst>
                  </p:cNvPr>
                  <p:cNvSpPr txBox="1"/>
                  <p:nvPr/>
                </p:nvSpPr>
                <p:spPr>
                  <a:xfrm>
                    <a:off x="5822553" y="1083216"/>
                    <a:ext cx="379809" cy="33870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GB"/>
                      <a:t>P </a:t>
                    </a:r>
                  </a:p>
                </p:txBody>
              </p:sp>
              <p:pic>
                <p:nvPicPr>
                  <p:cNvPr id="72" name="Picture 71">
                    <a:extLst>
                      <a:ext uri="{FF2B5EF4-FFF2-40B4-BE49-F238E27FC236}">
                        <a16:creationId xmlns:a16="http://schemas.microsoft.com/office/drawing/2014/main" id="{487A57DC-B7BC-4D56-A780-A01710B3200F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5"/>
                  <a:stretch>
                    <a:fillRect/>
                  </a:stretch>
                </p:blipFill>
                <p:spPr>
                  <a:xfrm>
                    <a:off x="5932225" y="1029876"/>
                    <a:ext cx="76201" cy="76201"/>
                  </a:xfrm>
                  <a:prstGeom prst="rect">
                    <a:avLst/>
                  </a:prstGeom>
                </p:spPr>
              </p:pic>
            </p:grpSp>
            <p:pic>
              <p:nvPicPr>
                <p:cNvPr id="70" name="Picture 69">
                  <a:extLst>
                    <a:ext uri="{FF2B5EF4-FFF2-40B4-BE49-F238E27FC236}">
                      <a16:creationId xmlns:a16="http://schemas.microsoft.com/office/drawing/2014/main" id="{9D015D14-49BA-4C24-86D1-A0E011FC431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4526882" y="3601946"/>
                  <a:ext cx="76201" cy="76201"/>
                </a:xfrm>
                <a:prstGeom prst="rect">
                  <a:avLst/>
                </a:prstGeom>
              </p:spPr>
            </p:pic>
          </p:grpSp>
          <p:cxnSp>
            <p:nvCxnSpPr>
              <p:cNvPr id="66" name="Straight Connector 65">
                <a:extLst>
                  <a:ext uri="{FF2B5EF4-FFF2-40B4-BE49-F238E27FC236}">
                    <a16:creationId xmlns:a16="http://schemas.microsoft.com/office/drawing/2014/main" id="{31F3B93B-DDAB-429C-854F-58834BC39839}"/>
                  </a:ext>
                </a:extLst>
              </p:cNvPr>
              <p:cNvCxnSpPr>
                <a:cxnSpLocks/>
                <a:stCxn id="82" idx="3"/>
                <a:endCxn id="71" idx="1"/>
              </p:cNvCxnSpPr>
              <p:nvPr/>
            </p:nvCxnSpPr>
            <p:spPr>
              <a:xfrm flipV="1">
                <a:off x="6036846" y="2646653"/>
                <a:ext cx="533486" cy="11237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Straight Connector 66">
                <a:extLst>
                  <a:ext uri="{FF2B5EF4-FFF2-40B4-BE49-F238E27FC236}">
                    <a16:creationId xmlns:a16="http://schemas.microsoft.com/office/drawing/2014/main" id="{C4F04080-3C14-4858-83C4-C45B7113A6A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53751" y="2648530"/>
                <a:ext cx="562271" cy="388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Straight Connector 67">
                <a:extLst>
                  <a:ext uri="{FF2B5EF4-FFF2-40B4-BE49-F238E27FC236}">
                    <a16:creationId xmlns:a16="http://schemas.microsoft.com/office/drawing/2014/main" id="{98F1931A-61E7-4D07-9F8D-69974CAF2EA6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6736050" y="2807161"/>
                <a:ext cx="1" cy="45906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6" name="Group 75">
              <a:extLst>
                <a:ext uri="{FF2B5EF4-FFF2-40B4-BE49-F238E27FC236}">
                  <a16:creationId xmlns:a16="http://schemas.microsoft.com/office/drawing/2014/main" id="{B67A9ED0-14C6-4D47-AAD2-0DC40D7EF687}"/>
                </a:ext>
              </a:extLst>
            </p:cNvPr>
            <p:cNvGrpSpPr/>
            <p:nvPr/>
          </p:nvGrpSpPr>
          <p:grpSpPr>
            <a:xfrm>
              <a:off x="3849903" y="1310899"/>
              <a:ext cx="402720" cy="460772"/>
              <a:chOff x="4748908" y="3340435"/>
              <a:chExt cx="402720" cy="460772"/>
            </a:xfrm>
          </p:grpSpPr>
          <p:grpSp>
            <p:nvGrpSpPr>
              <p:cNvPr id="77" name="Group 76">
                <a:extLst>
                  <a:ext uri="{FF2B5EF4-FFF2-40B4-BE49-F238E27FC236}">
                    <a16:creationId xmlns:a16="http://schemas.microsoft.com/office/drawing/2014/main" id="{E87950E3-A03F-413F-8013-552DFE1852DB}"/>
                  </a:ext>
                </a:extLst>
              </p:cNvPr>
              <p:cNvGrpSpPr/>
              <p:nvPr/>
            </p:nvGrpSpPr>
            <p:grpSpPr>
              <a:xfrm>
                <a:off x="4749590" y="3340435"/>
                <a:ext cx="402038" cy="460772"/>
                <a:chOff x="4317903" y="3598628"/>
                <a:chExt cx="402038" cy="460772"/>
              </a:xfrm>
            </p:grpSpPr>
            <p:grpSp>
              <p:nvGrpSpPr>
                <p:cNvPr id="80" name="Group 79">
                  <a:extLst>
                    <a:ext uri="{FF2B5EF4-FFF2-40B4-BE49-F238E27FC236}">
                      <a16:creationId xmlns:a16="http://schemas.microsoft.com/office/drawing/2014/main" id="{A037764D-A02E-47DB-A923-4E6319B51ABB}"/>
                    </a:ext>
                  </a:extLst>
                </p:cNvPr>
                <p:cNvGrpSpPr/>
                <p:nvPr/>
              </p:nvGrpSpPr>
              <p:grpSpPr>
                <a:xfrm>
                  <a:off x="4317903" y="3598628"/>
                  <a:ext cx="402038" cy="460772"/>
                  <a:chOff x="5792073" y="1029876"/>
                  <a:chExt cx="402038" cy="460772"/>
                </a:xfrm>
              </p:grpSpPr>
              <p:sp>
                <p:nvSpPr>
                  <p:cNvPr id="82" name="TextBox 81">
                    <a:extLst>
                      <a:ext uri="{FF2B5EF4-FFF2-40B4-BE49-F238E27FC236}">
                        <a16:creationId xmlns:a16="http://schemas.microsoft.com/office/drawing/2014/main" id="{10A70F14-701C-4F6B-8544-0842F71CB75C}"/>
                      </a:ext>
                    </a:extLst>
                  </p:cNvPr>
                  <p:cNvSpPr txBox="1"/>
                  <p:nvPr/>
                </p:nvSpPr>
                <p:spPr>
                  <a:xfrm>
                    <a:off x="5822553" y="1083216"/>
                    <a:ext cx="371558" cy="338701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GB"/>
                      <a:t>F </a:t>
                    </a:r>
                  </a:p>
                </p:txBody>
              </p:sp>
              <p:pic>
                <p:nvPicPr>
                  <p:cNvPr id="83" name="Picture 82">
                    <a:extLst>
                      <a:ext uri="{FF2B5EF4-FFF2-40B4-BE49-F238E27FC236}">
                        <a16:creationId xmlns:a16="http://schemas.microsoft.com/office/drawing/2014/main" id="{15CFC80D-3F86-4FAB-B7D4-8C5005C60368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5"/>
                  <a:stretch>
                    <a:fillRect/>
                  </a:stretch>
                </p:blipFill>
                <p:spPr>
                  <a:xfrm>
                    <a:off x="5938861" y="1029876"/>
                    <a:ext cx="76201" cy="76201"/>
                  </a:xfrm>
                  <a:prstGeom prst="rect">
                    <a:avLst/>
                  </a:prstGeom>
                </p:spPr>
              </p:pic>
              <p:pic>
                <p:nvPicPr>
                  <p:cNvPr id="84" name="Picture 83">
                    <a:extLst>
                      <a:ext uri="{FF2B5EF4-FFF2-40B4-BE49-F238E27FC236}">
                        <a16:creationId xmlns:a16="http://schemas.microsoft.com/office/drawing/2014/main" id="{A182C86F-E857-41A4-9A07-A9A1F5D1F0A7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5"/>
                  <a:stretch>
                    <a:fillRect/>
                  </a:stretch>
                </p:blipFill>
                <p:spPr>
                  <a:xfrm>
                    <a:off x="5792073" y="1235044"/>
                    <a:ext cx="76201" cy="76201"/>
                  </a:xfrm>
                  <a:prstGeom prst="rect">
                    <a:avLst/>
                  </a:prstGeom>
                </p:spPr>
              </p:pic>
              <p:pic>
                <p:nvPicPr>
                  <p:cNvPr id="85" name="Picture 84">
                    <a:extLst>
                      <a:ext uri="{FF2B5EF4-FFF2-40B4-BE49-F238E27FC236}">
                        <a16:creationId xmlns:a16="http://schemas.microsoft.com/office/drawing/2014/main" id="{149346A2-2D5C-4EF6-A14A-BE7C80F478FB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5"/>
                  <a:stretch>
                    <a:fillRect/>
                  </a:stretch>
                </p:blipFill>
                <p:spPr>
                  <a:xfrm>
                    <a:off x="5938861" y="1414447"/>
                    <a:ext cx="76201" cy="76201"/>
                  </a:xfrm>
                  <a:prstGeom prst="rect">
                    <a:avLst/>
                  </a:prstGeom>
                </p:spPr>
              </p:pic>
            </p:grpSp>
            <p:pic>
              <p:nvPicPr>
                <p:cNvPr id="81" name="Picture 80">
                  <a:extLst>
                    <a:ext uri="{FF2B5EF4-FFF2-40B4-BE49-F238E27FC236}">
                      <a16:creationId xmlns:a16="http://schemas.microsoft.com/office/drawing/2014/main" id="{465CD063-3D97-4EDE-A5FE-EFDAF243B06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4529115" y="3985424"/>
                  <a:ext cx="69274" cy="69274"/>
                </a:xfrm>
                <a:prstGeom prst="rect">
                  <a:avLst/>
                </a:prstGeom>
              </p:spPr>
            </p:pic>
          </p:grpSp>
          <p:pic>
            <p:nvPicPr>
              <p:cNvPr id="78" name="Picture 77">
                <a:extLst>
                  <a:ext uri="{FF2B5EF4-FFF2-40B4-BE49-F238E27FC236}">
                    <a16:creationId xmlns:a16="http://schemas.microsoft.com/office/drawing/2014/main" id="{2483E3CA-3499-4DB5-928D-545F7C7219F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748908" y="3477952"/>
                <a:ext cx="76201" cy="76201"/>
              </a:xfrm>
              <a:prstGeom prst="rect">
                <a:avLst/>
              </a:prstGeom>
            </p:spPr>
          </p:pic>
          <p:pic>
            <p:nvPicPr>
              <p:cNvPr id="79" name="Picture 78">
                <a:extLst>
                  <a:ext uri="{FF2B5EF4-FFF2-40B4-BE49-F238E27FC236}">
                    <a16:creationId xmlns:a16="http://schemas.microsoft.com/office/drawing/2014/main" id="{65FBE6A1-22C7-4ABC-B22D-4AAC58B13AE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959279" y="3341922"/>
                <a:ext cx="76201" cy="76201"/>
              </a:xfrm>
              <a:prstGeom prst="rect">
                <a:avLst/>
              </a:prstGeom>
            </p:spPr>
          </p:pic>
        </p:grpSp>
        <p:grpSp>
          <p:nvGrpSpPr>
            <p:cNvPr id="108" name="Group 107">
              <a:extLst>
                <a:ext uri="{FF2B5EF4-FFF2-40B4-BE49-F238E27FC236}">
                  <a16:creationId xmlns:a16="http://schemas.microsoft.com/office/drawing/2014/main" id="{577E9883-7780-434D-BCA9-138E15A3321F}"/>
                </a:ext>
              </a:extLst>
            </p:cNvPr>
            <p:cNvGrpSpPr/>
            <p:nvPr/>
          </p:nvGrpSpPr>
          <p:grpSpPr>
            <a:xfrm>
              <a:off x="4748773" y="2158450"/>
              <a:ext cx="402720" cy="407432"/>
              <a:chOff x="4748773" y="2158450"/>
              <a:chExt cx="402720" cy="407432"/>
            </a:xfrm>
          </p:grpSpPr>
          <p:grpSp>
            <p:nvGrpSpPr>
              <p:cNvPr id="99" name="Group 98">
                <a:extLst>
                  <a:ext uri="{FF2B5EF4-FFF2-40B4-BE49-F238E27FC236}">
                    <a16:creationId xmlns:a16="http://schemas.microsoft.com/office/drawing/2014/main" id="{1F13F357-EF02-4A5B-A402-335CF93EF674}"/>
                  </a:ext>
                </a:extLst>
              </p:cNvPr>
              <p:cNvGrpSpPr/>
              <p:nvPr/>
            </p:nvGrpSpPr>
            <p:grpSpPr>
              <a:xfrm>
                <a:off x="4748773" y="2158450"/>
                <a:ext cx="402720" cy="407432"/>
                <a:chOff x="4748773" y="2158450"/>
                <a:chExt cx="402720" cy="407432"/>
              </a:xfrm>
            </p:grpSpPr>
            <p:sp>
              <p:nvSpPr>
                <p:cNvPr id="93" name="TextBox 92">
                  <a:extLst>
                    <a:ext uri="{FF2B5EF4-FFF2-40B4-BE49-F238E27FC236}">
                      <a16:creationId xmlns:a16="http://schemas.microsoft.com/office/drawing/2014/main" id="{7D7DC6DB-B5B5-4ACC-B959-BCA61C0C5375}"/>
                    </a:ext>
                  </a:extLst>
                </p:cNvPr>
                <p:cNvSpPr txBox="1"/>
                <p:nvPr/>
              </p:nvSpPr>
              <p:spPr>
                <a:xfrm>
                  <a:off x="4779935" y="2158450"/>
                  <a:ext cx="371558" cy="33870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/>
                    <a:t>F </a:t>
                  </a:r>
                </a:p>
              </p:txBody>
            </p:sp>
            <p:pic>
              <p:nvPicPr>
                <p:cNvPr id="95" name="Picture 94">
                  <a:extLst>
                    <a:ext uri="{FF2B5EF4-FFF2-40B4-BE49-F238E27FC236}">
                      <a16:creationId xmlns:a16="http://schemas.microsoft.com/office/drawing/2014/main" id="{9570ACCA-1F80-4DC6-80BA-640C2C2793D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4749455" y="2310278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96" name="Picture 95">
                  <a:extLst>
                    <a:ext uri="{FF2B5EF4-FFF2-40B4-BE49-F238E27FC236}">
                      <a16:creationId xmlns:a16="http://schemas.microsoft.com/office/drawing/2014/main" id="{F5333EE4-A26A-4B27-81C9-35BD82DB863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4896243" y="2489681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89" name="Picture 88">
                  <a:extLst>
                    <a:ext uri="{FF2B5EF4-FFF2-40B4-BE49-F238E27FC236}">
                      <a16:creationId xmlns:a16="http://schemas.microsoft.com/office/drawing/2014/main" id="{2BA1358C-1F41-43CF-9000-3B8D548FB6B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4748773" y="2242627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97" name="Picture 96">
                  <a:extLst>
                    <a:ext uri="{FF2B5EF4-FFF2-40B4-BE49-F238E27FC236}">
                      <a16:creationId xmlns:a16="http://schemas.microsoft.com/office/drawing/2014/main" id="{C1CD0789-3A38-40CC-83EA-38427426FC8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5046592" y="2322622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98" name="Picture 97">
                  <a:extLst>
                    <a:ext uri="{FF2B5EF4-FFF2-40B4-BE49-F238E27FC236}">
                      <a16:creationId xmlns:a16="http://schemas.microsoft.com/office/drawing/2014/main" id="{9F1DDE06-0764-43B1-9511-B3C532B6D14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5045910" y="2254971"/>
                  <a:ext cx="76201" cy="76201"/>
                </a:xfrm>
                <a:prstGeom prst="rect">
                  <a:avLst/>
                </a:prstGeom>
              </p:spPr>
            </p:pic>
          </p:grpSp>
          <p:pic>
            <p:nvPicPr>
              <p:cNvPr id="100" name="Picture 99">
                <a:extLst>
                  <a:ext uri="{FF2B5EF4-FFF2-40B4-BE49-F238E27FC236}">
                    <a16:creationId xmlns:a16="http://schemas.microsoft.com/office/drawing/2014/main" id="{4C2F50FD-92FF-48F4-BFE5-126BAEF6762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960691" y="2486564"/>
                <a:ext cx="76201" cy="76201"/>
              </a:xfrm>
              <a:prstGeom prst="rect">
                <a:avLst/>
              </a:prstGeom>
            </p:spPr>
          </p:pic>
        </p:grpSp>
        <p:grpSp>
          <p:nvGrpSpPr>
            <p:cNvPr id="109" name="Group 108">
              <a:extLst>
                <a:ext uri="{FF2B5EF4-FFF2-40B4-BE49-F238E27FC236}">
                  <a16:creationId xmlns:a16="http://schemas.microsoft.com/office/drawing/2014/main" id="{CF67C769-485B-4E00-9EFC-52E9A495E40D}"/>
                </a:ext>
              </a:extLst>
            </p:cNvPr>
            <p:cNvGrpSpPr/>
            <p:nvPr/>
          </p:nvGrpSpPr>
          <p:grpSpPr>
            <a:xfrm>
              <a:off x="5790368" y="1367573"/>
              <a:ext cx="371558" cy="407432"/>
              <a:chOff x="4779935" y="2158450"/>
              <a:chExt cx="371558" cy="407432"/>
            </a:xfrm>
          </p:grpSpPr>
          <p:grpSp>
            <p:nvGrpSpPr>
              <p:cNvPr id="110" name="Group 109">
                <a:extLst>
                  <a:ext uri="{FF2B5EF4-FFF2-40B4-BE49-F238E27FC236}">
                    <a16:creationId xmlns:a16="http://schemas.microsoft.com/office/drawing/2014/main" id="{F929FB87-6FBB-400C-8DD0-671D1162077F}"/>
                  </a:ext>
                </a:extLst>
              </p:cNvPr>
              <p:cNvGrpSpPr/>
              <p:nvPr/>
            </p:nvGrpSpPr>
            <p:grpSpPr>
              <a:xfrm>
                <a:off x="4779935" y="2158450"/>
                <a:ext cx="371558" cy="407432"/>
                <a:chOff x="4779935" y="2158450"/>
                <a:chExt cx="371558" cy="407432"/>
              </a:xfrm>
            </p:grpSpPr>
            <p:sp>
              <p:nvSpPr>
                <p:cNvPr id="112" name="TextBox 111">
                  <a:extLst>
                    <a:ext uri="{FF2B5EF4-FFF2-40B4-BE49-F238E27FC236}">
                      <a16:creationId xmlns:a16="http://schemas.microsoft.com/office/drawing/2014/main" id="{66B14F1A-7615-4524-9DF6-620C61087C3D}"/>
                    </a:ext>
                  </a:extLst>
                </p:cNvPr>
                <p:cNvSpPr txBox="1"/>
                <p:nvPr/>
              </p:nvSpPr>
              <p:spPr>
                <a:xfrm>
                  <a:off x="4779935" y="2158450"/>
                  <a:ext cx="371558" cy="33870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/>
                    <a:t>F </a:t>
                  </a:r>
                </a:p>
              </p:txBody>
            </p:sp>
            <p:pic>
              <p:nvPicPr>
                <p:cNvPr id="114" name="Picture 113">
                  <a:extLst>
                    <a:ext uri="{FF2B5EF4-FFF2-40B4-BE49-F238E27FC236}">
                      <a16:creationId xmlns:a16="http://schemas.microsoft.com/office/drawing/2014/main" id="{3442B311-1EBC-409D-BE86-031EFF4A6C3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4896243" y="2489681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116" name="Picture 115">
                  <a:extLst>
                    <a:ext uri="{FF2B5EF4-FFF2-40B4-BE49-F238E27FC236}">
                      <a16:creationId xmlns:a16="http://schemas.microsoft.com/office/drawing/2014/main" id="{66210BCA-EDE5-40B3-A8FA-C24302EB0CC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5046592" y="2322622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117" name="Picture 116">
                  <a:extLst>
                    <a:ext uri="{FF2B5EF4-FFF2-40B4-BE49-F238E27FC236}">
                      <a16:creationId xmlns:a16="http://schemas.microsoft.com/office/drawing/2014/main" id="{97E3DCC7-DBA8-4E35-96F8-619A88CA6A3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5045910" y="2254971"/>
                  <a:ext cx="76201" cy="76201"/>
                </a:xfrm>
                <a:prstGeom prst="rect">
                  <a:avLst/>
                </a:prstGeom>
              </p:spPr>
            </p:pic>
          </p:grpSp>
          <p:pic>
            <p:nvPicPr>
              <p:cNvPr id="111" name="Picture 110">
                <a:extLst>
                  <a:ext uri="{FF2B5EF4-FFF2-40B4-BE49-F238E27FC236}">
                    <a16:creationId xmlns:a16="http://schemas.microsoft.com/office/drawing/2014/main" id="{512E1B28-F389-4F0C-B266-461F515B46D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960691" y="2486564"/>
                <a:ext cx="76201" cy="76201"/>
              </a:xfrm>
              <a:prstGeom prst="rect">
                <a:avLst/>
              </a:prstGeom>
            </p:spPr>
          </p:pic>
        </p:grpSp>
        <p:pic>
          <p:nvPicPr>
            <p:cNvPr id="127" name="Picture 126">
              <a:extLst>
                <a:ext uri="{FF2B5EF4-FFF2-40B4-BE49-F238E27FC236}">
                  <a16:creationId xmlns:a16="http://schemas.microsoft.com/office/drawing/2014/main" id="{11427822-F2F9-4C0D-8F23-75C18ACAD5B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885388" y="1334251"/>
              <a:ext cx="76201" cy="76201"/>
            </a:xfrm>
            <a:prstGeom prst="rect">
              <a:avLst/>
            </a:prstGeom>
          </p:spPr>
        </p:pic>
        <p:pic>
          <p:nvPicPr>
            <p:cNvPr id="128" name="Picture 127">
              <a:extLst>
                <a:ext uri="{FF2B5EF4-FFF2-40B4-BE49-F238E27FC236}">
                  <a16:creationId xmlns:a16="http://schemas.microsoft.com/office/drawing/2014/main" id="{58233958-3013-4C6E-A589-A4A457AB5EE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949002" y="1333020"/>
              <a:ext cx="76201" cy="76201"/>
            </a:xfrm>
            <a:prstGeom prst="rect">
              <a:avLst/>
            </a:prstGeom>
          </p:spPr>
        </p:pic>
      </p:grpSp>
      <p:sp>
        <p:nvSpPr>
          <p:cNvPr id="145" name="TextBox 144">
            <a:extLst>
              <a:ext uri="{FF2B5EF4-FFF2-40B4-BE49-F238E27FC236}">
                <a16:creationId xmlns:a16="http://schemas.microsoft.com/office/drawing/2014/main" id="{C2AD8AB1-CDC5-4E3A-9092-4FAF1B7B8643}"/>
              </a:ext>
            </a:extLst>
          </p:cNvPr>
          <p:cNvSpPr txBox="1"/>
          <p:nvPr/>
        </p:nvSpPr>
        <p:spPr>
          <a:xfrm>
            <a:off x="5019169" y="5372748"/>
            <a:ext cx="51328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/>
              <a:t>x 6</a:t>
            </a:r>
          </a:p>
        </p:txBody>
      </p:sp>
      <p:sp>
        <p:nvSpPr>
          <p:cNvPr id="146" name="TextBox 145">
            <a:extLst>
              <a:ext uri="{FF2B5EF4-FFF2-40B4-BE49-F238E27FC236}">
                <a16:creationId xmlns:a16="http://schemas.microsoft.com/office/drawing/2014/main" id="{05666AE9-C5D9-4535-801F-76CF80EB5F3D}"/>
              </a:ext>
            </a:extLst>
          </p:cNvPr>
          <p:cNvSpPr txBox="1"/>
          <p:nvPr/>
        </p:nvSpPr>
        <p:spPr>
          <a:xfrm>
            <a:off x="2428378" y="5342064"/>
            <a:ext cx="51328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/>
              <a:t>x 2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74982501-E607-420A-9610-A923A7583FE2}"/>
              </a:ext>
            </a:extLst>
          </p:cNvPr>
          <p:cNvGrpSpPr/>
          <p:nvPr/>
        </p:nvGrpSpPr>
        <p:grpSpPr>
          <a:xfrm>
            <a:off x="5974013" y="4587669"/>
            <a:ext cx="3055664" cy="1990402"/>
            <a:chOff x="5142288" y="4714163"/>
            <a:chExt cx="3055664" cy="1990402"/>
          </a:xfrm>
        </p:grpSpPr>
        <p:grpSp>
          <p:nvGrpSpPr>
            <p:cNvPr id="148" name="Group 147">
              <a:extLst>
                <a:ext uri="{FF2B5EF4-FFF2-40B4-BE49-F238E27FC236}">
                  <a16:creationId xmlns:a16="http://schemas.microsoft.com/office/drawing/2014/main" id="{352DF550-3B9C-4512-B266-E408002917C8}"/>
                </a:ext>
              </a:extLst>
            </p:cNvPr>
            <p:cNvGrpSpPr/>
            <p:nvPr/>
          </p:nvGrpSpPr>
          <p:grpSpPr>
            <a:xfrm>
              <a:off x="6069699" y="5082036"/>
              <a:ext cx="866532" cy="1212290"/>
              <a:chOff x="7086973" y="3326319"/>
              <a:chExt cx="866532" cy="1212290"/>
            </a:xfrm>
          </p:grpSpPr>
          <p:sp>
            <p:nvSpPr>
              <p:cNvPr id="149" name="TextBox 148">
                <a:extLst>
                  <a:ext uri="{FF2B5EF4-FFF2-40B4-BE49-F238E27FC236}">
                    <a16:creationId xmlns:a16="http://schemas.microsoft.com/office/drawing/2014/main" id="{5961BB53-FE44-4100-B8B0-9030C1352B6A}"/>
                  </a:ext>
                </a:extLst>
              </p:cNvPr>
              <p:cNvSpPr txBox="1"/>
              <p:nvPr/>
            </p:nvSpPr>
            <p:spPr>
              <a:xfrm>
                <a:off x="7086973" y="3749682"/>
                <a:ext cx="399468" cy="43088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200"/>
                  <a:t>C </a:t>
                </a:r>
              </a:p>
            </p:txBody>
          </p:sp>
          <p:cxnSp>
            <p:nvCxnSpPr>
              <p:cNvPr id="151" name="Straight Connector 150">
                <a:extLst>
                  <a:ext uri="{FF2B5EF4-FFF2-40B4-BE49-F238E27FC236}">
                    <a16:creationId xmlns:a16="http://schemas.microsoft.com/office/drawing/2014/main" id="{AD371F08-8E5F-41D9-8C86-30C4506336E0}"/>
                  </a:ext>
                </a:extLst>
              </p:cNvPr>
              <p:cNvCxnSpPr/>
              <p:nvPr/>
            </p:nvCxnSpPr>
            <p:spPr>
              <a:xfrm flipV="1">
                <a:off x="7370392" y="3910082"/>
                <a:ext cx="583113" cy="10827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2" name="Straight Connector 151">
                <a:extLst>
                  <a:ext uri="{FF2B5EF4-FFF2-40B4-BE49-F238E27FC236}">
                    <a16:creationId xmlns:a16="http://schemas.microsoft.com/office/drawing/2014/main" id="{2E694BB2-A401-45D8-BC45-51B0B3268232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252691" y="4079540"/>
                <a:ext cx="1" cy="45906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3" name="Straight Connector 152">
                <a:extLst>
                  <a:ext uri="{FF2B5EF4-FFF2-40B4-BE49-F238E27FC236}">
                    <a16:creationId xmlns:a16="http://schemas.microsoft.com/office/drawing/2014/main" id="{11A1F52B-EFCB-4F30-A67F-2D300E847DA0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255788" y="3326319"/>
                <a:ext cx="1" cy="45906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4" name="Group 153">
              <a:extLst>
                <a:ext uri="{FF2B5EF4-FFF2-40B4-BE49-F238E27FC236}">
                  <a16:creationId xmlns:a16="http://schemas.microsoft.com/office/drawing/2014/main" id="{C4C6E091-1B12-4A15-B062-6979BE38E29C}"/>
                </a:ext>
              </a:extLst>
            </p:cNvPr>
            <p:cNvGrpSpPr/>
            <p:nvPr/>
          </p:nvGrpSpPr>
          <p:grpSpPr>
            <a:xfrm>
              <a:off x="6922910" y="5058958"/>
              <a:ext cx="866532" cy="1212290"/>
              <a:chOff x="7086973" y="3326319"/>
              <a:chExt cx="866532" cy="1212290"/>
            </a:xfrm>
          </p:grpSpPr>
          <p:sp>
            <p:nvSpPr>
              <p:cNvPr id="155" name="TextBox 154">
                <a:extLst>
                  <a:ext uri="{FF2B5EF4-FFF2-40B4-BE49-F238E27FC236}">
                    <a16:creationId xmlns:a16="http://schemas.microsoft.com/office/drawing/2014/main" id="{206CD599-9F09-4132-9B77-FF1F8F936B30}"/>
                  </a:ext>
                </a:extLst>
              </p:cNvPr>
              <p:cNvSpPr txBox="1"/>
              <p:nvPr/>
            </p:nvSpPr>
            <p:spPr>
              <a:xfrm>
                <a:off x="7086973" y="3749682"/>
                <a:ext cx="399468" cy="43088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200"/>
                  <a:t>C </a:t>
                </a:r>
              </a:p>
            </p:txBody>
          </p:sp>
          <p:cxnSp>
            <p:nvCxnSpPr>
              <p:cNvPr id="157" name="Straight Connector 156">
                <a:extLst>
                  <a:ext uri="{FF2B5EF4-FFF2-40B4-BE49-F238E27FC236}">
                    <a16:creationId xmlns:a16="http://schemas.microsoft.com/office/drawing/2014/main" id="{CDB44F2E-413E-49BB-9515-06EFE5B0C768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367265" y="3929746"/>
                <a:ext cx="586240" cy="3414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8" name="Straight Connector 157">
                <a:extLst>
                  <a:ext uri="{FF2B5EF4-FFF2-40B4-BE49-F238E27FC236}">
                    <a16:creationId xmlns:a16="http://schemas.microsoft.com/office/drawing/2014/main" id="{EB0D2DED-AB47-478C-AEFB-7B2A61209227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252691" y="4079540"/>
                <a:ext cx="1" cy="45906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9" name="Straight Connector 158">
                <a:extLst>
                  <a:ext uri="{FF2B5EF4-FFF2-40B4-BE49-F238E27FC236}">
                    <a16:creationId xmlns:a16="http://schemas.microsoft.com/office/drawing/2014/main" id="{D51F9911-0E6D-430E-B095-523D52B72176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255788" y="3326319"/>
                <a:ext cx="1" cy="45906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60" name="TextBox 159">
              <a:extLst>
                <a:ext uri="{FF2B5EF4-FFF2-40B4-BE49-F238E27FC236}">
                  <a16:creationId xmlns:a16="http://schemas.microsoft.com/office/drawing/2014/main" id="{772AFFE8-A27D-42E8-B4AF-190413043DC7}"/>
                </a:ext>
              </a:extLst>
            </p:cNvPr>
            <p:cNvSpPr txBox="1"/>
            <p:nvPr/>
          </p:nvSpPr>
          <p:spPr>
            <a:xfrm>
              <a:off x="6034050" y="4727951"/>
              <a:ext cx="425116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200"/>
                <a:t>H </a:t>
              </a:r>
            </a:p>
          </p:txBody>
        </p:sp>
        <p:sp>
          <p:nvSpPr>
            <p:cNvPr id="161" name="TextBox 160">
              <a:extLst>
                <a:ext uri="{FF2B5EF4-FFF2-40B4-BE49-F238E27FC236}">
                  <a16:creationId xmlns:a16="http://schemas.microsoft.com/office/drawing/2014/main" id="{3652C49D-25B3-4725-A213-6F1DCEF35978}"/>
                </a:ext>
              </a:extLst>
            </p:cNvPr>
            <p:cNvSpPr txBox="1"/>
            <p:nvPr/>
          </p:nvSpPr>
          <p:spPr>
            <a:xfrm>
              <a:off x="6913750" y="4714163"/>
              <a:ext cx="425116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200"/>
                <a:t>H </a:t>
              </a:r>
            </a:p>
          </p:txBody>
        </p:sp>
        <p:sp>
          <p:nvSpPr>
            <p:cNvPr id="162" name="TextBox 161">
              <a:extLst>
                <a:ext uri="{FF2B5EF4-FFF2-40B4-BE49-F238E27FC236}">
                  <a16:creationId xmlns:a16="http://schemas.microsoft.com/office/drawing/2014/main" id="{344A8629-F499-4ADB-8F82-6613BF045839}"/>
                </a:ext>
              </a:extLst>
            </p:cNvPr>
            <p:cNvSpPr txBox="1"/>
            <p:nvPr/>
          </p:nvSpPr>
          <p:spPr>
            <a:xfrm>
              <a:off x="7772836" y="5476311"/>
              <a:ext cx="425116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200" dirty="0"/>
                <a:t>H </a:t>
              </a:r>
            </a:p>
          </p:txBody>
        </p:sp>
        <p:sp>
          <p:nvSpPr>
            <p:cNvPr id="163" name="TextBox 162">
              <a:extLst>
                <a:ext uri="{FF2B5EF4-FFF2-40B4-BE49-F238E27FC236}">
                  <a16:creationId xmlns:a16="http://schemas.microsoft.com/office/drawing/2014/main" id="{23785198-1B2B-4EA7-822B-E3246745199E}"/>
                </a:ext>
              </a:extLst>
            </p:cNvPr>
            <p:cNvSpPr txBox="1"/>
            <p:nvPr/>
          </p:nvSpPr>
          <p:spPr>
            <a:xfrm>
              <a:off x="6893414" y="6245693"/>
              <a:ext cx="425116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200"/>
                <a:t>H </a:t>
              </a:r>
            </a:p>
          </p:txBody>
        </p:sp>
        <p:sp>
          <p:nvSpPr>
            <p:cNvPr id="164" name="TextBox 163">
              <a:extLst>
                <a:ext uri="{FF2B5EF4-FFF2-40B4-BE49-F238E27FC236}">
                  <a16:creationId xmlns:a16="http://schemas.microsoft.com/office/drawing/2014/main" id="{2410CBAC-4AAB-4A25-937F-52022905902F}"/>
                </a:ext>
              </a:extLst>
            </p:cNvPr>
            <p:cNvSpPr txBox="1"/>
            <p:nvPr/>
          </p:nvSpPr>
          <p:spPr>
            <a:xfrm>
              <a:off x="6040534" y="6273678"/>
              <a:ext cx="425116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200"/>
                <a:t>H </a:t>
              </a:r>
            </a:p>
          </p:txBody>
        </p:sp>
        <p:sp>
          <p:nvSpPr>
            <p:cNvPr id="165" name="TextBox 164">
              <a:extLst>
                <a:ext uri="{FF2B5EF4-FFF2-40B4-BE49-F238E27FC236}">
                  <a16:creationId xmlns:a16="http://schemas.microsoft.com/office/drawing/2014/main" id="{0F98F1CE-40DF-45D9-908F-9D3996FBA1B8}"/>
                </a:ext>
              </a:extLst>
            </p:cNvPr>
            <p:cNvSpPr txBox="1"/>
            <p:nvPr/>
          </p:nvSpPr>
          <p:spPr>
            <a:xfrm>
              <a:off x="5142288" y="5503602"/>
              <a:ext cx="425116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200" dirty="0"/>
                <a:t>H </a:t>
              </a:r>
            </a:p>
          </p:txBody>
        </p:sp>
      </p:grpSp>
      <p:pic>
        <p:nvPicPr>
          <p:cNvPr id="118" name="Picture 117">
            <a:extLst>
              <a:ext uri="{FF2B5EF4-FFF2-40B4-BE49-F238E27FC236}">
                <a16:creationId xmlns:a16="http://schemas.microsoft.com/office/drawing/2014/main" id="{50B6CF03-5D19-4682-B881-3588FC21895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64175" t="44400" r="28697" b="44400"/>
          <a:stretch/>
        </p:blipFill>
        <p:spPr>
          <a:xfrm>
            <a:off x="1695205" y="1367099"/>
            <a:ext cx="1247346" cy="1102450"/>
          </a:xfrm>
          <a:prstGeom prst="rect">
            <a:avLst/>
          </a:prstGeom>
        </p:spPr>
      </p:pic>
      <p:pic>
        <p:nvPicPr>
          <p:cNvPr id="119" name="Picture 118">
            <a:extLst>
              <a:ext uri="{FF2B5EF4-FFF2-40B4-BE49-F238E27FC236}">
                <a16:creationId xmlns:a16="http://schemas.microsoft.com/office/drawing/2014/main" id="{45B12B18-8A81-497C-9002-69ECAE380F5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9450" t="57754" r="36006" b="37400"/>
          <a:stretch/>
        </p:blipFill>
        <p:spPr>
          <a:xfrm>
            <a:off x="3271030" y="1718778"/>
            <a:ext cx="788242" cy="472834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555BDBF6-54BB-4D26-82AA-8448702279DE}"/>
              </a:ext>
            </a:extLst>
          </p:cNvPr>
          <p:cNvGrpSpPr/>
          <p:nvPr/>
        </p:nvGrpSpPr>
        <p:grpSpPr>
          <a:xfrm>
            <a:off x="5388251" y="1000207"/>
            <a:ext cx="1539149" cy="1764282"/>
            <a:chOff x="6910746" y="924424"/>
            <a:chExt cx="1539149" cy="1764282"/>
          </a:xfrm>
        </p:grpSpPr>
        <p:pic>
          <p:nvPicPr>
            <p:cNvPr id="120" name="Picture 119">
              <a:extLst>
                <a:ext uri="{FF2B5EF4-FFF2-40B4-BE49-F238E27FC236}">
                  <a16:creationId xmlns:a16="http://schemas.microsoft.com/office/drawing/2014/main" id="{5A83837C-A432-4120-9370-05E782CAD70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64175" t="44400" r="28697" b="44400"/>
            <a:stretch/>
          </p:blipFill>
          <p:spPr>
            <a:xfrm>
              <a:off x="7033677" y="1328632"/>
              <a:ext cx="1247346" cy="1102450"/>
            </a:xfrm>
            <a:prstGeom prst="rect">
              <a:avLst/>
            </a:prstGeom>
          </p:spPr>
        </p:pic>
        <p:pic>
          <p:nvPicPr>
            <p:cNvPr id="121" name="Picture 120">
              <a:extLst>
                <a:ext uri="{FF2B5EF4-FFF2-40B4-BE49-F238E27FC236}">
                  <a16:creationId xmlns:a16="http://schemas.microsoft.com/office/drawing/2014/main" id="{8B44627B-7E1B-443D-94CC-734B66A243D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59450" t="57754" r="38821" b="38217"/>
            <a:stretch/>
          </p:blipFill>
          <p:spPr>
            <a:xfrm>
              <a:off x="7446842" y="924424"/>
              <a:ext cx="299920" cy="393065"/>
            </a:xfrm>
            <a:prstGeom prst="rect">
              <a:avLst/>
            </a:prstGeom>
          </p:spPr>
        </p:pic>
        <p:pic>
          <p:nvPicPr>
            <p:cNvPr id="122" name="Picture 121">
              <a:extLst>
                <a:ext uri="{FF2B5EF4-FFF2-40B4-BE49-F238E27FC236}">
                  <a16:creationId xmlns:a16="http://schemas.microsoft.com/office/drawing/2014/main" id="{64FF970A-B6C8-406B-BFEF-A10495BD3D1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59762" t="57754" r="38821" b="38217"/>
            <a:stretch/>
          </p:blipFill>
          <p:spPr>
            <a:xfrm>
              <a:off x="8204032" y="1681480"/>
              <a:ext cx="245863" cy="393065"/>
            </a:xfrm>
            <a:prstGeom prst="rect">
              <a:avLst/>
            </a:prstGeom>
          </p:spPr>
        </p:pic>
        <p:pic>
          <p:nvPicPr>
            <p:cNvPr id="123" name="Picture 122">
              <a:extLst>
                <a:ext uri="{FF2B5EF4-FFF2-40B4-BE49-F238E27FC236}">
                  <a16:creationId xmlns:a16="http://schemas.microsoft.com/office/drawing/2014/main" id="{BA539361-68C6-498B-AB88-C7D54F3EC6C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59778" t="58627" r="38805" b="38217"/>
            <a:stretch/>
          </p:blipFill>
          <p:spPr>
            <a:xfrm>
              <a:off x="6910746" y="1762288"/>
              <a:ext cx="245863" cy="307928"/>
            </a:xfrm>
            <a:prstGeom prst="rect">
              <a:avLst/>
            </a:prstGeom>
          </p:spPr>
        </p:pic>
        <p:pic>
          <p:nvPicPr>
            <p:cNvPr id="124" name="Picture 123">
              <a:extLst>
                <a:ext uri="{FF2B5EF4-FFF2-40B4-BE49-F238E27FC236}">
                  <a16:creationId xmlns:a16="http://schemas.microsoft.com/office/drawing/2014/main" id="{F4F3E5B8-A901-4FE1-9748-2D4E82A32CC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59778" t="58627" r="38805" b="38217"/>
            <a:stretch/>
          </p:blipFill>
          <p:spPr>
            <a:xfrm>
              <a:off x="7551488" y="2380778"/>
              <a:ext cx="245863" cy="307928"/>
            </a:xfrm>
            <a:prstGeom prst="rect">
              <a:avLst/>
            </a:prstGeom>
          </p:spPr>
        </p:pic>
      </p:grpSp>
      <p:pic>
        <p:nvPicPr>
          <p:cNvPr id="147" name="Picture 146">
            <a:extLst>
              <a:ext uri="{FF2B5EF4-FFF2-40B4-BE49-F238E27FC236}">
                <a16:creationId xmlns:a16="http://schemas.microsoft.com/office/drawing/2014/main" id="{572516DE-1CB3-433F-9233-6C7D8E0E64C3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68571" t="20096" r="24342" b="70835"/>
          <a:stretch/>
        </p:blipFill>
        <p:spPr>
          <a:xfrm>
            <a:off x="1655214" y="3029147"/>
            <a:ext cx="1287337" cy="926631"/>
          </a:xfrm>
          <a:prstGeom prst="rect">
            <a:avLst/>
          </a:prstGeom>
        </p:spPr>
      </p:pic>
      <p:pic>
        <p:nvPicPr>
          <p:cNvPr id="156" name="Picture 155">
            <a:extLst>
              <a:ext uri="{FF2B5EF4-FFF2-40B4-BE49-F238E27FC236}">
                <a16:creationId xmlns:a16="http://schemas.microsoft.com/office/drawing/2014/main" id="{E3171B6B-0EF2-4965-9631-1A6E0F148D4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61826" t="14319" r="32612" b="78190"/>
          <a:stretch/>
        </p:blipFill>
        <p:spPr>
          <a:xfrm>
            <a:off x="3129838" y="3089415"/>
            <a:ext cx="1064104" cy="806094"/>
          </a:xfrm>
          <a:prstGeom prst="rect">
            <a:avLst/>
          </a:prstGeom>
        </p:spPr>
      </p:pic>
      <p:pic>
        <p:nvPicPr>
          <p:cNvPr id="166" name="Picture 165">
            <a:extLst>
              <a:ext uri="{FF2B5EF4-FFF2-40B4-BE49-F238E27FC236}">
                <a16:creationId xmlns:a16="http://schemas.microsoft.com/office/drawing/2014/main" id="{2644558B-B889-41AB-9995-91106A86EDA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64175" t="44400" r="28697" b="44400"/>
          <a:stretch/>
        </p:blipFill>
        <p:spPr>
          <a:xfrm>
            <a:off x="2927578" y="5050703"/>
            <a:ext cx="1247346" cy="1102450"/>
          </a:xfrm>
          <a:prstGeom prst="rect">
            <a:avLst/>
          </a:prstGeom>
        </p:spPr>
      </p:pic>
      <p:pic>
        <p:nvPicPr>
          <p:cNvPr id="167" name="Picture 166">
            <a:extLst>
              <a:ext uri="{FF2B5EF4-FFF2-40B4-BE49-F238E27FC236}">
                <a16:creationId xmlns:a16="http://schemas.microsoft.com/office/drawing/2014/main" id="{D2B80DA5-378C-41F4-8DB7-AA5EC52A647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9450" t="57754" r="36006" b="37400"/>
          <a:stretch/>
        </p:blipFill>
        <p:spPr>
          <a:xfrm>
            <a:off x="4239892" y="5397691"/>
            <a:ext cx="788242" cy="472834"/>
          </a:xfrm>
          <a:prstGeom prst="rect">
            <a:avLst/>
          </a:prstGeom>
        </p:spPr>
      </p:pic>
      <p:sp>
        <p:nvSpPr>
          <p:cNvPr id="86" name="TextBox 85">
            <a:extLst>
              <a:ext uri="{FF2B5EF4-FFF2-40B4-BE49-F238E27FC236}">
                <a16:creationId xmlns:a16="http://schemas.microsoft.com/office/drawing/2014/main" id="{1EC1C368-4F31-4F22-8BFD-106A92A896F4}"/>
              </a:ext>
            </a:extLst>
          </p:cNvPr>
          <p:cNvSpPr txBox="1"/>
          <p:nvPr/>
        </p:nvSpPr>
        <p:spPr>
          <a:xfrm>
            <a:off x="51832" y="98711"/>
            <a:ext cx="650254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COVALENT MOLECULES: single bonds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id="{265358F2-60B6-4F47-A5E5-851C2E66C78B}"/>
              </a:ext>
            </a:extLst>
          </p:cNvPr>
          <p:cNvCxnSpPr>
            <a:cxnSpLocks/>
          </p:cNvCxnSpPr>
          <p:nvPr/>
        </p:nvCxnSpPr>
        <p:spPr>
          <a:xfrm flipV="1">
            <a:off x="6278209" y="5573562"/>
            <a:ext cx="586240" cy="3414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8910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8" name="Picture 11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14211FA2-5C51-4FC0-B08D-330F1FC34D64}"/>
              </a:ext>
            </a:extLst>
          </p:cNvPr>
          <p:cNvPicPr preferRelativeResize="0"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84250" y="6381328"/>
            <a:ext cx="1383751" cy="48351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674F784-FF56-42E0-A153-5F3E6E4BB6B7}"/>
              </a:ext>
            </a:extLst>
          </p:cNvPr>
          <p:cNvSpPr txBox="1"/>
          <p:nvPr/>
        </p:nvSpPr>
        <p:spPr>
          <a:xfrm>
            <a:off x="1265582" y="1795654"/>
            <a:ext cx="4443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>
                <a:solidFill>
                  <a:srgbClr val="00B050"/>
                </a:solidFill>
              </a:rPr>
              <a:t>O</a:t>
            </a:r>
            <a:r>
              <a:rPr lang="en-GB" sz="2000" b="1" baseline="-25000">
                <a:solidFill>
                  <a:srgbClr val="00B050"/>
                </a:solidFill>
              </a:rPr>
              <a:t>2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55E2F28-04F1-47EA-A12D-8A3247F0DE55}"/>
              </a:ext>
            </a:extLst>
          </p:cNvPr>
          <p:cNvGrpSpPr/>
          <p:nvPr/>
        </p:nvGrpSpPr>
        <p:grpSpPr>
          <a:xfrm>
            <a:off x="2720260" y="1653547"/>
            <a:ext cx="412292" cy="410584"/>
            <a:chOff x="3838360" y="2395936"/>
            <a:chExt cx="412292" cy="410584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13386C9D-C777-4B82-946F-85C074FD95D9}"/>
                </a:ext>
              </a:extLst>
            </p:cNvPr>
            <p:cNvSpPr txBox="1"/>
            <p:nvPr/>
          </p:nvSpPr>
          <p:spPr>
            <a:xfrm>
              <a:off x="3838360" y="2406410"/>
              <a:ext cx="412292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/>
                <a:t>O </a:t>
              </a:r>
            </a:p>
          </p:txBody>
        </p: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CB91E34-B53E-4390-B556-03AAEEA77FB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958681" y="2395936"/>
              <a:ext cx="76200" cy="76202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4A94C641-E223-43B9-BE72-744607BE4A6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964320" y="2713514"/>
              <a:ext cx="76201" cy="76201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F383B4B4-68D0-4379-8BFD-C2E7112BDF6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033446" y="2711703"/>
              <a:ext cx="79518" cy="79518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9986916E-0F57-4808-B000-738DD4A0A45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033446" y="2397685"/>
              <a:ext cx="76201" cy="76201"/>
            </a:xfrm>
            <a:prstGeom prst="rect">
              <a:avLst/>
            </a:prstGeom>
          </p:spPr>
        </p:pic>
      </p:grp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2600730B-0172-4D4D-AB4B-EF56A26450D6}"/>
              </a:ext>
            </a:extLst>
          </p:cNvPr>
          <p:cNvCxnSpPr>
            <a:cxnSpLocks/>
            <a:endCxn id="14" idx="1"/>
          </p:cNvCxnSpPr>
          <p:nvPr/>
        </p:nvCxnSpPr>
        <p:spPr>
          <a:xfrm>
            <a:off x="2162298" y="1848686"/>
            <a:ext cx="557962" cy="1539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B295F4B-B766-430B-B8C3-8507147B1EF9}"/>
              </a:ext>
            </a:extLst>
          </p:cNvPr>
          <p:cNvCxnSpPr>
            <a:cxnSpLocks/>
          </p:cNvCxnSpPr>
          <p:nvPr/>
        </p:nvCxnSpPr>
        <p:spPr>
          <a:xfrm flipV="1">
            <a:off x="3050483" y="1848687"/>
            <a:ext cx="587788" cy="44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" name="Group 22">
            <a:extLst>
              <a:ext uri="{FF2B5EF4-FFF2-40B4-BE49-F238E27FC236}">
                <a16:creationId xmlns:a16="http://schemas.microsoft.com/office/drawing/2014/main" id="{6693FA02-6E3C-437E-A4C9-614EBBAB1AD4}"/>
              </a:ext>
            </a:extLst>
          </p:cNvPr>
          <p:cNvGrpSpPr/>
          <p:nvPr/>
        </p:nvGrpSpPr>
        <p:grpSpPr>
          <a:xfrm>
            <a:off x="4462529" y="1639357"/>
            <a:ext cx="412292" cy="410584"/>
            <a:chOff x="3838360" y="2395936"/>
            <a:chExt cx="412292" cy="410584"/>
          </a:xfrm>
        </p:grpSpPr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9F7D8A09-5422-4B5C-A253-1E21F788A043}"/>
                </a:ext>
              </a:extLst>
            </p:cNvPr>
            <p:cNvSpPr txBox="1"/>
            <p:nvPr/>
          </p:nvSpPr>
          <p:spPr>
            <a:xfrm>
              <a:off x="3838360" y="2406410"/>
              <a:ext cx="412292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/>
                <a:t>O </a:t>
              </a:r>
            </a:p>
          </p:txBody>
        </p:sp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B72D16E7-1295-477B-9166-1A072E3C000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958681" y="2395936"/>
              <a:ext cx="76200" cy="76202"/>
            </a:xfrm>
            <a:prstGeom prst="rect">
              <a:avLst/>
            </a:prstGeom>
          </p:spPr>
        </p:pic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0924CE59-2463-4580-B287-230ADDC5075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964320" y="2713514"/>
              <a:ext cx="76201" cy="76201"/>
            </a:xfrm>
            <a:prstGeom prst="rect">
              <a:avLst/>
            </a:prstGeom>
          </p:spPr>
        </p:pic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B2DEE9FB-B296-4698-AFBC-5E203D3A28E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033446" y="2711703"/>
              <a:ext cx="79518" cy="79518"/>
            </a:xfrm>
            <a:prstGeom prst="rect">
              <a:avLst/>
            </a:prstGeom>
          </p:spPr>
        </p:pic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46FC1BAD-7974-4CC6-B413-3902F9431A4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033446" y="2397685"/>
              <a:ext cx="76201" cy="76201"/>
            </a:xfrm>
            <a:prstGeom prst="rect">
              <a:avLst/>
            </a:prstGeom>
          </p:spPr>
        </p:pic>
      </p:grp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4B2C619F-43BB-4217-9D5A-2D6D3BCC0900}"/>
              </a:ext>
            </a:extLst>
          </p:cNvPr>
          <p:cNvCxnSpPr>
            <a:cxnSpLocks/>
            <a:endCxn id="24" idx="1"/>
          </p:cNvCxnSpPr>
          <p:nvPr/>
        </p:nvCxnSpPr>
        <p:spPr>
          <a:xfrm>
            <a:off x="3879417" y="1845324"/>
            <a:ext cx="583112" cy="456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1" name="Group 30">
            <a:extLst>
              <a:ext uri="{FF2B5EF4-FFF2-40B4-BE49-F238E27FC236}">
                <a16:creationId xmlns:a16="http://schemas.microsoft.com/office/drawing/2014/main" id="{F50383E8-0735-48C3-B02F-49A279A5F035}"/>
              </a:ext>
            </a:extLst>
          </p:cNvPr>
          <p:cNvGrpSpPr/>
          <p:nvPr/>
        </p:nvGrpSpPr>
        <p:grpSpPr>
          <a:xfrm>
            <a:off x="5380540" y="1632816"/>
            <a:ext cx="412292" cy="410584"/>
            <a:chOff x="3838360" y="2395936"/>
            <a:chExt cx="412292" cy="410584"/>
          </a:xfrm>
        </p:grpSpPr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8769079D-CFD1-44D0-A9B3-55E9E6FD76D7}"/>
                </a:ext>
              </a:extLst>
            </p:cNvPr>
            <p:cNvSpPr txBox="1"/>
            <p:nvPr/>
          </p:nvSpPr>
          <p:spPr>
            <a:xfrm>
              <a:off x="3838360" y="2406410"/>
              <a:ext cx="412292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/>
                <a:t>O </a:t>
              </a:r>
            </a:p>
          </p:txBody>
        </p:sp>
        <p:pic>
          <p:nvPicPr>
            <p:cNvPr id="33" name="Picture 32">
              <a:extLst>
                <a:ext uri="{FF2B5EF4-FFF2-40B4-BE49-F238E27FC236}">
                  <a16:creationId xmlns:a16="http://schemas.microsoft.com/office/drawing/2014/main" id="{C305CC3D-C27A-4C32-B3E3-74D9F55536F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958681" y="2395936"/>
              <a:ext cx="76200" cy="76202"/>
            </a:xfrm>
            <a:prstGeom prst="rect">
              <a:avLst/>
            </a:prstGeom>
          </p:spPr>
        </p:pic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00398372-1125-4BF2-AC35-145E60058A2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964320" y="2713514"/>
              <a:ext cx="76201" cy="76201"/>
            </a:xfrm>
            <a:prstGeom prst="rect">
              <a:avLst/>
            </a:prstGeom>
          </p:spPr>
        </p:pic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A0E49C4A-D2FD-4761-833C-286F47B6995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033446" y="2711703"/>
              <a:ext cx="79518" cy="79518"/>
            </a:xfrm>
            <a:prstGeom prst="rect">
              <a:avLst/>
            </a:prstGeom>
          </p:spPr>
        </p:pic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id="{BC37CFD9-614E-4D67-A9F9-071093DC8CE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033446" y="2397685"/>
              <a:ext cx="76201" cy="76201"/>
            </a:xfrm>
            <a:prstGeom prst="rect">
              <a:avLst/>
            </a:prstGeom>
          </p:spPr>
        </p:pic>
      </p:grp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5C427820-B47C-4EEF-A951-0459E9669FC2}"/>
              </a:ext>
            </a:extLst>
          </p:cNvPr>
          <p:cNvCxnSpPr>
            <a:cxnSpLocks/>
          </p:cNvCxnSpPr>
          <p:nvPr/>
        </p:nvCxnSpPr>
        <p:spPr>
          <a:xfrm>
            <a:off x="5710763" y="1838166"/>
            <a:ext cx="55996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9" name="Group 38">
            <a:extLst>
              <a:ext uri="{FF2B5EF4-FFF2-40B4-BE49-F238E27FC236}">
                <a16:creationId xmlns:a16="http://schemas.microsoft.com/office/drawing/2014/main" id="{FD8061E4-7F6A-44F0-9D63-754069007695}"/>
              </a:ext>
            </a:extLst>
          </p:cNvPr>
          <p:cNvGrpSpPr/>
          <p:nvPr/>
        </p:nvGrpSpPr>
        <p:grpSpPr>
          <a:xfrm>
            <a:off x="4478290" y="2320891"/>
            <a:ext cx="412292" cy="410584"/>
            <a:chOff x="3838360" y="2395936"/>
            <a:chExt cx="412292" cy="410584"/>
          </a:xfrm>
        </p:grpSpPr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0B542063-6ECE-46A9-87CA-5CF522219FEA}"/>
                </a:ext>
              </a:extLst>
            </p:cNvPr>
            <p:cNvSpPr txBox="1"/>
            <p:nvPr/>
          </p:nvSpPr>
          <p:spPr>
            <a:xfrm>
              <a:off x="3838360" y="2406410"/>
              <a:ext cx="412292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/>
                <a:t>O </a:t>
              </a:r>
            </a:p>
          </p:txBody>
        </p:sp>
        <p:pic>
          <p:nvPicPr>
            <p:cNvPr id="41" name="Picture 40">
              <a:extLst>
                <a:ext uri="{FF2B5EF4-FFF2-40B4-BE49-F238E27FC236}">
                  <a16:creationId xmlns:a16="http://schemas.microsoft.com/office/drawing/2014/main" id="{5F70A7CE-8134-48AF-8250-7D6E7005B57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958681" y="2395936"/>
              <a:ext cx="76200" cy="76202"/>
            </a:xfrm>
            <a:prstGeom prst="rect">
              <a:avLst/>
            </a:prstGeom>
          </p:spPr>
        </p:pic>
        <p:pic>
          <p:nvPicPr>
            <p:cNvPr id="42" name="Picture 41">
              <a:extLst>
                <a:ext uri="{FF2B5EF4-FFF2-40B4-BE49-F238E27FC236}">
                  <a16:creationId xmlns:a16="http://schemas.microsoft.com/office/drawing/2014/main" id="{684DD970-024E-4BBB-9BB6-9E9FB3AD546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964320" y="2713514"/>
              <a:ext cx="76201" cy="76201"/>
            </a:xfrm>
            <a:prstGeom prst="rect">
              <a:avLst/>
            </a:prstGeom>
          </p:spPr>
        </p:pic>
        <p:pic>
          <p:nvPicPr>
            <p:cNvPr id="43" name="Picture 42">
              <a:extLst>
                <a:ext uri="{FF2B5EF4-FFF2-40B4-BE49-F238E27FC236}">
                  <a16:creationId xmlns:a16="http://schemas.microsoft.com/office/drawing/2014/main" id="{A6EF2A68-C114-40E0-8041-3AC19DD9F38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033446" y="2711703"/>
              <a:ext cx="79518" cy="79518"/>
            </a:xfrm>
            <a:prstGeom prst="rect">
              <a:avLst/>
            </a:prstGeom>
          </p:spPr>
        </p:pic>
        <p:pic>
          <p:nvPicPr>
            <p:cNvPr id="44" name="Picture 43">
              <a:extLst>
                <a:ext uri="{FF2B5EF4-FFF2-40B4-BE49-F238E27FC236}">
                  <a16:creationId xmlns:a16="http://schemas.microsoft.com/office/drawing/2014/main" id="{22976417-3AE6-49C1-965E-4C1BDB32B63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033446" y="2397685"/>
              <a:ext cx="76201" cy="76201"/>
            </a:xfrm>
            <a:prstGeom prst="rect">
              <a:avLst/>
            </a:prstGeom>
          </p:spPr>
        </p:pic>
      </p:grp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03DFB173-0E00-4144-8751-683B145DF16C}"/>
              </a:ext>
            </a:extLst>
          </p:cNvPr>
          <p:cNvCxnSpPr/>
          <p:nvPr/>
        </p:nvCxnSpPr>
        <p:spPr>
          <a:xfrm flipV="1">
            <a:off x="4808514" y="2505645"/>
            <a:ext cx="583113" cy="10827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7" name="Group 46">
            <a:extLst>
              <a:ext uri="{FF2B5EF4-FFF2-40B4-BE49-F238E27FC236}">
                <a16:creationId xmlns:a16="http://schemas.microsoft.com/office/drawing/2014/main" id="{A35375F9-8B1D-4820-8B97-F62AFF9A0744}"/>
              </a:ext>
            </a:extLst>
          </p:cNvPr>
          <p:cNvGrpSpPr/>
          <p:nvPr/>
        </p:nvGrpSpPr>
        <p:grpSpPr>
          <a:xfrm>
            <a:off x="5391626" y="2308002"/>
            <a:ext cx="412292" cy="410584"/>
            <a:chOff x="3838360" y="2395936"/>
            <a:chExt cx="412292" cy="410584"/>
          </a:xfrm>
        </p:grpSpPr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E95246D8-371F-4181-B8D8-3234D7993BE0}"/>
                </a:ext>
              </a:extLst>
            </p:cNvPr>
            <p:cNvSpPr txBox="1"/>
            <p:nvPr/>
          </p:nvSpPr>
          <p:spPr>
            <a:xfrm>
              <a:off x="3838360" y="2406410"/>
              <a:ext cx="412292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/>
                <a:t>O </a:t>
              </a:r>
            </a:p>
          </p:txBody>
        </p:sp>
        <p:pic>
          <p:nvPicPr>
            <p:cNvPr id="49" name="Picture 48">
              <a:extLst>
                <a:ext uri="{FF2B5EF4-FFF2-40B4-BE49-F238E27FC236}">
                  <a16:creationId xmlns:a16="http://schemas.microsoft.com/office/drawing/2014/main" id="{0613E8CE-8BBE-42CE-9602-E54CBA72F3B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958681" y="2395936"/>
              <a:ext cx="76200" cy="76202"/>
            </a:xfrm>
            <a:prstGeom prst="rect">
              <a:avLst/>
            </a:prstGeom>
          </p:spPr>
        </p:pic>
        <p:pic>
          <p:nvPicPr>
            <p:cNvPr id="50" name="Picture 49">
              <a:extLst>
                <a:ext uri="{FF2B5EF4-FFF2-40B4-BE49-F238E27FC236}">
                  <a16:creationId xmlns:a16="http://schemas.microsoft.com/office/drawing/2014/main" id="{32455F6E-953A-40D5-9ACF-AD595122B0F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964320" y="2713514"/>
              <a:ext cx="76201" cy="76201"/>
            </a:xfrm>
            <a:prstGeom prst="rect">
              <a:avLst/>
            </a:prstGeom>
          </p:spPr>
        </p:pic>
        <p:pic>
          <p:nvPicPr>
            <p:cNvPr id="51" name="Picture 50">
              <a:extLst>
                <a:ext uri="{FF2B5EF4-FFF2-40B4-BE49-F238E27FC236}">
                  <a16:creationId xmlns:a16="http://schemas.microsoft.com/office/drawing/2014/main" id="{1ECCE663-7601-4324-BD6B-0B6041EA7D2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033446" y="2711703"/>
              <a:ext cx="79518" cy="79518"/>
            </a:xfrm>
            <a:prstGeom prst="rect">
              <a:avLst/>
            </a:prstGeom>
          </p:spPr>
        </p:pic>
        <p:pic>
          <p:nvPicPr>
            <p:cNvPr id="52" name="Picture 51">
              <a:extLst>
                <a:ext uri="{FF2B5EF4-FFF2-40B4-BE49-F238E27FC236}">
                  <a16:creationId xmlns:a16="http://schemas.microsoft.com/office/drawing/2014/main" id="{6CBAC53A-0579-45E9-AD50-E750EBCF36C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033446" y="2397685"/>
              <a:ext cx="76201" cy="76201"/>
            </a:xfrm>
            <a:prstGeom prst="rect">
              <a:avLst/>
            </a:prstGeom>
          </p:spPr>
        </p:pic>
      </p:grpSp>
      <p:pic>
        <p:nvPicPr>
          <p:cNvPr id="61" name="Picture 60">
            <a:extLst>
              <a:ext uri="{FF2B5EF4-FFF2-40B4-BE49-F238E27FC236}">
                <a16:creationId xmlns:a16="http://schemas.microsoft.com/office/drawing/2014/main" id="{9545198F-BD63-4DDE-A9A5-6183CFFA774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69438" y="2480800"/>
            <a:ext cx="79518" cy="79518"/>
          </a:xfrm>
          <a:prstGeom prst="rect">
            <a:avLst/>
          </a:prstGeom>
        </p:spPr>
      </p:pic>
      <p:pic>
        <p:nvPicPr>
          <p:cNvPr id="62" name="Picture 61">
            <a:extLst>
              <a:ext uri="{FF2B5EF4-FFF2-40B4-BE49-F238E27FC236}">
                <a16:creationId xmlns:a16="http://schemas.microsoft.com/office/drawing/2014/main" id="{426E58D7-F60C-4D24-A683-8D2385DCC71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8022" y="2484930"/>
            <a:ext cx="79518" cy="79518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EB2FE1B7-EDD8-42BF-89F4-23EA9DF8D300}"/>
              </a:ext>
            </a:extLst>
          </p:cNvPr>
          <p:cNvGrpSpPr/>
          <p:nvPr/>
        </p:nvGrpSpPr>
        <p:grpSpPr>
          <a:xfrm>
            <a:off x="7253331" y="1651369"/>
            <a:ext cx="1306808" cy="413087"/>
            <a:chOff x="5125843" y="833977"/>
            <a:chExt cx="1306808" cy="413087"/>
          </a:xfrm>
        </p:grpSpPr>
        <p:grpSp>
          <p:nvGrpSpPr>
            <p:cNvPr id="63" name="Group 62">
              <a:extLst>
                <a:ext uri="{FF2B5EF4-FFF2-40B4-BE49-F238E27FC236}">
                  <a16:creationId xmlns:a16="http://schemas.microsoft.com/office/drawing/2014/main" id="{783D8E85-7F4B-431B-8B10-D7055225F05A}"/>
                </a:ext>
              </a:extLst>
            </p:cNvPr>
            <p:cNvGrpSpPr/>
            <p:nvPr/>
          </p:nvGrpSpPr>
          <p:grpSpPr>
            <a:xfrm>
              <a:off x="5125843" y="836480"/>
              <a:ext cx="412292" cy="410584"/>
              <a:chOff x="3838360" y="2395936"/>
              <a:chExt cx="412292" cy="410584"/>
            </a:xfrm>
          </p:grpSpPr>
          <p:sp>
            <p:nvSpPr>
              <p:cNvPr id="64" name="TextBox 63">
                <a:extLst>
                  <a:ext uri="{FF2B5EF4-FFF2-40B4-BE49-F238E27FC236}">
                    <a16:creationId xmlns:a16="http://schemas.microsoft.com/office/drawing/2014/main" id="{D4D10EDE-0B1A-418C-A16A-1AD856A9AB2D}"/>
                  </a:ext>
                </a:extLst>
              </p:cNvPr>
              <p:cNvSpPr txBox="1"/>
              <p:nvPr/>
            </p:nvSpPr>
            <p:spPr>
              <a:xfrm>
                <a:off x="3838360" y="2406410"/>
                <a:ext cx="412292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000"/>
                  <a:t>O </a:t>
                </a:r>
              </a:p>
            </p:txBody>
          </p:sp>
          <p:pic>
            <p:nvPicPr>
              <p:cNvPr id="65" name="Picture 64">
                <a:extLst>
                  <a:ext uri="{FF2B5EF4-FFF2-40B4-BE49-F238E27FC236}">
                    <a16:creationId xmlns:a16="http://schemas.microsoft.com/office/drawing/2014/main" id="{C76DFA37-A37A-4366-8313-37919BC7F5C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958681" y="2395936"/>
                <a:ext cx="76200" cy="76202"/>
              </a:xfrm>
              <a:prstGeom prst="rect">
                <a:avLst/>
              </a:prstGeom>
            </p:spPr>
          </p:pic>
          <p:pic>
            <p:nvPicPr>
              <p:cNvPr id="66" name="Picture 65">
                <a:extLst>
                  <a:ext uri="{FF2B5EF4-FFF2-40B4-BE49-F238E27FC236}">
                    <a16:creationId xmlns:a16="http://schemas.microsoft.com/office/drawing/2014/main" id="{596BCF97-359F-458B-AB99-7197CB8CAF0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964320" y="2713514"/>
                <a:ext cx="76201" cy="76201"/>
              </a:xfrm>
              <a:prstGeom prst="rect">
                <a:avLst/>
              </a:prstGeom>
            </p:spPr>
          </p:pic>
          <p:pic>
            <p:nvPicPr>
              <p:cNvPr id="67" name="Picture 66">
                <a:extLst>
                  <a:ext uri="{FF2B5EF4-FFF2-40B4-BE49-F238E27FC236}">
                    <a16:creationId xmlns:a16="http://schemas.microsoft.com/office/drawing/2014/main" id="{47AAE9DB-032F-4563-80ED-C27CE50C140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033446" y="2711703"/>
                <a:ext cx="79518" cy="79518"/>
              </a:xfrm>
              <a:prstGeom prst="rect">
                <a:avLst/>
              </a:prstGeom>
            </p:spPr>
          </p:pic>
          <p:pic>
            <p:nvPicPr>
              <p:cNvPr id="68" name="Picture 67">
                <a:extLst>
                  <a:ext uri="{FF2B5EF4-FFF2-40B4-BE49-F238E27FC236}">
                    <a16:creationId xmlns:a16="http://schemas.microsoft.com/office/drawing/2014/main" id="{80A18414-923B-409E-BB4D-69C2CA2EE14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033446" y="2397685"/>
                <a:ext cx="76201" cy="76201"/>
              </a:xfrm>
              <a:prstGeom prst="rect">
                <a:avLst/>
              </a:prstGeom>
            </p:spPr>
          </p:pic>
        </p:grp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CF2F25C8-F241-485B-B308-0D204397FE6A}"/>
                </a:ext>
              </a:extLst>
            </p:cNvPr>
            <p:cNvCxnSpPr/>
            <p:nvPr/>
          </p:nvCxnSpPr>
          <p:spPr>
            <a:xfrm flipV="1">
              <a:off x="5448332" y="998146"/>
              <a:ext cx="583113" cy="10827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3A930889-CDEA-4E5E-AFBD-EAA18D1918B3}"/>
                </a:ext>
              </a:extLst>
            </p:cNvPr>
            <p:cNvCxnSpPr/>
            <p:nvPr/>
          </p:nvCxnSpPr>
          <p:spPr>
            <a:xfrm flipV="1">
              <a:off x="5448332" y="1078116"/>
              <a:ext cx="583113" cy="10827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1C31235D-A5ED-451F-92D9-887F9C1E7B0F}"/>
                </a:ext>
              </a:extLst>
            </p:cNvPr>
            <p:cNvGrpSpPr/>
            <p:nvPr/>
          </p:nvGrpSpPr>
          <p:grpSpPr>
            <a:xfrm>
              <a:off x="6020359" y="833977"/>
              <a:ext cx="412292" cy="410584"/>
              <a:chOff x="3838360" y="2395936"/>
              <a:chExt cx="412292" cy="410584"/>
            </a:xfrm>
          </p:grpSpPr>
          <p:sp>
            <p:nvSpPr>
              <p:cNvPr id="72" name="TextBox 71">
                <a:extLst>
                  <a:ext uri="{FF2B5EF4-FFF2-40B4-BE49-F238E27FC236}">
                    <a16:creationId xmlns:a16="http://schemas.microsoft.com/office/drawing/2014/main" id="{A9822394-B233-443D-A7E0-558FD90A2448}"/>
                  </a:ext>
                </a:extLst>
              </p:cNvPr>
              <p:cNvSpPr txBox="1"/>
              <p:nvPr/>
            </p:nvSpPr>
            <p:spPr>
              <a:xfrm>
                <a:off x="3838360" y="2406410"/>
                <a:ext cx="412292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000"/>
                  <a:t>O </a:t>
                </a:r>
              </a:p>
            </p:txBody>
          </p:sp>
          <p:pic>
            <p:nvPicPr>
              <p:cNvPr id="73" name="Picture 72">
                <a:extLst>
                  <a:ext uri="{FF2B5EF4-FFF2-40B4-BE49-F238E27FC236}">
                    <a16:creationId xmlns:a16="http://schemas.microsoft.com/office/drawing/2014/main" id="{DB2EB219-0080-4F33-86EB-525A373F6EA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958681" y="2395936"/>
                <a:ext cx="76200" cy="76202"/>
              </a:xfrm>
              <a:prstGeom prst="rect">
                <a:avLst/>
              </a:prstGeom>
            </p:spPr>
          </p:pic>
          <p:pic>
            <p:nvPicPr>
              <p:cNvPr id="74" name="Picture 73">
                <a:extLst>
                  <a:ext uri="{FF2B5EF4-FFF2-40B4-BE49-F238E27FC236}">
                    <a16:creationId xmlns:a16="http://schemas.microsoft.com/office/drawing/2014/main" id="{3F3B71EA-E5EA-4598-8A2A-BB1668A59B2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964320" y="2713514"/>
                <a:ext cx="76201" cy="76201"/>
              </a:xfrm>
              <a:prstGeom prst="rect">
                <a:avLst/>
              </a:prstGeom>
            </p:spPr>
          </p:pic>
          <p:pic>
            <p:nvPicPr>
              <p:cNvPr id="75" name="Picture 74">
                <a:extLst>
                  <a:ext uri="{FF2B5EF4-FFF2-40B4-BE49-F238E27FC236}">
                    <a16:creationId xmlns:a16="http://schemas.microsoft.com/office/drawing/2014/main" id="{6831E8E0-74D4-4990-B841-4948C535777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033446" y="2711703"/>
                <a:ext cx="79518" cy="79518"/>
              </a:xfrm>
              <a:prstGeom prst="rect">
                <a:avLst/>
              </a:prstGeom>
            </p:spPr>
          </p:pic>
          <p:pic>
            <p:nvPicPr>
              <p:cNvPr id="76" name="Picture 75">
                <a:extLst>
                  <a:ext uri="{FF2B5EF4-FFF2-40B4-BE49-F238E27FC236}">
                    <a16:creationId xmlns:a16="http://schemas.microsoft.com/office/drawing/2014/main" id="{655D1A0A-460E-4869-9DDE-DBA8EBE0D6E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033446" y="2397685"/>
                <a:ext cx="76201" cy="76201"/>
              </a:xfrm>
              <a:prstGeom prst="rect">
                <a:avLst/>
              </a:prstGeom>
            </p:spPr>
          </p:pic>
        </p:grpSp>
      </p:grpSp>
      <p:sp>
        <p:nvSpPr>
          <p:cNvPr id="77" name="TextBox 76">
            <a:extLst>
              <a:ext uri="{FF2B5EF4-FFF2-40B4-BE49-F238E27FC236}">
                <a16:creationId xmlns:a16="http://schemas.microsoft.com/office/drawing/2014/main" id="{594DD2C5-3541-426C-8690-59FCE864DE62}"/>
              </a:ext>
            </a:extLst>
          </p:cNvPr>
          <p:cNvSpPr txBox="1"/>
          <p:nvPr/>
        </p:nvSpPr>
        <p:spPr>
          <a:xfrm>
            <a:off x="2672740" y="2331131"/>
            <a:ext cx="4828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/>
              <a:t>x 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54831E-534C-4574-8663-BBA52BF1B86E}"/>
              </a:ext>
            </a:extLst>
          </p:cNvPr>
          <p:cNvSpPr txBox="1"/>
          <p:nvPr/>
        </p:nvSpPr>
        <p:spPr>
          <a:xfrm>
            <a:off x="6901300" y="2328802"/>
            <a:ext cx="21055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4 shared electrons</a:t>
            </a:r>
          </a:p>
          <a:p>
            <a:r>
              <a:rPr lang="en-GB" sz="2000" b="1" dirty="0">
                <a:solidFill>
                  <a:srgbClr val="00B050"/>
                </a:solidFill>
              </a:rPr>
              <a:t>DOUBLE BOND</a:t>
            </a:r>
          </a:p>
        </p:txBody>
      </p:sp>
      <p:sp>
        <p:nvSpPr>
          <p:cNvPr id="115" name="TextBox 114">
            <a:extLst>
              <a:ext uri="{FF2B5EF4-FFF2-40B4-BE49-F238E27FC236}">
                <a16:creationId xmlns:a16="http://schemas.microsoft.com/office/drawing/2014/main" id="{A4FAA291-3C8D-4EA4-9961-1C35ECBF4A83}"/>
              </a:ext>
            </a:extLst>
          </p:cNvPr>
          <p:cNvSpPr txBox="1"/>
          <p:nvPr/>
        </p:nvSpPr>
        <p:spPr>
          <a:xfrm>
            <a:off x="7965735" y="-21968"/>
            <a:ext cx="273664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>
                <a:solidFill>
                  <a:srgbClr val="00B050"/>
                </a:solidFill>
              </a:rPr>
              <a:t>F</a:t>
            </a:r>
            <a:r>
              <a:rPr lang="en-GB"/>
              <a:t> etc 	makes </a:t>
            </a:r>
            <a:r>
              <a:rPr lang="en-GB" b="1"/>
              <a:t>1 bond</a:t>
            </a:r>
          </a:p>
          <a:p>
            <a:r>
              <a:rPr lang="en-GB" b="1">
                <a:solidFill>
                  <a:srgbClr val="00B050"/>
                </a:solidFill>
              </a:rPr>
              <a:t>O </a:t>
            </a:r>
            <a:r>
              <a:rPr lang="en-GB"/>
              <a:t>etc 	makes </a:t>
            </a:r>
            <a:r>
              <a:rPr lang="en-GB" b="1"/>
              <a:t>2 bonds</a:t>
            </a:r>
          </a:p>
          <a:p>
            <a:r>
              <a:rPr lang="en-GB" b="1">
                <a:solidFill>
                  <a:srgbClr val="00B050"/>
                </a:solidFill>
              </a:rPr>
              <a:t>N</a:t>
            </a:r>
            <a:r>
              <a:rPr lang="en-GB"/>
              <a:t> etc 	makes </a:t>
            </a:r>
            <a:r>
              <a:rPr lang="en-GB" b="1"/>
              <a:t>3 bonds</a:t>
            </a:r>
          </a:p>
          <a:p>
            <a:r>
              <a:rPr lang="en-GB" b="1">
                <a:solidFill>
                  <a:srgbClr val="00B050"/>
                </a:solidFill>
              </a:rPr>
              <a:t>C</a:t>
            </a:r>
            <a:r>
              <a:rPr lang="en-GB"/>
              <a:t> etc	makes </a:t>
            </a:r>
            <a:r>
              <a:rPr lang="en-GB" b="1"/>
              <a:t>4 bonds</a:t>
            </a:r>
          </a:p>
          <a:p>
            <a:r>
              <a:rPr lang="en-GB" b="1">
                <a:solidFill>
                  <a:srgbClr val="00B050"/>
                </a:solidFill>
              </a:rPr>
              <a:t>H</a:t>
            </a:r>
            <a:r>
              <a:rPr lang="en-GB"/>
              <a:t> 	makes </a:t>
            </a:r>
            <a:r>
              <a:rPr lang="en-GB" b="1"/>
              <a:t>1 bond</a:t>
            </a:r>
          </a:p>
        </p:txBody>
      </p:sp>
      <p:cxnSp>
        <p:nvCxnSpPr>
          <p:cNvPr id="154" name="Straight Connector 153">
            <a:extLst>
              <a:ext uri="{FF2B5EF4-FFF2-40B4-BE49-F238E27FC236}">
                <a16:creationId xmlns:a16="http://schemas.microsoft.com/office/drawing/2014/main" id="{78334ABF-C717-4C8A-B242-8F0FA0E04D15}"/>
              </a:ext>
            </a:extLst>
          </p:cNvPr>
          <p:cNvCxnSpPr>
            <a:cxnSpLocks/>
            <a:endCxn id="32" idx="1"/>
          </p:cNvCxnSpPr>
          <p:nvPr/>
        </p:nvCxnSpPr>
        <p:spPr>
          <a:xfrm>
            <a:off x="4808514" y="1836785"/>
            <a:ext cx="572026" cy="65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Group 1">
            <a:extLst>
              <a:ext uri="{FF2B5EF4-FFF2-40B4-BE49-F238E27FC236}">
                <a16:creationId xmlns:a16="http://schemas.microsoft.com/office/drawing/2014/main" id="{2C79677E-3B73-411D-B836-95F2CE413B6B}"/>
              </a:ext>
            </a:extLst>
          </p:cNvPr>
          <p:cNvGrpSpPr/>
          <p:nvPr/>
        </p:nvGrpSpPr>
        <p:grpSpPr>
          <a:xfrm>
            <a:off x="1747716" y="3574054"/>
            <a:ext cx="7853348" cy="1553321"/>
            <a:chOff x="804652" y="3908708"/>
            <a:chExt cx="7853348" cy="1553321"/>
          </a:xfrm>
        </p:grpSpPr>
        <p:sp>
          <p:nvSpPr>
            <p:cNvPr id="78" name="TextBox 77">
              <a:extLst>
                <a:ext uri="{FF2B5EF4-FFF2-40B4-BE49-F238E27FC236}">
                  <a16:creationId xmlns:a16="http://schemas.microsoft.com/office/drawing/2014/main" id="{8A2B6321-1C43-4F90-B9BB-C051E3F77856}"/>
                </a:ext>
              </a:extLst>
            </p:cNvPr>
            <p:cNvSpPr txBox="1"/>
            <p:nvPr/>
          </p:nvSpPr>
          <p:spPr>
            <a:xfrm>
              <a:off x="804652" y="3952761"/>
              <a:ext cx="43954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b="1" dirty="0">
                  <a:solidFill>
                    <a:srgbClr val="00B050"/>
                  </a:solidFill>
                </a:rPr>
                <a:t>N</a:t>
              </a:r>
              <a:r>
                <a:rPr lang="en-GB" sz="2000" b="1" baseline="-25000" dirty="0">
                  <a:solidFill>
                    <a:srgbClr val="00B050"/>
                  </a:solidFill>
                </a:rPr>
                <a:t>2</a:t>
              </a:r>
            </a:p>
          </p:txBody>
        </p:sp>
        <p:grpSp>
          <p:nvGrpSpPr>
            <p:cNvPr id="79" name="Group 78">
              <a:extLst>
                <a:ext uri="{FF2B5EF4-FFF2-40B4-BE49-F238E27FC236}">
                  <a16:creationId xmlns:a16="http://schemas.microsoft.com/office/drawing/2014/main" id="{ACFEEF07-3BAA-4226-A8F0-496D12CF4B07}"/>
                </a:ext>
              </a:extLst>
            </p:cNvPr>
            <p:cNvGrpSpPr/>
            <p:nvPr/>
          </p:nvGrpSpPr>
          <p:grpSpPr>
            <a:xfrm>
              <a:off x="1743325" y="3908708"/>
              <a:ext cx="1438169" cy="842267"/>
              <a:chOff x="5974755" y="2423963"/>
              <a:chExt cx="1438169" cy="842267"/>
            </a:xfrm>
          </p:grpSpPr>
          <p:grpSp>
            <p:nvGrpSpPr>
              <p:cNvPr id="80" name="Group 79">
                <a:extLst>
                  <a:ext uri="{FF2B5EF4-FFF2-40B4-BE49-F238E27FC236}">
                    <a16:creationId xmlns:a16="http://schemas.microsoft.com/office/drawing/2014/main" id="{7FF6EEB6-17E2-41D0-90F0-0FB8EBDDC493}"/>
                  </a:ext>
                </a:extLst>
              </p:cNvPr>
              <p:cNvGrpSpPr/>
              <p:nvPr/>
            </p:nvGrpSpPr>
            <p:grpSpPr>
              <a:xfrm>
                <a:off x="6570332" y="2423963"/>
                <a:ext cx="407484" cy="453450"/>
                <a:chOff x="4348383" y="3598628"/>
                <a:chExt cx="407484" cy="453450"/>
              </a:xfrm>
            </p:grpSpPr>
            <p:grpSp>
              <p:nvGrpSpPr>
                <p:cNvPr id="84" name="Group 83">
                  <a:extLst>
                    <a:ext uri="{FF2B5EF4-FFF2-40B4-BE49-F238E27FC236}">
                      <a16:creationId xmlns:a16="http://schemas.microsoft.com/office/drawing/2014/main" id="{11176EDF-1F97-44E9-9DCA-0A9E12B55B21}"/>
                    </a:ext>
                  </a:extLst>
                </p:cNvPr>
                <p:cNvGrpSpPr/>
                <p:nvPr/>
              </p:nvGrpSpPr>
              <p:grpSpPr>
                <a:xfrm>
                  <a:off x="4348383" y="3598628"/>
                  <a:ext cx="407484" cy="453450"/>
                  <a:chOff x="5822553" y="1029876"/>
                  <a:chExt cx="407484" cy="453450"/>
                </a:xfrm>
              </p:grpSpPr>
              <p:sp>
                <p:nvSpPr>
                  <p:cNvPr id="86" name="TextBox 85">
                    <a:extLst>
                      <a:ext uri="{FF2B5EF4-FFF2-40B4-BE49-F238E27FC236}">
                        <a16:creationId xmlns:a16="http://schemas.microsoft.com/office/drawing/2014/main" id="{800FCCEB-0738-47F8-AC88-29BFC3292B37}"/>
                      </a:ext>
                    </a:extLst>
                  </p:cNvPr>
                  <p:cNvSpPr txBox="1"/>
                  <p:nvPr/>
                </p:nvSpPr>
                <p:spPr>
                  <a:xfrm>
                    <a:off x="5822553" y="1083216"/>
                    <a:ext cx="407484" cy="40011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GB" sz="2000"/>
                      <a:t>N </a:t>
                    </a:r>
                  </a:p>
                </p:txBody>
              </p:sp>
              <p:pic>
                <p:nvPicPr>
                  <p:cNvPr id="87" name="Picture 86">
                    <a:extLst>
                      <a:ext uri="{FF2B5EF4-FFF2-40B4-BE49-F238E27FC236}">
                        <a16:creationId xmlns:a16="http://schemas.microsoft.com/office/drawing/2014/main" id="{6BA4A630-4288-467B-854C-6653BF54A78D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5"/>
                  <a:stretch>
                    <a:fillRect/>
                  </a:stretch>
                </p:blipFill>
                <p:spPr>
                  <a:xfrm>
                    <a:off x="5932225" y="1029876"/>
                    <a:ext cx="76201" cy="76201"/>
                  </a:xfrm>
                  <a:prstGeom prst="rect">
                    <a:avLst/>
                  </a:prstGeom>
                </p:spPr>
              </p:pic>
            </p:grpSp>
            <p:pic>
              <p:nvPicPr>
                <p:cNvPr id="85" name="Picture 84">
                  <a:extLst>
                    <a:ext uri="{FF2B5EF4-FFF2-40B4-BE49-F238E27FC236}">
                      <a16:creationId xmlns:a16="http://schemas.microsoft.com/office/drawing/2014/main" id="{40CE8FFB-7633-4D9B-8B40-1917A0FC756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4526882" y="3601946"/>
                  <a:ext cx="76201" cy="76201"/>
                </a:xfrm>
                <a:prstGeom prst="rect">
                  <a:avLst/>
                </a:prstGeom>
              </p:spPr>
            </p:pic>
          </p:grpSp>
          <p:cxnSp>
            <p:nvCxnSpPr>
              <p:cNvPr id="81" name="Straight Connector 80">
                <a:extLst>
                  <a:ext uri="{FF2B5EF4-FFF2-40B4-BE49-F238E27FC236}">
                    <a16:creationId xmlns:a16="http://schemas.microsoft.com/office/drawing/2014/main" id="{21DED1FC-5214-4BA1-AE5F-D0AF666CB30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974755" y="2654759"/>
                <a:ext cx="608895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2" name="Straight Connector 81">
                <a:extLst>
                  <a:ext uri="{FF2B5EF4-FFF2-40B4-BE49-F238E27FC236}">
                    <a16:creationId xmlns:a16="http://schemas.microsoft.com/office/drawing/2014/main" id="{8CC3C7D6-3F0B-4CB9-AFAE-B2B7190DAAC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53751" y="2656346"/>
                <a:ext cx="559173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3" name="Straight Connector 82">
                <a:extLst>
                  <a:ext uri="{FF2B5EF4-FFF2-40B4-BE49-F238E27FC236}">
                    <a16:creationId xmlns:a16="http://schemas.microsoft.com/office/drawing/2014/main" id="{C5DC74F7-E3EA-48C4-ACF7-E2273A8CE347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6736050" y="2807161"/>
                <a:ext cx="1" cy="45906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9BE70C80-99DA-4F4A-8828-5C7A7B1E50DD}"/>
                </a:ext>
              </a:extLst>
            </p:cNvPr>
            <p:cNvGrpSpPr/>
            <p:nvPr/>
          </p:nvGrpSpPr>
          <p:grpSpPr>
            <a:xfrm>
              <a:off x="4248876" y="3948778"/>
              <a:ext cx="407484" cy="410584"/>
              <a:chOff x="3838360" y="2395936"/>
              <a:chExt cx="407484" cy="410584"/>
            </a:xfrm>
          </p:grpSpPr>
          <p:sp>
            <p:nvSpPr>
              <p:cNvPr id="122" name="TextBox 121">
                <a:extLst>
                  <a:ext uri="{FF2B5EF4-FFF2-40B4-BE49-F238E27FC236}">
                    <a16:creationId xmlns:a16="http://schemas.microsoft.com/office/drawing/2014/main" id="{60041F86-A9B0-4317-BB93-C0705177EA54}"/>
                  </a:ext>
                </a:extLst>
              </p:cNvPr>
              <p:cNvSpPr txBox="1"/>
              <p:nvPr/>
            </p:nvSpPr>
            <p:spPr>
              <a:xfrm>
                <a:off x="3838360" y="2406410"/>
                <a:ext cx="40748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000"/>
                  <a:t>N </a:t>
                </a:r>
              </a:p>
            </p:txBody>
          </p:sp>
          <p:pic>
            <p:nvPicPr>
              <p:cNvPr id="123" name="Picture 122">
                <a:extLst>
                  <a:ext uri="{FF2B5EF4-FFF2-40B4-BE49-F238E27FC236}">
                    <a16:creationId xmlns:a16="http://schemas.microsoft.com/office/drawing/2014/main" id="{96979BE9-CC76-4F1F-AD87-4F02590B0CE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958681" y="2395936"/>
                <a:ext cx="76200" cy="76202"/>
              </a:xfrm>
              <a:prstGeom prst="rect">
                <a:avLst/>
              </a:prstGeom>
            </p:spPr>
          </p:pic>
          <p:pic>
            <p:nvPicPr>
              <p:cNvPr id="124" name="Picture 123">
                <a:extLst>
                  <a:ext uri="{FF2B5EF4-FFF2-40B4-BE49-F238E27FC236}">
                    <a16:creationId xmlns:a16="http://schemas.microsoft.com/office/drawing/2014/main" id="{9460B2A8-48FB-4F34-8C36-4B002F44489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033446" y="2397685"/>
                <a:ext cx="76201" cy="76201"/>
              </a:xfrm>
              <a:prstGeom prst="rect">
                <a:avLst/>
              </a:prstGeom>
            </p:spPr>
          </p:pic>
        </p:grpSp>
        <p:cxnSp>
          <p:nvCxnSpPr>
            <p:cNvPr id="125" name="Straight Connector 124">
              <a:extLst>
                <a:ext uri="{FF2B5EF4-FFF2-40B4-BE49-F238E27FC236}">
                  <a16:creationId xmlns:a16="http://schemas.microsoft.com/office/drawing/2014/main" id="{8ECD5D30-0541-418F-BB28-B3CD2957AE6F}"/>
                </a:ext>
              </a:extLst>
            </p:cNvPr>
            <p:cNvCxnSpPr>
              <a:cxnSpLocks/>
              <a:endCxn id="122" idx="1"/>
            </p:cNvCxnSpPr>
            <p:nvPr/>
          </p:nvCxnSpPr>
          <p:spPr>
            <a:xfrm>
              <a:off x="3665763" y="4143918"/>
              <a:ext cx="583113" cy="15389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26" name="Group 125">
              <a:extLst>
                <a:ext uri="{FF2B5EF4-FFF2-40B4-BE49-F238E27FC236}">
                  <a16:creationId xmlns:a16="http://schemas.microsoft.com/office/drawing/2014/main" id="{C7A0F7C4-7E1E-4EC6-B730-4C3D9088F120}"/>
                </a:ext>
              </a:extLst>
            </p:cNvPr>
            <p:cNvGrpSpPr/>
            <p:nvPr/>
          </p:nvGrpSpPr>
          <p:grpSpPr>
            <a:xfrm>
              <a:off x="5166887" y="3942237"/>
              <a:ext cx="407484" cy="410584"/>
              <a:chOff x="3838360" y="2395936"/>
              <a:chExt cx="407484" cy="410584"/>
            </a:xfrm>
          </p:grpSpPr>
          <p:sp>
            <p:nvSpPr>
              <p:cNvPr id="127" name="TextBox 126">
                <a:extLst>
                  <a:ext uri="{FF2B5EF4-FFF2-40B4-BE49-F238E27FC236}">
                    <a16:creationId xmlns:a16="http://schemas.microsoft.com/office/drawing/2014/main" id="{E7CB5CFC-C10A-4B56-A75F-F98D302549A6}"/>
                  </a:ext>
                </a:extLst>
              </p:cNvPr>
              <p:cNvSpPr txBox="1"/>
              <p:nvPr/>
            </p:nvSpPr>
            <p:spPr>
              <a:xfrm>
                <a:off x="3838360" y="2406410"/>
                <a:ext cx="40748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000"/>
                  <a:t>N </a:t>
                </a:r>
              </a:p>
            </p:txBody>
          </p:sp>
          <p:pic>
            <p:nvPicPr>
              <p:cNvPr id="128" name="Picture 127">
                <a:extLst>
                  <a:ext uri="{FF2B5EF4-FFF2-40B4-BE49-F238E27FC236}">
                    <a16:creationId xmlns:a16="http://schemas.microsoft.com/office/drawing/2014/main" id="{46F47AFC-07A5-4EDF-BAEF-B4B05BE803C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958681" y="2395936"/>
                <a:ext cx="76200" cy="76202"/>
              </a:xfrm>
              <a:prstGeom prst="rect">
                <a:avLst/>
              </a:prstGeom>
            </p:spPr>
          </p:pic>
          <p:pic>
            <p:nvPicPr>
              <p:cNvPr id="129" name="Picture 128">
                <a:extLst>
                  <a:ext uri="{FF2B5EF4-FFF2-40B4-BE49-F238E27FC236}">
                    <a16:creationId xmlns:a16="http://schemas.microsoft.com/office/drawing/2014/main" id="{8BFFF570-5C43-4F0D-A2FF-ED207D31DFC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033446" y="2397685"/>
                <a:ext cx="76201" cy="76201"/>
              </a:xfrm>
              <a:prstGeom prst="rect">
                <a:avLst/>
              </a:prstGeom>
            </p:spPr>
          </p:pic>
        </p:grpSp>
        <p:cxnSp>
          <p:nvCxnSpPr>
            <p:cNvPr id="130" name="Straight Connector 129">
              <a:extLst>
                <a:ext uri="{FF2B5EF4-FFF2-40B4-BE49-F238E27FC236}">
                  <a16:creationId xmlns:a16="http://schemas.microsoft.com/office/drawing/2014/main" id="{778B808B-66A0-4C32-94CE-1428DA77526D}"/>
                </a:ext>
              </a:extLst>
            </p:cNvPr>
            <p:cNvCxnSpPr>
              <a:cxnSpLocks/>
            </p:cNvCxnSpPr>
            <p:nvPr/>
          </p:nvCxnSpPr>
          <p:spPr>
            <a:xfrm>
              <a:off x="4620222" y="4145193"/>
              <a:ext cx="546665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Straight Connector 130">
              <a:extLst>
                <a:ext uri="{FF2B5EF4-FFF2-40B4-BE49-F238E27FC236}">
                  <a16:creationId xmlns:a16="http://schemas.microsoft.com/office/drawing/2014/main" id="{56A6BD07-B1C1-4310-8BBB-B0A1E85FC2A6}"/>
                </a:ext>
              </a:extLst>
            </p:cNvPr>
            <p:cNvCxnSpPr>
              <a:cxnSpLocks/>
            </p:cNvCxnSpPr>
            <p:nvPr/>
          </p:nvCxnSpPr>
          <p:spPr>
            <a:xfrm>
              <a:off x="5497110" y="4147588"/>
              <a:ext cx="563272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32" name="Group 131">
              <a:extLst>
                <a:ext uri="{FF2B5EF4-FFF2-40B4-BE49-F238E27FC236}">
                  <a16:creationId xmlns:a16="http://schemas.microsoft.com/office/drawing/2014/main" id="{1ADF7287-8AD2-4FB7-AD1A-4326F4A3AA4B}"/>
                </a:ext>
              </a:extLst>
            </p:cNvPr>
            <p:cNvGrpSpPr/>
            <p:nvPr/>
          </p:nvGrpSpPr>
          <p:grpSpPr>
            <a:xfrm>
              <a:off x="4245042" y="5051445"/>
              <a:ext cx="407484" cy="410584"/>
              <a:chOff x="3838360" y="2395936"/>
              <a:chExt cx="407484" cy="410584"/>
            </a:xfrm>
          </p:grpSpPr>
          <p:sp>
            <p:nvSpPr>
              <p:cNvPr id="133" name="TextBox 132">
                <a:extLst>
                  <a:ext uri="{FF2B5EF4-FFF2-40B4-BE49-F238E27FC236}">
                    <a16:creationId xmlns:a16="http://schemas.microsoft.com/office/drawing/2014/main" id="{813682C9-EBD8-46F6-8709-F4B88DFB2120}"/>
                  </a:ext>
                </a:extLst>
              </p:cNvPr>
              <p:cNvSpPr txBox="1"/>
              <p:nvPr/>
            </p:nvSpPr>
            <p:spPr>
              <a:xfrm>
                <a:off x="3838360" y="2406410"/>
                <a:ext cx="40748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000"/>
                  <a:t>N </a:t>
                </a:r>
              </a:p>
            </p:txBody>
          </p:sp>
          <p:pic>
            <p:nvPicPr>
              <p:cNvPr id="134" name="Picture 133">
                <a:extLst>
                  <a:ext uri="{FF2B5EF4-FFF2-40B4-BE49-F238E27FC236}">
                    <a16:creationId xmlns:a16="http://schemas.microsoft.com/office/drawing/2014/main" id="{D29F7DE1-8172-4E6F-A733-3C3270EC62B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958681" y="2395936"/>
                <a:ext cx="76200" cy="76202"/>
              </a:xfrm>
              <a:prstGeom prst="rect">
                <a:avLst/>
              </a:prstGeom>
            </p:spPr>
          </p:pic>
          <p:pic>
            <p:nvPicPr>
              <p:cNvPr id="135" name="Picture 134">
                <a:extLst>
                  <a:ext uri="{FF2B5EF4-FFF2-40B4-BE49-F238E27FC236}">
                    <a16:creationId xmlns:a16="http://schemas.microsoft.com/office/drawing/2014/main" id="{6BBBECAF-EB9F-4773-89B2-7D209B32893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964320" y="2713514"/>
                <a:ext cx="76201" cy="76201"/>
              </a:xfrm>
              <a:prstGeom prst="rect">
                <a:avLst/>
              </a:prstGeom>
            </p:spPr>
          </p:pic>
          <p:pic>
            <p:nvPicPr>
              <p:cNvPr id="136" name="Picture 135">
                <a:extLst>
                  <a:ext uri="{FF2B5EF4-FFF2-40B4-BE49-F238E27FC236}">
                    <a16:creationId xmlns:a16="http://schemas.microsoft.com/office/drawing/2014/main" id="{2E3CAE8A-59BD-4279-BDD8-FABB36424C5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033446" y="2397685"/>
                <a:ext cx="76201" cy="76201"/>
              </a:xfrm>
              <a:prstGeom prst="rect">
                <a:avLst/>
              </a:prstGeom>
            </p:spPr>
          </p:pic>
        </p:grpSp>
        <p:grpSp>
          <p:nvGrpSpPr>
            <p:cNvPr id="138" name="Group 137">
              <a:extLst>
                <a:ext uri="{FF2B5EF4-FFF2-40B4-BE49-F238E27FC236}">
                  <a16:creationId xmlns:a16="http://schemas.microsoft.com/office/drawing/2014/main" id="{4061CAC5-2CBB-4ADC-AF9A-8134FFC4D07B}"/>
                </a:ext>
              </a:extLst>
            </p:cNvPr>
            <p:cNvGrpSpPr/>
            <p:nvPr/>
          </p:nvGrpSpPr>
          <p:grpSpPr>
            <a:xfrm>
              <a:off x="5158378" y="5038556"/>
              <a:ext cx="407484" cy="410584"/>
              <a:chOff x="3838360" y="2395936"/>
              <a:chExt cx="407484" cy="410584"/>
            </a:xfrm>
          </p:grpSpPr>
          <p:sp>
            <p:nvSpPr>
              <p:cNvPr id="139" name="TextBox 138">
                <a:extLst>
                  <a:ext uri="{FF2B5EF4-FFF2-40B4-BE49-F238E27FC236}">
                    <a16:creationId xmlns:a16="http://schemas.microsoft.com/office/drawing/2014/main" id="{DF2BB44E-D1A9-46C2-84F3-E02FC9FEF6AB}"/>
                  </a:ext>
                </a:extLst>
              </p:cNvPr>
              <p:cNvSpPr txBox="1"/>
              <p:nvPr/>
            </p:nvSpPr>
            <p:spPr>
              <a:xfrm>
                <a:off x="3838360" y="2406410"/>
                <a:ext cx="40748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000"/>
                  <a:t>N </a:t>
                </a:r>
              </a:p>
            </p:txBody>
          </p:sp>
          <p:pic>
            <p:nvPicPr>
              <p:cNvPr id="140" name="Picture 139">
                <a:extLst>
                  <a:ext uri="{FF2B5EF4-FFF2-40B4-BE49-F238E27FC236}">
                    <a16:creationId xmlns:a16="http://schemas.microsoft.com/office/drawing/2014/main" id="{8058B2D7-8ABC-42CF-92E7-52768B0612B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958681" y="2395936"/>
                <a:ext cx="76200" cy="76202"/>
              </a:xfrm>
              <a:prstGeom prst="rect">
                <a:avLst/>
              </a:prstGeom>
            </p:spPr>
          </p:pic>
          <p:pic>
            <p:nvPicPr>
              <p:cNvPr id="141" name="Picture 140">
                <a:extLst>
                  <a:ext uri="{FF2B5EF4-FFF2-40B4-BE49-F238E27FC236}">
                    <a16:creationId xmlns:a16="http://schemas.microsoft.com/office/drawing/2014/main" id="{96D7E750-838D-4259-B120-EEB1548A87E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964320" y="2713514"/>
                <a:ext cx="76201" cy="76201"/>
              </a:xfrm>
              <a:prstGeom prst="rect">
                <a:avLst/>
              </a:prstGeom>
            </p:spPr>
          </p:pic>
          <p:pic>
            <p:nvPicPr>
              <p:cNvPr id="142" name="Picture 141">
                <a:extLst>
                  <a:ext uri="{FF2B5EF4-FFF2-40B4-BE49-F238E27FC236}">
                    <a16:creationId xmlns:a16="http://schemas.microsoft.com/office/drawing/2014/main" id="{8BD410A9-EF26-4749-9FAA-A921CBBDC5E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033446" y="2397685"/>
                <a:ext cx="76201" cy="76201"/>
              </a:xfrm>
              <a:prstGeom prst="rect">
                <a:avLst/>
              </a:prstGeom>
            </p:spPr>
          </p:pic>
        </p:grpSp>
        <p:pic>
          <p:nvPicPr>
            <p:cNvPr id="143" name="Picture 142">
              <a:extLst>
                <a:ext uri="{FF2B5EF4-FFF2-40B4-BE49-F238E27FC236}">
                  <a16:creationId xmlns:a16="http://schemas.microsoft.com/office/drawing/2014/main" id="{EE5C2475-EE72-4FE5-AEE7-5847FA43670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236190" y="5211355"/>
              <a:ext cx="79518" cy="79518"/>
            </a:xfrm>
            <a:prstGeom prst="rect">
              <a:avLst/>
            </a:prstGeom>
          </p:spPr>
        </p:pic>
        <p:pic>
          <p:nvPicPr>
            <p:cNvPr id="144" name="Picture 143">
              <a:extLst>
                <a:ext uri="{FF2B5EF4-FFF2-40B4-BE49-F238E27FC236}">
                  <a16:creationId xmlns:a16="http://schemas.microsoft.com/office/drawing/2014/main" id="{2ED2AD28-A3C3-4AF7-BAD6-E1121646397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464774" y="5215485"/>
              <a:ext cx="79518" cy="79518"/>
            </a:xfrm>
            <a:prstGeom prst="rect">
              <a:avLst/>
            </a:prstGeom>
          </p:spPr>
        </p:pic>
        <p:cxnSp>
          <p:nvCxnSpPr>
            <p:cNvPr id="145" name="Straight Connector 144">
              <a:extLst>
                <a:ext uri="{FF2B5EF4-FFF2-40B4-BE49-F238E27FC236}">
                  <a16:creationId xmlns:a16="http://schemas.microsoft.com/office/drawing/2014/main" id="{2A44E08B-5CA1-4170-880D-5E45E9C70B4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431767" y="4306560"/>
              <a:ext cx="1" cy="459069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Straight Connector 145">
              <a:extLst>
                <a:ext uri="{FF2B5EF4-FFF2-40B4-BE49-F238E27FC236}">
                  <a16:creationId xmlns:a16="http://schemas.microsoft.com/office/drawing/2014/main" id="{D7AA695A-CEA0-434E-8294-ED5513C58D0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31398" y="4274694"/>
              <a:ext cx="1" cy="459069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C47EC23A-010A-449C-A851-025F8DC57903}"/>
                </a:ext>
              </a:extLst>
            </p:cNvPr>
            <p:cNvGrpSpPr/>
            <p:nvPr/>
          </p:nvGrpSpPr>
          <p:grpSpPr>
            <a:xfrm>
              <a:off x="6857082" y="3980338"/>
              <a:ext cx="1302000" cy="413087"/>
              <a:chOff x="6062247" y="4412361"/>
              <a:chExt cx="1302000" cy="413087"/>
            </a:xfrm>
          </p:grpSpPr>
          <p:grpSp>
            <p:nvGrpSpPr>
              <p:cNvPr id="147" name="Group 146">
                <a:extLst>
                  <a:ext uri="{FF2B5EF4-FFF2-40B4-BE49-F238E27FC236}">
                    <a16:creationId xmlns:a16="http://schemas.microsoft.com/office/drawing/2014/main" id="{820850D1-158E-4B24-AD0E-A9C17997AB28}"/>
                  </a:ext>
                </a:extLst>
              </p:cNvPr>
              <p:cNvGrpSpPr/>
              <p:nvPr/>
            </p:nvGrpSpPr>
            <p:grpSpPr>
              <a:xfrm>
                <a:off x="6062247" y="4412361"/>
                <a:ext cx="1302000" cy="413087"/>
                <a:chOff x="5125843" y="833977"/>
                <a:chExt cx="1302000" cy="413087"/>
              </a:xfrm>
            </p:grpSpPr>
            <p:grpSp>
              <p:nvGrpSpPr>
                <p:cNvPr id="148" name="Group 147">
                  <a:extLst>
                    <a:ext uri="{FF2B5EF4-FFF2-40B4-BE49-F238E27FC236}">
                      <a16:creationId xmlns:a16="http://schemas.microsoft.com/office/drawing/2014/main" id="{1AEFE885-D8E9-470F-A4B5-01311DED6282}"/>
                    </a:ext>
                  </a:extLst>
                </p:cNvPr>
                <p:cNvGrpSpPr/>
                <p:nvPr/>
              </p:nvGrpSpPr>
              <p:grpSpPr>
                <a:xfrm>
                  <a:off x="5125843" y="836480"/>
                  <a:ext cx="407484" cy="410584"/>
                  <a:chOff x="3838360" y="2395936"/>
                  <a:chExt cx="407484" cy="410584"/>
                </a:xfrm>
              </p:grpSpPr>
              <p:sp>
                <p:nvSpPr>
                  <p:cNvPr id="157" name="TextBox 156">
                    <a:extLst>
                      <a:ext uri="{FF2B5EF4-FFF2-40B4-BE49-F238E27FC236}">
                        <a16:creationId xmlns:a16="http://schemas.microsoft.com/office/drawing/2014/main" id="{67986A1E-A61E-4353-A978-3121A57DEEB1}"/>
                      </a:ext>
                    </a:extLst>
                  </p:cNvPr>
                  <p:cNvSpPr txBox="1"/>
                  <p:nvPr/>
                </p:nvSpPr>
                <p:spPr>
                  <a:xfrm>
                    <a:off x="3838360" y="2406410"/>
                    <a:ext cx="407484" cy="40011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GB" sz="2000"/>
                      <a:t>N </a:t>
                    </a:r>
                  </a:p>
                </p:txBody>
              </p:sp>
              <p:pic>
                <p:nvPicPr>
                  <p:cNvPr id="158" name="Picture 157">
                    <a:extLst>
                      <a:ext uri="{FF2B5EF4-FFF2-40B4-BE49-F238E27FC236}">
                        <a16:creationId xmlns:a16="http://schemas.microsoft.com/office/drawing/2014/main" id="{896316F4-317D-42B0-AB51-B4EF3738F54F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5"/>
                  <a:stretch>
                    <a:fillRect/>
                  </a:stretch>
                </p:blipFill>
                <p:spPr>
                  <a:xfrm>
                    <a:off x="3958681" y="2395936"/>
                    <a:ext cx="76200" cy="76202"/>
                  </a:xfrm>
                  <a:prstGeom prst="rect">
                    <a:avLst/>
                  </a:prstGeom>
                </p:spPr>
              </p:pic>
              <p:pic>
                <p:nvPicPr>
                  <p:cNvPr id="161" name="Picture 160">
                    <a:extLst>
                      <a:ext uri="{FF2B5EF4-FFF2-40B4-BE49-F238E27FC236}">
                        <a16:creationId xmlns:a16="http://schemas.microsoft.com/office/drawing/2014/main" id="{AEB81845-66D3-4720-9414-E81B03D4FE54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5"/>
                  <a:stretch>
                    <a:fillRect/>
                  </a:stretch>
                </p:blipFill>
                <p:spPr>
                  <a:xfrm>
                    <a:off x="4033446" y="2397685"/>
                    <a:ext cx="76201" cy="76201"/>
                  </a:xfrm>
                  <a:prstGeom prst="rect">
                    <a:avLst/>
                  </a:prstGeom>
                </p:spPr>
              </p:pic>
            </p:grpSp>
            <p:cxnSp>
              <p:nvCxnSpPr>
                <p:cNvPr id="149" name="Straight Connector 148">
                  <a:extLst>
                    <a:ext uri="{FF2B5EF4-FFF2-40B4-BE49-F238E27FC236}">
                      <a16:creationId xmlns:a16="http://schemas.microsoft.com/office/drawing/2014/main" id="{FB06812C-5BEC-4A14-AA7A-98F366B80E0D}"/>
                    </a:ext>
                  </a:extLst>
                </p:cNvPr>
                <p:cNvCxnSpPr/>
                <p:nvPr/>
              </p:nvCxnSpPr>
              <p:spPr>
                <a:xfrm flipV="1">
                  <a:off x="5448332" y="998146"/>
                  <a:ext cx="583113" cy="10827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0" name="Straight Connector 149">
                  <a:extLst>
                    <a:ext uri="{FF2B5EF4-FFF2-40B4-BE49-F238E27FC236}">
                      <a16:creationId xmlns:a16="http://schemas.microsoft.com/office/drawing/2014/main" id="{5F158D3F-A36B-4A08-B6E3-317A253EF979}"/>
                    </a:ext>
                  </a:extLst>
                </p:cNvPr>
                <p:cNvCxnSpPr/>
                <p:nvPr/>
              </p:nvCxnSpPr>
              <p:spPr>
                <a:xfrm flipV="1">
                  <a:off x="5448332" y="1078116"/>
                  <a:ext cx="583113" cy="10827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151" name="Group 150">
                  <a:extLst>
                    <a:ext uri="{FF2B5EF4-FFF2-40B4-BE49-F238E27FC236}">
                      <a16:creationId xmlns:a16="http://schemas.microsoft.com/office/drawing/2014/main" id="{EB71D69E-765C-424F-AB99-AACD6EC0312E}"/>
                    </a:ext>
                  </a:extLst>
                </p:cNvPr>
                <p:cNvGrpSpPr/>
                <p:nvPr/>
              </p:nvGrpSpPr>
              <p:grpSpPr>
                <a:xfrm>
                  <a:off x="6020359" y="833977"/>
                  <a:ext cx="407484" cy="410584"/>
                  <a:chOff x="3838360" y="2395936"/>
                  <a:chExt cx="407484" cy="410584"/>
                </a:xfrm>
              </p:grpSpPr>
              <p:sp>
                <p:nvSpPr>
                  <p:cNvPr id="152" name="TextBox 151">
                    <a:extLst>
                      <a:ext uri="{FF2B5EF4-FFF2-40B4-BE49-F238E27FC236}">
                        <a16:creationId xmlns:a16="http://schemas.microsoft.com/office/drawing/2014/main" id="{19504411-C80A-422D-B556-B0572B69A33A}"/>
                      </a:ext>
                    </a:extLst>
                  </p:cNvPr>
                  <p:cNvSpPr txBox="1"/>
                  <p:nvPr/>
                </p:nvSpPr>
                <p:spPr>
                  <a:xfrm>
                    <a:off x="3838360" y="2406410"/>
                    <a:ext cx="407484" cy="40011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GB" sz="2000"/>
                      <a:t>N </a:t>
                    </a:r>
                  </a:p>
                </p:txBody>
              </p:sp>
              <p:pic>
                <p:nvPicPr>
                  <p:cNvPr id="153" name="Picture 152">
                    <a:extLst>
                      <a:ext uri="{FF2B5EF4-FFF2-40B4-BE49-F238E27FC236}">
                        <a16:creationId xmlns:a16="http://schemas.microsoft.com/office/drawing/2014/main" id="{654D79C2-7E81-4635-992E-D17F876BC3FA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5"/>
                  <a:stretch>
                    <a:fillRect/>
                  </a:stretch>
                </p:blipFill>
                <p:spPr>
                  <a:xfrm>
                    <a:off x="3958681" y="2395936"/>
                    <a:ext cx="76200" cy="76202"/>
                  </a:xfrm>
                  <a:prstGeom prst="rect">
                    <a:avLst/>
                  </a:prstGeom>
                </p:spPr>
              </p:pic>
              <p:pic>
                <p:nvPicPr>
                  <p:cNvPr id="156" name="Picture 155">
                    <a:extLst>
                      <a:ext uri="{FF2B5EF4-FFF2-40B4-BE49-F238E27FC236}">
                        <a16:creationId xmlns:a16="http://schemas.microsoft.com/office/drawing/2014/main" id="{B9932DF8-62C3-4D8C-8AD0-965DA6C98240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5"/>
                  <a:stretch>
                    <a:fillRect/>
                  </a:stretch>
                </p:blipFill>
                <p:spPr>
                  <a:xfrm>
                    <a:off x="4033446" y="2397685"/>
                    <a:ext cx="76201" cy="76201"/>
                  </a:xfrm>
                  <a:prstGeom prst="rect">
                    <a:avLst/>
                  </a:prstGeom>
                </p:spPr>
              </p:pic>
            </p:grpSp>
          </p:grpSp>
          <p:cxnSp>
            <p:nvCxnSpPr>
              <p:cNvPr id="177" name="Straight Connector 176">
                <a:extLst>
                  <a:ext uri="{FF2B5EF4-FFF2-40B4-BE49-F238E27FC236}">
                    <a16:creationId xmlns:a16="http://schemas.microsoft.com/office/drawing/2014/main" id="{F6E283FE-0EE7-4992-8680-8ED824F3A9F4}"/>
                  </a:ext>
                </a:extLst>
              </p:cNvPr>
              <p:cNvCxnSpPr/>
              <p:nvPr/>
            </p:nvCxnSpPr>
            <p:spPr>
              <a:xfrm flipV="1">
                <a:off x="6372861" y="4501973"/>
                <a:ext cx="583113" cy="10827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78" name="TextBox 177">
              <a:extLst>
                <a:ext uri="{FF2B5EF4-FFF2-40B4-BE49-F238E27FC236}">
                  <a16:creationId xmlns:a16="http://schemas.microsoft.com/office/drawing/2014/main" id="{DE582669-C425-423C-9291-5866CA1A5A78}"/>
                </a:ext>
              </a:extLst>
            </p:cNvPr>
            <p:cNvSpPr txBox="1"/>
            <p:nvPr/>
          </p:nvSpPr>
          <p:spPr>
            <a:xfrm>
              <a:off x="6552424" y="4467060"/>
              <a:ext cx="210557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/>
                <a:t>6 shared electrons</a:t>
              </a:r>
            </a:p>
            <a:p>
              <a:r>
                <a:rPr lang="en-GB" sz="2000" b="1">
                  <a:solidFill>
                    <a:srgbClr val="00B050"/>
                  </a:solidFill>
                </a:rPr>
                <a:t>TRIPLE BOND</a:t>
              </a:r>
            </a:p>
          </p:txBody>
        </p:sp>
        <p:sp>
          <p:nvSpPr>
            <p:cNvPr id="179" name="TextBox 178">
              <a:extLst>
                <a:ext uri="{FF2B5EF4-FFF2-40B4-BE49-F238E27FC236}">
                  <a16:creationId xmlns:a16="http://schemas.microsoft.com/office/drawing/2014/main" id="{24A20DA0-337E-4CF9-9A1F-14E84CC5E023}"/>
                </a:ext>
              </a:extLst>
            </p:cNvPr>
            <p:cNvSpPr txBox="1"/>
            <p:nvPr/>
          </p:nvSpPr>
          <p:spPr>
            <a:xfrm>
              <a:off x="2338902" y="4869925"/>
              <a:ext cx="48282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/>
                <a:t>x 2</a:t>
              </a:r>
            </a:p>
          </p:txBody>
        </p:sp>
        <p:cxnSp>
          <p:nvCxnSpPr>
            <p:cNvPr id="159" name="Straight Connector 158">
              <a:extLst>
                <a:ext uri="{FF2B5EF4-FFF2-40B4-BE49-F238E27FC236}">
                  <a16:creationId xmlns:a16="http://schemas.microsoft.com/office/drawing/2014/main" id="{BD08B851-FE3E-4063-AC75-72A6C5031B51}"/>
                </a:ext>
              </a:extLst>
            </p:cNvPr>
            <p:cNvCxnSpPr>
              <a:cxnSpLocks/>
            </p:cNvCxnSpPr>
            <p:nvPr/>
          </p:nvCxnSpPr>
          <p:spPr>
            <a:xfrm>
              <a:off x="4590845" y="5248978"/>
              <a:ext cx="587179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4" name="TextBox 113">
            <a:extLst>
              <a:ext uri="{FF2B5EF4-FFF2-40B4-BE49-F238E27FC236}">
                <a16:creationId xmlns:a16="http://schemas.microsoft.com/office/drawing/2014/main" id="{DD327EB7-5BD1-4690-937B-EF88529A8119}"/>
              </a:ext>
            </a:extLst>
          </p:cNvPr>
          <p:cNvSpPr txBox="1"/>
          <p:nvPr/>
        </p:nvSpPr>
        <p:spPr>
          <a:xfrm>
            <a:off x="1" y="41819"/>
            <a:ext cx="68845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COVALENT MOLECULES: multiple bonds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235F0E3-3A72-49EC-BF10-9BB4E6F7C7B9}"/>
              </a:ext>
            </a:extLst>
          </p:cNvPr>
          <p:cNvSpPr/>
          <p:nvPr/>
        </p:nvSpPr>
        <p:spPr>
          <a:xfrm>
            <a:off x="1650986" y="3490095"/>
            <a:ext cx="8032954" cy="1716251"/>
          </a:xfrm>
          <a:prstGeom prst="rect">
            <a:avLst/>
          </a:prstGeom>
          <a:noFill/>
          <a:ln w="28575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F6248C8-C7CB-4EB6-A877-4EE56E46BF89}"/>
              </a:ext>
            </a:extLst>
          </p:cNvPr>
          <p:cNvSpPr txBox="1"/>
          <p:nvPr/>
        </p:nvSpPr>
        <p:spPr>
          <a:xfrm>
            <a:off x="2920574" y="5444547"/>
            <a:ext cx="49922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rgbClr val="00B0F0"/>
                </a:solidFill>
              </a:rPr>
              <a:t>very important in the chemistry of explosives</a:t>
            </a:r>
          </a:p>
        </p:txBody>
      </p:sp>
    </p:spTree>
    <p:extLst>
      <p:ext uri="{BB962C8B-B14F-4D97-AF65-F5344CB8AC3E}">
        <p14:creationId xmlns:p14="http://schemas.microsoft.com/office/powerpoint/2010/main" val="17732737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4DA1F22C-0334-493D-8409-F48CA12FD42F}"/>
              </a:ext>
            </a:extLst>
          </p:cNvPr>
          <p:cNvPicPr preferRelativeResize="0"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40943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0BBEA0B-08E7-4570-AF32-248518872989}"/>
              </a:ext>
            </a:extLst>
          </p:cNvPr>
          <p:cNvSpPr txBox="1"/>
          <p:nvPr/>
        </p:nvSpPr>
        <p:spPr>
          <a:xfrm>
            <a:off x="1847528" y="404665"/>
            <a:ext cx="8496944" cy="39018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/>
              <a:t>QUESTION 1:</a:t>
            </a:r>
            <a:r>
              <a:rPr lang="en-GB" sz="2400" dirty="0"/>
              <a:t> How many lone pairs will be present on a nitrogen, sulphur, carbon atom when it obeys ‘common sense’ (i.e. achieves 8 valence electrons by making regular covalent bond(s))?</a:t>
            </a:r>
          </a:p>
          <a:p>
            <a:pPr>
              <a:lnSpc>
                <a:spcPct val="150000"/>
              </a:lnSpc>
            </a:pPr>
            <a:endParaRPr lang="en-GB" sz="2400" dirty="0"/>
          </a:p>
          <a:p>
            <a:pPr>
              <a:lnSpc>
                <a:spcPct val="150000"/>
              </a:lnSpc>
            </a:pPr>
            <a:r>
              <a:rPr lang="en-GB" sz="2400" b="1" dirty="0"/>
              <a:t>QUESTION 2</a:t>
            </a:r>
            <a:r>
              <a:rPr lang="en-GB" sz="2400" dirty="0"/>
              <a:t>: Draw the Lewis structure of NH</a:t>
            </a:r>
            <a:r>
              <a:rPr lang="en-GB" sz="2400" baseline="-25000" dirty="0"/>
              <a:t>3</a:t>
            </a:r>
            <a:r>
              <a:rPr lang="en-GB" sz="2400" dirty="0"/>
              <a:t>, C</a:t>
            </a:r>
            <a:r>
              <a:rPr lang="en-GB" sz="2400" baseline="-25000" dirty="0"/>
              <a:t>2</a:t>
            </a:r>
            <a:r>
              <a:rPr lang="en-GB" sz="2400" dirty="0"/>
              <a:t>F</a:t>
            </a:r>
            <a:r>
              <a:rPr lang="en-GB" sz="2400" baseline="-25000" dirty="0"/>
              <a:t>6</a:t>
            </a:r>
            <a:r>
              <a:rPr lang="en-GB" sz="2400" dirty="0"/>
              <a:t>. How many lone pairs are there?</a:t>
            </a:r>
          </a:p>
        </p:txBody>
      </p:sp>
    </p:spTree>
    <p:extLst>
      <p:ext uri="{BB962C8B-B14F-4D97-AF65-F5344CB8AC3E}">
        <p14:creationId xmlns:p14="http://schemas.microsoft.com/office/powerpoint/2010/main" val="2314271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6C26AAD7-1028-4944-844A-5FECBE76C55B}"/>
              </a:ext>
            </a:extLst>
          </p:cNvPr>
          <p:cNvPicPr preferRelativeResize="0"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6823"/>
            <a:ext cx="12192000" cy="68580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A2DE606-24FF-4545-BDD4-7D83350B87D9}"/>
              </a:ext>
            </a:extLst>
          </p:cNvPr>
          <p:cNvSpPr txBox="1"/>
          <p:nvPr/>
        </p:nvSpPr>
        <p:spPr>
          <a:xfrm>
            <a:off x="77338" y="-14420"/>
            <a:ext cx="4572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COVALENT BONDS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79CA6AD3-892C-4C12-B16D-262F2A5691AE}"/>
              </a:ext>
            </a:extLst>
          </p:cNvPr>
          <p:cNvGrpSpPr/>
          <p:nvPr/>
        </p:nvGrpSpPr>
        <p:grpSpPr>
          <a:xfrm>
            <a:off x="3781898" y="4782668"/>
            <a:ext cx="945951" cy="707715"/>
            <a:chOff x="1979712" y="1040058"/>
            <a:chExt cx="945951" cy="707715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1A7F66D5-F084-4582-BB43-96449A095307}"/>
                </a:ext>
              </a:extLst>
            </p:cNvPr>
            <p:cNvGrpSpPr/>
            <p:nvPr/>
          </p:nvGrpSpPr>
          <p:grpSpPr>
            <a:xfrm>
              <a:off x="1979712" y="1040058"/>
              <a:ext cx="638737" cy="607906"/>
              <a:chOff x="1979712" y="1040058"/>
              <a:chExt cx="638737" cy="607906"/>
            </a:xfrm>
          </p:grpSpPr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BE3CDF71-EB03-4428-9176-0AC3E55A4428}"/>
                  </a:ext>
                </a:extLst>
              </p:cNvPr>
              <p:cNvSpPr txBox="1"/>
              <p:nvPr/>
            </p:nvSpPr>
            <p:spPr>
              <a:xfrm>
                <a:off x="1979712" y="1124744"/>
                <a:ext cx="40908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800">
                    <a:solidFill>
                      <a:srgbClr val="FF0000"/>
                    </a:solidFill>
                  </a:rPr>
                  <a:t>H</a:t>
                </a:r>
              </a:p>
            </p:txBody>
          </p:sp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435B445-91F4-478B-A4A8-2DBE4AAFCEC4}"/>
                  </a:ext>
                </a:extLst>
              </p:cNvPr>
              <p:cNvSpPr txBox="1"/>
              <p:nvPr/>
            </p:nvSpPr>
            <p:spPr>
              <a:xfrm>
                <a:off x="2254247" y="1040058"/>
                <a:ext cx="36420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800">
                    <a:solidFill>
                      <a:srgbClr val="FF000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•</a:t>
                </a:r>
                <a:endParaRPr lang="en-GB" sz="2800">
                  <a:solidFill>
                    <a:srgbClr val="FF0000"/>
                  </a:solidFill>
                </a:endParaRPr>
              </a:p>
            </p:txBody>
          </p:sp>
        </p:grp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E121991F-C021-4E86-822D-F991854B6A19}"/>
                </a:ext>
              </a:extLst>
            </p:cNvPr>
            <p:cNvGrpSpPr/>
            <p:nvPr/>
          </p:nvGrpSpPr>
          <p:grpSpPr>
            <a:xfrm>
              <a:off x="2254247" y="1139316"/>
              <a:ext cx="671416" cy="608457"/>
              <a:chOff x="2620047" y="1170695"/>
              <a:chExt cx="671416" cy="608457"/>
            </a:xfrm>
          </p:grpSpPr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432DB23A-9C17-4EAE-B5C6-2E2828B9A0D1}"/>
                  </a:ext>
                </a:extLst>
              </p:cNvPr>
              <p:cNvSpPr txBox="1"/>
              <p:nvPr/>
            </p:nvSpPr>
            <p:spPr>
              <a:xfrm>
                <a:off x="2805723" y="1170695"/>
                <a:ext cx="48574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800">
                    <a:solidFill>
                      <a:srgbClr val="0000FF"/>
                    </a:solidFill>
                  </a:rPr>
                  <a:t>H</a:t>
                </a:r>
              </a:p>
            </p:txBody>
          </p:sp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1D3CA264-1655-489E-BA0C-743160948489}"/>
                  </a:ext>
                </a:extLst>
              </p:cNvPr>
              <p:cNvSpPr txBox="1"/>
              <p:nvPr/>
            </p:nvSpPr>
            <p:spPr>
              <a:xfrm>
                <a:off x="2620047" y="1255932"/>
                <a:ext cx="39812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800">
                    <a:solidFill>
                      <a:srgbClr val="0000FF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•</a:t>
                </a:r>
                <a:endParaRPr lang="en-GB" sz="2800">
                  <a:solidFill>
                    <a:srgbClr val="0000FF"/>
                  </a:solidFill>
                </a:endParaRPr>
              </a:p>
            </p:txBody>
          </p:sp>
        </p:grp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739B8323-69D7-4047-9350-E8E5248DF06C}"/>
              </a:ext>
            </a:extLst>
          </p:cNvPr>
          <p:cNvGrpSpPr/>
          <p:nvPr/>
        </p:nvGrpSpPr>
        <p:grpSpPr>
          <a:xfrm>
            <a:off x="9811583" y="4819255"/>
            <a:ext cx="671416" cy="608457"/>
            <a:chOff x="2620047" y="1170695"/>
            <a:chExt cx="671416" cy="608457"/>
          </a:xfrm>
        </p:grpSpPr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242544CB-D724-41ED-841A-3072F127A600}"/>
                </a:ext>
              </a:extLst>
            </p:cNvPr>
            <p:cNvSpPr txBox="1"/>
            <p:nvPr/>
          </p:nvSpPr>
          <p:spPr>
            <a:xfrm>
              <a:off x="2805723" y="1170695"/>
              <a:ext cx="48574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>
                  <a:solidFill>
                    <a:srgbClr val="0000FF"/>
                  </a:solidFill>
                </a:rPr>
                <a:t>H</a:t>
              </a: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0262A545-CB16-485A-92DD-7941748830AA}"/>
                </a:ext>
              </a:extLst>
            </p:cNvPr>
            <p:cNvSpPr txBox="1"/>
            <p:nvPr/>
          </p:nvSpPr>
          <p:spPr>
            <a:xfrm>
              <a:off x="2620047" y="1255932"/>
              <a:ext cx="39812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>
                  <a:solidFill>
                    <a:srgbClr val="0000FF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2800">
                <a:solidFill>
                  <a:srgbClr val="0000FF"/>
                </a:solidFill>
              </a:endParaRPr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51C614D-FD48-454E-8E51-4FA479521C9B}"/>
              </a:ext>
            </a:extLst>
          </p:cNvPr>
          <p:cNvGrpSpPr/>
          <p:nvPr/>
        </p:nvGrpSpPr>
        <p:grpSpPr>
          <a:xfrm>
            <a:off x="8316084" y="4377433"/>
            <a:ext cx="638737" cy="607906"/>
            <a:chOff x="1979712" y="1040058"/>
            <a:chExt cx="638737" cy="607906"/>
          </a:xfrm>
        </p:grpSpPr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73EC991E-7670-417B-91B8-C0057C000754}"/>
                </a:ext>
              </a:extLst>
            </p:cNvPr>
            <p:cNvSpPr txBox="1"/>
            <p:nvPr/>
          </p:nvSpPr>
          <p:spPr>
            <a:xfrm>
              <a:off x="1979712" y="1124744"/>
              <a:ext cx="40908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>
                  <a:solidFill>
                    <a:srgbClr val="FF0000"/>
                  </a:solidFill>
                </a:rPr>
                <a:t>H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7B18C071-AA6D-491A-A1D0-866B912667AE}"/>
                </a:ext>
              </a:extLst>
            </p:cNvPr>
            <p:cNvSpPr txBox="1"/>
            <p:nvPr/>
          </p:nvSpPr>
          <p:spPr>
            <a:xfrm>
              <a:off x="2254247" y="1040058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2800">
                <a:solidFill>
                  <a:srgbClr val="FF0000"/>
                </a:solidFill>
              </a:endParaRP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88408ABB-078F-4644-884A-C932A5FFF922}"/>
              </a:ext>
            </a:extLst>
          </p:cNvPr>
          <p:cNvGrpSpPr/>
          <p:nvPr/>
        </p:nvGrpSpPr>
        <p:grpSpPr>
          <a:xfrm>
            <a:off x="6353830" y="4032641"/>
            <a:ext cx="671416" cy="608457"/>
            <a:chOff x="2620047" y="1170695"/>
            <a:chExt cx="671416" cy="608457"/>
          </a:xfrm>
        </p:grpSpPr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E60A7D9A-2621-4177-84C8-D813EF33B2B3}"/>
                </a:ext>
              </a:extLst>
            </p:cNvPr>
            <p:cNvSpPr txBox="1"/>
            <p:nvPr/>
          </p:nvSpPr>
          <p:spPr>
            <a:xfrm>
              <a:off x="2805723" y="1170695"/>
              <a:ext cx="48574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>
                  <a:solidFill>
                    <a:srgbClr val="0000FF"/>
                  </a:solidFill>
                </a:rPr>
                <a:t>H</a:t>
              </a: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E57EEB1D-72F9-45F4-BD47-3BB7557E46B7}"/>
                </a:ext>
              </a:extLst>
            </p:cNvPr>
            <p:cNvSpPr txBox="1"/>
            <p:nvPr/>
          </p:nvSpPr>
          <p:spPr>
            <a:xfrm>
              <a:off x="2620047" y="1255932"/>
              <a:ext cx="39812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>
                  <a:solidFill>
                    <a:srgbClr val="0000FF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2800">
                <a:solidFill>
                  <a:srgbClr val="0000FF"/>
                </a:solidFill>
              </a:endParaRP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59D557AA-EE2F-4D32-8898-88BF68ED2656}"/>
              </a:ext>
            </a:extLst>
          </p:cNvPr>
          <p:cNvGrpSpPr/>
          <p:nvPr/>
        </p:nvGrpSpPr>
        <p:grpSpPr>
          <a:xfrm>
            <a:off x="5600099" y="4004567"/>
            <a:ext cx="638737" cy="607906"/>
            <a:chOff x="1979712" y="1040058"/>
            <a:chExt cx="638737" cy="607906"/>
          </a:xfrm>
        </p:grpSpPr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E49C14D7-CAC5-4886-A385-B27B2BE828C1}"/>
                </a:ext>
              </a:extLst>
            </p:cNvPr>
            <p:cNvSpPr txBox="1"/>
            <p:nvPr/>
          </p:nvSpPr>
          <p:spPr>
            <a:xfrm>
              <a:off x="1979712" y="1124744"/>
              <a:ext cx="40908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>
                  <a:solidFill>
                    <a:srgbClr val="FF0000"/>
                  </a:solidFill>
                </a:rPr>
                <a:t>H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5F462F19-CE39-47FF-A3EE-5F533E7A93DE}"/>
                </a:ext>
              </a:extLst>
            </p:cNvPr>
            <p:cNvSpPr txBox="1"/>
            <p:nvPr/>
          </p:nvSpPr>
          <p:spPr>
            <a:xfrm>
              <a:off x="2254247" y="1040058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2800">
                <a:solidFill>
                  <a:srgbClr val="FF0000"/>
                </a:solidFill>
              </a:endParaRPr>
            </a:p>
          </p:txBody>
        </p:sp>
      </p:grpSp>
      <p:sp>
        <p:nvSpPr>
          <p:cNvPr id="2" name="Oval 1">
            <a:extLst>
              <a:ext uri="{FF2B5EF4-FFF2-40B4-BE49-F238E27FC236}">
                <a16:creationId xmlns:a16="http://schemas.microsoft.com/office/drawing/2014/main" id="{F77EF5F3-D05A-48CF-BDD5-94B03D6CE14E}"/>
              </a:ext>
            </a:extLst>
          </p:cNvPr>
          <p:cNvSpPr/>
          <p:nvPr/>
        </p:nvSpPr>
        <p:spPr>
          <a:xfrm>
            <a:off x="8112225" y="4400635"/>
            <a:ext cx="887061" cy="758518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BAAAF109-371E-438F-8A1F-6E85F600350B}"/>
              </a:ext>
            </a:extLst>
          </p:cNvPr>
          <p:cNvSpPr/>
          <p:nvPr/>
        </p:nvSpPr>
        <p:spPr>
          <a:xfrm rot="997558">
            <a:off x="5535653" y="3792783"/>
            <a:ext cx="1698459" cy="1110670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 descr="Energy is lowest at the observed bond distance. Energy approaches zero when the bond length increases and increases exponentially when the distance decreases.">
            <a:extLst>
              <a:ext uri="{FF2B5EF4-FFF2-40B4-BE49-F238E27FC236}">
                <a16:creationId xmlns:a16="http://schemas.microsoft.com/office/drawing/2014/main" id="{686CAD93-4363-471E-8918-19B4C9CB59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3492" y="630646"/>
            <a:ext cx="8925017" cy="5273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887A9426-DE36-4A36-821F-D72B374E8FF8}"/>
              </a:ext>
            </a:extLst>
          </p:cNvPr>
          <p:cNvCxnSpPr/>
          <p:nvPr/>
        </p:nvCxnSpPr>
        <p:spPr>
          <a:xfrm flipH="1">
            <a:off x="5678910" y="2492896"/>
            <a:ext cx="1678593" cy="0"/>
          </a:xfrm>
          <a:prstGeom prst="straightConnector1">
            <a:avLst/>
          </a:prstGeom>
          <a:ln w="1270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19766702-9632-460D-9072-205B84EF0E49}"/>
              </a:ext>
            </a:extLst>
          </p:cNvPr>
          <p:cNvSpPr txBox="1"/>
          <p:nvPr/>
        </p:nvSpPr>
        <p:spPr>
          <a:xfrm>
            <a:off x="4022355" y="6203339"/>
            <a:ext cx="39040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F0"/>
                </a:solidFill>
              </a:rPr>
              <a:t>bond formation – energy is released !!!</a:t>
            </a:r>
          </a:p>
        </p:txBody>
      </p:sp>
    </p:spTree>
    <p:extLst>
      <p:ext uri="{BB962C8B-B14F-4D97-AF65-F5344CB8AC3E}">
        <p14:creationId xmlns:p14="http://schemas.microsoft.com/office/powerpoint/2010/main" val="17125918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15C5E6D4-C3B9-4976-8DA2-71101BC2D41C}"/>
              </a:ext>
            </a:extLst>
          </p:cNvPr>
          <p:cNvPicPr preferRelativeResize="0"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6823"/>
            <a:ext cx="12192000" cy="68580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112B820-FDAF-40B7-A95F-CC9D8406D7B3}"/>
              </a:ext>
            </a:extLst>
          </p:cNvPr>
          <p:cNvSpPr txBox="1"/>
          <p:nvPr/>
        </p:nvSpPr>
        <p:spPr>
          <a:xfrm>
            <a:off x="77337" y="123656"/>
            <a:ext cx="648820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BOND LENGTHS (distance)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716F798-1289-4805-B2F2-7661A06FB8D4}"/>
              </a:ext>
            </a:extLst>
          </p:cNvPr>
          <p:cNvSpPr txBox="1"/>
          <p:nvPr/>
        </p:nvSpPr>
        <p:spPr>
          <a:xfrm>
            <a:off x="4943873" y="773080"/>
            <a:ext cx="52261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BOND LENGTH - sum of the atomic radii r</a:t>
            </a:r>
            <a:r>
              <a:rPr lang="en-GB" sz="2000" b="1" baseline="-2500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r>
              <a:rPr lang="en-GB" sz="2000" b="1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+ r</a:t>
            </a:r>
            <a:r>
              <a:rPr lang="en-GB" sz="2000" b="1" baseline="-2500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5B5F79D-994D-4314-A3DD-1F2EDF0E0E27}"/>
              </a:ext>
            </a:extLst>
          </p:cNvPr>
          <p:cNvGrpSpPr/>
          <p:nvPr/>
        </p:nvGrpSpPr>
        <p:grpSpPr>
          <a:xfrm>
            <a:off x="1703512" y="929379"/>
            <a:ext cx="2600998" cy="1819450"/>
            <a:chOff x="264827" y="739742"/>
            <a:chExt cx="2600998" cy="181945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3B399729-07CC-415B-BD9C-915A33C513C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264827" y="1253151"/>
              <a:ext cx="774505" cy="775215"/>
            </a:xfrm>
            <a:prstGeom prst="ellipse">
              <a:avLst/>
            </a:prstGeom>
            <a:noFill/>
            <a:ln w="635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1863C102-3E13-4F67-8DCF-8FA831E44C16}"/>
                </a:ext>
              </a:extLst>
            </p:cNvPr>
            <p:cNvSpPr txBox="1"/>
            <p:nvPr/>
          </p:nvSpPr>
          <p:spPr>
            <a:xfrm>
              <a:off x="489523" y="1418619"/>
              <a:ext cx="295590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000"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B2A29A30-B2BF-45CA-81B9-A90B6032F4DD}"/>
                </a:ext>
              </a:extLst>
            </p:cNvPr>
            <p:cNvCxnSpPr>
              <a:cxnSpLocks/>
            </p:cNvCxnSpPr>
            <p:nvPr/>
          </p:nvCxnSpPr>
          <p:spPr>
            <a:xfrm>
              <a:off x="652079" y="1631661"/>
              <a:ext cx="387253" cy="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F290ED46-BA3E-4A35-A05F-B968CAB56C62}"/>
                </a:ext>
              </a:extLst>
            </p:cNvPr>
            <p:cNvGrpSpPr>
              <a:grpSpLocks noChangeAspect="1"/>
            </p:cNvGrpSpPr>
            <p:nvPr/>
          </p:nvGrpSpPr>
          <p:grpSpPr>
            <a:xfrm flipH="1">
              <a:off x="1048041" y="739742"/>
              <a:ext cx="1817784" cy="1819450"/>
              <a:chOff x="4337147" y="1041003"/>
              <a:chExt cx="774505" cy="775215"/>
            </a:xfrm>
          </p:grpSpPr>
          <p:sp>
            <p:nvSpPr>
              <p:cNvPr id="19" name="Oval 18">
                <a:extLst>
                  <a:ext uri="{FF2B5EF4-FFF2-40B4-BE49-F238E27FC236}">
                    <a16:creationId xmlns:a16="http://schemas.microsoft.com/office/drawing/2014/main" id="{8BF4E15A-2DC2-4B52-AE49-00DD02A15012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4337147" y="1041003"/>
                <a:ext cx="774505" cy="775215"/>
              </a:xfrm>
              <a:prstGeom prst="ellipse">
                <a:avLst/>
              </a:prstGeom>
              <a:noFill/>
              <a:ln w="5715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20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E9C1C22E-1637-4278-B5E0-E50316348C3F}"/>
                  </a:ext>
                </a:extLst>
              </p:cNvPr>
              <p:cNvSpPr txBox="1"/>
              <p:nvPr/>
            </p:nvSpPr>
            <p:spPr>
              <a:xfrm>
                <a:off x="4507489" y="1334275"/>
                <a:ext cx="295590" cy="1704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000">
                    <a:latin typeface="Calibri" panose="020F0502020204030204" pitchFamily="34" charset="0"/>
                    <a:cs typeface="Calibri" panose="020F0502020204030204" pitchFamily="34" charset="0"/>
                  </a:rPr>
                  <a:t>•</a:t>
                </a:r>
              </a:p>
            </p:txBody>
          </p:sp>
          <p:cxnSp>
            <p:nvCxnSpPr>
              <p:cNvPr id="21" name="Straight Connector 20">
                <a:extLst>
                  <a:ext uri="{FF2B5EF4-FFF2-40B4-BE49-F238E27FC236}">
                    <a16:creationId xmlns:a16="http://schemas.microsoft.com/office/drawing/2014/main" id="{F9F44C01-1511-459F-BD4A-981DC99D56C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724399" y="1419513"/>
                <a:ext cx="387253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14409F68-8101-4D44-8BB8-9A573BFD856F}"/>
                </a:ext>
              </a:extLst>
            </p:cNvPr>
            <p:cNvSpPr txBox="1"/>
            <p:nvPr/>
          </p:nvSpPr>
          <p:spPr>
            <a:xfrm>
              <a:off x="681602" y="1288992"/>
              <a:ext cx="36099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>
                  <a:latin typeface="Calibri" panose="020F0502020204030204" pitchFamily="34" charset="0"/>
                  <a:cs typeface="Calibri" panose="020F0502020204030204" pitchFamily="34" charset="0"/>
                </a:rPr>
                <a:t>r</a:t>
              </a:r>
              <a:r>
                <a:rPr lang="en-GB" sz="2000" baseline="-25000">
                  <a:latin typeface="Calibri" panose="020F0502020204030204" pitchFamily="34" charset="0"/>
                  <a:cs typeface="Calibri" panose="020F0502020204030204" pitchFamily="34" charset="0"/>
                </a:rPr>
                <a:t>1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ED166E65-A29A-4F19-B03D-1FCFE9D84C7A}"/>
                </a:ext>
              </a:extLst>
            </p:cNvPr>
            <p:cNvSpPr txBox="1"/>
            <p:nvPr/>
          </p:nvSpPr>
          <p:spPr>
            <a:xfrm>
              <a:off x="1383443" y="1290981"/>
              <a:ext cx="36099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>
                  <a:latin typeface="Calibri" panose="020F0502020204030204" pitchFamily="34" charset="0"/>
                  <a:cs typeface="Calibri" panose="020F0502020204030204" pitchFamily="34" charset="0"/>
                </a:rPr>
                <a:t>r</a:t>
              </a:r>
              <a:r>
                <a:rPr lang="en-GB" sz="2000" baseline="-25000"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</a:p>
          </p:txBody>
        </p:sp>
      </p:grp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6792B3E6-5A46-4804-BC48-FACE70A3A381}"/>
              </a:ext>
            </a:extLst>
          </p:cNvPr>
          <p:cNvGraphicFramePr>
            <a:graphicFrameLocks noGrp="1"/>
          </p:cNvGraphicFramePr>
          <p:nvPr/>
        </p:nvGraphicFramePr>
        <p:xfrm>
          <a:off x="4583832" y="1512277"/>
          <a:ext cx="5815686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69281">
                  <a:extLst>
                    <a:ext uri="{9D8B030D-6E8A-4147-A177-3AD203B41FA5}">
                      <a16:colId xmlns:a16="http://schemas.microsoft.com/office/drawing/2014/main" val="2108594491"/>
                    </a:ext>
                  </a:extLst>
                </a:gridCol>
                <a:gridCol w="969281">
                  <a:extLst>
                    <a:ext uri="{9D8B030D-6E8A-4147-A177-3AD203B41FA5}">
                      <a16:colId xmlns:a16="http://schemas.microsoft.com/office/drawing/2014/main" val="123701548"/>
                    </a:ext>
                  </a:extLst>
                </a:gridCol>
                <a:gridCol w="969281">
                  <a:extLst>
                    <a:ext uri="{9D8B030D-6E8A-4147-A177-3AD203B41FA5}">
                      <a16:colId xmlns:a16="http://schemas.microsoft.com/office/drawing/2014/main" val="1831715020"/>
                    </a:ext>
                  </a:extLst>
                </a:gridCol>
                <a:gridCol w="969281">
                  <a:extLst>
                    <a:ext uri="{9D8B030D-6E8A-4147-A177-3AD203B41FA5}">
                      <a16:colId xmlns:a16="http://schemas.microsoft.com/office/drawing/2014/main" val="4142944940"/>
                    </a:ext>
                  </a:extLst>
                </a:gridCol>
                <a:gridCol w="969281">
                  <a:extLst>
                    <a:ext uri="{9D8B030D-6E8A-4147-A177-3AD203B41FA5}">
                      <a16:colId xmlns:a16="http://schemas.microsoft.com/office/drawing/2014/main" val="971141616"/>
                    </a:ext>
                  </a:extLst>
                </a:gridCol>
                <a:gridCol w="969281">
                  <a:extLst>
                    <a:ext uri="{9D8B030D-6E8A-4147-A177-3AD203B41FA5}">
                      <a16:colId xmlns:a16="http://schemas.microsoft.com/office/drawing/2014/main" val="3435860225"/>
                    </a:ext>
                  </a:extLst>
                </a:gridCol>
              </a:tblGrid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solidFill>
                            <a:srgbClr val="0000FF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solidFill>
                            <a:srgbClr val="0000FF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BL (pm)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solidFill>
                            <a:srgbClr val="0000FF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solidFill>
                            <a:srgbClr val="0000FF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BL (pm)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solidFill>
                            <a:srgbClr val="0000FF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solidFill>
                            <a:srgbClr val="0000FF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BL (pm)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70230163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109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101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96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09489199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C-Cl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177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N-Cl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191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Cl-H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61142507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C-Br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194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N-Br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Br-H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141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312504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C-I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N-I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161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9604387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C6A13E2-CE6A-4C69-9304-F468712089BE}"/>
              </a:ext>
            </a:extLst>
          </p:cNvPr>
          <p:cNvSpPr txBox="1"/>
          <p:nvPr/>
        </p:nvSpPr>
        <p:spPr>
          <a:xfrm>
            <a:off x="5306512" y="3495429"/>
            <a:ext cx="46696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bigger the atoms, the longer the bond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54B971F-3092-45A7-BB46-C08964000B32}"/>
              </a:ext>
            </a:extLst>
          </p:cNvPr>
          <p:cNvGraphicFramePr>
            <a:graphicFrameLocks noGrp="1"/>
          </p:cNvGraphicFramePr>
          <p:nvPr/>
        </p:nvGraphicFramePr>
        <p:xfrm>
          <a:off x="3125924" y="4211802"/>
          <a:ext cx="5760642" cy="1463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60107">
                  <a:extLst>
                    <a:ext uri="{9D8B030D-6E8A-4147-A177-3AD203B41FA5}">
                      <a16:colId xmlns:a16="http://schemas.microsoft.com/office/drawing/2014/main" val="1287946800"/>
                    </a:ext>
                  </a:extLst>
                </a:gridCol>
                <a:gridCol w="960107">
                  <a:extLst>
                    <a:ext uri="{9D8B030D-6E8A-4147-A177-3AD203B41FA5}">
                      <a16:colId xmlns:a16="http://schemas.microsoft.com/office/drawing/2014/main" val="367871759"/>
                    </a:ext>
                  </a:extLst>
                </a:gridCol>
                <a:gridCol w="960107">
                  <a:extLst>
                    <a:ext uri="{9D8B030D-6E8A-4147-A177-3AD203B41FA5}">
                      <a16:colId xmlns:a16="http://schemas.microsoft.com/office/drawing/2014/main" val="3601923337"/>
                    </a:ext>
                  </a:extLst>
                </a:gridCol>
                <a:gridCol w="960107">
                  <a:extLst>
                    <a:ext uri="{9D8B030D-6E8A-4147-A177-3AD203B41FA5}">
                      <a16:colId xmlns:a16="http://schemas.microsoft.com/office/drawing/2014/main" val="2735254801"/>
                    </a:ext>
                  </a:extLst>
                </a:gridCol>
                <a:gridCol w="960107">
                  <a:extLst>
                    <a:ext uri="{9D8B030D-6E8A-4147-A177-3AD203B41FA5}">
                      <a16:colId xmlns:a16="http://schemas.microsoft.com/office/drawing/2014/main" val="3788835725"/>
                    </a:ext>
                  </a:extLst>
                </a:gridCol>
                <a:gridCol w="960107">
                  <a:extLst>
                    <a:ext uri="{9D8B030D-6E8A-4147-A177-3AD203B41FA5}">
                      <a16:colId xmlns:a16="http://schemas.microsoft.com/office/drawing/2014/main" val="1258440856"/>
                    </a:ext>
                  </a:extLst>
                </a:gridCol>
              </a:tblGrid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solidFill>
                            <a:srgbClr val="0000FF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solidFill>
                            <a:srgbClr val="0000FF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BL (pm)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solidFill>
                            <a:srgbClr val="0000FF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solidFill>
                            <a:srgbClr val="0000FF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BL (pm)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solidFill>
                            <a:srgbClr val="0000FF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solidFill>
                            <a:srgbClr val="0000FF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BL (pm)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76031252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C-C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154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N-N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145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O-O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141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30966624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C=C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134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N=N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O=O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60337205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</a:t>
                      </a:r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  <a:sym typeface="Symbol" panose="05050102010706020507" pitchFamily="18" charset="2"/>
                        </a:rPr>
                        <a:t>C</a:t>
                      </a:r>
                      <a:endParaRPr lang="en-GB" sz="1800" b="1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  <a:sym typeface="Symbol" panose="05050102010706020507" pitchFamily="18" charset="2"/>
                        </a:rPr>
                        <a:t>NN</a:t>
                      </a:r>
                      <a:endParaRPr lang="en-GB" sz="1800" b="1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93309243"/>
                  </a:ext>
                </a:extLst>
              </a:tr>
            </a:tbl>
          </a:graphicData>
        </a:graphic>
      </p:graphicFrame>
      <p:sp>
        <p:nvSpPr>
          <p:cNvPr id="24" name="TextBox 23">
            <a:extLst>
              <a:ext uri="{FF2B5EF4-FFF2-40B4-BE49-F238E27FC236}">
                <a16:creationId xmlns:a16="http://schemas.microsoft.com/office/drawing/2014/main" id="{045F4DCB-EBC7-44DC-B0ED-B221F6294ECF}"/>
              </a:ext>
            </a:extLst>
          </p:cNvPr>
          <p:cNvSpPr txBox="1"/>
          <p:nvPr/>
        </p:nvSpPr>
        <p:spPr>
          <a:xfrm>
            <a:off x="4367808" y="6020410"/>
            <a:ext cx="36443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Single bond longer than double; </a:t>
            </a:r>
          </a:p>
          <a:p>
            <a:r>
              <a:rPr lang="en-GB" sz="2000" b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double longer than triple</a:t>
            </a:r>
          </a:p>
        </p:txBody>
      </p:sp>
    </p:spTree>
    <p:extLst>
      <p:ext uri="{BB962C8B-B14F-4D97-AF65-F5344CB8AC3E}">
        <p14:creationId xmlns:p14="http://schemas.microsoft.com/office/powerpoint/2010/main" val="34411019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4E45E4D9-1BD3-4D49-A6EC-11B575185986}"/>
              </a:ext>
            </a:extLst>
          </p:cNvPr>
          <p:cNvPicPr preferRelativeResize="0"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6823"/>
            <a:ext cx="12192000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B2C4508-ED83-44A0-A608-12D30695853F}"/>
              </a:ext>
            </a:extLst>
          </p:cNvPr>
          <p:cNvSpPr txBox="1"/>
          <p:nvPr/>
        </p:nvSpPr>
        <p:spPr>
          <a:xfrm>
            <a:off x="152400" y="0"/>
            <a:ext cx="4572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BOND ENERGY (strength)</a:t>
            </a:r>
          </a:p>
        </p:txBody>
      </p:sp>
      <p:graphicFrame>
        <p:nvGraphicFramePr>
          <p:cNvPr id="21" name="Table 3">
            <a:extLst>
              <a:ext uri="{FF2B5EF4-FFF2-40B4-BE49-F238E27FC236}">
                <a16:creationId xmlns:a16="http://schemas.microsoft.com/office/drawing/2014/main" id="{7F4AAE2E-1529-4525-A35A-345A50B02AC6}"/>
              </a:ext>
            </a:extLst>
          </p:cNvPr>
          <p:cNvGraphicFramePr>
            <a:graphicFrameLocks noGrp="1"/>
          </p:cNvGraphicFramePr>
          <p:nvPr/>
        </p:nvGraphicFramePr>
        <p:xfrm>
          <a:off x="2207568" y="1976809"/>
          <a:ext cx="7920882" cy="1798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20147">
                  <a:extLst>
                    <a:ext uri="{9D8B030D-6E8A-4147-A177-3AD203B41FA5}">
                      <a16:colId xmlns:a16="http://schemas.microsoft.com/office/drawing/2014/main" val="2108594491"/>
                    </a:ext>
                  </a:extLst>
                </a:gridCol>
                <a:gridCol w="1320147">
                  <a:extLst>
                    <a:ext uri="{9D8B030D-6E8A-4147-A177-3AD203B41FA5}">
                      <a16:colId xmlns:a16="http://schemas.microsoft.com/office/drawing/2014/main" val="123701548"/>
                    </a:ext>
                  </a:extLst>
                </a:gridCol>
                <a:gridCol w="1320147">
                  <a:extLst>
                    <a:ext uri="{9D8B030D-6E8A-4147-A177-3AD203B41FA5}">
                      <a16:colId xmlns:a16="http://schemas.microsoft.com/office/drawing/2014/main" val="1831715020"/>
                    </a:ext>
                  </a:extLst>
                </a:gridCol>
                <a:gridCol w="1320147">
                  <a:extLst>
                    <a:ext uri="{9D8B030D-6E8A-4147-A177-3AD203B41FA5}">
                      <a16:colId xmlns:a16="http://schemas.microsoft.com/office/drawing/2014/main" val="4142944940"/>
                    </a:ext>
                  </a:extLst>
                </a:gridCol>
                <a:gridCol w="1320147">
                  <a:extLst>
                    <a:ext uri="{9D8B030D-6E8A-4147-A177-3AD203B41FA5}">
                      <a16:colId xmlns:a16="http://schemas.microsoft.com/office/drawing/2014/main" val="971141616"/>
                    </a:ext>
                  </a:extLst>
                </a:gridCol>
                <a:gridCol w="1320147">
                  <a:extLst>
                    <a:ext uri="{9D8B030D-6E8A-4147-A177-3AD203B41FA5}">
                      <a16:colId xmlns:a16="http://schemas.microsoft.com/office/drawing/2014/main" val="3435860225"/>
                    </a:ext>
                  </a:extLst>
                </a:gridCol>
              </a:tblGrid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solidFill>
                            <a:srgbClr val="0000FF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solidFill>
                            <a:srgbClr val="0000FF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  <a:r>
                        <a:rPr lang="en-GB" sz="1600" baseline="-25000">
                          <a:solidFill>
                            <a:srgbClr val="0000FF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X-Y</a:t>
                      </a:r>
                      <a:r>
                        <a:rPr lang="en-GB" sz="1600" baseline="0">
                          <a:solidFill>
                            <a:srgbClr val="0000FF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(kJ/mol)</a:t>
                      </a:r>
                      <a:endParaRPr lang="en-GB" sz="1600" baseline="-25000">
                        <a:solidFill>
                          <a:srgbClr val="0000FF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solidFill>
                            <a:srgbClr val="0000FF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>
                          <a:solidFill>
                            <a:srgbClr val="0000FF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  <a:r>
                        <a:rPr lang="en-GB" sz="1600" baseline="-25000">
                          <a:solidFill>
                            <a:srgbClr val="0000FF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X-Y</a:t>
                      </a:r>
                      <a:r>
                        <a:rPr lang="en-GB" sz="1600" baseline="0">
                          <a:solidFill>
                            <a:srgbClr val="0000FF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(kJ/mol)</a:t>
                      </a:r>
                      <a:endParaRPr lang="en-GB" sz="1600" baseline="-25000">
                        <a:solidFill>
                          <a:srgbClr val="0000FF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solidFill>
                            <a:srgbClr val="0000FF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>
                          <a:solidFill>
                            <a:srgbClr val="0000FF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  <a:r>
                        <a:rPr lang="en-GB" sz="1600" baseline="-25000">
                          <a:solidFill>
                            <a:srgbClr val="0000FF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X-Y</a:t>
                      </a:r>
                      <a:r>
                        <a:rPr lang="en-GB" sz="1600" baseline="0">
                          <a:solidFill>
                            <a:srgbClr val="0000FF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(kJ/mol)</a:t>
                      </a:r>
                      <a:endParaRPr lang="en-GB" sz="1600" baseline="-25000">
                        <a:solidFill>
                          <a:srgbClr val="0000FF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70230163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391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366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09489199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C-Cl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330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N-Cl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Cl-H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432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61142507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C-Br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228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N-Br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243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Br-H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366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312504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C-I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N-I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159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298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9604387"/>
                  </a:ext>
                </a:extLst>
              </a:tr>
            </a:tbl>
          </a:graphicData>
        </a:graphic>
      </p:graphicFrame>
      <p:sp>
        <p:nvSpPr>
          <p:cNvPr id="22" name="TextBox 21">
            <a:extLst>
              <a:ext uri="{FF2B5EF4-FFF2-40B4-BE49-F238E27FC236}">
                <a16:creationId xmlns:a16="http://schemas.microsoft.com/office/drawing/2014/main" id="{47EF7DC6-E7AF-4CCB-B61D-C0F55D16B810}"/>
              </a:ext>
            </a:extLst>
          </p:cNvPr>
          <p:cNvSpPr txBox="1"/>
          <p:nvPr/>
        </p:nvSpPr>
        <p:spPr>
          <a:xfrm>
            <a:off x="2855641" y="3818714"/>
            <a:ext cx="69443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 general, </a:t>
            </a:r>
            <a:r>
              <a:rPr lang="en-GB" sz="2400" b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longer </a:t>
            </a:r>
            <a:r>
              <a:rPr lang="en-GB" sz="240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bond, </a:t>
            </a:r>
            <a:r>
              <a:rPr lang="en-GB" sz="2400" b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weaker </a:t>
            </a:r>
            <a:r>
              <a:rPr lang="en-GB" sz="240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bond</a:t>
            </a:r>
          </a:p>
        </p:txBody>
      </p:sp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0FEE10BF-9BCE-4F6D-8A0E-AFBCCC6FC1FF}"/>
              </a:ext>
            </a:extLst>
          </p:cNvPr>
          <p:cNvGraphicFramePr>
            <a:graphicFrameLocks noGrp="1"/>
          </p:cNvGraphicFramePr>
          <p:nvPr/>
        </p:nvGraphicFramePr>
        <p:xfrm>
          <a:off x="2865260" y="4411268"/>
          <a:ext cx="7110864" cy="1524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85144">
                  <a:extLst>
                    <a:ext uri="{9D8B030D-6E8A-4147-A177-3AD203B41FA5}">
                      <a16:colId xmlns:a16="http://schemas.microsoft.com/office/drawing/2014/main" val="1287946800"/>
                    </a:ext>
                  </a:extLst>
                </a:gridCol>
                <a:gridCol w="1185144">
                  <a:extLst>
                    <a:ext uri="{9D8B030D-6E8A-4147-A177-3AD203B41FA5}">
                      <a16:colId xmlns:a16="http://schemas.microsoft.com/office/drawing/2014/main" val="367871759"/>
                    </a:ext>
                  </a:extLst>
                </a:gridCol>
                <a:gridCol w="1185144">
                  <a:extLst>
                    <a:ext uri="{9D8B030D-6E8A-4147-A177-3AD203B41FA5}">
                      <a16:colId xmlns:a16="http://schemas.microsoft.com/office/drawing/2014/main" val="3601923337"/>
                    </a:ext>
                  </a:extLst>
                </a:gridCol>
                <a:gridCol w="1185144">
                  <a:extLst>
                    <a:ext uri="{9D8B030D-6E8A-4147-A177-3AD203B41FA5}">
                      <a16:colId xmlns:a16="http://schemas.microsoft.com/office/drawing/2014/main" val="2735254801"/>
                    </a:ext>
                  </a:extLst>
                </a:gridCol>
                <a:gridCol w="1185144">
                  <a:extLst>
                    <a:ext uri="{9D8B030D-6E8A-4147-A177-3AD203B41FA5}">
                      <a16:colId xmlns:a16="http://schemas.microsoft.com/office/drawing/2014/main" val="3788835725"/>
                    </a:ext>
                  </a:extLst>
                </a:gridCol>
                <a:gridCol w="1185144">
                  <a:extLst>
                    <a:ext uri="{9D8B030D-6E8A-4147-A177-3AD203B41FA5}">
                      <a16:colId xmlns:a16="http://schemas.microsoft.com/office/drawing/2014/main" val="1258440856"/>
                    </a:ext>
                  </a:extLst>
                </a:gridCol>
              </a:tblGrid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solidFill>
                            <a:srgbClr val="0000FF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solidFill>
                            <a:srgbClr val="0000FF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BE (kJ/mol)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solidFill>
                            <a:srgbClr val="0000FF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rgbClr val="0000FF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BE (kJ/mol)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solidFill>
                            <a:srgbClr val="0000FF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solidFill>
                            <a:srgbClr val="0000FF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BE (kJ/mol)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76031252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C-C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348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N-N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170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O-O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145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30966624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C=C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614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N=N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O=O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498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60337205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</a:t>
                      </a:r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  <a:sym typeface="Symbol" panose="05050102010706020507" pitchFamily="18" charset="2"/>
                        </a:rPr>
                        <a:t>C</a:t>
                      </a:r>
                      <a:endParaRPr lang="en-GB" sz="1800" b="1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839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>
                          <a:latin typeface="Calibri" panose="020F0502020204030204" pitchFamily="34" charset="0"/>
                          <a:cs typeface="Calibri" panose="020F0502020204030204" pitchFamily="34" charset="0"/>
                          <a:sym typeface="Symbol" panose="05050102010706020507" pitchFamily="18" charset="2"/>
                        </a:rPr>
                        <a:t>NN</a:t>
                      </a:r>
                      <a:endParaRPr lang="en-GB" sz="1800" b="1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945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800" b="1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93309243"/>
                  </a:ext>
                </a:extLst>
              </a:tr>
            </a:tbl>
          </a:graphicData>
        </a:graphic>
      </p:graphicFrame>
      <p:sp>
        <p:nvSpPr>
          <p:cNvPr id="24" name="TextBox 23">
            <a:extLst>
              <a:ext uri="{FF2B5EF4-FFF2-40B4-BE49-F238E27FC236}">
                <a16:creationId xmlns:a16="http://schemas.microsoft.com/office/drawing/2014/main" id="{132A2A6A-4BC4-47E1-BC02-8FEA93CFEF03}"/>
              </a:ext>
            </a:extLst>
          </p:cNvPr>
          <p:cNvSpPr txBox="1"/>
          <p:nvPr/>
        </p:nvSpPr>
        <p:spPr>
          <a:xfrm>
            <a:off x="4079777" y="6006079"/>
            <a:ext cx="365875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Single weaker than double;</a:t>
            </a:r>
          </a:p>
          <a:p>
            <a:r>
              <a:rPr lang="en-GB" sz="2400" b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double weaker than triple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811F851-3F59-4871-929A-189CECEB53BD}"/>
              </a:ext>
            </a:extLst>
          </p:cNvPr>
          <p:cNvSpPr txBox="1"/>
          <p:nvPr/>
        </p:nvSpPr>
        <p:spPr>
          <a:xfrm>
            <a:off x="1811849" y="1298871"/>
            <a:ext cx="45941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X-Y (g) </a:t>
            </a: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 X (g)  +  Y (g) 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	</a:t>
            </a:r>
            <a:r>
              <a:rPr lang="en-GB" sz="2400" b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Energy in</a:t>
            </a:r>
            <a:endParaRPr lang="en-GB" sz="2400" b="1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58905CC-546B-4FB5-97A0-3429A76C2547}"/>
              </a:ext>
            </a:extLst>
          </p:cNvPr>
          <p:cNvSpPr txBox="1"/>
          <p:nvPr/>
        </p:nvSpPr>
        <p:spPr>
          <a:xfrm>
            <a:off x="6561701" y="1311433"/>
            <a:ext cx="47913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X (g)  +  Y (g)   </a:t>
            </a: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X-Y (g)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	</a:t>
            </a:r>
            <a:r>
              <a:rPr lang="en-GB" sz="2400" b="1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Energy out</a:t>
            </a:r>
            <a:endParaRPr lang="en-GB" sz="2400" b="1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6DF60E-45E2-49BE-8EBF-0885122CB9A4}"/>
              </a:ext>
            </a:extLst>
          </p:cNvPr>
          <p:cNvSpPr txBox="1"/>
          <p:nvPr/>
        </p:nvSpPr>
        <p:spPr>
          <a:xfrm>
            <a:off x="68239" y="515359"/>
            <a:ext cx="114095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BOND STRENGTH -  energy that has to be put in to take two bonded atoms apart </a:t>
            </a:r>
            <a:r>
              <a:rPr lang="en-GB" sz="24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OR </a:t>
            </a:r>
            <a:r>
              <a:rPr lang="en-GB" sz="24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energy that is given out when two atoms bond together </a:t>
            </a:r>
          </a:p>
        </p:txBody>
      </p:sp>
    </p:spTree>
    <p:extLst>
      <p:ext uri="{BB962C8B-B14F-4D97-AF65-F5344CB8AC3E}">
        <p14:creationId xmlns:p14="http://schemas.microsoft.com/office/powerpoint/2010/main" val="29146936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6086747-204B-4FB6-8C18-257D4B194B69}"/>
              </a:ext>
            </a:extLst>
          </p:cNvPr>
          <p:cNvPicPr preferRelativeResize="0"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947"/>
            <a:ext cx="12192000" cy="68580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3EBCD9A-AC97-4A56-B72F-57596A8FD792}"/>
              </a:ext>
            </a:extLst>
          </p:cNvPr>
          <p:cNvSpPr txBox="1"/>
          <p:nvPr/>
        </p:nvSpPr>
        <p:spPr>
          <a:xfrm>
            <a:off x="1524000" y="41818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7B1A339-4141-4715-9BFE-6A0EF39FA0DA}"/>
              </a:ext>
            </a:extLst>
          </p:cNvPr>
          <p:cNvSpPr txBox="1"/>
          <p:nvPr/>
        </p:nvSpPr>
        <p:spPr>
          <a:xfrm>
            <a:off x="156560" y="16515"/>
            <a:ext cx="4572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ELECTRONEGATIVITY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D6B970A-CDB5-440A-A9A6-8126B295042F}"/>
              </a:ext>
            </a:extLst>
          </p:cNvPr>
          <p:cNvSpPr txBox="1"/>
          <p:nvPr/>
        </p:nvSpPr>
        <p:spPr>
          <a:xfrm>
            <a:off x="156560" y="537205"/>
            <a:ext cx="12035440" cy="15633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measure of the extent to which an atom desires electrons in a shared bond X--Y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If </a:t>
            </a:r>
            <a:r>
              <a:rPr lang="en-GB" sz="22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 is more electronegative 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than X, </a:t>
            </a:r>
            <a:r>
              <a:rPr lang="en-GB" sz="22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 pulls electrons 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more.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Unequal sharing electrons Partial ‘ionic character’; Less electronegative atom gets a little more positive</a:t>
            </a:r>
          </a:p>
        </p:txBody>
      </p:sp>
      <p:pic>
        <p:nvPicPr>
          <p:cNvPr id="1026" name="Picture 2" descr="Stoichiometric Basics: Chemistry for Kids!: Electronegativity and gradation  of ionic bond">
            <a:extLst>
              <a:ext uri="{FF2B5EF4-FFF2-40B4-BE49-F238E27FC236}">
                <a16:creationId xmlns:a16="http://schemas.microsoft.com/office/drawing/2014/main" id="{31698D2A-2086-4E58-B722-65C33640CB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7824" y="2250928"/>
            <a:ext cx="4876556" cy="3230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B8CBCAB-12B2-4CD2-B6AC-E0E2A9F1132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871" y="2561319"/>
            <a:ext cx="5813129" cy="3034216"/>
          </a:xfrm>
          <a:prstGeom prst="rect">
            <a:avLst/>
          </a:prstGeom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51EF03F3-E625-4716-B44E-0B6D3F8E688F}"/>
              </a:ext>
            </a:extLst>
          </p:cNvPr>
          <p:cNvCxnSpPr>
            <a:cxnSpLocks/>
          </p:cNvCxnSpPr>
          <p:nvPr/>
        </p:nvCxnSpPr>
        <p:spPr>
          <a:xfrm>
            <a:off x="1014738" y="2641265"/>
            <a:ext cx="2876191" cy="0"/>
          </a:xfrm>
          <a:prstGeom prst="straightConnector1">
            <a:avLst/>
          </a:prstGeom>
          <a:ln w="28575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530F932D-13F1-457D-AAC2-A3486C157DB3}"/>
              </a:ext>
            </a:extLst>
          </p:cNvPr>
          <p:cNvCxnSpPr>
            <a:cxnSpLocks/>
          </p:cNvCxnSpPr>
          <p:nvPr/>
        </p:nvCxnSpPr>
        <p:spPr>
          <a:xfrm flipV="1">
            <a:off x="6016170" y="3266930"/>
            <a:ext cx="0" cy="1397762"/>
          </a:xfrm>
          <a:prstGeom prst="straightConnector1">
            <a:avLst/>
          </a:prstGeom>
          <a:ln w="28575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0E2E1D88-262D-4CCC-9830-B3D52AAA3CE6}"/>
              </a:ext>
            </a:extLst>
          </p:cNvPr>
          <p:cNvSpPr txBox="1"/>
          <p:nvPr/>
        </p:nvSpPr>
        <p:spPr>
          <a:xfrm rot="16200000">
            <a:off x="5688773" y="3765757"/>
            <a:ext cx="10549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increase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C982852-4C99-4980-A1B7-D517DF8D8880}"/>
              </a:ext>
            </a:extLst>
          </p:cNvPr>
          <p:cNvSpPr txBox="1"/>
          <p:nvPr/>
        </p:nvSpPr>
        <p:spPr>
          <a:xfrm>
            <a:off x="1767414" y="2270346"/>
            <a:ext cx="10549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>
                <a:latin typeface="Calibri" panose="020F0502020204030204" pitchFamily="34" charset="0"/>
                <a:cs typeface="Calibri" panose="020F0502020204030204" pitchFamily="34" charset="0"/>
              </a:rPr>
              <a:t>increase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579D64D4-6B75-4BA1-9256-708FF096F6D8}"/>
              </a:ext>
            </a:extLst>
          </p:cNvPr>
          <p:cNvSpPr/>
          <p:nvPr/>
        </p:nvSpPr>
        <p:spPr>
          <a:xfrm>
            <a:off x="6600057" y="5631993"/>
            <a:ext cx="1320761" cy="863250"/>
          </a:xfrm>
          <a:prstGeom prst="ellipse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4000">
                <a:srgbClr val="FF0000"/>
              </a:gs>
              <a:gs pos="85000">
                <a:srgbClr val="FF0000">
                  <a:tint val="23500"/>
                  <a:satMod val="160000"/>
                </a:srgbClr>
              </a:gs>
            </a:gsLst>
            <a:lin ang="108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C67E95C-9FD1-4867-BC23-51FE5AA9534D}"/>
              </a:ext>
            </a:extLst>
          </p:cNvPr>
          <p:cNvSpPr txBox="1"/>
          <p:nvPr/>
        </p:nvSpPr>
        <p:spPr>
          <a:xfrm>
            <a:off x="5829741" y="5886508"/>
            <a:ext cx="7729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+   H</a:t>
            </a:r>
            <a:endParaRPr lang="en-GB" sz="200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D2113F-C2AA-4A54-A498-9500FAEA2EFB}"/>
              </a:ext>
            </a:extLst>
          </p:cNvPr>
          <p:cNvSpPr txBox="1"/>
          <p:nvPr/>
        </p:nvSpPr>
        <p:spPr>
          <a:xfrm>
            <a:off x="7920818" y="5893724"/>
            <a:ext cx="7585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Cl   -</a:t>
            </a:r>
            <a:endParaRPr lang="en-GB" sz="200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1A07B3A-E0EC-4A9A-8538-55483FC0790E}"/>
              </a:ext>
            </a:extLst>
          </p:cNvPr>
          <p:cNvSpPr txBox="1"/>
          <p:nvPr/>
        </p:nvSpPr>
        <p:spPr>
          <a:xfrm>
            <a:off x="6573936" y="6549703"/>
            <a:ext cx="16081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POLAR BOND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54E15F4E-0879-4CC4-8E24-9B8B9950A526}"/>
              </a:ext>
            </a:extLst>
          </p:cNvPr>
          <p:cNvSpPr/>
          <p:nvPr/>
        </p:nvSpPr>
        <p:spPr>
          <a:xfrm>
            <a:off x="3515327" y="5695599"/>
            <a:ext cx="1320761" cy="863250"/>
          </a:xfrm>
          <a:prstGeom prst="ellipse">
            <a:avLst/>
          </a:prstGeom>
          <a:solidFill>
            <a:srgbClr val="FF0000">
              <a:alpha val="32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AEF6992-EC6F-4AD7-8B91-80A8E0657A19}"/>
              </a:ext>
            </a:extLst>
          </p:cNvPr>
          <p:cNvSpPr txBox="1"/>
          <p:nvPr/>
        </p:nvSpPr>
        <p:spPr>
          <a:xfrm>
            <a:off x="3173261" y="5927169"/>
            <a:ext cx="3449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H</a:t>
            </a:r>
            <a:endParaRPr lang="en-GB" sz="200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E64B7DD-1500-44F9-8703-BFA5E3C629F5}"/>
              </a:ext>
            </a:extLst>
          </p:cNvPr>
          <p:cNvSpPr txBox="1"/>
          <p:nvPr/>
        </p:nvSpPr>
        <p:spPr>
          <a:xfrm>
            <a:off x="4853425" y="5927169"/>
            <a:ext cx="4956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Cl  </a:t>
            </a:r>
            <a:endParaRPr lang="en-GB" sz="200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5F630EF-EF1F-4A86-9EEA-C76281EEC3B3}"/>
              </a:ext>
            </a:extLst>
          </p:cNvPr>
          <p:cNvSpPr txBox="1"/>
          <p:nvPr/>
        </p:nvSpPr>
        <p:spPr>
          <a:xfrm>
            <a:off x="2984651" y="6509283"/>
            <a:ext cx="27914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equally shared e-density</a:t>
            </a:r>
          </a:p>
        </p:txBody>
      </p:sp>
    </p:spTree>
    <p:extLst>
      <p:ext uri="{BB962C8B-B14F-4D97-AF65-F5344CB8AC3E}">
        <p14:creationId xmlns:p14="http://schemas.microsoft.com/office/powerpoint/2010/main" val="513281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7" grpId="0"/>
      <p:bldP spid="19" grpId="0"/>
      <p:bldP spid="18" grpId="0"/>
      <p:bldP spid="20" grpId="0" animBg="1"/>
      <p:bldP spid="21" grpId="0"/>
      <p:bldP spid="22" grpId="0"/>
      <p:bldP spid="2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D3C7148F-85CD-4032-B128-3AC287D4615B}"/>
              </a:ext>
            </a:extLst>
          </p:cNvPr>
          <p:cNvPicPr preferRelativeResize="0"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295"/>
            <a:ext cx="12192000" cy="68580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B86375A-911A-46AB-9ECC-2AF74AD74B35}"/>
              </a:ext>
            </a:extLst>
          </p:cNvPr>
          <p:cNvSpPr txBox="1"/>
          <p:nvPr/>
        </p:nvSpPr>
        <p:spPr>
          <a:xfrm>
            <a:off x="1847528" y="404664"/>
            <a:ext cx="8496944" cy="33650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/>
              <a:t>QUESTION 1: </a:t>
            </a:r>
            <a:r>
              <a:rPr lang="en-GB"/>
              <a:t>Predict which of the following bonds would be the longest?</a:t>
            </a:r>
          </a:p>
          <a:p>
            <a:pPr algn="ctr">
              <a:lnSpc>
                <a:spcPct val="150000"/>
              </a:lnSpc>
            </a:pPr>
            <a:r>
              <a:rPr lang="en-GB"/>
              <a:t>H – H,      C – H,       C – C,       C = C,         C </a:t>
            </a:r>
            <a:r>
              <a:rPr lang="en-GB">
                <a:sym typeface="Symbol" panose="05050102010706020507" pitchFamily="18" charset="2"/>
              </a:rPr>
              <a:t> C</a:t>
            </a:r>
            <a:endParaRPr lang="en-GB"/>
          </a:p>
          <a:p>
            <a:pPr>
              <a:lnSpc>
                <a:spcPct val="150000"/>
              </a:lnSpc>
            </a:pPr>
            <a:endParaRPr lang="en-GB"/>
          </a:p>
          <a:p>
            <a:pPr>
              <a:lnSpc>
                <a:spcPct val="150000"/>
              </a:lnSpc>
            </a:pPr>
            <a:r>
              <a:rPr lang="en-GB" b="1"/>
              <a:t>QUESTION 2:</a:t>
            </a:r>
            <a:r>
              <a:rPr lang="en-GB"/>
              <a:t> Which atom is more electronegative, oxygen or selenium? </a:t>
            </a:r>
          </a:p>
          <a:p>
            <a:pPr>
              <a:lnSpc>
                <a:spcPct val="150000"/>
              </a:lnSpc>
            </a:pPr>
            <a:endParaRPr lang="en-GB"/>
          </a:p>
          <a:p>
            <a:pPr>
              <a:lnSpc>
                <a:spcPct val="150000"/>
              </a:lnSpc>
            </a:pPr>
            <a:r>
              <a:rPr lang="en-GB" b="1"/>
              <a:t>QUESTION 3</a:t>
            </a:r>
            <a:r>
              <a:rPr lang="en-GB"/>
              <a:t>: In which of the following bonds would the oxygen atom would be the slightly positive one?</a:t>
            </a:r>
          </a:p>
          <a:p>
            <a:pPr algn="ctr">
              <a:lnSpc>
                <a:spcPct val="150000"/>
              </a:lnSpc>
            </a:pPr>
            <a:r>
              <a:rPr lang="en-GB"/>
              <a:t>O – F,      O – O,     O – N,      O – Cl,       None of these</a:t>
            </a:r>
          </a:p>
        </p:txBody>
      </p:sp>
    </p:spTree>
    <p:extLst>
      <p:ext uri="{BB962C8B-B14F-4D97-AF65-F5344CB8AC3E}">
        <p14:creationId xmlns:p14="http://schemas.microsoft.com/office/powerpoint/2010/main" val="34219811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61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D9DADEEB-64BB-49BB-B595-CFE0ABD1D2BE}"/>
              </a:ext>
            </a:extLst>
          </p:cNvPr>
          <p:cNvPicPr preferRelativeResize="0"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62466E1-1E72-48D4-A283-E4EC3B919AE0}"/>
              </a:ext>
            </a:extLst>
          </p:cNvPr>
          <p:cNvSpPr txBox="1"/>
          <p:nvPr/>
        </p:nvSpPr>
        <p:spPr>
          <a:xfrm>
            <a:off x="179693" y="17924"/>
            <a:ext cx="776024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METALLIC BOND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63" name="Group 62">
            <a:extLst>
              <a:ext uri="{FF2B5EF4-FFF2-40B4-BE49-F238E27FC236}">
                <a16:creationId xmlns:a16="http://schemas.microsoft.com/office/drawing/2014/main" id="{F59D76E7-1B8B-47BE-AB6B-200215CC97CE}"/>
              </a:ext>
            </a:extLst>
          </p:cNvPr>
          <p:cNvGrpSpPr/>
          <p:nvPr/>
        </p:nvGrpSpPr>
        <p:grpSpPr>
          <a:xfrm rot="21360886">
            <a:off x="2819636" y="4256867"/>
            <a:ext cx="3816424" cy="2376264"/>
            <a:chOff x="1763688" y="2178808"/>
            <a:chExt cx="3816424" cy="2376264"/>
          </a:xfrm>
        </p:grpSpPr>
        <p:sp>
          <p:nvSpPr>
            <p:cNvPr id="2" name="Oval 1">
              <a:extLst>
                <a:ext uri="{FF2B5EF4-FFF2-40B4-BE49-F238E27FC236}">
                  <a16:creationId xmlns:a16="http://schemas.microsoft.com/office/drawing/2014/main" id="{3C7CF8B5-16A9-4489-A6F3-EF8516D6636C}"/>
                </a:ext>
              </a:extLst>
            </p:cNvPr>
            <p:cNvSpPr/>
            <p:nvPr/>
          </p:nvSpPr>
          <p:spPr>
            <a:xfrm rot="495659">
              <a:off x="1763688" y="2178808"/>
              <a:ext cx="3816424" cy="2376264"/>
            </a:xfrm>
            <a:prstGeom prst="ellipse">
              <a:avLst/>
            </a:prstGeom>
            <a:gradFill flip="none" rotWithShape="1">
              <a:gsLst>
                <a:gs pos="0">
                  <a:srgbClr val="92D050"/>
                </a:gs>
                <a:gs pos="54000">
                  <a:schemeClr val="accent1">
                    <a:shade val="100000"/>
                    <a:satMod val="115000"/>
                  </a:schemeClr>
                </a:gs>
              </a:gsLst>
              <a:lin ang="16200000" scaled="0"/>
              <a:tileRect/>
            </a:grad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745E2723-3BB9-4FE9-AE55-A4823640B10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2233500" y="2521329"/>
              <a:ext cx="341504" cy="369332"/>
              <a:chOff x="2233092" y="2520784"/>
              <a:chExt cx="366080" cy="395911"/>
            </a:xfrm>
          </p:grpSpPr>
          <p:sp>
            <p:nvSpPr>
              <p:cNvPr id="4" name="Oval 3">
                <a:extLst>
                  <a:ext uri="{FF2B5EF4-FFF2-40B4-BE49-F238E27FC236}">
                    <a16:creationId xmlns:a16="http://schemas.microsoft.com/office/drawing/2014/main" id="{648DD637-C175-47D6-9233-3224BE28C310}"/>
                  </a:ext>
                </a:extLst>
              </p:cNvPr>
              <p:cNvSpPr/>
              <p:nvPr/>
            </p:nvSpPr>
            <p:spPr>
              <a:xfrm>
                <a:off x="2239132" y="2528900"/>
                <a:ext cx="360040" cy="360040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74789B8E-423B-4F1A-9738-0E7766805E6D}"/>
                  </a:ext>
                </a:extLst>
              </p:cNvPr>
              <p:cNvSpPr txBox="1"/>
              <p:nvPr/>
            </p:nvSpPr>
            <p:spPr>
              <a:xfrm>
                <a:off x="2233092" y="2520784"/>
                <a:ext cx="342298" cy="3959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/>
                  <a:t>+</a:t>
                </a:r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8AD5FDB-9D21-49F4-B324-E472E558F342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2969530" y="2521163"/>
              <a:ext cx="341504" cy="369332"/>
              <a:chOff x="2233092" y="2520784"/>
              <a:chExt cx="366080" cy="395911"/>
            </a:xfrm>
          </p:grpSpPr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34C95E60-17A6-4183-85B4-5E7D38CC6966}"/>
                  </a:ext>
                </a:extLst>
              </p:cNvPr>
              <p:cNvSpPr/>
              <p:nvPr/>
            </p:nvSpPr>
            <p:spPr>
              <a:xfrm>
                <a:off x="2239132" y="2528900"/>
                <a:ext cx="360040" cy="360040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DAC62316-1481-4F8E-9330-D278420116A2}"/>
                  </a:ext>
                </a:extLst>
              </p:cNvPr>
              <p:cNvSpPr txBox="1"/>
              <p:nvPr/>
            </p:nvSpPr>
            <p:spPr>
              <a:xfrm>
                <a:off x="2233092" y="2520784"/>
                <a:ext cx="342298" cy="3959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/>
                  <a:t>+</a:t>
                </a:r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FFE20ED5-8608-4503-9DE7-E42BF8C5104B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3691090" y="2525189"/>
              <a:ext cx="341504" cy="369332"/>
              <a:chOff x="2233092" y="2520784"/>
              <a:chExt cx="366080" cy="395911"/>
            </a:xfrm>
          </p:grpSpPr>
          <p:sp>
            <p:nvSpPr>
              <p:cNvPr id="16" name="Oval 15">
                <a:extLst>
                  <a:ext uri="{FF2B5EF4-FFF2-40B4-BE49-F238E27FC236}">
                    <a16:creationId xmlns:a16="http://schemas.microsoft.com/office/drawing/2014/main" id="{942C29FA-EDC7-4399-8392-5DCD86AABED1}"/>
                  </a:ext>
                </a:extLst>
              </p:cNvPr>
              <p:cNvSpPr/>
              <p:nvPr/>
            </p:nvSpPr>
            <p:spPr>
              <a:xfrm>
                <a:off x="2239132" y="2528900"/>
                <a:ext cx="360040" cy="360040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D32972E7-CF16-46F9-8B1E-A7EE5302C65C}"/>
                  </a:ext>
                </a:extLst>
              </p:cNvPr>
              <p:cNvSpPr txBox="1"/>
              <p:nvPr/>
            </p:nvSpPr>
            <p:spPr>
              <a:xfrm>
                <a:off x="2233092" y="2520784"/>
                <a:ext cx="342298" cy="3959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/>
                  <a:t>+</a:t>
                </a:r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38F18530-1002-4FA5-8DF5-5DE9D56E3E82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4410011" y="2506698"/>
              <a:ext cx="341504" cy="369332"/>
              <a:chOff x="2233092" y="2520784"/>
              <a:chExt cx="366080" cy="395911"/>
            </a:xfrm>
          </p:grpSpPr>
          <p:sp>
            <p:nvSpPr>
              <p:cNvPr id="19" name="Oval 18">
                <a:extLst>
                  <a:ext uri="{FF2B5EF4-FFF2-40B4-BE49-F238E27FC236}">
                    <a16:creationId xmlns:a16="http://schemas.microsoft.com/office/drawing/2014/main" id="{1659C4EF-E207-4935-9781-6E62591510A1}"/>
                  </a:ext>
                </a:extLst>
              </p:cNvPr>
              <p:cNvSpPr/>
              <p:nvPr/>
            </p:nvSpPr>
            <p:spPr>
              <a:xfrm>
                <a:off x="2239132" y="2528900"/>
                <a:ext cx="360040" cy="360040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7A9351E5-9B3C-45DF-A683-7C72C7E6A1DD}"/>
                  </a:ext>
                </a:extLst>
              </p:cNvPr>
              <p:cNvSpPr txBox="1"/>
              <p:nvPr/>
            </p:nvSpPr>
            <p:spPr>
              <a:xfrm>
                <a:off x="2233092" y="2520784"/>
                <a:ext cx="342298" cy="3959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/>
                  <a:t>+</a:t>
                </a:r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97B3DB25-4611-4C9A-BCAB-57BE41205162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2558268" y="2985030"/>
              <a:ext cx="341504" cy="369332"/>
              <a:chOff x="2233092" y="2520784"/>
              <a:chExt cx="366080" cy="395911"/>
            </a:xfrm>
          </p:grpSpPr>
          <p:sp>
            <p:nvSpPr>
              <p:cNvPr id="25" name="Oval 24">
                <a:extLst>
                  <a:ext uri="{FF2B5EF4-FFF2-40B4-BE49-F238E27FC236}">
                    <a16:creationId xmlns:a16="http://schemas.microsoft.com/office/drawing/2014/main" id="{4441C10D-BD74-4585-933A-1470EDDC43C6}"/>
                  </a:ext>
                </a:extLst>
              </p:cNvPr>
              <p:cNvSpPr/>
              <p:nvPr/>
            </p:nvSpPr>
            <p:spPr>
              <a:xfrm>
                <a:off x="2239132" y="2528900"/>
                <a:ext cx="360040" cy="360040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1F3655A6-43A4-4B5D-B514-ACF6073CBA70}"/>
                  </a:ext>
                </a:extLst>
              </p:cNvPr>
              <p:cNvSpPr txBox="1"/>
              <p:nvPr/>
            </p:nvSpPr>
            <p:spPr>
              <a:xfrm>
                <a:off x="2233092" y="2520784"/>
                <a:ext cx="342298" cy="3959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/>
                  <a:t>+</a:t>
                </a:r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723E8195-CADD-486B-89BC-D99859669532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3294298" y="2984864"/>
              <a:ext cx="341504" cy="369332"/>
              <a:chOff x="2233092" y="2520784"/>
              <a:chExt cx="366080" cy="395911"/>
            </a:xfrm>
          </p:grpSpPr>
          <p:sp>
            <p:nvSpPr>
              <p:cNvPr id="28" name="Oval 27">
                <a:extLst>
                  <a:ext uri="{FF2B5EF4-FFF2-40B4-BE49-F238E27FC236}">
                    <a16:creationId xmlns:a16="http://schemas.microsoft.com/office/drawing/2014/main" id="{BFD189DB-0065-4C2B-8873-EDAE9813C75D}"/>
                  </a:ext>
                </a:extLst>
              </p:cNvPr>
              <p:cNvSpPr/>
              <p:nvPr/>
            </p:nvSpPr>
            <p:spPr>
              <a:xfrm>
                <a:off x="2239132" y="2528900"/>
                <a:ext cx="360040" cy="360040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3F172039-C47D-441E-8E45-B2FCABB61199}"/>
                  </a:ext>
                </a:extLst>
              </p:cNvPr>
              <p:cNvSpPr txBox="1"/>
              <p:nvPr/>
            </p:nvSpPr>
            <p:spPr>
              <a:xfrm>
                <a:off x="2233092" y="2520784"/>
                <a:ext cx="342298" cy="3959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/>
                  <a:t>+</a:t>
                </a:r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1AD071A4-24DF-4470-BC14-62E0B03878B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4015858" y="2988890"/>
              <a:ext cx="341504" cy="369332"/>
              <a:chOff x="2233092" y="2520784"/>
              <a:chExt cx="366080" cy="395911"/>
            </a:xfrm>
          </p:grpSpPr>
          <p:sp>
            <p:nvSpPr>
              <p:cNvPr id="31" name="Oval 30">
                <a:extLst>
                  <a:ext uri="{FF2B5EF4-FFF2-40B4-BE49-F238E27FC236}">
                    <a16:creationId xmlns:a16="http://schemas.microsoft.com/office/drawing/2014/main" id="{79201D6B-4DE4-4473-BDED-902DF1C97F5B}"/>
                  </a:ext>
                </a:extLst>
              </p:cNvPr>
              <p:cNvSpPr/>
              <p:nvPr/>
            </p:nvSpPr>
            <p:spPr>
              <a:xfrm>
                <a:off x="2239132" y="2528900"/>
                <a:ext cx="360040" cy="360040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5BC6F29D-A664-4F3B-A615-52DB90E3F595}"/>
                  </a:ext>
                </a:extLst>
              </p:cNvPr>
              <p:cNvSpPr txBox="1"/>
              <p:nvPr/>
            </p:nvSpPr>
            <p:spPr>
              <a:xfrm>
                <a:off x="2233092" y="2520784"/>
                <a:ext cx="342298" cy="3959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/>
                  <a:t>+</a:t>
                </a:r>
              </a:p>
            </p:txBody>
          </p:sp>
        </p:grp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C9532736-69BB-4442-B097-A0F4B3133B50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4734779" y="2970399"/>
              <a:ext cx="341504" cy="369332"/>
              <a:chOff x="2233092" y="2520784"/>
              <a:chExt cx="366080" cy="395911"/>
            </a:xfrm>
          </p:grpSpPr>
          <p:sp>
            <p:nvSpPr>
              <p:cNvPr id="34" name="Oval 33">
                <a:extLst>
                  <a:ext uri="{FF2B5EF4-FFF2-40B4-BE49-F238E27FC236}">
                    <a16:creationId xmlns:a16="http://schemas.microsoft.com/office/drawing/2014/main" id="{3467C626-7669-4B0E-B93F-86EA5DF5860B}"/>
                  </a:ext>
                </a:extLst>
              </p:cNvPr>
              <p:cNvSpPr/>
              <p:nvPr/>
            </p:nvSpPr>
            <p:spPr>
              <a:xfrm>
                <a:off x="2239132" y="2528900"/>
                <a:ext cx="360040" cy="360040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5" name="TextBox 34">
                <a:extLst>
                  <a:ext uri="{FF2B5EF4-FFF2-40B4-BE49-F238E27FC236}">
                    <a16:creationId xmlns:a16="http://schemas.microsoft.com/office/drawing/2014/main" id="{BC1FE7D6-90F0-4019-A743-29CDADC4F34F}"/>
                  </a:ext>
                </a:extLst>
              </p:cNvPr>
              <p:cNvSpPr txBox="1"/>
              <p:nvPr/>
            </p:nvSpPr>
            <p:spPr>
              <a:xfrm>
                <a:off x="2233092" y="2520784"/>
                <a:ext cx="342298" cy="3959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/>
                  <a:t>+</a:t>
                </a:r>
              </a:p>
            </p:txBody>
          </p:sp>
        </p:grpSp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2C7FCB89-8458-4ECA-A6E4-A5440F95522A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2233500" y="3411038"/>
              <a:ext cx="341504" cy="369332"/>
              <a:chOff x="2233092" y="2520784"/>
              <a:chExt cx="366080" cy="395911"/>
            </a:xfrm>
          </p:grpSpPr>
          <p:sp>
            <p:nvSpPr>
              <p:cNvPr id="37" name="Oval 36">
                <a:extLst>
                  <a:ext uri="{FF2B5EF4-FFF2-40B4-BE49-F238E27FC236}">
                    <a16:creationId xmlns:a16="http://schemas.microsoft.com/office/drawing/2014/main" id="{6E333224-B603-4117-94A8-146AEE62BFE0}"/>
                  </a:ext>
                </a:extLst>
              </p:cNvPr>
              <p:cNvSpPr/>
              <p:nvPr/>
            </p:nvSpPr>
            <p:spPr>
              <a:xfrm>
                <a:off x="2239132" y="2528900"/>
                <a:ext cx="360040" cy="360040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8" name="TextBox 37">
                <a:extLst>
                  <a:ext uri="{FF2B5EF4-FFF2-40B4-BE49-F238E27FC236}">
                    <a16:creationId xmlns:a16="http://schemas.microsoft.com/office/drawing/2014/main" id="{26CC3BDF-0770-4952-8C67-D6FBF9932F88}"/>
                  </a:ext>
                </a:extLst>
              </p:cNvPr>
              <p:cNvSpPr txBox="1"/>
              <p:nvPr/>
            </p:nvSpPr>
            <p:spPr>
              <a:xfrm>
                <a:off x="2233092" y="2520784"/>
                <a:ext cx="342298" cy="3959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/>
                  <a:t>+</a:t>
                </a:r>
              </a:p>
            </p:txBody>
          </p:sp>
        </p:grpSp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5E28E9B3-2B97-4076-A5EE-D8FE9E70CD3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2969530" y="3410872"/>
              <a:ext cx="341504" cy="369332"/>
              <a:chOff x="2233092" y="2520784"/>
              <a:chExt cx="366080" cy="395911"/>
            </a:xfrm>
          </p:grpSpPr>
          <p:sp>
            <p:nvSpPr>
              <p:cNvPr id="40" name="Oval 39">
                <a:extLst>
                  <a:ext uri="{FF2B5EF4-FFF2-40B4-BE49-F238E27FC236}">
                    <a16:creationId xmlns:a16="http://schemas.microsoft.com/office/drawing/2014/main" id="{6BE04586-311F-47EA-9793-9629809D95B3}"/>
                  </a:ext>
                </a:extLst>
              </p:cNvPr>
              <p:cNvSpPr/>
              <p:nvPr/>
            </p:nvSpPr>
            <p:spPr>
              <a:xfrm>
                <a:off x="2239132" y="2528900"/>
                <a:ext cx="360040" cy="360040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1" name="TextBox 40">
                <a:extLst>
                  <a:ext uri="{FF2B5EF4-FFF2-40B4-BE49-F238E27FC236}">
                    <a16:creationId xmlns:a16="http://schemas.microsoft.com/office/drawing/2014/main" id="{D055B53B-A426-47E6-BCE2-EF4311AD3323}"/>
                  </a:ext>
                </a:extLst>
              </p:cNvPr>
              <p:cNvSpPr txBox="1"/>
              <p:nvPr/>
            </p:nvSpPr>
            <p:spPr>
              <a:xfrm>
                <a:off x="2233092" y="2520784"/>
                <a:ext cx="342298" cy="3959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/>
                  <a:t>+</a:t>
                </a:r>
              </a:p>
            </p:txBody>
          </p:sp>
        </p:grpSp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1939632D-DD24-4D2D-8B45-462ABB31CF6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3691090" y="3414898"/>
              <a:ext cx="341504" cy="369332"/>
              <a:chOff x="2233092" y="2520784"/>
              <a:chExt cx="366080" cy="395911"/>
            </a:xfrm>
          </p:grpSpPr>
          <p:sp>
            <p:nvSpPr>
              <p:cNvPr id="43" name="Oval 42">
                <a:extLst>
                  <a:ext uri="{FF2B5EF4-FFF2-40B4-BE49-F238E27FC236}">
                    <a16:creationId xmlns:a16="http://schemas.microsoft.com/office/drawing/2014/main" id="{7D319D27-0412-4D5C-BE02-CCBBEC560E7B}"/>
                  </a:ext>
                </a:extLst>
              </p:cNvPr>
              <p:cNvSpPr/>
              <p:nvPr/>
            </p:nvSpPr>
            <p:spPr>
              <a:xfrm>
                <a:off x="2239132" y="2528900"/>
                <a:ext cx="360040" cy="360040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4" name="TextBox 43">
                <a:extLst>
                  <a:ext uri="{FF2B5EF4-FFF2-40B4-BE49-F238E27FC236}">
                    <a16:creationId xmlns:a16="http://schemas.microsoft.com/office/drawing/2014/main" id="{1E635D72-B647-4685-B6DA-267C3A84751B}"/>
                  </a:ext>
                </a:extLst>
              </p:cNvPr>
              <p:cNvSpPr txBox="1"/>
              <p:nvPr/>
            </p:nvSpPr>
            <p:spPr>
              <a:xfrm>
                <a:off x="2233092" y="2520784"/>
                <a:ext cx="342298" cy="3959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/>
                  <a:t>+</a:t>
                </a:r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F1D8BF38-C39F-45A6-B0F3-63C9D34D164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4410011" y="3396407"/>
              <a:ext cx="341504" cy="369332"/>
              <a:chOff x="2233092" y="2520784"/>
              <a:chExt cx="366080" cy="395911"/>
            </a:xfrm>
          </p:grpSpPr>
          <p:sp>
            <p:nvSpPr>
              <p:cNvPr id="46" name="Oval 45">
                <a:extLst>
                  <a:ext uri="{FF2B5EF4-FFF2-40B4-BE49-F238E27FC236}">
                    <a16:creationId xmlns:a16="http://schemas.microsoft.com/office/drawing/2014/main" id="{65DDAB56-819E-4173-9427-7E627C5B3BB2}"/>
                  </a:ext>
                </a:extLst>
              </p:cNvPr>
              <p:cNvSpPr/>
              <p:nvPr/>
            </p:nvSpPr>
            <p:spPr>
              <a:xfrm>
                <a:off x="2239132" y="2528900"/>
                <a:ext cx="360040" cy="360040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7" name="TextBox 46">
                <a:extLst>
                  <a:ext uri="{FF2B5EF4-FFF2-40B4-BE49-F238E27FC236}">
                    <a16:creationId xmlns:a16="http://schemas.microsoft.com/office/drawing/2014/main" id="{88EE93F0-9FB1-4023-8199-27BD00503A97}"/>
                  </a:ext>
                </a:extLst>
              </p:cNvPr>
              <p:cNvSpPr txBox="1"/>
              <p:nvPr/>
            </p:nvSpPr>
            <p:spPr>
              <a:xfrm>
                <a:off x="2233092" y="2520784"/>
                <a:ext cx="342298" cy="3959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/>
                  <a:t>+</a:t>
                </a:r>
              </a:p>
            </p:txBody>
          </p:sp>
        </p:grpSp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A9DCDB60-D07E-479E-969D-74403B321542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2593540" y="3843411"/>
              <a:ext cx="341504" cy="369332"/>
              <a:chOff x="2233092" y="2520784"/>
              <a:chExt cx="366080" cy="395911"/>
            </a:xfrm>
          </p:grpSpPr>
          <p:sp>
            <p:nvSpPr>
              <p:cNvPr id="49" name="Oval 48">
                <a:extLst>
                  <a:ext uri="{FF2B5EF4-FFF2-40B4-BE49-F238E27FC236}">
                    <a16:creationId xmlns:a16="http://schemas.microsoft.com/office/drawing/2014/main" id="{BF7853CD-3F4F-480B-939B-BF7826CACA02}"/>
                  </a:ext>
                </a:extLst>
              </p:cNvPr>
              <p:cNvSpPr/>
              <p:nvPr/>
            </p:nvSpPr>
            <p:spPr>
              <a:xfrm>
                <a:off x="2239132" y="2528900"/>
                <a:ext cx="360040" cy="360040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0" name="TextBox 49">
                <a:extLst>
                  <a:ext uri="{FF2B5EF4-FFF2-40B4-BE49-F238E27FC236}">
                    <a16:creationId xmlns:a16="http://schemas.microsoft.com/office/drawing/2014/main" id="{6F5EDCB5-2671-4449-81AA-C75B597DE284}"/>
                  </a:ext>
                </a:extLst>
              </p:cNvPr>
              <p:cNvSpPr txBox="1"/>
              <p:nvPr/>
            </p:nvSpPr>
            <p:spPr>
              <a:xfrm>
                <a:off x="2233092" y="2520784"/>
                <a:ext cx="342298" cy="3959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/>
                  <a:t>+</a:t>
                </a:r>
              </a:p>
            </p:txBody>
          </p:sp>
        </p:grpSp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772F92BA-51D2-44CA-AC9D-4025E816FF01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3329570" y="3843245"/>
              <a:ext cx="341504" cy="369332"/>
              <a:chOff x="2233092" y="2520784"/>
              <a:chExt cx="366080" cy="395911"/>
            </a:xfrm>
          </p:grpSpPr>
          <p:sp>
            <p:nvSpPr>
              <p:cNvPr id="52" name="Oval 51">
                <a:extLst>
                  <a:ext uri="{FF2B5EF4-FFF2-40B4-BE49-F238E27FC236}">
                    <a16:creationId xmlns:a16="http://schemas.microsoft.com/office/drawing/2014/main" id="{527D91E4-DF97-447B-B636-C8D73752F427}"/>
                  </a:ext>
                </a:extLst>
              </p:cNvPr>
              <p:cNvSpPr/>
              <p:nvPr/>
            </p:nvSpPr>
            <p:spPr>
              <a:xfrm>
                <a:off x="2239132" y="2528900"/>
                <a:ext cx="360040" cy="360040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3" name="TextBox 52">
                <a:extLst>
                  <a:ext uri="{FF2B5EF4-FFF2-40B4-BE49-F238E27FC236}">
                    <a16:creationId xmlns:a16="http://schemas.microsoft.com/office/drawing/2014/main" id="{2BB98A4C-6512-40C5-8D5A-64619E65DEBF}"/>
                  </a:ext>
                </a:extLst>
              </p:cNvPr>
              <p:cNvSpPr txBox="1"/>
              <p:nvPr/>
            </p:nvSpPr>
            <p:spPr>
              <a:xfrm>
                <a:off x="2233092" y="2520784"/>
                <a:ext cx="342298" cy="3959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/>
                  <a:t>+</a:t>
                </a:r>
              </a:p>
            </p:txBody>
          </p:sp>
        </p:grpSp>
        <p:grpSp>
          <p:nvGrpSpPr>
            <p:cNvPr id="54" name="Group 53">
              <a:extLst>
                <a:ext uri="{FF2B5EF4-FFF2-40B4-BE49-F238E27FC236}">
                  <a16:creationId xmlns:a16="http://schemas.microsoft.com/office/drawing/2014/main" id="{42D11E9E-1C63-4EEE-B699-C63C13A5E6A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4051130" y="3847271"/>
              <a:ext cx="341504" cy="369332"/>
              <a:chOff x="2233092" y="2520784"/>
              <a:chExt cx="366080" cy="395911"/>
            </a:xfrm>
          </p:grpSpPr>
          <p:sp>
            <p:nvSpPr>
              <p:cNvPr id="55" name="Oval 54">
                <a:extLst>
                  <a:ext uri="{FF2B5EF4-FFF2-40B4-BE49-F238E27FC236}">
                    <a16:creationId xmlns:a16="http://schemas.microsoft.com/office/drawing/2014/main" id="{816F3316-148D-480A-82A0-C0DF4D85F862}"/>
                  </a:ext>
                </a:extLst>
              </p:cNvPr>
              <p:cNvSpPr/>
              <p:nvPr/>
            </p:nvSpPr>
            <p:spPr>
              <a:xfrm>
                <a:off x="2239132" y="2528900"/>
                <a:ext cx="360040" cy="360040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6" name="TextBox 55">
                <a:extLst>
                  <a:ext uri="{FF2B5EF4-FFF2-40B4-BE49-F238E27FC236}">
                    <a16:creationId xmlns:a16="http://schemas.microsoft.com/office/drawing/2014/main" id="{69A7E3D0-23C7-403A-AE34-FD8B8E790A35}"/>
                  </a:ext>
                </a:extLst>
              </p:cNvPr>
              <p:cNvSpPr txBox="1"/>
              <p:nvPr/>
            </p:nvSpPr>
            <p:spPr>
              <a:xfrm>
                <a:off x="2233092" y="2520784"/>
                <a:ext cx="342298" cy="3959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/>
                  <a:t>+</a:t>
                </a:r>
              </a:p>
            </p:txBody>
          </p:sp>
        </p:grpSp>
        <p:grpSp>
          <p:nvGrpSpPr>
            <p:cNvPr id="57" name="Group 56">
              <a:extLst>
                <a:ext uri="{FF2B5EF4-FFF2-40B4-BE49-F238E27FC236}">
                  <a16:creationId xmlns:a16="http://schemas.microsoft.com/office/drawing/2014/main" id="{DFBB583D-DAF5-49F7-8846-7229F349A33B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4770051" y="3828780"/>
              <a:ext cx="341504" cy="369332"/>
              <a:chOff x="2233092" y="2520784"/>
              <a:chExt cx="366080" cy="395911"/>
            </a:xfrm>
          </p:grpSpPr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663BCB61-29F5-4461-AD31-F67031650F74}"/>
                  </a:ext>
                </a:extLst>
              </p:cNvPr>
              <p:cNvSpPr/>
              <p:nvPr/>
            </p:nvSpPr>
            <p:spPr>
              <a:xfrm>
                <a:off x="2239132" y="2528900"/>
                <a:ext cx="360040" cy="360040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9" name="TextBox 58">
                <a:extLst>
                  <a:ext uri="{FF2B5EF4-FFF2-40B4-BE49-F238E27FC236}">
                    <a16:creationId xmlns:a16="http://schemas.microsoft.com/office/drawing/2014/main" id="{63F5B9D9-9B9E-4297-9D38-D01164326DAB}"/>
                  </a:ext>
                </a:extLst>
              </p:cNvPr>
              <p:cNvSpPr txBox="1"/>
              <p:nvPr/>
            </p:nvSpPr>
            <p:spPr>
              <a:xfrm>
                <a:off x="2233092" y="2520784"/>
                <a:ext cx="342298" cy="3959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/>
                  <a:t>+</a:t>
                </a:r>
              </a:p>
            </p:txBody>
          </p:sp>
        </p:grpSp>
      </p:grpSp>
      <p:sp>
        <p:nvSpPr>
          <p:cNvPr id="64" name="TextBox 63">
            <a:extLst>
              <a:ext uri="{FF2B5EF4-FFF2-40B4-BE49-F238E27FC236}">
                <a16:creationId xmlns:a16="http://schemas.microsoft.com/office/drawing/2014/main" id="{F4AE0E04-FD01-47A4-95B7-783274DCB681}"/>
              </a:ext>
            </a:extLst>
          </p:cNvPr>
          <p:cNvSpPr txBox="1"/>
          <p:nvPr/>
        </p:nvSpPr>
        <p:spPr>
          <a:xfrm>
            <a:off x="6852085" y="4400883"/>
            <a:ext cx="33385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valence and d electrons in a ‘sea’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65B1A54C-B87A-47F3-9762-2AF9DD9C82C2}"/>
              </a:ext>
            </a:extLst>
          </p:cNvPr>
          <p:cNvSpPr txBox="1"/>
          <p:nvPr/>
        </p:nvSpPr>
        <p:spPr>
          <a:xfrm>
            <a:off x="7573336" y="5430742"/>
            <a:ext cx="28139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nucleus and inner electrons</a:t>
            </a:r>
          </a:p>
        </p:txBody>
      </p:sp>
      <p:cxnSp>
        <p:nvCxnSpPr>
          <p:cNvPr id="67" name="Straight Arrow Connector 66">
            <a:extLst>
              <a:ext uri="{FF2B5EF4-FFF2-40B4-BE49-F238E27FC236}">
                <a16:creationId xmlns:a16="http://schemas.microsoft.com/office/drawing/2014/main" id="{E4AB0C2E-431D-4E2B-B845-326954802D9D}"/>
              </a:ext>
            </a:extLst>
          </p:cNvPr>
          <p:cNvCxnSpPr>
            <a:cxnSpLocks/>
          </p:cNvCxnSpPr>
          <p:nvPr/>
        </p:nvCxnSpPr>
        <p:spPr>
          <a:xfrm rot="21360886" flipV="1">
            <a:off x="5985656" y="4609002"/>
            <a:ext cx="870407" cy="178912"/>
          </a:xfrm>
          <a:prstGeom prst="straightConnector1">
            <a:avLst/>
          </a:prstGeom>
          <a:ln w="1905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>
            <a:extLst>
              <a:ext uri="{FF2B5EF4-FFF2-40B4-BE49-F238E27FC236}">
                <a16:creationId xmlns:a16="http://schemas.microsoft.com/office/drawing/2014/main" id="{C507996C-A109-4DCF-9A4A-F2E2F8F7630A}"/>
              </a:ext>
            </a:extLst>
          </p:cNvPr>
          <p:cNvCxnSpPr>
            <a:cxnSpLocks/>
          </p:cNvCxnSpPr>
          <p:nvPr/>
        </p:nvCxnSpPr>
        <p:spPr>
          <a:xfrm>
            <a:off x="5726920" y="5615408"/>
            <a:ext cx="1769482" cy="12498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Box 69">
            <a:extLst>
              <a:ext uri="{FF2B5EF4-FFF2-40B4-BE49-F238E27FC236}">
                <a16:creationId xmlns:a16="http://schemas.microsoft.com/office/drawing/2014/main" id="{214D038D-E88C-4721-ABF7-AA366755CF79}"/>
              </a:ext>
            </a:extLst>
          </p:cNvPr>
          <p:cNvSpPr txBox="1"/>
          <p:nvPr/>
        </p:nvSpPr>
        <p:spPr>
          <a:xfrm>
            <a:off x="5997066" y="6489225"/>
            <a:ext cx="32871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STRONG TO VERY, VERY STRONG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9CC2253B-0A03-4ACB-9D65-09D5C1DD0FF7}"/>
              </a:ext>
            </a:extLst>
          </p:cNvPr>
          <p:cNvSpPr txBox="1"/>
          <p:nvPr/>
        </p:nvSpPr>
        <p:spPr>
          <a:xfrm>
            <a:off x="1" y="573625"/>
            <a:ext cx="12085092" cy="40515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metallic bond</a:t>
            </a:r>
            <a:r>
              <a:rPr lang="en-US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>
                <a:solidFill>
                  <a:srgbClr val="1A1A1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electrostatic attractive force between conduction electrons </a:t>
            </a:r>
            <a:r>
              <a:rPr lang="en-US" sz="2400" dirty="0">
                <a:solidFill>
                  <a:srgbClr val="1A1A1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that holds closely packed atoms together in a metallic substance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1A1A1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US" sz="24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valence electron </a:t>
            </a:r>
            <a:r>
              <a:rPr lang="en-US" sz="2400" dirty="0">
                <a:solidFill>
                  <a:srgbClr val="1A1A1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shell of each atom overlaps with a large number of neighboring atoms so the </a:t>
            </a:r>
            <a:r>
              <a:rPr lang="en-US" sz="24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valence electrons </a:t>
            </a:r>
            <a:r>
              <a:rPr lang="en-US" sz="2400" dirty="0">
                <a:solidFill>
                  <a:srgbClr val="1A1A1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move from one atom to another and are not associated with any specific pair of atoms 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valence electrons </a:t>
            </a:r>
            <a:r>
              <a:rPr lang="en-US" sz="2400" dirty="0">
                <a:solidFill>
                  <a:srgbClr val="1A1A1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are nonlocalized, moving freely throughout the entire crystal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1A1A1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the atoms that the </a:t>
            </a:r>
            <a:r>
              <a:rPr lang="en-US" sz="24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electrons</a:t>
            </a:r>
            <a:r>
              <a:rPr lang="en-US" sz="2400" dirty="0">
                <a:solidFill>
                  <a:srgbClr val="1A1A1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leave behind become positive ions, and the interaction between such ions and valence electrons gives rise to the binding force that holds the metallic crystal together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9826469"/>
      </p:ext>
    </p:extLst>
  </p:cSld>
  <p:clrMapOvr>
    <a:masterClrMapping/>
  </p:clrMapOvr>
</p:sld>
</file>

<file path=ppt/theme/theme1.xml><?xml version="1.0" encoding="utf-8"?>
<a:theme xmlns:a="http://schemas.openxmlformats.org/drawingml/2006/main" name="Diseño predeterminado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1562</Words>
  <Application>Microsoft Office PowerPoint</Application>
  <PresentationFormat>Widescreen</PresentationFormat>
  <Paragraphs>402</Paragraphs>
  <Slides>20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Diseño predeterminado</vt:lpstr>
      <vt:lpstr>CHEMICAL BONDS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Toshiba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Mariajose</dc:creator>
  <cp:lastModifiedBy>Ewa Kazimierska</cp:lastModifiedBy>
  <cp:revision>5</cp:revision>
  <cp:lastPrinted>2022-06-14T06:48:24Z</cp:lastPrinted>
  <dcterms:created xsi:type="dcterms:W3CDTF">2010-05-23T14:28:12Z</dcterms:created>
  <dcterms:modified xsi:type="dcterms:W3CDTF">2022-10-06T20:37:40Z</dcterms:modified>
</cp:coreProperties>
</file>