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73" autoAdjust="0"/>
    <p:restoredTop sz="56169" autoAdjust="0"/>
  </p:normalViewPr>
  <p:slideViewPr>
    <p:cSldViewPr snapToGrid="0">
      <p:cViewPr varScale="1">
        <p:scale>
          <a:sx n="40" d="100"/>
          <a:sy n="40" d="100"/>
        </p:scale>
        <p:origin x="186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D9FCF6-4BF2-4862-8511-D4BD7991B012}" type="datetimeFigureOut">
              <a:rPr lang="en-GB" smtClean="0"/>
              <a:t>18/11/2018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A669C2-71B1-40BC-A5AF-CDC6F6F2CA17}" type="slidenum">
              <a:rPr lang="en-GB" smtClean="0"/>
              <a:t>‹#›</a:t>
            </a:fld>
            <a:endParaRPr lang="en-GB"/>
          </a:p>
        </p:txBody>
      </p:sp>
    </p:spTree>
    <p:extLst>
      <p:ext uri="{BB962C8B-B14F-4D97-AF65-F5344CB8AC3E}">
        <p14:creationId xmlns:p14="http://schemas.microsoft.com/office/powerpoint/2010/main" val="801386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Saunders, K. (1923). Buddhism in China: A Historical Sketch. The Journal of Religion, 157-169</a:t>
            </a:r>
          </a:p>
          <a:p>
            <a:r>
              <a:rPr lang="en-GB" dirty="0"/>
              <a:t>Paul, D. (1979). Woman in Buddhism: Images of the Feminine in Mahayana Tradition. University of </a:t>
            </a:r>
            <a:r>
              <a:rPr lang="en-GB" dirty="0" err="1"/>
              <a:t>Califorina</a:t>
            </a:r>
            <a:r>
              <a:rPr lang="en-GB" dirty="0"/>
              <a:t> Press, 75</a:t>
            </a:r>
          </a:p>
          <a:p>
            <a:r>
              <a:rPr lang="en-GB" dirty="0"/>
              <a:t>Damien Keown (2003), A Dictionary of Buddhism, Oxford University Press, p. 38</a:t>
            </a:r>
          </a:p>
          <a:p>
            <a:r>
              <a:rPr lang="en-GB" dirty="0"/>
              <a:t>Feuchtwang, Stephan (2016). Religions in the Modern World (3rd ed.). Routledge. p. 154.</a:t>
            </a:r>
          </a:p>
        </p:txBody>
      </p:sp>
      <p:sp>
        <p:nvSpPr>
          <p:cNvPr id="4" name="Slide Number Placeholder 3"/>
          <p:cNvSpPr>
            <a:spLocks noGrp="1"/>
          </p:cNvSpPr>
          <p:nvPr>
            <p:ph type="sldNum" sz="quarter" idx="5"/>
          </p:nvPr>
        </p:nvSpPr>
        <p:spPr/>
        <p:txBody>
          <a:bodyPr/>
          <a:lstStyle/>
          <a:p>
            <a:fld id="{E2A669C2-71B1-40BC-A5AF-CDC6F6F2CA17}" type="slidenum">
              <a:rPr lang="en-GB" smtClean="0"/>
              <a:t>2</a:t>
            </a:fld>
            <a:endParaRPr lang="en-GB"/>
          </a:p>
        </p:txBody>
      </p:sp>
    </p:spTree>
    <p:extLst>
      <p:ext uri="{BB962C8B-B14F-4D97-AF65-F5344CB8AC3E}">
        <p14:creationId xmlns:p14="http://schemas.microsoft.com/office/powerpoint/2010/main" val="13441775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Paul, D. (1979). Woman in Buddhism: Images of the Feminine in Mahayana Tradition. University of </a:t>
            </a:r>
            <a:r>
              <a:rPr lang="en-GB" dirty="0" err="1"/>
              <a:t>Califorina</a:t>
            </a:r>
            <a:r>
              <a:rPr lang="en-GB" dirty="0"/>
              <a:t> Press, 314</a:t>
            </a:r>
          </a:p>
          <a:p>
            <a:r>
              <a:rPr lang="en-GB" dirty="0"/>
              <a:t>Gross, Rita M. (1992). Buddhism After Patriarchy: A Feminist History, Analysis, and Reconstruction of Buddhism. 127.</a:t>
            </a:r>
          </a:p>
          <a:p>
            <a:r>
              <a:rPr lang="en-GB" dirty="0"/>
              <a:t>Astley, Ian, “</a:t>
            </a:r>
            <a:r>
              <a:rPr lang="en-GB" dirty="0" err="1"/>
              <a:t>Avalokiteśvara</a:t>
            </a:r>
            <a:r>
              <a:rPr lang="en-GB" dirty="0"/>
              <a:t>,”, in: Religion Past and Present. Consulted online on 15 November 2018 &lt;http://dx.doi.org.ezproxy.uwtsd.ac.uk/10.1163/1877-5888_rpp_SIM_01358&gt;</a:t>
            </a:r>
          </a:p>
          <a:p>
            <a:r>
              <a:rPr lang="en-GB" dirty="0"/>
              <a:t>Badewien, Jan, </a:t>
            </a:r>
            <a:r>
              <a:rPr lang="en-GB" dirty="0" err="1"/>
              <a:t>Kleine</a:t>
            </a:r>
            <a:r>
              <a:rPr lang="en-GB" dirty="0"/>
              <a:t>, Christoph and Schneider, Johannes, “Reincarnation”, in: Religion Past and Present. Consulted online on 15 November 2018 &lt;http://dx.doi.org.ezproxy.uwtsd.ac.uk/10.1163/1877-5888_rpp_COM_024899&gt;</a:t>
            </a:r>
          </a:p>
        </p:txBody>
      </p:sp>
      <p:sp>
        <p:nvSpPr>
          <p:cNvPr id="4" name="Slide Number Placeholder 3"/>
          <p:cNvSpPr>
            <a:spLocks noGrp="1"/>
          </p:cNvSpPr>
          <p:nvPr>
            <p:ph type="sldNum" sz="quarter" idx="5"/>
          </p:nvPr>
        </p:nvSpPr>
        <p:spPr/>
        <p:txBody>
          <a:bodyPr/>
          <a:lstStyle/>
          <a:p>
            <a:fld id="{E2A669C2-71B1-40BC-A5AF-CDC6F6F2CA17}" type="slidenum">
              <a:rPr lang="en-GB" smtClean="0"/>
              <a:t>3</a:t>
            </a:fld>
            <a:endParaRPr lang="en-GB"/>
          </a:p>
        </p:txBody>
      </p:sp>
    </p:spTree>
    <p:extLst>
      <p:ext uri="{BB962C8B-B14F-4D97-AF65-F5344CB8AC3E}">
        <p14:creationId xmlns:p14="http://schemas.microsoft.com/office/powerpoint/2010/main" val="535631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B9F213-9FFE-42FC-9485-31634CA1A96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2399177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B9F213-9FFE-42FC-9485-31634CA1A96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3052303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B9F213-9FFE-42FC-9485-31634CA1A96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3733336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B9F213-9FFE-42FC-9485-31634CA1A969}" type="datetimeFigureOut">
              <a:rPr lang="en-GB" smtClean="0"/>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2610125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B9F213-9FFE-42FC-9485-31634CA1A969}" type="datetimeFigureOut">
              <a:rPr lang="en-GB" smtClean="0"/>
              <a:t>18/11/2018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2370258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B9F213-9FFE-42FC-9485-31634CA1A969}" type="datetimeFigureOut">
              <a:rPr lang="en-GB" smtClean="0"/>
              <a:t>18/11/2018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1728137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B9F213-9FFE-42FC-9485-31634CA1A969}" type="datetimeFigureOut">
              <a:rPr lang="en-GB" smtClean="0"/>
              <a:t>18/11/2018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3219015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FB9F213-9FFE-42FC-9485-31634CA1A969}" type="datetimeFigureOut">
              <a:rPr lang="en-GB" smtClean="0"/>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2166765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FB9F213-9FFE-42FC-9485-31634CA1A969}" type="datetimeFigureOut">
              <a:rPr lang="en-GB" smtClean="0"/>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2191264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B9F213-9FFE-42FC-9485-31634CA1A96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3263276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B9F213-9FFE-42FC-9485-31634CA1A96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E9BBF-8384-4A6F-BA4C-7AF9BDEC178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0495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B9F213-9FFE-42FC-9485-31634CA1A96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537970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B9F213-9FFE-42FC-9485-31634CA1A96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E9BBF-8384-4A6F-BA4C-7AF9BDEC178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777204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B9F213-9FFE-42FC-9485-31634CA1A96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20976472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B9F213-9FFE-42FC-9485-31634CA1A96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14925017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B9F213-9FFE-42FC-9485-31634CA1A96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E9BBF-8384-4A6F-BA4C-7AF9BDEC178C}" type="slidenum">
              <a:rPr lang="en-GB" smtClean="0"/>
              <a:t>‹#›</a:t>
            </a:fld>
            <a:endParaRPr lang="en-GB"/>
          </a:p>
        </p:txBody>
      </p:sp>
    </p:spTree>
    <p:extLst>
      <p:ext uri="{BB962C8B-B14F-4D97-AF65-F5344CB8AC3E}">
        <p14:creationId xmlns:p14="http://schemas.microsoft.com/office/powerpoint/2010/main" val="811426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FB9F213-9FFE-42FC-9485-31634CA1A969}" type="datetimeFigureOut">
              <a:rPr lang="en-GB" smtClean="0"/>
              <a:t>18/11/2018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65E9BBF-8384-4A6F-BA4C-7AF9BDEC178C}" type="slidenum">
              <a:rPr lang="en-GB" smtClean="0"/>
              <a:t>‹#›</a:t>
            </a:fld>
            <a:endParaRPr lang="en-GB"/>
          </a:p>
        </p:txBody>
      </p:sp>
    </p:spTree>
    <p:extLst>
      <p:ext uri="{BB962C8B-B14F-4D97-AF65-F5344CB8AC3E}">
        <p14:creationId xmlns:p14="http://schemas.microsoft.com/office/powerpoint/2010/main" val="36534607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47CBB-62B8-4449-92F7-CEB0E602AE1C}"/>
              </a:ext>
            </a:extLst>
          </p:cNvPr>
          <p:cNvSpPr>
            <a:spLocks noGrp="1"/>
          </p:cNvSpPr>
          <p:nvPr>
            <p:ph type="ctrTitle"/>
          </p:nvPr>
        </p:nvSpPr>
        <p:spPr/>
        <p:txBody>
          <a:bodyPr/>
          <a:lstStyle/>
          <a:p>
            <a:r>
              <a:rPr lang="en-GB" dirty="0"/>
              <a:t>Buddhism</a:t>
            </a:r>
          </a:p>
        </p:txBody>
      </p:sp>
      <p:sp>
        <p:nvSpPr>
          <p:cNvPr id="3" name="Subtitle 2">
            <a:extLst>
              <a:ext uri="{FF2B5EF4-FFF2-40B4-BE49-F238E27FC236}">
                <a16:creationId xmlns:a16="http://schemas.microsoft.com/office/drawing/2014/main" id="{92056103-D086-420B-83D9-24FBDFB0CFE7}"/>
              </a:ext>
            </a:extLst>
          </p:cNvPr>
          <p:cNvSpPr>
            <a:spLocks noGrp="1"/>
          </p:cNvSpPr>
          <p:nvPr>
            <p:ph type="subTitle" idx="1"/>
          </p:nvPr>
        </p:nvSpPr>
        <p:spPr/>
        <p:txBody>
          <a:bodyPr/>
          <a:lstStyle/>
          <a:p>
            <a:r>
              <a:rPr lang="en-GB"/>
              <a:t>Sean Kirkham</a:t>
            </a:r>
          </a:p>
        </p:txBody>
      </p:sp>
    </p:spTree>
    <p:extLst>
      <p:ext uri="{BB962C8B-B14F-4D97-AF65-F5344CB8AC3E}">
        <p14:creationId xmlns:p14="http://schemas.microsoft.com/office/powerpoint/2010/main" val="742166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4C9E8-E1CB-49CF-B810-75DA258A33F4}"/>
              </a:ext>
            </a:extLst>
          </p:cNvPr>
          <p:cNvSpPr>
            <a:spLocks noGrp="1"/>
          </p:cNvSpPr>
          <p:nvPr>
            <p:ph type="title"/>
          </p:nvPr>
        </p:nvSpPr>
        <p:spPr/>
        <p:txBody>
          <a:bodyPr/>
          <a:lstStyle/>
          <a:p>
            <a:pPr algn="ctr"/>
            <a:r>
              <a:rPr lang="en-GB" dirty="0"/>
              <a:t>Buddhism </a:t>
            </a:r>
          </a:p>
        </p:txBody>
      </p:sp>
      <p:sp>
        <p:nvSpPr>
          <p:cNvPr id="3" name="Content Placeholder 2">
            <a:extLst>
              <a:ext uri="{FF2B5EF4-FFF2-40B4-BE49-F238E27FC236}">
                <a16:creationId xmlns:a16="http://schemas.microsoft.com/office/drawing/2014/main" id="{DDBFCFBD-6ABA-4FEF-A05A-D97085CD5F9E}"/>
              </a:ext>
            </a:extLst>
          </p:cNvPr>
          <p:cNvSpPr>
            <a:spLocks noGrp="1"/>
          </p:cNvSpPr>
          <p:nvPr>
            <p:ph idx="1"/>
          </p:nvPr>
        </p:nvSpPr>
        <p:spPr/>
        <p:txBody>
          <a:bodyPr>
            <a:normAutofit fontScale="92500" lnSpcReduction="10000"/>
          </a:bodyPr>
          <a:lstStyle/>
          <a:p>
            <a:pPr marL="0" indent="0">
              <a:buNone/>
            </a:pPr>
            <a:r>
              <a:rPr lang="en-GB" dirty="0"/>
              <a:t>Early records claim that Buddhism first came to China as early as 217BC. </a:t>
            </a:r>
            <a:r>
              <a:rPr lang="en-GB" sz="1600" dirty="0"/>
              <a:t>Saunders, K (1923)</a:t>
            </a:r>
            <a:endParaRPr lang="en-GB" dirty="0"/>
          </a:p>
          <a:p>
            <a:pPr marL="0" indent="0">
              <a:buNone/>
            </a:pPr>
            <a:r>
              <a:rPr lang="en-GB" dirty="0"/>
              <a:t>The ‘Dream of Emperor Ming </a:t>
            </a:r>
            <a:r>
              <a:rPr lang="en-GB" dirty="0" err="1"/>
              <a:t>Ti</a:t>
            </a:r>
            <a:r>
              <a:rPr lang="en-GB" dirty="0"/>
              <a:t>’ who ruled from 58-76 AD indicate that Buddhist ideas where somewhat present in China at the time.  </a:t>
            </a:r>
            <a:r>
              <a:rPr lang="en-GB" sz="1600" dirty="0"/>
              <a:t>Saunders, K (1923)</a:t>
            </a:r>
            <a:endParaRPr lang="en-GB" dirty="0"/>
          </a:p>
          <a:p>
            <a:pPr marL="0" indent="0">
              <a:buNone/>
            </a:pPr>
            <a:r>
              <a:rPr lang="en-GB" dirty="0"/>
              <a:t>The tradition of monasticism and focus on achieving enlightenment went against the traditional Chinese view of filial piety and hierarchy. </a:t>
            </a:r>
            <a:r>
              <a:rPr lang="en-GB" sz="1600" dirty="0"/>
              <a:t>Paul, D (1979)</a:t>
            </a:r>
            <a:endParaRPr lang="en-GB" dirty="0"/>
          </a:p>
          <a:p>
            <a:pPr marL="0" indent="0">
              <a:buNone/>
            </a:pPr>
            <a:r>
              <a:rPr lang="en-GB" dirty="0"/>
              <a:t>The Chinese branch of Buddhism, known as Mahayana Buddhism focuses on ones own personal enlightenment, however does not put emphasis on achieving Nirvana and breaking the cycle of rebirth, its focus is rather on the Bodhisattva</a:t>
            </a:r>
            <a:r>
              <a:rPr lang="en-GB" sz="1600" dirty="0"/>
              <a:t>)</a:t>
            </a:r>
            <a:r>
              <a:rPr lang="en-GB" dirty="0"/>
              <a:t>, The Buddha would then remain in the cycle of rebirth in order to guide and teach others. </a:t>
            </a:r>
            <a:r>
              <a:rPr lang="en-GB" sz="1900" dirty="0" err="1"/>
              <a:t>Feuchwang</a:t>
            </a:r>
            <a:r>
              <a:rPr lang="en-GB" sz="1900" dirty="0"/>
              <a:t>, S (2016)</a:t>
            </a:r>
          </a:p>
          <a:p>
            <a:pPr marL="0" indent="0">
              <a:buNone/>
            </a:pPr>
            <a:r>
              <a:rPr lang="en-GB" dirty="0"/>
              <a:t>Releasing ones self from desire was a necessary requirement in attaining Buddhahood . </a:t>
            </a:r>
            <a:r>
              <a:rPr lang="en-GB" sz="1600" dirty="0"/>
              <a:t>Paul, D (1979)</a:t>
            </a:r>
            <a:endParaRPr lang="en-GB" dirty="0"/>
          </a:p>
        </p:txBody>
      </p:sp>
    </p:spTree>
    <p:extLst>
      <p:ext uri="{BB962C8B-B14F-4D97-AF65-F5344CB8AC3E}">
        <p14:creationId xmlns:p14="http://schemas.microsoft.com/office/powerpoint/2010/main" val="961583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B46D7-3B19-44F3-B193-EEF79D866715}"/>
              </a:ext>
            </a:extLst>
          </p:cNvPr>
          <p:cNvSpPr>
            <a:spLocks noGrp="1"/>
          </p:cNvSpPr>
          <p:nvPr>
            <p:ph type="title"/>
          </p:nvPr>
        </p:nvSpPr>
        <p:spPr/>
        <p:txBody>
          <a:bodyPr/>
          <a:lstStyle/>
          <a:p>
            <a:r>
              <a:rPr lang="en-GB" dirty="0"/>
              <a:t>Buddhism and women.</a:t>
            </a:r>
          </a:p>
        </p:txBody>
      </p:sp>
      <p:sp>
        <p:nvSpPr>
          <p:cNvPr id="3" name="Content Placeholder 2">
            <a:extLst>
              <a:ext uri="{FF2B5EF4-FFF2-40B4-BE49-F238E27FC236}">
                <a16:creationId xmlns:a16="http://schemas.microsoft.com/office/drawing/2014/main" id="{317C335E-D040-49FD-B285-2D49818A484A}"/>
              </a:ext>
            </a:extLst>
          </p:cNvPr>
          <p:cNvSpPr>
            <a:spLocks noGrp="1"/>
          </p:cNvSpPr>
          <p:nvPr>
            <p:ph idx="1"/>
          </p:nvPr>
        </p:nvSpPr>
        <p:spPr/>
        <p:txBody>
          <a:bodyPr>
            <a:normAutofit lnSpcReduction="10000"/>
          </a:bodyPr>
          <a:lstStyle/>
          <a:p>
            <a:r>
              <a:rPr lang="en-GB" dirty="0"/>
              <a:t>Concept of </a:t>
            </a:r>
            <a:r>
              <a:rPr lang="en-GB" dirty="0" err="1"/>
              <a:t>Ekayana</a:t>
            </a:r>
            <a:r>
              <a:rPr lang="en-GB" dirty="0"/>
              <a:t> or, universal </a:t>
            </a:r>
            <a:r>
              <a:rPr lang="en-GB" dirty="0" err="1"/>
              <a:t>Buddahood</a:t>
            </a:r>
            <a:r>
              <a:rPr lang="en-GB" dirty="0"/>
              <a:t>. </a:t>
            </a:r>
            <a:r>
              <a:rPr lang="en-GB" sz="1600" dirty="0"/>
              <a:t>Paul, D (1979)</a:t>
            </a:r>
            <a:endParaRPr lang="en-GB" dirty="0"/>
          </a:p>
          <a:p>
            <a:r>
              <a:rPr lang="en-GB" dirty="0"/>
              <a:t>Buddhism is referred to as being essentially egalitarian at its core and meant for all sentient beings. </a:t>
            </a:r>
            <a:r>
              <a:rPr lang="en-GB" sz="1700" dirty="0"/>
              <a:t>Gross, R (1992)</a:t>
            </a:r>
          </a:p>
          <a:p>
            <a:r>
              <a:rPr lang="en-GB" dirty="0"/>
              <a:t>Scripture in the Mahayana traditions about spiritual attainments made by women, portrays them as deities, one of the most popular deities is Guanyin a Bodhisattva associated with compassion.</a:t>
            </a:r>
            <a:r>
              <a:rPr lang="en-GB" sz="1600" dirty="0"/>
              <a:t> Astley, I (2018)</a:t>
            </a:r>
            <a:endParaRPr lang="en-GB" dirty="0"/>
          </a:p>
          <a:p>
            <a:r>
              <a:rPr lang="en-GB" dirty="0"/>
              <a:t>The Gautama Buddha was shown as having ordained women as nuns showing that they were viewed as being capable of working towards enlightenment and teaching. </a:t>
            </a:r>
            <a:r>
              <a:rPr lang="en-GB" sz="1600" dirty="0"/>
              <a:t>Paul, D (1979)</a:t>
            </a:r>
            <a:endParaRPr lang="en-GB" dirty="0"/>
          </a:p>
          <a:p>
            <a:r>
              <a:rPr lang="en-GB" dirty="0"/>
              <a:t>The body is viewed as being impermanent due to the cycle of rebirth and the soul is neither male or female. </a:t>
            </a:r>
            <a:r>
              <a:rPr lang="en-GB" sz="1600" dirty="0"/>
              <a:t>Badewien, J (2011)</a:t>
            </a:r>
            <a:endParaRPr lang="en-GB" dirty="0"/>
          </a:p>
          <a:p>
            <a:r>
              <a:rPr lang="en-GB" dirty="0"/>
              <a:t>The female form is associated with desire. </a:t>
            </a:r>
            <a:r>
              <a:rPr lang="en-GB" sz="1600" dirty="0"/>
              <a:t>Paul, D (1979)</a:t>
            </a:r>
            <a:endParaRPr lang="en-GB" dirty="0"/>
          </a:p>
          <a:p>
            <a:endParaRPr lang="en-GB" dirty="0"/>
          </a:p>
        </p:txBody>
      </p:sp>
    </p:spTree>
    <p:extLst>
      <p:ext uri="{BB962C8B-B14F-4D97-AF65-F5344CB8AC3E}">
        <p14:creationId xmlns:p14="http://schemas.microsoft.com/office/powerpoint/2010/main" val="2384811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F455D-C820-4216-80D3-03845087E157}"/>
              </a:ext>
            </a:extLst>
          </p:cNvPr>
          <p:cNvSpPr>
            <a:spLocks noGrp="1"/>
          </p:cNvSpPr>
          <p:nvPr>
            <p:ph type="title"/>
          </p:nvPr>
        </p:nvSpPr>
        <p:spPr/>
        <p:txBody>
          <a:bodyPr/>
          <a:lstStyle/>
          <a:p>
            <a:r>
              <a:rPr lang="en-GB" dirty="0"/>
              <a:t>Buddhism and woman cont.</a:t>
            </a:r>
          </a:p>
        </p:txBody>
      </p:sp>
      <p:sp>
        <p:nvSpPr>
          <p:cNvPr id="3" name="Content Placeholder 2">
            <a:extLst>
              <a:ext uri="{FF2B5EF4-FFF2-40B4-BE49-F238E27FC236}">
                <a16:creationId xmlns:a16="http://schemas.microsoft.com/office/drawing/2014/main" id="{07D70917-B7EE-48ED-83D0-93B3EDABB48F}"/>
              </a:ext>
            </a:extLst>
          </p:cNvPr>
          <p:cNvSpPr>
            <a:spLocks noGrp="1"/>
          </p:cNvSpPr>
          <p:nvPr>
            <p:ph idx="1"/>
          </p:nvPr>
        </p:nvSpPr>
        <p:spPr/>
        <p:txBody>
          <a:bodyPr>
            <a:normAutofit/>
          </a:bodyPr>
          <a:lstStyle/>
          <a:p>
            <a:r>
              <a:rPr lang="en-GB" dirty="0"/>
              <a:t>The view that the female form is limited and a woman must be reborn as a man in order to achieve enlightenment. This view is supported by a number of women transforming into men and becoming Bodhisattvas after they embrace the teachings of the Buddha. Such as In the Lotus Sutra and the daughter of the Dragon-King. Paul, D (1979)</a:t>
            </a:r>
          </a:p>
          <a:p>
            <a:endParaRPr lang="en-GB" dirty="0"/>
          </a:p>
          <a:p>
            <a:r>
              <a:rPr lang="en-GB" dirty="0"/>
              <a:t>There are however contradictions to this such as in the story of the Goddess </a:t>
            </a:r>
            <a:r>
              <a:rPr lang="en-GB" dirty="0" err="1"/>
              <a:t>Vimalkirti</a:t>
            </a:r>
            <a:r>
              <a:rPr lang="en-GB" dirty="0"/>
              <a:t>, the Goddess appears to a monk and takes his form while changing his form into hers. In doing this she points out the monks attachment to sexual discrimination and points out the emptiness of the existence of maleness and femaleness. This is an example of the divine being portrayed as asexual and gender being purely superficial.</a:t>
            </a:r>
            <a:r>
              <a:rPr lang="en-GB" sz="1600" dirty="0"/>
              <a:t> Paul, D (1979)</a:t>
            </a:r>
            <a:endParaRPr lang="en-GB" dirty="0"/>
          </a:p>
          <a:p>
            <a:pPr marL="0" indent="0">
              <a:buNone/>
            </a:pPr>
            <a:endParaRPr lang="en-GB" dirty="0"/>
          </a:p>
          <a:p>
            <a:endParaRPr lang="en-GB" dirty="0"/>
          </a:p>
        </p:txBody>
      </p:sp>
    </p:spTree>
    <p:extLst>
      <p:ext uri="{BB962C8B-B14F-4D97-AF65-F5344CB8AC3E}">
        <p14:creationId xmlns:p14="http://schemas.microsoft.com/office/powerpoint/2010/main" val="278206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F382E-9077-498E-8498-29776427E99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944122F-67F1-4F11-AC33-53E8B1CC284D}"/>
              </a:ext>
            </a:extLst>
          </p:cNvPr>
          <p:cNvSpPr>
            <a:spLocks noGrp="1"/>
          </p:cNvSpPr>
          <p:nvPr>
            <p:ph idx="1"/>
          </p:nvPr>
        </p:nvSpPr>
        <p:spPr/>
        <p:txBody>
          <a:bodyPr>
            <a:normAutofit/>
          </a:bodyPr>
          <a:lstStyle/>
          <a:p>
            <a:pPr marL="0" indent="0">
              <a:buNone/>
            </a:pPr>
            <a:r>
              <a:rPr lang="en-GB" dirty="0"/>
              <a:t>Saunders, K. (1923). Buddhism in China: A Historical Sketch. The Journal of Religion,</a:t>
            </a:r>
          </a:p>
          <a:p>
            <a:pPr marL="0" indent="0">
              <a:buNone/>
            </a:pPr>
            <a:r>
              <a:rPr lang="en-GB" dirty="0"/>
              <a:t>Paul, D. (1979). Woman in Buddhism: Images of the Feminine in Mahayana Tradition. University of </a:t>
            </a:r>
            <a:r>
              <a:rPr lang="en-GB" dirty="0" err="1"/>
              <a:t>Califorina</a:t>
            </a:r>
            <a:r>
              <a:rPr lang="en-GB" dirty="0"/>
              <a:t> Press</a:t>
            </a:r>
          </a:p>
          <a:p>
            <a:pPr marL="0" indent="0">
              <a:buNone/>
            </a:pPr>
            <a:r>
              <a:rPr lang="en-GB" dirty="0"/>
              <a:t>Damien Keown (2003), A Dictionary of Buddhism, Oxford University Press</a:t>
            </a:r>
          </a:p>
          <a:p>
            <a:pPr marL="0" indent="0">
              <a:buNone/>
            </a:pPr>
            <a:r>
              <a:rPr lang="en-GB" dirty="0"/>
              <a:t>Feuchtwang, Stephan (2016). Religions in the Modern World (3rd ed.). Routledge</a:t>
            </a:r>
          </a:p>
          <a:p>
            <a:pPr marL="0" indent="0">
              <a:buNone/>
            </a:pPr>
            <a:r>
              <a:rPr lang="en-GB" dirty="0"/>
              <a:t>Gross, Rita M. (1992). Buddhism After Patriarchy: A Feminist History, Analysis, and Reconstruction of Buddhism</a:t>
            </a:r>
          </a:p>
          <a:p>
            <a:pPr marL="0" indent="0">
              <a:buNone/>
            </a:pPr>
            <a:r>
              <a:rPr lang="en-GB" dirty="0"/>
              <a:t>Astley, Ian, “</a:t>
            </a:r>
            <a:r>
              <a:rPr lang="en-GB" dirty="0" err="1"/>
              <a:t>Avalokiteśvara</a:t>
            </a:r>
            <a:r>
              <a:rPr lang="en-GB" dirty="0"/>
              <a:t>,”, in: Religion Past and Present. Consulted online on 15 November 2018</a:t>
            </a:r>
          </a:p>
          <a:p>
            <a:pPr marL="0" indent="0">
              <a:buNone/>
            </a:pPr>
            <a:endParaRPr lang="en-GB" dirty="0"/>
          </a:p>
        </p:txBody>
      </p:sp>
    </p:spTree>
    <p:extLst>
      <p:ext uri="{BB962C8B-B14F-4D97-AF65-F5344CB8AC3E}">
        <p14:creationId xmlns:p14="http://schemas.microsoft.com/office/powerpoint/2010/main" val="4011545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1F278-46DA-465F-8F88-77E07CAE8CE0}"/>
              </a:ext>
            </a:extLst>
          </p:cNvPr>
          <p:cNvSpPr>
            <a:spLocks noGrp="1"/>
          </p:cNvSpPr>
          <p:nvPr>
            <p:ph type="title"/>
          </p:nvPr>
        </p:nvSpPr>
        <p:spPr/>
        <p:txBody>
          <a:bodyPr/>
          <a:lstStyle/>
          <a:p>
            <a:r>
              <a:rPr lang="en-GB" dirty="0"/>
              <a:t>Bibliography cont.</a:t>
            </a:r>
          </a:p>
        </p:txBody>
      </p:sp>
      <p:sp>
        <p:nvSpPr>
          <p:cNvPr id="3" name="Content Placeholder 2">
            <a:extLst>
              <a:ext uri="{FF2B5EF4-FFF2-40B4-BE49-F238E27FC236}">
                <a16:creationId xmlns:a16="http://schemas.microsoft.com/office/drawing/2014/main" id="{757F4075-160B-4D48-8353-BFF31BB92BF8}"/>
              </a:ext>
            </a:extLst>
          </p:cNvPr>
          <p:cNvSpPr>
            <a:spLocks noGrp="1"/>
          </p:cNvSpPr>
          <p:nvPr>
            <p:ph idx="1"/>
          </p:nvPr>
        </p:nvSpPr>
        <p:spPr/>
        <p:txBody>
          <a:bodyPr/>
          <a:lstStyle/>
          <a:p>
            <a:pPr marL="0" indent="0">
              <a:buNone/>
            </a:pPr>
            <a:r>
              <a:rPr lang="en-GB" dirty="0"/>
              <a:t>Badewien, Jan, </a:t>
            </a:r>
            <a:r>
              <a:rPr lang="en-GB" dirty="0" err="1"/>
              <a:t>Kleine</a:t>
            </a:r>
            <a:r>
              <a:rPr lang="en-GB" dirty="0"/>
              <a:t>, Christoph and Schneider, Johannes, “Reincarnation”, in: Religion Past and Present. Consulted online on 15 November 2018 &lt;http://dx.doi.org.ezproxy.uwtsd.ac.uk/10.1163/1877-5888_rpp_COM_024899&gt;</a:t>
            </a:r>
          </a:p>
          <a:p>
            <a:pPr marL="0" indent="0">
              <a:buNone/>
            </a:pPr>
            <a:endParaRPr lang="en-GB" dirty="0"/>
          </a:p>
        </p:txBody>
      </p:sp>
    </p:spTree>
    <p:extLst>
      <p:ext uri="{BB962C8B-B14F-4D97-AF65-F5344CB8AC3E}">
        <p14:creationId xmlns:p14="http://schemas.microsoft.com/office/powerpoint/2010/main" val="410104450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140</TotalTime>
  <Words>876</Words>
  <Application>Microsoft Office PowerPoint</Application>
  <PresentationFormat>Widescreen</PresentationFormat>
  <Paragraphs>38</Paragraphs>
  <Slides>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Trebuchet MS</vt:lpstr>
      <vt:lpstr>Wingdings 3</vt:lpstr>
      <vt:lpstr>Facet</vt:lpstr>
      <vt:lpstr>Buddhism</vt:lpstr>
      <vt:lpstr>Buddhism </vt:lpstr>
      <vt:lpstr>Buddhism and women.</vt:lpstr>
      <vt:lpstr>Buddhism and woman cont.</vt:lpstr>
      <vt:lpstr>Bibliography</vt:lpstr>
      <vt:lpstr>Bibliography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sean kirkham</dc:creator>
  <cp:lastModifiedBy>sean kirkham</cp:lastModifiedBy>
  <cp:revision>15</cp:revision>
  <dcterms:created xsi:type="dcterms:W3CDTF">2018-11-14T14:36:15Z</dcterms:created>
  <dcterms:modified xsi:type="dcterms:W3CDTF">2018-11-18T21:46:59Z</dcterms:modified>
</cp:coreProperties>
</file>