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0"/>
  </p:notesMasterIdLst>
  <p:sldIdLst>
    <p:sldId id="311" r:id="rId2"/>
    <p:sldId id="347" r:id="rId3"/>
    <p:sldId id="348" r:id="rId4"/>
    <p:sldId id="383" r:id="rId5"/>
    <p:sldId id="382" r:id="rId6"/>
    <p:sldId id="409" r:id="rId7"/>
    <p:sldId id="384" r:id="rId8"/>
    <p:sldId id="387" r:id="rId9"/>
    <p:sldId id="410" r:id="rId10"/>
    <p:sldId id="385" r:id="rId11"/>
    <p:sldId id="388" r:id="rId12"/>
    <p:sldId id="411" r:id="rId13"/>
    <p:sldId id="389" r:id="rId14"/>
    <p:sldId id="412" r:id="rId15"/>
    <p:sldId id="391" r:id="rId16"/>
    <p:sldId id="406" r:id="rId17"/>
    <p:sldId id="390" r:id="rId18"/>
    <p:sldId id="398" r:id="rId19"/>
    <p:sldId id="392" r:id="rId20"/>
    <p:sldId id="413" r:id="rId21"/>
    <p:sldId id="407" r:id="rId22"/>
    <p:sldId id="414" r:id="rId23"/>
    <p:sldId id="393" r:id="rId24"/>
    <p:sldId id="415" r:id="rId25"/>
    <p:sldId id="394" r:id="rId26"/>
    <p:sldId id="416" r:id="rId27"/>
    <p:sldId id="399" r:id="rId28"/>
    <p:sldId id="417" r:id="rId29"/>
    <p:sldId id="395" r:id="rId30"/>
    <p:sldId id="402" r:id="rId31"/>
    <p:sldId id="408" r:id="rId32"/>
    <p:sldId id="401" r:id="rId33"/>
    <p:sldId id="396" r:id="rId34"/>
    <p:sldId id="397" r:id="rId35"/>
    <p:sldId id="403" r:id="rId36"/>
    <p:sldId id="404" r:id="rId37"/>
    <p:sldId id="405" r:id="rId38"/>
    <p:sldId id="400"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Glenda Tinney" initials="GT" lastIdx="1" clrIdx="0">
    <p:extLst>
      <p:ext uri="{19B8F6BF-5375-455C-9EA6-DF929625EA0E}">
        <p15:presenceInfo xmlns:p15="http://schemas.microsoft.com/office/powerpoint/2012/main" userId="S::g.tinney@uwtsd.ac.uk::56b889b2-370d-4cf5-add0-fc776a2ba020"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99FF"/>
    <a:srgbClr val="0B148B"/>
    <a:srgbClr val="FFFFE5"/>
    <a:srgbClr val="F7F6D9"/>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15AF0DA-1129-4127-87C4-9D654A87F725}" v="1" dt="2023-08-13T11:09:36.45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220" autoAdjust="0"/>
    <p:restoredTop sz="94660"/>
  </p:normalViewPr>
  <p:slideViewPr>
    <p:cSldViewPr snapToGrid="0">
      <p:cViewPr>
        <p:scale>
          <a:sx n="82" d="100"/>
          <a:sy n="82" d="100"/>
        </p:scale>
        <p:origin x="66" y="29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5/10/relationships/revisionInfo" Target="revisionInfo.xml"/><Relationship Id="rId20" Type="http://schemas.openxmlformats.org/officeDocument/2006/relationships/slide" Target="slides/slide19.xml"/><Relationship Id="rId41" Type="http://schemas.openxmlformats.org/officeDocument/2006/relationships/commentAuthors" Target="commentAuthor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5772086-6DE5-41E9-B3DA-6A4C85691D4C}" type="datetimeFigureOut">
              <a:rPr lang="en-GB" smtClean="0"/>
              <a:t>13/08/2023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60342DE-1AA4-43B4-9CA9-4ED485D4EBCC}" type="slidenum">
              <a:rPr lang="en-GB" smtClean="0"/>
              <a:t>‹#›</a:t>
            </a:fld>
            <a:endParaRPr lang="en-GB"/>
          </a:p>
        </p:txBody>
      </p:sp>
    </p:spTree>
    <p:extLst>
      <p:ext uri="{BB962C8B-B14F-4D97-AF65-F5344CB8AC3E}">
        <p14:creationId xmlns:p14="http://schemas.microsoft.com/office/powerpoint/2010/main" val="22804619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3" Type="http://schemas.openxmlformats.org/officeDocument/2006/relationships/hyperlink" Target="https://tomdrummond.com/looking-closely-at-children/writing-learning-stories/" TargetMode="External"/><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3" Type="http://schemas.openxmlformats.org/officeDocument/2006/relationships/hyperlink" Target="https://tomdrummond.com/looking-closely-at-children/writing-learning-stories/" TargetMode="External"/><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525FA87-EF0F-470B-8C85-E4E65660B184}" type="slidenum">
              <a:rPr lang="en-GB" smtClean="0"/>
              <a:t>1</a:t>
            </a:fld>
            <a:endParaRPr lang="en-GB"/>
          </a:p>
        </p:txBody>
      </p:sp>
    </p:spTree>
    <p:extLst>
      <p:ext uri="{BB962C8B-B14F-4D97-AF65-F5344CB8AC3E}">
        <p14:creationId xmlns:p14="http://schemas.microsoft.com/office/powerpoint/2010/main" val="6560508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3C4E4EAB-F837-4816-BDF5-2F53061D8CE3}"/>
              </a:ext>
            </a:extLst>
          </p:cNvPr>
          <p:cNvSpPr>
            <a:spLocks noGrp="1" noRot="1" noChangeAspect="1" noChangeArrowheads="1" noTextEdit="1"/>
          </p:cNvSpPr>
          <p:nvPr>
            <p:ph type="sldImg"/>
          </p:nvPr>
        </p:nvSpPr>
        <p:spPr>
          <a:ln/>
        </p:spPr>
      </p:sp>
      <p:sp>
        <p:nvSpPr>
          <p:cNvPr id="14339" name="Notes Placeholder 2">
            <a:extLst>
              <a:ext uri="{FF2B5EF4-FFF2-40B4-BE49-F238E27FC236}">
                <a16:creationId xmlns:a16="http://schemas.microsoft.com/office/drawing/2014/main" id="{66B52CC4-2C64-410A-847E-DC20FDD4DB8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4340" name="Slide Number Placeholder 3">
            <a:extLst>
              <a:ext uri="{FF2B5EF4-FFF2-40B4-BE49-F238E27FC236}">
                <a16:creationId xmlns:a16="http://schemas.microsoft.com/office/drawing/2014/main" id="{DD4CDC07-C1A4-42D0-B460-62425EF8772B}"/>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w Cen MT" panose="020B0602020104020603" pitchFamily="34" charset="0"/>
              </a:defRPr>
            </a:lvl1pPr>
            <a:lvl2pPr marL="742950" indent="-285750">
              <a:defRPr>
                <a:solidFill>
                  <a:schemeClr val="tx1"/>
                </a:solidFill>
                <a:latin typeface="Tw Cen MT" panose="020B0602020104020603" pitchFamily="34" charset="0"/>
              </a:defRPr>
            </a:lvl2pPr>
            <a:lvl3pPr marL="1143000" indent="-228600">
              <a:defRPr>
                <a:solidFill>
                  <a:schemeClr val="tx1"/>
                </a:solidFill>
                <a:latin typeface="Tw Cen MT" panose="020B0602020104020603" pitchFamily="34" charset="0"/>
              </a:defRPr>
            </a:lvl3pPr>
            <a:lvl4pPr marL="1600200" indent="-228600">
              <a:defRPr>
                <a:solidFill>
                  <a:schemeClr val="tx1"/>
                </a:solidFill>
                <a:latin typeface="Tw Cen MT" panose="020B0602020104020603" pitchFamily="34" charset="0"/>
              </a:defRPr>
            </a:lvl4pPr>
            <a:lvl5pPr marL="2057400" indent="-228600">
              <a:defRPr>
                <a:solidFill>
                  <a:schemeClr val="tx1"/>
                </a:solidFill>
                <a:latin typeface="Tw Cen MT" panose="020B0602020104020603" pitchFamily="34" charset="0"/>
              </a:defRPr>
            </a:lvl5pPr>
            <a:lvl6pPr marL="2514600" indent="-228600" defTabSz="457200" eaLnBrk="0" fontAlgn="base" hangingPunct="0">
              <a:spcBef>
                <a:spcPct val="0"/>
              </a:spcBef>
              <a:spcAft>
                <a:spcPct val="0"/>
              </a:spcAft>
              <a:defRPr>
                <a:solidFill>
                  <a:schemeClr val="tx1"/>
                </a:solidFill>
                <a:latin typeface="Tw Cen MT" panose="020B0602020104020603" pitchFamily="34" charset="0"/>
              </a:defRPr>
            </a:lvl6pPr>
            <a:lvl7pPr marL="2971800" indent="-228600" defTabSz="457200" eaLnBrk="0" fontAlgn="base" hangingPunct="0">
              <a:spcBef>
                <a:spcPct val="0"/>
              </a:spcBef>
              <a:spcAft>
                <a:spcPct val="0"/>
              </a:spcAft>
              <a:defRPr>
                <a:solidFill>
                  <a:schemeClr val="tx1"/>
                </a:solidFill>
                <a:latin typeface="Tw Cen MT" panose="020B0602020104020603" pitchFamily="34" charset="0"/>
              </a:defRPr>
            </a:lvl7pPr>
            <a:lvl8pPr marL="3429000" indent="-228600" defTabSz="457200" eaLnBrk="0" fontAlgn="base" hangingPunct="0">
              <a:spcBef>
                <a:spcPct val="0"/>
              </a:spcBef>
              <a:spcAft>
                <a:spcPct val="0"/>
              </a:spcAft>
              <a:defRPr>
                <a:solidFill>
                  <a:schemeClr val="tx1"/>
                </a:solidFill>
                <a:latin typeface="Tw Cen MT" panose="020B0602020104020603" pitchFamily="34" charset="0"/>
              </a:defRPr>
            </a:lvl8pPr>
            <a:lvl9pPr marL="3886200" indent="-228600" defTabSz="457200" eaLnBrk="0" fontAlgn="base" hangingPunct="0">
              <a:spcBef>
                <a:spcPct val="0"/>
              </a:spcBef>
              <a:spcAft>
                <a:spcPct val="0"/>
              </a:spcAft>
              <a:defRPr>
                <a:solidFill>
                  <a:schemeClr val="tx1"/>
                </a:solidFill>
                <a:latin typeface="Tw Cen MT" panose="020B0602020104020603" pitchFamily="34" charset="0"/>
              </a:defRPr>
            </a:lvl9pPr>
          </a:lstStyle>
          <a:p>
            <a:fld id="{D96DB4F9-ABE2-40C1-B9DA-A02494944211}" type="slidenum">
              <a:rPr lang="en-US" altLang="en-US" smtClean="0">
                <a:latin typeface="Arial" panose="020B0604020202020204" pitchFamily="34" charset="0"/>
              </a:rPr>
              <a:pPr/>
              <a:t>2</a:t>
            </a:fld>
            <a:endParaRPr lang="en-US" altLang="en-US" dirty="0">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525FA87-EF0F-470B-8C85-E4E65660B184}" type="slidenum">
              <a:rPr lang="en-GB" smtClean="0"/>
              <a:t>3</a:t>
            </a:fld>
            <a:endParaRPr lang="en-GB"/>
          </a:p>
        </p:txBody>
      </p:sp>
    </p:spTree>
    <p:extLst>
      <p:ext uri="{BB962C8B-B14F-4D97-AF65-F5344CB8AC3E}">
        <p14:creationId xmlns:p14="http://schemas.microsoft.com/office/powerpoint/2010/main" val="41664378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525FA87-EF0F-470B-8C85-E4E65660B184}" type="slidenum">
              <a:rPr lang="en-GB" smtClean="0"/>
              <a:t>4</a:t>
            </a:fld>
            <a:endParaRPr lang="en-GB"/>
          </a:p>
        </p:txBody>
      </p:sp>
    </p:spTree>
    <p:extLst>
      <p:ext uri="{BB962C8B-B14F-4D97-AF65-F5344CB8AC3E}">
        <p14:creationId xmlns:p14="http://schemas.microsoft.com/office/powerpoint/2010/main" val="37779875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 task to consider for next week.</a:t>
            </a:r>
          </a:p>
          <a:p>
            <a:r>
              <a:rPr lang="en-GB" dirty="0"/>
              <a:t>How can we document the learning? What are the Government suggesting above, what will this look like in </a:t>
            </a:r>
            <a:r>
              <a:rPr lang="en-GB" dirty="0" err="1"/>
              <a:t>practive</a:t>
            </a:r>
            <a:endParaRPr lang="en-GB" dirty="0"/>
          </a:p>
          <a:p>
            <a:r>
              <a:rPr lang="en-GB" dirty="0"/>
              <a:t>Does the curriculum need adults or are confident to move away from summative measures or tick box criteria.</a:t>
            </a:r>
          </a:p>
          <a:p>
            <a:r>
              <a:rPr lang="en-GB" dirty="0"/>
              <a:t>What are the implications in terms of Government leadership, and leadership in settings</a:t>
            </a:r>
          </a:p>
          <a:p>
            <a:r>
              <a:rPr lang="en-GB" dirty="0"/>
              <a:t>How can learning be documented and progression supported.</a:t>
            </a:r>
          </a:p>
          <a:p>
            <a:r>
              <a:rPr lang="en-GB" dirty="0"/>
              <a:t>Any ideas from other places such as Reggio,  </a:t>
            </a:r>
            <a:r>
              <a:rPr lang="en-GB" dirty="0" err="1"/>
              <a:t>Te</a:t>
            </a:r>
            <a:r>
              <a:rPr lang="en-GB" dirty="0"/>
              <a:t> </a:t>
            </a:r>
            <a:r>
              <a:rPr lang="en-GB" dirty="0" err="1"/>
              <a:t>Whariki</a:t>
            </a:r>
            <a:r>
              <a:rPr lang="en-GB" dirty="0"/>
              <a:t>………..</a:t>
            </a:r>
          </a:p>
          <a:p>
            <a:endParaRPr lang="en-GB" dirty="0"/>
          </a:p>
        </p:txBody>
      </p:sp>
      <p:sp>
        <p:nvSpPr>
          <p:cNvPr id="4" name="Slide Number Placeholder 3"/>
          <p:cNvSpPr>
            <a:spLocks noGrp="1"/>
          </p:cNvSpPr>
          <p:nvPr>
            <p:ph type="sldNum" sz="quarter" idx="5"/>
          </p:nvPr>
        </p:nvSpPr>
        <p:spPr/>
        <p:txBody>
          <a:bodyPr/>
          <a:lstStyle/>
          <a:p>
            <a:fld id="{3525FA87-EF0F-470B-8C85-E4E65660B184}" type="slidenum">
              <a:rPr lang="en-GB" smtClean="0"/>
              <a:t>5</a:t>
            </a:fld>
            <a:endParaRPr lang="en-GB"/>
          </a:p>
        </p:txBody>
      </p:sp>
    </p:spTree>
    <p:extLst>
      <p:ext uri="{BB962C8B-B14F-4D97-AF65-F5344CB8AC3E}">
        <p14:creationId xmlns:p14="http://schemas.microsoft.com/office/powerpoint/2010/main" val="42063033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973138"/>
            <a:ext cx="5486400" cy="3086100"/>
          </a:xfrm>
        </p:spPr>
      </p:sp>
      <p:sp>
        <p:nvSpPr>
          <p:cNvPr id="3" name="Notes Placeholder 2"/>
          <p:cNvSpPr>
            <a:spLocks noGrp="1"/>
          </p:cNvSpPr>
          <p:nvPr>
            <p:ph type="body" idx="1"/>
          </p:nvPr>
        </p:nvSpPr>
        <p:spPr/>
        <p:txBody>
          <a:bodyPr/>
          <a:lstStyle/>
          <a:p>
            <a:r>
              <a:rPr lang="en-GB" dirty="0"/>
              <a:t>This is a statement from recent consultation document on assessment of new curriculum</a:t>
            </a:r>
          </a:p>
          <a:p>
            <a:endParaRPr lang="en-GB" dirty="0"/>
          </a:p>
          <a:p>
            <a:r>
              <a:rPr lang="en-GB" dirty="0"/>
              <a:t>Individual settings 3-16 will have more autonomy in deciding how to document and assess what opportunities might this provide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25FA87-EF0F-470B-8C85-E4E65660B184}" type="slidenum">
              <a:rPr kumimoji="0" lang="en-GB"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9462579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973138"/>
            <a:ext cx="5486400" cy="3086100"/>
          </a:xfrm>
        </p:spPr>
      </p:sp>
      <p:sp>
        <p:nvSpPr>
          <p:cNvPr id="3" name="Notes Placeholder 2"/>
          <p:cNvSpPr>
            <a:spLocks noGrp="1"/>
          </p:cNvSpPr>
          <p:nvPr>
            <p:ph type="body" idx="1"/>
          </p:nvPr>
        </p:nvSpPr>
        <p:spPr/>
        <p:txBody>
          <a:bodyPr/>
          <a:lstStyle/>
          <a:p>
            <a:r>
              <a:rPr lang="en-GB" dirty="0"/>
              <a:t>This is a statement from recent consultation document on assessment of new curriculum</a:t>
            </a:r>
          </a:p>
          <a:p>
            <a:endParaRPr lang="en-GB" dirty="0"/>
          </a:p>
          <a:p>
            <a:r>
              <a:rPr lang="en-GB" dirty="0"/>
              <a:t>Individual settings 3-16 will have more autonomy in deciding how to document and assess what opportunities might this provide</a:t>
            </a:r>
          </a:p>
        </p:txBody>
      </p:sp>
      <p:sp>
        <p:nvSpPr>
          <p:cNvPr id="4" name="Slide Number Placeholder 3"/>
          <p:cNvSpPr>
            <a:spLocks noGrp="1"/>
          </p:cNvSpPr>
          <p:nvPr>
            <p:ph type="sldNum" sz="quarter" idx="5"/>
          </p:nvPr>
        </p:nvSpPr>
        <p:spPr/>
        <p:txBody>
          <a:bodyPr/>
          <a:lstStyle/>
          <a:p>
            <a:fld id="{3525FA87-EF0F-470B-8C85-E4E65660B184}" type="slidenum">
              <a:rPr lang="en-GB" smtClean="0"/>
              <a:t>7</a:t>
            </a:fld>
            <a:endParaRPr lang="en-GB"/>
          </a:p>
        </p:txBody>
      </p:sp>
    </p:spTree>
    <p:extLst>
      <p:ext uri="{BB962C8B-B14F-4D97-AF65-F5344CB8AC3E}">
        <p14:creationId xmlns:p14="http://schemas.microsoft.com/office/powerpoint/2010/main" val="31205493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Are  formal profiles the best approach?</a:t>
            </a:r>
          </a:p>
          <a:p>
            <a:r>
              <a:rPr lang="en-GB" dirty="0"/>
              <a:t>What about standardised tests?</a:t>
            </a:r>
          </a:p>
          <a:p>
            <a:r>
              <a:rPr lang="en-GB" dirty="0"/>
              <a:t>Will this capture the creativity and enterprise.</a:t>
            </a:r>
          </a:p>
          <a:p>
            <a:r>
              <a:rPr lang="en-GB" dirty="0"/>
              <a:t>Will it consider the health and confidence</a:t>
            </a:r>
          </a:p>
          <a:p>
            <a:r>
              <a:rPr lang="en-GB" dirty="0"/>
              <a:t>Will ethical citizens need opportunities to find out about looking after the natural world? Working together? Might assessment need to reflect this social – cultural context?</a:t>
            </a:r>
          </a:p>
          <a:p>
            <a:endParaRPr lang="en-GB" dirty="0"/>
          </a:p>
        </p:txBody>
      </p:sp>
      <p:sp>
        <p:nvSpPr>
          <p:cNvPr id="4" name="Slide Number Placeholder 3"/>
          <p:cNvSpPr>
            <a:spLocks noGrp="1"/>
          </p:cNvSpPr>
          <p:nvPr>
            <p:ph type="sldNum" sz="quarter" idx="5"/>
          </p:nvPr>
        </p:nvSpPr>
        <p:spPr/>
        <p:txBody>
          <a:bodyPr/>
          <a:lstStyle/>
          <a:p>
            <a:fld id="{3525FA87-EF0F-470B-8C85-E4E65660B184}" type="slidenum">
              <a:rPr lang="en-GB" smtClean="0"/>
              <a:t>8</a:t>
            </a:fld>
            <a:endParaRPr lang="en-GB"/>
          </a:p>
        </p:txBody>
      </p:sp>
    </p:spTree>
    <p:extLst>
      <p:ext uri="{BB962C8B-B14F-4D97-AF65-F5344CB8AC3E}">
        <p14:creationId xmlns:p14="http://schemas.microsoft.com/office/powerpoint/2010/main" val="27145849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Are  formal profiles the best approach?</a:t>
            </a:r>
          </a:p>
          <a:p>
            <a:r>
              <a:rPr lang="en-GB" dirty="0"/>
              <a:t>What about standardised tests?</a:t>
            </a:r>
          </a:p>
          <a:p>
            <a:r>
              <a:rPr lang="en-GB" dirty="0"/>
              <a:t>Will this capture the creativity and enterprise.</a:t>
            </a:r>
          </a:p>
          <a:p>
            <a:r>
              <a:rPr lang="en-GB" dirty="0"/>
              <a:t>Will it consider the health and confidence</a:t>
            </a:r>
          </a:p>
          <a:p>
            <a:r>
              <a:rPr lang="en-GB" dirty="0"/>
              <a:t>Will ethical citizens need opportunities to find out about looking after the natural world? Working together? Might assessment need to reflect this social – cultural context?</a:t>
            </a:r>
          </a:p>
          <a:p>
            <a:endParaRPr lang="en-GB" dirty="0"/>
          </a:p>
        </p:txBody>
      </p:sp>
      <p:sp>
        <p:nvSpPr>
          <p:cNvPr id="4" name="Slide Number Placeholder 3"/>
          <p:cNvSpPr>
            <a:spLocks noGrp="1"/>
          </p:cNvSpPr>
          <p:nvPr>
            <p:ph type="sldNum" sz="quarter" idx="5"/>
          </p:nvPr>
        </p:nvSpPr>
        <p:spPr/>
        <p:txBody>
          <a:bodyPr/>
          <a:lstStyle/>
          <a:p>
            <a:fld id="{3525FA87-EF0F-470B-8C85-E4E65660B184}" type="slidenum">
              <a:rPr lang="en-GB" smtClean="0"/>
              <a:t>9</a:t>
            </a:fld>
            <a:endParaRPr lang="en-GB"/>
          </a:p>
        </p:txBody>
      </p:sp>
    </p:spTree>
    <p:extLst>
      <p:ext uri="{BB962C8B-B14F-4D97-AF65-F5344CB8AC3E}">
        <p14:creationId xmlns:p14="http://schemas.microsoft.com/office/powerpoint/2010/main" val="2175044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cyclic process.</a:t>
            </a:r>
          </a:p>
          <a:p>
            <a:r>
              <a:rPr lang="en-GB" dirty="0"/>
              <a:t>Observing, listening talking with the child / children</a:t>
            </a:r>
          </a:p>
          <a:p>
            <a:r>
              <a:rPr lang="en-GB" dirty="0"/>
              <a:t>Reflecting and questioning what we see</a:t>
            </a:r>
          </a:p>
          <a:p>
            <a:r>
              <a:rPr lang="en-GB" dirty="0"/>
              <a:t>Planning the environment, resources, activities</a:t>
            </a:r>
          </a:p>
          <a:p>
            <a:r>
              <a:rPr lang="en-GB" dirty="0"/>
              <a:t>Implementing these ideas</a:t>
            </a:r>
          </a:p>
          <a:p>
            <a:r>
              <a:rPr lang="en-GB" dirty="0"/>
              <a:t>Considering the learning that takes place through various means</a:t>
            </a:r>
          </a:p>
          <a:p>
            <a:endParaRPr lang="en-GB" dirty="0"/>
          </a:p>
          <a:p>
            <a:r>
              <a:rPr lang="en-GB" dirty="0"/>
              <a:t>This will be the information for the start of the cycle again</a:t>
            </a:r>
          </a:p>
          <a:p>
            <a:endParaRPr lang="en-GB" dirty="0"/>
          </a:p>
          <a:p>
            <a:endParaRPr lang="en-GB" dirty="0"/>
          </a:p>
        </p:txBody>
      </p:sp>
      <p:sp>
        <p:nvSpPr>
          <p:cNvPr id="4" name="Slide Number Placeholder 3"/>
          <p:cNvSpPr>
            <a:spLocks noGrp="1"/>
          </p:cNvSpPr>
          <p:nvPr>
            <p:ph type="sldNum" sz="quarter" idx="5"/>
          </p:nvPr>
        </p:nvSpPr>
        <p:spPr/>
        <p:txBody>
          <a:bodyPr/>
          <a:lstStyle/>
          <a:p>
            <a:fld id="{3525FA87-EF0F-470B-8C85-E4E65660B184}" type="slidenum">
              <a:rPr lang="en-GB" smtClean="0"/>
              <a:t>10</a:t>
            </a:fld>
            <a:endParaRPr lang="en-GB"/>
          </a:p>
        </p:txBody>
      </p:sp>
    </p:spTree>
    <p:extLst>
      <p:ext uri="{BB962C8B-B14F-4D97-AF65-F5344CB8AC3E}">
        <p14:creationId xmlns:p14="http://schemas.microsoft.com/office/powerpoint/2010/main" val="25467208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 the learning same for each child?</a:t>
            </a:r>
          </a:p>
          <a:p>
            <a:r>
              <a:rPr lang="en-GB" dirty="0"/>
              <a:t>Is the child at the bottom aware of the weight they feel of the other children on top of them –forces?</a:t>
            </a:r>
          </a:p>
          <a:p>
            <a:endParaRPr lang="en-GB" dirty="0"/>
          </a:p>
          <a:p>
            <a:r>
              <a:rPr lang="en-GB" dirty="0"/>
              <a:t>Is the child in the blue top experience the  sensation of balancing to say upright?</a:t>
            </a:r>
          </a:p>
          <a:p>
            <a:r>
              <a:rPr lang="en-GB" dirty="0"/>
              <a:t>Is the child in red aware of the child in blue’s impact on their ability do stand? Might they also feel  the weight of the other child? Do they need to position their legs to balance?</a:t>
            </a:r>
          </a:p>
          <a:p>
            <a:r>
              <a:rPr lang="en-GB" dirty="0"/>
              <a:t>Are some of the children aware of energy.  How easy is it to move when you are at bottom compared to top?</a:t>
            </a:r>
          </a:p>
          <a:p>
            <a:endParaRPr lang="en-GB" dirty="0"/>
          </a:p>
          <a:p>
            <a:r>
              <a:rPr lang="en-GB" dirty="0"/>
              <a:t>How might adults discuss with children?</a:t>
            </a:r>
          </a:p>
          <a:p>
            <a:endParaRPr lang="en-GB" dirty="0"/>
          </a:p>
        </p:txBody>
      </p:sp>
      <p:sp>
        <p:nvSpPr>
          <p:cNvPr id="4" name="Slide Number Placeholder 3"/>
          <p:cNvSpPr>
            <a:spLocks noGrp="1"/>
          </p:cNvSpPr>
          <p:nvPr>
            <p:ph type="sldNum" sz="quarter" idx="5"/>
          </p:nvPr>
        </p:nvSpPr>
        <p:spPr/>
        <p:txBody>
          <a:bodyPr/>
          <a:lstStyle/>
          <a:p>
            <a:fld id="{3525FA87-EF0F-470B-8C85-E4E65660B184}" type="slidenum">
              <a:rPr lang="en-GB" smtClean="0"/>
              <a:t>11</a:t>
            </a:fld>
            <a:endParaRPr lang="en-GB"/>
          </a:p>
        </p:txBody>
      </p:sp>
    </p:spTree>
    <p:extLst>
      <p:ext uri="{BB962C8B-B14F-4D97-AF65-F5344CB8AC3E}">
        <p14:creationId xmlns:p14="http://schemas.microsoft.com/office/powerpoint/2010/main" val="374404863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 the learning same for each child?</a:t>
            </a:r>
          </a:p>
          <a:p>
            <a:r>
              <a:rPr lang="en-GB" dirty="0"/>
              <a:t>Is the child at the bottom aware of the weight they feel of the other children on top of them –forces?</a:t>
            </a:r>
          </a:p>
          <a:p>
            <a:endParaRPr lang="en-GB" dirty="0"/>
          </a:p>
          <a:p>
            <a:r>
              <a:rPr lang="en-GB" dirty="0"/>
              <a:t>Is the child in the blue top experience the  sensation of balancing to say upright?</a:t>
            </a:r>
          </a:p>
          <a:p>
            <a:r>
              <a:rPr lang="en-GB" dirty="0"/>
              <a:t>Is the child in red aware of the child in blue’s impact on their ability do stand? Might they also feel  the weight of the other child? Do they need to position their legs to balance?</a:t>
            </a:r>
          </a:p>
          <a:p>
            <a:r>
              <a:rPr lang="en-GB" dirty="0"/>
              <a:t>Are some of the children aware of energy.  How easy is it to move when you are at bottom compared to top?</a:t>
            </a:r>
          </a:p>
          <a:p>
            <a:endParaRPr lang="en-GB" dirty="0"/>
          </a:p>
          <a:p>
            <a:r>
              <a:rPr lang="en-GB" dirty="0"/>
              <a:t>How might adults discuss with children?</a:t>
            </a:r>
          </a:p>
          <a:p>
            <a:endParaRPr lang="en-GB" dirty="0"/>
          </a:p>
        </p:txBody>
      </p:sp>
      <p:sp>
        <p:nvSpPr>
          <p:cNvPr id="4" name="Slide Number Placeholder 3"/>
          <p:cNvSpPr>
            <a:spLocks noGrp="1"/>
          </p:cNvSpPr>
          <p:nvPr>
            <p:ph type="sldNum" sz="quarter" idx="5"/>
          </p:nvPr>
        </p:nvSpPr>
        <p:spPr/>
        <p:txBody>
          <a:bodyPr/>
          <a:lstStyle/>
          <a:p>
            <a:fld id="{3525FA87-EF0F-470B-8C85-E4E65660B184}" type="slidenum">
              <a:rPr lang="en-GB" smtClean="0"/>
              <a:t>12</a:t>
            </a:fld>
            <a:endParaRPr lang="en-GB"/>
          </a:p>
        </p:txBody>
      </p:sp>
    </p:spTree>
    <p:extLst>
      <p:ext uri="{BB962C8B-B14F-4D97-AF65-F5344CB8AC3E}">
        <p14:creationId xmlns:p14="http://schemas.microsoft.com/office/powerpoint/2010/main" val="81992597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 we tend to document mathematics and science in defined maths and science activities.</a:t>
            </a:r>
          </a:p>
          <a:p>
            <a:r>
              <a:rPr lang="en-GB" dirty="0"/>
              <a:t>To document in play do adults need to be able to identify the learning.</a:t>
            </a:r>
          </a:p>
          <a:p>
            <a:r>
              <a:rPr lang="en-GB" dirty="0"/>
              <a:t>What might help them do this</a:t>
            </a:r>
          </a:p>
          <a:p>
            <a:r>
              <a:rPr lang="en-GB" dirty="0"/>
              <a:t>Some reading on Moodle </a:t>
            </a:r>
          </a:p>
          <a:p>
            <a:r>
              <a:rPr lang="en-GB" dirty="0"/>
              <a:t>Gealy et al.,  </a:t>
            </a:r>
          </a:p>
        </p:txBody>
      </p:sp>
      <p:sp>
        <p:nvSpPr>
          <p:cNvPr id="4" name="Slide Number Placeholder 3"/>
          <p:cNvSpPr>
            <a:spLocks noGrp="1"/>
          </p:cNvSpPr>
          <p:nvPr>
            <p:ph type="sldNum" sz="quarter" idx="5"/>
          </p:nvPr>
        </p:nvSpPr>
        <p:spPr/>
        <p:txBody>
          <a:bodyPr/>
          <a:lstStyle/>
          <a:p>
            <a:fld id="{3525FA87-EF0F-470B-8C85-E4E65660B184}" type="slidenum">
              <a:rPr lang="en-GB" smtClean="0"/>
              <a:t>13</a:t>
            </a:fld>
            <a:endParaRPr lang="en-GB"/>
          </a:p>
        </p:txBody>
      </p:sp>
    </p:spTree>
    <p:extLst>
      <p:ext uri="{BB962C8B-B14F-4D97-AF65-F5344CB8AC3E}">
        <p14:creationId xmlns:p14="http://schemas.microsoft.com/office/powerpoint/2010/main" val="17231542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 we tend to document mathematics and science in defined maths and science activities.</a:t>
            </a:r>
          </a:p>
          <a:p>
            <a:r>
              <a:rPr lang="en-GB" dirty="0"/>
              <a:t>To document in play do adults need to be able to identify the learning.</a:t>
            </a:r>
          </a:p>
          <a:p>
            <a:r>
              <a:rPr lang="en-GB" dirty="0"/>
              <a:t>What might help them do this</a:t>
            </a:r>
          </a:p>
          <a:p>
            <a:r>
              <a:rPr lang="en-GB" dirty="0"/>
              <a:t>Some reading on Moodle </a:t>
            </a:r>
          </a:p>
          <a:p>
            <a:r>
              <a:rPr lang="en-GB" dirty="0"/>
              <a:t>Gealy et al.,  </a:t>
            </a:r>
          </a:p>
        </p:txBody>
      </p:sp>
      <p:sp>
        <p:nvSpPr>
          <p:cNvPr id="4" name="Slide Number Placeholder 3"/>
          <p:cNvSpPr>
            <a:spLocks noGrp="1"/>
          </p:cNvSpPr>
          <p:nvPr>
            <p:ph type="sldNum" sz="quarter" idx="5"/>
          </p:nvPr>
        </p:nvSpPr>
        <p:spPr/>
        <p:txBody>
          <a:bodyPr/>
          <a:lstStyle/>
          <a:p>
            <a:fld id="{3525FA87-EF0F-470B-8C85-E4E65660B184}" type="slidenum">
              <a:rPr lang="en-GB" smtClean="0"/>
              <a:t>14</a:t>
            </a:fld>
            <a:endParaRPr lang="en-GB"/>
          </a:p>
        </p:txBody>
      </p:sp>
    </p:spTree>
    <p:extLst>
      <p:ext uri="{BB962C8B-B14F-4D97-AF65-F5344CB8AC3E}">
        <p14:creationId xmlns:p14="http://schemas.microsoft.com/office/powerpoint/2010/main" val="84821021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stimulating,  ,well planned variety of environments with engaged adults  provides for better quality assessment of learning</a:t>
            </a:r>
          </a:p>
          <a:p>
            <a:endParaRPr lang="en-GB" dirty="0"/>
          </a:p>
          <a:p>
            <a:r>
              <a:rPr lang="en-GB" dirty="0"/>
              <a:t>Some children engage outdoors more positively than indoors? Is it fair to only assess maths and science and all areas of learning indoors.</a:t>
            </a:r>
          </a:p>
          <a:p>
            <a:endParaRPr lang="en-GB" dirty="0"/>
          </a:p>
          <a:p>
            <a:r>
              <a:rPr lang="en-GB" dirty="0"/>
              <a:t>Is a summative end of year or term assessment comprehensive enough?...</a:t>
            </a:r>
          </a:p>
          <a:p>
            <a:endParaRPr lang="en-GB" dirty="0"/>
          </a:p>
          <a:p>
            <a:r>
              <a:rPr lang="en-GB" dirty="0"/>
              <a:t>Is learning different for the individual child compared to the same child with their peers, with an adult….</a:t>
            </a:r>
          </a:p>
          <a:p>
            <a:endParaRPr lang="en-GB" dirty="0"/>
          </a:p>
          <a:p>
            <a:r>
              <a:rPr lang="en-GB" dirty="0"/>
              <a:t>Many approaches are social-cultural – Vygotsky.</a:t>
            </a:r>
          </a:p>
          <a:p>
            <a:r>
              <a:rPr lang="en-GB" dirty="0"/>
              <a:t> So why assess children on their own without peer interaction</a:t>
            </a:r>
          </a:p>
          <a:p>
            <a:r>
              <a:rPr lang="en-GB" dirty="0"/>
              <a:t>Think of group versus individual learning</a:t>
            </a:r>
          </a:p>
          <a:p>
            <a:endParaRPr lang="en-GB" dirty="0"/>
          </a:p>
          <a:p>
            <a:r>
              <a:rPr lang="en-GB" dirty="0"/>
              <a:t>Do we revisit ideas in different ways.?</a:t>
            </a:r>
          </a:p>
          <a:p>
            <a:r>
              <a:rPr lang="en-GB" dirty="0"/>
              <a:t>Water being dripped down a slope, balls rolling down a slope, children rolling themselves down a slope. Investigating different slopes, different </a:t>
            </a:r>
            <a:r>
              <a:rPr lang="en-GB" dirty="0" err="1"/>
              <a:t>surfases</a:t>
            </a:r>
            <a:r>
              <a:rPr lang="en-GB" dirty="0"/>
              <a:t>,</a:t>
            </a:r>
          </a:p>
          <a:p>
            <a:endParaRPr lang="en-GB" dirty="0"/>
          </a:p>
        </p:txBody>
      </p:sp>
      <p:sp>
        <p:nvSpPr>
          <p:cNvPr id="4" name="Slide Number Placeholder 3"/>
          <p:cNvSpPr>
            <a:spLocks noGrp="1"/>
          </p:cNvSpPr>
          <p:nvPr>
            <p:ph type="sldNum" sz="quarter" idx="5"/>
          </p:nvPr>
        </p:nvSpPr>
        <p:spPr/>
        <p:txBody>
          <a:bodyPr/>
          <a:lstStyle/>
          <a:p>
            <a:fld id="{3525FA87-EF0F-470B-8C85-E4E65660B184}" type="slidenum">
              <a:rPr lang="en-GB" smtClean="0"/>
              <a:t>15</a:t>
            </a:fld>
            <a:endParaRPr lang="en-GB"/>
          </a:p>
        </p:txBody>
      </p:sp>
    </p:spTree>
    <p:extLst>
      <p:ext uri="{BB962C8B-B14F-4D97-AF65-F5344CB8AC3E}">
        <p14:creationId xmlns:p14="http://schemas.microsoft.com/office/powerpoint/2010/main" val="173060613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stimulating,  ,well planned variety of environments with engaged adults  provides for better quality assessment of learning</a:t>
            </a:r>
          </a:p>
          <a:p>
            <a:endParaRPr lang="en-GB" dirty="0"/>
          </a:p>
          <a:p>
            <a:r>
              <a:rPr lang="en-GB" dirty="0"/>
              <a:t>Some children engage outdoors more positively than indoors? Is it fair to only assess maths and science and all areas of learning indoors.</a:t>
            </a:r>
          </a:p>
          <a:p>
            <a:endParaRPr lang="en-GB" dirty="0"/>
          </a:p>
          <a:p>
            <a:r>
              <a:rPr lang="en-GB" dirty="0"/>
              <a:t>Is a summative end of year or term assessment comprehensive enough?...</a:t>
            </a:r>
          </a:p>
          <a:p>
            <a:endParaRPr lang="en-GB" dirty="0"/>
          </a:p>
          <a:p>
            <a:r>
              <a:rPr lang="en-GB" dirty="0"/>
              <a:t>Is learning different for the individual child compared to the same child with their peers, with an adult….</a:t>
            </a:r>
          </a:p>
          <a:p>
            <a:endParaRPr lang="en-GB" dirty="0"/>
          </a:p>
          <a:p>
            <a:r>
              <a:rPr lang="en-GB" dirty="0"/>
              <a:t>Many approaches are social-cultural – Vygotsky.</a:t>
            </a:r>
          </a:p>
          <a:p>
            <a:r>
              <a:rPr lang="en-GB" dirty="0"/>
              <a:t> So why assess children on their own without peer interaction</a:t>
            </a:r>
          </a:p>
          <a:p>
            <a:r>
              <a:rPr lang="en-GB" dirty="0"/>
              <a:t>Think of group versus individual learning</a:t>
            </a:r>
          </a:p>
          <a:p>
            <a:endParaRPr lang="en-GB" dirty="0"/>
          </a:p>
          <a:p>
            <a:r>
              <a:rPr lang="en-GB" dirty="0"/>
              <a:t>Do we revisit ideas in different ways.?</a:t>
            </a:r>
          </a:p>
          <a:p>
            <a:r>
              <a:rPr lang="en-GB" dirty="0"/>
              <a:t>Water being dripped down a slope, balls rolling down a slope, children rolling themselves down a slope. Investigating different slopes, different </a:t>
            </a:r>
            <a:r>
              <a:rPr lang="en-GB" dirty="0" err="1"/>
              <a:t>surfases</a:t>
            </a:r>
            <a:r>
              <a:rPr lang="en-GB" dirty="0"/>
              <a:t>,</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25FA87-EF0F-470B-8C85-E4E65660B184}" type="slidenum">
              <a:rPr kumimoji="0" lang="en-GB" sz="1200" b="0" i="0" u="none" strike="noStrike" kern="1200" cap="none" spc="0" normalizeH="0" baseline="0" noProof="0" smtClean="0">
                <a:ln>
                  <a:noFill/>
                </a:ln>
                <a:solidFill>
                  <a:prstClr val="black"/>
                </a:solidFill>
                <a:effectLst/>
                <a:uLnTx/>
                <a:uFillTx/>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dirty="0">
              <a:ln>
                <a:noFill/>
              </a:ln>
              <a:solidFill>
                <a:prstClr val="black"/>
              </a:solidFill>
              <a:effectLst/>
              <a:uLnTx/>
              <a:uFillTx/>
              <a:ea typeface="+mn-ea"/>
              <a:cs typeface="+mn-cs"/>
            </a:endParaRPr>
          </a:p>
        </p:txBody>
      </p:sp>
    </p:spTree>
    <p:extLst>
      <p:ext uri="{BB962C8B-B14F-4D97-AF65-F5344CB8AC3E}">
        <p14:creationId xmlns:p14="http://schemas.microsoft.com/office/powerpoint/2010/main" val="340420841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child may demonstrate understanding of counting in a big physical way,  which is less visible in a worksheet.</a:t>
            </a:r>
          </a:p>
          <a:p>
            <a:endParaRPr lang="en-GB" dirty="0"/>
          </a:p>
          <a:p>
            <a:r>
              <a:rPr lang="en-GB" dirty="0"/>
              <a:t>A child can talk about the Lifecyle of a butterfly using detailed specialised vocabulary which may not be visible in a writing task.</a:t>
            </a:r>
          </a:p>
          <a:p>
            <a:endParaRPr lang="en-GB" dirty="0"/>
          </a:p>
          <a:p>
            <a:r>
              <a:rPr lang="en-GB" dirty="0"/>
              <a:t>A child is able to consider why things float/ sink and discuss their ideas with an interested adult during play. This may not be visible in a more formal task.</a:t>
            </a:r>
          </a:p>
          <a:p>
            <a:r>
              <a:rPr lang="en-GB" dirty="0"/>
              <a:t>How can adult ensure learning is made visible?</a:t>
            </a:r>
          </a:p>
          <a:p>
            <a:endParaRPr lang="en-GB" dirty="0"/>
          </a:p>
        </p:txBody>
      </p:sp>
      <p:sp>
        <p:nvSpPr>
          <p:cNvPr id="4" name="Slide Number Placeholder 3"/>
          <p:cNvSpPr>
            <a:spLocks noGrp="1"/>
          </p:cNvSpPr>
          <p:nvPr>
            <p:ph type="sldNum" sz="quarter" idx="5"/>
          </p:nvPr>
        </p:nvSpPr>
        <p:spPr/>
        <p:txBody>
          <a:bodyPr/>
          <a:lstStyle/>
          <a:p>
            <a:fld id="{3525FA87-EF0F-470B-8C85-E4E65660B184}" type="slidenum">
              <a:rPr lang="en-GB" smtClean="0"/>
              <a:t>17</a:t>
            </a:fld>
            <a:endParaRPr lang="en-GB"/>
          </a:p>
        </p:txBody>
      </p:sp>
    </p:spTree>
    <p:extLst>
      <p:ext uri="{BB962C8B-B14F-4D97-AF65-F5344CB8AC3E}">
        <p14:creationId xmlns:p14="http://schemas.microsoft.com/office/powerpoint/2010/main" val="345916402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Assessment involves revisiting and discussing .</a:t>
            </a:r>
          </a:p>
          <a:p>
            <a:r>
              <a:rPr lang="en-GB" dirty="0"/>
              <a:t>As noted in New Curriculum it is not a ‘one off’</a:t>
            </a:r>
          </a:p>
          <a:p>
            <a:r>
              <a:rPr lang="en-GB" dirty="0"/>
              <a:t>It is part of the child’s every day experiences both child and adult led.</a:t>
            </a:r>
          </a:p>
          <a:p>
            <a:r>
              <a:rPr lang="en-GB" dirty="0"/>
              <a:t>One practitioner may see a child in a different way. May have had a different experience.  What if some staff are outdoors more , might the see the child’s progress very differently to the child indoors?</a:t>
            </a:r>
          </a:p>
          <a:p>
            <a:endParaRPr lang="en-GB" dirty="0"/>
          </a:p>
        </p:txBody>
      </p:sp>
      <p:sp>
        <p:nvSpPr>
          <p:cNvPr id="4" name="Slide Number Placeholder 3"/>
          <p:cNvSpPr>
            <a:spLocks noGrp="1"/>
          </p:cNvSpPr>
          <p:nvPr>
            <p:ph type="sldNum" sz="quarter" idx="5"/>
          </p:nvPr>
        </p:nvSpPr>
        <p:spPr/>
        <p:txBody>
          <a:bodyPr/>
          <a:lstStyle/>
          <a:p>
            <a:fld id="{3525FA87-EF0F-470B-8C85-E4E65660B184}" type="slidenum">
              <a:rPr lang="en-GB" smtClean="0"/>
              <a:t>18</a:t>
            </a:fld>
            <a:endParaRPr lang="en-GB"/>
          </a:p>
        </p:txBody>
      </p:sp>
    </p:spTree>
    <p:extLst>
      <p:ext uri="{BB962C8B-B14F-4D97-AF65-F5344CB8AC3E}">
        <p14:creationId xmlns:p14="http://schemas.microsoft.com/office/powerpoint/2010/main" val="100057057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Consider in science and maths- they can consider the new curriculum. Curiosity , discovery are valued skills, as well as specific science / maths   knowledge.</a:t>
            </a:r>
          </a:p>
          <a:p>
            <a:endParaRPr lang="en-GB" dirty="0"/>
          </a:p>
          <a:p>
            <a:endParaRPr lang="en-GB" dirty="0"/>
          </a:p>
        </p:txBody>
      </p:sp>
      <p:sp>
        <p:nvSpPr>
          <p:cNvPr id="4" name="Slide Number Placeholder 3"/>
          <p:cNvSpPr>
            <a:spLocks noGrp="1"/>
          </p:cNvSpPr>
          <p:nvPr>
            <p:ph type="sldNum" sz="quarter" idx="5"/>
          </p:nvPr>
        </p:nvSpPr>
        <p:spPr/>
        <p:txBody>
          <a:bodyPr/>
          <a:lstStyle/>
          <a:p>
            <a:fld id="{3525FA87-EF0F-470B-8C85-E4E65660B184}" type="slidenum">
              <a:rPr lang="en-GB" smtClean="0"/>
              <a:t>19</a:t>
            </a:fld>
            <a:endParaRPr lang="en-GB"/>
          </a:p>
        </p:txBody>
      </p:sp>
    </p:spTree>
    <p:extLst>
      <p:ext uri="{BB962C8B-B14F-4D97-AF65-F5344CB8AC3E}">
        <p14:creationId xmlns:p14="http://schemas.microsoft.com/office/powerpoint/2010/main" val="113979053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Consider in science and maths- they can consider the new curriculum. Curiosity , discovery are valued skills, as well as specific science / maths   knowledge.</a:t>
            </a:r>
          </a:p>
          <a:p>
            <a:endParaRPr lang="en-GB" dirty="0"/>
          </a:p>
          <a:p>
            <a:endParaRPr lang="en-GB" dirty="0"/>
          </a:p>
        </p:txBody>
      </p:sp>
      <p:sp>
        <p:nvSpPr>
          <p:cNvPr id="4" name="Slide Number Placeholder 3"/>
          <p:cNvSpPr>
            <a:spLocks noGrp="1"/>
          </p:cNvSpPr>
          <p:nvPr>
            <p:ph type="sldNum" sz="quarter" idx="5"/>
          </p:nvPr>
        </p:nvSpPr>
        <p:spPr/>
        <p:txBody>
          <a:bodyPr/>
          <a:lstStyle/>
          <a:p>
            <a:fld id="{3525FA87-EF0F-470B-8C85-E4E65660B184}" type="slidenum">
              <a:rPr lang="en-GB" smtClean="0"/>
              <a:t>20</a:t>
            </a:fld>
            <a:endParaRPr lang="en-GB"/>
          </a:p>
        </p:txBody>
      </p:sp>
    </p:spTree>
    <p:extLst>
      <p:ext uri="{BB962C8B-B14F-4D97-AF65-F5344CB8AC3E}">
        <p14:creationId xmlns:p14="http://schemas.microsoft.com/office/powerpoint/2010/main" val="287818157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Consider in science and maths- they can consider the new curriculum. Curiosity , discovery are valued skills, as well as specific science / maths   knowledge.</a:t>
            </a:r>
          </a:p>
          <a:p>
            <a:endParaRPr lang="en-GB"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25FA87-EF0F-470B-8C85-E4E65660B184}" type="slidenum">
              <a:rPr kumimoji="0" lang="en-GB" sz="1200" b="0" i="0" u="none" strike="noStrike" kern="1200" cap="none" spc="0" normalizeH="0" baseline="0" noProof="0" smtClean="0">
                <a:ln>
                  <a:noFill/>
                </a:ln>
                <a:solidFill>
                  <a:prstClr val="black"/>
                </a:solidFill>
                <a:effectLst/>
                <a:uLnTx/>
                <a:uFillTx/>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dirty="0">
              <a:ln>
                <a:noFill/>
              </a:ln>
              <a:solidFill>
                <a:prstClr val="black"/>
              </a:solidFill>
              <a:effectLst/>
              <a:uLnTx/>
              <a:uFillTx/>
              <a:ea typeface="+mn-ea"/>
              <a:cs typeface="+mn-cs"/>
            </a:endParaRPr>
          </a:p>
        </p:txBody>
      </p:sp>
    </p:spTree>
    <p:extLst>
      <p:ext uri="{BB962C8B-B14F-4D97-AF65-F5344CB8AC3E}">
        <p14:creationId xmlns:p14="http://schemas.microsoft.com/office/powerpoint/2010/main" val="260517067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Consider in science and maths- they can consider the new curriculum. Curiosity , discovery are valued skills, as well as specific science / maths   knowledge.</a:t>
            </a:r>
          </a:p>
          <a:p>
            <a:endParaRPr lang="en-GB"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25FA87-EF0F-470B-8C85-E4E65660B184}" type="slidenum">
              <a:rPr kumimoji="0" lang="en-GB" sz="1200" b="0" i="0" u="none" strike="noStrike" kern="1200" cap="none" spc="0" normalizeH="0" baseline="0" noProof="0" smtClean="0">
                <a:ln>
                  <a:noFill/>
                </a:ln>
                <a:solidFill>
                  <a:prstClr val="black"/>
                </a:solidFill>
                <a:effectLst/>
                <a:uLnTx/>
                <a:uFillTx/>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dirty="0">
              <a:ln>
                <a:noFill/>
              </a:ln>
              <a:solidFill>
                <a:prstClr val="black"/>
              </a:solidFill>
              <a:effectLst/>
              <a:uLnTx/>
              <a:uFillTx/>
              <a:ea typeface="+mn-ea"/>
              <a:cs typeface="+mn-cs"/>
            </a:endParaRPr>
          </a:p>
        </p:txBody>
      </p:sp>
    </p:spTree>
    <p:extLst>
      <p:ext uri="{BB962C8B-B14F-4D97-AF65-F5344CB8AC3E}">
        <p14:creationId xmlns:p14="http://schemas.microsoft.com/office/powerpoint/2010/main" val="272579052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links to cycle of learning.</a:t>
            </a:r>
          </a:p>
          <a:p>
            <a:r>
              <a:rPr lang="en-GB" dirty="0"/>
              <a:t>Continuous </a:t>
            </a:r>
          </a:p>
          <a:p>
            <a:r>
              <a:rPr lang="en-GB" dirty="0"/>
              <a:t>Not a test at end – a much more comprehensive  process</a:t>
            </a:r>
          </a:p>
        </p:txBody>
      </p:sp>
      <p:sp>
        <p:nvSpPr>
          <p:cNvPr id="4" name="Slide Number Placeholder 3"/>
          <p:cNvSpPr>
            <a:spLocks noGrp="1"/>
          </p:cNvSpPr>
          <p:nvPr>
            <p:ph type="sldNum" sz="quarter" idx="5"/>
          </p:nvPr>
        </p:nvSpPr>
        <p:spPr/>
        <p:txBody>
          <a:bodyPr/>
          <a:lstStyle/>
          <a:p>
            <a:fld id="{3525FA87-EF0F-470B-8C85-E4E65660B184}" type="slidenum">
              <a:rPr lang="en-GB" smtClean="0"/>
              <a:t>23</a:t>
            </a:fld>
            <a:endParaRPr lang="en-GB"/>
          </a:p>
        </p:txBody>
      </p:sp>
    </p:spTree>
    <p:extLst>
      <p:ext uri="{BB962C8B-B14F-4D97-AF65-F5344CB8AC3E}">
        <p14:creationId xmlns:p14="http://schemas.microsoft.com/office/powerpoint/2010/main" val="133036433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links to cycle of learning.</a:t>
            </a:r>
          </a:p>
          <a:p>
            <a:r>
              <a:rPr lang="en-GB" dirty="0"/>
              <a:t>Continuous </a:t>
            </a:r>
          </a:p>
          <a:p>
            <a:r>
              <a:rPr lang="en-GB" dirty="0"/>
              <a:t>Not a test at end – a much more comprehensive  process</a:t>
            </a:r>
          </a:p>
        </p:txBody>
      </p:sp>
      <p:sp>
        <p:nvSpPr>
          <p:cNvPr id="4" name="Slide Number Placeholder 3"/>
          <p:cNvSpPr>
            <a:spLocks noGrp="1"/>
          </p:cNvSpPr>
          <p:nvPr>
            <p:ph type="sldNum" sz="quarter" idx="5"/>
          </p:nvPr>
        </p:nvSpPr>
        <p:spPr/>
        <p:txBody>
          <a:bodyPr/>
          <a:lstStyle/>
          <a:p>
            <a:fld id="{3525FA87-EF0F-470B-8C85-E4E65660B184}" type="slidenum">
              <a:rPr lang="en-GB" smtClean="0"/>
              <a:t>24</a:t>
            </a:fld>
            <a:endParaRPr lang="en-GB"/>
          </a:p>
        </p:txBody>
      </p:sp>
    </p:spTree>
    <p:extLst>
      <p:ext uri="{BB962C8B-B14F-4D97-AF65-F5344CB8AC3E}">
        <p14:creationId xmlns:p14="http://schemas.microsoft.com/office/powerpoint/2010/main" val="161155073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Can they think of examples they use in settings?</a:t>
            </a:r>
          </a:p>
        </p:txBody>
      </p:sp>
      <p:sp>
        <p:nvSpPr>
          <p:cNvPr id="4" name="Slide Number Placeholder 3"/>
          <p:cNvSpPr>
            <a:spLocks noGrp="1"/>
          </p:cNvSpPr>
          <p:nvPr>
            <p:ph type="sldNum" sz="quarter" idx="5"/>
          </p:nvPr>
        </p:nvSpPr>
        <p:spPr/>
        <p:txBody>
          <a:bodyPr/>
          <a:lstStyle/>
          <a:p>
            <a:fld id="{3525FA87-EF0F-470B-8C85-E4E65660B184}" type="slidenum">
              <a:rPr lang="en-GB" smtClean="0"/>
              <a:t>25</a:t>
            </a:fld>
            <a:endParaRPr lang="en-GB"/>
          </a:p>
        </p:txBody>
      </p:sp>
    </p:spTree>
    <p:extLst>
      <p:ext uri="{BB962C8B-B14F-4D97-AF65-F5344CB8AC3E}">
        <p14:creationId xmlns:p14="http://schemas.microsoft.com/office/powerpoint/2010/main" val="108292492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Can they think of examples they use in settings?</a:t>
            </a:r>
          </a:p>
        </p:txBody>
      </p:sp>
      <p:sp>
        <p:nvSpPr>
          <p:cNvPr id="4" name="Slide Number Placeholder 3"/>
          <p:cNvSpPr>
            <a:spLocks noGrp="1"/>
          </p:cNvSpPr>
          <p:nvPr>
            <p:ph type="sldNum" sz="quarter" idx="5"/>
          </p:nvPr>
        </p:nvSpPr>
        <p:spPr/>
        <p:txBody>
          <a:bodyPr/>
          <a:lstStyle/>
          <a:p>
            <a:fld id="{3525FA87-EF0F-470B-8C85-E4E65660B184}" type="slidenum">
              <a:rPr lang="en-GB" smtClean="0"/>
              <a:t>26</a:t>
            </a:fld>
            <a:endParaRPr lang="en-GB"/>
          </a:p>
        </p:txBody>
      </p:sp>
    </p:spTree>
    <p:extLst>
      <p:ext uri="{BB962C8B-B14F-4D97-AF65-F5344CB8AC3E}">
        <p14:creationId xmlns:p14="http://schemas.microsoft.com/office/powerpoint/2010/main" val="262056639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Consider Reggio documentation – the web sites has examples</a:t>
            </a:r>
          </a:p>
          <a:p>
            <a:endParaRPr lang="en-GB" dirty="0"/>
          </a:p>
          <a:p>
            <a:r>
              <a:rPr lang="en-GB" dirty="0"/>
              <a:t>Documentation is a significant part of the approach and allows children to revisit their learning</a:t>
            </a:r>
          </a:p>
        </p:txBody>
      </p:sp>
      <p:sp>
        <p:nvSpPr>
          <p:cNvPr id="4" name="Slide Number Placeholder 3"/>
          <p:cNvSpPr>
            <a:spLocks noGrp="1"/>
          </p:cNvSpPr>
          <p:nvPr>
            <p:ph type="sldNum" sz="quarter" idx="5"/>
          </p:nvPr>
        </p:nvSpPr>
        <p:spPr/>
        <p:txBody>
          <a:bodyPr/>
          <a:lstStyle/>
          <a:p>
            <a:fld id="{3525FA87-EF0F-470B-8C85-E4E65660B184}" type="slidenum">
              <a:rPr lang="en-GB" smtClean="0"/>
              <a:t>27</a:t>
            </a:fld>
            <a:endParaRPr lang="en-GB"/>
          </a:p>
        </p:txBody>
      </p:sp>
    </p:spTree>
    <p:extLst>
      <p:ext uri="{BB962C8B-B14F-4D97-AF65-F5344CB8AC3E}">
        <p14:creationId xmlns:p14="http://schemas.microsoft.com/office/powerpoint/2010/main" val="148715711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Consider Reggio documentation – the web sites has examples</a:t>
            </a:r>
          </a:p>
          <a:p>
            <a:endParaRPr lang="en-GB" dirty="0"/>
          </a:p>
          <a:p>
            <a:r>
              <a:rPr lang="en-GB" dirty="0"/>
              <a:t>Documentation is a significant part of the approach and allows children to revisit their learning</a:t>
            </a:r>
          </a:p>
        </p:txBody>
      </p:sp>
      <p:sp>
        <p:nvSpPr>
          <p:cNvPr id="4" name="Slide Number Placeholder 3"/>
          <p:cNvSpPr>
            <a:spLocks noGrp="1"/>
          </p:cNvSpPr>
          <p:nvPr>
            <p:ph type="sldNum" sz="quarter" idx="5"/>
          </p:nvPr>
        </p:nvSpPr>
        <p:spPr/>
        <p:txBody>
          <a:bodyPr/>
          <a:lstStyle/>
          <a:p>
            <a:fld id="{3525FA87-EF0F-470B-8C85-E4E65660B184}" type="slidenum">
              <a:rPr lang="en-GB" smtClean="0"/>
              <a:t>28</a:t>
            </a:fld>
            <a:endParaRPr lang="en-GB"/>
          </a:p>
        </p:txBody>
      </p:sp>
    </p:spTree>
    <p:extLst>
      <p:ext uri="{BB962C8B-B14F-4D97-AF65-F5344CB8AC3E}">
        <p14:creationId xmlns:p14="http://schemas.microsoft.com/office/powerpoint/2010/main" val="201389257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Photographs, child own work in many different forms ‘100 languages of learning’ are part of this process</a:t>
            </a:r>
          </a:p>
        </p:txBody>
      </p:sp>
      <p:sp>
        <p:nvSpPr>
          <p:cNvPr id="4" name="Slide Number Placeholder 3"/>
          <p:cNvSpPr>
            <a:spLocks noGrp="1"/>
          </p:cNvSpPr>
          <p:nvPr>
            <p:ph type="sldNum" sz="quarter" idx="5"/>
          </p:nvPr>
        </p:nvSpPr>
        <p:spPr/>
        <p:txBody>
          <a:bodyPr/>
          <a:lstStyle/>
          <a:p>
            <a:fld id="{3525FA87-EF0F-470B-8C85-E4E65660B184}" type="slidenum">
              <a:rPr lang="en-GB" smtClean="0"/>
              <a:t>29</a:t>
            </a:fld>
            <a:endParaRPr lang="en-GB"/>
          </a:p>
        </p:txBody>
      </p:sp>
    </p:spTree>
    <p:extLst>
      <p:ext uri="{BB962C8B-B14F-4D97-AF65-F5344CB8AC3E}">
        <p14:creationId xmlns:p14="http://schemas.microsoft.com/office/powerpoint/2010/main" val="265991675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Te</a:t>
            </a:r>
            <a:r>
              <a:rPr lang="en-GB" dirty="0"/>
              <a:t> </a:t>
            </a:r>
            <a:r>
              <a:rPr lang="en-GB" dirty="0" err="1"/>
              <a:t>Whariki</a:t>
            </a:r>
            <a:r>
              <a:rPr lang="en-GB" dirty="0"/>
              <a:t> – Margaret </a:t>
            </a:r>
            <a:r>
              <a:rPr lang="en-GB" dirty="0" err="1"/>
              <a:t>Carr</a:t>
            </a:r>
            <a:r>
              <a:rPr lang="en-GB" dirty="0"/>
              <a:t> and Wendy Lee</a:t>
            </a:r>
          </a:p>
          <a:p>
            <a:endParaRPr lang="en-GB" dirty="0"/>
          </a:p>
          <a:p>
            <a:r>
              <a:rPr lang="en-GB" dirty="0"/>
              <a:t>This another way of making child’s learning visible</a:t>
            </a:r>
          </a:p>
          <a:p>
            <a:endParaRPr lang="en-GB" dirty="0"/>
          </a:p>
          <a:p>
            <a:r>
              <a:rPr lang="en-GB" dirty="0"/>
              <a:t>Provides a way to </a:t>
            </a:r>
          </a:p>
          <a:p>
            <a:r>
              <a:rPr lang="en-GB" dirty="0"/>
              <a:t>Monitor</a:t>
            </a:r>
          </a:p>
          <a:p>
            <a:r>
              <a:rPr lang="en-GB" dirty="0"/>
              <a:t>Document </a:t>
            </a:r>
          </a:p>
          <a:p>
            <a:r>
              <a:rPr lang="en-GB" dirty="0"/>
              <a:t>Assess</a:t>
            </a:r>
          </a:p>
          <a:p>
            <a:endParaRPr lang="en-GB" dirty="0"/>
          </a:p>
          <a:p>
            <a:r>
              <a:rPr lang="en-GB" dirty="0"/>
              <a:t>Like Reggio – role for wider learning community- parents…</a:t>
            </a:r>
          </a:p>
          <a:p>
            <a:endParaRPr lang="en-GB" dirty="0"/>
          </a:p>
          <a:p>
            <a:r>
              <a:rPr lang="en-GB" dirty="0"/>
              <a:t>Drummond, T. (no date) Looking Closely at Children Writing Learning Stories </a:t>
            </a:r>
            <a:r>
              <a:rPr lang="en-GB" dirty="0">
                <a:hlinkClick r:id="rId3"/>
              </a:rPr>
              <a:t>https://tomdrummond.com/looking-closely-at-children/writing-learning-stories/</a:t>
            </a:r>
            <a:endParaRPr lang="en-GB" dirty="0"/>
          </a:p>
          <a:p>
            <a:r>
              <a:rPr lang="en-GB" dirty="0"/>
              <a:t> (Accessed 16th September 2021).</a:t>
            </a:r>
          </a:p>
          <a:p>
            <a:endParaRPr lang="en-GB" dirty="0"/>
          </a:p>
        </p:txBody>
      </p:sp>
      <p:sp>
        <p:nvSpPr>
          <p:cNvPr id="4" name="Slide Number Placeholder 3"/>
          <p:cNvSpPr>
            <a:spLocks noGrp="1"/>
          </p:cNvSpPr>
          <p:nvPr>
            <p:ph type="sldNum" sz="quarter" idx="5"/>
          </p:nvPr>
        </p:nvSpPr>
        <p:spPr/>
        <p:txBody>
          <a:bodyPr/>
          <a:lstStyle/>
          <a:p>
            <a:fld id="{3525FA87-EF0F-470B-8C85-E4E65660B184}" type="slidenum">
              <a:rPr lang="en-GB" smtClean="0"/>
              <a:t>30</a:t>
            </a:fld>
            <a:endParaRPr lang="en-GB"/>
          </a:p>
        </p:txBody>
      </p:sp>
    </p:spTree>
    <p:extLst>
      <p:ext uri="{BB962C8B-B14F-4D97-AF65-F5344CB8AC3E}">
        <p14:creationId xmlns:p14="http://schemas.microsoft.com/office/powerpoint/2010/main" val="52724016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Te</a:t>
            </a:r>
            <a:r>
              <a:rPr lang="en-GB" dirty="0"/>
              <a:t> </a:t>
            </a:r>
            <a:r>
              <a:rPr lang="en-GB" dirty="0" err="1"/>
              <a:t>Whariki</a:t>
            </a:r>
            <a:r>
              <a:rPr lang="en-GB" dirty="0"/>
              <a:t> – Margaret </a:t>
            </a:r>
            <a:r>
              <a:rPr lang="en-GB" dirty="0" err="1"/>
              <a:t>Carr</a:t>
            </a:r>
            <a:r>
              <a:rPr lang="en-GB" dirty="0"/>
              <a:t> and Wendy Lee</a:t>
            </a:r>
          </a:p>
          <a:p>
            <a:endParaRPr lang="en-GB" dirty="0"/>
          </a:p>
          <a:p>
            <a:r>
              <a:rPr lang="en-GB" dirty="0"/>
              <a:t>This another way of making child’s learning visible</a:t>
            </a:r>
          </a:p>
          <a:p>
            <a:endParaRPr lang="en-GB" dirty="0"/>
          </a:p>
          <a:p>
            <a:r>
              <a:rPr lang="en-GB" dirty="0"/>
              <a:t>Provides a way to </a:t>
            </a:r>
          </a:p>
          <a:p>
            <a:r>
              <a:rPr lang="en-GB" dirty="0"/>
              <a:t>Monitor</a:t>
            </a:r>
          </a:p>
          <a:p>
            <a:r>
              <a:rPr lang="en-GB" dirty="0"/>
              <a:t>Document </a:t>
            </a:r>
          </a:p>
          <a:p>
            <a:r>
              <a:rPr lang="en-GB" dirty="0"/>
              <a:t>Assess</a:t>
            </a:r>
          </a:p>
          <a:p>
            <a:endParaRPr lang="en-GB" dirty="0"/>
          </a:p>
          <a:p>
            <a:r>
              <a:rPr lang="en-GB" dirty="0"/>
              <a:t>Like Reggio – role for wider learning community- parents…</a:t>
            </a:r>
          </a:p>
          <a:p>
            <a:endParaRPr lang="en-GB" dirty="0"/>
          </a:p>
          <a:p>
            <a:r>
              <a:rPr lang="en-GB" dirty="0"/>
              <a:t>Drummond, T. (no date) Looking Closely at Children Writing Learning Stories </a:t>
            </a:r>
            <a:r>
              <a:rPr lang="en-GB" dirty="0">
                <a:hlinkClick r:id="rId3"/>
              </a:rPr>
              <a:t>https://tomdrummond.com/looking-closely-at-children/writing-learning-stories/</a:t>
            </a:r>
            <a:endParaRPr lang="en-GB" dirty="0"/>
          </a:p>
          <a:p>
            <a:r>
              <a:rPr lang="en-GB" dirty="0"/>
              <a:t> (Accessed 16th September 2021).</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25FA87-EF0F-470B-8C85-E4E65660B184}" type="slidenum">
              <a:rPr kumimoji="0" lang="en-GB" sz="1200" b="0" i="0" u="none" strike="noStrike" kern="1200" cap="none" spc="0" normalizeH="0" baseline="0" noProof="0" smtClean="0">
                <a:ln>
                  <a:noFill/>
                </a:ln>
                <a:solidFill>
                  <a:prstClr val="black"/>
                </a:solidFill>
                <a:effectLst/>
                <a:uLnTx/>
                <a:uFillTx/>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GB" sz="1200" b="0" i="0" u="none" strike="noStrike" kern="1200" cap="none" spc="0" normalizeH="0" baseline="0" noProof="0" dirty="0">
              <a:ln>
                <a:noFill/>
              </a:ln>
              <a:solidFill>
                <a:prstClr val="black"/>
              </a:solidFill>
              <a:effectLst/>
              <a:uLnTx/>
              <a:uFillTx/>
              <a:ea typeface="+mn-ea"/>
              <a:cs typeface="+mn-cs"/>
            </a:endParaRPr>
          </a:p>
        </p:txBody>
      </p:sp>
    </p:spTree>
    <p:extLst>
      <p:ext uri="{BB962C8B-B14F-4D97-AF65-F5344CB8AC3E}">
        <p14:creationId xmlns:p14="http://schemas.microsoft.com/office/powerpoint/2010/main" val="200731750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could not find a outdoor science example , however this example of a child painting illustrates a science learning story well.</a:t>
            </a:r>
          </a:p>
        </p:txBody>
      </p:sp>
      <p:sp>
        <p:nvSpPr>
          <p:cNvPr id="4" name="Slide Number Placeholder 3"/>
          <p:cNvSpPr>
            <a:spLocks noGrp="1"/>
          </p:cNvSpPr>
          <p:nvPr>
            <p:ph type="sldNum" sz="quarter" idx="5"/>
          </p:nvPr>
        </p:nvSpPr>
        <p:spPr/>
        <p:txBody>
          <a:bodyPr/>
          <a:lstStyle/>
          <a:p>
            <a:fld id="{3525FA87-EF0F-470B-8C85-E4E65660B184}" type="slidenum">
              <a:rPr lang="en-GB" smtClean="0"/>
              <a:t>32</a:t>
            </a:fld>
            <a:endParaRPr lang="en-GB"/>
          </a:p>
        </p:txBody>
      </p:sp>
    </p:spTree>
    <p:extLst>
      <p:ext uri="{BB962C8B-B14F-4D97-AF65-F5344CB8AC3E}">
        <p14:creationId xmlns:p14="http://schemas.microsoft.com/office/powerpoint/2010/main" val="49161270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Another example could be evaluated</a:t>
            </a:r>
          </a:p>
        </p:txBody>
      </p:sp>
      <p:sp>
        <p:nvSpPr>
          <p:cNvPr id="4" name="Slide Number Placeholder 3"/>
          <p:cNvSpPr>
            <a:spLocks noGrp="1"/>
          </p:cNvSpPr>
          <p:nvPr>
            <p:ph type="sldNum" sz="quarter" idx="5"/>
          </p:nvPr>
        </p:nvSpPr>
        <p:spPr/>
        <p:txBody>
          <a:bodyPr/>
          <a:lstStyle/>
          <a:p>
            <a:fld id="{3525FA87-EF0F-470B-8C85-E4E65660B184}" type="slidenum">
              <a:rPr lang="en-GB" smtClean="0"/>
              <a:t>33</a:t>
            </a:fld>
            <a:endParaRPr lang="en-GB"/>
          </a:p>
        </p:txBody>
      </p:sp>
    </p:spTree>
    <p:extLst>
      <p:ext uri="{BB962C8B-B14F-4D97-AF65-F5344CB8AC3E}">
        <p14:creationId xmlns:p14="http://schemas.microsoft.com/office/powerpoint/2010/main" val="427419115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Another example of a learning story approach</a:t>
            </a:r>
          </a:p>
        </p:txBody>
      </p:sp>
      <p:sp>
        <p:nvSpPr>
          <p:cNvPr id="4" name="Slide Number Placeholder 3"/>
          <p:cNvSpPr>
            <a:spLocks noGrp="1"/>
          </p:cNvSpPr>
          <p:nvPr>
            <p:ph type="sldNum" sz="quarter" idx="5"/>
          </p:nvPr>
        </p:nvSpPr>
        <p:spPr/>
        <p:txBody>
          <a:bodyPr/>
          <a:lstStyle/>
          <a:p>
            <a:fld id="{3525FA87-EF0F-470B-8C85-E4E65660B184}" type="slidenum">
              <a:rPr lang="en-GB" smtClean="0"/>
              <a:t>34</a:t>
            </a:fld>
            <a:endParaRPr lang="en-GB"/>
          </a:p>
        </p:txBody>
      </p:sp>
    </p:spTree>
    <p:extLst>
      <p:ext uri="{BB962C8B-B14F-4D97-AF65-F5344CB8AC3E}">
        <p14:creationId xmlns:p14="http://schemas.microsoft.com/office/powerpoint/2010/main" val="349728746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525FA87-EF0F-470B-8C85-E4E65660B184}" type="slidenum">
              <a:rPr lang="en-GB" smtClean="0"/>
              <a:t>35</a:t>
            </a:fld>
            <a:endParaRPr lang="en-GB"/>
          </a:p>
        </p:txBody>
      </p:sp>
    </p:spTree>
    <p:extLst>
      <p:ext uri="{BB962C8B-B14F-4D97-AF65-F5344CB8AC3E}">
        <p14:creationId xmlns:p14="http://schemas.microsoft.com/office/powerpoint/2010/main" val="97436047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have typed this up from Campbell, C., Jobling, W. and Howitt, C. (2021) </a:t>
            </a:r>
            <a:r>
              <a:rPr lang="en-GB" i="1" dirty="0"/>
              <a:t>Science in Early Childhood. Cambridge: Cambridge University Press.</a:t>
            </a:r>
          </a:p>
          <a:p>
            <a:r>
              <a:rPr lang="en-GB" dirty="0"/>
              <a:t>If this was a Welsh setting can they evaluate how they might add more information. Could they see links to curriculum could be made visible?</a:t>
            </a:r>
          </a:p>
          <a:p>
            <a:r>
              <a:rPr lang="en-GB" dirty="0"/>
              <a:t>On next slide I have asked them to do this</a:t>
            </a:r>
          </a:p>
        </p:txBody>
      </p:sp>
      <p:sp>
        <p:nvSpPr>
          <p:cNvPr id="4" name="Slide Number Placeholder 3"/>
          <p:cNvSpPr>
            <a:spLocks noGrp="1"/>
          </p:cNvSpPr>
          <p:nvPr>
            <p:ph type="sldNum" sz="quarter" idx="5"/>
          </p:nvPr>
        </p:nvSpPr>
        <p:spPr/>
        <p:txBody>
          <a:bodyPr/>
          <a:lstStyle/>
          <a:p>
            <a:fld id="{3525FA87-EF0F-470B-8C85-E4E65660B184}" type="slidenum">
              <a:rPr lang="en-GB" smtClean="0"/>
              <a:t>36</a:t>
            </a:fld>
            <a:endParaRPr lang="en-GB"/>
          </a:p>
        </p:txBody>
      </p:sp>
    </p:spTree>
    <p:extLst>
      <p:ext uri="{BB962C8B-B14F-4D97-AF65-F5344CB8AC3E}">
        <p14:creationId xmlns:p14="http://schemas.microsoft.com/office/powerpoint/2010/main" val="301314179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After they have discussed. Link above links to table where the previous learning story put in context of Curriculum for Wales and  adult role.</a:t>
            </a:r>
          </a:p>
          <a:p>
            <a:endParaRPr lang="en-GB" dirty="0"/>
          </a:p>
          <a:p>
            <a:endParaRPr lang="en-GB" dirty="0"/>
          </a:p>
        </p:txBody>
      </p:sp>
      <p:sp>
        <p:nvSpPr>
          <p:cNvPr id="4" name="Slide Number Placeholder 3"/>
          <p:cNvSpPr>
            <a:spLocks noGrp="1"/>
          </p:cNvSpPr>
          <p:nvPr>
            <p:ph type="sldNum" sz="quarter" idx="5"/>
          </p:nvPr>
        </p:nvSpPr>
        <p:spPr/>
        <p:txBody>
          <a:bodyPr/>
          <a:lstStyle/>
          <a:p>
            <a:fld id="{3525FA87-EF0F-470B-8C85-E4E65660B184}" type="slidenum">
              <a:rPr lang="en-GB" smtClean="0"/>
              <a:t>37</a:t>
            </a:fld>
            <a:endParaRPr lang="en-GB"/>
          </a:p>
        </p:txBody>
      </p:sp>
    </p:spTree>
    <p:extLst>
      <p:ext uri="{BB962C8B-B14F-4D97-AF65-F5344CB8AC3E}">
        <p14:creationId xmlns:p14="http://schemas.microsoft.com/office/powerpoint/2010/main" val="238893634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525FA87-EF0F-470B-8C85-E4E65660B184}" type="slidenum">
              <a:rPr lang="en-GB" smtClean="0"/>
              <a:t>38</a:t>
            </a:fld>
            <a:endParaRPr lang="en-GB"/>
          </a:p>
        </p:txBody>
      </p:sp>
    </p:spTree>
    <p:extLst>
      <p:ext uri="{BB962C8B-B14F-4D97-AF65-F5344CB8AC3E}">
        <p14:creationId xmlns:p14="http://schemas.microsoft.com/office/powerpoint/2010/main" val="3206170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51A19B51-0D45-457F-B13E-2F28EAE6A722}" type="datetimeFigureOut">
              <a:rPr lang="en-GB" smtClean="0"/>
              <a:t>13/08/2023</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793434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dirty="0"/>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51A19B51-0D45-457F-B13E-2F28EAE6A722}" type="datetimeFigureOut">
              <a:rPr lang="en-GB" smtClean="0"/>
              <a:t>13/08/2023</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4726132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51A19B51-0D45-457F-B13E-2F28EAE6A722}" type="datetimeFigureOut">
              <a:rPr lang="en-GB" smtClean="0"/>
              <a:t>13/08/2023</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54124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a:t>
            </a:r>
            <a:r>
              <a:rPr lang="en-US" dirty="0" err="1"/>
              <a:t>levelflkfdl</a:t>
            </a:r>
            <a:r>
              <a:rPr lang="en-US" dirty="0"/>
              <a:t>;</a:t>
            </a:r>
          </a:p>
          <a:p>
            <a:pPr lvl="4"/>
            <a:r>
              <a:rPr lang="en-US" dirty="0"/>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51A19B51-0D45-457F-B13E-2F28EAE6A722}" type="datetimeFigureOut">
              <a:rPr lang="en-GB" smtClean="0"/>
              <a:t>13/08/2023</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14569034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51A19B51-0D45-457F-B13E-2F28EAE6A722}" type="datetimeFigureOut">
              <a:rPr lang="en-GB" smtClean="0"/>
              <a:t>13/08/2023</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0719377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51A19B51-0D45-457F-B13E-2F28EAE6A722}" type="datetimeFigureOut">
              <a:rPr lang="en-GB" smtClean="0"/>
              <a:t>13/08/2023</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6116559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51A19B51-0D45-457F-B13E-2F28EAE6A722}" type="datetimeFigureOut">
              <a:rPr lang="en-GB" smtClean="0"/>
              <a:t>13/08/2023</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276438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51A19B51-0D45-457F-B13E-2F28EAE6A722}" type="datetimeFigureOut">
              <a:rPr lang="en-GB" smtClean="0"/>
              <a:t>13/08/2023</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4780154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51A19B51-0D45-457F-B13E-2F28EAE6A722}" type="datetimeFigureOut">
              <a:rPr lang="en-GB" smtClean="0"/>
              <a:t>13/08/2023</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018092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51A19B51-0D45-457F-B13E-2F28EAE6A722}" type="datetimeFigureOut">
              <a:rPr lang="en-GB" smtClean="0"/>
              <a:t>13/08/2023</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7744505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51A19B51-0D45-457F-B13E-2F28EAE6A722}" type="datetimeFigureOut">
              <a:rPr lang="en-GB" smtClean="0"/>
              <a:t>13/08/2023</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788199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A19B51-0D45-457F-B13E-2F28EAE6A722}" type="datetimeFigureOut">
              <a:rPr lang="en-GB" smtClean="0"/>
              <a:t>13/08/2023</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B01440-DAD1-442B-B960-439509CB9D9E}"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userDrawn="1">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userDrawn="1"/>
        </p:nvPicPr>
        <p:blipFill>
          <a:blip r:embed="rId13"/>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18824382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hyperlink" Target="https://foundationsforsuccess.qld.edu.au/learning-areas/being-proud-and-strong/confidence-and-resilience" TargetMode="External"/><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hyperlink" Target="https://foundationsforsuccess.qld.edu.au/learning-areas/being-proud-and-strong/confidence-and-resilience" TargetMode="External"/><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hyperlink" Target="https://www.tandfonline.com/doi/full/10.1080/15411790801910735" TargetMode="External"/><Relationship Id="rId2" Type="http://schemas.openxmlformats.org/officeDocument/2006/relationships/notesSlide" Target="../notesSlides/notesSlide27.xml"/><Relationship Id="rId1" Type="http://schemas.openxmlformats.org/officeDocument/2006/relationships/slideLayout" Target="../slideLayouts/slideLayout5.xml"/><Relationship Id="rId4" Type="http://schemas.openxmlformats.org/officeDocument/2006/relationships/hyperlink" Target="https://www.rootsandwingsfc.com/blog/reggio-inspired-documentation"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s://www.tandfonline.com/doi/full/10.1080/15411790801910735" TargetMode="External"/><Relationship Id="rId2" Type="http://schemas.openxmlformats.org/officeDocument/2006/relationships/notesSlide" Target="../notesSlides/notesSlide28.xml"/><Relationship Id="rId1" Type="http://schemas.openxmlformats.org/officeDocument/2006/relationships/slideLayout" Target="../slideLayouts/slideLayout5.xml"/><Relationship Id="rId4" Type="http://schemas.openxmlformats.org/officeDocument/2006/relationships/hyperlink" Target="https://www.rootsandwingsfc.com/blog/reggio-inspired-documentation" TargetMode="External"/></Relationships>
</file>

<file path=ppt/slides/_rels/slide2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tomdrummond.com/looking-closely-at-children/writing-learning-stories/" TargetMode="External"/><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hyperlink" Target="https://www.slideshare.net/tdrummon/josie-drips-down-a-hill" TargetMode="External"/><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s://uowtsd-my.sharepoint.com/:w:/g/personal/g_tinney_uwtsd_ac_uk/EYgPEISb9FZEtSwqqfyml0UByhRNDJ4xKnVaWugLUGS4hQ?e=oPyFIu" TargetMode="External"/><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s://www.myece.org.nz/educational-curriculum-aspects/227-learning-stories" TargetMode="External"/><Relationship Id="rId2" Type="http://schemas.openxmlformats.org/officeDocument/2006/relationships/notesSlide" Target="../notesSlides/notesSlide38.xml"/><Relationship Id="rId1" Type="http://schemas.openxmlformats.org/officeDocument/2006/relationships/slideLayout" Target="../slideLayouts/slideLayout2.xml"/><Relationship Id="rId6" Type="http://schemas.openxmlformats.org/officeDocument/2006/relationships/hyperlink" Target="https://llyw.cymru/sites/default/files/consultations/2021-09/trefniadau-asesu-dogfen-ymgynghori_0.pdf" TargetMode="External"/><Relationship Id="rId5" Type="http://schemas.openxmlformats.org/officeDocument/2006/relationships/hyperlink" Target="https://gov.wales/sites/default/files/consultations/2021-09/assessment-arrangements-consultation-document.pdf" TargetMode="External"/><Relationship Id="rId4" Type="http://schemas.openxmlformats.org/officeDocument/2006/relationships/hyperlink" Target="https://tomdrummond.com/looking-closely-at-children/writing-learning-stori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EAEY5005/C </a:t>
            </a:r>
            <a:br>
              <a:rPr lang="en-GB" dirty="0"/>
            </a:br>
            <a:r>
              <a:rPr kumimoji="0" lang="en-GB" sz="4000" b="1" i="0" u="none" strike="noStrike" kern="1200" cap="none" spc="0" normalizeH="0" baseline="0" noProof="0" dirty="0" err="1">
                <a:ln>
                  <a:noFill/>
                </a:ln>
                <a:solidFill>
                  <a:prstClr val="black"/>
                </a:solidFill>
                <a:effectLst/>
                <a:uLnTx/>
                <a:uFillTx/>
                <a:ea typeface="+mj-ea"/>
                <a:cs typeface="+mj-cs"/>
              </a:rPr>
              <a:t>Syndod</a:t>
            </a:r>
            <a:r>
              <a:rPr kumimoji="0" lang="en-GB" sz="4000" b="1" i="0" u="none" strike="noStrike" kern="1200" cap="none" spc="0" normalizeH="0" baseline="0" noProof="0" dirty="0">
                <a:ln>
                  <a:noFill/>
                </a:ln>
                <a:solidFill>
                  <a:prstClr val="black"/>
                </a:solidFill>
                <a:effectLst/>
                <a:uLnTx/>
                <a:uFillTx/>
                <a:ea typeface="+mj-ea"/>
                <a:cs typeface="+mj-cs"/>
              </a:rPr>
              <a:t> a </a:t>
            </a:r>
            <a:r>
              <a:rPr kumimoji="0" lang="en-GB" sz="4000" b="1" i="0" u="none" strike="noStrike" kern="1200" cap="none" spc="0" normalizeH="0" baseline="0" noProof="0" dirty="0" err="1">
                <a:ln>
                  <a:noFill/>
                </a:ln>
                <a:solidFill>
                  <a:prstClr val="black"/>
                </a:solidFill>
                <a:effectLst/>
                <a:uLnTx/>
                <a:uFillTx/>
                <a:ea typeface="+mj-ea"/>
                <a:cs typeface="+mj-cs"/>
              </a:rPr>
              <a:t>rhyfeddod</a:t>
            </a:r>
            <a:r>
              <a:rPr kumimoji="0" lang="en-GB" sz="4000" b="1" i="0" u="none" strike="noStrike" kern="1200" cap="none" spc="0" normalizeH="0" baseline="0" noProof="0" dirty="0">
                <a:ln>
                  <a:noFill/>
                </a:ln>
                <a:solidFill>
                  <a:prstClr val="black"/>
                </a:solidFill>
                <a:effectLst/>
                <a:uLnTx/>
                <a:uFillTx/>
                <a:ea typeface="+mj-ea"/>
                <a:cs typeface="+mj-cs"/>
              </a:rPr>
              <a:t> – </a:t>
            </a:r>
            <a:r>
              <a:rPr kumimoji="0" lang="en-GB" sz="4000" b="1" i="0" u="none" strike="noStrike" kern="1200" cap="none" spc="0" normalizeH="0" baseline="0" noProof="0" dirty="0" err="1">
                <a:ln>
                  <a:noFill/>
                </a:ln>
                <a:solidFill>
                  <a:prstClr val="black"/>
                </a:solidFill>
                <a:effectLst/>
                <a:uLnTx/>
                <a:uFillTx/>
                <a:ea typeface="+mj-ea"/>
                <a:cs typeface="+mj-cs"/>
              </a:rPr>
              <a:t>gwyddoniaeth</a:t>
            </a:r>
            <a:r>
              <a:rPr kumimoji="0" lang="en-GB" sz="4000" b="1" i="0" u="none" strike="noStrike" kern="1200" cap="none" spc="0" normalizeH="0" baseline="0" noProof="0" dirty="0">
                <a:ln>
                  <a:noFill/>
                </a:ln>
                <a:solidFill>
                  <a:prstClr val="black"/>
                </a:solidFill>
                <a:effectLst/>
                <a:uLnTx/>
                <a:uFillTx/>
                <a:ea typeface="+mj-ea"/>
                <a:cs typeface="+mj-cs"/>
              </a:rPr>
              <a:t>, </a:t>
            </a:r>
            <a:r>
              <a:rPr kumimoji="0" lang="en-GB" sz="4000" b="1" i="0" u="none" strike="noStrike" kern="1200" cap="none" spc="0" normalizeH="0" baseline="0" noProof="0" dirty="0" err="1">
                <a:ln>
                  <a:noFill/>
                </a:ln>
                <a:solidFill>
                  <a:prstClr val="black"/>
                </a:solidFill>
                <a:effectLst/>
                <a:uLnTx/>
                <a:uFillTx/>
                <a:ea typeface="+mj-ea"/>
                <a:cs typeface="+mj-cs"/>
              </a:rPr>
              <a:t>mathemateg</a:t>
            </a:r>
            <a:r>
              <a:rPr kumimoji="0" lang="en-GB" sz="4000" b="1" i="0" u="none" strike="noStrike" kern="1200" cap="none" spc="0" normalizeH="0" baseline="0" noProof="0" dirty="0">
                <a:ln>
                  <a:noFill/>
                </a:ln>
                <a:solidFill>
                  <a:prstClr val="black"/>
                </a:solidFill>
                <a:effectLst/>
                <a:uLnTx/>
                <a:uFillTx/>
                <a:ea typeface="+mj-ea"/>
                <a:cs typeface="+mj-cs"/>
              </a:rPr>
              <a:t> </a:t>
            </a:r>
            <a:r>
              <a:rPr kumimoji="0" lang="en-GB" sz="4000" b="1" i="0" u="none" strike="noStrike" kern="1200" cap="none" spc="0" normalizeH="0" baseline="0" noProof="0" dirty="0" err="1">
                <a:ln>
                  <a:noFill/>
                </a:ln>
                <a:solidFill>
                  <a:prstClr val="black"/>
                </a:solidFill>
                <a:effectLst/>
                <a:uLnTx/>
                <a:uFillTx/>
                <a:ea typeface="+mj-ea"/>
                <a:cs typeface="+mj-cs"/>
              </a:rPr>
              <a:t>a’r</a:t>
            </a:r>
            <a:r>
              <a:rPr kumimoji="0" lang="en-GB" sz="4000" b="1" i="0" u="none" strike="noStrike" kern="1200" cap="none" spc="0" normalizeH="0" baseline="0" noProof="0" dirty="0">
                <a:ln>
                  <a:noFill/>
                </a:ln>
                <a:solidFill>
                  <a:prstClr val="black"/>
                </a:solidFill>
                <a:effectLst/>
                <a:uLnTx/>
                <a:uFillTx/>
                <a:ea typeface="+mj-ea"/>
                <a:cs typeface="+mj-cs"/>
              </a:rPr>
              <a:t> </a:t>
            </a:r>
            <a:r>
              <a:rPr kumimoji="0" lang="en-GB" sz="4000" b="1" i="0" u="none" strike="noStrike" kern="1200" cap="none" spc="0" normalizeH="0" baseline="0" noProof="0" dirty="0" err="1">
                <a:ln>
                  <a:noFill/>
                </a:ln>
                <a:solidFill>
                  <a:prstClr val="black"/>
                </a:solidFill>
                <a:effectLst/>
                <a:uLnTx/>
                <a:uFillTx/>
                <a:ea typeface="+mj-ea"/>
                <a:cs typeface="+mj-cs"/>
              </a:rPr>
              <a:t>awyr</a:t>
            </a:r>
            <a:r>
              <a:rPr kumimoji="0" lang="en-GB" sz="4000" b="1" i="0" u="none" strike="noStrike" kern="1200" cap="none" spc="0" normalizeH="0" baseline="0" noProof="0" dirty="0">
                <a:ln>
                  <a:noFill/>
                </a:ln>
                <a:solidFill>
                  <a:prstClr val="black"/>
                </a:solidFill>
                <a:effectLst/>
                <a:uLnTx/>
                <a:uFillTx/>
                <a:ea typeface="+mj-ea"/>
                <a:cs typeface="+mj-cs"/>
              </a:rPr>
              <a:t> </a:t>
            </a:r>
            <a:r>
              <a:rPr kumimoji="0" lang="en-GB" sz="4000" b="1" i="0" u="none" strike="noStrike" kern="1200" cap="none" spc="0" normalizeH="0" baseline="0" noProof="0" dirty="0" err="1">
                <a:ln>
                  <a:noFill/>
                </a:ln>
                <a:solidFill>
                  <a:prstClr val="black"/>
                </a:solidFill>
                <a:effectLst/>
                <a:uLnTx/>
                <a:uFillTx/>
                <a:ea typeface="+mj-ea"/>
                <a:cs typeface="+mj-cs"/>
              </a:rPr>
              <a:t>agored</a:t>
            </a:r>
            <a:r>
              <a:rPr kumimoji="0" lang="en-GB" sz="4000" b="1" i="0" u="none" strike="noStrike" kern="1200" cap="none" spc="0" normalizeH="0" baseline="0" noProof="0" dirty="0">
                <a:ln>
                  <a:noFill/>
                </a:ln>
                <a:solidFill>
                  <a:prstClr val="black"/>
                </a:solidFill>
                <a:effectLst/>
                <a:uLnTx/>
                <a:uFillTx/>
                <a:ea typeface="+mj-ea"/>
                <a:cs typeface="+mj-cs"/>
              </a:rPr>
              <a:t> </a:t>
            </a:r>
            <a:br>
              <a:rPr kumimoji="0" lang="en-GB" sz="4000" b="0" i="0" u="none" strike="noStrike" kern="1200" cap="none" spc="0" normalizeH="0" baseline="0" noProof="0" dirty="0">
                <a:ln>
                  <a:noFill/>
                </a:ln>
                <a:solidFill>
                  <a:prstClr val="black"/>
                </a:solidFill>
                <a:effectLst/>
                <a:uLnTx/>
                <a:uFillTx/>
                <a:ea typeface="+mj-ea"/>
                <a:cs typeface="+mj-cs"/>
              </a:rPr>
            </a:br>
            <a:r>
              <a:rPr kumimoji="0" lang="en-GB" sz="4000" b="1" i="1" u="none" strike="noStrike" kern="1200" cap="none" spc="0" normalizeH="0" baseline="0" noProof="0" dirty="0">
                <a:ln>
                  <a:noFill/>
                </a:ln>
                <a:solidFill>
                  <a:srgbClr val="0070C0"/>
                </a:solidFill>
                <a:effectLst/>
                <a:uLnTx/>
                <a:uFillTx/>
                <a:ea typeface="+mj-ea"/>
                <a:cs typeface="+mj-cs"/>
              </a:rPr>
              <a:t>Awe and Wonder: science, mathematics and the outdoors</a:t>
            </a:r>
            <a:endParaRPr lang="en-GB" dirty="0">
              <a:solidFill>
                <a:srgbClr val="0070C0"/>
              </a:solidFill>
            </a:endParaRPr>
          </a:p>
        </p:txBody>
      </p:sp>
      <p:sp>
        <p:nvSpPr>
          <p:cNvPr id="3" name="Subtitle 2"/>
          <p:cNvSpPr>
            <a:spLocks noGrp="1"/>
          </p:cNvSpPr>
          <p:nvPr>
            <p:ph type="subTitle" idx="1"/>
          </p:nvPr>
        </p:nvSpPr>
        <p:spPr/>
        <p:txBody>
          <a:bodyPr/>
          <a:lstStyle/>
          <a:p>
            <a:endParaRPr lang="en-GB" dirty="0">
              <a:solidFill>
                <a:schemeClr val="bg2"/>
              </a:solidFill>
            </a:endParaRPr>
          </a:p>
          <a:p>
            <a:r>
              <a:rPr lang="en-GB" dirty="0" err="1"/>
              <a:t>Darlith</a:t>
            </a:r>
            <a:r>
              <a:rPr lang="en-GB" dirty="0"/>
              <a:t> 4</a:t>
            </a:r>
          </a:p>
          <a:p>
            <a:r>
              <a:rPr lang="en-GB" dirty="0">
                <a:solidFill>
                  <a:srgbClr val="0070C0"/>
                </a:solidFill>
              </a:rPr>
              <a:t>Lecture 4</a:t>
            </a:r>
          </a:p>
          <a:p>
            <a:endParaRPr lang="en-GB" dirty="0"/>
          </a:p>
        </p:txBody>
      </p:sp>
    </p:spTree>
    <p:extLst>
      <p:ext uri="{BB962C8B-B14F-4D97-AF65-F5344CB8AC3E}">
        <p14:creationId xmlns:p14="http://schemas.microsoft.com/office/powerpoint/2010/main" val="32281201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7EEC95A-37B4-4BB8-B0DC-C9DD9DC073CB}"/>
              </a:ext>
            </a:extLst>
          </p:cNvPr>
          <p:cNvSpPr>
            <a:spLocks noGrp="1"/>
          </p:cNvSpPr>
          <p:nvPr>
            <p:ph type="title"/>
          </p:nvPr>
        </p:nvSpPr>
        <p:spPr>
          <a:xfrm>
            <a:off x="2292350" y="585788"/>
            <a:ext cx="7289800" cy="1014412"/>
          </a:xfrm>
        </p:spPr>
        <p:txBody>
          <a:bodyPr>
            <a:normAutofit/>
          </a:bodyPr>
          <a:lstStyle/>
          <a:p>
            <a:pPr>
              <a:defRPr/>
            </a:pPr>
            <a:r>
              <a:rPr lang="en-GB" sz="4800" dirty="0" err="1">
                <a:latin typeface="Arial" panose="020B0604020202020204" pitchFamily="34" charset="0"/>
              </a:rPr>
              <a:t>Adnoddau</a:t>
            </a:r>
            <a:r>
              <a:rPr lang="en-GB" sz="4800" dirty="0">
                <a:latin typeface="Arial" panose="020B0604020202020204" pitchFamily="34" charset="0"/>
              </a:rPr>
              <a:t> / </a:t>
            </a:r>
            <a:r>
              <a:rPr lang="en-GB" sz="4800" i="1" dirty="0">
                <a:solidFill>
                  <a:srgbClr val="0070C0"/>
                </a:solidFill>
                <a:latin typeface="Arial" panose="020B0604020202020204" pitchFamily="34" charset="0"/>
              </a:rPr>
              <a:t>Resources</a:t>
            </a:r>
            <a:endParaRPr lang="en-GB" sz="4800" i="1" dirty="0">
              <a:solidFill>
                <a:srgbClr val="0070C0"/>
              </a:solidFill>
            </a:endParaRPr>
          </a:p>
        </p:txBody>
      </p:sp>
      <p:sp>
        <p:nvSpPr>
          <p:cNvPr id="13315" name="Content Placeholder 4">
            <a:extLst>
              <a:ext uri="{FF2B5EF4-FFF2-40B4-BE49-F238E27FC236}">
                <a16:creationId xmlns:a16="http://schemas.microsoft.com/office/drawing/2014/main" id="{427C0C11-002D-48A3-8329-AE2CB2F20C9F}"/>
              </a:ext>
            </a:extLst>
          </p:cNvPr>
          <p:cNvSpPr>
            <a:spLocks noGrp="1"/>
          </p:cNvSpPr>
          <p:nvPr>
            <p:ph sz="half" idx="1"/>
          </p:nvPr>
        </p:nvSpPr>
        <p:spPr>
          <a:xfrm>
            <a:off x="2133600" y="1445457"/>
            <a:ext cx="3886200" cy="4576763"/>
          </a:xfrm>
        </p:spPr>
        <p:txBody>
          <a:bodyPr/>
          <a:lstStyle/>
          <a:p>
            <a:endParaRPr lang="en-GB" altLang="en-US" dirty="0">
              <a:latin typeface="Arial" panose="020B0604020202020204" pitchFamily="34" charset="0"/>
            </a:endParaRPr>
          </a:p>
          <a:p>
            <a:r>
              <a:rPr lang="en-GB" altLang="en-US" dirty="0">
                <a:latin typeface="Arial" panose="020B0604020202020204" pitchFamily="34" charset="0"/>
              </a:rPr>
              <a:t>PP </a:t>
            </a:r>
            <a:r>
              <a:rPr lang="en-GB" altLang="en-US" dirty="0" err="1">
                <a:latin typeface="Arial" panose="020B0604020202020204" pitchFamily="34" charset="0"/>
              </a:rPr>
              <a:t>ar</a:t>
            </a:r>
            <a:r>
              <a:rPr lang="en-GB" altLang="en-US" dirty="0">
                <a:latin typeface="Arial" panose="020B0604020202020204" pitchFamily="34" charset="0"/>
              </a:rPr>
              <a:t> </a:t>
            </a:r>
            <a:r>
              <a:rPr lang="en-GB" altLang="en-US" dirty="0" err="1">
                <a:latin typeface="Arial" panose="020B0604020202020204" pitchFamily="34" charset="0"/>
              </a:rPr>
              <a:t>gyfer</a:t>
            </a:r>
            <a:r>
              <a:rPr lang="en-GB" altLang="en-US" dirty="0">
                <a:latin typeface="Arial" panose="020B0604020202020204" pitchFamily="34" charset="0"/>
              </a:rPr>
              <a:t> y </a:t>
            </a:r>
            <a:r>
              <a:rPr lang="en-GB" altLang="en-US" dirty="0" err="1">
                <a:latin typeface="Arial" panose="020B0604020202020204" pitchFamily="34" charset="0"/>
              </a:rPr>
              <a:t>ddarlith</a:t>
            </a:r>
            <a:endParaRPr lang="en-GB" altLang="en-US" dirty="0">
              <a:latin typeface="Arial" panose="020B0604020202020204" pitchFamily="34" charset="0"/>
            </a:endParaRPr>
          </a:p>
          <a:p>
            <a:r>
              <a:rPr lang="en-GB" altLang="en-US" dirty="0" err="1">
                <a:latin typeface="Arial" panose="020B0604020202020204" pitchFamily="34" charset="0"/>
              </a:rPr>
              <a:t>Ymchwil</a:t>
            </a:r>
            <a:r>
              <a:rPr lang="en-GB" altLang="en-US" dirty="0">
                <a:latin typeface="Arial" panose="020B0604020202020204" pitchFamily="34" charset="0"/>
              </a:rPr>
              <a:t> </a:t>
            </a:r>
          </a:p>
          <a:p>
            <a:r>
              <a:rPr lang="en-GB" altLang="en-US" dirty="0">
                <a:latin typeface="Arial" panose="020B0604020202020204" pitchFamily="34" charset="0"/>
              </a:rPr>
              <a:t>Leganto</a:t>
            </a:r>
          </a:p>
          <a:p>
            <a:r>
              <a:rPr lang="en-GB" altLang="en-US" dirty="0">
                <a:latin typeface="Arial" panose="020B0604020202020204" pitchFamily="34" charset="0"/>
              </a:rPr>
              <a:t>Moodle</a:t>
            </a:r>
          </a:p>
          <a:p>
            <a:r>
              <a:rPr lang="en-GB" altLang="en-US" dirty="0" err="1">
                <a:latin typeface="Arial" panose="020B0604020202020204" pitchFamily="34" charset="0"/>
              </a:rPr>
              <a:t>Llyfrgell</a:t>
            </a:r>
            <a:endParaRPr lang="en-GB" altLang="en-US" dirty="0">
              <a:latin typeface="Arial" panose="020B0604020202020204" pitchFamily="34" charset="0"/>
            </a:endParaRPr>
          </a:p>
          <a:p>
            <a:r>
              <a:rPr lang="en-GB" altLang="en-US" dirty="0">
                <a:latin typeface="Arial" panose="020B0604020202020204" pitchFamily="34" charset="0"/>
              </a:rPr>
              <a:t>Google Scholar</a:t>
            </a:r>
          </a:p>
        </p:txBody>
      </p:sp>
      <p:sp>
        <p:nvSpPr>
          <p:cNvPr id="13316" name="Content Placeholder 5">
            <a:extLst>
              <a:ext uri="{FF2B5EF4-FFF2-40B4-BE49-F238E27FC236}">
                <a16:creationId xmlns:a16="http://schemas.microsoft.com/office/drawing/2014/main" id="{406283B0-5D95-42AE-8B59-242EE9C88C9C}"/>
              </a:ext>
            </a:extLst>
          </p:cNvPr>
          <p:cNvSpPr>
            <a:spLocks noGrp="1"/>
          </p:cNvSpPr>
          <p:nvPr>
            <p:ph sz="half" idx="2"/>
          </p:nvPr>
        </p:nvSpPr>
        <p:spPr>
          <a:xfrm>
            <a:off x="6172201" y="1600200"/>
            <a:ext cx="4316413" cy="3989388"/>
          </a:xfrm>
        </p:spPr>
        <p:txBody>
          <a:bodyPr/>
          <a:lstStyle/>
          <a:p>
            <a:endParaRPr lang="en-GB" altLang="en-US" dirty="0">
              <a:solidFill>
                <a:srgbClr val="002060"/>
              </a:solidFill>
              <a:latin typeface="Arial" panose="020B0604020202020204" pitchFamily="34" charset="0"/>
            </a:endParaRPr>
          </a:p>
          <a:p>
            <a:r>
              <a:rPr lang="en-GB" altLang="en-US" i="1" dirty="0">
                <a:solidFill>
                  <a:srgbClr val="0070C0"/>
                </a:solidFill>
                <a:latin typeface="Arial" panose="020B0604020202020204" pitchFamily="34" charset="0"/>
              </a:rPr>
              <a:t>PP for the lecture</a:t>
            </a:r>
          </a:p>
          <a:p>
            <a:r>
              <a:rPr lang="en-GB" altLang="en-US" i="1" dirty="0">
                <a:solidFill>
                  <a:srgbClr val="0070C0"/>
                </a:solidFill>
                <a:latin typeface="Arial" panose="020B0604020202020204" pitchFamily="34" charset="0"/>
              </a:rPr>
              <a:t>Research</a:t>
            </a:r>
          </a:p>
          <a:p>
            <a:r>
              <a:rPr lang="en-GB" altLang="en-US" i="1" dirty="0">
                <a:solidFill>
                  <a:srgbClr val="0070C0"/>
                </a:solidFill>
                <a:latin typeface="Arial" panose="020B0604020202020204" pitchFamily="34" charset="0"/>
              </a:rPr>
              <a:t>Leganto</a:t>
            </a:r>
          </a:p>
          <a:p>
            <a:r>
              <a:rPr lang="en-GB" altLang="en-US" i="1" dirty="0">
                <a:solidFill>
                  <a:srgbClr val="0070C0"/>
                </a:solidFill>
                <a:latin typeface="Arial" panose="020B0604020202020204" pitchFamily="34" charset="0"/>
              </a:rPr>
              <a:t>Moodle</a:t>
            </a:r>
          </a:p>
          <a:p>
            <a:r>
              <a:rPr lang="en-GB" altLang="en-US" i="1" dirty="0">
                <a:solidFill>
                  <a:srgbClr val="0070C0"/>
                </a:solidFill>
                <a:latin typeface="Arial" panose="020B0604020202020204" pitchFamily="34" charset="0"/>
              </a:rPr>
              <a:t>Library</a:t>
            </a:r>
          </a:p>
          <a:p>
            <a:r>
              <a:rPr lang="en-GB" altLang="en-US" i="1" dirty="0">
                <a:solidFill>
                  <a:srgbClr val="0070C0"/>
                </a:solidFill>
                <a:latin typeface="Arial" panose="020B0604020202020204" pitchFamily="34" charset="0"/>
              </a:rPr>
              <a:t>Google Scholar</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3C90A0F-589A-42FA-A31B-8CAC5595C707}"/>
              </a:ext>
            </a:extLst>
          </p:cNvPr>
          <p:cNvSpPr>
            <a:spLocks noGrp="1"/>
          </p:cNvSpPr>
          <p:nvPr>
            <p:ph type="title"/>
          </p:nvPr>
        </p:nvSpPr>
        <p:spPr/>
        <p:txBody>
          <a:bodyPr>
            <a:normAutofit/>
          </a:bodyPr>
          <a:lstStyle/>
          <a:p>
            <a:r>
              <a:rPr lang="en-GB" sz="4800" dirty="0"/>
              <a:t>Content / </a:t>
            </a:r>
            <a:r>
              <a:rPr lang="en-GB" sz="4800" i="1" dirty="0" err="1">
                <a:solidFill>
                  <a:srgbClr val="0070C0"/>
                </a:solidFill>
              </a:rPr>
              <a:t>Cynnwys</a:t>
            </a:r>
            <a:endParaRPr lang="en-GB" sz="4800" i="1" dirty="0">
              <a:solidFill>
                <a:srgbClr val="0070C0"/>
              </a:solidFill>
            </a:endParaRPr>
          </a:p>
        </p:txBody>
      </p:sp>
      <p:sp>
        <p:nvSpPr>
          <p:cNvPr id="5" name="Content Placeholder 4">
            <a:extLst>
              <a:ext uri="{FF2B5EF4-FFF2-40B4-BE49-F238E27FC236}">
                <a16:creationId xmlns:a16="http://schemas.microsoft.com/office/drawing/2014/main" id="{6A07843C-DAB4-4FFD-AF6B-20E854EC94A5}"/>
              </a:ext>
            </a:extLst>
          </p:cNvPr>
          <p:cNvSpPr>
            <a:spLocks noGrp="1"/>
          </p:cNvSpPr>
          <p:nvPr>
            <p:ph sz="half" idx="1"/>
          </p:nvPr>
        </p:nvSpPr>
        <p:spPr/>
        <p:txBody>
          <a:bodyPr/>
          <a:lstStyle/>
          <a:p>
            <a:r>
              <a:rPr lang="cy-GB" dirty="0"/>
              <a:t>Trafodaeth o ddogfenni a asesu dysgu</a:t>
            </a:r>
          </a:p>
          <a:p>
            <a:r>
              <a:rPr lang="cy-GB" i="1" dirty="0" err="1"/>
              <a:t>Engrheifftiau</a:t>
            </a:r>
            <a:r>
              <a:rPr lang="cy-GB" i="1" dirty="0"/>
              <a:t> ymarferol</a:t>
            </a:r>
          </a:p>
          <a:p>
            <a:r>
              <a:rPr lang="cy-GB" i="1" dirty="0" err="1"/>
              <a:t>Dofenni</a:t>
            </a:r>
            <a:r>
              <a:rPr lang="cy-GB" i="1" dirty="0"/>
              <a:t> </a:t>
            </a:r>
            <a:r>
              <a:rPr lang="cy-GB" i="1" dirty="0" err="1"/>
              <a:t>Reggio</a:t>
            </a:r>
            <a:r>
              <a:rPr lang="cy-GB" i="1" dirty="0"/>
              <a:t> </a:t>
            </a:r>
            <a:r>
              <a:rPr lang="cy-GB" i="1" dirty="0" err="1"/>
              <a:t>Emilia</a:t>
            </a:r>
            <a:endParaRPr lang="cy-GB" i="1" dirty="0"/>
          </a:p>
          <a:p>
            <a:r>
              <a:rPr lang="cy-GB" i="1" dirty="0"/>
              <a:t>Storïau Dysgu</a:t>
            </a:r>
          </a:p>
          <a:p>
            <a:r>
              <a:rPr lang="cy-GB" i="1" dirty="0"/>
              <a:t>Cwricwlwm i Gymru, 2022</a:t>
            </a:r>
          </a:p>
          <a:p>
            <a:endParaRPr lang="en-GB" dirty="0"/>
          </a:p>
        </p:txBody>
      </p:sp>
      <p:sp>
        <p:nvSpPr>
          <p:cNvPr id="6" name="Content Placeholder 5">
            <a:extLst>
              <a:ext uri="{FF2B5EF4-FFF2-40B4-BE49-F238E27FC236}">
                <a16:creationId xmlns:a16="http://schemas.microsoft.com/office/drawing/2014/main" id="{486A4D68-4DDA-4B06-B192-C0812798B424}"/>
              </a:ext>
            </a:extLst>
          </p:cNvPr>
          <p:cNvSpPr>
            <a:spLocks noGrp="1"/>
          </p:cNvSpPr>
          <p:nvPr>
            <p:ph sz="half" idx="2"/>
          </p:nvPr>
        </p:nvSpPr>
        <p:spPr/>
        <p:txBody>
          <a:bodyPr/>
          <a:lstStyle/>
          <a:p>
            <a:r>
              <a:rPr lang="en-GB" i="1" dirty="0">
                <a:solidFill>
                  <a:srgbClr val="0070C0"/>
                </a:solidFill>
              </a:rPr>
              <a:t>Discussion of documenting and assessing learning</a:t>
            </a:r>
          </a:p>
          <a:p>
            <a:r>
              <a:rPr lang="en-GB" i="1" dirty="0">
                <a:solidFill>
                  <a:srgbClr val="0070C0"/>
                </a:solidFill>
              </a:rPr>
              <a:t>Practical examples</a:t>
            </a:r>
          </a:p>
          <a:p>
            <a:r>
              <a:rPr lang="en-GB" i="1" dirty="0">
                <a:solidFill>
                  <a:srgbClr val="0070C0"/>
                </a:solidFill>
              </a:rPr>
              <a:t>Reggio Emilia Documentation</a:t>
            </a:r>
          </a:p>
          <a:p>
            <a:r>
              <a:rPr lang="en-GB" i="1" dirty="0">
                <a:solidFill>
                  <a:srgbClr val="0070C0"/>
                </a:solidFill>
              </a:rPr>
              <a:t>Learning Stories</a:t>
            </a:r>
          </a:p>
          <a:p>
            <a:r>
              <a:rPr lang="en-GB" i="1" dirty="0">
                <a:solidFill>
                  <a:srgbClr val="0070C0"/>
                </a:solidFill>
              </a:rPr>
              <a:t>Curriculum  for Wales, 2022</a:t>
            </a:r>
          </a:p>
        </p:txBody>
      </p:sp>
    </p:spTree>
    <p:extLst>
      <p:ext uri="{BB962C8B-B14F-4D97-AF65-F5344CB8AC3E}">
        <p14:creationId xmlns:p14="http://schemas.microsoft.com/office/powerpoint/2010/main" val="8399005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3D83F-971C-46F3-A9E2-2FA94A892B36}"/>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dirty="0">
                <a:ea typeface="+mj-ea"/>
                <a:cs typeface="+mj-cs"/>
              </a:rPr>
              <a:t>Sut </a:t>
            </a:r>
            <a:r>
              <a:rPr lang="en-US" sz="4000" kern="1200" dirty="0" err="1">
                <a:ea typeface="+mj-ea"/>
                <a:cs typeface="+mj-cs"/>
              </a:rPr>
              <a:t>allwn</a:t>
            </a:r>
            <a:r>
              <a:rPr lang="en-US" sz="4000" kern="1200" dirty="0">
                <a:ea typeface="+mj-ea"/>
                <a:cs typeface="+mj-cs"/>
              </a:rPr>
              <a:t> </a:t>
            </a:r>
            <a:r>
              <a:rPr lang="en-US" sz="4000" kern="1200" dirty="0" err="1">
                <a:ea typeface="+mj-ea"/>
                <a:cs typeface="+mj-cs"/>
              </a:rPr>
              <a:t>dogfenni</a:t>
            </a:r>
            <a:r>
              <a:rPr lang="en-US" sz="4000" kern="1200" dirty="0">
                <a:ea typeface="+mj-ea"/>
                <a:cs typeface="+mj-cs"/>
              </a:rPr>
              <a:t> ac </a:t>
            </a:r>
            <a:r>
              <a:rPr lang="en-US" sz="4000" kern="1200" dirty="0" err="1">
                <a:ea typeface="+mj-ea"/>
                <a:cs typeface="+mj-cs"/>
              </a:rPr>
              <a:t>asesu</a:t>
            </a:r>
            <a:r>
              <a:rPr lang="en-US" sz="4000" kern="1200" dirty="0">
                <a:ea typeface="+mj-ea"/>
                <a:cs typeface="+mj-cs"/>
              </a:rPr>
              <a:t> </a:t>
            </a:r>
            <a:r>
              <a:rPr lang="en-US" sz="4000" kern="1200" dirty="0" err="1">
                <a:ea typeface="+mj-ea"/>
                <a:cs typeface="+mj-cs"/>
              </a:rPr>
              <a:t>dysgu</a:t>
            </a:r>
            <a:r>
              <a:rPr lang="en-US" sz="4000" kern="1200" dirty="0">
                <a:ea typeface="+mj-ea"/>
                <a:cs typeface="+mj-cs"/>
              </a:rPr>
              <a:t>?</a:t>
            </a:r>
            <a:br>
              <a:rPr lang="en-US" sz="4000" kern="1200" dirty="0">
                <a:ea typeface="+mj-ea"/>
                <a:cs typeface="+mj-cs"/>
              </a:rPr>
            </a:br>
            <a:endParaRPr lang="en-US" sz="4000" kern="1200" dirty="0">
              <a:ea typeface="+mj-ea"/>
              <a:cs typeface="+mj-cs"/>
            </a:endParaRPr>
          </a:p>
        </p:txBody>
      </p:sp>
      <p:pic>
        <p:nvPicPr>
          <p:cNvPr id="5" name="Content Placeholder 4">
            <a:extLst>
              <a:ext uri="{FF2B5EF4-FFF2-40B4-BE49-F238E27FC236}">
                <a16:creationId xmlns:a16="http://schemas.microsoft.com/office/drawing/2014/main" id="{7EBAF8E1-3EBE-4573-B730-D898C24704AA}"/>
              </a:ext>
            </a:extLst>
          </p:cNvPr>
          <p:cNvPicPr>
            <a:picLocks noGrp="1" noChangeAspect="1"/>
          </p:cNvPicPr>
          <p:nvPr>
            <p:ph sz="half" idx="1"/>
          </p:nvPr>
        </p:nvPicPr>
        <p:blipFill>
          <a:blip r:embed="rId3"/>
          <a:stretch>
            <a:fillRect/>
          </a:stretch>
        </p:blipFill>
        <p:spPr>
          <a:xfrm>
            <a:off x="5265082" y="1090060"/>
            <a:ext cx="5908773" cy="5923584"/>
          </a:xfrm>
          <a:prstGeom prst="rect">
            <a:avLst/>
          </a:prstGeom>
        </p:spPr>
      </p:pic>
      <p:sp>
        <p:nvSpPr>
          <p:cNvPr id="3" name="TextBox 2">
            <a:extLst>
              <a:ext uri="{FF2B5EF4-FFF2-40B4-BE49-F238E27FC236}">
                <a16:creationId xmlns:a16="http://schemas.microsoft.com/office/drawing/2014/main" id="{DF6055A9-3E3C-4870-8D25-9A23D352EDEA}"/>
              </a:ext>
            </a:extLst>
          </p:cNvPr>
          <p:cNvSpPr txBox="1"/>
          <p:nvPr/>
        </p:nvSpPr>
        <p:spPr>
          <a:xfrm>
            <a:off x="4360799" y="103419"/>
            <a:ext cx="7580921" cy="830997"/>
          </a:xfrm>
          <a:prstGeom prst="rect">
            <a:avLst/>
          </a:prstGeom>
          <a:noFill/>
        </p:spPr>
        <p:txBody>
          <a:bodyPr wrap="none" rtlCol="0">
            <a:spAutoFit/>
          </a:bodyPr>
          <a:lstStyle/>
          <a:p>
            <a:r>
              <a:rPr lang="en-GB" sz="4800" b="1" dirty="0" err="1">
                <a:latin typeface="Arial" panose="020B0604020202020204" pitchFamily="34" charset="0"/>
              </a:rPr>
              <a:t>Cwricwlwm</a:t>
            </a:r>
            <a:r>
              <a:rPr lang="en-GB" sz="4800" b="1" dirty="0">
                <a:latin typeface="Arial" panose="020B0604020202020204" pitchFamily="34" charset="0"/>
              </a:rPr>
              <a:t> </a:t>
            </a:r>
            <a:r>
              <a:rPr lang="en-GB" sz="4800" b="1" dirty="0" err="1">
                <a:latin typeface="Arial" panose="020B0604020202020204" pitchFamily="34" charset="0"/>
              </a:rPr>
              <a:t>i</a:t>
            </a:r>
            <a:r>
              <a:rPr lang="en-GB" sz="4800" b="1" dirty="0">
                <a:latin typeface="Arial" panose="020B0604020202020204" pitchFamily="34" charset="0"/>
              </a:rPr>
              <a:t> </a:t>
            </a:r>
            <a:r>
              <a:rPr lang="en-GB" sz="4800" b="1" dirty="0" err="1">
                <a:latin typeface="Arial" panose="020B0604020202020204" pitchFamily="34" charset="0"/>
              </a:rPr>
              <a:t>Gymru</a:t>
            </a:r>
            <a:r>
              <a:rPr lang="en-GB" sz="4800" b="1" dirty="0">
                <a:latin typeface="Arial" panose="020B0604020202020204" pitchFamily="34" charset="0"/>
              </a:rPr>
              <a:t> 2022</a:t>
            </a:r>
          </a:p>
        </p:txBody>
      </p:sp>
    </p:spTree>
    <p:extLst>
      <p:ext uri="{BB962C8B-B14F-4D97-AF65-F5344CB8AC3E}">
        <p14:creationId xmlns:p14="http://schemas.microsoft.com/office/powerpoint/2010/main" val="16050775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70AABE-9108-472A-85E1-66C72B135E02}"/>
              </a:ext>
            </a:extLst>
          </p:cNvPr>
          <p:cNvSpPr>
            <a:spLocks noGrp="1"/>
          </p:cNvSpPr>
          <p:nvPr>
            <p:ph type="title"/>
          </p:nvPr>
        </p:nvSpPr>
        <p:spPr>
          <a:xfrm>
            <a:off x="660041" y="2767106"/>
            <a:ext cx="2880828" cy="3071906"/>
          </a:xfrm>
        </p:spPr>
        <p:txBody>
          <a:bodyPr vert="horz" lIns="91440" tIns="45720" rIns="91440" bIns="45720" rtlCol="0" anchor="t">
            <a:normAutofit fontScale="90000"/>
          </a:bodyPr>
          <a:lstStyle/>
          <a:p>
            <a:r>
              <a:rPr lang="en-US" sz="4000" kern="1200" dirty="0">
                <a:solidFill>
                  <a:srgbClr val="0070C0"/>
                </a:solidFill>
                <a:ea typeface="+mj-ea"/>
                <a:cs typeface="+mj-cs"/>
              </a:rPr>
              <a:t>How can we document and assess this learning?</a:t>
            </a:r>
            <a:br>
              <a:rPr lang="en-US" sz="4000" kern="1200" dirty="0">
                <a:solidFill>
                  <a:srgbClr val="0070C0"/>
                </a:solidFill>
                <a:ea typeface="+mj-ea"/>
                <a:cs typeface="+mj-cs"/>
              </a:rPr>
            </a:br>
            <a:endParaRPr lang="en-US" sz="4000" kern="1200" dirty="0">
              <a:solidFill>
                <a:srgbClr val="0070C0"/>
              </a:solidFill>
              <a:ea typeface="+mj-ea"/>
              <a:cs typeface="+mj-cs"/>
            </a:endParaRPr>
          </a:p>
        </p:txBody>
      </p:sp>
      <p:pic>
        <p:nvPicPr>
          <p:cNvPr id="5" name="Content Placeholder 4" descr="Diagram&#10;&#10;Description automatically generated">
            <a:extLst>
              <a:ext uri="{FF2B5EF4-FFF2-40B4-BE49-F238E27FC236}">
                <a16:creationId xmlns:a16="http://schemas.microsoft.com/office/drawing/2014/main" id="{F34FD6C6-E581-470A-B3C4-A50758F1E4DF}"/>
              </a:ext>
            </a:extLst>
          </p:cNvPr>
          <p:cNvPicPr>
            <a:picLocks noGrp="1" noChangeAspect="1"/>
          </p:cNvPicPr>
          <p:nvPr>
            <p:ph sz="half" idx="2"/>
          </p:nvPr>
        </p:nvPicPr>
        <p:blipFill>
          <a:blip r:embed="rId3"/>
          <a:stretch>
            <a:fillRect/>
          </a:stretch>
        </p:blipFill>
        <p:spPr>
          <a:xfrm>
            <a:off x="5196873" y="909117"/>
            <a:ext cx="5908773" cy="5923584"/>
          </a:xfrm>
          <a:prstGeom prst="rect">
            <a:avLst/>
          </a:prstGeom>
        </p:spPr>
      </p:pic>
      <p:sp>
        <p:nvSpPr>
          <p:cNvPr id="3" name="TextBox 2">
            <a:extLst>
              <a:ext uri="{FF2B5EF4-FFF2-40B4-BE49-F238E27FC236}">
                <a16:creationId xmlns:a16="http://schemas.microsoft.com/office/drawing/2014/main" id="{40DC519B-C330-4A4D-B8F5-C516404BCE9C}"/>
              </a:ext>
            </a:extLst>
          </p:cNvPr>
          <p:cNvSpPr txBox="1"/>
          <p:nvPr/>
        </p:nvSpPr>
        <p:spPr>
          <a:xfrm>
            <a:off x="3851932" y="39060"/>
            <a:ext cx="8277844" cy="830997"/>
          </a:xfrm>
          <a:prstGeom prst="rect">
            <a:avLst/>
          </a:prstGeom>
          <a:noFill/>
        </p:spPr>
        <p:txBody>
          <a:bodyPr wrap="none" rtlCol="0">
            <a:spAutoFit/>
          </a:bodyPr>
          <a:lstStyle/>
          <a:p>
            <a:r>
              <a:rPr lang="en-GB" sz="4800" b="1" dirty="0">
                <a:latin typeface="Arial" panose="020B0604020202020204" pitchFamily="34" charset="0"/>
              </a:rPr>
              <a:t>Curriculum for Wales,  2022</a:t>
            </a:r>
          </a:p>
        </p:txBody>
      </p:sp>
    </p:spTree>
    <p:extLst>
      <p:ext uri="{BB962C8B-B14F-4D97-AF65-F5344CB8AC3E}">
        <p14:creationId xmlns:p14="http://schemas.microsoft.com/office/powerpoint/2010/main" val="1621261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9EB5FF-6FCC-4F6E-BEE1-D3D7C86C2903}"/>
              </a:ext>
            </a:extLst>
          </p:cNvPr>
          <p:cNvSpPr>
            <a:spLocks noGrp="1"/>
          </p:cNvSpPr>
          <p:nvPr>
            <p:ph type="title"/>
          </p:nvPr>
        </p:nvSpPr>
        <p:spPr>
          <a:xfrm>
            <a:off x="228600" y="365125"/>
            <a:ext cx="11658600" cy="1325563"/>
          </a:xfrm>
        </p:spPr>
        <p:txBody>
          <a:bodyPr>
            <a:noAutofit/>
          </a:bodyPr>
          <a:lstStyle/>
          <a:p>
            <a:br>
              <a:rPr lang="en-GB" sz="4800" dirty="0"/>
            </a:br>
            <a:r>
              <a:rPr lang="en-GB" sz="4800" i="1" dirty="0" err="1"/>
              <a:t>Trefniadau</a:t>
            </a:r>
            <a:r>
              <a:rPr lang="en-GB" sz="4800" i="1" dirty="0"/>
              <a:t> </a:t>
            </a:r>
            <a:r>
              <a:rPr lang="en-GB" sz="4800" i="1" dirty="0" err="1"/>
              <a:t>Asesu</a:t>
            </a:r>
            <a:r>
              <a:rPr lang="en-GB" sz="4800" i="1" dirty="0"/>
              <a:t>: Is-</a:t>
            </a:r>
            <a:r>
              <a:rPr lang="en-GB" sz="4800" i="1" dirty="0" err="1"/>
              <a:t>ddeddfwriaeth</a:t>
            </a:r>
            <a:r>
              <a:rPr lang="en-GB" sz="4800" i="1" dirty="0"/>
              <a:t> o </a:t>
            </a:r>
            <a:r>
              <a:rPr lang="en-GB" sz="4800" i="1" dirty="0" err="1"/>
              <a:t>ganlyniad</a:t>
            </a:r>
            <a:r>
              <a:rPr lang="en-GB" sz="4800" i="1" dirty="0"/>
              <a:t> </a:t>
            </a:r>
            <a:r>
              <a:rPr lang="en-GB" sz="4800" i="1" dirty="0" err="1"/>
              <a:t>i</a:t>
            </a:r>
            <a:r>
              <a:rPr lang="en-GB" sz="4800" i="1" dirty="0"/>
              <a:t> </a:t>
            </a:r>
            <a:r>
              <a:rPr lang="en-GB" sz="4800" i="1" dirty="0" err="1"/>
              <a:t>Ddeddf</a:t>
            </a:r>
            <a:r>
              <a:rPr lang="en-GB" sz="4800" i="1" dirty="0"/>
              <a:t> </a:t>
            </a:r>
            <a:r>
              <a:rPr lang="en-GB" sz="4800" i="1" dirty="0" err="1"/>
              <a:t>Cwricwlwm</a:t>
            </a:r>
            <a:r>
              <a:rPr lang="en-GB" sz="4800" i="1" dirty="0"/>
              <a:t> ac </a:t>
            </a:r>
            <a:r>
              <a:rPr lang="en-GB" sz="4800" i="1" dirty="0" err="1"/>
              <a:t>Asesu</a:t>
            </a:r>
            <a:r>
              <a:rPr lang="en-GB" sz="4800" i="1" dirty="0"/>
              <a:t> (Cymru) 2021</a:t>
            </a:r>
            <a:br>
              <a:rPr lang="en-GB" sz="4800" dirty="0"/>
            </a:br>
            <a:endParaRPr lang="en-GB" sz="4800" dirty="0"/>
          </a:p>
        </p:txBody>
      </p:sp>
      <p:sp>
        <p:nvSpPr>
          <p:cNvPr id="3" name="Content Placeholder 2">
            <a:extLst>
              <a:ext uri="{FF2B5EF4-FFF2-40B4-BE49-F238E27FC236}">
                <a16:creationId xmlns:a16="http://schemas.microsoft.com/office/drawing/2014/main" id="{43F17CA5-79FD-446D-BFC1-9B3D83229CC7}"/>
              </a:ext>
            </a:extLst>
          </p:cNvPr>
          <p:cNvSpPr>
            <a:spLocks noGrp="1"/>
          </p:cNvSpPr>
          <p:nvPr>
            <p:ph sz="half" idx="1"/>
          </p:nvPr>
        </p:nvSpPr>
        <p:spPr>
          <a:xfrm>
            <a:off x="876299" y="2015407"/>
            <a:ext cx="10892913" cy="4351338"/>
          </a:xfrm>
        </p:spPr>
        <p:txBody>
          <a:bodyPr>
            <a:normAutofit/>
          </a:bodyPr>
          <a:lstStyle/>
          <a:p>
            <a:r>
              <a:rPr lang="en-GB" i="1" dirty="0" err="1"/>
              <a:t>Mewn</a:t>
            </a:r>
            <a:r>
              <a:rPr lang="en-GB" i="1" dirty="0"/>
              <a:t> </a:t>
            </a:r>
            <a:r>
              <a:rPr lang="en-GB" i="1" dirty="0" err="1"/>
              <a:t>gwrthgyferbyniad</a:t>
            </a:r>
            <a:r>
              <a:rPr lang="en-GB" i="1" dirty="0"/>
              <a:t> </a:t>
            </a:r>
            <a:r>
              <a:rPr lang="en-GB" i="1" dirty="0" err="1"/>
              <a:t>â'r</a:t>
            </a:r>
            <a:r>
              <a:rPr lang="en-GB" i="1" dirty="0"/>
              <a:t> dull </a:t>
            </a:r>
            <a:r>
              <a:rPr lang="en-GB" i="1" dirty="0" err="1"/>
              <a:t>asesu</a:t>
            </a:r>
            <a:r>
              <a:rPr lang="en-GB" i="1" dirty="0"/>
              <a:t> </a:t>
            </a:r>
            <a:r>
              <a:rPr lang="en-GB" i="1" dirty="0" err="1"/>
              <a:t>presennol</a:t>
            </a:r>
            <a:r>
              <a:rPr lang="en-GB" i="1" dirty="0"/>
              <a:t>, </a:t>
            </a:r>
            <a:r>
              <a:rPr lang="en-GB" i="1" dirty="0" err="1"/>
              <a:t>mae</a:t>
            </a:r>
            <a:r>
              <a:rPr lang="en-GB" i="1" dirty="0"/>
              <a:t> </a:t>
            </a:r>
            <a:r>
              <a:rPr lang="en-GB" i="1" dirty="0" err="1"/>
              <a:t>asesu</a:t>
            </a:r>
            <a:r>
              <a:rPr lang="en-GB" i="1" dirty="0"/>
              <a:t> </a:t>
            </a:r>
            <a:r>
              <a:rPr lang="en-GB" i="1" dirty="0" err="1"/>
              <a:t>yn</a:t>
            </a:r>
            <a:r>
              <a:rPr lang="en-GB" i="1" dirty="0"/>
              <a:t> y </a:t>
            </a:r>
            <a:r>
              <a:rPr lang="en-GB" i="1" dirty="0" err="1"/>
              <a:t>Cwricwlwm</a:t>
            </a:r>
            <a:r>
              <a:rPr lang="en-GB" i="1" dirty="0"/>
              <a:t> </a:t>
            </a:r>
            <a:r>
              <a:rPr lang="en-GB" i="1" dirty="0" err="1"/>
              <a:t>i</a:t>
            </a:r>
            <a:r>
              <a:rPr lang="en-GB" i="1" dirty="0"/>
              <a:t> </a:t>
            </a:r>
            <a:r>
              <a:rPr lang="en-GB" i="1" dirty="0" err="1"/>
              <a:t>Gymru</a:t>
            </a:r>
            <a:r>
              <a:rPr lang="en-GB" i="1" dirty="0"/>
              <a:t> </a:t>
            </a:r>
            <a:r>
              <a:rPr lang="en-GB" i="1" dirty="0" err="1"/>
              <a:t>yn</a:t>
            </a:r>
            <a:r>
              <a:rPr lang="en-GB" i="1" dirty="0"/>
              <a:t> </a:t>
            </a:r>
            <a:r>
              <a:rPr lang="en-GB" i="1" dirty="0" err="1"/>
              <a:t>rhan</a:t>
            </a:r>
            <a:r>
              <a:rPr lang="en-GB" i="1" dirty="0"/>
              <a:t> </a:t>
            </a:r>
            <a:r>
              <a:rPr lang="en-GB" i="1" dirty="0" err="1"/>
              <a:t>greiddiol</a:t>
            </a:r>
            <a:r>
              <a:rPr lang="en-GB" i="1" dirty="0"/>
              <a:t> o </a:t>
            </a:r>
            <a:r>
              <a:rPr lang="en-GB" i="1" dirty="0" err="1"/>
              <a:t>ddylunio'r</a:t>
            </a:r>
            <a:r>
              <a:rPr lang="en-GB" i="1" dirty="0"/>
              <a:t> </a:t>
            </a:r>
            <a:r>
              <a:rPr lang="en-GB" i="1" dirty="0" err="1"/>
              <a:t>cwricwlwm</a:t>
            </a:r>
            <a:r>
              <a:rPr lang="en-GB" i="1" dirty="0"/>
              <a:t> ac </a:t>
            </a:r>
            <a:r>
              <a:rPr lang="en-GB" b="1" i="1" dirty="0" err="1"/>
              <a:t>ni</a:t>
            </a:r>
            <a:r>
              <a:rPr lang="en-GB" b="1" i="1" dirty="0"/>
              <a:t> </a:t>
            </a:r>
            <a:r>
              <a:rPr lang="en-GB" b="1" i="1" dirty="0" err="1"/>
              <a:t>ellir</a:t>
            </a:r>
            <a:r>
              <a:rPr lang="en-GB" b="1" i="1" dirty="0"/>
              <a:t> </a:t>
            </a:r>
            <a:r>
              <a:rPr lang="en-GB" b="1" i="1" dirty="0" err="1"/>
              <a:t>gweld</a:t>
            </a:r>
            <a:r>
              <a:rPr lang="en-GB" b="1" i="1" dirty="0"/>
              <a:t> y </a:t>
            </a:r>
            <a:r>
              <a:rPr lang="en-GB" b="1" i="1" dirty="0" err="1"/>
              <a:t>gwahaniaeth</a:t>
            </a:r>
            <a:r>
              <a:rPr lang="en-GB" b="1" i="1" dirty="0"/>
              <a:t> </a:t>
            </a:r>
            <a:r>
              <a:rPr lang="en-GB" b="1" i="1" dirty="0" err="1"/>
              <a:t>rhwng</a:t>
            </a:r>
            <a:r>
              <a:rPr lang="en-GB" b="1" i="1" dirty="0"/>
              <a:t> </a:t>
            </a:r>
            <a:r>
              <a:rPr lang="en-GB" b="1" i="1" dirty="0" err="1"/>
              <a:t>asesu</a:t>
            </a:r>
            <a:r>
              <a:rPr lang="en-GB" b="1" i="1" dirty="0"/>
              <a:t> ac </a:t>
            </a:r>
            <a:r>
              <a:rPr lang="en-GB" b="1" i="1" dirty="0" err="1"/>
              <a:t>addysgu</a:t>
            </a:r>
            <a:r>
              <a:rPr lang="en-GB" b="1" i="1" dirty="0"/>
              <a:t> a </a:t>
            </a:r>
            <a:r>
              <a:rPr lang="en-GB" b="1" i="1" dirty="0" err="1"/>
              <a:t>dysgu</a:t>
            </a:r>
            <a:r>
              <a:rPr lang="en-GB" i="1" dirty="0" err="1"/>
              <a:t>.Dylai</a:t>
            </a:r>
            <a:r>
              <a:rPr lang="en-GB" i="1" dirty="0"/>
              <a:t> </a:t>
            </a:r>
            <a:r>
              <a:rPr lang="en-GB" i="1" dirty="0" err="1"/>
              <a:t>gyfrannu</a:t>
            </a:r>
            <a:r>
              <a:rPr lang="en-GB" i="1" dirty="0"/>
              <a:t> at </a:t>
            </a:r>
            <a:r>
              <a:rPr lang="en-GB" i="1" dirty="0" err="1"/>
              <a:t>ddatblygu</a:t>
            </a:r>
            <a:r>
              <a:rPr lang="en-GB" i="1" dirty="0"/>
              <a:t> </a:t>
            </a:r>
            <a:r>
              <a:rPr lang="en-GB" i="1" dirty="0" err="1"/>
              <a:t>darlun</a:t>
            </a:r>
            <a:r>
              <a:rPr lang="en-GB" i="1" dirty="0"/>
              <a:t> </a:t>
            </a:r>
            <a:r>
              <a:rPr lang="en-GB" i="1" dirty="0" err="1"/>
              <a:t>cyfannol</a:t>
            </a:r>
            <a:r>
              <a:rPr lang="en-GB" i="1" dirty="0"/>
              <a:t> </a:t>
            </a:r>
            <a:r>
              <a:rPr lang="en-GB" i="1" dirty="0" err="1"/>
              <a:t>o'r</a:t>
            </a:r>
            <a:r>
              <a:rPr lang="en-GB" i="1" dirty="0"/>
              <a:t> </a:t>
            </a:r>
            <a:r>
              <a:rPr lang="en-GB" i="1" dirty="0" err="1"/>
              <a:t>dysgwr</a:t>
            </a:r>
            <a:r>
              <a:rPr lang="en-GB" i="1" dirty="0"/>
              <a:t> – </a:t>
            </a:r>
            <a:r>
              <a:rPr lang="en-GB" i="1" dirty="0" err="1"/>
              <a:t>ei</a:t>
            </a:r>
            <a:r>
              <a:rPr lang="en-GB" i="1" dirty="0"/>
              <a:t> </a:t>
            </a:r>
            <a:r>
              <a:rPr lang="en-GB" i="1" dirty="0" err="1"/>
              <a:t>gryfderau</a:t>
            </a:r>
            <a:r>
              <a:rPr lang="en-GB" i="1" dirty="0"/>
              <a:t>, y </a:t>
            </a:r>
            <a:r>
              <a:rPr lang="en-GB" i="1" dirty="0" err="1"/>
              <a:t>ffyrdd</a:t>
            </a:r>
            <a:r>
              <a:rPr lang="en-GB" i="1" dirty="0"/>
              <a:t> y </a:t>
            </a:r>
            <a:r>
              <a:rPr lang="en-GB" i="1" dirty="0" err="1"/>
              <a:t>mae'n</a:t>
            </a:r>
            <a:r>
              <a:rPr lang="en-GB" i="1" dirty="0"/>
              <a:t> </a:t>
            </a:r>
            <a:r>
              <a:rPr lang="en-GB" i="1" dirty="0" err="1"/>
              <a:t>dysgu</a:t>
            </a:r>
            <a:r>
              <a:rPr lang="en-GB" i="1" dirty="0"/>
              <a:t> </a:t>
            </a:r>
            <a:r>
              <a:rPr lang="en-GB" i="1" dirty="0" err="1"/>
              <a:t>a'i</a:t>
            </a:r>
            <a:r>
              <a:rPr lang="en-GB" i="1" dirty="0"/>
              <a:t> </a:t>
            </a:r>
            <a:r>
              <a:rPr lang="en-GB" i="1" dirty="0" err="1"/>
              <a:t>feysydd</a:t>
            </a:r>
            <a:r>
              <a:rPr lang="en-GB" i="1" dirty="0"/>
              <a:t> </a:t>
            </a:r>
            <a:r>
              <a:rPr lang="en-GB" i="1" dirty="0" err="1"/>
              <a:t>i'w</a:t>
            </a:r>
            <a:r>
              <a:rPr lang="en-GB" i="1" dirty="0"/>
              <a:t> </a:t>
            </a:r>
            <a:r>
              <a:rPr lang="en-GB" i="1" dirty="0" err="1"/>
              <a:t>datblygu</a:t>
            </a:r>
            <a:r>
              <a:rPr lang="en-GB" i="1" dirty="0"/>
              <a:t> – er </a:t>
            </a:r>
            <a:r>
              <a:rPr lang="en-GB" i="1" dirty="0" err="1"/>
              <a:t>mwyn</a:t>
            </a:r>
            <a:r>
              <a:rPr lang="en-GB" i="1" dirty="0"/>
              <a:t> </a:t>
            </a:r>
            <a:r>
              <a:rPr lang="en-GB" i="1" dirty="0" err="1"/>
              <a:t>llywio'r</a:t>
            </a:r>
            <a:r>
              <a:rPr lang="en-GB" i="1" dirty="0"/>
              <a:t> </a:t>
            </a:r>
            <a:r>
              <a:rPr lang="en-GB" i="1" dirty="0" err="1"/>
              <a:t>camau</a:t>
            </a:r>
            <a:r>
              <a:rPr lang="en-GB" i="1" dirty="0"/>
              <a:t> </a:t>
            </a:r>
            <a:r>
              <a:rPr lang="en-GB" i="1" dirty="0" err="1"/>
              <a:t>dysgu</a:t>
            </a:r>
            <a:r>
              <a:rPr lang="en-GB" i="1" dirty="0"/>
              <a:t> ac </a:t>
            </a:r>
            <a:r>
              <a:rPr lang="en-GB" i="1" dirty="0" err="1"/>
              <a:t>addysgu</a:t>
            </a:r>
            <a:r>
              <a:rPr lang="en-GB" i="1" dirty="0"/>
              <a:t> </a:t>
            </a:r>
            <a:r>
              <a:rPr lang="en-GB" i="1" dirty="0" err="1"/>
              <a:t>nesaf</a:t>
            </a:r>
            <a:r>
              <a:rPr lang="en-GB" i="1" dirty="0"/>
              <a:t>. </a:t>
            </a:r>
            <a:r>
              <a:rPr lang="en-GB" i="1" dirty="0" err="1"/>
              <a:t>Yn</a:t>
            </a:r>
            <a:r>
              <a:rPr lang="en-GB" i="1" dirty="0"/>
              <a:t> </a:t>
            </a:r>
            <a:r>
              <a:rPr lang="en-GB" i="1" dirty="0" err="1"/>
              <a:t>bwysig</a:t>
            </a:r>
            <a:r>
              <a:rPr lang="en-GB" i="1" dirty="0"/>
              <a:t> </a:t>
            </a:r>
            <a:r>
              <a:rPr lang="en-GB" i="1" dirty="0" err="1"/>
              <a:t>ddigon</a:t>
            </a:r>
            <a:r>
              <a:rPr lang="en-GB" i="1" dirty="0"/>
              <a:t>, </a:t>
            </a:r>
            <a:r>
              <a:rPr lang="en-GB" b="1" i="1" dirty="0" err="1"/>
              <a:t>ni</a:t>
            </a:r>
            <a:r>
              <a:rPr lang="en-GB" b="1" i="1" dirty="0"/>
              <a:t> </a:t>
            </a:r>
            <a:r>
              <a:rPr lang="en-GB" b="1" i="1" dirty="0" err="1"/>
              <a:t>ddylai</a:t>
            </a:r>
            <a:r>
              <a:rPr lang="en-GB" b="1" i="1" dirty="0"/>
              <a:t> </a:t>
            </a:r>
            <a:r>
              <a:rPr lang="en-GB" b="1" i="1" dirty="0" err="1"/>
              <a:t>asesu</a:t>
            </a:r>
            <a:r>
              <a:rPr lang="en-GB" b="1" i="1" dirty="0"/>
              <a:t> </a:t>
            </a:r>
            <a:r>
              <a:rPr lang="en-GB" b="1" i="1" dirty="0" err="1"/>
              <a:t>gael</a:t>
            </a:r>
            <a:r>
              <a:rPr lang="en-GB" b="1" i="1" dirty="0"/>
              <a:t> </a:t>
            </a:r>
            <a:r>
              <a:rPr lang="en-GB" b="1" i="1" dirty="0" err="1"/>
              <a:t>ei</a:t>
            </a:r>
            <a:r>
              <a:rPr lang="en-GB" b="1" i="1" dirty="0"/>
              <a:t> </a:t>
            </a:r>
            <a:r>
              <a:rPr lang="en-GB" b="1" i="1" dirty="0" err="1"/>
              <a:t>ddefnyddio</a:t>
            </a:r>
            <a:r>
              <a:rPr lang="en-GB" b="1" i="1" dirty="0"/>
              <a:t> </a:t>
            </a:r>
            <a:r>
              <a:rPr lang="en-GB" b="1" i="1" dirty="0" err="1"/>
              <a:t>i</a:t>
            </a:r>
            <a:r>
              <a:rPr lang="en-GB" b="1" i="1" dirty="0"/>
              <a:t> </a:t>
            </a:r>
            <a:r>
              <a:rPr lang="en-GB" b="1" i="1" dirty="0" err="1"/>
              <a:t>lunio</a:t>
            </a:r>
            <a:r>
              <a:rPr lang="en-GB" b="1" i="1" dirty="0"/>
              <a:t> barn </a:t>
            </a:r>
            <a:r>
              <a:rPr lang="en-GB" b="1" i="1" dirty="0" err="1"/>
              <a:t>untro</a:t>
            </a:r>
            <a:r>
              <a:rPr lang="en-GB" b="1" i="1" dirty="0"/>
              <a:t> </a:t>
            </a:r>
            <a:r>
              <a:rPr lang="en-GB" i="1" dirty="0" err="1"/>
              <a:t>ar</a:t>
            </a:r>
            <a:r>
              <a:rPr lang="en-GB" i="1" dirty="0"/>
              <a:t> </a:t>
            </a:r>
            <a:r>
              <a:rPr lang="en-GB" i="1" dirty="0" err="1"/>
              <a:t>gyflawniad</a:t>
            </a:r>
            <a:r>
              <a:rPr lang="en-GB" i="1" dirty="0"/>
              <a:t> </a:t>
            </a:r>
            <a:r>
              <a:rPr lang="en-GB" i="1" dirty="0" err="1"/>
              <a:t>cyffredinol</a:t>
            </a:r>
            <a:r>
              <a:rPr lang="en-GB" i="1" dirty="0"/>
              <a:t> </a:t>
            </a:r>
            <a:r>
              <a:rPr lang="en-GB" i="1" dirty="0" err="1"/>
              <a:t>dysgwr</a:t>
            </a:r>
            <a:r>
              <a:rPr lang="en-GB" i="1" dirty="0"/>
              <a:t> </a:t>
            </a:r>
            <a:r>
              <a:rPr lang="en-GB" i="1" dirty="0" err="1"/>
              <a:t>ar</a:t>
            </a:r>
            <a:r>
              <a:rPr lang="en-GB" i="1" dirty="0"/>
              <a:t> </a:t>
            </a:r>
            <a:r>
              <a:rPr lang="en-GB" i="1" dirty="0" err="1"/>
              <a:t>oedran</a:t>
            </a:r>
            <a:r>
              <a:rPr lang="en-GB" i="1" dirty="0"/>
              <a:t> neu </a:t>
            </a:r>
            <a:r>
              <a:rPr lang="en-GB" i="1" dirty="0" err="1"/>
              <a:t>adeg</a:t>
            </a:r>
            <a:r>
              <a:rPr lang="en-GB" i="1" dirty="0"/>
              <a:t> </a:t>
            </a:r>
            <a:r>
              <a:rPr lang="en-GB" i="1" dirty="0" err="1"/>
              <a:t>benodol</a:t>
            </a:r>
            <a:r>
              <a:rPr lang="en-GB" i="1" dirty="0"/>
              <a:t> </a:t>
            </a:r>
            <a:r>
              <a:rPr lang="en-GB" i="1" dirty="0" err="1"/>
              <a:t>yn</a:t>
            </a:r>
            <a:r>
              <a:rPr lang="en-GB" i="1" dirty="0"/>
              <a:t> </a:t>
            </a:r>
            <a:r>
              <a:rPr lang="en-GB" i="1" dirty="0" err="1"/>
              <a:t>erbyn</a:t>
            </a:r>
            <a:r>
              <a:rPr lang="en-GB" i="1" dirty="0"/>
              <a:t> </a:t>
            </a:r>
            <a:r>
              <a:rPr lang="en-GB" i="1" dirty="0" err="1"/>
              <a:t>disgrifyddion</a:t>
            </a:r>
            <a:r>
              <a:rPr lang="en-GB" i="1" dirty="0"/>
              <a:t> </a:t>
            </a:r>
            <a:r>
              <a:rPr lang="en-GB" i="1" dirty="0" err="1"/>
              <a:t>na</a:t>
            </a:r>
            <a:r>
              <a:rPr lang="en-GB" i="1" dirty="0"/>
              <a:t> </a:t>
            </a:r>
            <a:r>
              <a:rPr lang="en-GB" i="1" dirty="0" err="1"/>
              <a:t>meini</a:t>
            </a:r>
            <a:r>
              <a:rPr lang="en-GB" i="1" dirty="0"/>
              <a:t> </a:t>
            </a:r>
            <a:r>
              <a:rPr lang="en-GB" i="1" dirty="0" err="1"/>
              <a:t>prawf</a:t>
            </a:r>
            <a:r>
              <a:rPr lang="en-GB" i="1" dirty="0"/>
              <a:t> </a:t>
            </a:r>
            <a:r>
              <a:rPr lang="en-GB" i="1" dirty="0" err="1"/>
              <a:t>ar</a:t>
            </a:r>
            <a:r>
              <a:rPr lang="en-GB" i="1" dirty="0"/>
              <a:t> sail ‘</a:t>
            </a:r>
            <a:r>
              <a:rPr lang="en-GB" i="1" dirty="0" err="1"/>
              <a:t>ffit</a:t>
            </a:r>
            <a:r>
              <a:rPr lang="en-GB" i="1" dirty="0"/>
              <a:t> </a:t>
            </a:r>
            <a:r>
              <a:rPr lang="en-GB" i="1" dirty="0" err="1"/>
              <a:t>orau</a:t>
            </a:r>
            <a:r>
              <a:rPr lang="en-GB" i="1" dirty="0"/>
              <a:t>’. </a:t>
            </a:r>
          </a:p>
        </p:txBody>
      </p:sp>
    </p:spTree>
    <p:extLst>
      <p:ext uri="{BB962C8B-B14F-4D97-AF65-F5344CB8AC3E}">
        <p14:creationId xmlns:p14="http://schemas.microsoft.com/office/powerpoint/2010/main" val="14672258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9EB5FF-6FCC-4F6E-BEE1-D3D7C86C2903}"/>
              </a:ext>
            </a:extLst>
          </p:cNvPr>
          <p:cNvSpPr>
            <a:spLocks noGrp="1"/>
          </p:cNvSpPr>
          <p:nvPr>
            <p:ph type="title"/>
          </p:nvPr>
        </p:nvSpPr>
        <p:spPr>
          <a:xfrm>
            <a:off x="299356" y="1186543"/>
            <a:ext cx="11587843" cy="504145"/>
          </a:xfrm>
        </p:spPr>
        <p:txBody>
          <a:bodyPr>
            <a:noAutofit/>
          </a:bodyPr>
          <a:lstStyle/>
          <a:p>
            <a:r>
              <a:rPr lang="en-GB" dirty="0">
                <a:solidFill>
                  <a:srgbClr val="0070C0"/>
                </a:solidFill>
              </a:rPr>
              <a:t>Assessment Arrangements: Subordinate Legislation Resultant of the Curriculum and Assessment (Wales) Act 2021 </a:t>
            </a:r>
            <a:br>
              <a:rPr lang="en-GB" sz="4800" dirty="0">
                <a:solidFill>
                  <a:srgbClr val="0070C0"/>
                </a:solidFill>
              </a:rPr>
            </a:br>
            <a:endParaRPr lang="en-GB" sz="4800" dirty="0">
              <a:solidFill>
                <a:srgbClr val="0070C0"/>
              </a:solidFill>
            </a:endParaRPr>
          </a:p>
        </p:txBody>
      </p:sp>
      <p:sp>
        <p:nvSpPr>
          <p:cNvPr id="4" name="Content Placeholder 3">
            <a:extLst>
              <a:ext uri="{FF2B5EF4-FFF2-40B4-BE49-F238E27FC236}">
                <a16:creationId xmlns:a16="http://schemas.microsoft.com/office/drawing/2014/main" id="{9B4EC808-91DA-4A30-A3D0-E027D38716F4}"/>
              </a:ext>
            </a:extLst>
          </p:cNvPr>
          <p:cNvSpPr>
            <a:spLocks noGrp="1"/>
          </p:cNvSpPr>
          <p:nvPr>
            <p:ph sz="half" idx="2"/>
          </p:nvPr>
        </p:nvSpPr>
        <p:spPr>
          <a:xfrm>
            <a:off x="244928" y="2237014"/>
            <a:ext cx="11642271" cy="4620986"/>
          </a:xfrm>
        </p:spPr>
        <p:txBody>
          <a:bodyPr>
            <a:normAutofit/>
          </a:bodyPr>
          <a:lstStyle/>
          <a:p>
            <a:pPr marL="0" indent="0">
              <a:buNone/>
            </a:pPr>
            <a:r>
              <a:rPr lang="en-GB" i="1" dirty="0">
                <a:solidFill>
                  <a:srgbClr val="0070C0"/>
                </a:solidFill>
              </a:rPr>
              <a:t>In contrast to the current approach to assessment, assessment in </a:t>
            </a:r>
            <a:r>
              <a:rPr lang="en-GB" i="1" dirty="0" err="1">
                <a:solidFill>
                  <a:srgbClr val="0070C0"/>
                </a:solidFill>
              </a:rPr>
              <a:t>CfW</a:t>
            </a:r>
            <a:r>
              <a:rPr lang="en-GB" i="1" dirty="0">
                <a:solidFill>
                  <a:srgbClr val="0070C0"/>
                </a:solidFill>
              </a:rPr>
              <a:t> is intrinsic to curriculum design and an </a:t>
            </a:r>
            <a:r>
              <a:rPr lang="en-GB" b="1" i="1" dirty="0">
                <a:solidFill>
                  <a:srgbClr val="0070C0"/>
                </a:solidFill>
              </a:rPr>
              <a:t>indistinguishable</a:t>
            </a:r>
            <a:r>
              <a:rPr lang="en-GB" i="1" dirty="0">
                <a:solidFill>
                  <a:srgbClr val="0070C0"/>
                </a:solidFill>
              </a:rPr>
              <a:t> </a:t>
            </a:r>
            <a:r>
              <a:rPr lang="en-GB" b="1" i="1" dirty="0">
                <a:solidFill>
                  <a:srgbClr val="0070C0"/>
                </a:solidFill>
              </a:rPr>
              <a:t>part of teaching and learning</a:t>
            </a:r>
            <a:r>
              <a:rPr lang="en-GB" i="1" dirty="0">
                <a:solidFill>
                  <a:srgbClr val="0070C0"/>
                </a:solidFill>
              </a:rPr>
              <a:t>. It should contribute to </a:t>
            </a:r>
            <a:r>
              <a:rPr lang="en-GB" b="1" i="1" dirty="0">
                <a:solidFill>
                  <a:srgbClr val="0070C0"/>
                </a:solidFill>
              </a:rPr>
              <a:t>developing a holistic picture of the learner </a:t>
            </a:r>
            <a:r>
              <a:rPr lang="en-GB" i="1" dirty="0">
                <a:solidFill>
                  <a:srgbClr val="0070C0"/>
                </a:solidFill>
              </a:rPr>
              <a:t>– their strengths, the ways in which they learn, and their areas for development – in order to inform next steps in learning and teaching. Importantly, </a:t>
            </a:r>
            <a:r>
              <a:rPr lang="en-GB" b="1" i="1" dirty="0">
                <a:solidFill>
                  <a:srgbClr val="0070C0"/>
                </a:solidFill>
              </a:rPr>
              <a:t>assessment should not be used to make a one-off judgement </a:t>
            </a:r>
            <a:r>
              <a:rPr lang="en-GB" i="1" dirty="0">
                <a:solidFill>
                  <a:srgbClr val="0070C0"/>
                </a:solidFill>
              </a:rPr>
              <a:t>on the overall achievement of a learner at a set age or point in time against descriptors or criteria on a ‘best-fit’ basis.</a:t>
            </a:r>
          </a:p>
          <a:p>
            <a:endParaRPr lang="en-GB" dirty="0"/>
          </a:p>
        </p:txBody>
      </p:sp>
    </p:spTree>
    <p:extLst>
      <p:ext uri="{BB962C8B-B14F-4D97-AF65-F5344CB8AC3E}">
        <p14:creationId xmlns:p14="http://schemas.microsoft.com/office/powerpoint/2010/main" val="41878449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7E9B68-13EC-4558-AF87-EEB480467411}"/>
              </a:ext>
            </a:extLst>
          </p:cNvPr>
          <p:cNvSpPr>
            <a:spLocks noGrp="1"/>
          </p:cNvSpPr>
          <p:nvPr>
            <p:ph type="title"/>
          </p:nvPr>
        </p:nvSpPr>
        <p:spPr>
          <a:xfrm>
            <a:off x="0" y="365125"/>
            <a:ext cx="12245007" cy="1325563"/>
          </a:xfrm>
        </p:spPr>
        <p:txBody>
          <a:bodyPr>
            <a:noAutofit/>
          </a:bodyPr>
          <a:lstStyle/>
          <a:p>
            <a:r>
              <a:rPr lang="en-GB" sz="4800" dirty="0"/>
              <a:t>Mae </a:t>
            </a:r>
            <a:r>
              <a:rPr lang="en-GB" sz="4800" dirty="0" err="1"/>
              <a:t>Gwyddoniaeth</a:t>
            </a:r>
            <a:r>
              <a:rPr lang="en-GB" sz="4800" dirty="0"/>
              <a:t> a </a:t>
            </a:r>
            <a:r>
              <a:rPr lang="en-GB" sz="4800" dirty="0" err="1"/>
              <a:t>Mathamataeg</a:t>
            </a:r>
            <a:r>
              <a:rPr lang="en-GB" sz="4800" dirty="0"/>
              <a:t> </a:t>
            </a:r>
            <a:r>
              <a:rPr lang="en-GB" sz="4800" dirty="0" err="1"/>
              <a:t>yn</a:t>
            </a:r>
            <a:r>
              <a:rPr lang="en-GB" sz="4800" dirty="0"/>
              <a:t> </a:t>
            </a:r>
            <a:r>
              <a:rPr lang="en-GB" sz="4800" dirty="0" err="1"/>
              <a:t>rhan</a:t>
            </a:r>
            <a:r>
              <a:rPr lang="en-GB" sz="4800" dirty="0"/>
              <a:t> </a:t>
            </a:r>
            <a:r>
              <a:rPr lang="en-GB" sz="4800" dirty="0" err="1"/>
              <a:t>o’r</a:t>
            </a:r>
            <a:r>
              <a:rPr lang="en-GB" sz="4800" dirty="0"/>
              <a:t> 4 </a:t>
            </a:r>
            <a:r>
              <a:rPr lang="en-GB" sz="4800" dirty="0" err="1"/>
              <a:t>pwrpas</a:t>
            </a:r>
            <a:r>
              <a:rPr lang="en-GB" sz="4800" dirty="0"/>
              <a:t> </a:t>
            </a:r>
            <a:r>
              <a:rPr lang="en-GB" sz="4800" dirty="0" err="1"/>
              <a:t>mwy</a:t>
            </a:r>
            <a:r>
              <a:rPr lang="en-GB" sz="4800" dirty="0"/>
              <a:t> </a:t>
            </a:r>
            <a:r>
              <a:rPr lang="en-GB" sz="4800" dirty="0" err="1"/>
              <a:t>cyffredinol</a:t>
            </a:r>
            <a:br>
              <a:rPr lang="en-GB" sz="4800" i="1" dirty="0">
                <a:solidFill>
                  <a:srgbClr val="00B0F0"/>
                </a:solidFill>
              </a:rPr>
            </a:br>
            <a:endParaRPr lang="en-GB" sz="4800" i="1" dirty="0">
              <a:solidFill>
                <a:srgbClr val="00B0F0"/>
              </a:solidFill>
            </a:endParaRPr>
          </a:p>
        </p:txBody>
      </p:sp>
      <p:sp>
        <p:nvSpPr>
          <p:cNvPr id="3" name="Content Placeholder 2">
            <a:extLst>
              <a:ext uri="{FF2B5EF4-FFF2-40B4-BE49-F238E27FC236}">
                <a16:creationId xmlns:a16="http://schemas.microsoft.com/office/drawing/2014/main" id="{8650ED0F-8369-4441-AC3E-E0DABA88F6E8}"/>
              </a:ext>
            </a:extLst>
          </p:cNvPr>
          <p:cNvSpPr>
            <a:spLocks noGrp="1"/>
          </p:cNvSpPr>
          <p:nvPr>
            <p:ph sz="half" idx="1"/>
          </p:nvPr>
        </p:nvSpPr>
        <p:spPr>
          <a:xfrm>
            <a:off x="255638" y="1271946"/>
            <a:ext cx="11321845" cy="5029200"/>
          </a:xfrm>
        </p:spPr>
        <p:txBody>
          <a:bodyPr>
            <a:normAutofit fontScale="62500" lnSpcReduction="20000"/>
          </a:bodyPr>
          <a:lstStyle/>
          <a:p>
            <a:endParaRPr lang="en-GB" dirty="0"/>
          </a:p>
          <a:p>
            <a:pPr algn="l" fontAlgn="base">
              <a:buFont typeface="Arial" panose="020B0604020202020204" pitchFamily="34" charset="0"/>
              <a:buChar char="•"/>
            </a:pPr>
            <a:r>
              <a:rPr lang="en-GB" sz="5100" b="0" i="0" dirty="0" err="1">
                <a:solidFill>
                  <a:srgbClr val="1F1F1F"/>
                </a:solidFill>
                <a:effectLst/>
                <a:latin typeface="Arial" panose="020B0604020202020204" pitchFamily="34" charset="0"/>
              </a:rPr>
              <a:t>ddysgwyr</a:t>
            </a:r>
            <a:r>
              <a:rPr lang="en-GB" sz="5100" b="0" i="0" dirty="0">
                <a:solidFill>
                  <a:srgbClr val="1F1F1F"/>
                </a:solidFill>
                <a:effectLst/>
                <a:latin typeface="Arial" panose="020B0604020202020204" pitchFamily="34" charset="0"/>
              </a:rPr>
              <a:t> </a:t>
            </a:r>
            <a:r>
              <a:rPr lang="en-GB" sz="5100" b="0" i="0" dirty="0" err="1">
                <a:solidFill>
                  <a:srgbClr val="1F1F1F"/>
                </a:solidFill>
                <a:effectLst/>
                <a:latin typeface="Arial" panose="020B0604020202020204" pitchFamily="34" charset="0"/>
              </a:rPr>
              <a:t>uchelgeisiol</a:t>
            </a:r>
            <a:r>
              <a:rPr lang="en-GB" sz="5100" b="0" i="0" dirty="0">
                <a:solidFill>
                  <a:srgbClr val="1F1F1F"/>
                </a:solidFill>
                <a:effectLst/>
                <a:latin typeface="Arial" panose="020B0604020202020204" pitchFamily="34" charset="0"/>
              </a:rPr>
              <a:t>, </a:t>
            </a:r>
            <a:r>
              <a:rPr lang="en-GB" sz="5100" b="0" i="0" dirty="0" err="1">
                <a:solidFill>
                  <a:srgbClr val="1F1F1F"/>
                </a:solidFill>
                <a:effectLst/>
                <a:latin typeface="Arial" panose="020B0604020202020204" pitchFamily="34" charset="0"/>
              </a:rPr>
              <a:t>galluog</a:t>
            </a:r>
            <a:r>
              <a:rPr lang="en-GB" sz="5100" b="0" i="0" dirty="0">
                <a:solidFill>
                  <a:srgbClr val="1F1F1F"/>
                </a:solidFill>
                <a:effectLst/>
                <a:latin typeface="Arial" panose="020B0604020202020204" pitchFamily="34" charset="0"/>
              </a:rPr>
              <a:t> </a:t>
            </a:r>
            <a:r>
              <a:rPr lang="en-GB" sz="5100" b="0" i="0" dirty="0" err="1">
                <a:solidFill>
                  <a:srgbClr val="1F1F1F"/>
                </a:solidFill>
                <a:effectLst/>
                <a:latin typeface="Arial" panose="020B0604020202020204" pitchFamily="34" charset="0"/>
              </a:rPr>
              <a:t>sy'n</a:t>
            </a:r>
            <a:r>
              <a:rPr lang="en-GB" sz="5100" b="0" i="0" dirty="0">
                <a:solidFill>
                  <a:srgbClr val="1F1F1F"/>
                </a:solidFill>
                <a:effectLst/>
                <a:latin typeface="Arial" panose="020B0604020202020204" pitchFamily="34" charset="0"/>
              </a:rPr>
              <a:t> </a:t>
            </a:r>
            <a:r>
              <a:rPr lang="en-GB" sz="5100" b="0" i="0" dirty="0" err="1">
                <a:solidFill>
                  <a:srgbClr val="1F1F1F"/>
                </a:solidFill>
                <a:effectLst/>
                <a:latin typeface="Arial" panose="020B0604020202020204" pitchFamily="34" charset="0"/>
              </a:rPr>
              <a:t>barod</a:t>
            </a:r>
            <a:r>
              <a:rPr lang="en-GB" sz="5100" b="0" i="0" dirty="0">
                <a:solidFill>
                  <a:srgbClr val="1F1F1F"/>
                </a:solidFill>
                <a:effectLst/>
                <a:latin typeface="Arial" panose="020B0604020202020204" pitchFamily="34" charset="0"/>
              </a:rPr>
              <a:t> </a:t>
            </a:r>
            <a:r>
              <a:rPr lang="en-GB" sz="5100" b="0" i="0" dirty="0" err="1">
                <a:solidFill>
                  <a:srgbClr val="1F1F1F"/>
                </a:solidFill>
                <a:effectLst/>
                <a:latin typeface="Arial" panose="020B0604020202020204" pitchFamily="34" charset="0"/>
              </a:rPr>
              <a:t>i</a:t>
            </a:r>
            <a:r>
              <a:rPr lang="en-GB" sz="5100" b="0" i="0" dirty="0">
                <a:solidFill>
                  <a:srgbClr val="1F1F1F"/>
                </a:solidFill>
                <a:effectLst/>
                <a:latin typeface="Arial" panose="020B0604020202020204" pitchFamily="34" charset="0"/>
              </a:rPr>
              <a:t> </a:t>
            </a:r>
            <a:r>
              <a:rPr lang="en-GB" sz="5100" b="0" i="0" dirty="0" err="1">
                <a:solidFill>
                  <a:srgbClr val="1F1F1F"/>
                </a:solidFill>
                <a:effectLst/>
                <a:latin typeface="Arial" panose="020B0604020202020204" pitchFamily="34" charset="0"/>
              </a:rPr>
              <a:t>ddysgu</a:t>
            </a:r>
            <a:r>
              <a:rPr lang="en-GB" sz="5100" b="0" i="0" dirty="0">
                <a:solidFill>
                  <a:srgbClr val="1F1F1F"/>
                </a:solidFill>
                <a:effectLst/>
                <a:latin typeface="Arial" panose="020B0604020202020204" pitchFamily="34" charset="0"/>
              </a:rPr>
              <a:t> </a:t>
            </a:r>
            <a:r>
              <a:rPr lang="en-GB" sz="5100" b="0" i="0" dirty="0" err="1">
                <a:solidFill>
                  <a:srgbClr val="1F1F1F"/>
                </a:solidFill>
                <a:effectLst/>
                <a:latin typeface="Arial" panose="020B0604020202020204" pitchFamily="34" charset="0"/>
              </a:rPr>
              <a:t>gydol</a:t>
            </a:r>
            <a:r>
              <a:rPr lang="en-GB" sz="5100" b="0" i="0" dirty="0">
                <a:solidFill>
                  <a:srgbClr val="1F1F1F"/>
                </a:solidFill>
                <a:effectLst/>
                <a:latin typeface="Arial" panose="020B0604020202020204" pitchFamily="34" charset="0"/>
              </a:rPr>
              <a:t> </a:t>
            </a:r>
            <a:r>
              <a:rPr lang="en-GB" sz="5100" b="0" i="0" dirty="0" err="1">
                <a:solidFill>
                  <a:srgbClr val="1F1F1F"/>
                </a:solidFill>
                <a:effectLst/>
                <a:latin typeface="Arial" panose="020B0604020202020204" pitchFamily="34" charset="0"/>
              </a:rPr>
              <a:t>eu</a:t>
            </a:r>
            <a:r>
              <a:rPr lang="en-GB" sz="5100" b="0" i="0" dirty="0">
                <a:solidFill>
                  <a:srgbClr val="1F1F1F"/>
                </a:solidFill>
                <a:effectLst/>
                <a:latin typeface="Arial" panose="020B0604020202020204" pitchFamily="34" charset="0"/>
              </a:rPr>
              <a:t> </a:t>
            </a:r>
            <a:r>
              <a:rPr lang="en-GB" sz="5100" b="0" i="0" dirty="0" err="1">
                <a:solidFill>
                  <a:srgbClr val="1F1F1F"/>
                </a:solidFill>
                <a:effectLst/>
                <a:latin typeface="Arial" panose="020B0604020202020204" pitchFamily="34" charset="0"/>
              </a:rPr>
              <a:t>bywydau</a:t>
            </a:r>
            <a:endParaRPr lang="en-GB" sz="5100" b="0" i="0" dirty="0">
              <a:solidFill>
                <a:srgbClr val="1F1F1F"/>
              </a:solidFill>
              <a:effectLst/>
              <a:latin typeface="Arial" panose="020B0604020202020204" pitchFamily="34" charset="0"/>
            </a:endParaRPr>
          </a:p>
          <a:p>
            <a:pPr algn="l" fontAlgn="base">
              <a:buFont typeface="Arial" panose="020B0604020202020204" pitchFamily="34" charset="0"/>
              <a:buChar char="•"/>
            </a:pPr>
            <a:r>
              <a:rPr lang="en-GB" sz="5100" b="0" i="0" dirty="0" err="1">
                <a:solidFill>
                  <a:srgbClr val="1F1F1F"/>
                </a:solidFill>
                <a:effectLst/>
                <a:latin typeface="Arial" panose="020B0604020202020204" pitchFamily="34" charset="0"/>
              </a:rPr>
              <a:t>gyfranwyr</a:t>
            </a:r>
            <a:r>
              <a:rPr lang="en-GB" sz="5100" b="0" i="0" dirty="0">
                <a:solidFill>
                  <a:srgbClr val="1F1F1F"/>
                </a:solidFill>
                <a:effectLst/>
                <a:latin typeface="Arial" panose="020B0604020202020204" pitchFamily="34" charset="0"/>
              </a:rPr>
              <a:t> </a:t>
            </a:r>
            <a:r>
              <a:rPr lang="en-GB" sz="5100" b="0" i="0" dirty="0" err="1">
                <a:solidFill>
                  <a:srgbClr val="1F1F1F"/>
                </a:solidFill>
                <a:effectLst/>
                <a:latin typeface="Arial" panose="020B0604020202020204" pitchFamily="34" charset="0"/>
              </a:rPr>
              <a:t>mentrus</a:t>
            </a:r>
            <a:r>
              <a:rPr lang="en-GB" sz="5100" b="0" i="0" dirty="0">
                <a:solidFill>
                  <a:srgbClr val="1F1F1F"/>
                </a:solidFill>
                <a:effectLst/>
                <a:latin typeface="Arial" panose="020B0604020202020204" pitchFamily="34" charset="0"/>
              </a:rPr>
              <a:t>, </a:t>
            </a:r>
            <a:r>
              <a:rPr lang="en-GB" sz="5100" b="0" i="0" dirty="0" err="1">
                <a:solidFill>
                  <a:srgbClr val="1F1F1F"/>
                </a:solidFill>
                <a:effectLst/>
                <a:latin typeface="Arial" panose="020B0604020202020204" pitchFamily="34" charset="0"/>
              </a:rPr>
              <a:t>creadigol</a:t>
            </a:r>
            <a:r>
              <a:rPr lang="en-GB" sz="5100" b="0" i="0" dirty="0">
                <a:solidFill>
                  <a:srgbClr val="1F1F1F"/>
                </a:solidFill>
                <a:effectLst/>
                <a:latin typeface="Arial" panose="020B0604020202020204" pitchFamily="34" charset="0"/>
              </a:rPr>
              <a:t> </a:t>
            </a:r>
            <a:r>
              <a:rPr lang="en-GB" sz="5100" b="0" i="0" dirty="0" err="1">
                <a:solidFill>
                  <a:srgbClr val="1F1F1F"/>
                </a:solidFill>
                <a:effectLst/>
                <a:latin typeface="Arial" panose="020B0604020202020204" pitchFamily="34" charset="0"/>
              </a:rPr>
              <a:t>sy’n</a:t>
            </a:r>
            <a:r>
              <a:rPr lang="en-GB" sz="5100" b="0" i="0" dirty="0">
                <a:solidFill>
                  <a:srgbClr val="1F1F1F"/>
                </a:solidFill>
                <a:effectLst/>
                <a:latin typeface="Arial" panose="020B0604020202020204" pitchFamily="34" charset="0"/>
              </a:rPr>
              <a:t> </a:t>
            </a:r>
            <a:r>
              <a:rPr lang="en-GB" sz="5100" b="0" i="0" dirty="0" err="1">
                <a:solidFill>
                  <a:srgbClr val="1F1F1F"/>
                </a:solidFill>
                <a:effectLst/>
                <a:latin typeface="Arial" panose="020B0604020202020204" pitchFamily="34" charset="0"/>
              </a:rPr>
              <a:t>barod</a:t>
            </a:r>
            <a:r>
              <a:rPr lang="en-GB" sz="5100" b="0" i="0" dirty="0">
                <a:solidFill>
                  <a:srgbClr val="1F1F1F"/>
                </a:solidFill>
                <a:effectLst/>
                <a:latin typeface="Arial" panose="020B0604020202020204" pitchFamily="34" charset="0"/>
              </a:rPr>
              <a:t> </a:t>
            </a:r>
            <a:r>
              <a:rPr lang="en-GB" sz="5100" b="0" i="0" dirty="0" err="1">
                <a:solidFill>
                  <a:srgbClr val="1F1F1F"/>
                </a:solidFill>
                <a:effectLst/>
                <a:latin typeface="Arial" panose="020B0604020202020204" pitchFamily="34" charset="0"/>
              </a:rPr>
              <a:t>i</a:t>
            </a:r>
            <a:r>
              <a:rPr lang="en-GB" sz="5100" b="0" i="0" dirty="0">
                <a:solidFill>
                  <a:srgbClr val="1F1F1F"/>
                </a:solidFill>
                <a:effectLst/>
                <a:latin typeface="Arial" panose="020B0604020202020204" pitchFamily="34" charset="0"/>
              </a:rPr>
              <a:t> </a:t>
            </a:r>
            <a:r>
              <a:rPr lang="en-GB" sz="5100" b="0" i="0" dirty="0" err="1">
                <a:solidFill>
                  <a:srgbClr val="1F1F1F"/>
                </a:solidFill>
                <a:effectLst/>
                <a:latin typeface="Arial" panose="020B0604020202020204" pitchFamily="34" charset="0"/>
              </a:rPr>
              <a:t>chwarae</a:t>
            </a:r>
            <a:r>
              <a:rPr lang="en-GB" sz="5100" b="0" i="0" dirty="0">
                <a:solidFill>
                  <a:srgbClr val="1F1F1F"/>
                </a:solidFill>
                <a:effectLst/>
                <a:latin typeface="Arial" panose="020B0604020202020204" pitchFamily="34" charset="0"/>
              </a:rPr>
              <a:t> </a:t>
            </a:r>
            <a:r>
              <a:rPr lang="en-GB" sz="5100" b="0" i="0" dirty="0" err="1">
                <a:solidFill>
                  <a:srgbClr val="1F1F1F"/>
                </a:solidFill>
                <a:effectLst/>
                <a:latin typeface="Arial" panose="020B0604020202020204" pitchFamily="34" charset="0"/>
              </a:rPr>
              <a:t>rhan</a:t>
            </a:r>
            <a:r>
              <a:rPr lang="en-GB" sz="5100" b="0" i="0" dirty="0">
                <a:solidFill>
                  <a:srgbClr val="1F1F1F"/>
                </a:solidFill>
                <a:effectLst/>
                <a:latin typeface="Arial" panose="020B0604020202020204" pitchFamily="34" charset="0"/>
              </a:rPr>
              <a:t> lawn </a:t>
            </a:r>
            <a:r>
              <a:rPr lang="en-GB" sz="5100" b="0" i="0" dirty="0" err="1">
                <a:solidFill>
                  <a:srgbClr val="1F1F1F"/>
                </a:solidFill>
                <a:effectLst/>
                <a:latin typeface="Arial" panose="020B0604020202020204" pitchFamily="34" charset="0"/>
              </a:rPr>
              <a:t>mewn</a:t>
            </a:r>
            <a:r>
              <a:rPr lang="en-GB" sz="5100" b="0" i="0" dirty="0">
                <a:solidFill>
                  <a:srgbClr val="1F1F1F"/>
                </a:solidFill>
                <a:effectLst/>
                <a:latin typeface="Arial" panose="020B0604020202020204" pitchFamily="34" charset="0"/>
              </a:rPr>
              <a:t> </a:t>
            </a:r>
            <a:r>
              <a:rPr lang="en-GB" sz="5100" b="0" i="0" dirty="0" err="1">
                <a:solidFill>
                  <a:srgbClr val="1F1F1F"/>
                </a:solidFill>
                <a:effectLst/>
                <a:latin typeface="Arial" panose="020B0604020202020204" pitchFamily="34" charset="0"/>
              </a:rPr>
              <a:t>bywyd</a:t>
            </a:r>
            <a:r>
              <a:rPr lang="en-GB" sz="5100" b="0" i="0" dirty="0">
                <a:solidFill>
                  <a:srgbClr val="1F1F1F"/>
                </a:solidFill>
                <a:effectLst/>
                <a:latin typeface="Arial" panose="020B0604020202020204" pitchFamily="34" charset="0"/>
              </a:rPr>
              <a:t> a </a:t>
            </a:r>
            <a:r>
              <a:rPr lang="en-GB" sz="5100" b="0" i="0" dirty="0" err="1">
                <a:solidFill>
                  <a:srgbClr val="1F1F1F"/>
                </a:solidFill>
                <a:effectLst/>
                <a:latin typeface="Arial" panose="020B0604020202020204" pitchFamily="34" charset="0"/>
              </a:rPr>
              <a:t>gwaith</a:t>
            </a:r>
            <a:endParaRPr lang="en-GB" sz="5100" b="0" i="0" dirty="0">
              <a:solidFill>
                <a:srgbClr val="1F1F1F"/>
              </a:solidFill>
              <a:effectLst/>
              <a:latin typeface="Arial" panose="020B0604020202020204" pitchFamily="34" charset="0"/>
            </a:endParaRPr>
          </a:p>
          <a:p>
            <a:pPr algn="l" fontAlgn="base">
              <a:buFont typeface="Arial" panose="020B0604020202020204" pitchFamily="34" charset="0"/>
              <a:buChar char="•"/>
            </a:pPr>
            <a:r>
              <a:rPr lang="en-GB" sz="5100" b="0" i="0" dirty="0" err="1">
                <a:solidFill>
                  <a:srgbClr val="1F1F1F"/>
                </a:solidFill>
                <a:effectLst/>
                <a:latin typeface="Arial" panose="020B0604020202020204" pitchFamily="34" charset="0"/>
              </a:rPr>
              <a:t>ddinasyddion</a:t>
            </a:r>
            <a:r>
              <a:rPr lang="en-GB" sz="5100" b="0" i="0" dirty="0">
                <a:solidFill>
                  <a:srgbClr val="1F1F1F"/>
                </a:solidFill>
                <a:effectLst/>
                <a:latin typeface="Arial" panose="020B0604020202020204" pitchFamily="34" charset="0"/>
              </a:rPr>
              <a:t> </a:t>
            </a:r>
            <a:r>
              <a:rPr lang="en-GB" sz="5100" b="0" i="0" dirty="0" err="1">
                <a:solidFill>
                  <a:srgbClr val="1F1F1F"/>
                </a:solidFill>
                <a:effectLst/>
                <a:latin typeface="Arial" panose="020B0604020202020204" pitchFamily="34" charset="0"/>
              </a:rPr>
              <a:t>egwyddorol</a:t>
            </a:r>
            <a:r>
              <a:rPr lang="en-GB" sz="5100" b="0" i="0" dirty="0">
                <a:solidFill>
                  <a:srgbClr val="1F1F1F"/>
                </a:solidFill>
                <a:effectLst/>
                <a:latin typeface="Arial" panose="020B0604020202020204" pitchFamily="34" charset="0"/>
              </a:rPr>
              <a:t>, </a:t>
            </a:r>
            <a:r>
              <a:rPr lang="en-GB" sz="5100" b="0" i="0" dirty="0" err="1">
                <a:solidFill>
                  <a:srgbClr val="1F1F1F"/>
                </a:solidFill>
                <a:effectLst/>
                <a:latin typeface="Arial" panose="020B0604020202020204" pitchFamily="34" charset="0"/>
              </a:rPr>
              <a:t>gwybodus</a:t>
            </a:r>
            <a:r>
              <a:rPr lang="en-GB" sz="5100" b="0" i="0" dirty="0">
                <a:solidFill>
                  <a:srgbClr val="1F1F1F"/>
                </a:solidFill>
                <a:effectLst/>
                <a:latin typeface="Arial" panose="020B0604020202020204" pitchFamily="34" charset="0"/>
              </a:rPr>
              <a:t> </a:t>
            </a:r>
            <a:r>
              <a:rPr lang="en-GB" sz="5100" b="0" i="0" dirty="0" err="1">
                <a:solidFill>
                  <a:srgbClr val="1F1F1F"/>
                </a:solidFill>
                <a:effectLst/>
                <a:latin typeface="Arial" panose="020B0604020202020204" pitchFamily="34" charset="0"/>
              </a:rPr>
              <a:t>yng</a:t>
            </a:r>
            <a:r>
              <a:rPr lang="en-GB" sz="5100" b="0" i="0" dirty="0">
                <a:solidFill>
                  <a:srgbClr val="1F1F1F"/>
                </a:solidFill>
                <a:effectLst/>
                <a:latin typeface="Arial" panose="020B0604020202020204" pitchFamily="34" charset="0"/>
              </a:rPr>
              <a:t> </a:t>
            </a:r>
            <a:r>
              <a:rPr lang="en-GB" sz="5100" b="0" i="0" dirty="0" err="1">
                <a:solidFill>
                  <a:srgbClr val="1F1F1F"/>
                </a:solidFill>
                <a:effectLst/>
                <a:latin typeface="Arial" panose="020B0604020202020204" pitchFamily="34" charset="0"/>
              </a:rPr>
              <a:t>Nghymru</a:t>
            </a:r>
            <a:r>
              <a:rPr lang="en-GB" sz="5100" b="0" i="0" dirty="0">
                <a:solidFill>
                  <a:srgbClr val="1F1F1F"/>
                </a:solidFill>
                <a:effectLst/>
                <a:latin typeface="Arial" panose="020B0604020202020204" pitchFamily="34" charset="0"/>
              </a:rPr>
              <a:t> </a:t>
            </a:r>
            <a:r>
              <a:rPr lang="en-GB" sz="5100" b="0" i="0" dirty="0" err="1">
                <a:solidFill>
                  <a:srgbClr val="1F1F1F"/>
                </a:solidFill>
                <a:effectLst/>
                <a:latin typeface="Arial" panose="020B0604020202020204" pitchFamily="34" charset="0"/>
              </a:rPr>
              <a:t>a’r</a:t>
            </a:r>
            <a:r>
              <a:rPr lang="en-GB" sz="5100" b="0" i="0" dirty="0">
                <a:solidFill>
                  <a:srgbClr val="1F1F1F"/>
                </a:solidFill>
                <a:effectLst/>
                <a:latin typeface="Arial" panose="020B0604020202020204" pitchFamily="34" charset="0"/>
              </a:rPr>
              <a:t> </a:t>
            </a:r>
            <a:r>
              <a:rPr lang="en-GB" sz="5100" b="0" i="0" dirty="0" err="1">
                <a:solidFill>
                  <a:srgbClr val="1F1F1F"/>
                </a:solidFill>
                <a:effectLst/>
                <a:latin typeface="Arial" panose="020B0604020202020204" pitchFamily="34" charset="0"/>
              </a:rPr>
              <a:t>byd</a:t>
            </a:r>
            <a:endParaRPr lang="en-GB" sz="5100" b="0" i="0" dirty="0">
              <a:solidFill>
                <a:srgbClr val="1F1F1F"/>
              </a:solidFill>
              <a:effectLst/>
              <a:latin typeface="Arial" panose="020B0604020202020204" pitchFamily="34" charset="0"/>
            </a:endParaRPr>
          </a:p>
          <a:p>
            <a:pPr algn="l" fontAlgn="base">
              <a:buFont typeface="Arial" panose="020B0604020202020204" pitchFamily="34" charset="0"/>
              <a:buChar char="•"/>
            </a:pPr>
            <a:r>
              <a:rPr lang="en-GB" sz="5100" b="0" i="0" dirty="0" err="1">
                <a:solidFill>
                  <a:srgbClr val="1F1F1F"/>
                </a:solidFill>
                <a:effectLst/>
                <a:latin typeface="Arial" panose="020B0604020202020204" pitchFamily="34" charset="0"/>
              </a:rPr>
              <a:t>unigolion</a:t>
            </a:r>
            <a:r>
              <a:rPr lang="en-GB" sz="5100" b="0" i="0" dirty="0">
                <a:solidFill>
                  <a:srgbClr val="1F1F1F"/>
                </a:solidFill>
                <a:effectLst/>
                <a:latin typeface="Arial" panose="020B0604020202020204" pitchFamily="34" charset="0"/>
              </a:rPr>
              <a:t> </a:t>
            </a:r>
            <a:r>
              <a:rPr lang="en-GB" sz="5100" b="0" i="0" dirty="0" err="1">
                <a:solidFill>
                  <a:srgbClr val="1F1F1F"/>
                </a:solidFill>
                <a:effectLst/>
                <a:latin typeface="Arial" panose="020B0604020202020204" pitchFamily="34" charset="0"/>
              </a:rPr>
              <a:t>iach</a:t>
            </a:r>
            <a:r>
              <a:rPr lang="en-GB" sz="5100" b="0" i="0" dirty="0">
                <a:solidFill>
                  <a:srgbClr val="1F1F1F"/>
                </a:solidFill>
                <a:effectLst/>
                <a:latin typeface="Arial" panose="020B0604020202020204" pitchFamily="34" charset="0"/>
              </a:rPr>
              <a:t>, </a:t>
            </a:r>
            <a:r>
              <a:rPr lang="en-GB" sz="5100" b="0" i="0" dirty="0" err="1">
                <a:solidFill>
                  <a:srgbClr val="1F1F1F"/>
                </a:solidFill>
                <a:effectLst/>
                <a:latin typeface="Arial" panose="020B0604020202020204" pitchFamily="34" charset="0"/>
              </a:rPr>
              <a:t>hyderus</a:t>
            </a:r>
            <a:r>
              <a:rPr lang="en-GB" sz="5100" b="0" i="0" dirty="0">
                <a:solidFill>
                  <a:srgbClr val="1F1F1F"/>
                </a:solidFill>
                <a:effectLst/>
                <a:latin typeface="Arial" panose="020B0604020202020204" pitchFamily="34" charset="0"/>
              </a:rPr>
              <a:t> </a:t>
            </a:r>
            <a:r>
              <a:rPr lang="en-GB" sz="5100" b="0" i="0" dirty="0" err="1">
                <a:solidFill>
                  <a:srgbClr val="1F1F1F"/>
                </a:solidFill>
                <a:effectLst/>
                <a:latin typeface="Arial" panose="020B0604020202020204" pitchFamily="34" charset="0"/>
              </a:rPr>
              <a:t>sy'n</a:t>
            </a:r>
            <a:r>
              <a:rPr lang="en-GB" sz="5100" b="0" i="0" dirty="0">
                <a:solidFill>
                  <a:srgbClr val="1F1F1F"/>
                </a:solidFill>
                <a:effectLst/>
                <a:latin typeface="Arial" panose="020B0604020202020204" pitchFamily="34" charset="0"/>
              </a:rPr>
              <a:t> </a:t>
            </a:r>
            <a:r>
              <a:rPr lang="en-GB" sz="5100" b="0" i="0" dirty="0" err="1">
                <a:solidFill>
                  <a:srgbClr val="1F1F1F"/>
                </a:solidFill>
                <a:effectLst/>
                <a:latin typeface="Arial" panose="020B0604020202020204" pitchFamily="34" charset="0"/>
              </a:rPr>
              <a:t>barod</a:t>
            </a:r>
            <a:r>
              <a:rPr lang="en-GB" sz="5100" b="0" i="0" dirty="0">
                <a:solidFill>
                  <a:srgbClr val="1F1F1F"/>
                </a:solidFill>
                <a:effectLst/>
                <a:latin typeface="Arial" panose="020B0604020202020204" pitchFamily="34" charset="0"/>
              </a:rPr>
              <a:t> </a:t>
            </a:r>
            <a:r>
              <a:rPr lang="en-GB" sz="5100" b="0" i="0" dirty="0" err="1">
                <a:solidFill>
                  <a:srgbClr val="1F1F1F"/>
                </a:solidFill>
                <a:effectLst/>
                <a:latin typeface="Arial" panose="020B0604020202020204" pitchFamily="34" charset="0"/>
              </a:rPr>
              <a:t>i</a:t>
            </a:r>
            <a:r>
              <a:rPr lang="en-GB" sz="5100" b="0" i="0" dirty="0">
                <a:solidFill>
                  <a:srgbClr val="1F1F1F"/>
                </a:solidFill>
                <a:effectLst/>
                <a:latin typeface="Arial" panose="020B0604020202020204" pitchFamily="34" charset="0"/>
              </a:rPr>
              <a:t> </a:t>
            </a:r>
            <a:r>
              <a:rPr lang="en-GB" sz="5100" b="0" i="0" dirty="0" err="1">
                <a:solidFill>
                  <a:srgbClr val="1F1F1F"/>
                </a:solidFill>
                <a:effectLst/>
                <a:latin typeface="Arial" panose="020B0604020202020204" pitchFamily="34" charset="0"/>
              </a:rPr>
              <a:t>fyw</a:t>
            </a:r>
            <a:r>
              <a:rPr lang="en-GB" sz="5100" b="0" i="0" dirty="0">
                <a:solidFill>
                  <a:srgbClr val="1F1F1F"/>
                </a:solidFill>
                <a:effectLst/>
                <a:latin typeface="Arial" panose="020B0604020202020204" pitchFamily="34" charset="0"/>
              </a:rPr>
              <a:t> </a:t>
            </a:r>
            <a:r>
              <a:rPr lang="en-GB" sz="5100" b="0" i="0" dirty="0" err="1">
                <a:solidFill>
                  <a:srgbClr val="1F1F1F"/>
                </a:solidFill>
                <a:effectLst/>
                <a:latin typeface="Arial" panose="020B0604020202020204" pitchFamily="34" charset="0"/>
              </a:rPr>
              <a:t>bywyd</a:t>
            </a:r>
            <a:r>
              <a:rPr lang="en-GB" sz="5100" b="0" i="0" dirty="0">
                <a:solidFill>
                  <a:srgbClr val="1F1F1F"/>
                </a:solidFill>
                <a:effectLst/>
                <a:latin typeface="Arial" panose="020B0604020202020204" pitchFamily="34" charset="0"/>
              </a:rPr>
              <a:t> </a:t>
            </a:r>
            <a:r>
              <a:rPr lang="en-GB" sz="5100" b="0" i="0" dirty="0" err="1">
                <a:solidFill>
                  <a:srgbClr val="1F1F1F"/>
                </a:solidFill>
                <a:effectLst/>
                <a:latin typeface="Arial" panose="020B0604020202020204" pitchFamily="34" charset="0"/>
              </a:rPr>
              <a:t>cyflawn</a:t>
            </a:r>
            <a:r>
              <a:rPr lang="en-GB" sz="5100" b="0" i="0" dirty="0">
                <a:solidFill>
                  <a:srgbClr val="1F1F1F"/>
                </a:solidFill>
                <a:effectLst/>
                <a:latin typeface="Arial" panose="020B0604020202020204" pitchFamily="34" charset="0"/>
              </a:rPr>
              <a:t> </a:t>
            </a:r>
            <a:r>
              <a:rPr lang="en-GB" sz="5100" b="0" i="0" dirty="0" err="1">
                <a:solidFill>
                  <a:srgbClr val="1F1F1F"/>
                </a:solidFill>
                <a:effectLst/>
                <a:latin typeface="Arial" panose="020B0604020202020204" pitchFamily="34" charset="0"/>
              </a:rPr>
              <a:t>fel</a:t>
            </a:r>
            <a:r>
              <a:rPr lang="en-GB" sz="5100" b="0" i="0" dirty="0">
                <a:solidFill>
                  <a:srgbClr val="1F1F1F"/>
                </a:solidFill>
                <a:effectLst/>
                <a:latin typeface="Arial" panose="020B0604020202020204" pitchFamily="34" charset="0"/>
              </a:rPr>
              <a:t> </a:t>
            </a:r>
            <a:r>
              <a:rPr lang="en-GB" sz="5100" b="0" i="0" dirty="0" err="1">
                <a:solidFill>
                  <a:srgbClr val="1F1F1F"/>
                </a:solidFill>
                <a:effectLst/>
                <a:latin typeface="Arial" panose="020B0604020202020204" pitchFamily="34" charset="0"/>
              </a:rPr>
              <a:t>aelodau</a:t>
            </a:r>
            <a:r>
              <a:rPr lang="en-GB" sz="5100" b="0" i="0" dirty="0">
                <a:solidFill>
                  <a:srgbClr val="1F1F1F"/>
                </a:solidFill>
                <a:effectLst/>
                <a:latin typeface="Arial" panose="020B0604020202020204" pitchFamily="34" charset="0"/>
              </a:rPr>
              <a:t> </a:t>
            </a:r>
            <a:r>
              <a:rPr lang="en-GB" sz="5100" b="0" i="0" dirty="0" err="1">
                <a:solidFill>
                  <a:srgbClr val="1F1F1F"/>
                </a:solidFill>
                <a:effectLst/>
                <a:latin typeface="Arial" panose="020B0604020202020204" pitchFamily="34" charset="0"/>
              </a:rPr>
              <a:t>gwerthfawr</a:t>
            </a:r>
            <a:r>
              <a:rPr lang="en-GB" sz="5100" b="0" i="0" dirty="0">
                <a:solidFill>
                  <a:srgbClr val="1F1F1F"/>
                </a:solidFill>
                <a:effectLst/>
                <a:latin typeface="Arial" panose="020B0604020202020204" pitchFamily="34" charset="0"/>
              </a:rPr>
              <a:t> o </a:t>
            </a:r>
            <a:r>
              <a:rPr lang="en-GB" sz="5100" b="0" i="0" dirty="0" err="1">
                <a:solidFill>
                  <a:srgbClr val="1F1F1F"/>
                </a:solidFill>
                <a:effectLst/>
                <a:latin typeface="Arial" panose="020B0604020202020204" pitchFamily="34" charset="0"/>
              </a:rPr>
              <a:t>gymdeithas</a:t>
            </a:r>
            <a:r>
              <a:rPr lang="en-GB" sz="5100" b="0" i="0" dirty="0">
                <a:solidFill>
                  <a:srgbClr val="1F1F1F"/>
                </a:solidFill>
                <a:effectLst/>
                <a:latin typeface="Arial" panose="020B0604020202020204" pitchFamily="34" charset="0"/>
              </a:rPr>
              <a:t>.</a:t>
            </a:r>
            <a:endParaRPr lang="en-GB" sz="5100" dirty="0"/>
          </a:p>
          <a:p>
            <a:pPr marL="0" indent="0">
              <a:buNone/>
            </a:pPr>
            <a:r>
              <a:rPr lang="en-GB" sz="5100" b="1" dirty="0"/>
              <a:t>Sut all </a:t>
            </a:r>
            <a:r>
              <a:rPr lang="en-GB" sz="5100" b="1" dirty="0" err="1"/>
              <a:t>addysgwyr</a:t>
            </a:r>
            <a:r>
              <a:rPr lang="en-GB" sz="5100" b="1" dirty="0"/>
              <a:t> </a:t>
            </a:r>
            <a:r>
              <a:rPr lang="en-GB" sz="5100" b="1" dirty="0" err="1"/>
              <a:t>monitro</a:t>
            </a:r>
            <a:r>
              <a:rPr lang="en-GB" sz="5100" b="1" dirty="0"/>
              <a:t>, </a:t>
            </a:r>
            <a:r>
              <a:rPr lang="en-GB" sz="5100" b="1" dirty="0" err="1"/>
              <a:t>dogfenni</a:t>
            </a:r>
            <a:r>
              <a:rPr lang="en-GB" sz="5100" b="1" dirty="0"/>
              <a:t> ac </a:t>
            </a:r>
            <a:r>
              <a:rPr lang="en-GB" sz="5100" b="1" dirty="0" err="1"/>
              <a:t>asesu</a:t>
            </a:r>
            <a:r>
              <a:rPr lang="en-GB" sz="5100" b="1" dirty="0"/>
              <a:t> </a:t>
            </a:r>
            <a:r>
              <a:rPr lang="en-GB" sz="5100" b="1" dirty="0" err="1"/>
              <a:t>meysydd</a:t>
            </a:r>
            <a:r>
              <a:rPr lang="en-GB" sz="5100" b="1" dirty="0"/>
              <a:t> </a:t>
            </a:r>
            <a:r>
              <a:rPr lang="en-GB" sz="5100" b="1" dirty="0" err="1"/>
              <a:t>dysgu</a:t>
            </a:r>
            <a:r>
              <a:rPr lang="en-GB" sz="5100" b="1" dirty="0"/>
              <a:t> </a:t>
            </a:r>
            <a:r>
              <a:rPr lang="en-GB" sz="5100" b="1" dirty="0" err="1"/>
              <a:t>fel</a:t>
            </a:r>
            <a:r>
              <a:rPr lang="en-GB" sz="5100" b="1" dirty="0"/>
              <a:t> </a:t>
            </a:r>
            <a:r>
              <a:rPr lang="en-GB" sz="5100" b="1" dirty="0" err="1"/>
              <a:t>gwyddoniaeitha</a:t>
            </a:r>
            <a:r>
              <a:rPr lang="en-GB" sz="5100" b="1" dirty="0"/>
              <a:t> </a:t>
            </a:r>
            <a:r>
              <a:rPr lang="en-GB" sz="5100" b="1" dirty="0" err="1"/>
              <a:t>mathamateg</a:t>
            </a:r>
            <a:r>
              <a:rPr lang="en-GB" sz="5100" b="1" dirty="0"/>
              <a:t> </a:t>
            </a:r>
            <a:r>
              <a:rPr lang="en-GB" sz="5100" b="1" dirty="0" err="1"/>
              <a:t>yn</a:t>
            </a:r>
            <a:r>
              <a:rPr lang="en-GB" sz="5100" b="1" dirty="0"/>
              <a:t> y </a:t>
            </a:r>
            <a:r>
              <a:rPr lang="en-GB" sz="5100" b="1" dirty="0" err="1"/>
              <a:t>cydestun</a:t>
            </a:r>
            <a:r>
              <a:rPr lang="en-GB" sz="5100" b="1" dirty="0"/>
              <a:t> </a:t>
            </a:r>
            <a:r>
              <a:rPr lang="en-GB" sz="5100" b="1" dirty="0" err="1"/>
              <a:t>yma</a:t>
            </a:r>
            <a:r>
              <a:rPr lang="en-GB" sz="5100" b="1" dirty="0"/>
              <a:t>? </a:t>
            </a:r>
          </a:p>
          <a:p>
            <a:endParaRPr lang="en-GB" dirty="0"/>
          </a:p>
        </p:txBody>
      </p:sp>
    </p:spTree>
    <p:extLst>
      <p:ext uri="{BB962C8B-B14F-4D97-AF65-F5344CB8AC3E}">
        <p14:creationId xmlns:p14="http://schemas.microsoft.com/office/powerpoint/2010/main" val="41502377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7E9B68-13EC-4558-AF87-EEB480467411}"/>
              </a:ext>
            </a:extLst>
          </p:cNvPr>
          <p:cNvSpPr>
            <a:spLocks noGrp="1"/>
          </p:cNvSpPr>
          <p:nvPr>
            <p:ph type="title"/>
          </p:nvPr>
        </p:nvSpPr>
        <p:spPr>
          <a:xfrm>
            <a:off x="-51619" y="-280219"/>
            <a:ext cx="12245007" cy="1513707"/>
          </a:xfrm>
        </p:spPr>
        <p:txBody>
          <a:bodyPr>
            <a:noAutofit/>
          </a:bodyPr>
          <a:lstStyle/>
          <a:p>
            <a:br>
              <a:rPr lang="en-GB" sz="4800" i="1" dirty="0">
                <a:solidFill>
                  <a:srgbClr val="00B0F0"/>
                </a:solidFill>
              </a:rPr>
            </a:br>
            <a:r>
              <a:rPr lang="en-GB" sz="4800" i="1" dirty="0">
                <a:solidFill>
                  <a:srgbClr val="0070C0"/>
                </a:solidFill>
              </a:rPr>
              <a:t>Science and Mathematics are part of the broader 4 purposes</a:t>
            </a:r>
          </a:p>
        </p:txBody>
      </p:sp>
      <p:sp>
        <p:nvSpPr>
          <p:cNvPr id="4" name="Content Placeholder 3">
            <a:extLst>
              <a:ext uri="{FF2B5EF4-FFF2-40B4-BE49-F238E27FC236}">
                <a16:creationId xmlns:a16="http://schemas.microsoft.com/office/drawing/2014/main" id="{529AD1B7-AA7D-4986-9684-B99DE6FF221B}"/>
              </a:ext>
            </a:extLst>
          </p:cNvPr>
          <p:cNvSpPr>
            <a:spLocks noGrp="1"/>
          </p:cNvSpPr>
          <p:nvPr>
            <p:ph sz="half" idx="2"/>
          </p:nvPr>
        </p:nvSpPr>
        <p:spPr>
          <a:xfrm>
            <a:off x="162232" y="1445342"/>
            <a:ext cx="11801168" cy="4664947"/>
          </a:xfrm>
        </p:spPr>
        <p:txBody>
          <a:bodyPr>
            <a:normAutofit fontScale="62500" lnSpcReduction="20000"/>
          </a:bodyPr>
          <a:lstStyle/>
          <a:p>
            <a:pPr algn="l" fontAlgn="base">
              <a:buFont typeface="Arial" panose="020B0604020202020204" pitchFamily="34" charset="0"/>
              <a:buChar char="•"/>
            </a:pPr>
            <a:r>
              <a:rPr lang="en-GB" sz="5100" b="0" i="1" dirty="0">
                <a:solidFill>
                  <a:srgbClr val="0070C0"/>
                </a:solidFill>
                <a:effectLst/>
                <a:latin typeface="Arial" panose="020B0604020202020204" pitchFamily="34" charset="0"/>
              </a:rPr>
              <a:t>ambitious, capable learners, ready to learn throughout their lives</a:t>
            </a:r>
          </a:p>
          <a:p>
            <a:pPr algn="l" fontAlgn="base">
              <a:buFont typeface="Arial" panose="020B0604020202020204" pitchFamily="34" charset="0"/>
              <a:buChar char="•"/>
            </a:pPr>
            <a:r>
              <a:rPr lang="en-GB" sz="5100" b="0" i="1" dirty="0">
                <a:solidFill>
                  <a:srgbClr val="0070C0"/>
                </a:solidFill>
                <a:effectLst/>
                <a:latin typeface="Arial" panose="020B0604020202020204" pitchFamily="34" charset="0"/>
              </a:rPr>
              <a:t>enterprising, creative contributors, ready to play a full part in life and work</a:t>
            </a:r>
          </a:p>
          <a:p>
            <a:pPr algn="l" fontAlgn="base">
              <a:buFont typeface="Arial" panose="020B0604020202020204" pitchFamily="34" charset="0"/>
              <a:buChar char="•"/>
            </a:pPr>
            <a:r>
              <a:rPr lang="en-GB" sz="5100" b="0" i="1" dirty="0">
                <a:solidFill>
                  <a:srgbClr val="0070C0"/>
                </a:solidFill>
                <a:effectLst/>
                <a:latin typeface="Arial" panose="020B0604020202020204" pitchFamily="34" charset="0"/>
              </a:rPr>
              <a:t>ethical, informed citizens of Wales and the world</a:t>
            </a:r>
          </a:p>
          <a:p>
            <a:pPr algn="l" fontAlgn="base">
              <a:buFont typeface="Arial" panose="020B0604020202020204" pitchFamily="34" charset="0"/>
              <a:buChar char="•"/>
            </a:pPr>
            <a:r>
              <a:rPr lang="en-GB" sz="5100" b="0" i="1" dirty="0">
                <a:solidFill>
                  <a:srgbClr val="0070C0"/>
                </a:solidFill>
                <a:effectLst/>
                <a:latin typeface="Arial" panose="020B0604020202020204" pitchFamily="34" charset="0"/>
              </a:rPr>
              <a:t>healthy, confident individuals, ready to lead fulfilling lives as valued members of society</a:t>
            </a:r>
          </a:p>
          <a:p>
            <a:pPr marL="0" indent="0">
              <a:buNone/>
            </a:pPr>
            <a:endParaRPr lang="en-GB" sz="5100" i="1" dirty="0">
              <a:solidFill>
                <a:srgbClr val="0070C0"/>
              </a:solidFill>
            </a:endParaRPr>
          </a:p>
          <a:p>
            <a:pPr marL="0" indent="0">
              <a:buNone/>
            </a:pPr>
            <a:r>
              <a:rPr lang="en-GB" sz="5100" b="1" i="1" dirty="0">
                <a:solidFill>
                  <a:srgbClr val="0070C0"/>
                </a:solidFill>
              </a:rPr>
              <a:t>How can educators monitor, document and assess areas of learning such as science and mathematics in this context?</a:t>
            </a:r>
          </a:p>
          <a:p>
            <a:endParaRPr lang="en-GB" dirty="0"/>
          </a:p>
        </p:txBody>
      </p:sp>
    </p:spTree>
    <p:extLst>
      <p:ext uri="{BB962C8B-B14F-4D97-AF65-F5344CB8AC3E}">
        <p14:creationId xmlns:p14="http://schemas.microsoft.com/office/powerpoint/2010/main" val="4873380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15B1C89F-5DD2-4CB7-B545-4AB87ECB4003}"/>
              </a:ext>
            </a:extLst>
          </p:cNvPr>
          <p:cNvSpPr>
            <a:spLocks noGrp="1"/>
          </p:cNvSpPr>
          <p:nvPr>
            <p:ph type="title"/>
          </p:nvPr>
        </p:nvSpPr>
        <p:spPr>
          <a:xfrm>
            <a:off x="159544" y="483111"/>
            <a:ext cx="11872912" cy="1325563"/>
          </a:xfrm>
        </p:spPr>
        <p:txBody>
          <a:bodyPr>
            <a:normAutofit fontScale="90000"/>
          </a:bodyPr>
          <a:lstStyle/>
          <a:p>
            <a:r>
              <a:rPr lang="en-GB" sz="5300" dirty="0" err="1"/>
              <a:t>Cylchred</a:t>
            </a:r>
            <a:r>
              <a:rPr lang="en-GB" sz="5300" dirty="0"/>
              <a:t> </a:t>
            </a:r>
            <a:r>
              <a:rPr lang="en-GB" sz="5300" dirty="0" err="1"/>
              <a:t>cynllunio</a:t>
            </a:r>
            <a:r>
              <a:rPr lang="en-GB" sz="5300" dirty="0"/>
              <a:t>, </a:t>
            </a:r>
            <a:r>
              <a:rPr lang="en-GB" sz="5300" dirty="0" err="1"/>
              <a:t>dogfenni</a:t>
            </a:r>
            <a:r>
              <a:rPr lang="en-GB" sz="5300" dirty="0"/>
              <a:t> a </a:t>
            </a:r>
            <a:r>
              <a:rPr lang="en-GB" sz="5300" dirty="0" err="1"/>
              <a:t>gwethuso</a:t>
            </a:r>
            <a:br>
              <a:rPr lang="en-GB" dirty="0">
                <a:solidFill>
                  <a:srgbClr val="0070C0"/>
                </a:solidFill>
              </a:rPr>
            </a:br>
            <a:r>
              <a:rPr lang="en-GB" sz="5300" dirty="0">
                <a:solidFill>
                  <a:srgbClr val="0070C0"/>
                </a:solidFill>
              </a:rPr>
              <a:t>Cycle of planning, documenting and evaluation</a:t>
            </a:r>
          </a:p>
        </p:txBody>
      </p:sp>
      <p:sp>
        <p:nvSpPr>
          <p:cNvPr id="8" name="Content Placeholder 7">
            <a:extLst>
              <a:ext uri="{FF2B5EF4-FFF2-40B4-BE49-F238E27FC236}">
                <a16:creationId xmlns:a16="http://schemas.microsoft.com/office/drawing/2014/main" id="{9DF816DB-6F5D-4F10-8B89-5BD1162BCFC9}"/>
              </a:ext>
            </a:extLst>
          </p:cNvPr>
          <p:cNvSpPr>
            <a:spLocks noGrp="1"/>
          </p:cNvSpPr>
          <p:nvPr>
            <p:ph sz="half" idx="1"/>
          </p:nvPr>
        </p:nvSpPr>
        <p:spPr>
          <a:xfrm>
            <a:off x="838200" y="2484437"/>
            <a:ext cx="5181600" cy="4351338"/>
          </a:xfrm>
        </p:spPr>
        <p:txBody>
          <a:bodyPr/>
          <a:lstStyle/>
          <a:p>
            <a:r>
              <a:rPr lang="cy-GB" dirty="0"/>
              <a:t>Casglu gwybodaeth</a:t>
            </a:r>
          </a:p>
          <a:p>
            <a:r>
              <a:rPr lang="cy-GB" dirty="0"/>
              <a:t>Cwestiynu</a:t>
            </a:r>
          </a:p>
          <a:p>
            <a:r>
              <a:rPr lang="cy-GB" dirty="0"/>
              <a:t>Cynllunio</a:t>
            </a:r>
          </a:p>
          <a:p>
            <a:r>
              <a:rPr lang="cy-GB" dirty="0"/>
              <a:t>Gweithredu</a:t>
            </a:r>
          </a:p>
          <a:p>
            <a:r>
              <a:rPr lang="cy-GB" dirty="0"/>
              <a:t>Gwerthuso</a:t>
            </a:r>
          </a:p>
        </p:txBody>
      </p:sp>
      <p:sp>
        <p:nvSpPr>
          <p:cNvPr id="9" name="Content Placeholder 8">
            <a:extLst>
              <a:ext uri="{FF2B5EF4-FFF2-40B4-BE49-F238E27FC236}">
                <a16:creationId xmlns:a16="http://schemas.microsoft.com/office/drawing/2014/main" id="{A1099E33-7136-463B-8CD9-8E50BEFBE6F8}"/>
              </a:ext>
            </a:extLst>
          </p:cNvPr>
          <p:cNvSpPr>
            <a:spLocks noGrp="1"/>
          </p:cNvSpPr>
          <p:nvPr>
            <p:ph sz="half" idx="2"/>
          </p:nvPr>
        </p:nvSpPr>
        <p:spPr>
          <a:xfrm>
            <a:off x="6172200" y="2387600"/>
            <a:ext cx="5181600" cy="4351338"/>
          </a:xfrm>
        </p:spPr>
        <p:txBody>
          <a:bodyPr/>
          <a:lstStyle/>
          <a:p>
            <a:r>
              <a:rPr lang="en-GB" i="1" dirty="0">
                <a:solidFill>
                  <a:srgbClr val="0070C0"/>
                </a:solidFill>
              </a:rPr>
              <a:t>Gather information</a:t>
            </a:r>
          </a:p>
          <a:p>
            <a:r>
              <a:rPr lang="en-GB" i="1" dirty="0">
                <a:solidFill>
                  <a:srgbClr val="0070C0"/>
                </a:solidFill>
              </a:rPr>
              <a:t>Question</a:t>
            </a:r>
          </a:p>
          <a:p>
            <a:r>
              <a:rPr lang="en-GB" i="1" dirty="0">
                <a:solidFill>
                  <a:srgbClr val="0070C0"/>
                </a:solidFill>
              </a:rPr>
              <a:t>Plan</a:t>
            </a:r>
          </a:p>
          <a:p>
            <a:r>
              <a:rPr lang="en-GB" i="1" dirty="0">
                <a:solidFill>
                  <a:srgbClr val="0070C0"/>
                </a:solidFill>
              </a:rPr>
              <a:t>Implement </a:t>
            </a:r>
          </a:p>
          <a:p>
            <a:r>
              <a:rPr lang="en-GB" i="1" dirty="0">
                <a:solidFill>
                  <a:srgbClr val="0070C0"/>
                </a:solidFill>
              </a:rPr>
              <a:t>Evaluate</a:t>
            </a:r>
          </a:p>
          <a:p>
            <a:endParaRPr lang="en-GB" dirty="0"/>
          </a:p>
        </p:txBody>
      </p:sp>
    </p:spTree>
    <p:extLst>
      <p:ext uri="{BB962C8B-B14F-4D97-AF65-F5344CB8AC3E}">
        <p14:creationId xmlns:p14="http://schemas.microsoft.com/office/powerpoint/2010/main" val="23693710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7EEE47-AE9E-4579-B0A6-00363190A06C}"/>
              </a:ext>
            </a:extLst>
          </p:cNvPr>
          <p:cNvSpPr>
            <a:spLocks noGrp="1"/>
          </p:cNvSpPr>
          <p:nvPr>
            <p:ph type="title"/>
          </p:nvPr>
        </p:nvSpPr>
        <p:spPr>
          <a:xfrm>
            <a:off x="-427703" y="1297317"/>
            <a:ext cx="12848303" cy="791724"/>
          </a:xfrm>
        </p:spPr>
        <p:txBody>
          <a:bodyPr vert="horz" lIns="91440" tIns="45720" rIns="91440" bIns="45720" rtlCol="0" anchor="b">
            <a:noAutofit/>
          </a:bodyPr>
          <a:lstStyle/>
          <a:p>
            <a:pPr algn="ctr"/>
            <a:br>
              <a:rPr lang="en-US" sz="4800" kern="1200" dirty="0">
                <a:solidFill>
                  <a:schemeClr val="bg1"/>
                </a:solidFill>
                <a:ea typeface="+mj-ea"/>
                <a:cs typeface="+mj-cs"/>
              </a:rPr>
            </a:br>
            <a:br>
              <a:rPr lang="en-US" sz="4800" kern="1200" dirty="0">
                <a:solidFill>
                  <a:schemeClr val="bg1"/>
                </a:solidFill>
                <a:ea typeface="+mj-ea"/>
                <a:cs typeface="+mj-cs"/>
              </a:rPr>
            </a:br>
            <a:br>
              <a:rPr lang="en-US" sz="4800" kern="1200" dirty="0">
                <a:solidFill>
                  <a:schemeClr val="bg1"/>
                </a:solidFill>
                <a:ea typeface="+mj-ea"/>
                <a:cs typeface="+mj-cs"/>
              </a:rPr>
            </a:br>
            <a:br>
              <a:rPr lang="en-US" sz="4800" kern="1200" dirty="0">
                <a:solidFill>
                  <a:schemeClr val="bg1"/>
                </a:solidFill>
                <a:ea typeface="+mj-ea"/>
                <a:cs typeface="+mj-cs"/>
              </a:rPr>
            </a:br>
            <a:r>
              <a:rPr lang="en-US" sz="4800" kern="1200" dirty="0" err="1">
                <a:ea typeface="+mj-ea"/>
                <a:cs typeface="+mj-cs"/>
              </a:rPr>
              <a:t>Arsylwi</a:t>
            </a:r>
            <a:r>
              <a:rPr lang="en-US" sz="4800" kern="1200" dirty="0">
                <a:ea typeface="+mj-ea"/>
                <a:cs typeface="+mj-cs"/>
              </a:rPr>
              <a:t> </a:t>
            </a:r>
            <a:r>
              <a:rPr lang="en-US" sz="4800" kern="1200" dirty="0" err="1">
                <a:ea typeface="+mj-ea"/>
                <a:cs typeface="+mj-cs"/>
              </a:rPr>
              <a:t>gwyddoniaeth</a:t>
            </a:r>
            <a:r>
              <a:rPr lang="en-US" sz="4800" kern="1200" dirty="0">
                <a:ea typeface="+mj-ea"/>
                <a:cs typeface="+mj-cs"/>
              </a:rPr>
              <a:t> a </a:t>
            </a:r>
            <a:r>
              <a:rPr lang="en-US" sz="4800" kern="1200" dirty="0" err="1">
                <a:ea typeface="+mj-ea"/>
                <a:cs typeface="+mj-cs"/>
              </a:rPr>
              <a:t>mathamateg</a:t>
            </a:r>
            <a:r>
              <a:rPr lang="en-US" sz="4800" kern="1200" dirty="0">
                <a:ea typeface="+mj-ea"/>
                <a:cs typeface="+mj-cs"/>
              </a:rPr>
              <a:t> </a:t>
            </a:r>
            <a:r>
              <a:rPr lang="en-US" sz="4800" kern="1200" dirty="0" err="1">
                <a:ea typeface="+mj-ea"/>
                <a:cs typeface="+mj-cs"/>
              </a:rPr>
              <a:t>mewn</a:t>
            </a:r>
            <a:r>
              <a:rPr lang="en-US" sz="4800" kern="1200" dirty="0">
                <a:ea typeface="+mj-ea"/>
                <a:cs typeface="+mj-cs"/>
              </a:rPr>
              <a:t> </a:t>
            </a:r>
            <a:r>
              <a:rPr lang="en-US" sz="4800" kern="1200" dirty="0" err="1">
                <a:ea typeface="+mj-ea"/>
                <a:cs typeface="+mj-cs"/>
              </a:rPr>
              <a:t>chwarae</a:t>
            </a:r>
            <a:br>
              <a:rPr lang="en-US" sz="4800" kern="1200" dirty="0">
                <a:solidFill>
                  <a:schemeClr val="bg1"/>
                </a:solidFill>
                <a:ea typeface="+mj-ea"/>
                <a:cs typeface="+mj-cs"/>
              </a:rPr>
            </a:br>
            <a:endParaRPr lang="en-US" sz="4800" i="1" kern="1200" dirty="0">
              <a:solidFill>
                <a:srgbClr val="00B0F0"/>
              </a:solidFill>
              <a:ea typeface="+mj-ea"/>
              <a:cs typeface="+mj-cs"/>
            </a:endParaRPr>
          </a:p>
        </p:txBody>
      </p:sp>
      <p:pic>
        <p:nvPicPr>
          <p:cNvPr id="6" name="Content Placeholder 5" descr="Picture and task to discuss in lecture">
            <a:extLst>
              <a:ext uri="{FF2B5EF4-FFF2-40B4-BE49-F238E27FC236}">
                <a16:creationId xmlns:a16="http://schemas.microsoft.com/office/drawing/2014/main" id="{170867AF-A458-47D7-A4C2-711662FCA514}"/>
              </a:ext>
            </a:extLst>
          </p:cNvPr>
          <p:cNvPicPr>
            <a:picLocks noGrp="1" noChangeAspect="1"/>
          </p:cNvPicPr>
          <p:nvPr>
            <p:ph sz="half" idx="2"/>
          </p:nvPr>
        </p:nvPicPr>
        <p:blipFill>
          <a:blip r:embed="rId3"/>
          <a:stretch>
            <a:fillRect/>
          </a:stretch>
        </p:blipFill>
        <p:spPr>
          <a:xfrm>
            <a:off x="1076029" y="1352112"/>
            <a:ext cx="9528313" cy="4424516"/>
          </a:xfrm>
          <a:prstGeom prst="rect">
            <a:avLst/>
          </a:prstGeom>
        </p:spPr>
      </p:pic>
    </p:spTree>
    <p:extLst>
      <p:ext uri="{BB962C8B-B14F-4D97-AF65-F5344CB8AC3E}">
        <p14:creationId xmlns:p14="http://schemas.microsoft.com/office/powerpoint/2010/main" val="18280764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7EEE47-AE9E-4579-B0A6-00363190A06C}"/>
              </a:ext>
            </a:extLst>
          </p:cNvPr>
          <p:cNvSpPr>
            <a:spLocks noGrp="1"/>
          </p:cNvSpPr>
          <p:nvPr>
            <p:ph type="title"/>
          </p:nvPr>
        </p:nvSpPr>
        <p:spPr>
          <a:xfrm>
            <a:off x="-427703" y="1297317"/>
            <a:ext cx="12848303" cy="148026"/>
          </a:xfrm>
        </p:spPr>
        <p:txBody>
          <a:bodyPr vert="horz" lIns="91440" tIns="45720" rIns="91440" bIns="45720" rtlCol="0" anchor="b">
            <a:noAutofit/>
          </a:bodyPr>
          <a:lstStyle/>
          <a:p>
            <a:pPr algn="ctr"/>
            <a:br>
              <a:rPr lang="en-US" sz="4800" kern="1200" dirty="0">
                <a:solidFill>
                  <a:schemeClr val="bg1"/>
                </a:solidFill>
                <a:ea typeface="+mj-ea"/>
                <a:cs typeface="+mj-cs"/>
              </a:rPr>
            </a:br>
            <a:br>
              <a:rPr lang="en-US" sz="4800" kern="1200" dirty="0">
                <a:solidFill>
                  <a:schemeClr val="bg1"/>
                </a:solidFill>
                <a:ea typeface="+mj-ea"/>
                <a:cs typeface="+mj-cs"/>
              </a:rPr>
            </a:br>
            <a:br>
              <a:rPr lang="en-US" sz="4800" kern="1200" dirty="0">
                <a:solidFill>
                  <a:schemeClr val="bg1"/>
                </a:solidFill>
                <a:ea typeface="+mj-ea"/>
                <a:cs typeface="+mj-cs"/>
              </a:rPr>
            </a:br>
            <a:br>
              <a:rPr lang="en-US" sz="4800" kern="1200" dirty="0">
                <a:solidFill>
                  <a:schemeClr val="bg1"/>
                </a:solidFill>
                <a:ea typeface="+mj-ea"/>
                <a:cs typeface="+mj-cs"/>
              </a:rPr>
            </a:br>
            <a:r>
              <a:rPr lang="en-US" sz="4800" i="1" kern="1200" dirty="0">
                <a:solidFill>
                  <a:srgbClr val="00B0F0"/>
                </a:solidFill>
                <a:ea typeface="+mj-ea"/>
                <a:cs typeface="+mj-cs"/>
              </a:rPr>
              <a:t>Observation of science and mathematics in play</a:t>
            </a:r>
          </a:p>
        </p:txBody>
      </p:sp>
      <p:pic>
        <p:nvPicPr>
          <p:cNvPr id="6" name="Content Placeholder 5" descr="Picture and task to discuss in lecture">
            <a:extLst>
              <a:ext uri="{FF2B5EF4-FFF2-40B4-BE49-F238E27FC236}">
                <a16:creationId xmlns:a16="http://schemas.microsoft.com/office/drawing/2014/main" id="{170867AF-A458-47D7-A4C2-711662FCA514}"/>
              </a:ext>
            </a:extLst>
          </p:cNvPr>
          <p:cNvPicPr>
            <a:picLocks noGrp="1" noChangeAspect="1"/>
          </p:cNvPicPr>
          <p:nvPr>
            <p:ph sz="half" idx="2"/>
          </p:nvPr>
        </p:nvPicPr>
        <p:blipFill>
          <a:blip r:embed="rId3"/>
          <a:stretch>
            <a:fillRect/>
          </a:stretch>
        </p:blipFill>
        <p:spPr>
          <a:xfrm>
            <a:off x="1104159" y="1371330"/>
            <a:ext cx="9528313" cy="4601495"/>
          </a:xfrm>
          <a:prstGeom prst="rect">
            <a:avLst/>
          </a:prstGeom>
        </p:spPr>
      </p:pic>
    </p:spTree>
    <p:extLst>
      <p:ext uri="{BB962C8B-B14F-4D97-AF65-F5344CB8AC3E}">
        <p14:creationId xmlns:p14="http://schemas.microsoft.com/office/powerpoint/2010/main" val="27062007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E1F473-A5FB-46CE-B5AE-A675C1EF4124}"/>
              </a:ext>
            </a:extLst>
          </p:cNvPr>
          <p:cNvSpPr>
            <a:spLocks noGrp="1"/>
          </p:cNvSpPr>
          <p:nvPr>
            <p:ph type="title"/>
          </p:nvPr>
        </p:nvSpPr>
        <p:spPr>
          <a:xfrm>
            <a:off x="-361950" y="-238539"/>
            <a:ext cx="12027877" cy="2303313"/>
          </a:xfrm>
        </p:spPr>
        <p:txBody>
          <a:bodyPr vert="horz" lIns="91440" tIns="45720" rIns="91440" bIns="45720" rtlCol="0" anchor="b">
            <a:noAutofit/>
          </a:bodyPr>
          <a:lstStyle/>
          <a:p>
            <a:pPr algn="ctr"/>
            <a:r>
              <a:rPr lang="en-US" sz="4800" kern="1200" dirty="0">
                <a:ea typeface="+mj-ea"/>
                <a:cs typeface="+mj-cs"/>
              </a:rPr>
              <a:t>Mae </a:t>
            </a:r>
            <a:r>
              <a:rPr lang="en-US" sz="4800" kern="1200" dirty="0" err="1">
                <a:ea typeface="+mj-ea"/>
                <a:cs typeface="+mj-cs"/>
              </a:rPr>
              <a:t>angen</a:t>
            </a:r>
            <a:r>
              <a:rPr lang="en-US" sz="4800" kern="1200" dirty="0">
                <a:ea typeface="+mj-ea"/>
                <a:cs typeface="+mj-cs"/>
              </a:rPr>
              <a:t> </a:t>
            </a:r>
            <a:r>
              <a:rPr lang="en-US" sz="4800" kern="1200" dirty="0" err="1">
                <a:ea typeface="+mj-ea"/>
                <a:cs typeface="+mj-cs"/>
              </a:rPr>
              <a:t>i</a:t>
            </a:r>
            <a:r>
              <a:rPr lang="en-US" sz="4800" kern="1200" dirty="0">
                <a:ea typeface="+mj-ea"/>
                <a:cs typeface="+mj-cs"/>
              </a:rPr>
              <a:t> </a:t>
            </a:r>
            <a:r>
              <a:rPr lang="en-US" sz="4800" kern="1200" dirty="0" err="1">
                <a:ea typeface="+mj-ea"/>
                <a:cs typeface="+mj-cs"/>
              </a:rPr>
              <a:t>oedolion</a:t>
            </a:r>
            <a:r>
              <a:rPr lang="en-US" sz="4800" kern="1200" dirty="0">
                <a:ea typeface="+mj-ea"/>
                <a:cs typeface="+mj-cs"/>
              </a:rPr>
              <a:t> </a:t>
            </a:r>
            <a:r>
              <a:rPr lang="en-US" sz="4800" kern="1200" dirty="0" err="1">
                <a:ea typeface="+mj-ea"/>
                <a:cs typeface="+mj-cs"/>
              </a:rPr>
              <a:t>adnabod</a:t>
            </a:r>
            <a:r>
              <a:rPr lang="en-US" sz="4800" kern="1200" dirty="0">
                <a:ea typeface="+mj-ea"/>
                <a:cs typeface="+mj-cs"/>
              </a:rPr>
              <a:t> a </a:t>
            </a:r>
            <a:r>
              <a:rPr lang="en-US" sz="4800" kern="1200" dirty="0" err="1">
                <a:ea typeface="+mj-ea"/>
                <a:cs typeface="+mj-cs"/>
              </a:rPr>
              <a:t>chefnogi</a:t>
            </a:r>
            <a:r>
              <a:rPr lang="en-US" sz="4800" kern="1200" dirty="0">
                <a:ea typeface="+mj-ea"/>
                <a:cs typeface="+mj-cs"/>
              </a:rPr>
              <a:t> </a:t>
            </a:r>
            <a:r>
              <a:rPr lang="en-US" sz="4800" kern="1200" dirty="0" err="1">
                <a:ea typeface="+mj-ea"/>
                <a:cs typeface="+mj-cs"/>
              </a:rPr>
              <a:t>dysgu</a:t>
            </a:r>
            <a:r>
              <a:rPr lang="en-US" sz="4800" kern="1200" dirty="0">
                <a:ea typeface="+mj-ea"/>
                <a:cs typeface="+mj-cs"/>
              </a:rPr>
              <a:t> </a:t>
            </a:r>
            <a:r>
              <a:rPr lang="en-US" sz="4800" kern="1200" dirty="0" err="1">
                <a:ea typeface="+mj-ea"/>
                <a:cs typeface="+mj-cs"/>
              </a:rPr>
              <a:t>gwyddonol</a:t>
            </a:r>
            <a:r>
              <a:rPr lang="en-US" sz="4800" kern="1200" dirty="0">
                <a:ea typeface="+mj-ea"/>
                <a:cs typeface="+mj-cs"/>
              </a:rPr>
              <a:t> a </a:t>
            </a:r>
            <a:r>
              <a:rPr lang="en-US" sz="4800" kern="1200" dirty="0" err="1">
                <a:ea typeface="+mj-ea"/>
                <a:cs typeface="+mj-cs"/>
              </a:rPr>
              <a:t>mathemategol</a:t>
            </a:r>
            <a:br>
              <a:rPr lang="en-US" sz="4800" kern="1200" dirty="0">
                <a:ea typeface="+mj-ea"/>
                <a:cs typeface="+mj-cs"/>
              </a:rPr>
            </a:br>
            <a:endParaRPr lang="en-US" sz="4800" i="1" kern="1200" dirty="0">
              <a:solidFill>
                <a:srgbClr val="00B0F0"/>
              </a:solidFill>
              <a:ea typeface="+mj-ea"/>
              <a:cs typeface="+mj-cs"/>
            </a:endParaRPr>
          </a:p>
        </p:txBody>
      </p:sp>
      <p:pic>
        <p:nvPicPr>
          <p:cNvPr id="6" name="Content Placeholder 5" descr="Diagram to be discussed in lectures">
            <a:extLst>
              <a:ext uri="{FF2B5EF4-FFF2-40B4-BE49-F238E27FC236}">
                <a16:creationId xmlns:a16="http://schemas.microsoft.com/office/drawing/2014/main" id="{74405453-BBDE-4099-ABB4-8930C82E7112}"/>
              </a:ext>
            </a:extLst>
          </p:cNvPr>
          <p:cNvPicPr>
            <a:picLocks noGrp="1" noChangeAspect="1"/>
          </p:cNvPicPr>
          <p:nvPr>
            <p:ph sz="half" idx="2"/>
          </p:nvPr>
        </p:nvPicPr>
        <p:blipFill>
          <a:blip r:embed="rId3"/>
          <a:stretch>
            <a:fillRect/>
          </a:stretch>
        </p:blipFill>
        <p:spPr>
          <a:xfrm>
            <a:off x="1067524" y="1621902"/>
            <a:ext cx="10056951" cy="3997637"/>
          </a:xfrm>
          <a:prstGeom prst="rect">
            <a:avLst/>
          </a:prstGeom>
        </p:spPr>
      </p:pic>
    </p:spTree>
    <p:extLst>
      <p:ext uri="{BB962C8B-B14F-4D97-AF65-F5344CB8AC3E}">
        <p14:creationId xmlns:p14="http://schemas.microsoft.com/office/powerpoint/2010/main" val="12421143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E1F473-A5FB-46CE-B5AE-A675C1EF4124}"/>
              </a:ext>
            </a:extLst>
          </p:cNvPr>
          <p:cNvSpPr>
            <a:spLocks noGrp="1"/>
          </p:cNvSpPr>
          <p:nvPr>
            <p:ph type="title"/>
          </p:nvPr>
        </p:nvSpPr>
        <p:spPr>
          <a:xfrm>
            <a:off x="436814" y="0"/>
            <a:ext cx="11317649" cy="2273816"/>
          </a:xfrm>
        </p:spPr>
        <p:txBody>
          <a:bodyPr vert="horz" lIns="91440" tIns="45720" rIns="91440" bIns="45720" rtlCol="0" anchor="b">
            <a:noAutofit/>
          </a:bodyPr>
          <a:lstStyle/>
          <a:p>
            <a:br>
              <a:rPr lang="en-US" sz="4800" kern="1200" dirty="0">
                <a:ea typeface="+mj-ea"/>
                <a:cs typeface="+mj-cs"/>
              </a:rPr>
            </a:br>
            <a:r>
              <a:rPr lang="en-US" sz="4000" i="1" kern="1200" dirty="0">
                <a:solidFill>
                  <a:srgbClr val="0070C0"/>
                </a:solidFill>
                <a:ea typeface="+mj-ea"/>
                <a:cs typeface="+mj-cs"/>
              </a:rPr>
              <a:t>Adults need to be able to recognize and support science and mathematical learning in both child-led and adult led learning</a:t>
            </a:r>
          </a:p>
        </p:txBody>
      </p:sp>
      <p:pic>
        <p:nvPicPr>
          <p:cNvPr id="6" name="Content Placeholder 5" descr="Diagram to be discussed in lectures">
            <a:extLst>
              <a:ext uri="{FF2B5EF4-FFF2-40B4-BE49-F238E27FC236}">
                <a16:creationId xmlns:a16="http://schemas.microsoft.com/office/drawing/2014/main" id="{74405453-BBDE-4099-ABB4-8930C82E7112}"/>
              </a:ext>
            </a:extLst>
          </p:cNvPr>
          <p:cNvPicPr>
            <a:picLocks noGrp="1" noChangeAspect="1"/>
          </p:cNvPicPr>
          <p:nvPr>
            <p:ph sz="half" idx="2"/>
          </p:nvPr>
        </p:nvPicPr>
        <p:blipFill>
          <a:blip r:embed="rId3"/>
          <a:stretch>
            <a:fillRect/>
          </a:stretch>
        </p:blipFill>
        <p:spPr>
          <a:xfrm>
            <a:off x="1067524" y="2168014"/>
            <a:ext cx="10056951" cy="3834580"/>
          </a:xfrm>
          <a:prstGeom prst="rect">
            <a:avLst/>
          </a:prstGeom>
        </p:spPr>
      </p:pic>
    </p:spTree>
    <p:extLst>
      <p:ext uri="{BB962C8B-B14F-4D97-AF65-F5344CB8AC3E}">
        <p14:creationId xmlns:p14="http://schemas.microsoft.com/office/powerpoint/2010/main" val="18526757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135124-33CA-45C1-8D5F-19CDD2EDA165}"/>
              </a:ext>
            </a:extLst>
          </p:cNvPr>
          <p:cNvSpPr>
            <a:spLocks noGrp="1"/>
          </p:cNvSpPr>
          <p:nvPr>
            <p:ph type="title"/>
          </p:nvPr>
        </p:nvSpPr>
        <p:spPr>
          <a:xfrm>
            <a:off x="838200" y="609599"/>
            <a:ext cx="10515600" cy="1381433"/>
          </a:xfrm>
        </p:spPr>
        <p:txBody>
          <a:bodyPr>
            <a:noAutofit/>
          </a:bodyPr>
          <a:lstStyle/>
          <a:p>
            <a:r>
              <a:rPr lang="en-GB" sz="4800" dirty="0"/>
              <a:t>Mae </a:t>
            </a:r>
            <a:r>
              <a:rPr lang="en-GB" sz="4800" dirty="0" err="1"/>
              <a:t>oedolion</a:t>
            </a:r>
            <a:r>
              <a:rPr lang="en-GB" sz="4800" dirty="0"/>
              <a:t> </a:t>
            </a:r>
            <a:r>
              <a:rPr lang="en-GB" sz="4800" dirty="0" err="1"/>
              <a:t>yn</a:t>
            </a:r>
            <a:r>
              <a:rPr lang="en-GB" sz="4800" dirty="0"/>
              <a:t> </a:t>
            </a:r>
            <a:r>
              <a:rPr lang="en-GB" sz="4800" dirty="0" err="1"/>
              <a:t>rhoi</a:t>
            </a:r>
            <a:r>
              <a:rPr lang="en-GB" sz="4800" dirty="0"/>
              <a:t> </a:t>
            </a:r>
            <a:r>
              <a:rPr lang="en-GB" sz="4800" dirty="0" err="1"/>
              <a:t>cyfleodd</a:t>
            </a:r>
            <a:r>
              <a:rPr lang="en-GB" sz="4800" dirty="0"/>
              <a:t> </a:t>
            </a:r>
            <a:r>
              <a:rPr lang="en-GB" sz="4800" dirty="0" err="1"/>
              <a:t>i</a:t>
            </a:r>
            <a:r>
              <a:rPr lang="en-GB" sz="4800" dirty="0"/>
              <a:t> </a:t>
            </a:r>
            <a:r>
              <a:rPr lang="en-GB" sz="4800" dirty="0" err="1"/>
              <a:t>blant</a:t>
            </a:r>
            <a:r>
              <a:rPr lang="en-GB" sz="4800" dirty="0"/>
              <a:t> </a:t>
            </a:r>
            <a:r>
              <a:rPr lang="en-GB" sz="4800" dirty="0" err="1"/>
              <a:t>ailadrodd</a:t>
            </a:r>
            <a:r>
              <a:rPr lang="en-GB" sz="4800" dirty="0"/>
              <a:t> ac </a:t>
            </a:r>
            <a:r>
              <a:rPr lang="en-GB" sz="4800" dirty="0" err="1"/>
              <a:t>atgyfnerthu</a:t>
            </a:r>
            <a:r>
              <a:rPr lang="en-GB" sz="4800" dirty="0"/>
              <a:t> </a:t>
            </a:r>
            <a:r>
              <a:rPr lang="en-GB" sz="4800" dirty="0" err="1"/>
              <a:t>dysgu</a:t>
            </a:r>
            <a:r>
              <a:rPr lang="en-GB" sz="4800" dirty="0"/>
              <a:t> </a:t>
            </a:r>
            <a:r>
              <a:rPr lang="en-GB" sz="4800" dirty="0" err="1"/>
              <a:t>mewn</a:t>
            </a:r>
            <a:r>
              <a:rPr lang="en-GB" sz="4800" dirty="0"/>
              <a:t> </a:t>
            </a:r>
            <a:r>
              <a:rPr lang="en-GB" sz="4800" dirty="0" err="1"/>
              <a:t>gwahanol</a:t>
            </a:r>
            <a:r>
              <a:rPr lang="en-GB" sz="4800" dirty="0"/>
              <a:t> </a:t>
            </a:r>
            <a:r>
              <a:rPr lang="en-GB" sz="4800" dirty="0" err="1"/>
              <a:t>ffyrdd</a:t>
            </a:r>
            <a:br>
              <a:rPr lang="en-GB" sz="4800" dirty="0"/>
            </a:br>
            <a:endParaRPr lang="en-GB" sz="4800" i="1" dirty="0">
              <a:solidFill>
                <a:srgbClr val="00B0F0"/>
              </a:solidFill>
            </a:endParaRPr>
          </a:p>
        </p:txBody>
      </p:sp>
      <p:sp>
        <p:nvSpPr>
          <p:cNvPr id="3" name="Content Placeholder 2">
            <a:extLst>
              <a:ext uri="{FF2B5EF4-FFF2-40B4-BE49-F238E27FC236}">
                <a16:creationId xmlns:a16="http://schemas.microsoft.com/office/drawing/2014/main" id="{CBABC2ED-E412-46F5-9812-6F2FE552D00B}"/>
              </a:ext>
            </a:extLst>
          </p:cNvPr>
          <p:cNvSpPr>
            <a:spLocks noGrp="1"/>
          </p:cNvSpPr>
          <p:nvPr>
            <p:ph sz="half" idx="1"/>
          </p:nvPr>
        </p:nvSpPr>
        <p:spPr>
          <a:xfrm>
            <a:off x="471949" y="2141537"/>
            <a:ext cx="11223522" cy="4351338"/>
          </a:xfrm>
        </p:spPr>
        <p:txBody>
          <a:bodyPr>
            <a:normAutofit/>
          </a:bodyPr>
          <a:lstStyle/>
          <a:p>
            <a:r>
              <a:rPr lang="en-GB" dirty="0" err="1"/>
              <a:t>Darparu</a:t>
            </a:r>
            <a:r>
              <a:rPr lang="en-GB" dirty="0"/>
              <a:t> </a:t>
            </a:r>
            <a:r>
              <a:rPr lang="en-GB" dirty="0" err="1"/>
              <a:t>cyfleoedd</a:t>
            </a:r>
            <a:r>
              <a:rPr lang="en-GB" dirty="0"/>
              <a:t> </a:t>
            </a:r>
            <a:r>
              <a:rPr lang="en-GB" dirty="0" err="1"/>
              <a:t>i</a:t>
            </a:r>
            <a:r>
              <a:rPr lang="en-GB" dirty="0"/>
              <a:t> </a:t>
            </a:r>
            <a:r>
              <a:rPr lang="en-GB" dirty="0" err="1"/>
              <a:t>ystyried</a:t>
            </a:r>
            <a:r>
              <a:rPr lang="en-GB" dirty="0"/>
              <a:t> </a:t>
            </a:r>
            <a:r>
              <a:rPr lang="en-GB" dirty="0" err="1"/>
              <a:t>grymoedd,egni</a:t>
            </a:r>
            <a:r>
              <a:rPr lang="en-GB" dirty="0"/>
              <a:t>, </a:t>
            </a:r>
            <a:r>
              <a:rPr lang="en-GB" dirty="0" err="1"/>
              <a:t>golau</a:t>
            </a:r>
            <a:r>
              <a:rPr lang="en-GB" dirty="0"/>
              <a:t>, </a:t>
            </a:r>
            <a:r>
              <a:rPr lang="en-GB" dirty="0" err="1"/>
              <a:t>pridoweddau</a:t>
            </a:r>
            <a:r>
              <a:rPr lang="en-GB" dirty="0"/>
              <a:t> </a:t>
            </a:r>
            <a:r>
              <a:rPr lang="en-GB" dirty="0" err="1"/>
              <a:t>deunyddiau</a:t>
            </a:r>
            <a:r>
              <a:rPr lang="en-GB" dirty="0"/>
              <a:t>, </a:t>
            </a:r>
            <a:r>
              <a:rPr lang="en-GB" dirty="0" err="1"/>
              <a:t>gylchoedd</a:t>
            </a:r>
            <a:r>
              <a:rPr lang="en-GB" dirty="0"/>
              <a:t> </a:t>
            </a:r>
            <a:r>
              <a:rPr lang="en-GB" dirty="0" err="1"/>
              <a:t>bywyd</a:t>
            </a:r>
            <a:r>
              <a:rPr lang="en-GB" dirty="0"/>
              <a:t> </a:t>
            </a:r>
            <a:r>
              <a:rPr lang="en-GB" dirty="0" err="1"/>
              <a:t>a.y.b</a:t>
            </a:r>
            <a:r>
              <a:rPr lang="en-GB" dirty="0"/>
              <a:t> ... </a:t>
            </a:r>
            <a:r>
              <a:rPr lang="en-GB" dirty="0" err="1"/>
              <a:t>mewn</a:t>
            </a:r>
            <a:r>
              <a:rPr lang="en-GB" dirty="0"/>
              <a:t> </a:t>
            </a:r>
            <a:r>
              <a:rPr lang="en-GB" dirty="0" err="1"/>
              <a:t>gwahanol</a:t>
            </a:r>
            <a:r>
              <a:rPr lang="en-GB" dirty="0"/>
              <a:t> </a:t>
            </a:r>
            <a:r>
              <a:rPr lang="en-GB" dirty="0" err="1"/>
              <a:t>ffyrdd</a:t>
            </a:r>
            <a:endParaRPr lang="en-GB" dirty="0"/>
          </a:p>
          <a:p>
            <a:r>
              <a:rPr lang="en-GB" dirty="0" err="1"/>
              <a:t>Cyfleoedd</a:t>
            </a:r>
            <a:r>
              <a:rPr lang="en-GB" dirty="0"/>
              <a:t> </a:t>
            </a:r>
            <a:r>
              <a:rPr lang="en-GB" dirty="0" err="1"/>
              <a:t>i</a:t>
            </a:r>
            <a:r>
              <a:rPr lang="en-GB" dirty="0"/>
              <a:t> </a:t>
            </a:r>
            <a:r>
              <a:rPr lang="en-GB" dirty="0" err="1"/>
              <a:t>blant</a:t>
            </a:r>
            <a:r>
              <a:rPr lang="en-GB" dirty="0"/>
              <a:t> </a:t>
            </a:r>
            <a:r>
              <a:rPr lang="en-GB" dirty="0" err="1"/>
              <a:t>ailadrodd</a:t>
            </a:r>
            <a:r>
              <a:rPr lang="en-GB" dirty="0"/>
              <a:t> </a:t>
            </a:r>
            <a:r>
              <a:rPr lang="en-GB" dirty="0" err="1"/>
              <a:t>sgemas</a:t>
            </a:r>
            <a:endParaRPr lang="en-GB" dirty="0"/>
          </a:p>
          <a:p>
            <a:r>
              <a:rPr lang="en-GB" dirty="0" err="1"/>
              <a:t>Oedolion</a:t>
            </a:r>
            <a:r>
              <a:rPr lang="en-GB" dirty="0"/>
              <a:t> </a:t>
            </a:r>
            <a:r>
              <a:rPr lang="en-GB" dirty="0" err="1"/>
              <a:t>yn</a:t>
            </a:r>
            <a:r>
              <a:rPr lang="en-GB" dirty="0"/>
              <a:t> </a:t>
            </a:r>
            <a:r>
              <a:rPr lang="en-GB" dirty="0" err="1"/>
              <a:t>cymryd</a:t>
            </a:r>
            <a:r>
              <a:rPr lang="en-GB" dirty="0"/>
              <a:t> </a:t>
            </a:r>
            <a:r>
              <a:rPr lang="en-GB" dirty="0" err="1"/>
              <a:t>rhan</a:t>
            </a:r>
            <a:r>
              <a:rPr lang="en-GB" dirty="0"/>
              <a:t> </a:t>
            </a:r>
            <a:r>
              <a:rPr lang="en-GB" dirty="0" err="1"/>
              <a:t>mewn</a:t>
            </a:r>
            <a:r>
              <a:rPr lang="en-GB" dirty="0"/>
              <a:t> </a:t>
            </a:r>
            <a:r>
              <a:rPr lang="en-GB" dirty="0" err="1"/>
              <a:t>meddwl</a:t>
            </a:r>
            <a:r>
              <a:rPr lang="en-GB" dirty="0"/>
              <a:t> </a:t>
            </a:r>
            <a:r>
              <a:rPr lang="en-GB" dirty="0" err="1"/>
              <a:t>parhaus</a:t>
            </a:r>
            <a:r>
              <a:rPr lang="en-GB" dirty="0"/>
              <a:t> </a:t>
            </a:r>
            <a:r>
              <a:rPr lang="en-GB" dirty="0" err="1"/>
              <a:t>ar</a:t>
            </a:r>
            <a:r>
              <a:rPr lang="en-GB" dirty="0"/>
              <a:t> y </a:t>
            </a:r>
            <a:r>
              <a:rPr lang="en-GB" dirty="0" err="1"/>
              <a:t>cyd</a:t>
            </a:r>
            <a:r>
              <a:rPr lang="en-GB" dirty="0"/>
              <a:t> a </a:t>
            </a:r>
            <a:r>
              <a:rPr lang="en-GB" dirty="0" err="1"/>
              <a:t>siarad</a:t>
            </a:r>
            <a:r>
              <a:rPr lang="en-GB" dirty="0"/>
              <a:t> </a:t>
            </a:r>
            <a:r>
              <a:rPr lang="en-GB" dirty="0" err="1"/>
              <a:t>metawybyddol</a:t>
            </a:r>
            <a:r>
              <a:rPr lang="en-GB" dirty="0"/>
              <a:t> er </a:t>
            </a:r>
            <a:r>
              <a:rPr lang="en-GB" dirty="0" err="1"/>
              <a:t>mwyn</a:t>
            </a:r>
            <a:r>
              <a:rPr lang="en-GB" dirty="0"/>
              <a:t> </a:t>
            </a:r>
            <a:r>
              <a:rPr lang="en-GB" dirty="0" err="1"/>
              <a:t>cefnogi</a:t>
            </a:r>
            <a:r>
              <a:rPr lang="en-GB" dirty="0"/>
              <a:t> a </a:t>
            </a:r>
            <a:r>
              <a:rPr lang="en-GB" dirty="0" err="1"/>
              <a:t>chydnabod</a:t>
            </a:r>
            <a:r>
              <a:rPr lang="en-GB" dirty="0"/>
              <a:t> </a:t>
            </a:r>
            <a:r>
              <a:rPr lang="en-GB" dirty="0" err="1"/>
              <a:t>dealltwriaeth</a:t>
            </a:r>
            <a:r>
              <a:rPr lang="en-GB" dirty="0"/>
              <a:t> plant</a:t>
            </a:r>
          </a:p>
          <a:p>
            <a:r>
              <a:rPr lang="en-GB" dirty="0"/>
              <a:t>Mae </a:t>
            </a:r>
            <a:r>
              <a:rPr lang="en-GB" dirty="0" err="1"/>
              <a:t>oedolion</a:t>
            </a:r>
            <a:r>
              <a:rPr lang="en-GB" dirty="0"/>
              <a:t> </a:t>
            </a:r>
            <a:r>
              <a:rPr lang="en-GB" dirty="0" err="1"/>
              <a:t>yn</a:t>
            </a:r>
            <a:r>
              <a:rPr lang="en-GB" dirty="0"/>
              <a:t> </a:t>
            </a:r>
            <a:r>
              <a:rPr lang="en-GB" dirty="0" err="1"/>
              <a:t>asesu</a:t>
            </a:r>
            <a:r>
              <a:rPr lang="en-GB" dirty="0"/>
              <a:t> </a:t>
            </a:r>
            <a:r>
              <a:rPr lang="en-GB" dirty="0" err="1"/>
              <a:t>dysgu</a:t>
            </a:r>
            <a:r>
              <a:rPr lang="en-GB" dirty="0"/>
              <a:t> plant </a:t>
            </a:r>
            <a:r>
              <a:rPr lang="en-GB" dirty="0" err="1"/>
              <a:t>yn</a:t>
            </a:r>
            <a:r>
              <a:rPr lang="en-GB" dirty="0"/>
              <a:t> </a:t>
            </a:r>
            <a:r>
              <a:rPr lang="en-GB" dirty="0" err="1"/>
              <a:t>unigol</a:t>
            </a:r>
            <a:r>
              <a:rPr lang="en-GB" dirty="0"/>
              <a:t> a </a:t>
            </a:r>
            <a:r>
              <a:rPr lang="en-GB" dirty="0" err="1"/>
              <a:t>dysgu</a:t>
            </a:r>
            <a:r>
              <a:rPr lang="en-GB" dirty="0"/>
              <a:t> </a:t>
            </a:r>
            <a:r>
              <a:rPr lang="en-GB" dirty="0" err="1"/>
              <a:t>grwpiau</a:t>
            </a:r>
            <a:r>
              <a:rPr lang="en-GB" dirty="0"/>
              <a:t> o </a:t>
            </a:r>
            <a:r>
              <a:rPr lang="en-GB" dirty="0" err="1"/>
              <a:t>blant</a:t>
            </a:r>
            <a:r>
              <a:rPr lang="en-GB" dirty="0"/>
              <a:t> </a:t>
            </a:r>
            <a:r>
              <a:rPr lang="en-GB" dirty="0" err="1"/>
              <a:t>gyda'i</a:t>
            </a:r>
            <a:r>
              <a:rPr lang="en-GB" dirty="0"/>
              <a:t> </a:t>
            </a:r>
            <a:r>
              <a:rPr lang="en-GB" dirty="0" err="1"/>
              <a:t>gilydd</a:t>
            </a:r>
            <a:r>
              <a:rPr lang="en-GB" dirty="0"/>
              <a:t>.      Beth </a:t>
            </a:r>
            <a:r>
              <a:rPr lang="en-GB" dirty="0" err="1"/>
              <a:t>allai'r</a:t>
            </a:r>
            <a:r>
              <a:rPr lang="en-GB" dirty="0"/>
              <a:t> </a:t>
            </a:r>
            <a:r>
              <a:rPr lang="en-GB" dirty="0" err="1"/>
              <a:t>gwahaniaethau</a:t>
            </a:r>
            <a:r>
              <a:rPr lang="en-GB" dirty="0"/>
              <a:t> </a:t>
            </a:r>
            <a:r>
              <a:rPr lang="en-GB" dirty="0" err="1"/>
              <a:t>fod</a:t>
            </a:r>
            <a:r>
              <a:rPr lang="en-GB" dirty="0"/>
              <a:t>?</a:t>
            </a:r>
          </a:p>
          <a:p>
            <a:r>
              <a:rPr lang="en-GB" dirty="0" err="1"/>
              <a:t>Oedolion</a:t>
            </a:r>
            <a:r>
              <a:rPr lang="en-GB" dirty="0"/>
              <a:t> </a:t>
            </a:r>
            <a:r>
              <a:rPr lang="en-GB" dirty="0" err="1"/>
              <a:t>yn</a:t>
            </a:r>
            <a:r>
              <a:rPr lang="en-GB" dirty="0"/>
              <a:t> </a:t>
            </a:r>
            <a:r>
              <a:rPr lang="en-GB" dirty="0" err="1"/>
              <a:t>asesu</a:t>
            </a:r>
            <a:r>
              <a:rPr lang="en-GB" dirty="0"/>
              <a:t> plant </a:t>
            </a:r>
            <a:r>
              <a:rPr lang="en-GB" dirty="0" err="1"/>
              <a:t>mewn</a:t>
            </a:r>
            <a:r>
              <a:rPr lang="en-GB" dirty="0"/>
              <a:t> </a:t>
            </a:r>
            <a:r>
              <a:rPr lang="en-GB" dirty="0" err="1"/>
              <a:t>amgylcheddau</a:t>
            </a:r>
            <a:r>
              <a:rPr lang="en-GB" dirty="0"/>
              <a:t> </a:t>
            </a:r>
            <a:r>
              <a:rPr lang="en-GB" dirty="0" err="1"/>
              <a:t>gwahanol</a:t>
            </a:r>
            <a:r>
              <a:rPr lang="en-GB" dirty="0"/>
              <a:t>?</a:t>
            </a:r>
          </a:p>
          <a:p>
            <a:endParaRPr lang="en-GB" dirty="0"/>
          </a:p>
        </p:txBody>
      </p:sp>
    </p:spTree>
    <p:extLst>
      <p:ext uri="{BB962C8B-B14F-4D97-AF65-F5344CB8AC3E}">
        <p14:creationId xmlns:p14="http://schemas.microsoft.com/office/powerpoint/2010/main" val="927838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135124-33CA-45C1-8D5F-19CDD2EDA165}"/>
              </a:ext>
            </a:extLst>
          </p:cNvPr>
          <p:cNvSpPr>
            <a:spLocks noGrp="1"/>
          </p:cNvSpPr>
          <p:nvPr>
            <p:ph type="title"/>
          </p:nvPr>
        </p:nvSpPr>
        <p:spPr>
          <a:xfrm>
            <a:off x="353961" y="365125"/>
            <a:ext cx="10999839" cy="1325563"/>
          </a:xfrm>
        </p:spPr>
        <p:txBody>
          <a:bodyPr>
            <a:noAutofit/>
          </a:bodyPr>
          <a:lstStyle/>
          <a:p>
            <a:r>
              <a:rPr lang="en-GB" sz="4800" i="1" dirty="0">
                <a:solidFill>
                  <a:srgbClr val="0070C0"/>
                </a:solidFill>
              </a:rPr>
              <a:t>Adults provide children opportunities to repeat and consolidate learning in different ways.</a:t>
            </a:r>
          </a:p>
        </p:txBody>
      </p:sp>
      <p:sp>
        <p:nvSpPr>
          <p:cNvPr id="4" name="Content Placeholder 3">
            <a:extLst>
              <a:ext uri="{FF2B5EF4-FFF2-40B4-BE49-F238E27FC236}">
                <a16:creationId xmlns:a16="http://schemas.microsoft.com/office/drawing/2014/main" id="{94A63823-0C9F-438B-B5BB-7D5F680DEF70}"/>
              </a:ext>
            </a:extLst>
          </p:cNvPr>
          <p:cNvSpPr>
            <a:spLocks noGrp="1"/>
          </p:cNvSpPr>
          <p:nvPr>
            <p:ph sz="half" idx="2"/>
          </p:nvPr>
        </p:nvSpPr>
        <p:spPr>
          <a:xfrm>
            <a:off x="571500" y="2152650"/>
            <a:ext cx="10782300" cy="3436990"/>
          </a:xfrm>
        </p:spPr>
        <p:txBody>
          <a:bodyPr>
            <a:normAutofit lnSpcReduction="10000"/>
          </a:bodyPr>
          <a:lstStyle/>
          <a:p>
            <a:r>
              <a:rPr lang="en-GB" i="1" dirty="0">
                <a:solidFill>
                  <a:srgbClr val="0070C0"/>
                </a:solidFill>
              </a:rPr>
              <a:t>Providing opportunities to consider forces, energy, light, properties of materials or lifecycles etc.…in different ways</a:t>
            </a:r>
          </a:p>
          <a:p>
            <a:r>
              <a:rPr lang="en-GB" i="1" dirty="0">
                <a:solidFill>
                  <a:srgbClr val="0070C0"/>
                </a:solidFill>
              </a:rPr>
              <a:t>Opportunities for children to repeat schemas</a:t>
            </a:r>
          </a:p>
          <a:p>
            <a:r>
              <a:rPr lang="en-GB" i="1" dirty="0">
                <a:solidFill>
                  <a:srgbClr val="0070C0"/>
                </a:solidFill>
              </a:rPr>
              <a:t>Adults engage in sustained shared thinking and metacognitive talk to support and recognise children’s understanding</a:t>
            </a:r>
          </a:p>
          <a:p>
            <a:r>
              <a:rPr lang="en-GB" i="1" dirty="0">
                <a:solidFill>
                  <a:srgbClr val="0070C0"/>
                </a:solidFill>
              </a:rPr>
              <a:t>Adults assess children’s learning individually and the learning of groups of children together- What might the differences be?</a:t>
            </a:r>
          </a:p>
          <a:p>
            <a:r>
              <a:rPr lang="en-GB" i="1" dirty="0">
                <a:solidFill>
                  <a:srgbClr val="0070C0"/>
                </a:solidFill>
              </a:rPr>
              <a:t>Adults assess children in different environments?</a:t>
            </a:r>
          </a:p>
          <a:p>
            <a:endParaRPr lang="en-GB" dirty="0"/>
          </a:p>
        </p:txBody>
      </p:sp>
    </p:spTree>
    <p:extLst>
      <p:ext uri="{BB962C8B-B14F-4D97-AF65-F5344CB8AC3E}">
        <p14:creationId xmlns:p14="http://schemas.microsoft.com/office/powerpoint/2010/main" val="39864408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25735A-9286-480B-8FE5-7FB2455BEEA1}"/>
              </a:ext>
            </a:extLst>
          </p:cNvPr>
          <p:cNvSpPr>
            <a:spLocks noGrp="1"/>
          </p:cNvSpPr>
          <p:nvPr>
            <p:ph type="title"/>
          </p:nvPr>
        </p:nvSpPr>
        <p:spPr>
          <a:xfrm>
            <a:off x="838200" y="365126"/>
            <a:ext cx="10515600" cy="976978"/>
          </a:xfrm>
        </p:spPr>
        <p:txBody>
          <a:bodyPr>
            <a:noAutofit/>
          </a:bodyPr>
          <a:lstStyle/>
          <a:p>
            <a:r>
              <a:rPr lang="en-GB" sz="4800" dirty="0" err="1"/>
              <a:t>Gwneud-ystyr</a:t>
            </a:r>
            <a:r>
              <a:rPr lang="en-GB" sz="4800" dirty="0"/>
              <a:t>  / </a:t>
            </a:r>
            <a:r>
              <a:rPr lang="en-GB" sz="4800" dirty="0" err="1"/>
              <a:t>Dysgu</a:t>
            </a:r>
            <a:r>
              <a:rPr lang="en-GB" sz="4800" dirty="0"/>
              <a:t>                                          </a:t>
            </a:r>
            <a:r>
              <a:rPr lang="en-GB" sz="4800" i="1" dirty="0">
                <a:solidFill>
                  <a:srgbClr val="0070C0"/>
                </a:solidFill>
              </a:rPr>
              <a:t>Meaning-making / Learning</a:t>
            </a:r>
          </a:p>
        </p:txBody>
      </p:sp>
      <p:sp>
        <p:nvSpPr>
          <p:cNvPr id="3" name="Content Placeholder 2">
            <a:extLst>
              <a:ext uri="{FF2B5EF4-FFF2-40B4-BE49-F238E27FC236}">
                <a16:creationId xmlns:a16="http://schemas.microsoft.com/office/drawing/2014/main" id="{432003A7-19FC-4F73-9BA2-CA715C0E7721}"/>
              </a:ext>
            </a:extLst>
          </p:cNvPr>
          <p:cNvSpPr>
            <a:spLocks noGrp="1"/>
          </p:cNvSpPr>
          <p:nvPr>
            <p:ph sz="half" idx="1"/>
          </p:nvPr>
        </p:nvSpPr>
        <p:spPr>
          <a:xfrm>
            <a:off x="378573" y="1592826"/>
            <a:ext cx="5641227" cy="4584137"/>
          </a:xfrm>
        </p:spPr>
        <p:txBody>
          <a:bodyPr>
            <a:normAutofit fontScale="92500"/>
          </a:bodyPr>
          <a:lstStyle/>
          <a:p>
            <a:r>
              <a:rPr lang="en-GB" dirty="0"/>
              <a:t>Y broses </a:t>
            </a:r>
            <a:r>
              <a:rPr lang="en-GB" dirty="0" err="1"/>
              <a:t>lle</a:t>
            </a:r>
            <a:r>
              <a:rPr lang="en-GB" dirty="0"/>
              <a:t> </a:t>
            </a:r>
            <a:r>
              <a:rPr lang="en-GB" dirty="0" err="1"/>
              <a:t>mae</a:t>
            </a:r>
            <a:r>
              <a:rPr lang="en-GB" dirty="0"/>
              <a:t> plant </a:t>
            </a:r>
            <a:r>
              <a:rPr lang="en-GB" dirty="0" err="1"/>
              <a:t>yn</a:t>
            </a:r>
            <a:r>
              <a:rPr lang="en-GB" dirty="0"/>
              <a:t> </a:t>
            </a:r>
            <a:r>
              <a:rPr lang="en-GB" dirty="0" err="1"/>
              <a:t>creu</a:t>
            </a:r>
            <a:r>
              <a:rPr lang="en-GB" dirty="0"/>
              <a:t> </a:t>
            </a:r>
            <a:r>
              <a:rPr lang="en-GB" dirty="0" err="1"/>
              <a:t>ystyr</a:t>
            </a:r>
            <a:r>
              <a:rPr lang="en-GB" dirty="0"/>
              <a:t> a </a:t>
            </a:r>
            <a:r>
              <a:rPr lang="en-GB" dirty="0" err="1"/>
              <a:t>deall</a:t>
            </a:r>
            <a:r>
              <a:rPr lang="en-GB" dirty="0"/>
              <a:t> </a:t>
            </a:r>
            <a:r>
              <a:rPr lang="en-GB" dirty="0" err="1"/>
              <a:t>digwyddiadau</a:t>
            </a:r>
            <a:r>
              <a:rPr lang="en-GB" dirty="0"/>
              <a:t> </a:t>
            </a:r>
            <a:r>
              <a:rPr lang="en-GB" dirty="0" err="1"/>
              <a:t>bywyd</a:t>
            </a:r>
            <a:r>
              <a:rPr lang="en-GB" dirty="0"/>
              <a:t>, </a:t>
            </a:r>
            <a:r>
              <a:rPr lang="en-GB" dirty="0" err="1"/>
              <a:t>perthynasau</a:t>
            </a:r>
            <a:r>
              <a:rPr lang="en-GB" dirty="0"/>
              <a:t> </a:t>
            </a:r>
            <a:r>
              <a:rPr lang="en-GB" dirty="0" err="1"/>
              <a:t>a’r</a:t>
            </a:r>
            <a:r>
              <a:rPr lang="en-GB" dirty="0"/>
              <a:t> </a:t>
            </a:r>
            <a:r>
              <a:rPr lang="en-GB" dirty="0" err="1"/>
              <a:t>hymdeimlad</a:t>
            </a:r>
            <a:r>
              <a:rPr lang="en-GB" dirty="0"/>
              <a:t> o </a:t>
            </a:r>
            <a:r>
              <a:rPr lang="en-GB" dirty="0" err="1"/>
              <a:t>hunan</a:t>
            </a:r>
            <a:r>
              <a:rPr lang="en-GB" dirty="0"/>
              <a:t>.</a:t>
            </a:r>
          </a:p>
          <a:p>
            <a:r>
              <a:rPr lang="en-GB" dirty="0"/>
              <a:t>Mae </a:t>
            </a:r>
            <a:r>
              <a:rPr lang="en-GB" dirty="0" err="1"/>
              <a:t>oedolion</a:t>
            </a:r>
            <a:r>
              <a:rPr lang="en-GB" dirty="0"/>
              <a:t> / </a:t>
            </a:r>
            <a:r>
              <a:rPr lang="en-GB" dirty="0" err="1"/>
              <a:t>ymarferwyr</a:t>
            </a:r>
            <a:r>
              <a:rPr lang="en-GB" dirty="0"/>
              <a:t> </a:t>
            </a:r>
            <a:r>
              <a:rPr lang="en-GB" dirty="0" err="1"/>
              <a:t>yn</a:t>
            </a:r>
            <a:r>
              <a:rPr lang="en-GB" dirty="0"/>
              <a:t> </a:t>
            </a:r>
            <a:r>
              <a:rPr lang="en-GB" dirty="0" err="1"/>
              <a:t>ystyried</a:t>
            </a:r>
            <a:r>
              <a:rPr lang="en-GB" dirty="0"/>
              <a:t> </a:t>
            </a:r>
            <a:r>
              <a:rPr lang="en-GB" dirty="0" err="1"/>
              <a:t>eu</a:t>
            </a:r>
            <a:r>
              <a:rPr lang="en-GB" dirty="0"/>
              <a:t> </a:t>
            </a:r>
            <a:r>
              <a:rPr lang="en-GB" dirty="0" err="1"/>
              <a:t>harsylwadau</a:t>
            </a:r>
            <a:r>
              <a:rPr lang="en-GB" dirty="0"/>
              <a:t>, </a:t>
            </a:r>
            <a:r>
              <a:rPr lang="en-GB" dirty="0" err="1"/>
              <a:t>trafodaethau</a:t>
            </a:r>
            <a:r>
              <a:rPr lang="en-GB" dirty="0"/>
              <a:t>, </a:t>
            </a:r>
            <a:r>
              <a:rPr lang="en-GB" dirty="0" err="1"/>
              <a:t>nodiadau</a:t>
            </a:r>
            <a:r>
              <a:rPr lang="en-GB" dirty="0"/>
              <a:t>, </a:t>
            </a:r>
            <a:r>
              <a:rPr lang="en-GB" dirty="0" err="1"/>
              <a:t>lluniadau</a:t>
            </a:r>
            <a:r>
              <a:rPr lang="en-GB" dirty="0"/>
              <a:t> plant, </a:t>
            </a:r>
            <a:r>
              <a:rPr lang="en-GB" dirty="0" err="1"/>
              <a:t>creadigaethau</a:t>
            </a:r>
            <a:r>
              <a:rPr lang="en-GB" dirty="0"/>
              <a:t> plant, </a:t>
            </a:r>
            <a:r>
              <a:rPr lang="en-GB" dirty="0" err="1"/>
              <a:t>syniadau</a:t>
            </a:r>
            <a:r>
              <a:rPr lang="en-GB" dirty="0"/>
              <a:t> </a:t>
            </a:r>
            <a:r>
              <a:rPr lang="en-GB" dirty="0" err="1"/>
              <a:t>teulu</a:t>
            </a:r>
            <a:r>
              <a:rPr lang="en-GB" dirty="0"/>
              <a:t> ac </a:t>
            </a:r>
            <a:r>
              <a:rPr lang="en-GB" dirty="0" err="1"/>
              <a:t>oedolion</a:t>
            </a:r>
            <a:r>
              <a:rPr lang="en-GB" dirty="0"/>
              <a:t> </a:t>
            </a:r>
            <a:r>
              <a:rPr lang="en-GB" dirty="0" err="1"/>
              <a:t>arwyddocaol</a:t>
            </a:r>
            <a:r>
              <a:rPr lang="en-GB" dirty="0"/>
              <a:t> </a:t>
            </a:r>
            <a:r>
              <a:rPr lang="en-GB" dirty="0" err="1"/>
              <a:t>eraill</a:t>
            </a:r>
            <a:r>
              <a:rPr lang="en-GB" dirty="0"/>
              <a:t>... </a:t>
            </a:r>
            <a:r>
              <a:rPr lang="en-GB" dirty="0" err="1"/>
              <a:t>mewn</a:t>
            </a:r>
            <a:r>
              <a:rPr lang="en-GB" dirty="0"/>
              <a:t> proses o </a:t>
            </a:r>
            <a:r>
              <a:rPr lang="en-GB" dirty="0" err="1"/>
              <a:t>wneud</a:t>
            </a:r>
            <a:r>
              <a:rPr lang="en-GB" dirty="0"/>
              <a:t> </a:t>
            </a:r>
            <a:r>
              <a:rPr lang="en-GB" dirty="0" err="1"/>
              <a:t>synnwyr</a:t>
            </a:r>
            <a:r>
              <a:rPr lang="en-GB" dirty="0"/>
              <a:t> o </a:t>
            </a:r>
            <a:r>
              <a:rPr lang="en-GB" dirty="0" err="1"/>
              <a:t>ddysgu</a:t>
            </a:r>
            <a:r>
              <a:rPr lang="en-GB" dirty="0"/>
              <a:t> </a:t>
            </a:r>
            <a:r>
              <a:rPr lang="en-GB" dirty="0" err="1"/>
              <a:t>plentyn</a:t>
            </a:r>
            <a:endParaRPr lang="en-GB" dirty="0"/>
          </a:p>
          <a:p>
            <a:endParaRPr lang="en-GB" dirty="0"/>
          </a:p>
          <a:p>
            <a:endParaRPr lang="en-GB" dirty="0"/>
          </a:p>
          <a:p>
            <a:endParaRPr lang="en-GB" dirty="0"/>
          </a:p>
        </p:txBody>
      </p:sp>
      <p:sp>
        <p:nvSpPr>
          <p:cNvPr id="4" name="Content Placeholder 3">
            <a:extLst>
              <a:ext uri="{FF2B5EF4-FFF2-40B4-BE49-F238E27FC236}">
                <a16:creationId xmlns:a16="http://schemas.microsoft.com/office/drawing/2014/main" id="{78F71C2D-A248-4E1E-AA9C-D2D35E553C75}"/>
              </a:ext>
            </a:extLst>
          </p:cNvPr>
          <p:cNvSpPr>
            <a:spLocks noGrp="1"/>
          </p:cNvSpPr>
          <p:nvPr>
            <p:ph sz="half" idx="2"/>
          </p:nvPr>
        </p:nvSpPr>
        <p:spPr>
          <a:xfrm>
            <a:off x="6172200" y="1592826"/>
            <a:ext cx="5181600" cy="4584137"/>
          </a:xfrm>
        </p:spPr>
        <p:txBody>
          <a:bodyPr>
            <a:normAutofit fontScale="92500"/>
          </a:bodyPr>
          <a:lstStyle/>
          <a:p>
            <a:r>
              <a:rPr lang="en-GB" i="1" dirty="0">
                <a:solidFill>
                  <a:srgbClr val="0070C0"/>
                </a:solidFill>
              </a:rPr>
              <a:t>The process by which children attach meaning and understand life events, relationships and their sense of self.</a:t>
            </a:r>
          </a:p>
          <a:p>
            <a:r>
              <a:rPr lang="en-GB" i="1" dirty="0">
                <a:solidFill>
                  <a:srgbClr val="0070C0"/>
                </a:solidFill>
              </a:rPr>
              <a:t>Adults / practitioners consider their observations, discussions, notes, children’s drawings, children's creations, family and other significant adults ideas… in a process of making sense of a child’s learning</a:t>
            </a:r>
          </a:p>
        </p:txBody>
      </p:sp>
    </p:spTree>
    <p:extLst>
      <p:ext uri="{BB962C8B-B14F-4D97-AF65-F5344CB8AC3E}">
        <p14:creationId xmlns:p14="http://schemas.microsoft.com/office/powerpoint/2010/main" val="11243689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B13F29-B62F-44A0-BC29-91CA90F8CBEF}"/>
              </a:ext>
            </a:extLst>
          </p:cNvPr>
          <p:cNvSpPr>
            <a:spLocks noGrp="1"/>
          </p:cNvSpPr>
          <p:nvPr>
            <p:ph type="title"/>
          </p:nvPr>
        </p:nvSpPr>
        <p:spPr>
          <a:xfrm>
            <a:off x="838200" y="365125"/>
            <a:ext cx="10515600" cy="777875"/>
          </a:xfrm>
        </p:spPr>
        <p:txBody>
          <a:bodyPr>
            <a:normAutofit/>
          </a:bodyPr>
          <a:lstStyle/>
          <a:p>
            <a:r>
              <a:rPr lang="en-GB" sz="4800" dirty="0" err="1"/>
              <a:t>Trafodwch</a:t>
            </a:r>
            <a:r>
              <a:rPr lang="en-GB" sz="4800" dirty="0"/>
              <a:t>  / </a:t>
            </a:r>
            <a:r>
              <a:rPr lang="en-GB" sz="4800" i="1" dirty="0">
                <a:solidFill>
                  <a:srgbClr val="00B0F0"/>
                </a:solidFill>
              </a:rPr>
              <a:t>Discuss</a:t>
            </a:r>
          </a:p>
        </p:txBody>
      </p:sp>
      <p:sp>
        <p:nvSpPr>
          <p:cNvPr id="3" name="Content Placeholder 2">
            <a:extLst>
              <a:ext uri="{FF2B5EF4-FFF2-40B4-BE49-F238E27FC236}">
                <a16:creationId xmlns:a16="http://schemas.microsoft.com/office/drawing/2014/main" id="{25A51CD6-3A52-415A-A757-223E21AD3969}"/>
              </a:ext>
            </a:extLst>
          </p:cNvPr>
          <p:cNvSpPr>
            <a:spLocks noGrp="1"/>
          </p:cNvSpPr>
          <p:nvPr>
            <p:ph idx="1"/>
          </p:nvPr>
        </p:nvSpPr>
        <p:spPr>
          <a:xfrm>
            <a:off x="838200" y="1143000"/>
            <a:ext cx="10896600" cy="4786313"/>
          </a:xfrm>
        </p:spPr>
        <p:txBody>
          <a:bodyPr>
            <a:normAutofit fontScale="92500" lnSpcReduction="20000"/>
          </a:bodyPr>
          <a:lstStyle/>
          <a:p>
            <a:r>
              <a:rPr lang="en-GB" dirty="0"/>
              <a:t>‘Evaluation is a democratic process of interpretation, a process that involves making practice visible and thus subject to reflection, dialogue and argumentation leading to judgement of value , contextualised and provisional because it is always subject to contestation’. (Dahlberg and Moss (2008, p.9) in Campbell, Jobling an </a:t>
            </a:r>
            <a:r>
              <a:rPr lang="en-GB" dirty="0" err="1"/>
              <a:t>Howott</a:t>
            </a:r>
            <a:r>
              <a:rPr lang="en-GB" dirty="0"/>
              <a:t>, 2021). </a:t>
            </a:r>
          </a:p>
          <a:p>
            <a:endParaRPr lang="en-GB" dirty="0"/>
          </a:p>
          <a:p>
            <a:r>
              <a:rPr lang="en-GB" dirty="0"/>
              <a:t>Felly </a:t>
            </a:r>
            <a:r>
              <a:rPr lang="en-GB" dirty="0" err="1"/>
              <a:t>mae</a:t>
            </a:r>
            <a:r>
              <a:rPr lang="en-GB" dirty="0"/>
              <a:t> un dull o </a:t>
            </a:r>
            <a:r>
              <a:rPr lang="en-GB" dirty="0" err="1"/>
              <a:t>ddogfennu</a:t>
            </a:r>
            <a:r>
              <a:rPr lang="en-GB" dirty="0"/>
              <a:t> ac </a:t>
            </a:r>
            <a:r>
              <a:rPr lang="en-GB" dirty="0" err="1"/>
              <a:t>asesu</a:t>
            </a:r>
            <a:r>
              <a:rPr lang="en-GB" dirty="0"/>
              <a:t> </a:t>
            </a:r>
            <a:r>
              <a:rPr lang="en-GB" dirty="0" err="1"/>
              <a:t>plentyn</a:t>
            </a:r>
            <a:r>
              <a:rPr lang="en-GB" dirty="0"/>
              <a:t> </a:t>
            </a:r>
            <a:r>
              <a:rPr lang="en-GB" dirty="0" err="1"/>
              <a:t>yn</a:t>
            </a:r>
            <a:r>
              <a:rPr lang="en-GB" dirty="0"/>
              <a:t> </a:t>
            </a:r>
            <a:r>
              <a:rPr lang="en-GB" dirty="0" err="1"/>
              <a:t>broblem</a:t>
            </a:r>
            <a:r>
              <a:rPr lang="en-GB" dirty="0"/>
              <a:t>? </a:t>
            </a:r>
          </a:p>
          <a:p>
            <a:r>
              <a:rPr lang="en-GB" dirty="0"/>
              <a:t>Mae </a:t>
            </a:r>
            <a:r>
              <a:rPr lang="en-GB" dirty="0" err="1"/>
              <a:t>angen</a:t>
            </a:r>
            <a:r>
              <a:rPr lang="en-GB" dirty="0"/>
              <a:t> </a:t>
            </a:r>
            <a:r>
              <a:rPr lang="en-GB" dirty="0" err="1"/>
              <a:t>llawer</a:t>
            </a:r>
            <a:r>
              <a:rPr lang="en-GB" dirty="0"/>
              <a:t> o </a:t>
            </a:r>
            <a:r>
              <a:rPr lang="en-GB" dirty="0" err="1"/>
              <a:t>ddulliau</a:t>
            </a:r>
            <a:r>
              <a:rPr lang="en-GB" dirty="0"/>
              <a:t> ac </a:t>
            </a:r>
            <a:r>
              <a:rPr lang="en-GB" dirty="0" err="1"/>
              <a:t>mae</a:t>
            </a:r>
            <a:r>
              <a:rPr lang="en-GB" dirty="0"/>
              <a:t> </a:t>
            </a:r>
            <a:r>
              <a:rPr lang="en-GB" dirty="0" err="1"/>
              <a:t>angen</a:t>
            </a:r>
            <a:r>
              <a:rPr lang="en-GB" dirty="0"/>
              <a:t> </a:t>
            </a:r>
            <a:r>
              <a:rPr lang="en-GB" dirty="0" err="1"/>
              <a:t>llais</a:t>
            </a:r>
            <a:r>
              <a:rPr lang="en-GB" dirty="0"/>
              <a:t> </a:t>
            </a:r>
            <a:r>
              <a:rPr lang="en-GB" dirty="0" err="1"/>
              <a:t>ymarferwyr</a:t>
            </a:r>
            <a:r>
              <a:rPr lang="en-GB" dirty="0"/>
              <a:t>, </a:t>
            </a:r>
            <a:r>
              <a:rPr lang="en-GB" dirty="0" err="1"/>
              <a:t>rhieni</a:t>
            </a:r>
            <a:r>
              <a:rPr lang="en-GB" dirty="0"/>
              <a:t> a </a:t>
            </a:r>
            <a:r>
              <a:rPr lang="en-GB" dirty="0" err="1"/>
              <a:t>phlant</a:t>
            </a:r>
            <a:r>
              <a:rPr lang="en-GB" dirty="0"/>
              <a:t> </a:t>
            </a:r>
            <a:r>
              <a:rPr lang="en-GB" dirty="0" err="1"/>
              <a:t>eraill</a:t>
            </a:r>
            <a:r>
              <a:rPr lang="en-GB" dirty="0"/>
              <a:t> </a:t>
            </a:r>
            <a:r>
              <a:rPr lang="en-GB" dirty="0" err="1"/>
              <a:t>i</a:t>
            </a:r>
            <a:r>
              <a:rPr lang="en-GB" dirty="0"/>
              <a:t> </a:t>
            </a:r>
            <a:r>
              <a:rPr lang="en-GB" dirty="0" err="1"/>
              <a:t>fod</a:t>
            </a:r>
            <a:r>
              <a:rPr lang="en-GB" dirty="0"/>
              <a:t> </a:t>
            </a:r>
            <a:r>
              <a:rPr lang="en-GB" dirty="0" err="1"/>
              <a:t>yn</a:t>
            </a:r>
            <a:r>
              <a:rPr lang="en-GB" dirty="0"/>
              <a:t> </a:t>
            </a:r>
            <a:r>
              <a:rPr lang="en-GB" dirty="0" err="1"/>
              <a:t>rhan</a:t>
            </a:r>
            <a:r>
              <a:rPr lang="en-GB" dirty="0"/>
              <a:t> </a:t>
            </a:r>
            <a:r>
              <a:rPr lang="en-GB" dirty="0" err="1"/>
              <a:t>o'r</a:t>
            </a:r>
            <a:r>
              <a:rPr lang="en-GB" dirty="0"/>
              <a:t> broses</a:t>
            </a:r>
          </a:p>
          <a:p>
            <a:r>
              <a:rPr lang="en-GB" i="1" dirty="0">
                <a:solidFill>
                  <a:srgbClr val="00B0F0"/>
                </a:solidFill>
              </a:rPr>
              <a:t>Therefore one method of documenting and assessing a child is problematic? </a:t>
            </a:r>
          </a:p>
          <a:p>
            <a:r>
              <a:rPr lang="en-GB" i="1" dirty="0">
                <a:solidFill>
                  <a:srgbClr val="00B0F0"/>
                </a:solidFill>
              </a:rPr>
              <a:t>Many methods are required and require the voice of other practitioners, parents and children to part of the process</a:t>
            </a:r>
          </a:p>
        </p:txBody>
      </p:sp>
    </p:spTree>
    <p:extLst>
      <p:ext uri="{BB962C8B-B14F-4D97-AF65-F5344CB8AC3E}">
        <p14:creationId xmlns:p14="http://schemas.microsoft.com/office/powerpoint/2010/main" val="397575341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53293A-6AF7-4F5A-829F-4DAD1458BEAE}"/>
              </a:ext>
            </a:extLst>
          </p:cNvPr>
          <p:cNvSpPr>
            <a:spLocks noGrp="1"/>
          </p:cNvSpPr>
          <p:nvPr>
            <p:ph type="title"/>
          </p:nvPr>
        </p:nvSpPr>
        <p:spPr>
          <a:xfrm>
            <a:off x="228600" y="681036"/>
            <a:ext cx="11125200" cy="587325"/>
          </a:xfrm>
        </p:spPr>
        <p:txBody>
          <a:bodyPr>
            <a:noAutofit/>
          </a:bodyPr>
          <a:lstStyle/>
          <a:p>
            <a:r>
              <a:rPr lang="en-GB" sz="4800" dirty="0"/>
              <a:t>Sut </a:t>
            </a:r>
            <a:r>
              <a:rPr lang="en-GB" sz="4800" dirty="0" err="1"/>
              <a:t>mae</a:t>
            </a:r>
            <a:r>
              <a:rPr lang="en-GB" sz="4800" dirty="0"/>
              <a:t> </a:t>
            </a:r>
            <a:r>
              <a:rPr lang="en-GB" sz="4800" dirty="0" err="1"/>
              <a:t>oedolion</a:t>
            </a:r>
            <a:r>
              <a:rPr lang="en-GB" sz="4800" dirty="0"/>
              <a:t> </a:t>
            </a:r>
            <a:r>
              <a:rPr lang="en-GB" sz="4800" dirty="0" err="1"/>
              <a:t>yn</a:t>
            </a:r>
            <a:r>
              <a:rPr lang="en-GB" sz="4800" dirty="0"/>
              <a:t> </a:t>
            </a:r>
            <a:r>
              <a:rPr lang="en-GB" sz="4800" dirty="0" err="1"/>
              <a:t>monitro</a:t>
            </a:r>
            <a:r>
              <a:rPr lang="en-GB" sz="4800" dirty="0"/>
              <a:t> </a:t>
            </a:r>
            <a:r>
              <a:rPr lang="en-GB" sz="4800" dirty="0" err="1"/>
              <a:t>deallusrwydd</a:t>
            </a:r>
            <a:r>
              <a:rPr lang="en-GB" sz="4800" dirty="0"/>
              <a:t> a </a:t>
            </a:r>
            <a:r>
              <a:rPr lang="en-GB" sz="4800" dirty="0" err="1"/>
              <a:t>cynnydd</a:t>
            </a:r>
            <a:r>
              <a:rPr lang="en-GB" sz="4800" dirty="0"/>
              <a:t>?</a:t>
            </a:r>
            <a:br>
              <a:rPr lang="en-GB" sz="4800" dirty="0"/>
            </a:br>
            <a:r>
              <a:rPr lang="en-GB" sz="4800" dirty="0"/>
              <a:t> </a:t>
            </a:r>
            <a:endParaRPr lang="en-GB" sz="4800" i="1" dirty="0">
              <a:solidFill>
                <a:srgbClr val="00B0F0"/>
              </a:solidFill>
            </a:endParaRPr>
          </a:p>
        </p:txBody>
      </p:sp>
      <p:sp>
        <p:nvSpPr>
          <p:cNvPr id="3" name="Content Placeholder 2">
            <a:extLst>
              <a:ext uri="{FF2B5EF4-FFF2-40B4-BE49-F238E27FC236}">
                <a16:creationId xmlns:a16="http://schemas.microsoft.com/office/drawing/2014/main" id="{0742E375-77E4-448D-87A0-63496654B34B}"/>
              </a:ext>
            </a:extLst>
          </p:cNvPr>
          <p:cNvSpPr>
            <a:spLocks noGrp="1"/>
          </p:cNvSpPr>
          <p:nvPr>
            <p:ph sz="half" idx="1"/>
          </p:nvPr>
        </p:nvSpPr>
        <p:spPr>
          <a:xfrm>
            <a:off x="228600" y="1460089"/>
            <a:ext cx="12263284" cy="4894621"/>
          </a:xfrm>
        </p:spPr>
        <p:txBody>
          <a:bodyPr>
            <a:normAutofit/>
          </a:bodyPr>
          <a:lstStyle/>
          <a:p>
            <a:r>
              <a:rPr lang="en-GB" b="1" dirty="0"/>
              <a:t>Beth?</a:t>
            </a:r>
          </a:p>
          <a:p>
            <a:pPr marL="0" indent="0">
              <a:buNone/>
            </a:pPr>
            <a:r>
              <a:rPr lang="en-GB" dirty="0" err="1"/>
              <a:t>Dealltwriaeth</a:t>
            </a:r>
            <a:r>
              <a:rPr lang="en-GB" dirty="0"/>
              <a:t> y plant</a:t>
            </a:r>
          </a:p>
          <a:p>
            <a:pPr marL="0" indent="0">
              <a:buNone/>
            </a:pPr>
            <a:r>
              <a:rPr lang="en-GB" dirty="0" err="1"/>
              <a:t>Sgiliau’r</a:t>
            </a:r>
            <a:r>
              <a:rPr lang="en-GB" dirty="0"/>
              <a:t> </a:t>
            </a:r>
            <a:r>
              <a:rPr lang="en-GB" dirty="0" err="1"/>
              <a:t>archwilio</a:t>
            </a:r>
            <a:endParaRPr lang="en-GB" dirty="0"/>
          </a:p>
          <a:p>
            <a:pPr marL="0" indent="0">
              <a:buNone/>
            </a:pPr>
            <a:r>
              <a:rPr lang="en-GB" dirty="0" err="1"/>
              <a:t>Datblygu</a:t>
            </a:r>
            <a:r>
              <a:rPr lang="en-GB" dirty="0"/>
              <a:t> </a:t>
            </a:r>
            <a:r>
              <a:rPr lang="en-GB" dirty="0" err="1"/>
              <a:t>sgiliau</a:t>
            </a:r>
            <a:r>
              <a:rPr lang="en-GB" dirty="0"/>
              <a:t> </a:t>
            </a:r>
          </a:p>
          <a:p>
            <a:pPr marL="0" indent="0">
              <a:buNone/>
            </a:pPr>
            <a:r>
              <a:rPr lang="en-GB" dirty="0" err="1"/>
              <a:t>Agweddau</a:t>
            </a:r>
            <a:r>
              <a:rPr lang="en-GB" dirty="0"/>
              <a:t> a </a:t>
            </a:r>
            <a:r>
              <a:rPr lang="en-GB" dirty="0" err="1"/>
              <a:t>chyfrifoldeb</a:t>
            </a:r>
            <a:r>
              <a:rPr lang="en-GB" dirty="0"/>
              <a:t> </a:t>
            </a:r>
            <a:r>
              <a:rPr lang="en-GB" dirty="0" err="1"/>
              <a:t>gwyddonol</a:t>
            </a:r>
            <a:r>
              <a:rPr lang="en-GB" dirty="0"/>
              <a:t>/</a:t>
            </a:r>
            <a:r>
              <a:rPr lang="en-GB" dirty="0" err="1"/>
              <a:t>mathemateg</a:t>
            </a:r>
            <a:endParaRPr lang="en-GB" dirty="0"/>
          </a:p>
          <a:p>
            <a:pPr marL="0" indent="0">
              <a:buNone/>
            </a:pPr>
            <a:r>
              <a:rPr lang="en-GB" dirty="0" err="1"/>
              <a:t>Cyfathrebu</a:t>
            </a:r>
            <a:r>
              <a:rPr lang="en-GB" dirty="0"/>
              <a:t> </a:t>
            </a:r>
            <a:r>
              <a:rPr lang="en-GB" dirty="0" err="1"/>
              <a:t>gwyddonol</a:t>
            </a:r>
            <a:endParaRPr lang="en-GB" dirty="0"/>
          </a:p>
          <a:p>
            <a:r>
              <a:rPr lang="en-GB" b="1" dirty="0"/>
              <a:t>Sut?</a:t>
            </a:r>
          </a:p>
          <a:p>
            <a:pPr marL="0" indent="0">
              <a:buNone/>
            </a:pPr>
            <a:r>
              <a:rPr lang="en-GB" dirty="0" err="1"/>
              <a:t>Cyn</a:t>
            </a:r>
            <a:r>
              <a:rPr lang="en-GB" dirty="0"/>
              <a:t>, </a:t>
            </a:r>
            <a:r>
              <a:rPr lang="en-GB" dirty="0" err="1"/>
              <a:t>yn</a:t>
            </a:r>
            <a:r>
              <a:rPr lang="en-GB" dirty="0"/>
              <a:t> </a:t>
            </a:r>
            <a:r>
              <a:rPr lang="en-GB" dirty="0" err="1"/>
              <a:t>ystod</a:t>
            </a:r>
            <a:r>
              <a:rPr lang="en-GB" dirty="0"/>
              <a:t> ac </a:t>
            </a:r>
            <a:r>
              <a:rPr lang="en-GB" dirty="0" err="1"/>
              <a:t>ar</a:t>
            </a:r>
            <a:r>
              <a:rPr lang="en-GB" dirty="0"/>
              <a:t> </a:t>
            </a:r>
            <a:r>
              <a:rPr lang="en-GB" dirty="0" err="1"/>
              <a:t>ôl</a:t>
            </a:r>
            <a:r>
              <a:rPr lang="en-GB" dirty="0"/>
              <a:t>?</a:t>
            </a:r>
          </a:p>
          <a:p>
            <a:endParaRPr lang="en-GB" dirty="0"/>
          </a:p>
        </p:txBody>
      </p:sp>
    </p:spTree>
    <p:extLst>
      <p:ext uri="{BB962C8B-B14F-4D97-AF65-F5344CB8AC3E}">
        <p14:creationId xmlns:p14="http://schemas.microsoft.com/office/powerpoint/2010/main" val="42007926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53293A-6AF7-4F5A-829F-4DAD1458BEAE}"/>
              </a:ext>
            </a:extLst>
          </p:cNvPr>
          <p:cNvSpPr>
            <a:spLocks noGrp="1"/>
          </p:cNvSpPr>
          <p:nvPr>
            <p:ph type="title"/>
          </p:nvPr>
        </p:nvSpPr>
        <p:spPr>
          <a:xfrm>
            <a:off x="228600" y="681036"/>
            <a:ext cx="11125200" cy="587325"/>
          </a:xfrm>
        </p:spPr>
        <p:txBody>
          <a:bodyPr>
            <a:noAutofit/>
          </a:bodyPr>
          <a:lstStyle/>
          <a:p>
            <a:r>
              <a:rPr lang="en-GB" sz="4800" dirty="0"/>
              <a:t>Sut </a:t>
            </a:r>
            <a:r>
              <a:rPr lang="en-GB" sz="4800" dirty="0" err="1"/>
              <a:t>mae</a:t>
            </a:r>
            <a:r>
              <a:rPr lang="en-GB" sz="4800" dirty="0"/>
              <a:t> </a:t>
            </a:r>
            <a:r>
              <a:rPr lang="en-GB" sz="4800" dirty="0" err="1"/>
              <a:t>oedolion</a:t>
            </a:r>
            <a:r>
              <a:rPr lang="en-GB" sz="4800" dirty="0"/>
              <a:t> </a:t>
            </a:r>
            <a:r>
              <a:rPr lang="en-GB" sz="4800" dirty="0" err="1"/>
              <a:t>yn</a:t>
            </a:r>
            <a:r>
              <a:rPr lang="en-GB" sz="4800" dirty="0"/>
              <a:t> </a:t>
            </a:r>
            <a:r>
              <a:rPr lang="en-GB" sz="4800" dirty="0" err="1"/>
              <a:t>monitro</a:t>
            </a:r>
            <a:r>
              <a:rPr lang="en-GB" sz="4800" dirty="0"/>
              <a:t> </a:t>
            </a:r>
            <a:r>
              <a:rPr lang="en-GB" sz="4800" dirty="0" err="1"/>
              <a:t>deallusrwydd</a:t>
            </a:r>
            <a:r>
              <a:rPr lang="en-GB" sz="4800" dirty="0"/>
              <a:t> a </a:t>
            </a:r>
            <a:r>
              <a:rPr lang="en-GB" sz="4800" dirty="0" err="1"/>
              <a:t>cynnydd</a:t>
            </a:r>
            <a:r>
              <a:rPr lang="en-GB" sz="4800" dirty="0"/>
              <a:t>?</a:t>
            </a:r>
            <a:br>
              <a:rPr lang="en-GB" sz="4800" dirty="0"/>
            </a:br>
            <a:r>
              <a:rPr lang="en-GB" sz="4800" dirty="0"/>
              <a:t> </a:t>
            </a:r>
            <a:endParaRPr lang="en-GB" sz="4800" i="1" dirty="0">
              <a:solidFill>
                <a:srgbClr val="00B0F0"/>
              </a:solidFill>
            </a:endParaRPr>
          </a:p>
        </p:txBody>
      </p:sp>
      <p:sp>
        <p:nvSpPr>
          <p:cNvPr id="3" name="Content Placeholder 2">
            <a:extLst>
              <a:ext uri="{FF2B5EF4-FFF2-40B4-BE49-F238E27FC236}">
                <a16:creationId xmlns:a16="http://schemas.microsoft.com/office/drawing/2014/main" id="{0742E375-77E4-448D-87A0-63496654B34B}"/>
              </a:ext>
            </a:extLst>
          </p:cNvPr>
          <p:cNvSpPr>
            <a:spLocks noGrp="1"/>
          </p:cNvSpPr>
          <p:nvPr>
            <p:ph sz="half" idx="1"/>
          </p:nvPr>
        </p:nvSpPr>
        <p:spPr>
          <a:xfrm>
            <a:off x="228600" y="1415845"/>
            <a:ext cx="12263284" cy="4232787"/>
          </a:xfrm>
        </p:spPr>
        <p:txBody>
          <a:bodyPr>
            <a:normAutofit/>
          </a:bodyPr>
          <a:lstStyle/>
          <a:p>
            <a:r>
              <a:rPr lang="en-GB" b="1" dirty="0"/>
              <a:t>Pam?</a:t>
            </a:r>
          </a:p>
          <a:p>
            <a:pPr marL="0" indent="0">
              <a:buNone/>
            </a:pPr>
            <a:r>
              <a:rPr lang="en-GB" dirty="0" err="1"/>
              <a:t>Gwella</a:t>
            </a:r>
            <a:r>
              <a:rPr lang="en-GB" dirty="0"/>
              <a:t> </a:t>
            </a:r>
            <a:r>
              <a:rPr lang="en-GB" dirty="0" err="1"/>
              <a:t>dysgu</a:t>
            </a:r>
            <a:r>
              <a:rPr lang="en-GB" dirty="0"/>
              <a:t> plant </a:t>
            </a:r>
            <a:r>
              <a:rPr lang="en-GB" dirty="0" err="1"/>
              <a:t>drwy</a:t>
            </a:r>
            <a:r>
              <a:rPr lang="en-GB" dirty="0"/>
              <a:t> </a:t>
            </a:r>
            <a:r>
              <a:rPr lang="en-GB" dirty="0" err="1"/>
              <a:t>llywio</a:t>
            </a:r>
            <a:r>
              <a:rPr lang="en-GB" dirty="0"/>
              <a:t> </a:t>
            </a:r>
            <a:r>
              <a:rPr lang="en-GB" dirty="0" err="1"/>
              <a:t>ein</a:t>
            </a:r>
            <a:r>
              <a:rPr lang="en-GB" dirty="0"/>
              <a:t> </a:t>
            </a:r>
            <a:r>
              <a:rPr lang="en-GB" dirty="0" err="1"/>
              <a:t>haddysgu</a:t>
            </a:r>
            <a:endParaRPr lang="en-GB" dirty="0"/>
          </a:p>
          <a:p>
            <a:pPr marL="0" indent="0">
              <a:buNone/>
            </a:pPr>
            <a:r>
              <a:rPr lang="en-GB" dirty="0" err="1"/>
              <a:t>Gwella</a:t>
            </a:r>
            <a:r>
              <a:rPr lang="en-GB" dirty="0"/>
              <a:t> </a:t>
            </a:r>
            <a:r>
              <a:rPr lang="en-GB" dirty="0" err="1"/>
              <a:t>cynnwys</a:t>
            </a:r>
            <a:r>
              <a:rPr lang="en-GB" dirty="0"/>
              <a:t> a </a:t>
            </a:r>
            <a:r>
              <a:rPr lang="en-GB" dirty="0" err="1"/>
              <a:t>darpariaeth</a:t>
            </a:r>
            <a:r>
              <a:rPr lang="en-GB" dirty="0"/>
              <a:t> </a:t>
            </a:r>
            <a:r>
              <a:rPr lang="en-GB" dirty="0" err="1"/>
              <a:t>addysg</a:t>
            </a:r>
            <a:endParaRPr lang="en-GB" dirty="0"/>
          </a:p>
          <a:p>
            <a:pPr marL="0" indent="0">
              <a:buNone/>
            </a:pPr>
            <a:r>
              <a:rPr lang="en-GB" dirty="0" err="1"/>
              <a:t>Rhoi</a:t>
            </a:r>
            <a:r>
              <a:rPr lang="en-GB" dirty="0"/>
              <a:t> </a:t>
            </a:r>
            <a:r>
              <a:rPr lang="en-GB" dirty="0" err="1"/>
              <a:t>gwybod</a:t>
            </a:r>
            <a:r>
              <a:rPr lang="en-GB" dirty="0"/>
              <a:t> </a:t>
            </a:r>
            <a:r>
              <a:rPr lang="en-GB" dirty="0" err="1"/>
              <a:t>i</a:t>
            </a:r>
            <a:r>
              <a:rPr lang="en-GB" dirty="0"/>
              <a:t> </a:t>
            </a:r>
            <a:r>
              <a:rPr lang="en-GB" dirty="0" err="1"/>
              <a:t>blant</a:t>
            </a:r>
            <a:r>
              <a:rPr lang="en-GB" dirty="0"/>
              <a:t> a </a:t>
            </a:r>
            <a:r>
              <a:rPr lang="en-GB" dirty="0" err="1"/>
              <a:t>rhieni</a:t>
            </a:r>
            <a:endParaRPr lang="en-GB" dirty="0"/>
          </a:p>
          <a:p>
            <a:pPr marL="0" indent="0">
              <a:buNone/>
            </a:pPr>
            <a:r>
              <a:rPr lang="en-GB" dirty="0"/>
              <a:t>Er </a:t>
            </a:r>
            <a:r>
              <a:rPr lang="en-GB" dirty="0" err="1"/>
              <a:t>mwyn</a:t>
            </a:r>
            <a:r>
              <a:rPr lang="en-GB" dirty="0"/>
              <a:t> </a:t>
            </a:r>
            <a:r>
              <a:rPr lang="en-GB" dirty="0" err="1"/>
              <a:t>bodloni</a:t>
            </a:r>
            <a:r>
              <a:rPr lang="en-GB" dirty="0"/>
              <a:t> </a:t>
            </a:r>
            <a:r>
              <a:rPr lang="en-GB" dirty="0" err="1"/>
              <a:t>gofynion</a:t>
            </a:r>
            <a:r>
              <a:rPr lang="en-GB" dirty="0"/>
              <a:t> </a:t>
            </a:r>
            <a:r>
              <a:rPr lang="en-GB" dirty="0" err="1"/>
              <a:t>atebolrwydd</a:t>
            </a:r>
            <a:r>
              <a:rPr lang="en-GB" dirty="0"/>
              <a:t> y </a:t>
            </a:r>
            <a:r>
              <a:rPr lang="en-GB" dirty="0" err="1"/>
              <a:t>cwricwlwm</a:t>
            </a:r>
            <a:r>
              <a:rPr lang="en-GB" dirty="0"/>
              <a:t>...</a:t>
            </a:r>
          </a:p>
          <a:p>
            <a:endParaRPr lang="en-GB" dirty="0"/>
          </a:p>
        </p:txBody>
      </p:sp>
    </p:spTree>
    <p:extLst>
      <p:ext uri="{BB962C8B-B14F-4D97-AF65-F5344CB8AC3E}">
        <p14:creationId xmlns:p14="http://schemas.microsoft.com/office/powerpoint/2010/main" val="7958729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53293A-6AF7-4F5A-829F-4DAD1458BEAE}"/>
              </a:ext>
            </a:extLst>
          </p:cNvPr>
          <p:cNvSpPr>
            <a:spLocks noGrp="1"/>
          </p:cNvSpPr>
          <p:nvPr>
            <p:ph type="title"/>
          </p:nvPr>
        </p:nvSpPr>
        <p:spPr>
          <a:xfrm>
            <a:off x="228600" y="1"/>
            <a:ext cx="11125200" cy="857249"/>
          </a:xfrm>
        </p:spPr>
        <p:txBody>
          <a:bodyPr>
            <a:noAutofit/>
          </a:bodyPr>
          <a:lstStyle/>
          <a:p>
            <a:br>
              <a:rPr lang="en-GB" sz="4800" dirty="0"/>
            </a:br>
            <a:r>
              <a:rPr lang="en-GB" sz="4800" dirty="0"/>
              <a:t> </a:t>
            </a:r>
            <a:r>
              <a:rPr lang="en-GB" sz="4800" i="1" dirty="0">
                <a:solidFill>
                  <a:srgbClr val="00B0F0"/>
                </a:solidFill>
              </a:rPr>
              <a:t>How do adults monitor understanding and progress?</a:t>
            </a:r>
          </a:p>
        </p:txBody>
      </p:sp>
      <p:sp>
        <p:nvSpPr>
          <p:cNvPr id="4" name="Content Placeholder 3">
            <a:extLst>
              <a:ext uri="{FF2B5EF4-FFF2-40B4-BE49-F238E27FC236}">
                <a16:creationId xmlns:a16="http://schemas.microsoft.com/office/drawing/2014/main" id="{CA30981F-49BC-462D-A699-1B47BD58538B}"/>
              </a:ext>
            </a:extLst>
          </p:cNvPr>
          <p:cNvSpPr>
            <a:spLocks noGrp="1"/>
          </p:cNvSpPr>
          <p:nvPr>
            <p:ph sz="half" idx="2"/>
          </p:nvPr>
        </p:nvSpPr>
        <p:spPr>
          <a:xfrm>
            <a:off x="228600" y="1356238"/>
            <a:ext cx="12297697" cy="5619749"/>
          </a:xfrm>
        </p:spPr>
        <p:txBody>
          <a:bodyPr>
            <a:normAutofit/>
          </a:bodyPr>
          <a:lstStyle/>
          <a:p>
            <a:r>
              <a:rPr lang="en-GB" sz="2600" b="1" i="1" dirty="0">
                <a:solidFill>
                  <a:srgbClr val="00B0F0"/>
                </a:solidFill>
              </a:rPr>
              <a:t>What?</a:t>
            </a:r>
          </a:p>
          <a:p>
            <a:pPr marL="0" indent="0">
              <a:buNone/>
            </a:pPr>
            <a:r>
              <a:rPr lang="en-GB" sz="2600" i="1" dirty="0">
                <a:solidFill>
                  <a:srgbClr val="00B0F0"/>
                </a:solidFill>
              </a:rPr>
              <a:t>Children's developing understanding</a:t>
            </a:r>
          </a:p>
          <a:p>
            <a:pPr marL="0" indent="0">
              <a:buNone/>
            </a:pPr>
            <a:r>
              <a:rPr lang="en-GB" sz="2600" i="1" dirty="0">
                <a:solidFill>
                  <a:srgbClr val="00B0F0"/>
                </a:solidFill>
              </a:rPr>
              <a:t>Inquiry skills</a:t>
            </a:r>
          </a:p>
          <a:p>
            <a:pPr marL="0" indent="0">
              <a:buNone/>
            </a:pPr>
            <a:r>
              <a:rPr lang="en-GB" sz="2600" i="1" dirty="0">
                <a:solidFill>
                  <a:srgbClr val="00B0F0"/>
                </a:solidFill>
              </a:rPr>
              <a:t>Skills development </a:t>
            </a:r>
          </a:p>
          <a:p>
            <a:pPr marL="0" indent="0">
              <a:buNone/>
            </a:pPr>
            <a:r>
              <a:rPr lang="en-GB" sz="2600" i="1" dirty="0">
                <a:solidFill>
                  <a:srgbClr val="00B0F0"/>
                </a:solidFill>
              </a:rPr>
              <a:t>Scientific/mathematics attitudes and responsibility</a:t>
            </a:r>
          </a:p>
          <a:p>
            <a:pPr marL="0" indent="0">
              <a:buNone/>
            </a:pPr>
            <a:r>
              <a:rPr lang="en-GB" sz="2600" i="1" dirty="0">
                <a:solidFill>
                  <a:srgbClr val="00B0F0"/>
                </a:solidFill>
              </a:rPr>
              <a:t>Scientific communication</a:t>
            </a:r>
          </a:p>
          <a:p>
            <a:r>
              <a:rPr lang="en-GB" sz="2600" b="1" i="1" dirty="0">
                <a:solidFill>
                  <a:srgbClr val="00B0F0"/>
                </a:solidFill>
              </a:rPr>
              <a:t>How?</a:t>
            </a:r>
          </a:p>
          <a:p>
            <a:pPr marL="0" indent="0">
              <a:buNone/>
            </a:pPr>
            <a:r>
              <a:rPr lang="en-GB" sz="2600" i="1" dirty="0">
                <a:solidFill>
                  <a:srgbClr val="00B0F0"/>
                </a:solidFill>
              </a:rPr>
              <a:t>Before, during and after?</a:t>
            </a:r>
          </a:p>
          <a:p>
            <a:pPr marL="0" indent="0">
              <a:buNone/>
            </a:pPr>
            <a:endParaRPr lang="en-GB" sz="2600" dirty="0"/>
          </a:p>
          <a:p>
            <a:endParaRPr lang="en-GB" dirty="0"/>
          </a:p>
        </p:txBody>
      </p:sp>
    </p:spTree>
    <p:extLst>
      <p:ext uri="{BB962C8B-B14F-4D97-AF65-F5344CB8AC3E}">
        <p14:creationId xmlns:p14="http://schemas.microsoft.com/office/powerpoint/2010/main" val="229635153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53293A-6AF7-4F5A-829F-4DAD1458BEAE}"/>
              </a:ext>
            </a:extLst>
          </p:cNvPr>
          <p:cNvSpPr>
            <a:spLocks noGrp="1"/>
          </p:cNvSpPr>
          <p:nvPr>
            <p:ph type="title"/>
          </p:nvPr>
        </p:nvSpPr>
        <p:spPr>
          <a:xfrm>
            <a:off x="228600" y="1"/>
            <a:ext cx="11125200" cy="857249"/>
          </a:xfrm>
        </p:spPr>
        <p:txBody>
          <a:bodyPr>
            <a:noAutofit/>
          </a:bodyPr>
          <a:lstStyle/>
          <a:p>
            <a:br>
              <a:rPr lang="en-GB" sz="4800" dirty="0"/>
            </a:br>
            <a:r>
              <a:rPr lang="en-GB" sz="4800" dirty="0"/>
              <a:t> </a:t>
            </a:r>
            <a:r>
              <a:rPr lang="en-GB" sz="4800" i="1" dirty="0">
                <a:solidFill>
                  <a:srgbClr val="00B0F0"/>
                </a:solidFill>
              </a:rPr>
              <a:t>How do adults monitor understanding and progress?</a:t>
            </a:r>
          </a:p>
        </p:txBody>
      </p:sp>
      <p:sp>
        <p:nvSpPr>
          <p:cNvPr id="4" name="Content Placeholder 3">
            <a:extLst>
              <a:ext uri="{FF2B5EF4-FFF2-40B4-BE49-F238E27FC236}">
                <a16:creationId xmlns:a16="http://schemas.microsoft.com/office/drawing/2014/main" id="{CA30981F-49BC-462D-A699-1B47BD58538B}"/>
              </a:ext>
            </a:extLst>
          </p:cNvPr>
          <p:cNvSpPr>
            <a:spLocks noGrp="1"/>
          </p:cNvSpPr>
          <p:nvPr>
            <p:ph sz="half" idx="2"/>
          </p:nvPr>
        </p:nvSpPr>
        <p:spPr>
          <a:xfrm>
            <a:off x="0" y="1474839"/>
            <a:ext cx="12297697" cy="5383161"/>
          </a:xfrm>
        </p:spPr>
        <p:txBody>
          <a:bodyPr>
            <a:normAutofit/>
          </a:bodyPr>
          <a:lstStyle/>
          <a:p>
            <a:r>
              <a:rPr lang="en-GB" sz="2600" b="1" i="1" dirty="0">
                <a:solidFill>
                  <a:srgbClr val="00B0F0"/>
                </a:solidFill>
              </a:rPr>
              <a:t>Why?</a:t>
            </a:r>
          </a:p>
          <a:p>
            <a:pPr marL="0" indent="0">
              <a:buNone/>
            </a:pPr>
            <a:r>
              <a:rPr lang="en-GB" sz="2600" i="1" dirty="0">
                <a:solidFill>
                  <a:srgbClr val="00B0F0"/>
                </a:solidFill>
              </a:rPr>
              <a:t>To improve children’s learning by informing our teaching</a:t>
            </a:r>
          </a:p>
          <a:p>
            <a:pPr marL="0" indent="0">
              <a:buNone/>
            </a:pPr>
            <a:r>
              <a:rPr lang="en-GB" sz="2600" i="1" dirty="0">
                <a:solidFill>
                  <a:srgbClr val="00B0F0"/>
                </a:solidFill>
              </a:rPr>
              <a:t>To improve content and delivery of education</a:t>
            </a:r>
          </a:p>
          <a:p>
            <a:pPr marL="0" indent="0">
              <a:buNone/>
            </a:pPr>
            <a:r>
              <a:rPr lang="en-GB" sz="2600" i="1" dirty="0">
                <a:solidFill>
                  <a:srgbClr val="00B0F0"/>
                </a:solidFill>
              </a:rPr>
              <a:t>To inform children and parents</a:t>
            </a:r>
          </a:p>
          <a:p>
            <a:pPr marL="0" indent="0">
              <a:buNone/>
            </a:pPr>
            <a:r>
              <a:rPr lang="en-GB" sz="2600" i="1" dirty="0">
                <a:solidFill>
                  <a:srgbClr val="00B0F0"/>
                </a:solidFill>
              </a:rPr>
              <a:t>To meet accountability requirements of curriculum…</a:t>
            </a:r>
          </a:p>
          <a:p>
            <a:endParaRPr lang="en-GB" sz="2600" dirty="0"/>
          </a:p>
          <a:p>
            <a:endParaRPr lang="en-GB" dirty="0"/>
          </a:p>
        </p:txBody>
      </p:sp>
    </p:spTree>
    <p:extLst>
      <p:ext uri="{BB962C8B-B14F-4D97-AF65-F5344CB8AC3E}">
        <p14:creationId xmlns:p14="http://schemas.microsoft.com/office/powerpoint/2010/main" val="272662384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59E3070-58E9-4DDF-8AAC-7180AC6AF611}"/>
              </a:ext>
            </a:extLst>
          </p:cNvPr>
          <p:cNvSpPr>
            <a:spLocks noGrp="1"/>
          </p:cNvSpPr>
          <p:nvPr>
            <p:ph type="title"/>
          </p:nvPr>
        </p:nvSpPr>
        <p:spPr>
          <a:xfrm>
            <a:off x="838200" y="365125"/>
            <a:ext cx="10515600" cy="460785"/>
          </a:xfrm>
        </p:spPr>
        <p:txBody>
          <a:bodyPr>
            <a:noAutofit/>
          </a:bodyPr>
          <a:lstStyle/>
          <a:p>
            <a:r>
              <a:rPr lang="en-GB" sz="4800" i="1" dirty="0" err="1"/>
              <a:t>Gwahanol</a:t>
            </a:r>
            <a:r>
              <a:rPr lang="en-GB" sz="4800" i="1" dirty="0"/>
              <a:t> </a:t>
            </a:r>
            <a:r>
              <a:rPr lang="en-GB" sz="4800" i="1" dirty="0" err="1"/>
              <a:t>fathau</a:t>
            </a:r>
            <a:r>
              <a:rPr lang="en-GB" sz="4800" i="1" dirty="0"/>
              <a:t> o </a:t>
            </a:r>
            <a:r>
              <a:rPr lang="en-GB" sz="4800" i="1" dirty="0" err="1"/>
              <a:t>asesu</a:t>
            </a:r>
            <a:endParaRPr lang="en-GB" sz="4800" i="1" dirty="0"/>
          </a:p>
        </p:txBody>
      </p:sp>
      <p:sp>
        <p:nvSpPr>
          <p:cNvPr id="5" name="Content Placeholder 4">
            <a:extLst>
              <a:ext uri="{FF2B5EF4-FFF2-40B4-BE49-F238E27FC236}">
                <a16:creationId xmlns:a16="http://schemas.microsoft.com/office/drawing/2014/main" id="{9CDA88B0-8135-4DAB-ACDB-86AA14C3F0E8}"/>
              </a:ext>
            </a:extLst>
          </p:cNvPr>
          <p:cNvSpPr>
            <a:spLocks noGrp="1"/>
          </p:cNvSpPr>
          <p:nvPr>
            <p:ph sz="half" idx="1"/>
          </p:nvPr>
        </p:nvSpPr>
        <p:spPr>
          <a:xfrm>
            <a:off x="528482" y="1235690"/>
            <a:ext cx="11284975" cy="4368698"/>
          </a:xfrm>
        </p:spPr>
        <p:txBody>
          <a:bodyPr>
            <a:normAutofit fontScale="70000" lnSpcReduction="20000"/>
          </a:bodyPr>
          <a:lstStyle/>
          <a:p>
            <a:r>
              <a:rPr lang="en-GB" sz="3800" dirty="0" err="1"/>
              <a:t>Monitro</a:t>
            </a:r>
            <a:r>
              <a:rPr lang="en-GB" sz="3800" dirty="0"/>
              <a:t>- </a:t>
            </a:r>
            <a:r>
              <a:rPr lang="en-GB" sz="3800" dirty="0" err="1"/>
              <a:t>arsylwi</a:t>
            </a:r>
            <a:r>
              <a:rPr lang="en-GB" sz="3800" dirty="0"/>
              <a:t> a </a:t>
            </a:r>
            <a:r>
              <a:rPr lang="en-GB" sz="3800" dirty="0" err="1"/>
              <a:t>gwirio</a:t>
            </a:r>
            <a:r>
              <a:rPr lang="en-GB" sz="3800" dirty="0"/>
              <a:t> </a:t>
            </a:r>
            <a:r>
              <a:rPr lang="en-GB" sz="3800" dirty="0" err="1"/>
              <a:t>cynnydd</a:t>
            </a:r>
            <a:r>
              <a:rPr lang="en-GB" sz="3800" dirty="0"/>
              <a:t> </a:t>
            </a:r>
            <a:r>
              <a:rPr lang="en-GB" sz="3800" dirty="0" err="1"/>
              <a:t>dros</a:t>
            </a:r>
            <a:r>
              <a:rPr lang="en-GB" sz="3800" dirty="0"/>
              <a:t> </a:t>
            </a:r>
            <a:r>
              <a:rPr lang="en-GB" sz="3800" dirty="0" err="1"/>
              <a:t>amser</a:t>
            </a:r>
            <a:endParaRPr lang="en-GB" sz="3800" dirty="0"/>
          </a:p>
          <a:p>
            <a:r>
              <a:rPr lang="en-GB" sz="3800" dirty="0" err="1"/>
              <a:t>Dogfennu</a:t>
            </a:r>
            <a:r>
              <a:rPr lang="en-GB" sz="3800" dirty="0"/>
              <a:t> – </a:t>
            </a:r>
            <a:r>
              <a:rPr lang="en-GB" sz="3800" dirty="0" err="1"/>
              <a:t>casglu</a:t>
            </a:r>
            <a:r>
              <a:rPr lang="en-GB" sz="3800" dirty="0"/>
              <a:t> a </a:t>
            </a:r>
            <a:r>
              <a:rPr lang="en-GB" sz="3800" dirty="0" err="1"/>
              <a:t>chofnodi</a:t>
            </a:r>
            <a:r>
              <a:rPr lang="en-GB" sz="3800" dirty="0"/>
              <a:t> </a:t>
            </a:r>
            <a:r>
              <a:rPr lang="en-GB" sz="3800" dirty="0" err="1"/>
              <a:t>gwybodaeth</a:t>
            </a:r>
            <a:endParaRPr lang="en-GB" sz="3800" dirty="0"/>
          </a:p>
          <a:p>
            <a:r>
              <a:rPr lang="en-GB" sz="3800" dirty="0" err="1"/>
              <a:t>Asesu</a:t>
            </a:r>
            <a:r>
              <a:rPr lang="en-GB" sz="3800" dirty="0"/>
              <a:t>- </a:t>
            </a:r>
            <a:r>
              <a:rPr lang="en-GB" sz="3800" dirty="0" err="1"/>
              <a:t>dadansoddi</a:t>
            </a:r>
            <a:r>
              <a:rPr lang="en-GB" sz="3800" dirty="0"/>
              <a:t> a </a:t>
            </a:r>
            <a:r>
              <a:rPr lang="en-GB" sz="3800" dirty="0" err="1"/>
              <a:t>gwneud</a:t>
            </a:r>
            <a:r>
              <a:rPr lang="en-GB" sz="3800" dirty="0"/>
              <a:t> </a:t>
            </a:r>
            <a:r>
              <a:rPr lang="en-GB" sz="3800" dirty="0" err="1"/>
              <a:t>ystyr</a:t>
            </a:r>
            <a:r>
              <a:rPr lang="en-GB" sz="3800" dirty="0"/>
              <a:t> am </a:t>
            </a:r>
            <a:r>
              <a:rPr lang="en-GB" sz="3800" dirty="0" err="1"/>
              <a:t>gwybodaeth</a:t>
            </a:r>
            <a:r>
              <a:rPr lang="en-GB" sz="3800" dirty="0"/>
              <a:t> am </a:t>
            </a:r>
            <a:r>
              <a:rPr lang="en-GB" sz="3800" dirty="0" err="1"/>
              <a:t>ddysgu</a:t>
            </a:r>
            <a:r>
              <a:rPr lang="en-GB" sz="3800" dirty="0"/>
              <a:t> plant</a:t>
            </a:r>
          </a:p>
          <a:p>
            <a:pPr marL="0" indent="0">
              <a:buNone/>
            </a:pPr>
            <a:endParaRPr lang="en-GB" sz="3800" dirty="0"/>
          </a:p>
          <a:p>
            <a:pPr marL="0" indent="0">
              <a:buNone/>
            </a:pPr>
            <a:r>
              <a:rPr lang="en-GB" sz="3800" dirty="0"/>
              <a:t>3 dull</a:t>
            </a:r>
          </a:p>
          <a:p>
            <a:r>
              <a:rPr lang="en-GB" sz="3800" dirty="0" err="1"/>
              <a:t>Asesiad</a:t>
            </a:r>
            <a:r>
              <a:rPr lang="en-GB" sz="3800" dirty="0"/>
              <a:t> </a:t>
            </a:r>
            <a:r>
              <a:rPr lang="en-GB" sz="3800" dirty="0" err="1"/>
              <a:t>diagnostig</a:t>
            </a:r>
            <a:r>
              <a:rPr lang="en-GB" sz="3800" dirty="0"/>
              <a:t> - </a:t>
            </a:r>
            <a:r>
              <a:rPr lang="en-GB" sz="3800" dirty="0" err="1"/>
              <a:t>cyn</a:t>
            </a:r>
            <a:r>
              <a:rPr lang="en-GB" sz="3800" dirty="0"/>
              <a:t> </a:t>
            </a:r>
            <a:r>
              <a:rPr lang="en-GB" sz="3800" dirty="0" err="1"/>
              <a:t>dysgu</a:t>
            </a:r>
            <a:endParaRPr lang="en-GB" sz="3800" dirty="0"/>
          </a:p>
          <a:p>
            <a:r>
              <a:rPr lang="en-GB" sz="3800" dirty="0" err="1"/>
              <a:t>Asesu</a:t>
            </a:r>
            <a:r>
              <a:rPr lang="en-GB" sz="3800" dirty="0"/>
              <a:t> </a:t>
            </a:r>
            <a:r>
              <a:rPr lang="en-GB" sz="3800" dirty="0" err="1"/>
              <a:t>ffurfiannol</a:t>
            </a:r>
            <a:r>
              <a:rPr lang="en-GB" sz="3800" dirty="0"/>
              <a:t>– </a:t>
            </a:r>
            <a:r>
              <a:rPr lang="en-GB" sz="3800" dirty="0" err="1"/>
              <a:t>dealltwriaeth</a:t>
            </a:r>
            <a:r>
              <a:rPr lang="en-GB" sz="3800" dirty="0"/>
              <a:t> </a:t>
            </a:r>
            <a:r>
              <a:rPr lang="en-GB" sz="3800" dirty="0" err="1"/>
              <a:t>gynyddol</a:t>
            </a:r>
            <a:r>
              <a:rPr lang="en-GB" sz="3800" dirty="0"/>
              <a:t> plant </a:t>
            </a:r>
            <a:r>
              <a:rPr lang="en-GB" sz="3800" dirty="0" err="1"/>
              <a:t>yn</a:t>
            </a:r>
            <a:r>
              <a:rPr lang="en-GB" sz="3800" dirty="0"/>
              <a:t> </a:t>
            </a:r>
            <a:r>
              <a:rPr lang="en-GB" sz="3800" dirty="0" err="1"/>
              <a:t>ystod</a:t>
            </a:r>
            <a:r>
              <a:rPr lang="en-GB" sz="3800" dirty="0"/>
              <a:t> </a:t>
            </a:r>
            <a:r>
              <a:rPr lang="en-GB" sz="3800" dirty="0" err="1"/>
              <a:t>eu</a:t>
            </a:r>
            <a:r>
              <a:rPr lang="en-GB" sz="3800" dirty="0"/>
              <a:t> </a:t>
            </a:r>
            <a:r>
              <a:rPr lang="en-GB" sz="3800" dirty="0" err="1"/>
              <a:t>profiadau</a:t>
            </a:r>
            <a:endParaRPr lang="en-GB" sz="3800" dirty="0"/>
          </a:p>
          <a:p>
            <a:r>
              <a:rPr lang="en-GB" sz="3800" dirty="0" err="1"/>
              <a:t>Asesiad</a:t>
            </a:r>
            <a:r>
              <a:rPr lang="en-GB" sz="3800" dirty="0"/>
              <a:t> </a:t>
            </a:r>
            <a:r>
              <a:rPr lang="en-GB" sz="3800" dirty="0" err="1"/>
              <a:t>crynodol</a:t>
            </a:r>
            <a:r>
              <a:rPr lang="en-GB" sz="3800" dirty="0"/>
              <a:t> - </a:t>
            </a:r>
            <a:r>
              <a:rPr lang="en-GB" sz="3800" dirty="0" err="1"/>
              <a:t>dilyniant</a:t>
            </a:r>
            <a:r>
              <a:rPr lang="en-GB" sz="3800" dirty="0"/>
              <a:t> </a:t>
            </a:r>
            <a:r>
              <a:rPr lang="en-GB" sz="3800" dirty="0" err="1"/>
              <a:t>dysgu</a:t>
            </a:r>
            <a:r>
              <a:rPr lang="en-GB" sz="3800" dirty="0"/>
              <a:t> ac </a:t>
            </a:r>
            <a:r>
              <a:rPr lang="en-GB" sz="3800" dirty="0" err="1"/>
              <a:t>chyfnodi</a:t>
            </a:r>
            <a:r>
              <a:rPr lang="en-GB" sz="3800" dirty="0"/>
              <a:t> </a:t>
            </a:r>
            <a:r>
              <a:rPr lang="en-GB" sz="3800" dirty="0" err="1"/>
              <a:t>terfynol</a:t>
            </a:r>
            <a:r>
              <a:rPr lang="en-GB" sz="3800" dirty="0"/>
              <a:t> </a:t>
            </a:r>
            <a:r>
              <a:rPr lang="en-GB" sz="3800" dirty="0" err="1"/>
              <a:t>ar</a:t>
            </a:r>
            <a:r>
              <a:rPr lang="en-GB" sz="3800" dirty="0"/>
              <a:t> </a:t>
            </a:r>
            <a:r>
              <a:rPr lang="en-GB" sz="3800" dirty="0" err="1"/>
              <a:t>gyflawniad</a:t>
            </a:r>
            <a:endParaRPr lang="en-GB" sz="3800" dirty="0"/>
          </a:p>
          <a:p>
            <a:pPr marL="0" indent="0">
              <a:buNone/>
            </a:pPr>
            <a:endParaRPr lang="en-GB" sz="3400" dirty="0"/>
          </a:p>
          <a:p>
            <a:pPr marL="0" indent="0">
              <a:buNone/>
            </a:pPr>
            <a:endParaRPr lang="en-GB" dirty="0"/>
          </a:p>
        </p:txBody>
      </p:sp>
    </p:spTree>
    <p:extLst>
      <p:ext uri="{BB962C8B-B14F-4D97-AF65-F5344CB8AC3E}">
        <p14:creationId xmlns:p14="http://schemas.microsoft.com/office/powerpoint/2010/main" val="418116728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59E3070-58E9-4DDF-8AAC-7180AC6AF611}"/>
              </a:ext>
            </a:extLst>
          </p:cNvPr>
          <p:cNvSpPr>
            <a:spLocks noGrp="1"/>
          </p:cNvSpPr>
          <p:nvPr>
            <p:ph type="title"/>
          </p:nvPr>
        </p:nvSpPr>
        <p:spPr>
          <a:xfrm>
            <a:off x="838200" y="365125"/>
            <a:ext cx="10515600" cy="870564"/>
          </a:xfrm>
        </p:spPr>
        <p:txBody>
          <a:bodyPr>
            <a:noAutofit/>
          </a:bodyPr>
          <a:lstStyle/>
          <a:p>
            <a:r>
              <a:rPr lang="en-GB" sz="4800" dirty="0">
                <a:solidFill>
                  <a:srgbClr val="0099FF"/>
                </a:solidFill>
              </a:rPr>
              <a:t>Different ways of assessing</a:t>
            </a:r>
            <a:br>
              <a:rPr lang="en-GB" sz="4800" dirty="0"/>
            </a:br>
            <a:endParaRPr lang="en-GB" sz="4800" i="1" dirty="0">
              <a:solidFill>
                <a:srgbClr val="00B0F0"/>
              </a:solidFill>
            </a:endParaRPr>
          </a:p>
        </p:txBody>
      </p:sp>
      <p:sp>
        <p:nvSpPr>
          <p:cNvPr id="6" name="Content Placeholder 5">
            <a:extLst>
              <a:ext uri="{FF2B5EF4-FFF2-40B4-BE49-F238E27FC236}">
                <a16:creationId xmlns:a16="http://schemas.microsoft.com/office/drawing/2014/main" id="{235AE5FA-DC32-409D-9B64-A03D212D782B}"/>
              </a:ext>
            </a:extLst>
          </p:cNvPr>
          <p:cNvSpPr>
            <a:spLocks noGrp="1"/>
          </p:cNvSpPr>
          <p:nvPr>
            <p:ph sz="half" idx="2"/>
          </p:nvPr>
        </p:nvSpPr>
        <p:spPr>
          <a:xfrm>
            <a:off x="604684" y="1235689"/>
            <a:ext cx="11046542" cy="7184411"/>
          </a:xfrm>
        </p:spPr>
        <p:txBody>
          <a:bodyPr>
            <a:normAutofit/>
          </a:bodyPr>
          <a:lstStyle/>
          <a:p>
            <a:r>
              <a:rPr lang="en-GB" sz="2400" i="1" dirty="0">
                <a:solidFill>
                  <a:srgbClr val="00B0F0"/>
                </a:solidFill>
              </a:rPr>
              <a:t>Monitoring- observing and checking progress over time</a:t>
            </a:r>
          </a:p>
          <a:p>
            <a:r>
              <a:rPr lang="en-GB" sz="2400" i="1" dirty="0">
                <a:solidFill>
                  <a:srgbClr val="00B0F0"/>
                </a:solidFill>
              </a:rPr>
              <a:t>Documenting – collecting and recording information</a:t>
            </a:r>
          </a:p>
          <a:p>
            <a:r>
              <a:rPr lang="en-GB" sz="2400" i="1" dirty="0">
                <a:solidFill>
                  <a:srgbClr val="00B0F0"/>
                </a:solidFill>
              </a:rPr>
              <a:t>Assessing- analysing </a:t>
            </a:r>
            <a:r>
              <a:rPr lang="en-GB" sz="2400" dirty="0">
                <a:solidFill>
                  <a:srgbClr val="00B0F0"/>
                </a:solidFill>
              </a:rPr>
              <a:t>and</a:t>
            </a:r>
            <a:r>
              <a:rPr lang="en-GB" sz="2400" i="1" dirty="0">
                <a:solidFill>
                  <a:srgbClr val="00B0F0"/>
                </a:solidFill>
              </a:rPr>
              <a:t> making meaning of information about children's learning</a:t>
            </a:r>
          </a:p>
          <a:p>
            <a:pPr marL="0" indent="0">
              <a:buNone/>
            </a:pPr>
            <a:r>
              <a:rPr lang="en-GB" sz="2400" i="1" dirty="0">
                <a:solidFill>
                  <a:srgbClr val="00B0F0"/>
                </a:solidFill>
              </a:rPr>
              <a:t>3 approaches</a:t>
            </a:r>
          </a:p>
          <a:p>
            <a:r>
              <a:rPr lang="en-GB" sz="2400" i="1" dirty="0">
                <a:solidFill>
                  <a:srgbClr val="00B0F0"/>
                </a:solidFill>
              </a:rPr>
              <a:t>Diagnostic assessment- prior to learning</a:t>
            </a:r>
          </a:p>
          <a:p>
            <a:r>
              <a:rPr lang="en-GB" sz="2400" i="1" dirty="0">
                <a:solidFill>
                  <a:srgbClr val="00B0F0"/>
                </a:solidFill>
              </a:rPr>
              <a:t>Formative assessment– children's growing  understanding during their experiences</a:t>
            </a:r>
          </a:p>
          <a:p>
            <a:r>
              <a:rPr lang="en-GB" sz="2400" i="1" dirty="0">
                <a:solidFill>
                  <a:srgbClr val="00B0F0"/>
                </a:solidFill>
              </a:rPr>
              <a:t>Summative assessment- progression of learning and final reporting of achievement</a:t>
            </a:r>
          </a:p>
          <a:p>
            <a:endParaRPr lang="en-GB" sz="2400" dirty="0"/>
          </a:p>
        </p:txBody>
      </p:sp>
    </p:spTree>
    <p:extLst>
      <p:ext uri="{BB962C8B-B14F-4D97-AF65-F5344CB8AC3E}">
        <p14:creationId xmlns:p14="http://schemas.microsoft.com/office/powerpoint/2010/main" val="242945871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DD1B40-6520-4033-8ACB-1E59B0681422}"/>
              </a:ext>
            </a:extLst>
          </p:cNvPr>
          <p:cNvSpPr>
            <a:spLocks noGrp="1"/>
          </p:cNvSpPr>
          <p:nvPr>
            <p:ph type="title"/>
          </p:nvPr>
        </p:nvSpPr>
        <p:spPr>
          <a:xfrm>
            <a:off x="1085850" y="211690"/>
            <a:ext cx="10515600" cy="363498"/>
          </a:xfrm>
        </p:spPr>
        <p:txBody>
          <a:bodyPr>
            <a:noAutofit/>
          </a:bodyPr>
          <a:lstStyle/>
          <a:p>
            <a:r>
              <a:rPr lang="en-GB" sz="4800" b="1" dirty="0" err="1"/>
              <a:t>Dogfenaeth</a:t>
            </a:r>
            <a:endParaRPr lang="en-GB" sz="4800" b="1" i="1" dirty="0">
              <a:solidFill>
                <a:srgbClr val="00B0F0"/>
              </a:solidFill>
            </a:endParaRPr>
          </a:p>
        </p:txBody>
      </p:sp>
      <p:sp>
        <p:nvSpPr>
          <p:cNvPr id="3" name="Content Placeholder 2">
            <a:extLst>
              <a:ext uri="{FF2B5EF4-FFF2-40B4-BE49-F238E27FC236}">
                <a16:creationId xmlns:a16="http://schemas.microsoft.com/office/drawing/2014/main" id="{E7156F47-668D-4F6D-95BE-A421F471141D}"/>
              </a:ext>
            </a:extLst>
          </p:cNvPr>
          <p:cNvSpPr>
            <a:spLocks noGrp="1"/>
          </p:cNvSpPr>
          <p:nvPr>
            <p:ph sz="half" idx="1"/>
          </p:nvPr>
        </p:nvSpPr>
        <p:spPr>
          <a:xfrm>
            <a:off x="506706" y="797916"/>
            <a:ext cx="10790558" cy="4216536"/>
          </a:xfrm>
        </p:spPr>
        <p:txBody>
          <a:bodyPr>
            <a:normAutofit fontScale="55000" lnSpcReduction="20000"/>
          </a:bodyPr>
          <a:lstStyle/>
          <a:p>
            <a:pPr marL="0" indent="0">
              <a:buNone/>
            </a:pPr>
            <a:r>
              <a:rPr lang="en-GB" sz="3800" dirty="0"/>
              <a:t>Mae </a:t>
            </a:r>
            <a:r>
              <a:rPr lang="en-GB" sz="3800" dirty="0" err="1"/>
              <a:t>amrywiaeth</a:t>
            </a:r>
            <a:r>
              <a:rPr lang="en-GB" sz="3800" dirty="0"/>
              <a:t> </a:t>
            </a:r>
            <a:r>
              <a:rPr lang="en-GB" sz="3800" dirty="0" err="1"/>
              <a:t>eang</a:t>
            </a:r>
            <a:r>
              <a:rPr lang="en-GB" sz="3800" dirty="0"/>
              <a:t> o </a:t>
            </a:r>
            <a:r>
              <a:rPr lang="en-GB" sz="3800" dirty="0" err="1"/>
              <a:t>ffyrdd</a:t>
            </a:r>
            <a:r>
              <a:rPr lang="en-GB" sz="3800" dirty="0"/>
              <a:t> o </a:t>
            </a:r>
            <a:r>
              <a:rPr lang="en-GB" sz="3800" dirty="0" err="1"/>
              <a:t>wneud</a:t>
            </a:r>
            <a:r>
              <a:rPr lang="en-GB" sz="3800" dirty="0"/>
              <a:t> </a:t>
            </a:r>
            <a:r>
              <a:rPr lang="en-GB" sz="3800" dirty="0" err="1"/>
              <a:t>hyn</a:t>
            </a:r>
            <a:r>
              <a:rPr lang="en-GB" sz="3800" dirty="0"/>
              <a:t>:-</a:t>
            </a:r>
          </a:p>
          <a:p>
            <a:r>
              <a:rPr lang="en-GB" sz="3800" dirty="0" err="1"/>
              <a:t>Arsylwadau</a:t>
            </a:r>
            <a:endParaRPr lang="en-GB" sz="3800" dirty="0"/>
          </a:p>
          <a:p>
            <a:r>
              <a:rPr lang="en-GB" sz="3800" dirty="0" err="1"/>
              <a:t>Clipiau</a:t>
            </a:r>
            <a:r>
              <a:rPr lang="en-GB" sz="3800" dirty="0"/>
              <a:t> </a:t>
            </a:r>
            <a:r>
              <a:rPr lang="en-GB" sz="3800" dirty="0" err="1"/>
              <a:t>fideo</a:t>
            </a:r>
            <a:endParaRPr lang="en-GB" sz="3800" dirty="0"/>
          </a:p>
          <a:p>
            <a:r>
              <a:rPr lang="en-GB" sz="3800" dirty="0" err="1"/>
              <a:t>Ffotograffau</a:t>
            </a:r>
            <a:endParaRPr lang="en-GB" sz="3800" dirty="0"/>
          </a:p>
          <a:p>
            <a:r>
              <a:rPr lang="en-GB" sz="3800" dirty="0" err="1"/>
              <a:t>Lluniadau</a:t>
            </a:r>
            <a:endParaRPr lang="en-GB" sz="3800" dirty="0"/>
          </a:p>
          <a:p>
            <a:r>
              <a:rPr lang="en-GB" sz="3800" dirty="0" err="1"/>
              <a:t>Recordiadau</a:t>
            </a:r>
            <a:r>
              <a:rPr lang="en-GB" sz="3800" dirty="0"/>
              <a:t> </a:t>
            </a:r>
            <a:r>
              <a:rPr lang="en-GB" sz="3800" dirty="0" err="1"/>
              <a:t>llais</a:t>
            </a:r>
            <a:endParaRPr lang="en-GB" sz="3800" dirty="0"/>
          </a:p>
          <a:p>
            <a:r>
              <a:rPr lang="en-GB" sz="3800" dirty="0" err="1"/>
              <a:t>Trafodaethau</a:t>
            </a:r>
            <a:r>
              <a:rPr lang="en-GB" sz="3800" dirty="0"/>
              <a:t> – </a:t>
            </a:r>
            <a:r>
              <a:rPr lang="en-GB" sz="3800" dirty="0" err="1"/>
              <a:t>naratif</a:t>
            </a:r>
            <a:endParaRPr lang="en-GB" sz="3800" dirty="0"/>
          </a:p>
          <a:p>
            <a:r>
              <a:rPr lang="en-GB" sz="3800" dirty="0" err="1"/>
              <a:t>Rhestrau</a:t>
            </a:r>
            <a:r>
              <a:rPr lang="en-GB" sz="3800" dirty="0"/>
              <a:t> </a:t>
            </a:r>
            <a:r>
              <a:rPr lang="en-GB" sz="3800" dirty="0" err="1"/>
              <a:t>gwirio</a:t>
            </a:r>
            <a:endParaRPr lang="en-GB" sz="3800" dirty="0"/>
          </a:p>
          <a:p>
            <a:r>
              <a:rPr lang="en-GB" sz="3800" dirty="0" err="1"/>
              <a:t>Gyda'i</a:t>
            </a:r>
            <a:r>
              <a:rPr lang="en-GB" sz="3800" dirty="0"/>
              <a:t> </a:t>
            </a:r>
            <a:r>
              <a:rPr lang="en-GB" sz="3800" dirty="0" err="1"/>
              <a:t>gilydd</a:t>
            </a:r>
            <a:r>
              <a:rPr lang="en-GB" sz="3800" dirty="0"/>
              <a:t>, </a:t>
            </a:r>
            <a:r>
              <a:rPr lang="en-GB" sz="3800" dirty="0" err="1"/>
              <a:t>maent</a:t>
            </a:r>
            <a:r>
              <a:rPr lang="en-GB" sz="3800" dirty="0"/>
              <a:t> </a:t>
            </a:r>
            <a:r>
              <a:rPr lang="en-GB" sz="3800" dirty="0" err="1"/>
              <a:t>yn</a:t>
            </a:r>
            <a:r>
              <a:rPr lang="en-GB" sz="3800" dirty="0"/>
              <a:t> </a:t>
            </a:r>
            <a:r>
              <a:rPr lang="en-GB" sz="3800" dirty="0" err="1"/>
              <a:t>caniatáu</a:t>
            </a:r>
            <a:r>
              <a:rPr lang="en-GB" sz="3800" dirty="0"/>
              <a:t> </a:t>
            </a:r>
            <a:r>
              <a:rPr lang="en-GB" sz="3800" dirty="0" err="1"/>
              <a:t>i'r</a:t>
            </a:r>
            <a:r>
              <a:rPr lang="en-GB" sz="3800" dirty="0"/>
              <a:t> </a:t>
            </a:r>
            <a:r>
              <a:rPr lang="en-GB" sz="3800" dirty="0" err="1"/>
              <a:t>oedolyn</a:t>
            </a:r>
            <a:r>
              <a:rPr lang="en-GB" sz="3800" dirty="0"/>
              <a:t>/</a:t>
            </a:r>
            <a:r>
              <a:rPr lang="en-GB" sz="3800" dirty="0" err="1"/>
              <a:t>oedolion</a:t>
            </a:r>
            <a:r>
              <a:rPr lang="en-GB" sz="3800" dirty="0"/>
              <a:t> ‘</a:t>
            </a:r>
            <a:r>
              <a:rPr lang="en-GB" sz="3800" dirty="0" err="1"/>
              <a:t>gwneud</a:t>
            </a:r>
            <a:r>
              <a:rPr lang="en-GB" sz="3800" dirty="0"/>
              <a:t> y </a:t>
            </a:r>
            <a:r>
              <a:rPr lang="en-GB" sz="3800" dirty="0" err="1"/>
              <a:t>dysgu'n</a:t>
            </a:r>
            <a:r>
              <a:rPr lang="en-GB" sz="3800" dirty="0"/>
              <a:t> </a:t>
            </a:r>
            <a:r>
              <a:rPr lang="en-GB" sz="3800" dirty="0" err="1"/>
              <a:t>weladwy</a:t>
            </a:r>
            <a:r>
              <a:rPr lang="en-GB" sz="3800" dirty="0"/>
              <a:t>' ac </a:t>
            </a:r>
            <a:r>
              <a:rPr lang="en-GB" sz="3800" dirty="0" err="1"/>
              <a:t>i</a:t>
            </a:r>
            <a:r>
              <a:rPr lang="en-GB" sz="3800" dirty="0"/>
              <a:t> </a:t>
            </a:r>
            <a:r>
              <a:rPr lang="en-GB" sz="3800" dirty="0" err="1"/>
              <a:t>gynllunio</a:t>
            </a:r>
            <a:r>
              <a:rPr lang="en-GB" sz="3800" dirty="0"/>
              <a:t> </a:t>
            </a:r>
            <a:r>
              <a:rPr lang="en-GB" sz="3800" dirty="0" err="1"/>
              <a:t>ar</a:t>
            </a:r>
            <a:r>
              <a:rPr lang="en-GB" sz="3800" dirty="0"/>
              <a:t> </a:t>
            </a:r>
            <a:r>
              <a:rPr lang="en-GB" sz="3800" dirty="0" err="1"/>
              <a:t>gyfer</a:t>
            </a:r>
            <a:r>
              <a:rPr lang="en-GB" sz="3800" dirty="0"/>
              <a:t> y </a:t>
            </a:r>
            <a:r>
              <a:rPr lang="en-GB" sz="3800" dirty="0" err="1"/>
              <a:t>camau</a:t>
            </a:r>
            <a:r>
              <a:rPr lang="en-GB" sz="3800" dirty="0"/>
              <a:t> </a:t>
            </a:r>
            <a:r>
              <a:rPr lang="en-GB" sz="3800" dirty="0" err="1"/>
              <a:t>nesaf</a:t>
            </a:r>
            <a:r>
              <a:rPr lang="en-GB" sz="3800" dirty="0"/>
              <a:t>.</a:t>
            </a:r>
          </a:p>
          <a:p>
            <a:pPr marL="0" indent="0">
              <a:buNone/>
            </a:pPr>
            <a:r>
              <a:rPr lang="en-GB" sz="3800" dirty="0" err="1"/>
              <a:t>Gweler</a:t>
            </a:r>
            <a:r>
              <a:rPr lang="en-GB" sz="3800" dirty="0"/>
              <a:t>:</a:t>
            </a:r>
          </a:p>
          <a:p>
            <a:pPr marL="0" indent="0">
              <a:buNone/>
            </a:pPr>
            <a:r>
              <a:rPr lang="en-GB" sz="2800" dirty="0">
                <a:hlinkClick r:id="rId3"/>
              </a:rPr>
              <a:t>Link to information Confidence and resilience (foundationsforsuccess.qld.edu.au)</a:t>
            </a:r>
            <a:endParaRPr lang="en-GB" sz="3800" dirty="0"/>
          </a:p>
          <a:p>
            <a:endParaRPr lang="en-GB" dirty="0"/>
          </a:p>
        </p:txBody>
      </p:sp>
    </p:spTree>
    <p:extLst>
      <p:ext uri="{BB962C8B-B14F-4D97-AF65-F5344CB8AC3E}">
        <p14:creationId xmlns:p14="http://schemas.microsoft.com/office/powerpoint/2010/main" val="44761996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DD1B40-6520-4033-8ACB-1E59B0681422}"/>
              </a:ext>
            </a:extLst>
          </p:cNvPr>
          <p:cNvSpPr>
            <a:spLocks noGrp="1"/>
          </p:cNvSpPr>
          <p:nvPr>
            <p:ph type="title"/>
          </p:nvPr>
        </p:nvSpPr>
        <p:spPr>
          <a:xfrm>
            <a:off x="581332" y="211689"/>
            <a:ext cx="10515600" cy="721761"/>
          </a:xfrm>
        </p:spPr>
        <p:txBody>
          <a:bodyPr>
            <a:noAutofit/>
          </a:bodyPr>
          <a:lstStyle/>
          <a:p>
            <a:r>
              <a:rPr lang="en-GB" sz="4800" b="1" i="1" dirty="0">
                <a:solidFill>
                  <a:srgbClr val="0099FF"/>
                </a:solidFill>
              </a:rPr>
              <a:t>Documentation</a:t>
            </a:r>
          </a:p>
        </p:txBody>
      </p:sp>
      <p:sp>
        <p:nvSpPr>
          <p:cNvPr id="4" name="Content Placeholder 3">
            <a:extLst>
              <a:ext uri="{FF2B5EF4-FFF2-40B4-BE49-F238E27FC236}">
                <a16:creationId xmlns:a16="http://schemas.microsoft.com/office/drawing/2014/main" id="{2840C897-6C2E-4559-B9F3-A373CAEC6DEE}"/>
              </a:ext>
            </a:extLst>
          </p:cNvPr>
          <p:cNvSpPr>
            <a:spLocks noGrp="1"/>
          </p:cNvSpPr>
          <p:nvPr>
            <p:ph sz="half" idx="2"/>
          </p:nvPr>
        </p:nvSpPr>
        <p:spPr>
          <a:xfrm>
            <a:off x="324465" y="933450"/>
            <a:ext cx="11029335" cy="4567697"/>
          </a:xfrm>
        </p:spPr>
        <p:txBody>
          <a:bodyPr>
            <a:normAutofit fontScale="40000" lnSpcReduction="20000"/>
          </a:bodyPr>
          <a:lstStyle/>
          <a:p>
            <a:r>
              <a:rPr lang="en-GB" sz="6000" i="1" dirty="0">
                <a:solidFill>
                  <a:srgbClr val="0099FF"/>
                </a:solidFill>
              </a:rPr>
              <a:t>A wide range of ways to do this:-</a:t>
            </a:r>
          </a:p>
          <a:p>
            <a:r>
              <a:rPr lang="en-GB" sz="6000" i="1" dirty="0">
                <a:solidFill>
                  <a:srgbClr val="0099FF"/>
                </a:solidFill>
              </a:rPr>
              <a:t>Observations</a:t>
            </a:r>
          </a:p>
          <a:p>
            <a:r>
              <a:rPr lang="en-GB" sz="6000" i="1" dirty="0">
                <a:solidFill>
                  <a:srgbClr val="0099FF"/>
                </a:solidFill>
              </a:rPr>
              <a:t>Video clips</a:t>
            </a:r>
          </a:p>
          <a:p>
            <a:r>
              <a:rPr lang="en-GB" sz="6000" i="1" dirty="0">
                <a:solidFill>
                  <a:srgbClr val="0099FF"/>
                </a:solidFill>
              </a:rPr>
              <a:t>Photographs</a:t>
            </a:r>
          </a:p>
          <a:p>
            <a:r>
              <a:rPr lang="en-GB" sz="6000" i="1" dirty="0">
                <a:solidFill>
                  <a:srgbClr val="0099FF"/>
                </a:solidFill>
              </a:rPr>
              <a:t>Drawings</a:t>
            </a:r>
          </a:p>
          <a:p>
            <a:r>
              <a:rPr lang="en-GB" sz="6000" i="1" dirty="0">
                <a:solidFill>
                  <a:srgbClr val="0099FF"/>
                </a:solidFill>
              </a:rPr>
              <a:t>Voice recordings</a:t>
            </a:r>
          </a:p>
          <a:p>
            <a:r>
              <a:rPr lang="en-GB" sz="6000" i="1" dirty="0">
                <a:solidFill>
                  <a:srgbClr val="0099FF"/>
                </a:solidFill>
              </a:rPr>
              <a:t>Discussions – narrative</a:t>
            </a:r>
          </a:p>
          <a:p>
            <a:r>
              <a:rPr lang="en-GB" sz="6000" i="1" dirty="0">
                <a:solidFill>
                  <a:srgbClr val="0099FF"/>
                </a:solidFill>
              </a:rPr>
              <a:t>Checklists</a:t>
            </a:r>
          </a:p>
          <a:p>
            <a:r>
              <a:rPr lang="en-GB" sz="6000" i="1" dirty="0">
                <a:solidFill>
                  <a:srgbClr val="0099FF"/>
                </a:solidFill>
              </a:rPr>
              <a:t>Together they allow the adult(s) to ‘make the learning visible’ and to plan for the next steps.</a:t>
            </a:r>
          </a:p>
          <a:p>
            <a:pPr marL="0" indent="0">
              <a:buNone/>
            </a:pPr>
            <a:r>
              <a:rPr lang="en-GB" sz="6000" dirty="0">
                <a:hlinkClick r:id="rId3"/>
              </a:rPr>
              <a:t>Link to information Confidence and resilience (foundationsforsuccess.qld.edu.au)</a:t>
            </a:r>
            <a:endParaRPr lang="en-GB" sz="6000" dirty="0"/>
          </a:p>
          <a:p>
            <a:pPr marL="0" indent="0">
              <a:buNone/>
            </a:pPr>
            <a:endParaRPr lang="en-GB" sz="6000" dirty="0"/>
          </a:p>
          <a:p>
            <a:pPr marL="0" indent="0">
              <a:buNone/>
            </a:pPr>
            <a:endParaRPr lang="en-GB" dirty="0"/>
          </a:p>
        </p:txBody>
      </p:sp>
    </p:spTree>
    <p:extLst>
      <p:ext uri="{BB962C8B-B14F-4D97-AF65-F5344CB8AC3E}">
        <p14:creationId xmlns:p14="http://schemas.microsoft.com/office/powerpoint/2010/main" val="286085694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F9B6DD-1020-4988-B27A-0E3696A528C2}"/>
              </a:ext>
            </a:extLst>
          </p:cNvPr>
          <p:cNvSpPr>
            <a:spLocks noGrp="1"/>
          </p:cNvSpPr>
          <p:nvPr>
            <p:ph type="title"/>
          </p:nvPr>
        </p:nvSpPr>
        <p:spPr>
          <a:xfrm>
            <a:off x="839788" y="1"/>
            <a:ext cx="10515600" cy="1221063"/>
          </a:xfrm>
        </p:spPr>
        <p:txBody>
          <a:bodyPr>
            <a:noAutofit/>
          </a:bodyPr>
          <a:lstStyle/>
          <a:p>
            <a:r>
              <a:rPr lang="en-GB" sz="4800" dirty="0"/>
              <a:t>Dull Reggio Emilia </a:t>
            </a:r>
            <a:br>
              <a:rPr lang="en-GB" sz="4800" dirty="0"/>
            </a:br>
            <a:endParaRPr lang="en-GB" sz="4800" i="1" dirty="0">
              <a:solidFill>
                <a:srgbClr val="00B0F0"/>
              </a:solidFill>
            </a:endParaRPr>
          </a:p>
        </p:txBody>
      </p:sp>
      <p:sp>
        <p:nvSpPr>
          <p:cNvPr id="4" name="Content Placeholder 3">
            <a:extLst>
              <a:ext uri="{FF2B5EF4-FFF2-40B4-BE49-F238E27FC236}">
                <a16:creationId xmlns:a16="http://schemas.microsoft.com/office/drawing/2014/main" id="{98992229-96B2-45A0-8146-2CFEDA115145}"/>
              </a:ext>
            </a:extLst>
          </p:cNvPr>
          <p:cNvSpPr>
            <a:spLocks noGrp="1"/>
          </p:cNvSpPr>
          <p:nvPr>
            <p:ph sz="half" idx="2"/>
          </p:nvPr>
        </p:nvSpPr>
        <p:spPr>
          <a:xfrm>
            <a:off x="747686" y="757833"/>
            <a:ext cx="10696627" cy="5050388"/>
          </a:xfrm>
        </p:spPr>
        <p:txBody>
          <a:bodyPr>
            <a:normAutofit fontScale="47500" lnSpcReduction="20000"/>
          </a:bodyPr>
          <a:lstStyle/>
          <a:p>
            <a:pPr marL="0" indent="0">
              <a:buNone/>
            </a:pPr>
            <a:r>
              <a:rPr lang="en-GB" sz="5100" dirty="0" err="1"/>
              <a:t>Dogfennu</a:t>
            </a:r>
            <a:r>
              <a:rPr lang="en-GB" sz="5100" dirty="0"/>
              <a:t> </a:t>
            </a:r>
            <a:r>
              <a:rPr lang="en-GB" sz="5100" dirty="0" err="1"/>
              <a:t>dysgu</a:t>
            </a:r>
            <a:endParaRPr lang="en-GB" sz="5100" dirty="0"/>
          </a:p>
          <a:p>
            <a:pPr marL="0" indent="0">
              <a:buNone/>
            </a:pPr>
            <a:r>
              <a:rPr lang="en-GB" sz="5100" dirty="0"/>
              <a:t>Plant "</a:t>
            </a:r>
            <a:r>
              <a:rPr lang="en-GB" sz="5100" dirty="0" err="1"/>
              <a:t>yn</a:t>
            </a:r>
            <a:r>
              <a:rPr lang="en-GB" sz="5100" dirty="0"/>
              <a:t> </a:t>
            </a:r>
            <a:r>
              <a:rPr lang="en-GB" sz="5100" dirty="0" err="1"/>
              <a:t>dod</a:t>
            </a:r>
            <a:r>
              <a:rPr lang="en-GB" sz="5100" dirty="0"/>
              <a:t> </a:t>
            </a:r>
            <a:r>
              <a:rPr lang="en-GB" sz="5100" dirty="0" err="1"/>
              <a:t>yn</a:t>
            </a:r>
            <a:r>
              <a:rPr lang="en-GB" sz="5100" dirty="0"/>
              <a:t> </a:t>
            </a:r>
            <a:r>
              <a:rPr lang="en-GB" sz="5100" dirty="0" err="1"/>
              <a:t>fwy</a:t>
            </a:r>
            <a:r>
              <a:rPr lang="en-GB" sz="5100" dirty="0"/>
              <a:t> </a:t>
            </a:r>
            <a:r>
              <a:rPr lang="en-GB" sz="5100" dirty="0" err="1"/>
              <a:t>chwilfrydig</a:t>
            </a:r>
            <a:r>
              <a:rPr lang="en-GB" sz="5100" dirty="0"/>
              <a:t>, </a:t>
            </a:r>
            <a:r>
              <a:rPr lang="en-GB" sz="5100" dirty="0" err="1"/>
              <a:t>wedi</a:t>
            </a:r>
            <a:r>
              <a:rPr lang="en-GB" sz="5100" dirty="0"/>
              <a:t> </a:t>
            </a:r>
            <a:r>
              <a:rPr lang="en-GB" sz="5100" dirty="0" err="1"/>
              <a:t>ymddiddori</a:t>
            </a:r>
            <a:r>
              <a:rPr lang="en-GB" sz="5100" dirty="0"/>
              <a:t> a </a:t>
            </a:r>
            <a:r>
              <a:rPr lang="en-GB" sz="5100" dirty="0" err="1"/>
              <a:t>hyderus</a:t>
            </a:r>
            <a:r>
              <a:rPr lang="en-GB" sz="5100" dirty="0"/>
              <a:t> </a:t>
            </a:r>
            <a:r>
              <a:rPr lang="en-GB" sz="5100" dirty="0" err="1"/>
              <a:t>wrth</a:t>
            </a:r>
            <a:r>
              <a:rPr lang="en-GB" sz="5100" dirty="0"/>
              <a:t> </a:t>
            </a:r>
            <a:r>
              <a:rPr lang="en-GB" sz="5100" dirty="0" err="1"/>
              <a:t>iddynt</a:t>
            </a:r>
            <a:r>
              <a:rPr lang="en-GB" sz="5100" dirty="0"/>
              <a:t> </a:t>
            </a:r>
            <a:r>
              <a:rPr lang="en-GB" sz="5100" dirty="0" err="1"/>
              <a:t>ystyried</a:t>
            </a:r>
            <a:r>
              <a:rPr lang="en-GB" sz="5100" dirty="0"/>
              <a:t> </a:t>
            </a:r>
            <a:r>
              <a:rPr lang="en-GB" sz="5100" dirty="0" err="1"/>
              <a:t>ystyr</a:t>
            </a:r>
            <a:r>
              <a:rPr lang="en-GB" sz="5100" dirty="0"/>
              <a:t> </a:t>
            </a:r>
            <a:r>
              <a:rPr lang="en-GB" sz="5100" dirty="0" err="1"/>
              <a:t>yr</a:t>
            </a:r>
            <a:r>
              <a:rPr lang="en-GB" sz="5100" dirty="0"/>
              <a:t> </a:t>
            </a:r>
            <a:r>
              <a:rPr lang="en-GB" sz="5100" dirty="0" err="1"/>
              <a:t>hyn</a:t>
            </a:r>
            <a:r>
              <a:rPr lang="en-GB" sz="5100" dirty="0"/>
              <a:t> y </a:t>
            </a:r>
            <a:r>
              <a:rPr lang="en-GB" sz="5100" dirty="0" err="1"/>
              <a:t>maent</a:t>
            </a:r>
            <a:r>
              <a:rPr lang="en-GB" sz="5100" dirty="0"/>
              <a:t> </a:t>
            </a:r>
            <a:r>
              <a:rPr lang="en-GB" sz="5100" dirty="0" err="1"/>
              <a:t>wedi'i</a:t>
            </a:r>
            <a:r>
              <a:rPr lang="en-GB" sz="5100" dirty="0"/>
              <a:t> </a:t>
            </a:r>
            <a:r>
              <a:rPr lang="en-GB" sz="5100" dirty="0" err="1"/>
              <a:t>gyflawni</a:t>
            </a:r>
            <a:r>
              <a:rPr lang="en-GB" sz="5100" dirty="0"/>
              <a:t>" (Malaguzzi, 1993).</a:t>
            </a:r>
          </a:p>
          <a:p>
            <a:pPr marL="0" indent="0">
              <a:buNone/>
            </a:pPr>
            <a:r>
              <a:rPr lang="en-GB" sz="5100" dirty="0" err="1"/>
              <a:t>Gwneud</a:t>
            </a:r>
            <a:r>
              <a:rPr lang="en-GB" sz="5100" dirty="0"/>
              <a:t> </a:t>
            </a:r>
            <a:r>
              <a:rPr lang="en-GB" sz="5100" dirty="0" err="1"/>
              <a:t>dysgu'n</a:t>
            </a:r>
            <a:r>
              <a:rPr lang="en-GB" sz="5100" dirty="0"/>
              <a:t> </a:t>
            </a:r>
            <a:r>
              <a:rPr lang="en-GB" sz="5100" dirty="0" err="1"/>
              <a:t>weladwy</a:t>
            </a:r>
            <a:r>
              <a:rPr lang="en-GB" sz="5100" dirty="0"/>
              <a:t> </a:t>
            </a:r>
            <a:r>
              <a:rPr lang="en-GB" sz="5100" dirty="0" err="1"/>
              <a:t>i</a:t>
            </a:r>
            <a:r>
              <a:rPr lang="en-GB" sz="5100" dirty="0"/>
              <a:t> </a:t>
            </a:r>
            <a:r>
              <a:rPr lang="en-GB" sz="5100" dirty="0" err="1"/>
              <a:t>bawb</a:t>
            </a:r>
            <a:endParaRPr lang="en-GB" sz="5100" dirty="0"/>
          </a:p>
          <a:p>
            <a:pPr marL="0" indent="0">
              <a:buNone/>
            </a:pPr>
            <a:r>
              <a:rPr lang="en-GB" sz="5100" dirty="0" err="1"/>
              <a:t>Canolbwyntio</a:t>
            </a:r>
            <a:r>
              <a:rPr lang="en-GB" sz="5100" dirty="0"/>
              <a:t> </a:t>
            </a:r>
            <a:r>
              <a:rPr lang="en-GB" sz="5100" dirty="0" err="1"/>
              <a:t>ar</a:t>
            </a:r>
            <a:r>
              <a:rPr lang="en-GB" sz="5100" dirty="0"/>
              <a:t> </a:t>
            </a:r>
            <a:r>
              <a:rPr lang="en-GB" sz="5100" dirty="0" err="1"/>
              <a:t>waith</a:t>
            </a:r>
            <a:r>
              <a:rPr lang="en-GB" sz="5100" dirty="0"/>
              <a:t> y </a:t>
            </a:r>
            <a:r>
              <a:rPr lang="en-GB" sz="5100" dirty="0" err="1"/>
              <a:t>plentyn</a:t>
            </a:r>
            <a:r>
              <a:rPr lang="en-GB" sz="5100" dirty="0"/>
              <a:t> </a:t>
            </a:r>
            <a:r>
              <a:rPr lang="en-GB" sz="5100" dirty="0" err="1"/>
              <a:t>a'i</a:t>
            </a:r>
            <a:r>
              <a:rPr lang="en-GB" sz="5100" dirty="0"/>
              <a:t> </a:t>
            </a:r>
            <a:r>
              <a:rPr lang="en-GB" sz="5100" dirty="0" err="1"/>
              <a:t>werthfawrogi</a:t>
            </a:r>
            <a:endParaRPr lang="en-GB" sz="5100" dirty="0"/>
          </a:p>
          <a:p>
            <a:pPr marL="0" indent="0">
              <a:buNone/>
            </a:pPr>
            <a:r>
              <a:rPr lang="en-GB" sz="5100" dirty="0" err="1"/>
              <a:t>Arddangos</a:t>
            </a:r>
            <a:r>
              <a:rPr lang="en-GB" sz="5100" dirty="0"/>
              <a:t> a </a:t>
            </a:r>
            <a:r>
              <a:rPr lang="en-GB" sz="5100" dirty="0" err="1"/>
              <a:t>rhannu</a:t>
            </a:r>
            <a:r>
              <a:rPr lang="en-GB" sz="5100" dirty="0"/>
              <a:t> </a:t>
            </a:r>
            <a:r>
              <a:rPr lang="en-GB" sz="5100" dirty="0" err="1"/>
              <a:t>gyda'r</a:t>
            </a:r>
            <a:r>
              <a:rPr lang="en-GB" sz="5100" dirty="0"/>
              <a:t> </a:t>
            </a:r>
            <a:r>
              <a:rPr lang="en-GB" sz="5100" dirty="0" err="1"/>
              <a:t>gymuned</a:t>
            </a:r>
            <a:r>
              <a:rPr lang="en-GB" sz="5100" dirty="0"/>
              <a:t> </a:t>
            </a:r>
            <a:r>
              <a:rPr lang="en-GB" sz="5100" dirty="0" err="1"/>
              <a:t>ddysgu</a:t>
            </a:r>
            <a:endParaRPr lang="en-GB" sz="5100" dirty="0"/>
          </a:p>
          <a:p>
            <a:pPr marL="0" indent="0">
              <a:buNone/>
            </a:pPr>
            <a:r>
              <a:rPr lang="en-GB" sz="5100" dirty="0" err="1"/>
              <a:t>Cydweithio</a:t>
            </a:r>
            <a:r>
              <a:rPr lang="en-GB" sz="5100" dirty="0"/>
              <a:t> </a:t>
            </a:r>
            <a:r>
              <a:rPr lang="en-GB" sz="5100" dirty="0" err="1"/>
              <a:t>gydag</a:t>
            </a:r>
            <a:r>
              <a:rPr lang="en-GB" sz="5100" dirty="0"/>
              <a:t> </a:t>
            </a:r>
            <a:r>
              <a:rPr lang="en-GB" sz="5100" dirty="0" err="1"/>
              <a:t>oedolyn</a:t>
            </a:r>
            <a:endParaRPr lang="en-GB" sz="5100" dirty="0"/>
          </a:p>
          <a:p>
            <a:pPr marL="0" indent="0">
              <a:buNone/>
            </a:pPr>
            <a:r>
              <a:rPr lang="en-GB" sz="5100" dirty="0" err="1"/>
              <a:t>Gellir</a:t>
            </a:r>
            <a:r>
              <a:rPr lang="en-GB" sz="5100" dirty="0"/>
              <a:t> </a:t>
            </a:r>
            <a:r>
              <a:rPr lang="en-GB" sz="5100" dirty="0" err="1"/>
              <a:t>ailedrych</a:t>
            </a:r>
            <a:r>
              <a:rPr lang="en-GB" sz="5100" dirty="0"/>
              <a:t> </a:t>
            </a:r>
            <a:r>
              <a:rPr lang="en-GB" sz="5100" dirty="0" err="1"/>
              <a:t>ar</a:t>
            </a:r>
            <a:r>
              <a:rPr lang="en-GB" sz="5100" dirty="0"/>
              <a:t> </a:t>
            </a:r>
            <a:r>
              <a:rPr lang="en-GB" sz="5100" dirty="0" err="1"/>
              <a:t>ddysgu</a:t>
            </a:r>
            <a:endParaRPr lang="en-GB" sz="5100" dirty="0"/>
          </a:p>
          <a:p>
            <a:pPr marL="0" indent="0">
              <a:buNone/>
            </a:pPr>
            <a:r>
              <a:rPr lang="en-GB" sz="5100" dirty="0" err="1"/>
              <a:t>Gweler</a:t>
            </a:r>
            <a:r>
              <a:rPr lang="en-GB" sz="5100" dirty="0"/>
              <a:t>:</a:t>
            </a:r>
          </a:p>
          <a:p>
            <a:pPr marL="0" indent="0">
              <a:buNone/>
            </a:pPr>
            <a:r>
              <a:rPr lang="en-GB" sz="4000" dirty="0">
                <a:hlinkClick r:id="rId3"/>
              </a:rPr>
              <a:t>Full article: Documentation: Ideas and Applications from the Reggio Emilia Approach (tandfonline.com)</a:t>
            </a:r>
            <a:endParaRPr lang="en-GB" sz="4000" dirty="0"/>
          </a:p>
          <a:p>
            <a:pPr marL="0" indent="0">
              <a:buNone/>
            </a:pPr>
            <a:r>
              <a:rPr lang="en-GB" sz="4400" dirty="0">
                <a:hlinkClick r:id="rId4"/>
              </a:rPr>
              <a:t>How-to Guide: Reggio-Inspired Documentation — Roots &amp; Wings (rootsandwingsfc.com)</a:t>
            </a:r>
            <a:endParaRPr lang="en-GB" sz="4400" dirty="0"/>
          </a:p>
        </p:txBody>
      </p:sp>
    </p:spTree>
    <p:extLst>
      <p:ext uri="{BB962C8B-B14F-4D97-AF65-F5344CB8AC3E}">
        <p14:creationId xmlns:p14="http://schemas.microsoft.com/office/powerpoint/2010/main" val="422351841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F9B6DD-1020-4988-B27A-0E3696A528C2}"/>
              </a:ext>
            </a:extLst>
          </p:cNvPr>
          <p:cNvSpPr>
            <a:spLocks noGrp="1"/>
          </p:cNvSpPr>
          <p:nvPr>
            <p:ph type="title"/>
          </p:nvPr>
        </p:nvSpPr>
        <p:spPr>
          <a:xfrm>
            <a:off x="839788" y="1"/>
            <a:ext cx="10515600" cy="752167"/>
          </a:xfrm>
        </p:spPr>
        <p:txBody>
          <a:bodyPr>
            <a:noAutofit/>
          </a:bodyPr>
          <a:lstStyle/>
          <a:p>
            <a:br>
              <a:rPr lang="en-GB" sz="4800" dirty="0"/>
            </a:br>
            <a:r>
              <a:rPr lang="en-GB" sz="4800" i="1" dirty="0">
                <a:solidFill>
                  <a:srgbClr val="00B0F0"/>
                </a:solidFill>
              </a:rPr>
              <a:t>Reggio Emilia approach</a:t>
            </a:r>
          </a:p>
        </p:txBody>
      </p:sp>
      <p:sp>
        <p:nvSpPr>
          <p:cNvPr id="6" name="Content Placeholder 5">
            <a:extLst>
              <a:ext uri="{FF2B5EF4-FFF2-40B4-BE49-F238E27FC236}">
                <a16:creationId xmlns:a16="http://schemas.microsoft.com/office/drawing/2014/main" id="{F1CA5D8E-8F4B-461D-A30B-5EDFEB1B277F}"/>
              </a:ext>
            </a:extLst>
          </p:cNvPr>
          <p:cNvSpPr>
            <a:spLocks noGrp="1"/>
          </p:cNvSpPr>
          <p:nvPr>
            <p:ph sz="quarter" idx="4"/>
          </p:nvPr>
        </p:nvSpPr>
        <p:spPr>
          <a:xfrm>
            <a:off x="839788" y="1288776"/>
            <a:ext cx="10752394" cy="4605318"/>
          </a:xfrm>
        </p:spPr>
        <p:txBody>
          <a:bodyPr>
            <a:normAutofit fontScale="47500" lnSpcReduction="20000"/>
          </a:bodyPr>
          <a:lstStyle/>
          <a:p>
            <a:pPr marL="0" indent="0">
              <a:buNone/>
            </a:pPr>
            <a:r>
              <a:rPr lang="en-GB" sz="5100" i="1" dirty="0">
                <a:solidFill>
                  <a:srgbClr val="00B0F0"/>
                </a:solidFill>
              </a:rPr>
              <a:t>Documenting learning</a:t>
            </a:r>
          </a:p>
          <a:p>
            <a:r>
              <a:rPr lang="en-GB" sz="5100" i="1" dirty="0">
                <a:solidFill>
                  <a:srgbClr val="00B0F0"/>
                </a:solidFill>
              </a:rPr>
              <a:t>Children “become even more curious, interested, and confident as they contemplate the meaning of what they have achieved” (Malaguzzi, 1993).</a:t>
            </a:r>
          </a:p>
          <a:p>
            <a:r>
              <a:rPr lang="en-GB" sz="5100" i="1" dirty="0">
                <a:solidFill>
                  <a:srgbClr val="00B0F0"/>
                </a:solidFill>
              </a:rPr>
              <a:t>Making learning visible to all</a:t>
            </a:r>
          </a:p>
          <a:p>
            <a:r>
              <a:rPr lang="en-GB" sz="5100" i="1" dirty="0">
                <a:solidFill>
                  <a:srgbClr val="00B0F0"/>
                </a:solidFill>
              </a:rPr>
              <a:t>Focus on and value the child’s work</a:t>
            </a:r>
          </a:p>
          <a:p>
            <a:r>
              <a:rPr lang="en-GB" sz="5100" i="1" dirty="0">
                <a:solidFill>
                  <a:srgbClr val="00B0F0"/>
                </a:solidFill>
              </a:rPr>
              <a:t>Display and share with learning community</a:t>
            </a:r>
          </a:p>
          <a:p>
            <a:r>
              <a:rPr lang="en-GB" sz="5100" i="1" dirty="0">
                <a:solidFill>
                  <a:srgbClr val="00B0F0"/>
                </a:solidFill>
              </a:rPr>
              <a:t>Collaborative with adult</a:t>
            </a:r>
          </a:p>
          <a:p>
            <a:r>
              <a:rPr lang="en-GB" sz="5100" i="1" dirty="0">
                <a:solidFill>
                  <a:srgbClr val="00B0F0"/>
                </a:solidFill>
              </a:rPr>
              <a:t>Learning can be revisited </a:t>
            </a:r>
          </a:p>
          <a:p>
            <a:pPr marL="0" indent="0">
              <a:buNone/>
            </a:pPr>
            <a:r>
              <a:rPr lang="en-GB" sz="5100" dirty="0">
                <a:hlinkClick r:id="rId3"/>
              </a:rPr>
              <a:t>Full article: Documentation: Ideas and Applications from the Reggio Emilia Approach (tandfonline.com)</a:t>
            </a:r>
            <a:endParaRPr lang="en-GB" sz="5100" dirty="0"/>
          </a:p>
          <a:p>
            <a:pPr marL="0" indent="0">
              <a:buNone/>
            </a:pPr>
            <a:r>
              <a:rPr lang="en-GB" sz="5100" dirty="0">
                <a:hlinkClick r:id="rId4"/>
              </a:rPr>
              <a:t>How-to Guide: Reggio-Inspired Documentation — Roots &amp; Wings (rootsandwingsfc.com)</a:t>
            </a:r>
            <a:endParaRPr lang="en-GB" sz="5100" dirty="0"/>
          </a:p>
        </p:txBody>
      </p:sp>
    </p:spTree>
    <p:extLst>
      <p:ext uri="{BB962C8B-B14F-4D97-AF65-F5344CB8AC3E}">
        <p14:creationId xmlns:p14="http://schemas.microsoft.com/office/powerpoint/2010/main" val="269655743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icture of documentation">
            <a:extLst>
              <a:ext uri="{FF2B5EF4-FFF2-40B4-BE49-F238E27FC236}">
                <a16:creationId xmlns:a16="http://schemas.microsoft.com/office/drawing/2014/main" id="{9E068F66-F224-4966-806D-17BBDDBB5DBB}"/>
              </a:ext>
            </a:extLst>
          </p:cNvPr>
          <p:cNvPicPr>
            <a:picLocks noGrp="1" noChangeAspect="1"/>
          </p:cNvPicPr>
          <p:nvPr>
            <p:ph idx="1"/>
          </p:nvPr>
        </p:nvPicPr>
        <p:blipFill>
          <a:blip r:embed="rId3"/>
          <a:stretch>
            <a:fillRect/>
          </a:stretch>
        </p:blipFill>
        <p:spPr>
          <a:xfrm>
            <a:off x="427069" y="430305"/>
            <a:ext cx="11337862" cy="6180045"/>
          </a:xfrm>
          <a:prstGeom prst="rect">
            <a:avLst/>
          </a:prstGeom>
        </p:spPr>
      </p:pic>
    </p:spTree>
    <p:extLst>
      <p:ext uri="{BB962C8B-B14F-4D97-AF65-F5344CB8AC3E}">
        <p14:creationId xmlns:p14="http://schemas.microsoft.com/office/powerpoint/2010/main" val="383336540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92FDFE-AC18-4B59-8A54-154923B56A5C}"/>
              </a:ext>
            </a:extLst>
          </p:cNvPr>
          <p:cNvSpPr>
            <a:spLocks noGrp="1"/>
          </p:cNvSpPr>
          <p:nvPr>
            <p:ph type="title"/>
          </p:nvPr>
        </p:nvSpPr>
        <p:spPr>
          <a:xfrm>
            <a:off x="838200" y="247649"/>
            <a:ext cx="10744200" cy="578537"/>
          </a:xfrm>
        </p:spPr>
        <p:txBody>
          <a:bodyPr>
            <a:noAutofit/>
          </a:bodyPr>
          <a:lstStyle/>
          <a:p>
            <a:br>
              <a:rPr lang="en-GB" sz="2800" dirty="0"/>
            </a:br>
            <a:r>
              <a:rPr lang="en-GB" sz="4800" dirty="0" err="1"/>
              <a:t>Storiau</a:t>
            </a:r>
            <a:r>
              <a:rPr lang="en-GB" sz="4800" dirty="0"/>
              <a:t> </a:t>
            </a:r>
            <a:r>
              <a:rPr lang="en-GB" sz="4800" dirty="0" err="1"/>
              <a:t>Dysgu</a:t>
            </a:r>
            <a:r>
              <a:rPr lang="en-GB" sz="4800" dirty="0"/>
              <a:t>- </a:t>
            </a:r>
            <a:r>
              <a:rPr lang="en-GB" sz="4800" dirty="0" err="1"/>
              <a:t>Te</a:t>
            </a:r>
            <a:r>
              <a:rPr lang="en-GB" sz="4800" dirty="0"/>
              <a:t> </a:t>
            </a:r>
            <a:r>
              <a:rPr lang="en-GB" sz="4800" dirty="0" err="1"/>
              <a:t>Whariki</a:t>
            </a:r>
            <a:r>
              <a:rPr lang="en-GB" sz="4800" dirty="0"/>
              <a:t> </a:t>
            </a:r>
            <a:br>
              <a:rPr lang="en-GB" sz="4800" dirty="0"/>
            </a:br>
            <a:endParaRPr lang="en-GB" sz="4800" i="1" dirty="0">
              <a:solidFill>
                <a:srgbClr val="00B0F0"/>
              </a:solidFill>
            </a:endParaRPr>
          </a:p>
        </p:txBody>
      </p:sp>
      <p:sp>
        <p:nvSpPr>
          <p:cNvPr id="4" name="Content Placeholder 3">
            <a:extLst>
              <a:ext uri="{FF2B5EF4-FFF2-40B4-BE49-F238E27FC236}">
                <a16:creationId xmlns:a16="http://schemas.microsoft.com/office/drawing/2014/main" id="{99DBC768-DC97-4862-9272-1E14EBB8694B}"/>
              </a:ext>
            </a:extLst>
          </p:cNvPr>
          <p:cNvSpPr>
            <a:spLocks noGrp="1"/>
          </p:cNvSpPr>
          <p:nvPr>
            <p:ph sz="half" idx="1"/>
          </p:nvPr>
        </p:nvSpPr>
        <p:spPr>
          <a:xfrm>
            <a:off x="278296" y="826188"/>
            <a:ext cx="11627954" cy="4984890"/>
          </a:xfrm>
        </p:spPr>
        <p:txBody>
          <a:bodyPr>
            <a:normAutofit fontScale="47500" lnSpcReduction="20000"/>
          </a:bodyPr>
          <a:lstStyle/>
          <a:p>
            <a:endParaRPr lang="en-GB" dirty="0">
              <a:hlinkClick r:id="rId3"/>
            </a:endParaRPr>
          </a:p>
          <a:p>
            <a:r>
              <a:rPr lang="en-GB" sz="6200" dirty="0"/>
              <a:t>‘</a:t>
            </a:r>
            <a:r>
              <a:rPr lang="en-GB" sz="5100" dirty="0"/>
              <a:t>Mae '</a:t>
            </a:r>
            <a:r>
              <a:rPr lang="en-GB" sz="5100" dirty="0" err="1"/>
              <a:t>Stori</a:t>
            </a:r>
            <a:r>
              <a:rPr lang="en-GB" sz="5100" dirty="0"/>
              <a:t> </a:t>
            </a:r>
            <a:r>
              <a:rPr lang="en-GB" sz="5100" dirty="0" err="1"/>
              <a:t>Ddysgu</a:t>
            </a:r>
            <a:r>
              <a:rPr lang="en-GB" sz="5100" dirty="0"/>
              <a:t>' </a:t>
            </a:r>
            <a:r>
              <a:rPr lang="en-GB" sz="5100" dirty="0" err="1"/>
              <a:t>yn</a:t>
            </a:r>
            <a:r>
              <a:rPr lang="en-GB" sz="5100" dirty="0"/>
              <a:t> </a:t>
            </a:r>
            <a:r>
              <a:rPr lang="en-GB" sz="5100" dirty="0" err="1"/>
              <a:t>gofnod</a:t>
            </a:r>
            <a:r>
              <a:rPr lang="en-GB" sz="5100" dirty="0"/>
              <a:t> </a:t>
            </a:r>
            <a:r>
              <a:rPr lang="en-GB" sz="5100" dirty="0" err="1"/>
              <a:t>o'r</a:t>
            </a:r>
            <a:r>
              <a:rPr lang="en-GB" sz="5100" dirty="0"/>
              <a:t> </a:t>
            </a:r>
            <a:r>
              <a:rPr lang="en-GB" sz="5100" dirty="0" err="1"/>
              <a:t>hyn</a:t>
            </a:r>
            <a:r>
              <a:rPr lang="en-GB" sz="5100" dirty="0"/>
              <a:t> y </a:t>
            </a:r>
            <a:r>
              <a:rPr lang="en-GB" sz="5100" dirty="0" err="1"/>
              <a:t>mae</a:t>
            </a:r>
            <a:r>
              <a:rPr lang="en-GB" sz="5100" dirty="0"/>
              <a:t> </a:t>
            </a:r>
            <a:r>
              <a:rPr lang="en-GB" sz="5100" dirty="0" err="1"/>
              <a:t>athro</a:t>
            </a:r>
            <a:r>
              <a:rPr lang="en-GB" sz="5100" dirty="0"/>
              <a:t> (neu riant) </a:t>
            </a:r>
            <a:r>
              <a:rPr lang="en-GB" sz="5100" dirty="0" err="1"/>
              <a:t>wedi</a:t>
            </a:r>
            <a:r>
              <a:rPr lang="en-GB" sz="5100" dirty="0"/>
              <a:t> </a:t>
            </a:r>
            <a:r>
              <a:rPr lang="en-GB" sz="5100" dirty="0" err="1"/>
              <a:t>gweld</a:t>
            </a:r>
            <a:r>
              <a:rPr lang="en-GB" sz="5100" dirty="0"/>
              <a:t> </a:t>
            </a:r>
            <a:r>
              <a:rPr lang="en-GB" sz="5100" dirty="0" err="1"/>
              <a:t>plentyn</a:t>
            </a:r>
            <a:r>
              <a:rPr lang="en-GB" sz="5100" dirty="0"/>
              <a:t> (neu </a:t>
            </a:r>
            <a:r>
              <a:rPr lang="en-GB" sz="5100" dirty="0" err="1"/>
              <a:t>grŵp</a:t>
            </a:r>
            <a:r>
              <a:rPr lang="en-GB" sz="5100" dirty="0"/>
              <a:t> o </a:t>
            </a:r>
            <a:r>
              <a:rPr lang="en-GB" sz="5100" dirty="0" err="1"/>
              <a:t>blant</a:t>
            </a:r>
            <a:r>
              <a:rPr lang="en-GB" sz="5100" dirty="0"/>
              <a:t>) </a:t>
            </a:r>
            <a:r>
              <a:rPr lang="en-GB" sz="5100" dirty="0" err="1"/>
              <a:t>yn</a:t>
            </a:r>
            <a:r>
              <a:rPr lang="en-GB" sz="5100" dirty="0"/>
              <a:t> </a:t>
            </a:r>
            <a:r>
              <a:rPr lang="en-GB" sz="5100" dirty="0" err="1"/>
              <a:t>ei</a:t>
            </a:r>
            <a:r>
              <a:rPr lang="en-GB" sz="5100" dirty="0"/>
              <a:t> </a:t>
            </a:r>
            <a:r>
              <a:rPr lang="en-GB" sz="5100" dirty="0" err="1"/>
              <a:t>wneud</a:t>
            </a:r>
            <a:r>
              <a:rPr lang="en-GB" sz="5100" dirty="0"/>
              <a:t> </a:t>
            </a:r>
            <a:r>
              <a:rPr lang="en-GB" sz="5100" dirty="0" err="1"/>
              <a:t>mewn</a:t>
            </a:r>
            <a:r>
              <a:rPr lang="en-GB" sz="5100" dirty="0"/>
              <a:t> </a:t>
            </a:r>
            <a:r>
              <a:rPr lang="en-GB" sz="5100" dirty="0" err="1"/>
              <a:t>rhaglen</a:t>
            </a:r>
            <a:r>
              <a:rPr lang="en-GB" sz="5100" dirty="0"/>
              <a:t> </a:t>
            </a:r>
            <a:r>
              <a:rPr lang="en-GB" sz="5100" dirty="0" err="1"/>
              <a:t>plentyndod</a:t>
            </a:r>
            <a:r>
              <a:rPr lang="en-GB" sz="5100" dirty="0"/>
              <a:t> </a:t>
            </a:r>
            <a:r>
              <a:rPr lang="en-GB" sz="5100" dirty="0" err="1"/>
              <a:t>cynnar</a:t>
            </a:r>
            <a:r>
              <a:rPr lang="en-GB" sz="5100" dirty="0"/>
              <a:t>.  </a:t>
            </a:r>
          </a:p>
          <a:p>
            <a:endParaRPr lang="en-GB" sz="5100" dirty="0"/>
          </a:p>
          <a:p>
            <a:r>
              <a:rPr lang="en-GB" sz="5100" dirty="0"/>
              <a:t>Gall y </a:t>
            </a:r>
            <a:r>
              <a:rPr lang="en-GB" sz="5100" dirty="0" err="1"/>
              <a:t>stori</a:t>
            </a:r>
            <a:r>
              <a:rPr lang="en-GB" sz="5100" dirty="0"/>
              <a:t> </a:t>
            </a:r>
            <a:r>
              <a:rPr lang="en-GB" sz="5100" dirty="0" err="1"/>
              <a:t>ysgrifenedig</a:t>
            </a:r>
            <a:r>
              <a:rPr lang="en-GB" sz="5100" dirty="0"/>
              <a:t> </a:t>
            </a:r>
            <a:r>
              <a:rPr lang="en-GB" sz="5100" dirty="0" err="1"/>
              <a:t>fod</a:t>
            </a:r>
            <a:r>
              <a:rPr lang="en-GB" sz="5100" dirty="0"/>
              <a:t> mor </a:t>
            </a:r>
            <a:r>
              <a:rPr lang="en-GB" sz="5100" dirty="0" err="1"/>
              <a:t>fyr</a:t>
            </a:r>
            <a:r>
              <a:rPr lang="en-GB" sz="5100" dirty="0"/>
              <a:t> ag un </a:t>
            </a:r>
            <a:r>
              <a:rPr lang="en-GB" sz="5100" dirty="0" err="1"/>
              <a:t>paragraff</a:t>
            </a:r>
            <a:r>
              <a:rPr lang="en-GB" sz="5100" dirty="0"/>
              <a:t> neu un </a:t>
            </a:r>
            <a:r>
              <a:rPr lang="en-GB" sz="5100" dirty="0" err="1"/>
              <a:t>dudalen</a:t>
            </a:r>
            <a:r>
              <a:rPr lang="en-GB" sz="5100" dirty="0"/>
              <a:t> neu </a:t>
            </a:r>
            <a:r>
              <a:rPr lang="en-GB" sz="5100" dirty="0" err="1"/>
              <a:t>fwy</a:t>
            </a:r>
            <a:r>
              <a:rPr lang="en-GB" sz="5100" dirty="0"/>
              <a:t>. </a:t>
            </a:r>
            <a:r>
              <a:rPr lang="en-GB" sz="5100" dirty="0" err="1"/>
              <a:t>Fel</a:t>
            </a:r>
            <a:r>
              <a:rPr lang="en-GB" sz="5100" dirty="0"/>
              <a:t> </a:t>
            </a:r>
            <a:r>
              <a:rPr lang="en-GB" sz="5100" dirty="0" err="1"/>
              <a:t>arfer</a:t>
            </a:r>
            <a:r>
              <a:rPr lang="en-GB" sz="5100" dirty="0"/>
              <a:t>, </a:t>
            </a:r>
            <a:r>
              <a:rPr lang="en-GB" sz="5100" dirty="0" err="1"/>
              <a:t>mae'n</a:t>
            </a:r>
            <a:r>
              <a:rPr lang="en-GB" sz="5100" dirty="0"/>
              <a:t> </a:t>
            </a:r>
            <a:r>
              <a:rPr lang="en-GB" sz="5100" dirty="0" err="1"/>
              <a:t>canolbwyntio</a:t>
            </a:r>
            <a:r>
              <a:rPr lang="en-GB" sz="5100" dirty="0"/>
              <a:t> </a:t>
            </a:r>
            <a:r>
              <a:rPr lang="en-GB" sz="5100" dirty="0" err="1"/>
              <a:t>ar</a:t>
            </a:r>
            <a:r>
              <a:rPr lang="en-GB" sz="5100" dirty="0"/>
              <a:t> </a:t>
            </a:r>
            <a:r>
              <a:rPr lang="en-GB" sz="5100" dirty="0" err="1"/>
              <a:t>ddigwyddiad</a:t>
            </a:r>
            <a:r>
              <a:rPr lang="en-GB" sz="5100" dirty="0"/>
              <a:t> neu </a:t>
            </a:r>
            <a:r>
              <a:rPr lang="en-GB" sz="5100" dirty="0" err="1"/>
              <a:t>episod</a:t>
            </a:r>
            <a:r>
              <a:rPr lang="en-GB" sz="5100" dirty="0"/>
              <a:t> </a:t>
            </a:r>
            <a:r>
              <a:rPr lang="en-GB" sz="5100" dirty="0" err="1"/>
              <a:t>penodol</a:t>
            </a:r>
            <a:r>
              <a:rPr lang="en-GB" sz="5100" dirty="0"/>
              <a:t> </a:t>
            </a:r>
            <a:r>
              <a:rPr lang="en-GB" sz="5100" dirty="0" err="1"/>
              <a:t>ond</a:t>
            </a:r>
            <a:r>
              <a:rPr lang="en-GB" sz="5100" dirty="0"/>
              <a:t> gall </a:t>
            </a:r>
            <a:r>
              <a:rPr lang="en-GB" sz="5100" dirty="0" err="1"/>
              <a:t>hefyd</a:t>
            </a:r>
            <a:r>
              <a:rPr lang="en-GB" sz="5100" dirty="0"/>
              <a:t> </a:t>
            </a:r>
            <a:r>
              <a:rPr lang="en-GB" sz="5100" dirty="0" err="1"/>
              <a:t>fod</a:t>
            </a:r>
            <a:r>
              <a:rPr lang="en-GB" sz="5100" dirty="0"/>
              <a:t> </a:t>
            </a:r>
            <a:r>
              <a:rPr lang="en-GB" sz="5100" dirty="0" err="1"/>
              <a:t>yn</a:t>
            </a:r>
            <a:r>
              <a:rPr lang="en-GB" sz="5100" dirty="0"/>
              <a:t> </a:t>
            </a:r>
            <a:r>
              <a:rPr lang="en-GB" sz="5100" dirty="0" err="1"/>
              <a:t>giplun</a:t>
            </a:r>
            <a:r>
              <a:rPr lang="en-GB" sz="5100" dirty="0"/>
              <a:t> o </a:t>
            </a:r>
            <a:r>
              <a:rPr lang="en-GB" sz="5100" dirty="0" err="1"/>
              <a:t>weithgareddau</a:t>
            </a:r>
            <a:r>
              <a:rPr lang="en-GB" sz="5100" dirty="0"/>
              <a:t> </a:t>
            </a:r>
            <a:r>
              <a:rPr lang="en-GB" sz="5100" dirty="0" err="1"/>
              <a:t>plentyn</a:t>
            </a:r>
            <a:r>
              <a:rPr lang="en-GB" sz="5100" dirty="0"/>
              <a:t> </a:t>
            </a:r>
            <a:r>
              <a:rPr lang="en-GB" sz="5100" dirty="0" err="1"/>
              <a:t>dros</a:t>
            </a:r>
            <a:r>
              <a:rPr lang="en-GB" sz="5100" dirty="0"/>
              <a:t> </a:t>
            </a:r>
            <a:r>
              <a:rPr lang="en-GB" sz="5100" dirty="0" err="1"/>
              <a:t>gyfnod</a:t>
            </a:r>
            <a:r>
              <a:rPr lang="en-GB" sz="5100" dirty="0"/>
              <a:t> </a:t>
            </a:r>
            <a:r>
              <a:rPr lang="en-GB" sz="5100" dirty="0" err="1"/>
              <a:t>penodol</a:t>
            </a:r>
            <a:r>
              <a:rPr lang="en-GB" sz="5100" dirty="0"/>
              <a:t> o </a:t>
            </a:r>
            <a:r>
              <a:rPr lang="en-GB" sz="5100" dirty="0" err="1"/>
              <a:t>amser</a:t>
            </a:r>
            <a:r>
              <a:rPr lang="en-GB" sz="5100" dirty="0"/>
              <a:t> (</a:t>
            </a:r>
            <a:r>
              <a:rPr lang="en-GB" sz="5100" dirty="0" err="1"/>
              <a:t>e.e.</a:t>
            </a:r>
            <a:r>
              <a:rPr lang="en-GB" sz="5100" dirty="0"/>
              <a:t> 10 </a:t>
            </a:r>
            <a:r>
              <a:rPr lang="en-GB" sz="5100" dirty="0" err="1"/>
              <a:t>munud</a:t>
            </a:r>
            <a:r>
              <a:rPr lang="en-GB" sz="5100" dirty="0"/>
              <a:t>).  Gall </a:t>
            </a:r>
            <a:r>
              <a:rPr lang="en-GB" sz="5100" dirty="0" err="1"/>
              <a:t>ganolbwyntio</a:t>
            </a:r>
            <a:r>
              <a:rPr lang="en-GB" sz="5100" dirty="0"/>
              <a:t> </a:t>
            </a:r>
            <a:r>
              <a:rPr lang="en-GB" sz="5100" dirty="0" err="1"/>
              <a:t>ar</a:t>
            </a:r>
            <a:r>
              <a:rPr lang="en-GB" sz="5100" dirty="0"/>
              <a:t> </a:t>
            </a:r>
            <a:r>
              <a:rPr lang="en-GB" sz="5100" dirty="0" err="1"/>
              <a:t>weithgaredd</a:t>
            </a:r>
            <a:r>
              <a:rPr lang="en-GB" sz="5100" dirty="0"/>
              <a:t> </a:t>
            </a:r>
            <a:r>
              <a:rPr lang="en-GB" sz="5100" dirty="0" err="1"/>
              <a:t>grŵp</a:t>
            </a:r>
            <a:r>
              <a:rPr lang="en-GB" sz="5100" dirty="0"/>
              <a:t>, a bod </a:t>
            </a:r>
            <a:r>
              <a:rPr lang="en-GB" sz="5100" dirty="0" err="1"/>
              <a:t>yn</a:t>
            </a:r>
            <a:r>
              <a:rPr lang="en-GB" sz="5100" dirty="0"/>
              <a:t> </a:t>
            </a:r>
            <a:r>
              <a:rPr lang="en-GB" sz="5100" dirty="0" err="1"/>
              <a:t>stori</a:t>
            </a:r>
            <a:r>
              <a:rPr lang="en-GB" sz="5100" dirty="0"/>
              <a:t> </a:t>
            </a:r>
            <a:r>
              <a:rPr lang="en-GB" sz="5100" dirty="0" err="1"/>
              <a:t>ddysgu</a:t>
            </a:r>
            <a:r>
              <a:rPr lang="en-GB" sz="5100" dirty="0"/>
              <a:t> am </a:t>
            </a:r>
            <a:r>
              <a:rPr lang="en-GB" sz="5100" dirty="0" err="1"/>
              <a:t>weithgaredd</a:t>
            </a:r>
            <a:r>
              <a:rPr lang="en-GB" sz="5100" dirty="0"/>
              <a:t> a </a:t>
            </a:r>
            <a:r>
              <a:rPr lang="en-GB" sz="5100" dirty="0" err="1"/>
              <a:t>wnaeth</a:t>
            </a:r>
            <a:r>
              <a:rPr lang="en-GB" sz="5100" dirty="0"/>
              <a:t> y plant </a:t>
            </a:r>
            <a:r>
              <a:rPr lang="en-GB" sz="5100" dirty="0" err="1"/>
              <a:t>gyda'i</a:t>
            </a:r>
            <a:r>
              <a:rPr lang="en-GB" sz="5100" dirty="0"/>
              <a:t> </a:t>
            </a:r>
            <a:r>
              <a:rPr lang="en-GB" sz="5100" dirty="0" err="1"/>
              <a:t>gilydd</a:t>
            </a:r>
            <a:r>
              <a:rPr lang="en-GB" sz="5100" dirty="0"/>
              <a:t> </a:t>
            </a:r>
            <a:r>
              <a:rPr lang="en-GB" sz="5100" dirty="0" err="1"/>
              <a:t>megis</a:t>
            </a:r>
            <a:r>
              <a:rPr lang="en-GB" sz="5100" dirty="0"/>
              <a:t> </a:t>
            </a:r>
            <a:r>
              <a:rPr lang="en-GB" sz="5100" dirty="0" err="1"/>
              <a:t>ymweld</a:t>
            </a:r>
            <a:r>
              <a:rPr lang="en-GB" sz="5100" dirty="0"/>
              <a:t> â </a:t>
            </a:r>
            <a:r>
              <a:rPr lang="en-GB" sz="5100" dirty="0" err="1"/>
              <a:t>gorsaf</a:t>
            </a:r>
            <a:r>
              <a:rPr lang="en-GB" sz="5100" dirty="0"/>
              <a:t> </a:t>
            </a:r>
            <a:r>
              <a:rPr lang="en-GB" sz="5100" dirty="0" err="1"/>
              <a:t>dân</a:t>
            </a:r>
            <a:r>
              <a:rPr lang="en-GB" sz="5100" dirty="0"/>
              <a:t> neu </a:t>
            </a:r>
            <a:r>
              <a:rPr lang="en-GB" sz="5100" dirty="0" err="1"/>
              <a:t>fynd</a:t>
            </a:r>
            <a:r>
              <a:rPr lang="en-GB" sz="5100" dirty="0"/>
              <a:t> am </a:t>
            </a:r>
            <a:r>
              <a:rPr lang="en-GB" sz="5100" dirty="0" err="1"/>
              <a:t>dro</a:t>
            </a:r>
            <a:r>
              <a:rPr lang="en-GB" sz="5100" dirty="0"/>
              <a:t>.</a:t>
            </a:r>
          </a:p>
          <a:p>
            <a:endParaRPr lang="en-GB" sz="5100" dirty="0">
              <a:hlinkClick r:id="rId3"/>
            </a:endParaRPr>
          </a:p>
          <a:p>
            <a:r>
              <a:rPr lang="en-GB" sz="5100" dirty="0" err="1"/>
              <a:t>Daw'n</a:t>
            </a:r>
            <a:r>
              <a:rPr lang="en-GB" sz="5100" dirty="0"/>
              <a:t> </a:t>
            </a:r>
            <a:r>
              <a:rPr lang="en-GB" sz="5100" dirty="0" err="1"/>
              <a:t>stori</a:t>
            </a:r>
            <a:r>
              <a:rPr lang="en-GB" sz="5100" dirty="0"/>
              <a:t> '</a:t>
            </a:r>
            <a:r>
              <a:rPr lang="en-GB" sz="5100" dirty="0" err="1"/>
              <a:t>ddysgu</a:t>
            </a:r>
            <a:r>
              <a:rPr lang="en-GB" sz="5100" dirty="0"/>
              <a:t>' pan </a:t>
            </a:r>
            <a:r>
              <a:rPr lang="en-GB" sz="5100" dirty="0" err="1"/>
              <a:t>fydd</a:t>
            </a:r>
            <a:r>
              <a:rPr lang="en-GB" sz="5100" dirty="0"/>
              <a:t> </a:t>
            </a:r>
            <a:r>
              <a:rPr lang="en-GB" sz="5100" dirty="0" err="1"/>
              <a:t>yr</a:t>
            </a:r>
            <a:r>
              <a:rPr lang="en-GB" sz="5100" dirty="0"/>
              <a:t> </a:t>
            </a:r>
            <a:r>
              <a:rPr lang="en-GB" sz="5100" dirty="0" err="1"/>
              <a:t>oedolyn</a:t>
            </a:r>
            <a:r>
              <a:rPr lang="en-GB" sz="5100" dirty="0"/>
              <a:t> </a:t>
            </a:r>
            <a:r>
              <a:rPr lang="en-GB" sz="5100" dirty="0" err="1"/>
              <a:t>yn</a:t>
            </a:r>
            <a:r>
              <a:rPr lang="en-GB" sz="5100" dirty="0"/>
              <a:t> </a:t>
            </a:r>
            <a:r>
              <a:rPr lang="en-GB" sz="5100" dirty="0" err="1"/>
              <a:t>ychwanegu</a:t>
            </a:r>
            <a:r>
              <a:rPr lang="en-GB" sz="5100" dirty="0"/>
              <a:t> </a:t>
            </a:r>
            <a:r>
              <a:rPr lang="en-GB" sz="5100" dirty="0" err="1"/>
              <a:t>ei</a:t>
            </a:r>
            <a:r>
              <a:rPr lang="en-GB" sz="5100" dirty="0"/>
              <a:t> </a:t>
            </a:r>
            <a:r>
              <a:rPr lang="en-GB" sz="5100" dirty="0" err="1"/>
              <a:t>ddehongliad</a:t>
            </a:r>
            <a:r>
              <a:rPr lang="en-GB" sz="5100" dirty="0"/>
              <a:t> o </a:t>
            </a:r>
            <a:r>
              <a:rPr lang="en-GB" sz="5100" dirty="0" err="1"/>
              <a:t>gymwyseddau</a:t>
            </a:r>
            <a:r>
              <a:rPr lang="en-GB" sz="5100" dirty="0"/>
              <a:t> a </a:t>
            </a:r>
            <a:r>
              <a:rPr lang="en-GB" sz="5100" dirty="0" err="1"/>
              <a:t>thueddiadau'r</a:t>
            </a:r>
            <a:r>
              <a:rPr lang="en-GB" sz="5100" dirty="0"/>
              <a:t> </a:t>
            </a:r>
            <a:r>
              <a:rPr lang="en-GB" sz="5100" dirty="0" err="1"/>
              <a:t>plentyn</a:t>
            </a:r>
            <a:r>
              <a:rPr lang="en-GB" sz="5100" dirty="0"/>
              <a:t> </a:t>
            </a:r>
            <a:r>
              <a:rPr lang="en-GB" sz="5100" dirty="0" err="1"/>
              <a:t>tuag</a:t>
            </a:r>
            <a:r>
              <a:rPr lang="en-GB" sz="5100" dirty="0"/>
              <a:t> at </a:t>
            </a:r>
            <a:r>
              <a:rPr lang="en-GB" sz="5100" dirty="0" err="1"/>
              <a:t>ddysgu</a:t>
            </a:r>
            <a:r>
              <a:rPr lang="en-GB" sz="5100" dirty="0"/>
              <a:t> (</a:t>
            </a:r>
            <a:r>
              <a:rPr lang="en-GB" sz="5100" dirty="0" err="1"/>
              <a:t>fel</a:t>
            </a:r>
            <a:r>
              <a:rPr lang="en-GB" sz="5100" dirty="0"/>
              <a:t> </a:t>
            </a:r>
            <a:r>
              <a:rPr lang="en-GB" sz="5100" dirty="0" err="1"/>
              <a:t>dewrder</a:t>
            </a:r>
            <a:r>
              <a:rPr lang="en-GB" sz="5100" dirty="0"/>
              <a:t> a </a:t>
            </a:r>
            <a:r>
              <a:rPr lang="en-GB" sz="5100" dirty="0" err="1"/>
              <a:t>chwilfrydedd</a:t>
            </a:r>
            <a:r>
              <a:rPr lang="en-GB" sz="5100" dirty="0"/>
              <a:t>, a </a:t>
            </a:r>
            <a:r>
              <a:rPr lang="en-GB" sz="5100" dirty="0" err="1"/>
              <a:t>dyfalbarhad</a:t>
            </a:r>
            <a:r>
              <a:rPr lang="en-GB" sz="5100" dirty="0"/>
              <a:t>). </a:t>
            </a:r>
            <a:r>
              <a:rPr lang="en-GB" sz="5100" dirty="0" err="1"/>
              <a:t>Yn</a:t>
            </a:r>
            <a:r>
              <a:rPr lang="en-GB" sz="5100" dirty="0"/>
              <a:t> </a:t>
            </a:r>
            <a:r>
              <a:rPr lang="en-GB" sz="5100" dirty="0" err="1"/>
              <a:t>gyffredinol</a:t>
            </a:r>
            <a:r>
              <a:rPr lang="en-GB" sz="5100" dirty="0"/>
              <a:t>, </a:t>
            </a:r>
            <a:r>
              <a:rPr lang="en-GB" sz="5100" dirty="0" err="1"/>
              <a:t>mae'r</a:t>
            </a:r>
            <a:r>
              <a:rPr lang="en-GB" sz="5100" dirty="0"/>
              <a:t> </a:t>
            </a:r>
            <a:r>
              <a:rPr lang="en-GB" sz="5100" dirty="0" err="1"/>
              <a:t>Stori</a:t>
            </a:r>
            <a:r>
              <a:rPr lang="en-GB" sz="5100" dirty="0"/>
              <a:t> </a:t>
            </a:r>
            <a:r>
              <a:rPr lang="en-GB" sz="5100" dirty="0" err="1"/>
              <a:t>Ddysgu</a:t>
            </a:r>
            <a:r>
              <a:rPr lang="en-GB" sz="5100" dirty="0"/>
              <a:t> </a:t>
            </a:r>
            <a:r>
              <a:rPr lang="en-GB" sz="5100" dirty="0" err="1"/>
              <a:t>yn</a:t>
            </a:r>
            <a:r>
              <a:rPr lang="en-GB" sz="5100" dirty="0"/>
              <a:t> </a:t>
            </a:r>
            <a:r>
              <a:rPr lang="en-GB" sz="5100" dirty="0" err="1"/>
              <a:t>cael</a:t>
            </a:r>
            <a:r>
              <a:rPr lang="en-GB" sz="5100" dirty="0"/>
              <a:t> </a:t>
            </a:r>
            <a:r>
              <a:rPr lang="en-GB" sz="5100" dirty="0" err="1"/>
              <a:t>ei</a:t>
            </a:r>
            <a:r>
              <a:rPr lang="en-GB" sz="5100" dirty="0"/>
              <a:t> </a:t>
            </a:r>
            <a:r>
              <a:rPr lang="en-GB" sz="5100" dirty="0" err="1"/>
              <a:t>llunio</a:t>
            </a:r>
            <a:r>
              <a:rPr lang="en-GB" sz="5100" dirty="0"/>
              <a:t> </a:t>
            </a:r>
            <a:r>
              <a:rPr lang="en-GB" sz="5100" dirty="0" err="1"/>
              <a:t>gan</a:t>
            </a:r>
            <a:r>
              <a:rPr lang="en-GB" sz="5100" dirty="0"/>
              <a:t> </a:t>
            </a:r>
            <a:r>
              <a:rPr lang="en-GB" sz="5100" dirty="0" err="1"/>
              <a:t>yr</a:t>
            </a:r>
            <a:r>
              <a:rPr lang="en-GB" sz="5100" dirty="0"/>
              <a:t> </a:t>
            </a:r>
            <a:r>
              <a:rPr lang="en-GB" sz="5100" dirty="0" err="1"/>
              <a:t>oedolyn</a:t>
            </a:r>
            <a:r>
              <a:rPr lang="en-GB" sz="5100" dirty="0"/>
              <a:t> </a:t>
            </a:r>
            <a:r>
              <a:rPr lang="en-GB" sz="5100" dirty="0" err="1"/>
              <a:t>i</a:t>
            </a:r>
            <a:r>
              <a:rPr lang="en-GB" sz="5100" dirty="0"/>
              <a:t> </a:t>
            </a:r>
            <a:r>
              <a:rPr lang="en-GB" sz="5100" dirty="0" err="1"/>
              <a:t>dynnu</a:t>
            </a:r>
            <a:r>
              <a:rPr lang="en-GB" sz="5100" dirty="0"/>
              <a:t> </a:t>
            </a:r>
            <a:r>
              <a:rPr lang="en-GB" sz="5100" dirty="0" err="1"/>
              <a:t>sylw</a:t>
            </a:r>
            <a:r>
              <a:rPr lang="en-GB" sz="5100" dirty="0"/>
              <a:t> at </a:t>
            </a:r>
            <a:r>
              <a:rPr lang="en-GB" sz="5100" dirty="0" err="1"/>
              <a:t>yr</a:t>
            </a:r>
            <a:r>
              <a:rPr lang="en-GB" sz="5100" dirty="0"/>
              <a:t> </a:t>
            </a:r>
            <a:r>
              <a:rPr lang="en-GB" sz="5100" dirty="0" err="1"/>
              <a:t>hyn</a:t>
            </a:r>
            <a:r>
              <a:rPr lang="en-GB" sz="5100" dirty="0"/>
              <a:t> y gall y </a:t>
            </a:r>
            <a:r>
              <a:rPr lang="en-GB" sz="5100" dirty="0" err="1"/>
              <a:t>plentyn</a:t>
            </a:r>
            <a:r>
              <a:rPr lang="en-GB" sz="5100" dirty="0"/>
              <a:t> </a:t>
            </a:r>
            <a:r>
              <a:rPr lang="en-GB" sz="5100" dirty="0" err="1"/>
              <a:t>ei</a:t>
            </a:r>
            <a:r>
              <a:rPr lang="en-GB" sz="5100" dirty="0"/>
              <a:t> </a:t>
            </a:r>
            <a:r>
              <a:rPr lang="en-GB" sz="5100" dirty="0" err="1"/>
              <a:t>wneud</a:t>
            </a:r>
            <a:r>
              <a:rPr lang="en-GB" sz="5100" dirty="0"/>
              <a:t> ac </a:t>
            </a:r>
            <a:r>
              <a:rPr lang="en-GB" sz="5100" dirty="0" err="1"/>
              <a:t>mae'n</a:t>
            </a:r>
            <a:r>
              <a:rPr lang="en-GB" sz="5100" dirty="0"/>
              <a:t> </a:t>
            </a:r>
            <a:r>
              <a:rPr lang="en-GB" sz="5100" dirty="0" err="1"/>
              <a:t>ei</a:t>
            </a:r>
            <a:r>
              <a:rPr lang="en-GB" sz="5100" dirty="0"/>
              <a:t> </a:t>
            </a:r>
            <a:r>
              <a:rPr lang="en-GB" sz="5100" dirty="0" err="1"/>
              <a:t>wneud</a:t>
            </a:r>
            <a:r>
              <a:rPr lang="en-GB" sz="5100" dirty="0"/>
              <a:t> </a:t>
            </a:r>
            <a:r>
              <a:rPr lang="en-GB" sz="5100" dirty="0" err="1"/>
              <a:t>yn</a:t>
            </a:r>
            <a:r>
              <a:rPr lang="en-GB" sz="5100" dirty="0"/>
              <a:t> </a:t>
            </a:r>
            <a:r>
              <a:rPr lang="en-GB" sz="5100" dirty="0" err="1"/>
              <a:t>hytrach</a:t>
            </a:r>
            <a:r>
              <a:rPr lang="en-GB" sz="5100" dirty="0"/>
              <a:t> </a:t>
            </a:r>
            <a:r>
              <a:rPr lang="en-GB" sz="5100" dirty="0" err="1"/>
              <a:t>na'r</a:t>
            </a:r>
            <a:r>
              <a:rPr lang="en-GB" sz="5100" dirty="0"/>
              <a:t> </a:t>
            </a:r>
            <a:r>
              <a:rPr lang="en-GB" sz="5100" dirty="0" err="1"/>
              <a:t>hyn</a:t>
            </a:r>
            <a:r>
              <a:rPr lang="en-GB" sz="5100" dirty="0"/>
              <a:t> </a:t>
            </a:r>
            <a:r>
              <a:rPr lang="en-GB" sz="5100" dirty="0" err="1"/>
              <a:t>na</a:t>
            </a:r>
            <a:r>
              <a:rPr lang="en-GB" sz="5100" dirty="0"/>
              <a:t> </a:t>
            </a:r>
            <a:r>
              <a:rPr lang="en-GB" sz="5100" dirty="0" err="1"/>
              <a:t>allant</a:t>
            </a:r>
            <a:r>
              <a:rPr lang="en-GB" sz="5100" dirty="0"/>
              <a:t> </a:t>
            </a:r>
            <a:r>
              <a:rPr lang="en-GB" sz="5100" dirty="0" err="1"/>
              <a:t>ei</a:t>
            </a:r>
            <a:r>
              <a:rPr lang="en-GB" sz="5100" dirty="0"/>
              <a:t> </a:t>
            </a:r>
            <a:r>
              <a:rPr lang="en-GB" sz="5100" dirty="0" err="1"/>
              <a:t>wneud</a:t>
            </a:r>
            <a:r>
              <a:rPr lang="en-GB" sz="5100" dirty="0"/>
              <a:t>’.    </a:t>
            </a:r>
          </a:p>
          <a:p>
            <a:pPr marL="0" indent="0">
              <a:buNone/>
            </a:pPr>
            <a:r>
              <a:rPr lang="en-GB" sz="5100" dirty="0"/>
              <a:t>(Alexander, 2021)</a:t>
            </a:r>
          </a:p>
          <a:p>
            <a:endParaRPr lang="en-GB" dirty="0"/>
          </a:p>
          <a:p>
            <a:endParaRPr lang="en-GB" dirty="0"/>
          </a:p>
          <a:p>
            <a:endParaRPr lang="en-GB" dirty="0"/>
          </a:p>
          <a:p>
            <a:endParaRPr lang="en-GB" dirty="0"/>
          </a:p>
        </p:txBody>
      </p:sp>
      <p:sp>
        <p:nvSpPr>
          <p:cNvPr id="6" name="Content Placeholder 5">
            <a:extLst>
              <a:ext uri="{FF2B5EF4-FFF2-40B4-BE49-F238E27FC236}">
                <a16:creationId xmlns:a16="http://schemas.microsoft.com/office/drawing/2014/main" id="{4D32EC9A-9FC5-454F-AEDB-E8282428F2FC}"/>
              </a:ext>
            </a:extLst>
          </p:cNvPr>
          <p:cNvSpPr>
            <a:spLocks noGrp="1"/>
          </p:cNvSpPr>
          <p:nvPr>
            <p:ph sz="half" idx="2"/>
          </p:nvPr>
        </p:nvSpPr>
        <p:spPr>
          <a:xfrm>
            <a:off x="6172200" y="1046922"/>
            <a:ext cx="5181600" cy="5367130"/>
          </a:xfrm>
        </p:spPr>
        <p:txBody>
          <a:bodyPr>
            <a:normAutofit fontScale="47500" lnSpcReduction="20000"/>
          </a:bodyPr>
          <a:lstStyle/>
          <a:p>
            <a:pPr marL="0" indent="0">
              <a:buNone/>
            </a:pPr>
            <a:endParaRPr lang="en-GB" sz="5500" i="1" dirty="0">
              <a:solidFill>
                <a:srgbClr val="00B0F0"/>
              </a:solidFill>
            </a:endParaRPr>
          </a:p>
          <a:p>
            <a:endParaRPr lang="en-GB" sz="5500" i="1" dirty="0">
              <a:solidFill>
                <a:srgbClr val="00B0F0"/>
              </a:solidFill>
            </a:endParaRPr>
          </a:p>
          <a:p>
            <a:endParaRPr lang="en-GB" dirty="0"/>
          </a:p>
          <a:p>
            <a:endParaRPr lang="en-GB" dirty="0"/>
          </a:p>
          <a:p>
            <a:endParaRPr lang="en-GB" dirty="0"/>
          </a:p>
        </p:txBody>
      </p:sp>
    </p:spTree>
    <p:extLst>
      <p:ext uri="{BB962C8B-B14F-4D97-AF65-F5344CB8AC3E}">
        <p14:creationId xmlns:p14="http://schemas.microsoft.com/office/powerpoint/2010/main" val="15341274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92FDFE-AC18-4B59-8A54-154923B56A5C}"/>
              </a:ext>
            </a:extLst>
          </p:cNvPr>
          <p:cNvSpPr>
            <a:spLocks noGrp="1"/>
          </p:cNvSpPr>
          <p:nvPr>
            <p:ph type="title"/>
          </p:nvPr>
        </p:nvSpPr>
        <p:spPr>
          <a:xfrm>
            <a:off x="1447800" y="-410818"/>
            <a:ext cx="10744200" cy="596348"/>
          </a:xfrm>
        </p:spPr>
        <p:txBody>
          <a:bodyPr>
            <a:noAutofit/>
          </a:bodyPr>
          <a:lstStyle/>
          <a:p>
            <a:br>
              <a:rPr lang="en-GB" sz="2800" dirty="0"/>
            </a:br>
            <a:br>
              <a:rPr lang="en-GB" sz="4800" dirty="0"/>
            </a:br>
            <a:r>
              <a:rPr lang="en-GB" sz="4800" i="1" dirty="0">
                <a:solidFill>
                  <a:srgbClr val="00B0F0"/>
                </a:solidFill>
              </a:rPr>
              <a:t>Learning stories- </a:t>
            </a:r>
            <a:r>
              <a:rPr lang="en-GB" sz="4800" i="1" dirty="0" err="1">
                <a:solidFill>
                  <a:srgbClr val="00B0F0"/>
                </a:solidFill>
              </a:rPr>
              <a:t>Te</a:t>
            </a:r>
            <a:r>
              <a:rPr lang="en-GB" sz="4800" i="1" dirty="0">
                <a:solidFill>
                  <a:srgbClr val="00B0F0"/>
                </a:solidFill>
              </a:rPr>
              <a:t> </a:t>
            </a:r>
            <a:r>
              <a:rPr lang="en-GB" sz="4800" i="1" dirty="0" err="1">
                <a:solidFill>
                  <a:srgbClr val="00B0F0"/>
                </a:solidFill>
              </a:rPr>
              <a:t>Whariki</a:t>
            </a:r>
            <a:endParaRPr lang="en-GB" sz="4800" i="1" dirty="0">
              <a:solidFill>
                <a:srgbClr val="00B0F0"/>
              </a:solidFill>
            </a:endParaRPr>
          </a:p>
        </p:txBody>
      </p:sp>
      <p:sp>
        <p:nvSpPr>
          <p:cNvPr id="6" name="Content Placeholder 5">
            <a:extLst>
              <a:ext uri="{FF2B5EF4-FFF2-40B4-BE49-F238E27FC236}">
                <a16:creationId xmlns:a16="http://schemas.microsoft.com/office/drawing/2014/main" id="{4D32EC9A-9FC5-454F-AEDB-E8282428F2FC}"/>
              </a:ext>
            </a:extLst>
          </p:cNvPr>
          <p:cNvSpPr>
            <a:spLocks noGrp="1"/>
          </p:cNvSpPr>
          <p:nvPr>
            <p:ph sz="half" idx="2"/>
          </p:nvPr>
        </p:nvSpPr>
        <p:spPr>
          <a:xfrm>
            <a:off x="159026" y="795130"/>
            <a:ext cx="11509099" cy="5877340"/>
          </a:xfrm>
        </p:spPr>
        <p:txBody>
          <a:bodyPr>
            <a:normAutofit fontScale="40000" lnSpcReduction="20000"/>
          </a:bodyPr>
          <a:lstStyle/>
          <a:p>
            <a:r>
              <a:rPr lang="en-GB" sz="6000" i="1" dirty="0">
                <a:solidFill>
                  <a:srgbClr val="00B0F0"/>
                </a:solidFill>
              </a:rPr>
              <a:t>'Learning Story' is a record of what a teacher (or parent) has seen a child (or group of children) doing in an early childhood programme.  </a:t>
            </a:r>
          </a:p>
          <a:p>
            <a:pPr marL="0" indent="0">
              <a:buNone/>
            </a:pPr>
            <a:endParaRPr lang="en-GB" sz="6000" i="1" dirty="0">
              <a:solidFill>
                <a:srgbClr val="00B0F0"/>
              </a:solidFill>
            </a:endParaRPr>
          </a:p>
          <a:p>
            <a:r>
              <a:rPr lang="en-GB" sz="6000" i="1" dirty="0">
                <a:solidFill>
                  <a:srgbClr val="00B0F0"/>
                </a:solidFill>
              </a:rPr>
              <a:t>The written story may be as short as one paragraph or one page or longer. It is usually focused on a specific incident or episode but it may also be a snapshot of a child's activities over a specific amount of time (e.g. 10 minutes).  It may focus on a group activity, and be a learning story about an activity that the children did together such as visiting a fire station or going on a walk.</a:t>
            </a:r>
          </a:p>
          <a:p>
            <a:endParaRPr lang="en-GB" sz="6000" i="1" dirty="0">
              <a:solidFill>
                <a:srgbClr val="00B0F0"/>
              </a:solidFill>
            </a:endParaRPr>
          </a:p>
          <a:p>
            <a:r>
              <a:rPr lang="en-GB" sz="6000" i="1" dirty="0">
                <a:solidFill>
                  <a:srgbClr val="00B0F0"/>
                </a:solidFill>
              </a:rPr>
              <a:t>It becomes a 'learning' story when the adult adds his/her interpretation of the child's competencies and dispositions toward learning (such as courage and curiosity, and perseverance). The Learning Story generally is formulated by the adult to highlight what the child can do and is doing rather than what they cannot do’.  </a:t>
            </a:r>
          </a:p>
          <a:p>
            <a:pPr marL="0" indent="0">
              <a:buNone/>
            </a:pPr>
            <a:endParaRPr lang="en-GB" sz="6000" i="1" dirty="0">
              <a:solidFill>
                <a:srgbClr val="00B0F0"/>
              </a:solidFill>
            </a:endParaRPr>
          </a:p>
          <a:p>
            <a:pPr marL="0" indent="0">
              <a:buNone/>
            </a:pPr>
            <a:r>
              <a:rPr lang="en-GB" sz="6000" i="1" dirty="0">
                <a:solidFill>
                  <a:srgbClr val="00B0F0"/>
                </a:solidFill>
              </a:rPr>
              <a:t>Taken from (Alexander, 2021)</a:t>
            </a:r>
          </a:p>
          <a:p>
            <a:endParaRPr lang="en-GB" sz="5500" i="1" dirty="0">
              <a:solidFill>
                <a:srgbClr val="00B0F0"/>
              </a:solidFill>
            </a:endParaRPr>
          </a:p>
          <a:p>
            <a:endParaRPr lang="en-GB" sz="5500" i="1" dirty="0">
              <a:solidFill>
                <a:srgbClr val="00B0F0"/>
              </a:solidFill>
            </a:endParaRPr>
          </a:p>
          <a:p>
            <a:endParaRPr lang="en-GB" dirty="0"/>
          </a:p>
          <a:p>
            <a:endParaRPr lang="en-GB" dirty="0"/>
          </a:p>
          <a:p>
            <a:endParaRPr lang="en-GB" dirty="0"/>
          </a:p>
        </p:txBody>
      </p:sp>
    </p:spTree>
    <p:extLst>
      <p:ext uri="{BB962C8B-B14F-4D97-AF65-F5344CB8AC3E}">
        <p14:creationId xmlns:p14="http://schemas.microsoft.com/office/powerpoint/2010/main" val="21126239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9301C99-8EF0-4089-B474-684A0E3CDB07}"/>
              </a:ext>
            </a:extLst>
          </p:cNvPr>
          <p:cNvSpPr>
            <a:spLocks noGrp="1"/>
          </p:cNvSpPr>
          <p:nvPr>
            <p:ph idx="1"/>
          </p:nvPr>
        </p:nvSpPr>
        <p:spPr>
          <a:xfrm>
            <a:off x="838200" y="1657350"/>
            <a:ext cx="10515600" cy="4519613"/>
          </a:xfrm>
        </p:spPr>
        <p:txBody>
          <a:bodyPr/>
          <a:lstStyle/>
          <a:p>
            <a:pPr marL="0" indent="0">
              <a:buNone/>
            </a:pPr>
            <a:endParaRPr lang="en-GB" dirty="0"/>
          </a:p>
          <a:p>
            <a:pPr marL="0" indent="0">
              <a:buNone/>
            </a:pPr>
            <a:r>
              <a:rPr lang="en-GB" dirty="0" err="1"/>
              <a:t>Dyma</a:t>
            </a:r>
            <a:r>
              <a:rPr lang="en-GB" dirty="0"/>
              <a:t> </a:t>
            </a:r>
            <a:r>
              <a:rPr lang="en-GB" dirty="0" err="1"/>
              <a:t>enghraifft</a:t>
            </a:r>
            <a:r>
              <a:rPr lang="en-GB" dirty="0"/>
              <a:t> </a:t>
            </a:r>
            <a:r>
              <a:rPr lang="en-GB" dirty="0" err="1"/>
              <a:t>gwyddonol</a:t>
            </a:r>
            <a:r>
              <a:rPr lang="en-GB" dirty="0"/>
              <a:t> (</a:t>
            </a:r>
            <a:r>
              <a:rPr lang="en-GB" dirty="0" err="1"/>
              <a:t>tu</a:t>
            </a:r>
            <a:r>
              <a:rPr lang="en-GB" dirty="0"/>
              <a:t> </a:t>
            </a:r>
            <a:r>
              <a:rPr lang="en-GB" dirty="0" err="1"/>
              <a:t>allan</a:t>
            </a:r>
            <a:r>
              <a:rPr lang="en-GB" dirty="0"/>
              <a:t>):</a:t>
            </a:r>
          </a:p>
          <a:p>
            <a:pPr marL="0" indent="0">
              <a:buNone/>
            </a:pPr>
            <a:r>
              <a:rPr lang="en-GB" i="1" dirty="0">
                <a:solidFill>
                  <a:srgbClr val="00B0F0"/>
                </a:solidFill>
              </a:rPr>
              <a:t>This is an example linked to science (indoors): </a:t>
            </a:r>
          </a:p>
          <a:p>
            <a:r>
              <a:rPr lang="en-GB" dirty="0">
                <a:hlinkClick r:id="rId3"/>
              </a:rPr>
              <a:t>Link to learning story website</a:t>
            </a:r>
            <a:endParaRPr lang="en-GB" dirty="0"/>
          </a:p>
          <a:p>
            <a:endParaRPr lang="en-GB" dirty="0"/>
          </a:p>
          <a:p>
            <a:r>
              <a:rPr lang="en-GB" dirty="0" err="1"/>
              <a:t>Ystyriwch</a:t>
            </a:r>
            <a:r>
              <a:rPr lang="en-GB" dirty="0"/>
              <a:t> y </a:t>
            </a:r>
            <a:r>
              <a:rPr lang="en-GB" dirty="0" err="1"/>
              <a:t>cryfderau</a:t>
            </a:r>
            <a:r>
              <a:rPr lang="en-GB" dirty="0"/>
              <a:t> / </a:t>
            </a:r>
            <a:r>
              <a:rPr lang="en-GB" dirty="0" err="1"/>
              <a:t>gwendidau</a:t>
            </a:r>
            <a:endParaRPr lang="en-GB" dirty="0"/>
          </a:p>
          <a:p>
            <a:r>
              <a:rPr lang="en-GB" i="1" dirty="0">
                <a:solidFill>
                  <a:srgbClr val="00B0F0"/>
                </a:solidFill>
              </a:rPr>
              <a:t>Consider the strengths /weaknesses</a:t>
            </a:r>
          </a:p>
          <a:p>
            <a:endParaRPr lang="en-GB" dirty="0"/>
          </a:p>
          <a:p>
            <a:endParaRPr lang="en-GB" dirty="0"/>
          </a:p>
        </p:txBody>
      </p:sp>
      <p:sp>
        <p:nvSpPr>
          <p:cNvPr id="4" name="Title 1">
            <a:extLst>
              <a:ext uri="{FF2B5EF4-FFF2-40B4-BE49-F238E27FC236}">
                <a16:creationId xmlns:a16="http://schemas.microsoft.com/office/drawing/2014/main" id="{6B00A2EC-164E-4C24-8DD4-F39856B1808F}"/>
              </a:ext>
            </a:extLst>
          </p:cNvPr>
          <p:cNvSpPr txBox="1">
            <a:spLocks/>
          </p:cNvSpPr>
          <p:nvPr/>
        </p:nvSpPr>
        <p:spPr>
          <a:xfrm>
            <a:off x="2242931" y="185530"/>
            <a:ext cx="10515600" cy="1062175"/>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800" dirty="0" err="1">
                <a:latin typeface="Arial" panose="020B0604020202020204" pitchFamily="34" charset="0"/>
              </a:rPr>
              <a:t>Storiau</a:t>
            </a:r>
            <a:r>
              <a:rPr lang="en-GB" sz="4800" dirty="0">
                <a:latin typeface="Arial" panose="020B0604020202020204" pitchFamily="34" charset="0"/>
              </a:rPr>
              <a:t> </a:t>
            </a:r>
            <a:r>
              <a:rPr lang="en-GB" sz="4800" dirty="0" err="1">
                <a:latin typeface="Arial" panose="020B0604020202020204" pitchFamily="34" charset="0"/>
              </a:rPr>
              <a:t>Dysgu</a:t>
            </a:r>
            <a:r>
              <a:rPr lang="en-GB" sz="4800" dirty="0">
                <a:latin typeface="Arial" panose="020B0604020202020204" pitchFamily="34" charset="0"/>
              </a:rPr>
              <a:t>- </a:t>
            </a:r>
            <a:r>
              <a:rPr lang="en-GB" sz="4800" dirty="0" err="1">
                <a:latin typeface="Arial" panose="020B0604020202020204" pitchFamily="34" charset="0"/>
              </a:rPr>
              <a:t>Te</a:t>
            </a:r>
            <a:r>
              <a:rPr lang="en-GB" sz="4800" dirty="0">
                <a:latin typeface="Arial" panose="020B0604020202020204" pitchFamily="34" charset="0"/>
              </a:rPr>
              <a:t> </a:t>
            </a:r>
            <a:r>
              <a:rPr lang="en-GB" sz="4800" dirty="0" err="1">
                <a:latin typeface="Arial" panose="020B0604020202020204" pitchFamily="34" charset="0"/>
              </a:rPr>
              <a:t>Whariki</a:t>
            </a:r>
            <a:r>
              <a:rPr lang="en-GB" sz="4800" dirty="0">
                <a:latin typeface="Arial" panose="020B0604020202020204" pitchFamily="34" charset="0"/>
              </a:rPr>
              <a:t> </a:t>
            </a:r>
            <a:br>
              <a:rPr lang="en-GB" sz="4800" dirty="0">
                <a:latin typeface="Arial" panose="020B0604020202020204" pitchFamily="34" charset="0"/>
              </a:rPr>
            </a:br>
            <a:r>
              <a:rPr lang="en-GB" sz="4800" i="1" dirty="0">
                <a:solidFill>
                  <a:srgbClr val="00B0F0"/>
                </a:solidFill>
                <a:latin typeface="Arial" panose="020B0604020202020204" pitchFamily="34" charset="0"/>
              </a:rPr>
              <a:t>Learning stories- </a:t>
            </a:r>
            <a:r>
              <a:rPr lang="en-GB" sz="4800" i="1" dirty="0" err="1">
                <a:solidFill>
                  <a:srgbClr val="00B0F0"/>
                </a:solidFill>
                <a:latin typeface="Arial" panose="020B0604020202020204" pitchFamily="34" charset="0"/>
              </a:rPr>
              <a:t>Te</a:t>
            </a:r>
            <a:r>
              <a:rPr lang="en-GB" sz="4800" i="1" dirty="0">
                <a:solidFill>
                  <a:srgbClr val="00B0F0"/>
                </a:solidFill>
                <a:latin typeface="Arial" panose="020B0604020202020204" pitchFamily="34" charset="0"/>
              </a:rPr>
              <a:t> </a:t>
            </a:r>
            <a:r>
              <a:rPr lang="en-GB" sz="4800" i="1" dirty="0" err="1">
                <a:solidFill>
                  <a:srgbClr val="00B0F0"/>
                </a:solidFill>
                <a:latin typeface="Arial" panose="020B0604020202020204" pitchFamily="34" charset="0"/>
              </a:rPr>
              <a:t>Whariki</a:t>
            </a:r>
            <a:endParaRPr lang="en-GB" sz="4800" i="1" dirty="0">
              <a:solidFill>
                <a:srgbClr val="00B0F0"/>
              </a:solidFill>
              <a:latin typeface="Arial" panose="020B0604020202020204" pitchFamily="34" charset="0"/>
            </a:endParaRPr>
          </a:p>
        </p:txBody>
      </p:sp>
    </p:spTree>
    <p:extLst>
      <p:ext uri="{BB962C8B-B14F-4D97-AF65-F5344CB8AC3E}">
        <p14:creationId xmlns:p14="http://schemas.microsoft.com/office/powerpoint/2010/main" val="138137889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81A05B-57D7-4263-A3F6-847A6A5FF9E4}"/>
              </a:ext>
            </a:extLst>
          </p:cNvPr>
          <p:cNvSpPr>
            <a:spLocks noGrp="1"/>
          </p:cNvSpPr>
          <p:nvPr>
            <p:ph type="title"/>
          </p:nvPr>
        </p:nvSpPr>
        <p:spPr>
          <a:xfrm>
            <a:off x="1394791" y="272360"/>
            <a:ext cx="10515600" cy="721553"/>
          </a:xfrm>
        </p:spPr>
        <p:txBody>
          <a:bodyPr>
            <a:noAutofit/>
          </a:bodyPr>
          <a:lstStyle/>
          <a:p>
            <a:r>
              <a:rPr lang="en-GB" sz="4800" dirty="0" err="1"/>
              <a:t>Storiau</a:t>
            </a:r>
            <a:r>
              <a:rPr lang="en-GB" sz="4800" dirty="0"/>
              <a:t> </a:t>
            </a:r>
            <a:r>
              <a:rPr lang="en-GB" sz="4800" dirty="0" err="1"/>
              <a:t>Dysgu</a:t>
            </a:r>
            <a:r>
              <a:rPr lang="en-GB" sz="4800" dirty="0"/>
              <a:t>- </a:t>
            </a:r>
            <a:r>
              <a:rPr lang="en-GB" sz="4800" dirty="0" err="1"/>
              <a:t>Te</a:t>
            </a:r>
            <a:r>
              <a:rPr lang="en-GB" sz="4800" dirty="0"/>
              <a:t> </a:t>
            </a:r>
            <a:r>
              <a:rPr lang="en-GB" sz="4800" dirty="0" err="1"/>
              <a:t>Whariki</a:t>
            </a:r>
            <a:br>
              <a:rPr lang="en-GB" sz="4800" dirty="0"/>
            </a:br>
            <a:r>
              <a:rPr lang="en-GB" sz="4800" i="1" dirty="0">
                <a:solidFill>
                  <a:srgbClr val="00B0F0"/>
                </a:solidFill>
              </a:rPr>
              <a:t>Learning Stories- </a:t>
            </a:r>
            <a:r>
              <a:rPr lang="en-GB" sz="4800" i="1" dirty="0" err="1">
                <a:solidFill>
                  <a:srgbClr val="00B0F0"/>
                </a:solidFill>
              </a:rPr>
              <a:t>Te</a:t>
            </a:r>
            <a:r>
              <a:rPr lang="en-GB" sz="4800" i="1" dirty="0">
                <a:solidFill>
                  <a:srgbClr val="00B0F0"/>
                </a:solidFill>
              </a:rPr>
              <a:t> </a:t>
            </a:r>
            <a:r>
              <a:rPr lang="en-GB" sz="4800" i="1" dirty="0" err="1">
                <a:solidFill>
                  <a:srgbClr val="00B0F0"/>
                </a:solidFill>
              </a:rPr>
              <a:t>Whariki</a:t>
            </a:r>
            <a:endParaRPr lang="en-GB" sz="4800" i="1" dirty="0">
              <a:solidFill>
                <a:srgbClr val="00B0F0"/>
              </a:solidFill>
            </a:endParaRPr>
          </a:p>
        </p:txBody>
      </p:sp>
      <p:pic>
        <p:nvPicPr>
          <p:cNvPr id="4" name="Content Placeholder 3" descr="photograph of a bug hunt learning story">
            <a:extLst>
              <a:ext uri="{FF2B5EF4-FFF2-40B4-BE49-F238E27FC236}">
                <a16:creationId xmlns:a16="http://schemas.microsoft.com/office/drawing/2014/main" id="{6F9CDAF6-94DA-457E-9003-85B9D2CC5D07}"/>
              </a:ext>
            </a:extLst>
          </p:cNvPr>
          <p:cNvPicPr>
            <a:picLocks noGrp="1" noChangeAspect="1"/>
          </p:cNvPicPr>
          <p:nvPr>
            <p:ph idx="1"/>
          </p:nvPr>
        </p:nvPicPr>
        <p:blipFill>
          <a:blip r:embed="rId3"/>
          <a:stretch>
            <a:fillRect/>
          </a:stretch>
        </p:blipFill>
        <p:spPr>
          <a:xfrm>
            <a:off x="2149581" y="1247459"/>
            <a:ext cx="7413519" cy="5610541"/>
          </a:xfrm>
          <a:prstGeom prst="rect">
            <a:avLst/>
          </a:prstGeom>
        </p:spPr>
      </p:pic>
    </p:spTree>
    <p:extLst>
      <p:ext uri="{BB962C8B-B14F-4D97-AF65-F5344CB8AC3E}">
        <p14:creationId xmlns:p14="http://schemas.microsoft.com/office/powerpoint/2010/main" val="67351275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picture of a nature walk learning story">
            <a:extLst>
              <a:ext uri="{FF2B5EF4-FFF2-40B4-BE49-F238E27FC236}">
                <a16:creationId xmlns:a16="http://schemas.microsoft.com/office/drawing/2014/main" id="{6B6FDC43-9F08-4BF3-A362-B846C9D12049}"/>
              </a:ext>
            </a:extLst>
          </p:cNvPr>
          <p:cNvPicPr>
            <a:picLocks noGrp="1" noChangeAspect="1"/>
          </p:cNvPicPr>
          <p:nvPr>
            <p:ph idx="1"/>
          </p:nvPr>
        </p:nvPicPr>
        <p:blipFill>
          <a:blip r:embed="rId3"/>
          <a:stretch>
            <a:fillRect/>
          </a:stretch>
        </p:blipFill>
        <p:spPr>
          <a:xfrm>
            <a:off x="742123" y="-285751"/>
            <a:ext cx="9554816" cy="7318563"/>
          </a:xfrm>
          <a:prstGeom prst="rect">
            <a:avLst/>
          </a:prstGeom>
        </p:spPr>
      </p:pic>
    </p:spTree>
    <p:extLst>
      <p:ext uri="{BB962C8B-B14F-4D97-AF65-F5344CB8AC3E}">
        <p14:creationId xmlns:p14="http://schemas.microsoft.com/office/powerpoint/2010/main" val="135962141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BC838-0028-4D7B-8C20-F84A8B862482}"/>
              </a:ext>
            </a:extLst>
          </p:cNvPr>
          <p:cNvSpPr>
            <a:spLocks noGrp="1"/>
          </p:cNvSpPr>
          <p:nvPr>
            <p:ph type="title"/>
          </p:nvPr>
        </p:nvSpPr>
        <p:spPr>
          <a:xfrm>
            <a:off x="857250" y="1390650"/>
            <a:ext cx="10496550" cy="2286000"/>
          </a:xfrm>
        </p:spPr>
        <p:txBody>
          <a:bodyPr>
            <a:noAutofit/>
          </a:bodyPr>
          <a:lstStyle/>
          <a:p>
            <a:r>
              <a:rPr lang="en-GB" sz="4800" dirty="0"/>
              <a:t>Sut </a:t>
            </a:r>
            <a:r>
              <a:rPr lang="en-GB" sz="4800" dirty="0" err="1"/>
              <a:t>allai</a:t>
            </a:r>
            <a:r>
              <a:rPr lang="en-GB" sz="4800" dirty="0"/>
              <a:t> </a:t>
            </a:r>
            <a:r>
              <a:rPr lang="en-GB" sz="4800" dirty="0" err="1"/>
              <a:t>oedolion</a:t>
            </a:r>
            <a:r>
              <a:rPr lang="en-GB" sz="4800" dirty="0"/>
              <a:t> </a:t>
            </a:r>
            <a:r>
              <a:rPr lang="en-GB" sz="4800" dirty="0" err="1"/>
              <a:t>dogfenni</a:t>
            </a:r>
            <a:r>
              <a:rPr lang="en-GB" sz="4800" dirty="0"/>
              <a:t> ac </a:t>
            </a:r>
            <a:r>
              <a:rPr lang="en-GB" sz="4800" dirty="0" err="1"/>
              <a:t>asesu</a:t>
            </a:r>
            <a:r>
              <a:rPr lang="en-GB" sz="4800" dirty="0"/>
              <a:t> </a:t>
            </a:r>
            <a:r>
              <a:rPr lang="en-GB" sz="4800" dirty="0" err="1"/>
              <a:t>gwyddoniaeth</a:t>
            </a:r>
            <a:r>
              <a:rPr lang="en-GB" sz="4800" dirty="0"/>
              <a:t> / </a:t>
            </a:r>
            <a:r>
              <a:rPr lang="en-GB" sz="4800" dirty="0" err="1"/>
              <a:t>mathamateg</a:t>
            </a:r>
            <a:r>
              <a:rPr lang="en-GB" sz="4800" dirty="0"/>
              <a:t> </a:t>
            </a:r>
            <a:r>
              <a:rPr lang="en-GB" sz="4800" dirty="0" err="1"/>
              <a:t>gan</a:t>
            </a:r>
            <a:r>
              <a:rPr lang="en-GB" sz="4800" dirty="0"/>
              <a:t> </a:t>
            </a:r>
            <a:r>
              <a:rPr lang="en-GB" sz="4800" dirty="0" err="1"/>
              <a:t>ddefnyddio</a:t>
            </a:r>
            <a:r>
              <a:rPr lang="en-GB" sz="4800" dirty="0"/>
              <a:t> </a:t>
            </a:r>
            <a:r>
              <a:rPr lang="en-GB" sz="4800" dirty="0" err="1"/>
              <a:t>dulliau</a:t>
            </a:r>
            <a:r>
              <a:rPr lang="en-GB" sz="4800" dirty="0"/>
              <a:t> </a:t>
            </a:r>
            <a:r>
              <a:rPr lang="en-GB" sz="4800" dirty="0" err="1"/>
              <a:t>arloesol</a:t>
            </a:r>
            <a:r>
              <a:rPr lang="en-GB" sz="4800" dirty="0"/>
              <a:t>?</a:t>
            </a:r>
            <a:br>
              <a:rPr lang="en-GB" sz="4800" dirty="0"/>
            </a:br>
            <a:r>
              <a:rPr lang="en-GB" sz="4800" i="1" dirty="0">
                <a:solidFill>
                  <a:srgbClr val="00B0F0"/>
                </a:solidFill>
              </a:rPr>
              <a:t>How might adults document and assess science / mathematics using innovative methods?</a:t>
            </a:r>
            <a:br>
              <a:rPr lang="en-GB" sz="4800" i="1" dirty="0">
                <a:solidFill>
                  <a:srgbClr val="00B0F0"/>
                </a:solidFill>
              </a:rPr>
            </a:br>
            <a:endParaRPr lang="en-GB" sz="4800" dirty="0"/>
          </a:p>
        </p:txBody>
      </p:sp>
    </p:spTree>
    <p:extLst>
      <p:ext uri="{BB962C8B-B14F-4D97-AF65-F5344CB8AC3E}">
        <p14:creationId xmlns:p14="http://schemas.microsoft.com/office/powerpoint/2010/main" val="313524945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n example of a learning story">
            <a:extLst>
              <a:ext uri="{FF2B5EF4-FFF2-40B4-BE49-F238E27FC236}">
                <a16:creationId xmlns:a16="http://schemas.microsoft.com/office/drawing/2014/main" id="{904395DF-CB47-4721-8470-030587E2FE86}"/>
              </a:ext>
            </a:extLst>
          </p:cNvPr>
          <p:cNvPicPr>
            <a:picLocks noGrp="1" noChangeAspect="1"/>
          </p:cNvPicPr>
          <p:nvPr>
            <p:ph idx="1"/>
          </p:nvPr>
        </p:nvPicPr>
        <p:blipFill>
          <a:blip r:embed="rId3"/>
          <a:stretch>
            <a:fillRect/>
          </a:stretch>
        </p:blipFill>
        <p:spPr>
          <a:xfrm>
            <a:off x="584330" y="162824"/>
            <a:ext cx="10836965" cy="5446644"/>
          </a:xfrm>
        </p:spPr>
      </p:pic>
    </p:spTree>
    <p:extLst>
      <p:ext uri="{BB962C8B-B14F-4D97-AF65-F5344CB8AC3E}">
        <p14:creationId xmlns:p14="http://schemas.microsoft.com/office/powerpoint/2010/main" val="91062133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5B1C48-A89D-46CA-8502-E253BD62DCA7}"/>
              </a:ext>
            </a:extLst>
          </p:cNvPr>
          <p:cNvSpPr>
            <a:spLocks noGrp="1"/>
          </p:cNvSpPr>
          <p:nvPr>
            <p:ph type="title"/>
          </p:nvPr>
        </p:nvSpPr>
        <p:spPr/>
        <p:txBody>
          <a:bodyPr>
            <a:noAutofit/>
          </a:bodyPr>
          <a:lstStyle/>
          <a:p>
            <a:r>
              <a:rPr lang="en-GB" sz="2800" dirty="0"/>
              <a:t>Sut </a:t>
            </a:r>
            <a:r>
              <a:rPr lang="en-GB" sz="2800" dirty="0" err="1"/>
              <a:t>fyddech</a:t>
            </a:r>
            <a:r>
              <a:rPr lang="en-GB" sz="2800" dirty="0"/>
              <a:t> </a:t>
            </a:r>
            <a:r>
              <a:rPr lang="en-GB" sz="2800" dirty="0" err="1"/>
              <a:t>chi'n</a:t>
            </a:r>
            <a:r>
              <a:rPr lang="en-GB" sz="2800" dirty="0"/>
              <a:t> </a:t>
            </a:r>
            <a:r>
              <a:rPr lang="en-GB" sz="2800" dirty="0" err="1"/>
              <a:t>cysylltu'r</a:t>
            </a:r>
            <a:r>
              <a:rPr lang="en-GB" sz="2800" dirty="0"/>
              <a:t> </a:t>
            </a:r>
            <a:r>
              <a:rPr lang="en-GB" sz="2800" dirty="0" err="1"/>
              <a:t>stori</a:t>
            </a:r>
            <a:r>
              <a:rPr lang="en-GB" sz="2800" dirty="0"/>
              <a:t> </a:t>
            </a:r>
            <a:r>
              <a:rPr lang="en-GB" sz="2800" dirty="0" err="1"/>
              <a:t>ddysgu</a:t>
            </a:r>
            <a:r>
              <a:rPr lang="en-GB" sz="2800" dirty="0"/>
              <a:t> </a:t>
            </a:r>
            <a:r>
              <a:rPr lang="en-GB" sz="2800" dirty="0" err="1"/>
              <a:t>â'r</a:t>
            </a:r>
            <a:r>
              <a:rPr lang="en-GB" sz="2800" dirty="0"/>
              <a:t> </a:t>
            </a:r>
            <a:r>
              <a:rPr lang="en-GB" sz="2800" dirty="0" err="1"/>
              <a:t>cwricwlwm</a:t>
            </a:r>
            <a:r>
              <a:rPr lang="en-GB" sz="2800" dirty="0"/>
              <a:t>?</a:t>
            </a:r>
            <a:br>
              <a:rPr lang="en-GB" sz="2800" dirty="0"/>
            </a:br>
            <a:r>
              <a:rPr lang="en-GB" sz="2800" dirty="0"/>
              <a:t>Beth </a:t>
            </a:r>
            <a:r>
              <a:rPr lang="en-GB" sz="2800" dirty="0" err="1"/>
              <a:t>arall</a:t>
            </a:r>
            <a:r>
              <a:rPr lang="en-GB" sz="2800" dirty="0"/>
              <a:t> </a:t>
            </a:r>
            <a:r>
              <a:rPr lang="en-GB" sz="2800" dirty="0" err="1"/>
              <a:t>fyddech</a:t>
            </a:r>
            <a:r>
              <a:rPr lang="en-GB" sz="2800" dirty="0"/>
              <a:t> </a:t>
            </a:r>
            <a:r>
              <a:rPr lang="en-GB" sz="2800" dirty="0" err="1"/>
              <a:t>chi'n</a:t>
            </a:r>
            <a:r>
              <a:rPr lang="en-GB" sz="2800" dirty="0"/>
              <a:t> </a:t>
            </a:r>
            <a:r>
              <a:rPr lang="en-GB" sz="2800" dirty="0" err="1"/>
              <a:t>ei</a:t>
            </a:r>
            <a:r>
              <a:rPr lang="en-GB" sz="2800" dirty="0"/>
              <a:t> </a:t>
            </a:r>
            <a:r>
              <a:rPr lang="en-GB" sz="2800" dirty="0" err="1"/>
              <a:t>ychwanegu</a:t>
            </a:r>
            <a:r>
              <a:rPr lang="en-GB" sz="2800" dirty="0"/>
              <a:t>?</a:t>
            </a:r>
            <a:br>
              <a:rPr lang="en-GB" sz="2800" dirty="0"/>
            </a:br>
            <a:r>
              <a:rPr lang="en-GB" sz="2800" i="1" dirty="0">
                <a:solidFill>
                  <a:srgbClr val="00B0F0"/>
                </a:solidFill>
              </a:rPr>
              <a:t>How would you link the learning story to curriculum?</a:t>
            </a:r>
            <a:br>
              <a:rPr lang="en-GB" sz="2800" i="1" dirty="0">
                <a:solidFill>
                  <a:srgbClr val="00B0F0"/>
                </a:solidFill>
              </a:rPr>
            </a:br>
            <a:r>
              <a:rPr lang="en-GB" sz="2800" i="1" dirty="0">
                <a:solidFill>
                  <a:srgbClr val="00B0F0"/>
                </a:solidFill>
              </a:rPr>
              <a:t>What else would you add?</a:t>
            </a:r>
          </a:p>
        </p:txBody>
      </p:sp>
      <p:sp>
        <p:nvSpPr>
          <p:cNvPr id="3" name="Content Placeholder 2">
            <a:extLst>
              <a:ext uri="{FF2B5EF4-FFF2-40B4-BE49-F238E27FC236}">
                <a16:creationId xmlns:a16="http://schemas.microsoft.com/office/drawing/2014/main" id="{30E0DF8E-2F57-4F81-B7B4-5E86FAC169A7}"/>
              </a:ext>
            </a:extLst>
          </p:cNvPr>
          <p:cNvSpPr>
            <a:spLocks noGrp="1"/>
          </p:cNvSpPr>
          <p:nvPr>
            <p:ph idx="1"/>
          </p:nvPr>
        </p:nvSpPr>
        <p:spPr/>
        <p:txBody>
          <a:bodyPr/>
          <a:lstStyle/>
          <a:p>
            <a:r>
              <a:rPr lang="en-GB" dirty="0" err="1"/>
              <a:t>Gweler</a:t>
            </a:r>
            <a:r>
              <a:rPr lang="en-GB" dirty="0"/>
              <a:t> </a:t>
            </a:r>
            <a:r>
              <a:rPr lang="en-GB" dirty="0" err="1"/>
              <a:t>yr</a:t>
            </a:r>
            <a:r>
              <a:rPr lang="en-GB" dirty="0"/>
              <a:t> </a:t>
            </a:r>
            <a:r>
              <a:rPr lang="en-GB" dirty="0" err="1"/>
              <a:t>awgrymiadau</a:t>
            </a:r>
            <a:r>
              <a:rPr lang="en-GB" dirty="0"/>
              <a:t> </a:t>
            </a:r>
            <a:r>
              <a:rPr lang="en-GB" dirty="0" err="1"/>
              <a:t>yn</a:t>
            </a:r>
            <a:r>
              <a:rPr lang="en-GB" dirty="0"/>
              <a:t> y </a:t>
            </a:r>
            <a:r>
              <a:rPr lang="en-GB" dirty="0" err="1"/>
              <a:t>ddolen</a:t>
            </a:r>
            <a:r>
              <a:rPr lang="en-GB" dirty="0"/>
              <a:t> </a:t>
            </a:r>
            <a:r>
              <a:rPr lang="en-GB" dirty="0" err="1"/>
              <a:t>odditano</a:t>
            </a:r>
            <a:endParaRPr lang="en-GB" dirty="0"/>
          </a:p>
          <a:p>
            <a:r>
              <a:rPr lang="en-GB" i="1" dirty="0">
                <a:solidFill>
                  <a:srgbClr val="00B0F0"/>
                </a:solidFill>
              </a:rPr>
              <a:t>See suggestion in link below</a:t>
            </a:r>
          </a:p>
          <a:p>
            <a:r>
              <a:rPr lang="en-GB" dirty="0">
                <a:hlinkClick r:id="rId3"/>
              </a:rPr>
              <a:t>https://uowtsd-my.sharepoint.com/:w:/g/personal/g_tinney_uwtsd_ac_uk/EYgPEISb9FZEtSwqqfyml0UByhRNDJ4xKnVaWugLUGS4hQ?e=oPyFIu</a:t>
            </a:r>
            <a:endParaRPr lang="en-GB" dirty="0"/>
          </a:p>
          <a:p>
            <a:endParaRPr lang="en-GB" dirty="0"/>
          </a:p>
          <a:p>
            <a:endParaRPr lang="en-GB" dirty="0"/>
          </a:p>
        </p:txBody>
      </p:sp>
    </p:spTree>
    <p:extLst>
      <p:ext uri="{BB962C8B-B14F-4D97-AF65-F5344CB8AC3E}">
        <p14:creationId xmlns:p14="http://schemas.microsoft.com/office/powerpoint/2010/main" val="16189269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2D429D-FB15-4695-A80E-405DDE3751E7}"/>
              </a:ext>
            </a:extLst>
          </p:cNvPr>
          <p:cNvSpPr>
            <a:spLocks noGrp="1"/>
          </p:cNvSpPr>
          <p:nvPr>
            <p:ph type="title"/>
          </p:nvPr>
        </p:nvSpPr>
        <p:spPr>
          <a:xfrm>
            <a:off x="838200" y="365125"/>
            <a:ext cx="10515600" cy="211345"/>
          </a:xfrm>
        </p:spPr>
        <p:txBody>
          <a:bodyPr>
            <a:noAutofit/>
          </a:bodyPr>
          <a:lstStyle/>
          <a:p>
            <a:r>
              <a:rPr lang="en-GB" sz="4800" dirty="0" err="1"/>
              <a:t>Cyfeiriadau</a:t>
            </a:r>
            <a:r>
              <a:rPr lang="en-GB" sz="4800" dirty="0"/>
              <a:t> / </a:t>
            </a:r>
            <a:r>
              <a:rPr lang="en-GB" sz="4800" i="1" dirty="0">
                <a:solidFill>
                  <a:srgbClr val="00B0F0"/>
                </a:solidFill>
              </a:rPr>
              <a:t>References</a:t>
            </a:r>
          </a:p>
        </p:txBody>
      </p:sp>
      <p:sp>
        <p:nvSpPr>
          <p:cNvPr id="3" name="Content Placeholder 2">
            <a:extLst>
              <a:ext uri="{FF2B5EF4-FFF2-40B4-BE49-F238E27FC236}">
                <a16:creationId xmlns:a16="http://schemas.microsoft.com/office/drawing/2014/main" id="{1EB15CF8-07A6-494F-BE57-20CD307A4A0D}"/>
              </a:ext>
            </a:extLst>
          </p:cNvPr>
          <p:cNvSpPr>
            <a:spLocks noGrp="1"/>
          </p:cNvSpPr>
          <p:nvPr>
            <p:ph idx="1"/>
          </p:nvPr>
        </p:nvSpPr>
        <p:spPr>
          <a:xfrm>
            <a:off x="419100" y="914400"/>
            <a:ext cx="11353800" cy="4790661"/>
          </a:xfrm>
        </p:spPr>
        <p:txBody>
          <a:bodyPr>
            <a:normAutofit fontScale="70000" lnSpcReduction="20000"/>
          </a:bodyPr>
          <a:lstStyle/>
          <a:p>
            <a:pPr marL="0" indent="0">
              <a:buNone/>
            </a:pPr>
            <a:r>
              <a:rPr lang="en-GB" sz="3400" dirty="0"/>
              <a:t>Alexander, S. (2021) </a:t>
            </a:r>
            <a:r>
              <a:rPr lang="en-GB" sz="3400" i="1" dirty="0"/>
              <a:t>Learning Stories: What is a Learning Story? And is it a good way of assessing a child's learning? </a:t>
            </a:r>
            <a:r>
              <a:rPr lang="en-GB" sz="3400" dirty="0">
                <a:hlinkClick r:id="rId3"/>
              </a:rPr>
              <a:t>https://www.myece.org.nz/educational-curriculum-aspects/227-learning-stories</a:t>
            </a:r>
            <a:r>
              <a:rPr lang="en-GB" sz="3400" dirty="0"/>
              <a:t> (Accessed 16th September 2021).</a:t>
            </a:r>
          </a:p>
          <a:p>
            <a:pPr marL="0" indent="0">
              <a:buNone/>
            </a:pPr>
            <a:r>
              <a:rPr lang="en-GB" sz="3400" dirty="0"/>
              <a:t>Campbell, C., Jobling, W. and Howitt, C. (2021) </a:t>
            </a:r>
            <a:r>
              <a:rPr lang="en-GB" sz="3400" i="1" dirty="0"/>
              <a:t>Science in Early Childhood. Cambridge: Cambridge University Press.</a:t>
            </a:r>
          </a:p>
          <a:p>
            <a:pPr marL="0" indent="0">
              <a:buNone/>
            </a:pPr>
            <a:r>
              <a:rPr lang="en-GB" sz="3400" i="1" dirty="0"/>
              <a:t>Drummond, T. (no date) Looking Closely at Children Writing Learning Stories </a:t>
            </a:r>
            <a:r>
              <a:rPr lang="en-GB" sz="3400" dirty="0">
                <a:hlinkClick r:id="rId4"/>
              </a:rPr>
              <a:t>https://tomdrummond.com/looking-closely-at-children/writing-learning-stories/</a:t>
            </a:r>
            <a:r>
              <a:rPr lang="en-GB" sz="3400" dirty="0"/>
              <a:t> (Accessed 16</a:t>
            </a:r>
            <a:r>
              <a:rPr lang="en-GB" sz="3400" baseline="30000" dirty="0"/>
              <a:t>th</a:t>
            </a:r>
            <a:r>
              <a:rPr lang="en-GB" sz="3400" dirty="0"/>
              <a:t> September 2021).</a:t>
            </a:r>
          </a:p>
          <a:p>
            <a:pPr marL="0" indent="0">
              <a:buNone/>
            </a:pPr>
            <a:r>
              <a:rPr lang="en-GB" sz="3400" dirty="0"/>
              <a:t>Welsh Government (2021) </a:t>
            </a:r>
            <a:r>
              <a:rPr lang="en-GB" sz="3400" i="1" dirty="0"/>
              <a:t>Assessment Arrangements: Subordinate Legislation Resultant of the Curriculum and Assessment (Wales) Act 2021 Consultation Document </a:t>
            </a:r>
            <a:r>
              <a:rPr lang="en-GB" sz="3400" dirty="0">
                <a:hlinkClick r:id="rId5"/>
              </a:rPr>
              <a:t>https://gov.wales/sites/default/files/consultations/2021-09/assessment-arrangements-consultation-document.pdf</a:t>
            </a:r>
            <a:r>
              <a:rPr lang="en-GB" sz="3400" dirty="0"/>
              <a:t> (Accessed 16th September 2021).</a:t>
            </a:r>
          </a:p>
          <a:p>
            <a:pPr marL="0" indent="0">
              <a:buNone/>
            </a:pPr>
            <a:r>
              <a:rPr lang="en-GB" sz="3400" dirty="0" err="1"/>
              <a:t>Llywodraeth</a:t>
            </a:r>
            <a:r>
              <a:rPr lang="en-GB" sz="3400" dirty="0"/>
              <a:t> Cymru (2021) </a:t>
            </a:r>
            <a:r>
              <a:rPr lang="en-GB" sz="3400" dirty="0" err="1"/>
              <a:t>Trefniadau</a:t>
            </a:r>
            <a:r>
              <a:rPr lang="en-GB" sz="3400" dirty="0"/>
              <a:t> </a:t>
            </a:r>
            <a:r>
              <a:rPr lang="en-GB" sz="3400" dirty="0" err="1"/>
              <a:t>Asesu</a:t>
            </a:r>
            <a:r>
              <a:rPr lang="en-GB" sz="3400" dirty="0"/>
              <a:t>: Is-</a:t>
            </a:r>
            <a:r>
              <a:rPr lang="en-GB" sz="3400" dirty="0" err="1"/>
              <a:t>ddeddfwriaeth</a:t>
            </a:r>
            <a:r>
              <a:rPr lang="en-GB" sz="3400" dirty="0"/>
              <a:t> o </a:t>
            </a:r>
            <a:r>
              <a:rPr lang="en-GB" sz="3400" dirty="0" err="1"/>
              <a:t>ganlyniad</a:t>
            </a:r>
            <a:r>
              <a:rPr lang="en-GB" sz="3400" dirty="0"/>
              <a:t> </a:t>
            </a:r>
            <a:r>
              <a:rPr lang="en-GB" sz="3400" dirty="0" err="1"/>
              <a:t>i</a:t>
            </a:r>
            <a:r>
              <a:rPr lang="en-GB" sz="3400" dirty="0"/>
              <a:t> </a:t>
            </a:r>
            <a:r>
              <a:rPr lang="en-GB" sz="3400" dirty="0" err="1"/>
              <a:t>Ddeddf</a:t>
            </a:r>
            <a:r>
              <a:rPr lang="en-GB" sz="3400" dirty="0"/>
              <a:t> </a:t>
            </a:r>
            <a:r>
              <a:rPr lang="en-GB" sz="3400" dirty="0" err="1"/>
              <a:t>Cwricwlwm</a:t>
            </a:r>
            <a:r>
              <a:rPr lang="en-GB" sz="3400" dirty="0"/>
              <a:t> ac </a:t>
            </a:r>
            <a:r>
              <a:rPr lang="en-GB" sz="3400" dirty="0" err="1"/>
              <a:t>Asesu</a:t>
            </a:r>
            <a:r>
              <a:rPr lang="en-GB" sz="3400" dirty="0"/>
              <a:t> (Cymru) 2021 </a:t>
            </a:r>
            <a:r>
              <a:rPr lang="en-GB" sz="3400" dirty="0" err="1"/>
              <a:t>Dogfen</a:t>
            </a:r>
            <a:r>
              <a:rPr lang="en-GB" sz="3400" dirty="0"/>
              <a:t> </a:t>
            </a:r>
            <a:r>
              <a:rPr lang="en-GB" sz="3400" dirty="0" err="1"/>
              <a:t>Ymgynghori</a:t>
            </a:r>
            <a:r>
              <a:rPr lang="en-GB" sz="3400" dirty="0"/>
              <a:t>. </a:t>
            </a:r>
            <a:r>
              <a:rPr lang="en-GB" sz="3400" dirty="0">
                <a:hlinkClick r:id="rId6"/>
              </a:rPr>
              <a:t>https://llyw.cymru/sites/default/files/consultations/2021-09/trefniadau-asesu-dogfen-ymgynghori_0.pdf</a:t>
            </a:r>
            <a:r>
              <a:rPr lang="en-GB" sz="3400" dirty="0"/>
              <a:t>  (</a:t>
            </a:r>
            <a:r>
              <a:rPr lang="en-GB" sz="3400" dirty="0" err="1"/>
              <a:t>Darllenwyd</a:t>
            </a:r>
            <a:r>
              <a:rPr lang="en-GB" sz="3400" dirty="0"/>
              <a:t> 16eg Medi 2021).</a:t>
            </a:r>
          </a:p>
          <a:p>
            <a:pPr marL="0" indent="0">
              <a:buNone/>
            </a:pPr>
            <a:endParaRPr lang="en-GB" sz="3400" dirty="0"/>
          </a:p>
          <a:p>
            <a:pPr marL="0" indent="0">
              <a:buNone/>
            </a:pPr>
            <a:endParaRPr lang="en-GB" i="1" dirty="0"/>
          </a:p>
        </p:txBody>
      </p:sp>
    </p:spTree>
    <p:extLst>
      <p:ext uri="{BB962C8B-B14F-4D97-AF65-F5344CB8AC3E}">
        <p14:creationId xmlns:p14="http://schemas.microsoft.com/office/powerpoint/2010/main" val="911867704"/>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clbl:label id="{553f0066-c24e-444c-9c2a-7427c31ebeab}" enabled="1" method="Standard" siteId="{e5aafe7c-971b-4ab7-b039-141ad36acec0}" contentBits="1" removed="0"/>
</clbl:labelList>
</file>

<file path=docProps/app.xml><?xml version="1.0" encoding="utf-8"?>
<Properties xmlns="http://schemas.openxmlformats.org/officeDocument/2006/extended-properties" xmlns:vt="http://schemas.openxmlformats.org/officeDocument/2006/docPropsVTypes">
  <TotalTime>0</TotalTime>
  <Words>3912</Words>
  <Application>Microsoft Office PowerPoint</Application>
  <PresentationFormat>Widescreen</PresentationFormat>
  <Paragraphs>411</Paragraphs>
  <Slides>38</Slides>
  <Notes>38</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38</vt:i4>
      </vt:variant>
    </vt:vector>
  </HeadingPairs>
  <TitlesOfParts>
    <vt:vector size="41" baseType="lpstr">
      <vt:lpstr>Arial</vt:lpstr>
      <vt:lpstr>Calibri</vt:lpstr>
      <vt:lpstr>Office Theme</vt:lpstr>
      <vt:lpstr>EAEY5005/C  Syndod a rhyfeddod – gwyddoniaeth, mathemateg a’r awyr agored  Awe and Wonder: science, mathematics and the outdoors</vt:lpstr>
      <vt:lpstr>Adnoddau / Resources</vt:lpstr>
      <vt:lpstr>Content / Cynnwys</vt:lpstr>
      <vt:lpstr>Sut allwn dogfenni ac asesu dysgu? </vt:lpstr>
      <vt:lpstr>How can we document and assess this learning? </vt:lpstr>
      <vt:lpstr> Trefniadau Asesu: Is-ddeddfwriaeth o ganlyniad i Ddeddf Cwricwlwm ac Asesu (Cymru) 2021 </vt:lpstr>
      <vt:lpstr>Assessment Arrangements: Subordinate Legislation Resultant of the Curriculum and Assessment (Wales) Act 2021  </vt:lpstr>
      <vt:lpstr>Mae Gwyddoniaeth a Mathamataeg yn rhan o’r 4 pwrpas mwy cyffredinol </vt:lpstr>
      <vt:lpstr> Science and Mathematics are part of the broader 4 purposes</vt:lpstr>
      <vt:lpstr>Cylchred cynllunio, dogfenni a gwethuso Cycle of planning, documenting and evaluation</vt:lpstr>
      <vt:lpstr>    Arsylwi gwyddoniaeth a mathamateg mewn chwarae </vt:lpstr>
      <vt:lpstr>    Observation of science and mathematics in play</vt:lpstr>
      <vt:lpstr>Mae angen i oedolion adnabod a chefnogi dysgu gwyddonol a mathemategol </vt:lpstr>
      <vt:lpstr> Adults need to be able to recognize and support science and mathematical learning in both child-led and adult led learning</vt:lpstr>
      <vt:lpstr>Mae oedolion yn rhoi cyfleodd i blant ailadrodd ac atgyfnerthu dysgu mewn gwahanol ffyrdd </vt:lpstr>
      <vt:lpstr>Adults provide children opportunities to repeat and consolidate learning in different ways.</vt:lpstr>
      <vt:lpstr>Gwneud-ystyr  / Dysgu                                          Meaning-making / Learning</vt:lpstr>
      <vt:lpstr>Trafodwch  / Discuss</vt:lpstr>
      <vt:lpstr>Sut mae oedolion yn monitro deallusrwydd a cynnydd?  </vt:lpstr>
      <vt:lpstr>Sut mae oedolion yn monitro deallusrwydd a cynnydd?  </vt:lpstr>
      <vt:lpstr>  How do adults monitor understanding and progress?</vt:lpstr>
      <vt:lpstr>  How do adults monitor understanding and progress?</vt:lpstr>
      <vt:lpstr>Gwahanol fathau o asesu</vt:lpstr>
      <vt:lpstr>Different ways of assessing </vt:lpstr>
      <vt:lpstr>Dogfenaeth</vt:lpstr>
      <vt:lpstr>Documentation</vt:lpstr>
      <vt:lpstr>Dull Reggio Emilia  </vt:lpstr>
      <vt:lpstr> Reggio Emilia approach</vt:lpstr>
      <vt:lpstr>PowerPoint Presentation</vt:lpstr>
      <vt:lpstr> Storiau Dysgu- Te Whariki  </vt:lpstr>
      <vt:lpstr>  Learning stories- Te Whariki</vt:lpstr>
      <vt:lpstr>PowerPoint Presentation</vt:lpstr>
      <vt:lpstr>Storiau Dysgu- Te Whariki Learning Stories- Te Whariki</vt:lpstr>
      <vt:lpstr>PowerPoint Presentation</vt:lpstr>
      <vt:lpstr>Sut allai oedolion dogfenni ac asesu gwyddoniaeth / mathamateg gan ddefnyddio dulliau arloesol? How might adults document and assess science / mathematics using innovative methods? </vt:lpstr>
      <vt:lpstr>PowerPoint Presentation</vt:lpstr>
      <vt:lpstr>Sut fyddech chi'n cysylltu'r stori ddysgu â'r cwricwlwm? Beth arall fyddech chi'n ei ychwanegu? How would you link the learning story to curriculum? What else would you add?</vt:lpstr>
      <vt:lpstr>Cyfeiriadau /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Simon Young</dc:creator>
  <cp:lastModifiedBy>Glenda Tinney</cp:lastModifiedBy>
  <cp:revision>5</cp:revision>
  <dcterms:created xsi:type="dcterms:W3CDTF">2022-07-11T13:19:46Z</dcterms:created>
  <dcterms:modified xsi:type="dcterms:W3CDTF">2023-08-13T11:10:37Z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HeaderLocations">
    <vt:lpwstr>Office Theme:8</vt:lpwstr>
  </property>
  <property fmtid="{D5CDD505-2E9C-101B-9397-08002B2CF9AE}" pid="3" name="ClassificationContentMarkingHeaderText">
    <vt:lpwstr>PUBLIC / CYHOEDDUS</vt:lpwstr>
  </property>
</Properties>
</file>