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8" r:id="rId5"/>
    <p:sldId id="302" r:id="rId6"/>
    <p:sldId id="357" r:id="rId7"/>
    <p:sldId id="303" r:id="rId8"/>
    <p:sldId id="314" r:id="rId9"/>
    <p:sldId id="310" r:id="rId10"/>
    <p:sldId id="306" r:id="rId11"/>
    <p:sldId id="339" r:id="rId12"/>
    <p:sldId id="318" r:id="rId13"/>
    <p:sldId id="311" r:id="rId14"/>
    <p:sldId id="363" r:id="rId15"/>
    <p:sldId id="365" r:id="rId16"/>
    <p:sldId id="358" r:id="rId17"/>
    <p:sldId id="362" r:id="rId18"/>
    <p:sldId id="359" r:id="rId19"/>
    <p:sldId id="360" r:id="rId20"/>
    <p:sldId id="361" r:id="rId21"/>
    <p:sldId id="364" r:id="rId22"/>
    <p:sldId id="366" r:id="rId23"/>
    <p:sldId id="312" r:id="rId24"/>
    <p:sldId id="367" r:id="rId25"/>
    <p:sldId id="370" r:id="rId26"/>
    <p:sldId id="368" r:id="rId27"/>
    <p:sldId id="369" r:id="rId28"/>
    <p:sldId id="371" r:id="rId29"/>
    <p:sldId id="344" r:id="rId30"/>
    <p:sldId id="372" r:id="rId31"/>
    <p:sldId id="319" r:id="rId32"/>
  </p:sldIdLst>
  <p:sldSz cx="12192000" cy="6858000"/>
  <p:notesSz cx="6858000" cy="9144000"/>
  <p:custDataLst>
    <p:tags r:id="rId3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47FB"/>
    <a:srgbClr val="8904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8D22CB-56F2-4E80-A449-09BC72AB785B}" v="1" dt="2024-10-13T12:50:25.0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9" autoAdjust="0"/>
  </p:normalViewPr>
  <p:slideViewPr>
    <p:cSldViewPr snapToGrid="0">
      <p:cViewPr varScale="1">
        <p:scale>
          <a:sx n="86" d="100"/>
          <a:sy n="86" d="100"/>
        </p:scale>
        <p:origin x="42"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gs" Target="tags/tag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on Phillips" userId="ceb937aa-b9c3-4941-91d8-fdd18470a62e" providerId="ADAL" clId="{838D22CB-56F2-4E80-A449-09BC72AB785B}"/>
    <pc:docChg chg="undo custSel addSld delSld modSld">
      <pc:chgData name="Marion Phillips" userId="ceb937aa-b9c3-4941-91d8-fdd18470a62e" providerId="ADAL" clId="{838D22CB-56F2-4E80-A449-09BC72AB785B}" dt="2024-10-13T12:51:18.426" v="39" actId="20577"/>
      <pc:docMkLst>
        <pc:docMk/>
      </pc:docMkLst>
      <pc:sldChg chg="modSp modAnim">
        <pc:chgData name="Marion Phillips" userId="ceb937aa-b9c3-4941-91d8-fdd18470a62e" providerId="ADAL" clId="{838D22CB-56F2-4E80-A449-09BC72AB785B}" dt="2024-10-13T12:50:25.078" v="23" actId="6549"/>
        <pc:sldMkLst>
          <pc:docMk/>
          <pc:sldMk cId="1697878482" sldId="302"/>
        </pc:sldMkLst>
        <pc:spChg chg="mod">
          <ac:chgData name="Marion Phillips" userId="ceb937aa-b9c3-4941-91d8-fdd18470a62e" providerId="ADAL" clId="{838D22CB-56F2-4E80-A449-09BC72AB785B}" dt="2024-10-13T12:50:25.078" v="23" actId="6549"/>
          <ac:spMkLst>
            <pc:docMk/>
            <pc:sldMk cId="1697878482" sldId="302"/>
            <ac:spMk id="3" creationId="{40B214EE-EED3-6B06-6C0E-D7EE79181079}"/>
          </ac:spMkLst>
        </pc:spChg>
      </pc:sldChg>
      <pc:sldChg chg="modSp mod">
        <pc:chgData name="Marion Phillips" userId="ceb937aa-b9c3-4941-91d8-fdd18470a62e" providerId="ADAL" clId="{838D22CB-56F2-4E80-A449-09BC72AB785B}" dt="2024-10-13T12:51:18.426" v="39" actId="20577"/>
        <pc:sldMkLst>
          <pc:docMk/>
          <pc:sldMk cId="1379276481" sldId="310"/>
        </pc:sldMkLst>
        <pc:spChg chg="mod">
          <ac:chgData name="Marion Phillips" userId="ceb937aa-b9c3-4941-91d8-fdd18470a62e" providerId="ADAL" clId="{838D22CB-56F2-4E80-A449-09BC72AB785B}" dt="2024-10-13T08:31:22.660" v="20" actId="20577"/>
          <ac:spMkLst>
            <pc:docMk/>
            <pc:sldMk cId="1379276481" sldId="310"/>
            <ac:spMk id="2" creationId="{7129CA0F-5F0F-CB3F-8514-CA363642B631}"/>
          </ac:spMkLst>
        </pc:spChg>
        <pc:spChg chg="mod">
          <ac:chgData name="Marion Phillips" userId="ceb937aa-b9c3-4941-91d8-fdd18470a62e" providerId="ADAL" clId="{838D22CB-56F2-4E80-A449-09BC72AB785B}" dt="2024-10-13T12:51:18.426" v="39" actId="20577"/>
          <ac:spMkLst>
            <pc:docMk/>
            <pc:sldMk cId="1379276481" sldId="310"/>
            <ac:spMk id="3" creationId="{156A16F3-5F08-897C-325A-F7EDEFEF1C20}"/>
          </ac:spMkLst>
        </pc:spChg>
      </pc:sldChg>
      <pc:sldChg chg="del">
        <pc:chgData name="Marion Phillips" userId="ceb937aa-b9c3-4941-91d8-fdd18470a62e" providerId="ADAL" clId="{838D22CB-56F2-4E80-A449-09BC72AB785B}" dt="2024-10-13T08:29:27.837" v="0" actId="47"/>
        <pc:sldMkLst>
          <pc:docMk/>
          <pc:sldMk cId="1389389048" sldId="323"/>
        </pc:sldMkLst>
      </pc:sldChg>
      <pc:sldChg chg="del">
        <pc:chgData name="Marion Phillips" userId="ceb937aa-b9c3-4941-91d8-fdd18470a62e" providerId="ADAL" clId="{838D22CB-56F2-4E80-A449-09BC72AB785B}" dt="2024-10-13T08:29:32.807" v="3" actId="47"/>
        <pc:sldMkLst>
          <pc:docMk/>
          <pc:sldMk cId="1001723879" sldId="325"/>
        </pc:sldMkLst>
      </pc:sldChg>
      <pc:sldChg chg="del">
        <pc:chgData name="Marion Phillips" userId="ceb937aa-b9c3-4941-91d8-fdd18470a62e" providerId="ADAL" clId="{838D22CB-56F2-4E80-A449-09BC72AB785B}" dt="2024-10-13T08:29:32.091" v="2" actId="47"/>
        <pc:sldMkLst>
          <pc:docMk/>
          <pc:sldMk cId="2487458962" sldId="337"/>
        </pc:sldMkLst>
      </pc:sldChg>
      <pc:sldChg chg="del">
        <pc:chgData name="Marion Phillips" userId="ceb937aa-b9c3-4941-91d8-fdd18470a62e" providerId="ADAL" clId="{838D22CB-56F2-4E80-A449-09BC72AB785B}" dt="2024-10-13T08:29:33.975" v="4" actId="47"/>
        <pc:sldMkLst>
          <pc:docMk/>
          <pc:sldMk cId="2281316332" sldId="350"/>
        </pc:sldMkLst>
      </pc:sldChg>
      <pc:sldChg chg="del">
        <pc:chgData name="Marion Phillips" userId="ceb937aa-b9c3-4941-91d8-fdd18470a62e" providerId="ADAL" clId="{838D22CB-56F2-4E80-A449-09BC72AB785B}" dt="2024-10-13T08:29:35.148" v="5" actId="47"/>
        <pc:sldMkLst>
          <pc:docMk/>
          <pc:sldMk cId="866135935" sldId="354"/>
        </pc:sldMkLst>
      </pc:sldChg>
      <pc:sldChg chg="del">
        <pc:chgData name="Marion Phillips" userId="ceb937aa-b9c3-4941-91d8-fdd18470a62e" providerId="ADAL" clId="{838D22CB-56F2-4E80-A449-09BC72AB785B}" dt="2024-10-13T08:29:31.089" v="1" actId="47"/>
        <pc:sldMkLst>
          <pc:docMk/>
          <pc:sldMk cId="3459703770" sldId="373"/>
        </pc:sldMkLst>
      </pc:sldChg>
      <pc:sldChg chg="new del">
        <pc:chgData name="Marion Phillips" userId="ceb937aa-b9c3-4941-91d8-fdd18470a62e" providerId="ADAL" clId="{838D22CB-56F2-4E80-A449-09BC72AB785B}" dt="2024-10-13T12:50:09.949" v="22" actId="680"/>
        <pc:sldMkLst>
          <pc:docMk/>
          <pc:sldMk cId="4057953168" sldId="37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43A8F2-2012-4F48-B2CF-22F145908C11}"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386BE523-8E2E-7249-8BB9-E3856F75FE2C}">
      <dgm:prSet phldrT="[Text]"/>
      <dgm:spPr/>
      <dgm:t>
        <a:bodyPr/>
        <a:lstStyle/>
        <a:p>
          <a:r>
            <a:rPr lang="en-US" dirty="0"/>
            <a:t>Preconstruction </a:t>
          </a:r>
        </a:p>
      </dgm:t>
    </dgm:pt>
    <dgm:pt modelId="{F600ED0D-A69B-A54A-B61A-B64E2CFA75DE}" type="parTrans" cxnId="{A82F23AB-6C68-9F41-8F97-E595056EE752}">
      <dgm:prSet/>
      <dgm:spPr/>
      <dgm:t>
        <a:bodyPr/>
        <a:lstStyle/>
        <a:p>
          <a:endParaRPr lang="en-US"/>
        </a:p>
      </dgm:t>
    </dgm:pt>
    <dgm:pt modelId="{B81A7E87-32DA-DD48-8F09-00E9DC380AB1}" type="sibTrans" cxnId="{A82F23AB-6C68-9F41-8F97-E595056EE752}">
      <dgm:prSet/>
      <dgm:spPr/>
      <dgm:t>
        <a:bodyPr/>
        <a:lstStyle/>
        <a:p>
          <a:endParaRPr lang="en-US"/>
        </a:p>
      </dgm:t>
    </dgm:pt>
    <dgm:pt modelId="{616CBCC0-43E4-4645-B7B3-A0C1D0681EB4}">
      <dgm:prSet phldrT="[Text]"/>
      <dgm:spPr/>
      <dgm:t>
        <a:bodyPr/>
        <a:lstStyle/>
        <a:p>
          <a:r>
            <a:rPr lang="en-US" dirty="0"/>
            <a:t>Determine learning content and outcomes</a:t>
          </a:r>
        </a:p>
      </dgm:t>
    </dgm:pt>
    <dgm:pt modelId="{F141203C-CA5A-214C-8FF7-363A74E72FBD}" type="parTrans" cxnId="{61F6A0DD-331C-7D41-8D64-FA6C6A79E90F}">
      <dgm:prSet/>
      <dgm:spPr/>
      <dgm:t>
        <a:bodyPr/>
        <a:lstStyle/>
        <a:p>
          <a:endParaRPr lang="en-US"/>
        </a:p>
      </dgm:t>
    </dgm:pt>
    <dgm:pt modelId="{96189869-8751-824F-95AB-AD9CA1823ED6}" type="sibTrans" cxnId="{61F6A0DD-331C-7D41-8D64-FA6C6A79E90F}">
      <dgm:prSet/>
      <dgm:spPr/>
      <dgm:t>
        <a:bodyPr/>
        <a:lstStyle/>
        <a:p>
          <a:endParaRPr lang="en-US"/>
        </a:p>
      </dgm:t>
    </dgm:pt>
    <dgm:pt modelId="{BB77A4A4-3D09-1E46-8127-2483914EB29B}">
      <dgm:prSet phldrT="[Text]"/>
      <dgm:spPr/>
      <dgm:t>
        <a:bodyPr/>
        <a:lstStyle/>
        <a:p>
          <a:r>
            <a:rPr lang="en-US" dirty="0"/>
            <a:t>Design the learning sequence </a:t>
          </a:r>
        </a:p>
      </dgm:t>
    </dgm:pt>
    <dgm:pt modelId="{7ED1B8A9-6473-5447-95FC-F512F1729EF5}" type="parTrans" cxnId="{3C289173-D5B0-924E-A251-03041482061B}">
      <dgm:prSet/>
      <dgm:spPr/>
      <dgm:t>
        <a:bodyPr/>
        <a:lstStyle/>
        <a:p>
          <a:endParaRPr lang="en-US"/>
        </a:p>
      </dgm:t>
    </dgm:pt>
    <dgm:pt modelId="{9F4EEEAA-A2BA-D341-A55F-B10BE4519A12}" type="sibTrans" cxnId="{3C289173-D5B0-924E-A251-03041482061B}">
      <dgm:prSet/>
      <dgm:spPr/>
      <dgm:t>
        <a:bodyPr/>
        <a:lstStyle/>
        <a:p>
          <a:endParaRPr lang="en-US"/>
        </a:p>
      </dgm:t>
    </dgm:pt>
    <dgm:pt modelId="{4AE1B5D6-6EBB-FD44-8A06-01162186DF8D}">
      <dgm:prSet phldrT="[Text]"/>
      <dgm:spPr/>
      <dgm:t>
        <a:bodyPr/>
        <a:lstStyle/>
        <a:p>
          <a:r>
            <a:rPr lang="en-US" dirty="0"/>
            <a:t>Laying the foundation</a:t>
          </a:r>
        </a:p>
      </dgm:t>
    </dgm:pt>
    <dgm:pt modelId="{1A875A62-0146-FD43-BA44-53C6F5347479}" type="parTrans" cxnId="{695CE4CC-5968-6040-90F1-C6235836E301}">
      <dgm:prSet/>
      <dgm:spPr/>
      <dgm:t>
        <a:bodyPr/>
        <a:lstStyle/>
        <a:p>
          <a:endParaRPr lang="en-US"/>
        </a:p>
      </dgm:t>
    </dgm:pt>
    <dgm:pt modelId="{EC1036DF-6A78-204B-B034-1C8B81E9C140}" type="sibTrans" cxnId="{695CE4CC-5968-6040-90F1-C6235836E301}">
      <dgm:prSet/>
      <dgm:spPr/>
      <dgm:t>
        <a:bodyPr/>
        <a:lstStyle/>
        <a:p>
          <a:endParaRPr lang="en-US"/>
        </a:p>
      </dgm:t>
    </dgm:pt>
    <dgm:pt modelId="{4EE292B9-B103-DF4A-A6DA-16FBD7795C89}">
      <dgm:prSet phldrT="[Text]"/>
      <dgm:spPr/>
      <dgm:t>
        <a:bodyPr/>
        <a:lstStyle/>
        <a:p>
          <a:r>
            <a:rPr lang="en-US" dirty="0"/>
            <a:t>Preview the learning and objectives</a:t>
          </a:r>
        </a:p>
      </dgm:t>
    </dgm:pt>
    <dgm:pt modelId="{D6433418-DF38-B84A-9C9D-4C0FD96B013F}" type="parTrans" cxnId="{6C81DAD8-F1EA-9E40-9B24-351981FE6B51}">
      <dgm:prSet/>
      <dgm:spPr/>
      <dgm:t>
        <a:bodyPr/>
        <a:lstStyle/>
        <a:p>
          <a:endParaRPr lang="en-US"/>
        </a:p>
      </dgm:t>
    </dgm:pt>
    <dgm:pt modelId="{B1F7C3F3-6BFE-A749-A908-4C3E8518D05F}" type="sibTrans" cxnId="{6C81DAD8-F1EA-9E40-9B24-351981FE6B51}">
      <dgm:prSet/>
      <dgm:spPr/>
      <dgm:t>
        <a:bodyPr/>
        <a:lstStyle/>
        <a:p>
          <a:endParaRPr lang="en-US"/>
        </a:p>
      </dgm:t>
    </dgm:pt>
    <dgm:pt modelId="{98E25B08-0B47-7144-A68B-F4AA0354B9AA}">
      <dgm:prSet phldrT="[Text]"/>
      <dgm:spPr/>
      <dgm:t>
        <a:bodyPr/>
        <a:lstStyle/>
        <a:p>
          <a:r>
            <a:rPr lang="en-US" dirty="0"/>
            <a:t>Link to existing knowledge </a:t>
          </a:r>
        </a:p>
      </dgm:t>
    </dgm:pt>
    <dgm:pt modelId="{59696F35-1BB5-6745-8B84-5EC9EA0ADFA9}" type="parTrans" cxnId="{F10C8748-D83C-F44D-BE34-0FAD3AC78CC0}">
      <dgm:prSet/>
      <dgm:spPr/>
      <dgm:t>
        <a:bodyPr/>
        <a:lstStyle/>
        <a:p>
          <a:endParaRPr lang="en-US"/>
        </a:p>
      </dgm:t>
    </dgm:pt>
    <dgm:pt modelId="{EA274E41-113C-AB4C-80CE-E9D2C50E9C1E}" type="sibTrans" cxnId="{F10C8748-D83C-F44D-BE34-0FAD3AC78CC0}">
      <dgm:prSet/>
      <dgm:spPr/>
      <dgm:t>
        <a:bodyPr/>
        <a:lstStyle/>
        <a:p>
          <a:endParaRPr lang="en-US"/>
        </a:p>
      </dgm:t>
    </dgm:pt>
    <dgm:pt modelId="{8B3C0D95-8B9C-4943-B1D9-3C4E8A575105}">
      <dgm:prSet phldrT="[Text]"/>
      <dgm:spPr/>
      <dgm:t>
        <a:bodyPr/>
        <a:lstStyle/>
        <a:p>
          <a:r>
            <a:rPr lang="en-US" dirty="0"/>
            <a:t>Knowledge construction </a:t>
          </a:r>
        </a:p>
      </dgm:t>
    </dgm:pt>
    <dgm:pt modelId="{45F77D27-22A5-3A4A-A830-C1ED1A2A5AAF}" type="parTrans" cxnId="{0E9F03DA-A46C-2049-A7EC-0CFBE2EA6256}">
      <dgm:prSet/>
      <dgm:spPr/>
      <dgm:t>
        <a:bodyPr/>
        <a:lstStyle/>
        <a:p>
          <a:endParaRPr lang="en-US"/>
        </a:p>
      </dgm:t>
    </dgm:pt>
    <dgm:pt modelId="{1B8FB343-162A-AF4A-A606-7D01FC39796D}" type="sibTrans" cxnId="{0E9F03DA-A46C-2049-A7EC-0CFBE2EA6256}">
      <dgm:prSet/>
      <dgm:spPr/>
      <dgm:t>
        <a:bodyPr/>
        <a:lstStyle/>
        <a:p>
          <a:endParaRPr lang="en-US"/>
        </a:p>
      </dgm:t>
    </dgm:pt>
    <dgm:pt modelId="{C9E36AEB-96C4-CA40-B0FA-1D14157CAE62}">
      <dgm:prSet phldrT="[Text]"/>
      <dgm:spPr/>
      <dgm:t>
        <a:bodyPr/>
        <a:lstStyle/>
        <a:p>
          <a:r>
            <a:rPr lang="en-US" dirty="0"/>
            <a:t>Select learning strategies </a:t>
          </a:r>
        </a:p>
      </dgm:t>
    </dgm:pt>
    <dgm:pt modelId="{FD5A1764-95B1-C449-A1E3-7868550633B1}" type="parTrans" cxnId="{7C1C68EE-0DD7-2743-AF20-27C457F53F86}">
      <dgm:prSet/>
      <dgm:spPr/>
      <dgm:t>
        <a:bodyPr/>
        <a:lstStyle/>
        <a:p>
          <a:endParaRPr lang="en-US"/>
        </a:p>
      </dgm:t>
    </dgm:pt>
    <dgm:pt modelId="{592693FB-15AD-3641-8E99-941033B51F0C}" type="sibTrans" cxnId="{7C1C68EE-0DD7-2743-AF20-27C457F53F86}">
      <dgm:prSet/>
      <dgm:spPr/>
      <dgm:t>
        <a:bodyPr/>
        <a:lstStyle/>
        <a:p>
          <a:endParaRPr lang="en-US"/>
        </a:p>
      </dgm:t>
    </dgm:pt>
    <dgm:pt modelId="{B137AA99-8778-094A-9091-00C8B7C57CFC}">
      <dgm:prSet phldrT="[Text]"/>
      <dgm:spPr/>
      <dgm:t>
        <a:bodyPr/>
        <a:lstStyle/>
        <a:p>
          <a:r>
            <a:rPr lang="en-US" dirty="0"/>
            <a:t>Implement and guide practice </a:t>
          </a:r>
        </a:p>
      </dgm:t>
    </dgm:pt>
    <dgm:pt modelId="{DEF64688-E020-7B4B-88FF-7158F08F51E2}" type="parTrans" cxnId="{BACB04E8-0A2D-724F-A444-A184DF583DF2}">
      <dgm:prSet/>
      <dgm:spPr/>
      <dgm:t>
        <a:bodyPr/>
        <a:lstStyle/>
        <a:p>
          <a:endParaRPr lang="en-US"/>
        </a:p>
      </dgm:t>
    </dgm:pt>
    <dgm:pt modelId="{B094A554-8C36-9642-9B5D-CB3725512C55}" type="sibTrans" cxnId="{BACB04E8-0A2D-724F-A444-A184DF583DF2}">
      <dgm:prSet/>
      <dgm:spPr/>
      <dgm:t>
        <a:bodyPr/>
        <a:lstStyle/>
        <a:p>
          <a:endParaRPr lang="en-US"/>
        </a:p>
      </dgm:t>
    </dgm:pt>
    <dgm:pt modelId="{F14FEC9C-3295-EC4D-BF84-205C3CED5423}">
      <dgm:prSet phldrT="[Text]"/>
      <dgm:spPr/>
      <dgm:t>
        <a:bodyPr/>
        <a:lstStyle/>
        <a:p>
          <a:r>
            <a:rPr lang="en-US" dirty="0"/>
            <a:t>Reconstruction</a:t>
          </a:r>
        </a:p>
      </dgm:t>
    </dgm:pt>
    <dgm:pt modelId="{871979B4-7F46-4A4C-9655-8A9575B1E48E}" type="parTrans" cxnId="{0A4230FF-605F-2241-90BA-66B8BAA93FC6}">
      <dgm:prSet/>
      <dgm:spPr/>
      <dgm:t>
        <a:bodyPr/>
        <a:lstStyle/>
        <a:p>
          <a:endParaRPr lang="en-GB"/>
        </a:p>
      </dgm:t>
    </dgm:pt>
    <dgm:pt modelId="{6939E3B2-22C4-A148-B96F-8FE408FC3A33}" type="sibTrans" cxnId="{0A4230FF-605F-2241-90BA-66B8BAA93FC6}">
      <dgm:prSet/>
      <dgm:spPr/>
      <dgm:t>
        <a:bodyPr/>
        <a:lstStyle/>
        <a:p>
          <a:endParaRPr lang="en-GB"/>
        </a:p>
      </dgm:t>
    </dgm:pt>
    <dgm:pt modelId="{06720B8A-9342-AB42-ABDD-B24992A3449A}">
      <dgm:prSet phldrT="[Text]"/>
      <dgm:spPr/>
      <dgm:t>
        <a:bodyPr/>
        <a:lstStyle/>
        <a:p>
          <a:r>
            <a:rPr lang="en-US" dirty="0"/>
            <a:t>Reflection  </a:t>
          </a:r>
        </a:p>
      </dgm:t>
    </dgm:pt>
    <dgm:pt modelId="{85360388-5B8D-9841-9D08-563EC050A580}" type="parTrans" cxnId="{AD31E519-BF95-6942-ADC9-78857F988650}">
      <dgm:prSet/>
      <dgm:spPr/>
      <dgm:t>
        <a:bodyPr/>
        <a:lstStyle/>
        <a:p>
          <a:endParaRPr lang="en-GB"/>
        </a:p>
      </dgm:t>
    </dgm:pt>
    <dgm:pt modelId="{2391DAC4-63AA-C44F-8DC9-DA68E9E4A6F4}" type="sibTrans" cxnId="{AD31E519-BF95-6942-ADC9-78857F988650}">
      <dgm:prSet/>
      <dgm:spPr/>
      <dgm:t>
        <a:bodyPr/>
        <a:lstStyle/>
        <a:p>
          <a:endParaRPr lang="en-GB"/>
        </a:p>
      </dgm:t>
    </dgm:pt>
    <dgm:pt modelId="{25AD052D-AA9E-F54C-B8BB-DA5686385FAA}">
      <dgm:prSet phldrT="[Text]"/>
      <dgm:spPr/>
      <dgm:t>
        <a:bodyPr/>
        <a:lstStyle/>
        <a:p>
          <a:r>
            <a:rPr lang="en-US" dirty="0"/>
            <a:t>Application activities</a:t>
          </a:r>
        </a:p>
      </dgm:t>
    </dgm:pt>
    <dgm:pt modelId="{32E4ED46-2B79-874D-99EF-2FCEDD3855B3}" type="parTrans" cxnId="{55528383-AA25-504C-BB37-BFA3A9C13931}">
      <dgm:prSet/>
      <dgm:spPr/>
      <dgm:t>
        <a:bodyPr/>
        <a:lstStyle/>
        <a:p>
          <a:endParaRPr lang="en-GB"/>
        </a:p>
      </dgm:t>
    </dgm:pt>
    <dgm:pt modelId="{3D86A6FC-81B7-9C41-B49F-541D3F16F998}" type="sibTrans" cxnId="{55528383-AA25-504C-BB37-BFA3A9C13931}">
      <dgm:prSet/>
      <dgm:spPr/>
      <dgm:t>
        <a:bodyPr/>
        <a:lstStyle/>
        <a:p>
          <a:endParaRPr lang="en-GB"/>
        </a:p>
      </dgm:t>
    </dgm:pt>
    <dgm:pt modelId="{878C30BE-F701-FA45-9E13-9C2CAA2165E6}">
      <dgm:prSet phldrT="[Text]"/>
      <dgm:spPr/>
      <dgm:t>
        <a:bodyPr/>
        <a:lstStyle/>
        <a:p>
          <a:r>
            <a:rPr lang="en-US" dirty="0"/>
            <a:t>Reflect on learning</a:t>
          </a:r>
        </a:p>
      </dgm:t>
    </dgm:pt>
    <dgm:pt modelId="{9A7E58CD-D4C2-2344-880B-C6FEE2B36B54}" type="parTrans" cxnId="{DB2A7808-EE9C-BC45-8906-1450CAB27ECE}">
      <dgm:prSet/>
      <dgm:spPr/>
      <dgm:t>
        <a:bodyPr/>
        <a:lstStyle/>
        <a:p>
          <a:endParaRPr lang="en-GB"/>
        </a:p>
      </dgm:t>
    </dgm:pt>
    <dgm:pt modelId="{D8FF9505-870E-2A49-BA59-B43573C95A6E}" type="sibTrans" cxnId="{DB2A7808-EE9C-BC45-8906-1450CAB27ECE}">
      <dgm:prSet/>
      <dgm:spPr/>
      <dgm:t>
        <a:bodyPr/>
        <a:lstStyle/>
        <a:p>
          <a:endParaRPr lang="en-GB"/>
        </a:p>
      </dgm:t>
    </dgm:pt>
    <dgm:pt modelId="{93B1F00F-F1FD-BE43-BDA0-FECB7D4D0CA0}">
      <dgm:prSet phldrT="[Text]"/>
      <dgm:spPr/>
      <dgm:t>
        <a:bodyPr/>
        <a:lstStyle/>
        <a:p>
          <a:r>
            <a:rPr lang="en-US" dirty="0"/>
            <a:t>Provide feedback  </a:t>
          </a:r>
        </a:p>
      </dgm:t>
    </dgm:pt>
    <dgm:pt modelId="{AD52B13E-84C5-6745-87ED-4D3D6584BD73}" type="parTrans" cxnId="{A3E9B512-E198-B642-AFB3-B7CCD18D1D32}">
      <dgm:prSet/>
      <dgm:spPr/>
      <dgm:t>
        <a:bodyPr/>
        <a:lstStyle/>
        <a:p>
          <a:endParaRPr lang="en-GB"/>
        </a:p>
      </dgm:t>
    </dgm:pt>
    <dgm:pt modelId="{5E4BC60A-33D0-5741-AFCA-D13D243C541E}" type="sibTrans" cxnId="{A3E9B512-E198-B642-AFB3-B7CCD18D1D32}">
      <dgm:prSet/>
      <dgm:spPr/>
      <dgm:t>
        <a:bodyPr/>
        <a:lstStyle/>
        <a:p>
          <a:endParaRPr lang="en-GB"/>
        </a:p>
      </dgm:t>
    </dgm:pt>
    <dgm:pt modelId="{220E1CA7-C9A9-5E4C-A3F6-1F0E29D28F7D}">
      <dgm:prSet phldrT="[Text]"/>
      <dgm:spPr/>
      <dgm:t>
        <a:bodyPr/>
        <a:lstStyle/>
        <a:p>
          <a:r>
            <a:rPr lang="en-US" dirty="0"/>
            <a:t>Evaluate the design of the learning </a:t>
          </a:r>
        </a:p>
      </dgm:t>
    </dgm:pt>
    <dgm:pt modelId="{EB238AAC-FFB6-984F-8FB7-DE6BCBFB833B}" type="parTrans" cxnId="{CFC406DF-3ADD-3949-8557-E02C2A829516}">
      <dgm:prSet/>
      <dgm:spPr/>
      <dgm:t>
        <a:bodyPr/>
        <a:lstStyle/>
        <a:p>
          <a:endParaRPr lang="en-GB"/>
        </a:p>
      </dgm:t>
    </dgm:pt>
    <dgm:pt modelId="{BCAFD31D-08E3-7844-B4FC-2DF524857356}" type="sibTrans" cxnId="{CFC406DF-3ADD-3949-8557-E02C2A829516}">
      <dgm:prSet/>
      <dgm:spPr/>
      <dgm:t>
        <a:bodyPr/>
        <a:lstStyle/>
        <a:p>
          <a:endParaRPr lang="en-GB"/>
        </a:p>
      </dgm:t>
    </dgm:pt>
    <dgm:pt modelId="{18A69C49-BB1A-3D4A-8688-6CCDF9E3E2A9}" type="pres">
      <dgm:prSet presAssocID="{5E43A8F2-2012-4F48-B2CF-22F145908C11}" presName="Name0" presStyleCnt="0">
        <dgm:presLayoutVars>
          <dgm:dir/>
          <dgm:animLvl val="lvl"/>
          <dgm:resizeHandles val="exact"/>
        </dgm:presLayoutVars>
      </dgm:prSet>
      <dgm:spPr/>
    </dgm:pt>
    <dgm:pt modelId="{62C6A6B7-8503-5746-90F8-B33F7B72582F}" type="pres">
      <dgm:prSet presAssocID="{386BE523-8E2E-7249-8BB9-E3856F75FE2C}" presName="linNode" presStyleCnt="0"/>
      <dgm:spPr/>
    </dgm:pt>
    <dgm:pt modelId="{C575150C-253E-514D-831C-EB6B444D5EAE}" type="pres">
      <dgm:prSet presAssocID="{386BE523-8E2E-7249-8BB9-E3856F75FE2C}" presName="parentText" presStyleLbl="node1" presStyleIdx="0" presStyleCnt="5">
        <dgm:presLayoutVars>
          <dgm:chMax val="1"/>
          <dgm:bulletEnabled val="1"/>
        </dgm:presLayoutVars>
      </dgm:prSet>
      <dgm:spPr/>
    </dgm:pt>
    <dgm:pt modelId="{5212DD27-C26F-B243-A5A4-DB88D1B88D68}" type="pres">
      <dgm:prSet presAssocID="{386BE523-8E2E-7249-8BB9-E3856F75FE2C}" presName="descendantText" presStyleLbl="alignAccFollowNode1" presStyleIdx="0" presStyleCnt="5">
        <dgm:presLayoutVars>
          <dgm:bulletEnabled val="1"/>
        </dgm:presLayoutVars>
      </dgm:prSet>
      <dgm:spPr/>
    </dgm:pt>
    <dgm:pt modelId="{A59D8CF0-ABBB-FC41-B54E-0C8A463354D5}" type="pres">
      <dgm:prSet presAssocID="{B81A7E87-32DA-DD48-8F09-00E9DC380AB1}" presName="sp" presStyleCnt="0"/>
      <dgm:spPr/>
    </dgm:pt>
    <dgm:pt modelId="{83778012-E6C7-F449-8A63-58FE610FA548}" type="pres">
      <dgm:prSet presAssocID="{4AE1B5D6-6EBB-FD44-8A06-01162186DF8D}" presName="linNode" presStyleCnt="0"/>
      <dgm:spPr/>
    </dgm:pt>
    <dgm:pt modelId="{36D82CF6-46EE-1745-8984-63908DB8EF84}" type="pres">
      <dgm:prSet presAssocID="{4AE1B5D6-6EBB-FD44-8A06-01162186DF8D}" presName="parentText" presStyleLbl="node1" presStyleIdx="1" presStyleCnt="5">
        <dgm:presLayoutVars>
          <dgm:chMax val="1"/>
          <dgm:bulletEnabled val="1"/>
        </dgm:presLayoutVars>
      </dgm:prSet>
      <dgm:spPr/>
    </dgm:pt>
    <dgm:pt modelId="{9C0E9FFE-331F-864B-AD44-1EA89C0C0A3D}" type="pres">
      <dgm:prSet presAssocID="{4AE1B5D6-6EBB-FD44-8A06-01162186DF8D}" presName="descendantText" presStyleLbl="alignAccFollowNode1" presStyleIdx="1" presStyleCnt="5">
        <dgm:presLayoutVars>
          <dgm:bulletEnabled val="1"/>
        </dgm:presLayoutVars>
      </dgm:prSet>
      <dgm:spPr/>
    </dgm:pt>
    <dgm:pt modelId="{98B6FA9D-0CA1-DA4E-A560-E6FFF925A2FC}" type="pres">
      <dgm:prSet presAssocID="{EC1036DF-6A78-204B-B034-1C8B81E9C140}" presName="sp" presStyleCnt="0"/>
      <dgm:spPr/>
    </dgm:pt>
    <dgm:pt modelId="{1D8E4170-5164-7E47-B234-42772BF09197}" type="pres">
      <dgm:prSet presAssocID="{8B3C0D95-8B9C-4943-B1D9-3C4E8A575105}" presName="linNode" presStyleCnt="0"/>
      <dgm:spPr/>
    </dgm:pt>
    <dgm:pt modelId="{F8BC98BE-5F03-AC4E-A6E5-F270A20C90CA}" type="pres">
      <dgm:prSet presAssocID="{8B3C0D95-8B9C-4943-B1D9-3C4E8A575105}" presName="parentText" presStyleLbl="node1" presStyleIdx="2" presStyleCnt="5">
        <dgm:presLayoutVars>
          <dgm:chMax val="1"/>
          <dgm:bulletEnabled val="1"/>
        </dgm:presLayoutVars>
      </dgm:prSet>
      <dgm:spPr/>
    </dgm:pt>
    <dgm:pt modelId="{A8839956-F269-4842-9AFD-A61783086D9F}" type="pres">
      <dgm:prSet presAssocID="{8B3C0D95-8B9C-4943-B1D9-3C4E8A575105}" presName="descendantText" presStyleLbl="alignAccFollowNode1" presStyleIdx="2" presStyleCnt="5">
        <dgm:presLayoutVars>
          <dgm:bulletEnabled val="1"/>
        </dgm:presLayoutVars>
      </dgm:prSet>
      <dgm:spPr/>
    </dgm:pt>
    <dgm:pt modelId="{A6D705A8-E1A1-B24E-88D9-28C412A3821F}" type="pres">
      <dgm:prSet presAssocID="{1B8FB343-162A-AF4A-A606-7D01FC39796D}" presName="sp" presStyleCnt="0"/>
      <dgm:spPr/>
    </dgm:pt>
    <dgm:pt modelId="{7FFE87EC-835A-9D45-B63B-ADB8E3A69914}" type="pres">
      <dgm:prSet presAssocID="{F14FEC9C-3295-EC4D-BF84-205C3CED5423}" presName="linNode" presStyleCnt="0"/>
      <dgm:spPr/>
    </dgm:pt>
    <dgm:pt modelId="{0D93B656-224A-C447-BE77-234A4DCAA0E8}" type="pres">
      <dgm:prSet presAssocID="{F14FEC9C-3295-EC4D-BF84-205C3CED5423}" presName="parentText" presStyleLbl="node1" presStyleIdx="3" presStyleCnt="5">
        <dgm:presLayoutVars>
          <dgm:chMax val="1"/>
          <dgm:bulletEnabled val="1"/>
        </dgm:presLayoutVars>
      </dgm:prSet>
      <dgm:spPr/>
    </dgm:pt>
    <dgm:pt modelId="{15C53101-07A5-0949-BDAE-965F79890864}" type="pres">
      <dgm:prSet presAssocID="{F14FEC9C-3295-EC4D-BF84-205C3CED5423}" presName="descendantText" presStyleLbl="alignAccFollowNode1" presStyleIdx="3" presStyleCnt="5">
        <dgm:presLayoutVars>
          <dgm:bulletEnabled val="1"/>
        </dgm:presLayoutVars>
      </dgm:prSet>
      <dgm:spPr/>
    </dgm:pt>
    <dgm:pt modelId="{458A3F4A-AEC4-8A4B-A221-6FF74F29E26F}" type="pres">
      <dgm:prSet presAssocID="{6939E3B2-22C4-A148-B96F-8FE408FC3A33}" presName="sp" presStyleCnt="0"/>
      <dgm:spPr/>
    </dgm:pt>
    <dgm:pt modelId="{0950E6A8-F4E1-A742-93C4-6F403DE452C9}" type="pres">
      <dgm:prSet presAssocID="{06720B8A-9342-AB42-ABDD-B24992A3449A}" presName="linNode" presStyleCnt="0"/>
      <dgm:spPr/>
    </dgm:pt>
    <dgm:pt modelId="{F44E0704-9256-124E-B96C-801B9C93982E}" type="pres">
      <dgm:prSet presAssocID="{06720B8A-9342-AB42-ABDD-B24992A3449A}" presName="parentText" presStyleLbl="node1" presStyleIdx="4" presStyleCnt="5">
        <dgm:presLayoutVars>
          <dgm:chMax val="1"/>
          <dgm:bulletEnabled val="1"/>
        </dgm:presLayoutVars>
      </dgm:prSet>
      <dgm:spPr/>
    </dgm:pt>
    <dgm:pt modelId="{5432CC10-FACE-A64D-B710-38FB1E5E7F2B}" type="pres">
      <dgm:prSet presAssocID="{06720B8A-9342-AB42-ABDD-B24992A3449A}" presName="descendantText" presStyleLbl="alignAccFollowNode1" presStyleIdx="4" presStyleCnt="5">
        <dgm:presLayoutVars>
          <dgm:bulletEnabled val="1"/>
        </dgm:presLayoutVars>
      </dgm:prSet>
      <dgm:spPr/>
    </dgm:pt>
  </dgm:ptLst>
  <dgm:cxnLst>
    <dgm:cxn modelId="{DAF24203-2D1A-F447-80B7-AE5BCDA96F85}" type="presOf" srcId="{4EE292B9-B103-DF4A-A6DA-16FBD7795C89}" destId="{9C0E9FFE-331F-864B-AD44-1EA89C0C0A3D}" srcOrd="0" destOrd="0" presId="urn:microsoft.com/office/officeart/2005/8/layout/vList5"/>
    <dgm:cxn modelId="{DB2A7808-EE9C-BC45-8906-1450CAB27ECE}" srcId="{06720B8A-9342-AB42-ABDD-B24992A3449A}" destId="{878C30BE-F701-FA45-9E13-9C2CAA2165E6}" srcOrd="0" destOrd="0" parTransId="{9A7E58CD-D4C2-2344-880B-C6FEE2B36B54}" sibTransId="{D8FF9505-870E-2A49-BA59-B43573C95A6E}"/>
    <dgm:cxn modelId="{CF49CD0A-6706-A94B-ABC1-A76147036209}" type="presOf" srcId="{25AD052D-AA9E-F54C-B8BB-DA5686385FAA}" destId="{15C53101-07A5-0949-BDAE-965F79890864}" srcOrd="0" destOrd="0" presId="urn:microsoft.com/office/officeart/2005/8/layout/vList5"/>
    <dgm:cxn modelId="{A3E9B512-E198-B642-AFB3-B7CCD18D1D32}" srcId="{F14FEC9C-3295-EC4D-BF84-205C3CED5423}" destId="{93B1F00F-F1FD-BE43-BDA0-FECB7D4D0CA0}" srcOrd="1" destOrd="0" parTransId="{AD52B13E-84C5-6745-87ED-4D3D6584BD73}" sibTransId="{5E4BC60A-33D0-5741-AFCA-D13D243C541E}"/>
    <dgm:cxn modelId="{52B4E416-66C2-5F46-8197-B1FDD0673700}" type="presOf" srcId="{F14FEC9C-3295-EC4D-BF84-205C3CED5423}" destId="{0D93B656-224A-C447-BE77-234A4DCAA0E8}" srcOrd="0" destOrd="0" presId="urn:microsoft.com/office/officeart/2005/8/layout/vList5"/>
    <dgm:cxn modelId="{AD31E519-BF95-6942-ADC9-78857F988650}" srcId="{5E43A8F2-2012-4F48-B2CF-22F145908C11}" destId="{06720B8A-9342-AB42-ABDD-B24992A3449A}" srcOrd="4" destOrd="0" parTransId="{85360388-5B8D-9841-9D08-563EC050A580}" sibTransId="{2391DAC4-63AA-C44F-8DC9-DA68E9E4A6F4}"/>
    <dgm:cxn modelId="{9BB5E21C-FAAD-0445-9A9A-C41E9C1A6071}" type="presOf" srcId="{93B1F00F-F1FD-BE43-BDA0-FECB7D4D0CA0}" destId="{15C53101-07A5-0949-BDAE-965F79890864}" srcOrd="0" destOrd="1" presId="urn:microsoft.com/office/officeart/2005/8/layout/vList5"/>
    <dgm:cxn modelId="{06DFD740-51B5-AF41-BB26-06A19758E359}" type="presOf" srcId="{616CBCC0-43E4-4645-B7B3-A0C1D0681EB4}" destId="{5212DD27-C26F-B243-A5A4-DB88D1B88D68}" srcOrd="0" destOrd="0" presId="urn:microsoft.com/office/officeart/2005/8/layout/vList5"/>
    <dgm:cxn modelId="{5AA8D161-FD37-CB40-95D8-5B9F09C91AE2}" type="presOf" srcId="{4AE1B5D6-6EBB-FD44-8A06-01162186DF8D}" destId="{36D82CF6-46EE-1745-8984-63908DB8EF84}" srcOrd="0" destOrd="0" presId="urn:microsoft.com/office/officeart/2005/8/layout/vList5"/>
    <dgm:cxn modelId="{F10C8748-D83C-F44D-BE34-0FAD3AC78CC0}" srcId="{4AE1B5D6-6EBB-FD44-8A06-01162186DF8D}" destId="{98E25B08-0B47-7144-A68B-F4AA0354B9AA}" srcOrd="1" destOrd="0" parTransId="{59696F35-1BB5-6745-8B84-5EC9EA0ADFA9}" sibTransId="{EA274E41-113C-AB4C-80CE-E9D2C50E9C1E}"/>
    <dgm:cxn modelId="{3C289173-D5B0-924E-A251-03041482061B}" srcId="{386BE523-8E2E-7249-8BB9-E3856F75FE2C}" destId="{BB77A4A4-3D09-1E46-8127-2483914EB29B}" srcOrd="1" destOrd="0" parTransId="{7ED1B8A9-6473-5447-95FC-F512F1729EF5}" sibTransId="{9F4EEEAA-A2BA-D341-A55F-B10BE4519A12}"/>
    <dgm:cxn modelId="{8F022958-373F-4F48-8545-B76310C7AF57}" type="presOf" srcId="{BB77A4A4-3D09-1E46-8127-2483914EB29B}" destId="{5212DD27-C26F-B243-A5A4-DB88D1B88D68}" srcOrd="0" destOrd="1" presId="urn:microsoft.com/office/officeart/2005/8/layout/vList5"/>
    <dgm:cxn modelId="{CF5A457B-ABDA-F942-86AD-D1A73315B73A}" type="presOf" srcId="{B137AA99-8778-094A-9091-00C8B7C57CFC}" destId="{A8839956-F269-4842-9AFD-A61783086D9F}" srcOrd="0" destOrd="1" presId="urn:microsoft.com/office/officeart/2005/8/layout/vList5"/>
    <dgm:cxn modelId="{55528383-AA25-504C-BB37-BFA3A9C13931}" srcId="{F14FEC9C-3295-EC4D-BF84-205C3CED5423}" destId="{25AD052D-AA9E-F54C-B8BB-DA5686385FAA}" srcOrd="0" destOrd="0" parTransId="{32E4ED46-2B79-874D-99EF-2FCEDD3855B3}" sibTransId="{3D86A6FC-81B7-9C41-B49F-541D3F16F998}"/>
    <dgm:cxn modelId="{63FD0C86-FE74-F547-8A76-D9AB02A3F329}" type="presOf" srcId="{220E1CA7-C9A9-5E4C-A3F6-1F0E29D28F7D}" destId="{5432CC10-FACE-A64D-B710-38FB1E5E7F2B}" srcOrd="0" destOrd="1" presId="urn:microsoft.com/office/officeart/2005/8/layout/vList5"/>
    <dgm:cxn modelId="{F64AC187-EA9A-BD40-BB98-1BE39F2CFAFE}" type="presOf" srcId="{878C30BE-F701-FA45-9E13-9C2CAA2165E6}" destId="{5432CC10-FACE-A64D-B710-38FB1E5E7F2B}" srcOrd="0" destOrd="0" presId="urn:microsoft.com/office/officeart/2005/8/layout/vList5"/>
    <dgm:cxn modelId="{F837E18D-74B6-8E48-916F-CB4D3EF56373}" type="presOf" srcId="{98E25B08-0B47-7144-A68B-F4AA0354B9AA}" destId="{9C0E9FFE-331F-864B-AD44-1EA89C0C0A3D}" srcOrd="0" destOrd="1" presId="urn:microsoft.com/office/officeart/2005/8/layout/vList5"/>
    <dgm:cxn modelId="{246E2294-03E7-CD49-80BE-BBE6B835B9D4}" type="presOf" srcId="{8B3C0D95-8B9C-4943-B1D9-3C4E8A575105}" destId="{F8BC98BE-5F03-AC4E-A6E5-F270A20C90CA}" srcOrd="0" destOrd="0" presId="urn:microsoft.com/office/officeart/2005/8/layout/vList5"/>
    <dgm:cxn modelId="{143C44A0-9DA0-4047-A6CF-2BB309211CC9}" type="presOf" srcId="{06720B8A-9342-AB42-ABDD-B24992A3449A}" destId="{F44E0704-9256-124E-B96C-801B9C93982E}" srcOrd="0" destOrd="0" presId="urn:microsoft.com/office/officeart/2005/8/layout/vList5"/>
    <dgm:cxn modelId="{5BEFC3AA-9063-B344-990F-5F5660F36A66}" type="presOf" srcId="{C9E36AEB-96C4-CA40-B0FA-1D14157CAE62}" destId="{A8839956-F269-4842-9AFD-A61783086D9F}" srcOrd="0" destOrd="0" presId="urn:microsoft.com/office/officeart/2005/8/layout/vList5"/>
    <dgm:cxn modelId="{A82F23AB-6C68-9F41-8F97-E595056EE752}" srcId="{5E43A8F2-2012-4F48-B2CF-22F145908C11}" destId="{386BE523-8E2E-7249-8BB9-E3856F75FE2C}" srcOrd="0" destOrd="0" parTransId="{F600ED0D-A69B-A54A-B61A-B64E2CFA75DE}" sibTransId="{B81A7E87-32DA-DD48-8F09-00E9DC380AB1}"/>
    <dgm:cxn modelId="{AC6040B8-9927-554A-A92A-149FA559DF63}" type="presOf" srcId="{386BE523-8E2E-7249-8BB9-E3856F75FE2C}" destId="{C575150C-253E-514D-831C-EB6B444D5EAE}" srcOrd="0" destOrd="0" presId="urn:microsoft.com/office/officeart/2005/8/layout/vList5"/>
    <dgm:cxn modelId="{695CE4CC-5968-6040-90F1-C6235836E301}" srcId="{5E43A8F2-2012-4F48-B2CF-22F145908C11}" destId="{4AE1B5D6-6EBB-FD44-8A06-01162186DF8D}" srcOrd="1" destOrd="0" parTransId="{1A875A62-0146-FD43-BA44-53C6F5347479}" sibTransId="{EC1036DF-6A78-204B-B034-1C8B81E9C140}"/>
    <dgm:cxn modelId="{6C81DAD8-F1EA-9E40-9B24-351981FE6B51}" srcId="{4AE1B5D6-6EBB-FD44-8A06-01162186DF8D}" destId="{4EE292B9-B103-DF4A-A6DA-16FBD7795C89}" srcOrd="0" destOrd="0" parTransId="{D6433418-DF38-B84A-9C9D-4C0FD96B013F}" sibTransId="{B1F7C3F3-6BFE-A749-A908-4C3E8518D05F}"/>
    <dgm:cxn modelId="{0E9F03DA-A46C-2049-A7EC-0CFBE2EA6256}" srcId="{5E43A8F2-2012-4F48-B2CF-22F145908C11}" destId="{8B3C0D95-8B9C-4943-B1D9-3C4E8A575105}" srcOrd="2" destOrd="0" parTransId="{45F77D27-22A5-3A4A-A830-C1ED1A2A5AAF}" sibTransId="{1B8FB343-162A-AF4A-A606-7D01FC39796D}"/>
    <dgm:cxn modelId="{61F6A0DD-331C-7D41-8D64-FA6C6A79E90F}" srcId="{386BE523-8E2E-7249-8BB9-E3856F75FE2C}" destId="{616CBCC0-43E4-4645-B7B3-A0C1D0681EB4}" srcOrd="0" destOrd="0" parTransId="{F141203C-CA5A-214C-8FF7-363A74E72FBD}" sibTransId="{96189869-8751-824F-95AB-AD9CA1823ED6}"/>
    <dgm:cxn modelId="{CFC406DF-3ADD-3949-8557-E02C2A829516}" srcId="{06720B8A-9342-AB42-ABDD-B24992A3449A}" destId="{220E1CA7-C9A9-5E4C-A3F6-1F0E29D28F7D}" srcOrd="1" destOrd="0" parTransId="{EB238AAC-FFB6-984F-8FB7-DE6BCBFB833B}" sibTransId="{BCAFD31D-08E3-7844-B4FC-2DF524857356}"/>
    <dgm:cxn modelId="{BACB04E8-0A2D-724F-A444-A184DF583DF2}" srcId="{8B3C0D95-8B9C-4943-B1D9-3C4E8A575105}" destId="{B137AA99-8778-094A-9091-00C8B7C57CFC}" srcOrd="1" destOrd="0" parTransId="{DEF64688-E020-7B4B-88FF-7158F08F51E2}" sibTransId="{B094A554-8C36-9642-9B5D-CB3725512C55}"/>
    <dgm:cxn modelId="{7C1C68EE-0DD7-2743-AF20-27C457F53F86}" srcId="{8B3C0D95-8B9C-4943-B1D9-3C4E8A575105}" destId="{C9E36AEB-96C4-CA40-B0FA-1D14157CAE62}" srcOrd="0" destOrd="0" parTransId="{FD5A1764-95B1-C449-A1E3-7868550633B1}" sibTransId="{592693FB-15AD-3641-8E99-941033B51F0C}"/>
    <dgm:cxn modelId="{147950F1-CD65-904D-8A82-3C4178C19A06}" type="presOf" srcId="{5E43A8F2-2012-4F48-B2CF-22F145908C11}" destId="{18A69C49-BB1A-3D4A-8688-6CCDF9E3E2A9}" srcOrd="0" destOrd="0" presId="urn:microsoft.com/office/officeart/2005/8/layout/vList5"/>
    <dgm:cxn modelId="{0A4230FF-605F-2241-90BA-66B8BAA93FC6}" srcId="{5E43A8F2-2012-4F48-B2CF-22F145908C11}" destId="{F14FEC9C-3295-EC4D-BF84-205C3CED5423}" srcOrd="3" destOrd="0" parTransId="{871979B4-7F46-4A4C-9655-8A9575B1E48E}" sibTransId="{6939E3B2-22C4-A148-B96F-8FE408FC3A33}"/>
    <dgm:cxn modelId="{6FC112C5-EE30-4A46-B93D-11ED692E30D8}" type="presParOf" srcId="{18A69C49-BB1A-3D4A-8688-6CCDF9E3E2A9}" destId="{62C6A6B7-8503-5746-90F8-B33F7B72582F}" srcOrd="0" destOrd="0" presId="urn:microsoft.com/office/officeart/2005/8/layout/vList5"/>
    <dgm:cxn modelId="{7660E8E6-1EC6-404A-9D41-EDEA3AF7B45E}" type="presParOf" srcId="{62C6A6B7-8503-5746-90F8-B33F7B72582F}" destId="{C575150C-253E-514D-831C-EB6B444D5EAE}" srcOrd="0" destOrd="0" presId="urn:microsoft.com/office/officeart/2005/8/layout/vList5"/>
    <dgm:cxn modelId="{39785105-FD19-A043-A25E-E2DC7504B8E8}" type="presParOf" srcId="{62C6A6B7-8503-5746-90F8-B33F7B72582F}" destId="{5212DD27-C26F-B243-A5A4-DB88D1B88D68}" srcOrd="1" destOrd="0" presId="urn:microsoft.com/office/officeart/2005/8/layout/vList5"/>
    <dgm:cxn modelId="{831C14F6-AF3A-954D-B539-75ACC9693D29}" type="presParOf" srcId="{18A69C49-BB1A-3D4A-8688-6CCDF9E3E2A9}" destId="{A59D8CF0-ABBB-FC41-B54E-0C8A463354D5}" srcOrd="1" destOrd="0" presId="urn:microsoft.com/office/officeart/2005/8/layout/vList5"/>
    <dgm:cxn modelId="{A5550EAA-01C6-BD44-ADA8-3D00171EAB56}" type="presParOf" srcId="{18A69C49-BB1A-3D4A-8688-6CCDF9E3E2A9}" destId="{83778012-E6C7-F449-8A63-58FE610FA548}" srcOrd="2" destOrd="0" presId="urn:microsoft.com/office/officeart/2005/8/layout/vList5"/>
    <dgm:cxn modelId="{324D1578-4708-8F44-96C7-30D52E0BA279}" type="presParOf" srcId="{83778012-E6C7-F449-8A63-58FE610FA548}" destId="{36D82CF6-46EE-1745-8984-63908DB8EF84}" srcOrd="0" destOrd="0" presId="urn:microsoft.com/office/officeart/2005/8/layout/vList5"/>
    <dgm:cxn modelId="{1B49F328-4DAE-AD4E-8025-21AE75D8CBFA}" type="presParOf" srcId="{83778012-E6C7-F449-8A63-58FE610FA548}" destId="{9C0E9FFE-331F-864B-AD44-1EA89C0C0A3D}" srcOrd="1" destOrd="0" presId="urn:microsoft.com/office/officeart/2005/8/layout/vList5"/>
    <dgm:cxn modelId="{D01C8797-1B9A-CB42-B341-4B7612D9AEFB}" type="presParOf" srcId="{18A69C49-BB1A-3D4A-8688-6CCDF9E3E2A9}" destId="{98B6FA9D-0CA1-DA4E-A560-E6FFF925A2FC}" srcOrd="3" destOrd="0" presId="urn:microsoft.com/office/officeart/2005/8/layout/vList5"/>
    <dgm:cxn modelId="{7B910174-D1E8-4C44-BA84-C380D726C00C}" type="presParOf" srcId="{18A69C49-BB1A-3D4A-8688-6CCDF9E3E2A9}" destId="{1D8E4170-5164-7E47-B234-42772BF09197}" srcOrd="4" destOrd="0" presId="urn:microsoft.com/office/officeart/2005/8/layout/vList5"/>
    <dgm:cxn modelId="{853EB454-E00F-B843-BF34-A45145000F3B}" type="presParOf" srcId="{1D8E4170-5164-7E47-B234-42772BF09197}" destId="{F8BC98BE-5F03-AC4E-A6E5-F270A20C90CA}" srcOrd="0" destOrd="0" presId="urn:microsoft.com/office/officeart/2005/8/layout/vList5"/>
    <dgm:cxn modelId="{2C338C5A-7432-2742-8D72-F17FDB80D751}" type="presParOf" srcId="{1D8E4170-5164-7E47-B234-42772BF09197}" destId="{A8839956-F269-4842-9AFD-A61783086D9F}" srcOrd="1" destOrd="0" presId="urn:microsoft.com/office/officeart/2005/8/layout/vList5"/>
    <dgm:cxn modelId="{D1819CDD-C342-9847-B891-F60B29DAC601}" type="presParOf" srcId="{18A69C49-BB1A-3D4A-8688-6CCDF9E3E2A9}" destId="{A6D705A8-E1A1-B24E-88D9-28C412A3821F}" srcOrd="5" destOrd="0" presId="urn:microsoft.com/office/officeart/2005/8/layout/vList5"/>
    <dgm:cxn modelId="{DE76303E-2BF7-E646-A99E-9EE90FC9D256}" type="presParOf" srcId="{18A69C49-BB1A-3D4A-8688-6CCDF9E3E2A9}" destId="{7FFE87EC-835A-9D45-B63B-ADB8E3A69914}" srcOrd="6" destOrd="0" presId="urn:microsoft.com/office/officeart/2005/8/layout/vList5"/>
    <dgm:cxn modelId="{85776678-6115-4D45-A607-4757E82B2569}" type="presParOf" srcId="{7FFE87EC-835A-9D45-B63B-ADB8E3A69914}" destId="{0D93B656-224A-C447-BE77-234A4DCAA0E8}" srcOrd="0" destOrd="0" presId="urn:microsoft.com/office/officeart/2005/8/layout/vList5"/>
    <dgm:cxn modelId="{B8795A9F-F2D7-0A42-AEE8-9F6E1112675D}" type="presParOf" srcId="{7FFE87EC-835A-9D45-B63B-ADB8E3A69914}" destId="{15C53101-07A5-0949-BDAE-965F79890864}" srcOrd="1" destOrd="0" presId="urn:microsoft.com/office/officeart/2005/8/layout/vList5"/>
    <dgm:cxn modelId="{1B9CDB87-5E76-BD4D-93D0-A6754C8C73D5}" type="presParOf" srcId="{18A69C49-BB1A-3D4A-8688-6CCDF9E3E2A9}" destId="{458A3F4A-AEC4-8A4B-A221-6FF74F29E26F}" srcOrd="7" destOrd="0" presId="urn:microsoft.com/office/officeart/2005/8/layout/vList5"/>
    <dgm:cxn modelId="{24270148-0BA9-3343-BFBF-A554846BE6E0}" type="presParOf" srcId="{18A69C49-BB1A-3D4A-8688-6CCDF9E3E2A9}" destId="{0950E6A8-F4E1-A742-93C4-6F403DE452C9}" srcOrd="8" destOrd="0" presId="urn:microsoft.com/office/officeart/2005/8/layout/vList5"/>
    <dgm:cxn modelId="{C09CF071-211C-A84D-9CDB-49AAA32E4E0E}" type="presParOf" srcId="{0950E6A8-F4E1-A742-93C4-6F403DE452C9}" destId="{F44E0704-9256-124E-B96C-801B9C93982E}" srcOrd="0" destOrd="0" presId="urn:microsoft.com/office/officeart/2005/8/layout/vList5"/>
    <dgm:cxn modelId="{EC6A8A1B-905E-C840-A455-986D8213CC1D}" type="presParOf" srcId="{0950E6A8-F4E1-A742-93C4-6F403DE452C9}" destId="{5432CC10-FACE-A64D-B710-38FB1E5E7F2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FA6CCD-0E2C-49ED-B3B9-5987BAC313F3}" type="doc">
      <dgm:prSet loTypeId="urn:microsoft.com/office/officeart/2005/8/layout/hProcess9" loCatId="process" qsTypeId="urn:microsoft.com/office/officeart/2005/8/quickstyle/simple1" qsCatId="simple" csTypeId="urn:microsoft.com/office/officeart/2005/8/colors/accent1_2" csCatId="accent1" phldr="1"/>
      <dgm:spPr/>
    </dgm:pt>
    <dgm:pt modelId="{433FACF2-CA7F-4FB6-8081-EF24065527C4}">
      <dgm:prSet phldrT="[Text]"/>
      <dgm:spPr/>
      <dgm:t>
        <a:bodyPr/>
        <a:lstStyle/>
        <a:p>
          <a:r>
            <a:rPr lang="en-GB" dirty="0"/>
            <a:t>Decide on your learning objectives</a:t>
          </a:r>
        </a:p>
      </dgm:t>
    </dgm:pt>
    <dgm:pt modelId="{5257A4E5-694C-494B-8A67-C9BCAB6EE8D3}" type="parTrans" cxnId="{12D8C504-DD7D-48DE-8851-7F12101352D0}">
      <dgm:prSet/>
      <dgm:spPr/>
      <dgm:t>
        <a:bodyPr/>
        <a:lstStyle/>
        <a:p>
          <a:endParaRPr lang="en-GB"/>
        </a:p>
      </dgm:t>
    </dgm:pt>
    <dgm:pt modelId="{FE9C4F89-EA93-47E1-84BD-0C299C2F55FB}" type="sibTrans" cxnId="{12D8C504-DD7D-48DE-8851-7F12101352D0}">
      <dgm:prSet/>
      <dgm:spPr/>
      <dgm:t>
        <a:bodyPr/>
        <a:lstStyle/>
        <a:p>
          <a:endParaRPr lang="en-GB"/>
        </a:p>
      </dgm:t>
    </dgm:pt>
    <dgm:pt modelId="{2E827307-BFFA-4742-B86D-418DA4BF8E74}">
      <dgm:prSet phldrT="[Text]"/>
      <dgm:spPr/>
      <dgm:t>
        <a:bodyPr/>
        <a:lstStyle/>
        <a:p>
          <a:r>
            <a:rPr lang="en-GB" dirty="0"/>
            <a:t>Align your teaching strategies to achieving these objectives</a:t>
          </a:r>
        </a:p>
      </dgm:t>
    </dgm:pt>
    <dgm:pt modelId="{9B3A567B-566A-4ED3-AB8A-DD9D31D24A58}" type="parTrans" cxnId="{928C614D-8BBF-4A21-92BE-717C640DF76C}">
      <dgm:prSet/>
      <dgm:spPr/>
      <dgm:t>
        <a:bodyPr/>
        <a:lstStyle/>
        <a:p>
          <a:endParaRPr lang="en-GB"/>
        </a:p>
      </dgm:t>
    </dgm:pt>
    <dgm:pt modelId="{DEE01058-29B9-4CA6-9C9A-D5A5ADC40CF4}" type="sibTrans" cxnId="{928C614D-8BBF-4A21-92BE-717C640DF76C}">
      <dgm:prSet/>
      <dgm:spPr/>
      <dgm:t>
        <a:bodyPr/>
        <a:lstStyle/>
        <a:p>
          <a:endParaRPr lang="en-GB"/>
        </a:p>
      </dgm:t>
    </dgm:pt>
    <dgm:pt modelId="{54333942-C3E4-4C64-9DFB-9177163BDAAD}">
      <dgm:prSet phldrT="[Text]"/>
      <dgm:spPr/>
      <dgm:t>
        <a:bodyPr/>
        <a:lstStyle/>
        <a:p>
          <a:r>
            <a:rPr lang="en-GB" dirty="0"/>
            <a:t>Align your assessment strategies to measuring success </a:t>
          </a:r>
          <a:r>
            <a:rPr lang="en-GB" dirty="0" err="1"/>
            <a:t>againt</a:t>
          </a:r>
          <a:r>
            <a:rPr lang="en-GB" dirty="0"/>
            <a:t> these objectives</a:t>
          </a:r>
        </a:p>
      </dgm:t>
    </dgm:pt>
    <dgm:pt modelId="{11CB9847-BF50-4171-820E-4DF7A7280473}" type="parTrans" cxnId="{C86BEF30-D289-48CD-A843-B13D3B95841D}">
      <dgm:prSet/>
      <dgm:spPr/>
      <dgm:t>
        <a:bodyPr/>
        <a:lstStyle/>
        <a:p>
          <a:endParaRPr lang="en-GB"/>
        </a:p>
      </dgm:t>
    </dgm:pt>
    <dgm:pt modelId="{E1808DB7-D3F8-484B-A12D-6DE4467713B4}" type="sibTrans" cxnId="{C86BEF30-D289-48CD-A843-B13D3B95841D}">
      <dgm:prSet/>
      <dgm:spPr/>
      <dgm:t>
        <a:bodyPr/>
        <a:lstStyle/>
        <a:p>
          <a:endParaRPr lang="en-GB"/>
        </a:p>
      </dgm:t>
    </dgm:pt>
    <dgm:pt modelId="{FF5E4B09-48E0-4BDC-9172-B291D402F741}" type="pres">
      <dgm:prSet presAssocID="{D4FA6CCD-0E2C-49ED-B3B9-5987BAC313F3}" presName="CompostProcess" presStyleCnt="0">
        <dgm:presLayoutVars>
          <dgm:dir/>
          <dgm:resizeHandles val="exact"/>
        </dgm:presLayoutVars>
      </dgm:prSet>
      <dgm:spPr/>
    </dgm:pt>
    <dgm:pt modelId="{78BBF61B-1BB8-4E2F-85B7-6F7CB96C0136}" type="pres">
      <dgm:prSet presAssocID="{D4FA6CCD-0E2C-49ED-B3B9-5987BAC313F3}" presName="arrow" presStyleLbl="bgShp" presStyleIdx="0" presStyleCnt="1"/>
      <dgm:spPr/>
    </dgm:pt>
    <dgm:pt modelId="{EFDB32BF-5FE7-44BA-BED8-E302C40A95AE}" type="pres">
      <dgm:prSet presAssocID="{D4FA6CCD-0E2C-49ED-B3B9-5987BAC313F3}" presName="linearProcess" presStyleCnt="0"/>
      <dgm:spPr/>
    </dgm:pt>
    <dgm:pt modelId="{94118D00-CEAA-4ECB-9599-E2E6EA520D0E}" type="pres">
      <dgm:prSet presAssocID="{433FACF2-CA7F-4FB6-8081-EF24065527C4}" presName="textNode" presStyleLbl="node1" presStyleIdx="0" presStyleCnt="3">
        <dgm:presLayoutVars>
          <dgm:bulletEnabled val="1"/>
        </dgm:presLayoutVars>
      </dgm:prSet>
      <dgm:spPr/>
    </dgm:pt>
    <dgm:pt modelId="{BBA713C5-21FF-4BA4-9979-D36087C5F80E}" type="pres">
      <dgm:prSet presAssocID="{FE9C4F89-EA93-47E1-84BD-0C299C2F55FB}" presName="sibTrans" presStyleCnt="0"/>
      <dgm:spPr/>
    </dgm:pt>
    <dgm:pt modelId="{CBDF3012-B6E2-488E-9FA9-BEC099A0237D}" type="pres">
      <dgm:prSet presAssocID="{2E827307-BFFA-4742-B86D-418DA4BF8E74}" presName="textNode" presStyleLbl="node1" presStyleIdx="1" presStyleCnt="3">
        <dgm:presLayoutVars>
          <dgm:bulletEnabled val="1"/>
        </dgm:presLayoutVars>
      </dgm:prSet>
      <dgm:spPr/>
    </dgm:pt>
    <dgm:pt modelId="{9EACD773-938B-4359-A6D0-EE92C3C87F2C}" type="pres">
      <dgm:prSet presAssocID="{DEE01058-29B9-4CA6-9C9A-D5A5ADC40CF4}" presName="sibTrans" presStyleCnt="0"/>
      <dgm:spPr/>
    </dgm:pt>
    <dgm:pt modelId="{99B6D016-EAB9-453B-B3BD-6E6DBDC5BAEA}" type="pres">
      <dgm:prSet presAssocID="{54333942-C3E4-4C64-9DFB-9177163BDAAD}" presName="textNode" presStyleLbl="node1" presStyleIdx="2" presStyleCnt="3">
        <dgm:presLayoutVars>
          <dgm:bulletEnabled val="1"/>
        </dgm:presLayoutVars>
      </dgm:prSet>
      <dgm:spPr/>
    </dgm:pt>
  </dgm:ptLst>
  <dgm:cxnLst>
    <dgm:cxn modelId="{12D8C504-DD7D-48DE-8851-7F12101352D0}" srcId="{D4FA6CCD-0E2C-49ED-B3B9-5987BAC313F3}" destId="{433FACF2-CA7F-4FB6-8081-EF24065527C4}" srcOrd="0" destOrd="0" parTransId="{5257A4E5-694C-494B-8A67-C9BCAB6EE8D3}" sibTransId="{FE9C4F89-EA93-47E1-84BD-0C299C2F55FB}"/>
    <dgm:cxn modelId="{78096828-C697-4E19-8CFB-06865387078C}" type="presOf" srcId="{433FACF2-CA7F-4FB6-8081-EF24065527C4}" destId="{94118D00-CEAA-4ECB-9599-E2E6EA520D0E}" srcOrd="0" destOrd="0" presId="urn:microsoft.com/office/officeart/2005/8/layout/hProcess9"/>
    <dgm:cxn modelId="{C86BEF30-D289-48CD-A843-B13D3B95841D}" srcId="{D4FA6CCD-0E2C-49ED-B3B9-5987BAC313F3}" destId="{54333942-C3E4-4C64-9DFB-9177163BDAAD}" srcOrd="2" destOrd="0" parTransId="{11CB9847-BF50-4171-820E-4DF7A7280473}" sibTransId="{E1808DB7-D3F8-484B-A12D-6DE4467713B4}"/>
    <dgm:cxn modelId="{928C614D-8BBF-4A21-92BE-717C640DF76C}" srcId="{D4FA6CCD-0E2C-49ED-B3B9-5987BAC313F3}" destId="{2E827307-BFFA-4742-B86D-418DA4BF8E74}" srcOrd="1" destOrd="0" parTransId="{9B3A567B-566A-4ED3-AB8A-DD9D31D24A58}" sibTransId="{DEE01058-29B9-4CA6-9C9A-D5A5ADC40CF4}"/>
    <dgm:cxn modelId="{67E33B56-D5D8-4F9A-BDF9-25219E735D0F}" type="presOf" srcId="{D4FA6CCD-0E2C-49ED-B3B9-5987BAC313F3}" destId="{FF5E4B09-48E0-4BDC-9172-B291D402F741}" srcOrd="0" destOrd="0" presId="urn:microsoft.com/office/officeart/2005/8/layout/hProcess9"/>
    <dgm:cxn modelId="{DFD446C4-2ABD-4C95-8AD7-4B4C7A4D68F9}" type="presOf" srcId="{54333942-C3E4-4C64-9DFB-9177163BDAAD}" destId="{99B6D016-EAB9-453B-B3BD-6E6DBDC5BAEA}" srcOrd="0" destOrd="0" presId="urn:microsoft.com/office/officeart/2005/8/layout/hProcess9"/>
    <dgm:cxn modelId="{F2F8A7F1-C86E-41EF-9882-368CFFB11E56}" type="presOf" srcId="{2E827307-BFFA-4742-B86D-418DA4BF8E74}" destId="{CBDF3012-B6E2-488E-9FA9-BEC099A0237D}" srcOrd="0" destOrd="0" presId="urn:microsoft.com/office/officeart/2005/8/layout/hProcess9"/>
    <dgm:cxn modelId="{D543DA0D-4DBC-46BC-9003-14D65C93675A}" type="presParOf" srcId="{FF5E4B09-48E0-4BDC-9172-B291D402F741}" destId="{78BBF61B-1BB8-4E2F-85B7-6F7CB96C0136}" srcOrd="0" destOrd="0" presId="urn:microsoft.com/office/officeart/2005/8/layout/hProcess9"/>
    <dgm:cxn modelId="{4B40BB8C-DD5C-4EFE-8604-4A6350B2395C}" type="presParOf" srcId="{FF5E4B09-48E0-4BDC-9172-B291D402F741}" destId="{EFDB32BF-5FE7-44BA-BED8-E302C40A95AE}" srcOrd="1" destOrd="0" presId="urn:microsoft.com/office/officeart/2005/8/layout/hProcess9"/>
    <dgm:cxn modelId="{E4223E30-4A6F-4365-A36A-2BE98F12E06B}" type="presParOf" srcId="{EFDB32BF-5FE7-44BA-BED8-E302C40A95AE}" destId="{94118D00-CEAA-4ECB-9599-E2E6EA520D0E}" srcOrd="0" destOrd="0" presId="urn:microsoft.com/office/officeart/2005/8/layout/hProcess9"/>
    <dgm:cxn modelId="{10F6B775-6214-437E-BF63-1D5723F7ED6C}" type="presParOf" srcId="{EFDB32BF-5FE7-44BA-BED8-E302C40A95AE}" destId="{BBA713C5-21FF-4BA4-9979-D36087C5F80E}" srcOrd="1" destOrd="0" presId="urn:microsoft.com/office/officeart/2005/8/layout/hProcess9"/>
    <dgm:cxn modelId="{CCBB6E85-4EB9-4AB1-A671-08D6FE93A2C5}" type="presParOf" srcId="{EFDB32BF-5FE7-44BA-BED8-E302C40A95AE}" destId="{CBDF3012-B6E2-488E-9FA9-BEC099A0237D}" srcOrd="2" destOrd="0" presId="urn:microsoft.com/office/officeart/2005/8/layout/hProcess9"/>
    <dgm:cxn modelId="{B5715725-FFC9-4149-8B80-C6183EBBE0F3}" type="presParOf" srcId="{EFDB32BF-5FE7-44BA-BED8-E302C40A95AE}" destId="{9EACD773-938B-4359-A6D0-EE92C3C87F2C}" srcOrd="3" destOrd="0" presId="urn:microsoft.com/office/officeart/2005/8/layout/hProcess9"/>
    <dgm:cxn modelId="{98913C5D-9732-4AFA-BE0D-686C685FFF49}" type="presParOf" srcId="{EFDB32BF-5FE7-44BA-BED8-E302C40A95AE}" destId="{99B6D016-EAB9-453B-B3BD-6E6DBDC5BAEA}"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12DD27-C26F-B243-A5A4-DB88D1B88D68}">
      <dsp:nvSpPr>
        <dsp:cNvPr id="0" name=""/>
        <dsp:cNvSpPr/>
      </dsp:nvSpPr>
      <dsp:spPr>
        <a:xfrm rot="5400000">
          <a:off x="6550674" y="-2855738"/>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Determine learning content and outcomes</a:t>
          </a:r>
        </a:p>
        <a:p>
          <a:pPr marL="171450" lvl="1" indent="-171450" algn="l" defTabSz="711200">
            <a:lnSpc>
              <a:spcPct val="90000"/>
            </a:lnSpc>
            <a:spcBef>
              <a:spcPct val="0"/>
            </a:spcBef>
            <a:spcAft>
              <a:spcPct val="15000"/>
            </a:spcAft>
            <a:buChar char="•"/>
          </a:pPr>
          <a:r>
            <a:rPr lang="en-US" sz="1600" kern="1200" dirty="0"/>
            <a:t>Design the learning sequence </a:t>
          </a:r>
        </a:p>
      </dsp:txBody>
      <dsp:txXfrm rot="-5400000">
        <a:off x="3621024" y="102131"/>
        <a:ext cx="6409157" cy="521636"/>
      </dsp:txXfrm>
    </dsp:sp>
    <dsp:sp modelId="{C575150C-253E-514D-831C-EB6B444D5EAE}">
      <dsp:nvSpPr>
        <dsp:cNvPr id="0" name=""/>
        <dsp:cNvSpPr/>
      </dsp:nvSpPr>
      <dsp:spPr>
        <a:xfrm>
          <a:off x="0" y="1652"/>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Preconstruction </a:t>
          </a:r>
        </a:p>
      </dsp:txBody>
      <dsp:txXfrm>
        <a:off x="35274" y="36926"/>
        <a:ext cx="3550476" cy="652044"/>
      </dsp:txXfrm>
    </dsp:sp>
    <dsp:sp modelId="{9C0E9FFE-331F-864B-AD44-1EA89C0C0A3D}">
      <dsp:nvSpPr>
        <dsp:cNvPr id="0" name=""/>
        <dsp:cNvSpPr/>
      </dsp:nvSpPr>
      <dsp:spPr>
        <a:xfrm rot="5400000">
          <a:off x="6550674" y="-2097016"/>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Preview the learning and objectives</a:t>
          </a:r>
        </a:p>
        <a:p>
          <a:pPr marL="171450" lvl="1" indent="-171450" algn="l" defTabSz="711200">
            <a:lnSpc>
              <a:spcPct val="90000"/>
            </a:lnSpc>
            <a:spcBef>
              <a:spcPct val="0"/>
            </a:spcBef>
            <a:spcAft>
              <a:spcPct val="15000"/>
            </a:spcAft>
            <a:buChar char="•"/>
          </a:pPr>
          <a:r>
            <a:rPr lang="en-US" sz="1600" kern="1200" dirty="0"/>
            <a:t>Link to existing knowledge </a:t>
          </a:r>
        </a:p>
      </dsp:txBody>
      <dsp:txXfrm rot="-5400000">
        <a:off x="3621024" y="860853"/>
        <a:ext cx="6409157" cy="521636"/>
      </dsp:txXfrm>
    </dsp:sp>
    <dsp:sp modelId="{36D82CF6-46EE-1745-8984-63908DB8EF84}">
      <dsp:nvSpPr>
        <dsp:cNvPr id="0" name=""/>
        <dsp:cNvSpPr/>
      </dsp:nvSpPr>
      <dsp:spPr>
        <a:xfrm>
          <a:off x="0" y="760375"/>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Laying the foundation</a:t>
          </a:r>
        </a:p>
      </dsp:txBody>
      <dsp:txXfrm>
        <a:off x="35274" y="795649"/>
        <a:ext cx="3550476" cy="652044"/>
      </dsp:txXfrm>
    </dsp:sp>
    <dsp:sp modelId="{A8839956-F269-4842-9AFD-A61783086D9F}">
      <dsp:nvSpPr>
        <dsp:cNvPr id="0" name=""/>
        <dsp:cNvSpPr/>
      </dsp:nvSpPr>
      <dsp:spPr>
        <a:xfrm rot="5400000">
          <a:off x="6550674" y="-1338294"/>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Select learning strategies </a:t>
          </a:r>
        </a:p>
        <a:p>
          <a:pPr marL="171450" lvl="1" indent="-171450" algn="l" defTabSz="711200">
            <a:lnSpc>
              <a:spcPct val="90000"/>
            </a:lnSpc>
            <a:spcBef>
              <a:spcPct val="0"/>
            </a:spcBef>
            <a:spcAft>
              <a:spcPct val="15000"/>
            </a:spcAft>
            <a:buChar char="•"/>
          </a:pPr>
          <a:r>
            <a:rPr lang="en-US" sz="1600" kern="1200" dirty="0"/>
            <a:t>Implement and guide practice </a:t>
          </a:r>
        </a:p>
      </dsp:txBody>
      <dsp:txXfrm rot="-5400000">
        <a:off x="3621024" y="1619575"/>
        <a:ext cx="6409157" cy="521636"/>
      </dsp:txXfrm>
    </dsp:sp>
    <dsp:sp modelId="{F8BC98BE-5F03-AC4E-A6E5-F270A20C90CA}">
      <dsp:nvSpPr>
        <dsp:cNvPr id="0" name=""/>
        <dsp:cNvSpPr/>
      </dsp:nvSpPr>
      <dsp:spPr>
        <a:xfrm>
          <a:off x="0" y="1519097"/>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Knowledge construction </a:t>
          </a:r>
        </a:p>
      </dsp:txBody>
      <dsp:txXfrm>
        <a:off x="35274" y="1554371"/>
        <a:ext cx="3550476" cy="652044"/>
      </dsp:txXfrm>
    </dsp:sp>
    <dsp:sp modelId="{15C53101-07A5-0949-BDAE-965F79890864}">
      <dsp:nvSpPr>
        <dsp:cNvPr id="0" name=""/>
        <dsp:cNvSpPr/>
      </dsp:nvSpPr>
      <dsp:spPr>
        <a:xfrm rot="5400000">
          <a:off x="6550674" y="-579571"/>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Application activities</a:t>
          </a:r>
        </a:p>
        <a:p>
          <a:pPr marL="171450" lvl="1" indent="-171450" algn="l" defTabSz="711200">
            <a:lnSpc>
              <a:spcPct val="90000"/>
            </a:lnSpc>
            <a:spcBef>
              <a:spcPct val="0"/>
            </a:spcBef>
            <a:spcAft>
              <a:spcPct val="15000"/>
            </a:spcAft>
            <a:buChar char="•"/>
          </a:pPr>
          <a:r>
            <a:rPr lang="en-US" sz="1600" kern="1200" dirty="0"/>
            <a:t>Provide feedback  </a:t>
          </a:r>
        </a:p>
      </dsp:txBody>
      <dsp:txXfrm rot="-5400000">
        <a:off x="3621024" y="2378298"/>
        <a:ext cx="6409157" cy="521636"/>
      </dsp:txXfrm>
    </dsp:sp>
    <dsp:sp modelId="{0D93B656-224A-C447-BE77-234A4DCAA0E8}">
      <dsp:nvSpPr>
        <dsp:cNvPr id="0" name=""/>
        <dsp:cNvSpPr/>
      </dsp:nvSpPr>
      <dsp:spPr>
        <a:xfrm>
          <a:off x="0" y="2277820"/>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Reconstruction</a:t>
          </a:r>
        </a:p>
      </dsp:txBody>
      <dsp:txXfrm>
        <a:off x="35274" y="2313094"/>
        <a:ext cx="3550476" cy="652044"/>
      </dsp:txXfrm>
    </dsp:sp>
    <dsp:sp modelId="{5432CC10-FACE-A64D-B710-38FB1E5E7F2B}">
      <dsp:nvSpPr>
        <dsp:cNvPr id="0" name=""/>
        <dsp:cNvSpPr/>
      </dsp:nvSpPr>
      <dsp:spPr>
        <a:xfrm rot="5400000">
          <a:off x="6550674" y="179150"/>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Reflect on learning</a:t>
          </a:r>
        </a:p>
        <a:p>
          <a:pPr marL="171450" lvl="1" indent="-171450" algn="l" defTabSz="711200">
            <a:lnSpc>
              <a:spcPct val="90000"/>
            </a:lnSpc>
            <a:spcBef>
              <a:spcPct val="0"/>
            </a:spcBef>
            <a:spcAft>
              <a:spcPct val="15000"/>
            </a:spcAft>
            <a:buChar char="•"/>
          </a:pPr>
          <a:r>
            <a:rPr lang="en-US" sz="1600" kern="1200" dirty="0"/>
            <a:t>Evaluate the design of the learning </a:t>
          </a:r>
        </a:p>
      </dsp:txBody>
      <dsp:txXfrm rot="-5400000">
        <a:off x="3621024" y="3137020"/>
        <a:ext cx="6409157" cy="521636"/>
      </dsp:txXfrm>
    </dsp:sp>
    <dsp:sp modelId="{F44E0704-9256-124E-B96C-801B9C93982E}">
      <dsp:nvSpPr>
        <dsp:cNvPr id="0" name=""/>
        <dsp:cNvSpPr/>
      </dsp:nvSpPr>
      <dsp:spPr>
        <a:xfrm>
          <a:off x="0" y="3036542"/>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Reflection  </a:t>
          </a:r>
        </a:p>
      </dsp:txBody>
      <dsp:txXfrm>
        <a:off x="35274" y="3071816"/>
        <a:ext cx="3550476" cy="6520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BF61B-1BB8-4E2F-85B7-6F7CB96C0136}">
      <dsp:nvSpPr>
        <dsp:cNvPr id="0" name=""/>
        <dsp:cNvSpPr/>
      </dsp:nvSpPr>
      <dsp:spPr>
        <a:xfrm>
          <a:off x="754379" y="0"/>
          <a:ext cx="8549640" cy="376078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118D00-CEAA-4ECB-9599-E2E6EA520D0E}">
      <dsp:nvSpPr>
        <dsp:cNvPr id="0" name=""/>
        <dsp:cNvSpPr/>
      </dsp:nvSpPr>
      <dsp:spPr>
        <a:xfrm>
          <a:off x="10804" y="1128236"/>
          <a:ext cx="3237547" cy="15043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Decide on your learning objectives</a:t>
          </a:r>
        </a:p>
      </dsp:txBody>
      <dsp:txXfrm>
        <a:off x="84239" y="1201671"/>
        <a:ext cx="3090677" cy="1357445"/>
      </dsp:txXfrm>
    </dsp:sp>
    <dsp:sp modelId="{CBDF3012-B6E2-488E-9FA9-BEC099A0237D}">
      <dsp:nvSpPr>
        <dsp:cNvPr id="0" name=""/>
        <dsp:cNvSpPr/>
      </dsp:nvSpPr>
      <dsp:spPr>
        <a:xfrm>
          <a:off x="3410426" y="1128236"/>
          <a:ext cx="3237547" cy="15043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Align your teaching strategies to achieving these objectives</a:t>
          </a:r>
        </a:p>
      </dsp:txBody>
      <dsp:txXfrm>
        <a:off x="3483861" y="1201671"/>
        <a:ext cx="3090677" cy="1357445"/>
      </dsp:txXfrm>
    </dsp:sp>
    <dsp:sp modelId="{99B6D016-EAB9-453B-B3BD-6E6DBDC5BAEA}">
      <dsp:nvSpPr>
        <dsp:cNvPr id="0" name=""/>
        <dsp:cNvSpPr/>
      </dsp:nvSpPr>
      <dsp:spPr>
        <a:xfrm>
          <a:off x="6810047" y="1128236"/>
          <a:ext cx="3237547" cy="15043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Align your assessment strategies to measuring success </a:t>
          </a:r>
          <a:r>
            <a:rPr lang="en-GB" sz="2200" kern="1200" dirty="0" err="1"/>
            <a:t>againt</a:t>
          </a:r>
          <a:r>
            <a:rPr lang="en-GB" sz="2200" kern="1200" dirty="0"/>
            <a:t> these objectives</a:t>
          </a:r>
        </a:p>
      </dsp:txBody>
      <dsp:txXfrm>
        <a:off x="6883482" y="1201671"/>
        <a:ext cx="3090677" cy="135744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10/13/2024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mn-l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10/13/2024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10/13/2024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10/13/2024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10/13/2024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10/13/2024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10/13/2024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10/13/2024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10/13/2024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10/13/2024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moodle.uwtsd.ac.uk/mod/folder/view.php?id=273822"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eetlifeofteaching.blogspot.com/"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mint-hr.com/mumford.html"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web.utk.edu/~ewbrewer/pdf/books/13%20proven%20ways/Buzz%20Groups.pdf" TargetMode="External"/><Relationship Id="rId3" Type="http://schemas.openxmlformats.org/officeDocument/2006/relationships/hyperlink" Target="https://www.teachthought.com/learning/10-strategies-to-make-learning-feel-more-like-a-game/" TargetMode="External"/><Relationship Id="rId7" Type="http://schemas.openxmlformats.org/officeDocument/2006/relationships/hyperlink" Target="https://ctl.wustl.edu/resources/teaching-with-discussions/" TargetMode="External"/><Relationship Id="rId2" Type="http://schemas.openxmlformats.org/officeDocument/2006/relationships/hyperlink" Target="https://www.theconfidentteacher.com/2013/01/top-ten-group-work-strategies/" TargetMode="External"/><Relationship Id="rId1" Type="http://schemas.openxmlformats.org/officeDocument/2006/relationships/slideLayout" Target="../slideLayouts/slideLayout2.xml"/><Relationship Id="rId6" Type="http://schemas.openxmlformats.org/officeDocument/2006/relationships/hyperlink" Target="https://www.teachthought.com/project-based-learning/10-practicalideas-for-better-project-based-learning-in-your-classroom/" TargetMode="External"/><Relationship Id="rId11" Type="http://schemas.openxmlformats.org/officeDocument/2006/relationships/hyperlink" Target="http://dorjigss.blogspot.com/2013/05/field-trip.html" TargetMode="External"/><Relationship Id="rId5" Type="http://schemas.openxmlformats.org/officeDocument/2006/relationships/hyperlink" Target="https://bigthink.com/personal-growth/self-directed-learning?rebelltitem=5#rebelltitem5" TargetMode="External"/><Relationship Id="rId10" Type="http://schemas.openxmlformats.org/officeDocument/2006/relationships/hyperlink" Target="https://www.edutopia.org/article/making-learning-relevant-case-studies" TargetMode="External"/><Relationship Id="rId4" Type="http://schemas.openxmlformats.org/officeDocument/2006/relationships/hyperlink" Target="https://www.ncbi.nlm.nih.gov/pmc/articles/PMC2966567/" TargetMode="External"/><Relationship Id="rId9" Type="http://schemas.openxmlformats.org/officeDocument/2006/relationships/hyperlink" Target="https://teaching.unsw.edu.au/lectures"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maggiehosmcgrane.com/2011/10/10-of-best-note-taking-to-aid.html" TargetMode="External"/><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hyperlink" Target="https://creativecommons.org/licenses/by-nc-sa/3.0/"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975"/>
            <a:ext cx="12191980" cy="6858000"/>
          </a:xfrm>
          <a:prstGeom prst="rect">
            <a:avLst/>
          </a:prstGeom>
        </p:spPr>
      </p:pic>
      <p:sp>
        <p:nvSpPr>
          <p:cNvPr id="35" name="Rectangle 34">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475234"/>
            <a:ext cx="3214307" cy="2901694"/>
          </a:xfrm>
        </p:spPr>
        <p:txBody>
          <a:bodyPr anchor="b">
            <a:normAutofit/>
          </a:bodyPr>
          <a:lstStyle/>
          <a:p>
            <a:r>
              <a:rPr lang="en-US" sz="4400" dirty="0">
                <a:solidFill>
                  <a:schemeClr val="tx1"/>
                </a:solidFill>
                <a:latin typeface="+mn-lt"/>
              </a:rPr>
              <a:t>Teaching Strategies</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a:bodyPr>
          <a:lstStyle/>
          <a:p>
            <a:pPr algn="ctr"/>
            <a:r>
              <a:rPr lang="en-US" sz="1600" dirty="0"/>
              <a:t>ECPT5001 &amp; ECPT6003</a:t>
            </a:r>
          </a:p>
          <a:p>
            <a:pPr algn="ctr"/>
            <a:endParaRPr lang="en-US" sz="1600" dirty="0"/>
          </a:p>
        </p:txBody>
      </p:sp>
      <p:cxnSp>
        <p:nvCxnSpPr>
          <p:cNvPr id="37"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8DC6F-7D3E-0476-2FBB-45D14934CB58}"/>
              </a:ext>
            </a:extLst>
          </p:cNvPr>
          <p:cNvSpPr>
            <a:spLocks noGrp="1"/>
          </p:cNvSpPr>
          <p:nvPr>
            <p:ph type="title"/>
          </p:nvPr>
        </p:nvSpPr>
        <p:spPr/>
        <p:txBody>
          <a:bodyPr>
            <a:normAutofit/>
          </a:bodyPr>
          <a:lstStyle/>
          <a:p>
            <a:r>
              <a:rPr lang="en-GB" sz="4000" dirty="0"/>
              <a:t>Learning Outcomes</a:t>
            </a:r>
          </a:p>
        </p:txBody>
      </p:sp>
      <p:sp>
        <p:nvSpPr>
          <p:cNvPr id="3" name="Content Placeholder 2">
            <a:extLst>
              <a:ext uri="{FF2B5EF4-FFF2-40B4-BE49-F238E27FC236}">
                <a16:creationId xmlns:a16="http://schemas.microsoft.com/office/drawing/2014/main" id="{40B214EE-EED3-6B06-6C0E-D7EE79181079}"/>
              </a:ext>
            </a:extLst>
          </p:cNvPr>
          <p:cNvSpPr>
            <a:spLocks noGrp="1"/>
          </p:cNvSpPr>
          <p:nvPr>
            <p:ph idx="1"/>
          </p:nvPr>
        </p:nvSpPr>
        <p:spPr/>
        <p:txBody>
          <a:bodyPr>
            <a:normAutofit/>
          </a:bodyPr>
          <a:lstStyle/>
          <a:p>
            <a:pPr>
              <a:buFont typeface="Arial" panose="020B0604020202020204" pitchFamily="34" charset="0"/>
              <a:buChar char="•"/>
            </a:pPr>
            <a:r>
              <a:rPr lang="en-GB" sz="2800" dirty="0">
                <a:effectLst/>
                <a:latin typeface="Calibri" panose="020F0502020204030204" pitchFamily="34" charset="0"/>
                <a:ea typeface="DengXian" panose="02010600030101010101" pitchFamily="2" charset="-122"/>
              </a:rPr>
              <a:t>Consider teaching strategies available to you in Post-16 education</a:t>
            </a:r>
          </a:p>
          <a:p>
            <a:pPr>
              <a:buFont typeface="Arial" panose="020B0604020202020204" pitchFamily="34" charset="0"/>
              <a:buChar char="•"/>
            </a:pPr>
            <a:r>
              <a:rPr lang="en-GB" sz="2800" dirty="0">
                <a:latin typeface="Calibri" panose="020F0502020204030204" pitchFamily="34" charset="0"/>
                <a:ea typeface="DengXian" panose="02010600030101010101" pitchFamily="2" charset="-122"/>
              </a:rPr>
              <a:t>Explore why teaching strategies are important</a:t>
            </a:r>
          </a:p>
          <a:p>
            <a:pPr>
              <a:buFont typeface="Arial" panose="020B0604020202020204" pitchFamily="34" charset="0"/>
              <a:buChar char="•"/>
            </a:pPr>
            <a:r>
              <a:rPr lang="en-GB" sz="2800" dirty="0">
                <a:latin typeface="Calibri" panose="020F0502020204030204" pitchFamily="34" charset="0"/>
                <a:ea typeface="DengXian" panose="02010600030101010101" pitchFamily="2" charset="-122"/>
              </a:rPr>
              <a:t>Consider appropriate strategies to the subject and group you are teaching</a:t>
            </a:r>
          </a:p>
        </p:txBody>
      </p:sp>
    </p:spTree>
    <p:extLst>
      <p:ext uri="{BB962C8B-B14F-4D97-AF65-F5344CB8AC3E}">
        <p14:creationId xmlns:p14="http://schemas.microsoft.com/office/powerpoint/2010/main" val="1697878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0B6A8-1204-4345-7729-7066D949D4A9}"/>
              </a:ext>
            </a:extLst>
          </p:cNvPr>
          <p:cNvSpPr>
            <a:spLocks noGrp="1"/>
          </p:cNvSpPr>
          <p:nvPr>
            <p:ph type="title"/>
          </p:nvPr>
        </p:nvSpPr>
        <p:spPr/>
        <p:txBody>
          <a:bodyPr>
            <a:normAutofit/>
          </a:bodyPr>
          <a:lstStyle/>
          <a:p>
            <a:r>
              <a:rPr lang="en-GB" sz="4000" dirty="0"/>
              <a:t>Assignment</a:t>
            </a:r>
          </a:p>
        </p:txBody>
      </p:sp>
      <p:sp>
        <p:nvSpPr>
          <p:cNvPr id="3" name="Content Placeholder 2">
            <a:extLst>
              <a:ext uri="{FF2B5EF4-FFF2-40B4-BE49-F238E27FC236}">
                <a16:creationId xmlns:a16="http://schemas.microsoft.com/office/drawing/2014/main" id="{A8207B3A-8069-61B3-461E-97DA64E72E73}"/>
              </a:ext>
            </a:extLst>
          </p:cNvPr>
          <p:cNvSpPr>
            <a:spLocks noGrp="1"/>
          </p:cNvSpPr>
          <p:nvPr>
            <p:ph idx="1"/>
          </p:nvPr>
        </p:nvSpPr>
        <p:spPr/>
        <p:txBody>
          <a:bodyPr/>
          <a:lstStyle/>
          <a:p>
            <a:r>
              <a:rPr lang="en-GB" dirty="0">
                <a:hlinkClick r:id="rId2"/>
              </a:rPr>
              <a:t>https://moodle.uwtsd.ac.uk/mod/folder/view.php?id=273822</a:t>
            </a:r>
            <a:endParaRPr lang="en-GB" dirty="0"/>
          </a:p>
          <a:p>
            <a:endParaRPr lang="en-GB" dirty="0"/>
          </a:p>
        </p:txBody>
      </p:sp>
    </p:spTree>
    <p:extLst>
      <p:ext uri="{BB962C8B-B14F-4D97-AF65-F5344CB8AC3E}">
        <p14:creationId xmlns:p14="http://schemas.microsoft.com/office/powerpoint/2010/main" val="3805108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EB47B-BE15-0753-BCD7-52E3B71AD7BC}"/>
              </a:ext>
            </a:extLst>
          </p:cNvPr>
          <p:cNvSpPr>
            <a:spLocks noGrp="1"/>
          </p:cNvSpPr>
          <p:nvPr>
            <p:ph type="title"/>
          </p:nvPr>
        </p:nvSpPr>
        <p:spPr/>
        <p:txBody>
          <a:bodyPr>
            <a:normAutofit/>
          </a:bodyPr>
          <a:lstStyle/>
          <a:p>
            <a:r>
              <a:rPr lang="en-GB" sz="4000" dirty="0"/>
              <a:t>What is a Teaching Strategy?</a:t>
            </a:r>
          </a:p>
        </p:txBody>
      </p:sp>
      <p:sp>
        <p:nvSpPr>
          <p:cNvPr id="3" name="Content Placeholder 2">
            <a:extLst>
              <a:ext uri="{FF2B5EF4-FFF2-40B4-BE49-F238E27FC236}">
                <a16:creationId xmlns:a16="http://schemas.microsoft.com/office/drawing/2014/main" id="{6CAA205D-D689-ECED-8509-BFF82855690A}"/>
              </a:ext>
            </a:extLst>
          </p:cNvPr>
          <p:cNvSpPr>
            <a:spLocks noGrp="1"/>
          </p:cNvSpPr>
          <p:nvPr>
            <p:ph idx="1"/>
          </p:nvPr>
        </p:nvSpPr>
        <p:spPr/>
        <p:txBody>
          <a:bodyPr>
            <a:normAutofit lnSpcReduction="10000"/>
          </a:bodyPr>
          <a:lstStyle/>
          <a:p>
            <a:pPr marL="0" indent="0" algn="ctr">
              <a:lnSpc>
                <a:spcPct val="150000"/>
              </a:lnSpc>
              <a:buNone/>
            </a:pPr>
            <a:r>
              <a:rPr lang="en-GB" sz="2400" dirty="0"/>
              <a:t>“A combination of student activities supported by the use of appropriate resources to provide a particular learning experience and/or bring about the desired learning”. </a:t>
            </a:r>
            <a:r>
              <a:rPr lang="en-GB" sz="1600" dirty="0"/>
              <a:t>(Reece &amp; Walker, 2002)</a:t>
            </a:r>
          </a:p>
          <a:p>
            <a:pPr marL="0" indent="0" algn="ctr">
              <a:lnSpc>
                <a:spcPct val="150000"/>
              </a:lnSpc>
              <a:buNone/>
            </a:pPr>
            <a:endParaRPr lang="en-US" sz="2400" dirty="0"/>
          </a:p>
          <a:p>
            <a:pPr>
              <a:lnSpc>
                <a:spcPct val="150000"/>
              </a:lnSpc>
              <a:buFont typeface="Arial" panose="020B0604020202020204" pitchFamily="34" charset="0"/>
              <a:buChar char="•"/>
            </a:pPr>
            <a:r>
              <a:rPr lang="en-US" sz="2400" dirty="0"/>
              <a:t>Selecting the most appropriate teaching strategy is an important aspect of lesson planning – done for the benefit of the learner.</a:t>
            </a:r>
          </a:p>
          <a:p>
            <a:pPr marL="0" indent="0">
              <a:lnSpc>
                <a:spcPct val="150000"/>
              </a:lnSpc>
              <a:buNone/>
            </a:pPr>
            <a:endParaRPr lang="en-US" sz="2400" dirty="0"/>
          </a:p>
          <a:p>
            <a:pPr marL="0" indent="0">
              <a:lnSpc>
                <a:spcPct val="150000"/>
              </a:lnSpc>
              <a:buNone/>
            </a:pPr>
            <a:endParaRPr lang="en-US" sz="2400" dirty="0">
              <a:solidFill>
                <a:srgbClr val="FF0000"/>
              </a:solidFill>
            </a:endParaRPr>
          </a:p>
          <a:p>
            <a:endParaRPr lang="en-GB" dirty="0"/>
          </a:p>
        </p:txBody>
      </p:sp>
    </p:spTree>
    <p:extLst>
      <p:ext uri="{BB962C8B-B14F-4D97-AF65-F5344CB8AC3E}">
        <p14:creationId xmlns:p14="http://schemas.microsoft.com/office/powerpoint/2010/main" val="327259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E9FAD-9FE1-E863-EAF5-EF474649AAC8}"/>
              </a:ext>
            </a:extLst>
          </p:cNvPr>
          <p:cNvSpPr>
            <a:spLocks noGrp="1"/>
          </p:cNvSpPr>
          <p:nvPr>
            <p:ph type="title"/>
          </p:nvPr>
        </p:nvSpPr>
        <p:spPr/>
        <p:txBody>
          <a:bodyPr>
            <a:normAutofit/>
          </a:bodyPr>
          <a:lstStyle/>
          <a:p>
            <a:r>
              <a:rPr lang="en-GB" sz="4000" dirty="0">
                <a:latin typeface="+mn-lt"/>
              </a:rPr>
              <a:t>Examples of Teaching Strategies</a:t>
            </a:r>
          </a:p>
        </p:txBody>
      </p:sp>
      <p:sp>
        <p:nvSpPr>
          <p:cNvPr id="3" name="Content Placeholder 2">
            <a:extLst>
              <a:ext uri="{FF2B5EF4-FFF2-40B4-BE49-F238E27FC236}">
                <a16:creationId xmlns:a16="http://schemas.microsoft.com/office/drawing/2014/main" id="{87927F8B-9898-7014-0266-0AAE587ED63D}"/>
              </a:ext>
            </a:extLst>
          </p:cNvPr>
          <p:cNvSpPr>
            <a:spLocks noGrp="1"/>
          </p:cNvSpPr>
          <p:nvPr>
            <p:ph sz="half" idx="1"/>
          </p:nvPr>
        </p:nvSpPr>
        <p:spPr/>
        <p:txBody>
          <a:bodyPr>
            <a:normAutofit fontScale="85000" lnSpcReduction="20000"/>
          </a:bodyPr>
          <a:lstStyle/>
          <a:p>
            <a:pPr marL="274320" indent="-274320" fontAlgn="auto">
              <a:spcBef>
                <a:spcPts val="580"/>
              </a:spcBef>
              <a:spcAft>
                <a:spcPts val="0"/>
              </a:spcAft>
              <a:buFont typeface="Wingdings 2"/>
              <a:buChar char=""/>
              <a:defRPr/>
            </a:pPr>
            <a:r>
              <a:rPr lang="en-GB" dirty="0"/>
              <a:t>Lecture</a:t>
            </a:r>
          </a:p>
          <a:p>
            <a:pPr marL="274320" indent="-274320" fontAlgn="auto">
              <a:spcBef>
                <a:spcPts val="580"/>
              </a:spcBef>
              <a:spcAft>
                <a:spcPts val="0"/>
              </a:spcAft>
              <a:buFont typeface="Wingdings 2"/>
              <a:buChar char=""/>
              <a:defRPr/>
            </a:pPr>
            <a:r>
              <a:rPr lang="en-GB" dirty="0"/>
              <a:t>Group Work</a:t>
            </a:r>
          </a:p>
          <a:p>
            <a:pPr marL="274320" indent="-274320" fontAlgn="auto">
              <a:spcBef>
                <a:spcPts val="580"/>
              </a:spcBef>
              <a:spcAft>
                <a:spcPts val="0"/>
              </a:spcAft>
              <a:buFont typeface="Wingdings 2"/>
              <a:buChar char=""/>
              <a:defRPr/>
            </a:pPr>
            <a:r>
              <a:rPr lang="en-GB" dirty="0"/>
              <a:t>One to One</a:t>
            </a:r>
          </a:p>
          <a:p>
            <a:pPr marL="274320" indent="-274320" fontAlgn="auto">
              <a:spcBef>
                <a:spcPts val="580"/>
              </a:spcBef>
              <a:spcAft>
                <a:spcPts val="0"/>
              </a:spcAft>
              <a:buFont typeface="Wingdings 2"/>
              <a:buChar char=""/>
              <a:defRPr/>
            </a:pPr>
            <a:r>
              <a:rPr lang="en-GB" dirty="0"/>
              <a:t>Demonstration</a:t>
            </a:r>
          </a:p>
          <a:p>
            <a:pPr marL="274320" indent="-274320" fontAlgn="auto">
              <a:spcBef>
                <a:spcPts val="580"/>
              </a:spcBef>
              <a:spcAft>
                <a:spcPts val="0"/>
              </a:spcAft>
              <a:buFont typeface="Wingdings 2"/>
              <a:buChar char=""/>
              <a:defRPr/>
            </a:pPr>
            <a:r>
              <a:rPr lang="en-GB" dirty="0"/>
              <a:t>Team Teaching</a:t>
            </a:r>
          </a:p>
          <a:p>
            <a:pPr marL="274320" indent="-274320" fontAlgn="auto">
              <a:spcBef>
                <a:spcPts val="580"/>
              </a:spcBef>
              <a:spcAft>
                <a:spcPts val="0"/>
              </a:spcAft>
              <a:buFont typeface="Wingdings 2"/>
              <a:buChar char=""/>
              <a:defRPr/>
            </a:pPr>
            <a:r>
              <a:rPr lang="en-GB" dirty="0"/>
              <a:t>Discussion</a:t>
            </a:r>
          </a:p>
          <a:p>
            <a:pPr marL="274320" indent="-274320" fontAlgn="auto">
              <a:spcBef>
                <a:spcPts val="580"/>
              </a:spcBef>
              <a:spcAft>
                <a:spcPts val="0"/>
              </a:spcAft>
              <a:buFont typeface="Wingdings 2"/>
              <a:buChar char=""/>
              <a:defRPr/>
            </a:pPr>
            <a:r>
              <a:rPr lang="en-GB" dirty="0"/>
              <a:t>Debate</a:t>
            </a:r>
          </a:p>
          <a:p>
            <a:pPr marL="274320" indent="-274320" fontAlgn="auto">
              <a:spcBef>
                <a:spcPts val="580"/>
              </a:spcBef>
              <a:spcAft>
                <a:spcPts val="0"/>
              </a:spcAft>
              <a:buFont typeface="Wingdings 2"/>
              <a:buChar char=""/>
              <a:defRPr/>
            </a:pPr>
            <a:r>
              <a:rPr lang="en-GB" dirty="0"/>
              <a:t>Question &amp; Answer</a:t>
            </a:r>
          </a:p>
          <a:p>
            <a:pPr marL="274320" indent="-274320" fontAlgn="auto">
              <a:spcBef>
                <a:spcPts val="580"/>
              </a:spcBef>
              <a:spcAft>
                <a:spcPts val="0"/>
              </a:spcAft>
              <a:buFont typeface="Wingdings 2"/>
              <a:buChar char=""/>
              <a:defRPr/>
            </a:pPr>
            <a:r>
              <a:rPr lang="en-GB" dirty="0"/>
              <a:t>Video/Lecture Casts </a:t>
            </a:r>
          </a:p>
          <a:p>
            <a:pPr marL="274320" indent="-274320" fontAlgn="auto">
              <a:spcBef>
                <a:spcPts val="580"/>
              </a:spcBef>
              <a:spcAft>
                <a:spcPts val="0"/>
              </a:spcAft>
              <a:buFont typeface="Wingdings 2"/>
              <a:buChar char=""/>
              <a:defRPr/>
            </a:pPr>
            <a:r>
              <a:rPr lang="en-GB" dirty="0"/>
              <a:t>Seminar/Plenary </a:t>
            </a:r>
          </a:p>
          <a:p>
            <a:pPr marL="274320" indent="-274320" fontAlgn="auto">
              <a:spcBef>
                <a:spcPts val="580"/>
              </a:spcBef>
              <a:spcAft>
                <a:spcPts val="0"/>
              </a:spcAft>
              <a:buFont typeface="Wingdings 2"/>
              <a:buChar char=""/>
              <a:defRPr/>
            </a:pPr>
            <a:r>
              <a:rPr lang="en-GB" dirty="0"/>
              <a:t>Laboratory or Workshops</a:t>
            </a:r>
          </a:p>
          <a:p>
            <a:pPr marL="274320" indent="-274320" fontAlgn="auto">
              <a:spcBef>
                <a:spcPts val="580"/>
              </a:spcBef>
              <a:spcAft>
                <a:spcPts val="0"/>
              </a:spcAft>
              <a:buFont typeface="Wingdings 2"/>
              <a:buChar char=""/>
              <a:defRPr/>
            </a:pPr>
            <a:r>
              <a:rPr lang="en-GB" dirty="0"/>
              <a:t>Gaming/Quiz</a:t>
            </a:r>
          </a:p>
          <a:p>
            <a:endParaRPr lang="en-GB" dirty="0"/>
          </a:p>
        </p:txBody>
      </p:sp>
      <p:sp>
        <p:nvSpPr>
          <p:cNvPr id="4" name="Content Placeholder 3">
            <a:extLst>
              <a:ext uri="{FF2B5EF4-FFF2-40B4-BE49-F238E27FC236}">
                <a16:creationId xmlns:a16="http://schemas.microsoft.com/office/drawing/2014/main" id="{98B3299F-8271-065F-2653-290960879D36}"/>
              </a:ext>
            </a:extLst>
          </p:cNvPr>
          <p:cNvSpPr>
            <a:spLocks noGrp="1"/>
          </p:cNvSpPr>
          <p:nvPr>
            <p:ph sz="half" idx="2"/>
          </p:nvPr>
        </p:nvSpPr>
        <p:spPr/>
        <p:txBody>
          <a:bodyPr>
            <a:normAutofit fontScale="85000" lnSpcReduction="20000"/>
          </a:bodyPr>
          <a:lstStyle/>
          <a:p>
            <a:pPr marL="274320" indent="-274320" fontAlgn="auto">
              <a:spcBef>
                <a:spcPts val="580"/>
              </a:spcBef>
              <a:spcAft>
                <a:spcPts val="0"/>
              </a:spcAft>
              <a:buFont typeface="Wingdings 2"/>
              <a:buChar char=""/>
              <a:defRPr/>
            </a:pPr>
            <a:r>
              <a:rPr lang="en-GB" dirty="0"/>
              <a:t>Buzz Groups</a:t>
            </a:r>
          </a:p>
          <a:p>
            <a:pPr marL="274320" indent="-274320" fontAlgn="auto">
              <a:spcBef>
                <a:spcPts val="580"/>
              </a:spcBef>
              <a:spcAft>
                <a:spcPts val="0"/>
              </a:spcAft>
              <a:buFont typeface="Wingdings 2"/>
              <a:buChar char=""/>
              <a:defRPr/>
            </a:pPr>
            <a:r>
              <a:rPr lang="en-GB" dirty="0"/>
              <a:t>Field Trip</a:t>
            </a:r>
          </a:p>
          <a:p>
            <a:pPr marL="274320" indent="-274320" fontAlgn="auto">
              <a:spcBef>
                <a:spcPts val="580"/>
              </a:spcBef>
              <a:spcAft>
                <a:spcPts val="0"/>
              </a:spcAft>
              <a:buFont typeface="Wingdings 2"/>
              <a:buChar char=""/>
              <a:defRPr/>
            </a:pPr>
            <a:r>
              <a:rPr lang="en-GB" dirty="0"/>
              <a:t>Role Play</a:t>
            </a:r>
          </a:p>
          <a:p>
            <a:pPr marL="274320" indent="-274320" fontAlgn="auto">
              <a:spcBef>
                <a:spcPts val="580"/>
              </a:spcBef>
              <a:spcAft>
                <a:spcPts val="0"/>
              </a:spcAft>
              <a:buFont typeface="Wingdings 2"/>
              <a:buChar char=""/>
              <a:defRPr/>
            </a:pPr>
            <a:r>
              <a:rPr lang="en-GB" dirty="0"/>
              <a:t>Ice Breaker</a:t>
            </a:r>
          </a:p>
          <a:p>
            <a:pPr marL="274320" indent="-274320" fontAlgn="auto">
              <a:spcBef>
                <a:spcPts val="580"/>
              </a:spcBef>
              <a:spcAft>
                <a:spcPts val="0"/>
              </a:spcAft>
              <a:buFont typeface="Wingdings 2"/>
              <a:buChar char=""/>
              <a:defRPr/>
            </a:pPr>
            <a:r>
              <a:rPr lang="en-GB" dirty="0"/>
              <a:t>Simulation</a:t>
            </a:r>
          </a:p>
          <a:p>
            <a:pPr marL="274320" indent="-274320" fontAlgn="auto">
              <a:spcBef>
                <a:spcPts val="580"/>
              </a:spcBef>
              <a:spcAft>
                <a:spcPts val="0"/>
              </a:spcAft>
              <a:buFont typeface="Wingdings 2"/>
              <a:buChar char=""/>
              <a:defRPr/>
            </a:pPr>
            <a:r>
              <a:rPr lang="en-GB" dirty="0"/>
              <a:t>Case Study</a:t>
            </a:r>
          </a:p>
          <a:p>
            <a:pPr marL="274320" indent="-274320" fontAlgn="auto">
              <a:spcBef>
                <a:spcPts val="580"/>
              </a:spcBef>
              <a:spcAft>
                <a:spcPts val="0"/>
              </a:spcAft>
              <a:buFont typeface="Wingdings 2"/>
              <a:buChar char=""/>
              <a:defRPr/>
            </a:pPr>
            <a:r>
              <a:rPr lang="en-GB" dirty="0"/>
              <a:t>Project/Assignment</a:t>
            </a:r>
          </a:p>
          <a:p>
            <a:pPr marL="274320" indent="-274320" fontAlgn="auto">
              <a:spcBef>
                <a:spcPts val="580"/>
              </a:spcBef>
              <a:spcAft>
                <a:spcPts val="0"/>
              </a:spcAft>
              <a:buFont typeface="Wingdings 2"/>
              <a:buChar char=""/>
              <a:defRPr/>
            </a:pPr>
            <a:r>
              <a:rPr lang="en-GB" dirty="0"/>
              <a:t>Tutorial</a:t>
            </a:r>
          </a:p>
          <a:p>
            <a:pPr marL="274320" indent="-274320" fontAlgn="auto">
              <a:spcBef>
                <a:spcPts val="580"/>
              </a:spcBef>
              <a:spcAft>
                <a:spcPts val="0"/>
              </a:spcAft>
              <a:buFont typeface="Wingdings 2"/>
              <a:buChar char=""/>
              <a:defRPr/>
            </a:pPr>
            <a:r>
              <a:rPr lang="en-GB" dirty="0"/>
              <a:t>Brainstorming</a:t>
            </a:r>
          </a:p>
          <a:p>
            <a:pPr marL="274320" indent="-274320" fontAlgn="auto">
              <a:spcBef>
                <a:spcPts val="580"/>
              </a:spcBef>
              <a:spcAft>
                <a:spcPts val="0"/>
              </a:spcAft>
              <a:buFont typeface="Wingdings 2"/>
              <a:buChar char=""/>
              <a:defRPr/>
            </a:pPr>
            <a:r>
              <a:rPr lang="en-GB" dirty="0"/>
              <a:t>Open or Distance Learning</a:t>
            </a:r>
          </a:p>
          <a:p>
            <a:pPr marL="274320" indent="-274320" fontAlgn="auto">
              <a:spcBef>
                <a:spcPts val="580"/>
              </a:spcBef>
              <a:spcAft>
                <a:spcPts val="0"/>
              </a:spcAft>
              <a:buFont typeface="Wingdings 2"/>
              <a:buChar char=""/>
              <a:defRPr/>
            </a:pPr>
            <a:r>
              <a:rPr lang="en-GB" dirty="0"/>
              <a:t>Online and Digital Learning Technologies</a:t>
            </a:r>
          </a:p>
        </p:txBody>
      </p:sp>
    </p:spTree>
    <p:extLst>
      <p:ext uri="{BB962C8B-B14F-4D97-AF65-F5344CB8AC3E}">
        <p14:creationId xmlns:p14="http://schemas.microsoft.com/office/powerpoint/2010/main" val="2105469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nodeType="clickEffect">
                                  <p:stCondLst>
                                    <p:cond delay="0"/>
                                  </p:stCondLst>
                                  <p:childTnLst>
                                    <p:set>
                                      <p:cBhvr>
                                        <p:cTn id="94"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9CA0F-5F0F-CB3F-8514-CA363642B631}"/>
              </a:ext>
            </a:extLst>
          </p:cNvPr>
          <p:cNvSpPr>
            <a:spLocks noGrp="1"/>
          </p:cNvSpPr>
          <p:nvPr>
            <p:ph type="title"/>
          </p:nvPr>
        </p:nvSpPr>
        <p:spPr/>
        <p:txBody>
          <a:bodyPr>
            <a:normAutofit/>
          </a:bodyPr>
          <a:lstStyle/>
          <a:p>
            <a:r>
              <a:rPr lang="en-GB" sz="4000" dirty="0"/>
              <a:t>Activity 1</a:t>
            </a:r>
          </a:p>
        </p:txBody>
      </p:sp>
      <p:sp>
        <p:nvSpPr>
          <p:cNvPr id="3" name="Content Placeholder 2">
            <a:extLst>
              <a:ext uri="{FF2B5EF4-FFF2-40B4-BE49-F238E27FC236}">
                <a16:creationId xmlns:a16="http://schemas.microsoft.com/office/drawing/2014/main" id="{156A16F3-5F08-897C-325A-F7EDEFEF1C20}"/>
              </a:ext>
            </a:extLst>
          </p:cNvPr>
          <p:cNvSpPr>
            <a:spLocks noGrp="1"/>
          </p:cNvSpPr>
          <p:nvPr>
            <p:ph idx="1"/>
          </p:nvPr>
        </p:nvSpPr>
        <p:spPr/>
        <p:txBody>
          <a:bodyPr>
            <a:normAutofit/>
          </a:bodyPr>
          <a:lstStyle/>
          <a:p>
            <a:pPr>
              <a:buFont typeface="Arial" panose="020B0604020202020204" pitchFamily="34" charset="0"/>
              <a:buChar char="•"/>
            </a:pPr>
            <a:r>
              <a:rPr lang="en-GB" sz="2400" dirty="0"/>
              <a:t>Working in pairs, you will be given two teaching strategies to explore further.</a:t>
            </a:r>
          </a:p>
          <a:p>
            <a:pPr>
              <a:buFont typeface="Arial" panose="020B0604020202020204" pitchFamily="34" charset="0"/>
              <a:buChar char="•"/>
            </a:pPr>
            <a:r>
              <a:rPr lang="en-GB" sz="2400" dirty="0"/>
              <a:t>Consider the following:</a:t>
            </a:r>
          </a:p>
          <a:p>
            <a:pPr lvl="2">
              <a:buFont typeface="Arial" panose="020B0604020202020204" pitchFamily="34" charset="0"/>
              <a:buChar char="•"/>
            </a:pPr>
            <a:r>
              <a:rPr lang="en-GB" sz="2000" dirty="0"/>
              <a:t>What is the strategy?</a:t>
            </a:r>
          </a:p>
          <a:p>
            <a:pPr lvl="2">
              <a:buFont typeface="Arial" panose="020B0604020202020204" pitchFamily="34" charset="0"/>
              <a:buChar char="•"/>
            </a:pPr>
            <a:r>
              <a:rPr lang="en-GB" sz="2000" dirty="0"/>
              <a:t>When might it be an appropriate choice?</a:t>
            </a:r>
          </a:p>
          <a:p>
            <a:pPr lvl="2">
              <a:buFont typeface="Arial" panose="020B0604020202020204" pitchFamily="34" charset="0"/>
              <a:buChar char="•"/>
            </a:pPr>
            <a:r>
              <a:rPr lang="en-GB" sz="2000" dirty="0"/>
              <a:t>Can you suggest any strengths and weaknesses to using this strategy?</a:t>
            </a:r>
          </a:p>
          <a:p>
            <a:pPr lvl="2">
              <a:buFont typeface="Arial" panose="020B0604020202020204" pitchFamily="34" charset="0"/>
              <a:buChar char="•"/>
            </a:pPr>
            <a:r>
              <a:rPr lang="en-GB" sz="2000" dirty="0"/>
              <a:t>Can you see yourself using it within your subject or setting?</a:t>
            </a:r>
            <a:endParaRPr lang="en-GB" sz="1600" dirty="0"/>
          </a:p>
          <a:p>
            <a:pPr>
              <a:buFont typeface="Arial" panose="020B0604020202020204" pitchFamily="34" charset="0"/>
              <a:buChar char="•"/>
            </a:pPr>
            <a:r>
              <a:rPr lang="en-GB" sz="2400" dirty="0"/>
              <a:t> You will be asked to feedback your findings.</a:t>
            </a:r>
          </a:p>
        </p:txBody>
      </p:sp>
    </p:spTree>
    <p:extLst>
      <p:ext uri="{BB962C8B-B14F-4D97-AF65-F5344CB8AC3E}">
        <p14:creationId xmlns:p14="http://schemas.microsoft.com/office/powerpoint/2010/main" val="1379276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F62A98-783C-597A-3246-AE915DCCDDD5}"/>
              </a:ext>
            </a:extLst>
          </p:cNvPr>
          <p:cNvSpPr>
            <a:spLocks noGrp="1"/>
          </p:cNvSpPr>
          <p:nvPr>
            <p:ph type="title"/>
          </p:nvPr>
        </p:nvSpPr>
        <p:spPr>
          <a:xfrm>
            <a:off x="642256" y="634946"/>
            <a:ext cx="4514829" cy="1450757"/>
          </a:xfrm>
        </p:spPr>
        <p:txBody>
          <a:bodyPr>
            <a:normAutofit/>
          </a:bodyPr>
          <a:lstStyle/>
          <a:p>
            <a:r>
              <a:rPr lang="en-GB" sz="4000" dirty="0"/>
              <a:t>Teaching &amp; Learning Cycle</a:t>
            </a:r>
          </a:p>
        </p:txBody>
      </p:sp>
      <p:cxnSp>
        <p:nvCxnSpPr>
          <p:cNvPr id="12" name="Straight Connector 11">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0797" y="2250460"/>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6F5A6A-EF25-6DDA-A743-A17A8A68616B}"/>
              </a:ext>
            </a:extLst>
          </p:cNvPr>
          <p:cNvSpPr>
            <a:spLocks noGrp="1"/>
          </p:cNvSpPr>
          <p:nvPr>
            <p:ph idx="1"/>
          </p:nvPr>
        </p:nvSpPr>
        <p:spPr>
          <a:xfrm>
            <a:off x="642257" y="2407435"/>
            <a:ext cx="5520245" cy="3993361"/>
          </a:xfrm>
        </p:spPr>
        <p:txBody>
          <a:bodyPr>
            <a:normAutofit fontScale="85000" lnSpcReduction="10000"/>
          </a:bodyPr>
          <a:lstStyle/>
          <a:p>
            <a:pPr marL="0" indent="0">
              <a:buNone/>
            </a:pPr>
            <a:r>
              <a:rPr lang="en-GB" sz="2400" dirty="0"/>
              <a:t>Teaching is a process, where do you think teaching strategy comes in?</a:t>
            </a:r>
          </a:p>
          <a:p>
            <a:pPr>
              <a:lnSpc>
                <a:spcPct val="150000"/>
              </a:lnSpc>
              <a:buFont typeface="Arial" panose="020B0604020202020204" pitchFamily="34" charset="0"/>
              <a:buChar char="•"/>
            </a:pPr>
            <a:r>
              <a:rPr lang="en-US" sz="2400" dirty="0"/>
              <a:t>Teaching and Learning strategies are an important aspect of teaching the planned teaching cycle</a:t>
            </a:r>
          </a:p>
          <a:p>
            <a:pPr>
              <a:lnSpc>
                <a:spcPct val="150000"/>
              </a:lnSpc>
              <a:buFont typeface="Arial" panose="020B0604020202020204" pitchFamily="34" charset="0"/>
              <a:buChar char="•"/>
            </a:pPr>
            <a:r>
              <a:rPr lang="en-US" sz="2400" dirty="0"/>
              <a:t>A well-chosen strategy facilitates effective learning </a:t>
            </a:r>
          </a:p>
          <a:p>
            <a:pPr>
              <a:lnSpc>
                <a:spcPct val="150000"/>
              </a:lnSpc>
              <a:buFont typeface="Arial" panose="020B0604020202020204" pitchFamily="34" charset="0"/>
              <a:buChar char="•"/>
            </a:pPr>
            <a:r>
              <a:rPr lang="en-US" sz="2400" dirty="0"/>
              <a:t>Effective learning is about achieving the expectations of the learner, the teacher and the wider educational context. </a:t>
            </a:r>
          </a:p>
          <a:p>
            <a:pPr>
              <a:buFont typeface="Arial" panose="020B0604020202020204" pitchFamily="34" charset="0"/>
              <a:buChar char="•"/>
            </a:pPr>
            <a:endParaRPr lang="en-GB" sz="2400" dirty="0"/>
          </a:p>
        </p:txBody>
      </p:sp>
      <p:pic>
        <p:nvPicPr>
          <p:cNvPr id="4" name="Content Placeholder 13">
            <a:extLst>
              <a:ext uri="{FF2B5EF4-FFF2-40B4-BE49-F238E27FC236}">
                <a16:creationId xmlns:a16="http://schemas.microsoft.com/office/drawing/2014/main" id="{C8CCBE1E-E45A-6274-E70C-8280C0A4CF84}"/>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531" t="8934" r="8624" b="8146"/>
          <a:stretch/>
        </p:blipFill>
        <p:spPr>
          <a:xfrm>
            <a:off x="6377358" y="484412"/>
            <a:ext cx="5924267" cy="5370047"/>
          </a:xfrm>
          <a:prstGeom prst="rect">
            <a:avLst/>
          </a:prstGeom>
        </p:spPr>
      </p:pic>
      <p:sp>
        <p:nvSpPr>
          <p:cNvPr id="14" name="Rectangle 13">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6FCAF61E-707C-80D8-9A3E-374DB6CDEB62}"/>
              </a:ext>
            </a:extLst>
          </p:cNvPr>
          <p:cNvSpPr txBox="1"/>
          <p:nvPr/>
        </p:nvSpPr>
        <p:spPr>
          <a:xfrm>
            <a:off x="8083378" y="6040985"/>
            <a:ext cx="251222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eetlifeofteaching.blogspot.com/">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US" sz="700">
              <a:solidFill>
                <a:srgbClr val="FFFFFF"/>
              </a:solidFill>
            </a:endParaRPr>
          </a:p>
        </p:txBody>
      </p:sp>
    </p:spTree>
    <p:extLst>
      <p:ext uri="{BB962C8B-B14F-4D97-AF65-F5344CB8AC3E}">
        <p14:creationId xmlns:p14="http://schemas.microsoft.com/office/powerpoint/2010/main" val="427697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8E9C5-90BA-9830-1691-487A2449BB82}"/>
              </a:ext>
            </a:extLst>
          </p:cNvPr>
          <p:cNvSpPr>
            <a:spLocks noGrp="1"/>
          </p:cNvSpPr>
          <p:nvPr>
            <p:ph type="title"/>
          </p:nvPr>
        </p:nvSpPr>
        <p:spPr/>
        <p:txBody>
          <a:bodyPr/>
          <a:lstStyle/>
          <a:p>
            <a:r>
              <a:rPr lang="en-GB" sz="4000" dirty="0"/>
              <a:t>Instructional Design Process </a:t>
            </a:r>
            <a:br>
              <a:rPr lang="en-GB" dirty="0"/>
            </a:br>
            <a:r>
              <a:rPr lang="en-GB" sz="2400" dirty="0"/>
              <a:t>(Carraway, 2014) </a:t>
            </a:r>
            <a:endParaRPr lang="en-GB" dirty="0"/>
          </a:p>
        </p:txBody>
      </p:sp>
      <p:graphicFrame>
        <p:nvGraphicFramePr>
          <p:cNvPr id="4" name="Content Placeholder 1">
            <a:extLst>
              <a:ext uri="{FF2B5EF4-FFF2-40B4-BE49-F238E27FC236}">
                <a16:creationId xmlns:a16="http://schemas.microsoft.com/office/drawing/2014/main" id="{FC570AE4-ED8D-2F73-B3B8-1066D94926C3}"/>
              </a:ext>
            </a:extLst>
          </p:cNvPr>
          <p:cNvGraphicFramePr>
            <a:graphicFrameLocks noGrp="1"/>
          </p:cNvGraphicFramePr>
          <p:nvPr>
            <p:ph idx="1"/>
            <p:extLst>
              <p:ext uri="{D42A27DB-BD31-4B8C-83A1-F6EECF244321}">
                <p14:modId xmlns:p14="http://schemas.microsoft.com/office/powerpoint/2010/main" val="3079905233"/>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757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2DB77-F839-8A0C-183F-55E3DAC8A6E7}"/>
              </a:ext>
            </a:extLst>
          </p:cNvPr>
          <p:cNvSpPr>
            <a:spLocks noGrp="1"/>
          </p:cNvSpPr>
          <p:nvPr>
            <p:ph type="title"/>
          </p:nvPr>
        </p:nvSpPr>
        <p:spPr/>
        <p:txBody>
          <a:bodyPr>
            <a:normAutofit/>
          </a:bodyPr>
          <a:lstStyle/>
          <a:p>
            <a:r>
              <a:rPr lang="en-GB" sz="4400" dirty="0"/>
              <a:t>How Do We Choose Teaching Strategies? </a:t>
            </a:r>
          </a:p>
        </p:txBody>
      </p:sp>
      <p:graphicFrame>
        <p:nvGraphicFramePr>
          <p:cNvPr id="9" name="Content Placeholder 8">
            <a:extLst>
              <a:ext uri="{FF2B5EF4-FFF2-40B4-BE49-F238E27FC236}">
                <a16:creationId xmlns:a16="http://schemas.microsoft.com/office/drawing/2014/main" id="{03C2FE52-3419-B3A9-520A-8EEDFFD61532}"/>
              </a:ext>
            </a:extLst>
          </p:cNvPr>
          <p:cNvGraphicFramePr>
            <a:graphicFrameLocks noGrp="1"/>
          </p:cNvGraphicFramePr>
          <p:nvPr>
            <p:ph idx="1"/>
            <p:extLst>
              <p:ext uri="{D42A27DB-BD31-4B8C-83A1-F6EECF244321}">
                <p14:modId xmlns:p14="http://schemas.microsoft.com/office/powerpoint/2010/main" val="2217053129"/>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860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BC1CD-B921-EE2A-7297-B4BEAE6E11DB}"/>
              </a:ext>
            </a:extLst>
          </p:cNvPr>
          <p:cNvSpPr>
            <a:spLocks noGrp="1"/>
          </p:cNvSpPr>
          <p:nvPr>
            <p:ph type="title"/>
          </p:nvPr>
        </p:nvSpPr>
        <p:spPr>
          <a:xfrm>
            <a:off x="1097280" y="286603"/>
            <a:ext cx="10856422" cy="1450757"/>
          </a:xfrm>
        </p:spPr>
        <p:txBody>
          <a:bodyPr>
            <a:normAutofit/>
          </a:bodyPr>
          <a:lstStyle/>
          <a:p>
            <a:r>
              <a:rPr lang="en-GB" sz="4000" dirty="0"/>
              <a:t>What Might Influence the Strategy you </a:t>
            </a:r>
            <a:br>
              <a:rPr lang="en-GB" sz="4000" dirty="0"/>
            </a:br>
            <a:r>
              <a:rPr lang="en-GB" sz="4000" dirty="0"/>
              <a:t>Would Use?</a:t>
            </a:r>
          </a:p>
        </p:txBody>
      </p:sp>
      <p:sp>
        <p:nvSpPr>
          <p:cNvPr id="3" name="Content Placeholder 2">
            <a:extLst>
              <a:ext uri="{FF2B5EF4-FFF2-40B4-BE49-F238E27FC236}">
                <a16:creationId xmlns:a16="http://schemas.microsoft.com/office/drawing/2014/main" id="{5FF4ABF7-7E3C-C659-70DB-A35566E470E0}"/>
              </a:ext>
            </a:extLst>
          </p:cNvPr>
          <p:cNvSpPr>
            <a:spLocks noGrp="1"/>
          </p:cNvSpPr>
          <p:nvPr>
            <p:ph idx="1"/>
          </p:nvPr>
        </p:nvSpPr>
        <p:spPr>
          <a:xfrm>
            <a:off x="1097280" y="2108201"/>
            <a:ext cx="10058400" cy="4303683"/>
          </a:xfrm>
        </p:spPr>
        <p:txBody>
          <a:bodyPr>
            <a:normAutofit/>
          </a:bodyPr>
          <a:lstStyle/>
          <a:p>
            <a:pPr>
              <a:buFont typeface="Arial" panose="020B0604020202020204" pitchFamily="34" charset="0"/>
              <a:buChar char="•"/>
            </a:pPr>
            <a:r>
              <a:rPr lang="en-GB" sz="2200" b="1" dirty="0"/>
              <a:t>Learning objectives</a:t>
            </a:r>
          </a:p>
          <a:p>
            <a:pPr>
              <a:buFont typeface="Arial" panose="020B0604020202020204" pitchFamily="34" charset="0"/>
              <a:buChar char="•"/>
            </a:pPr>
            <a:r>
              <a:rPr lang="en-GB" sz="2200" b="1" dirty="0"/>
              <a:t>Group size</a:t>
            </a:r>
            <a:endParaRPr lang="en-GB" b="1" dirty="0"/>
          </a:p>
          <a:p>
            <a:pPr>
              <a:buFont typeface="Arial" panose="020B0604020202020204" pitchFamily="34" charset="0"/>
              <a:buChar char="•"/>
            </a:pPr>
            <a:r>
              <a:rPr lang="en-GB" sz="2200" dirty="0"/>
              <a:t>Skill level</a:t>
            </a:r>
          </a:p>
          <a:p>
            <a:pPr>
              <a:buFont typeface="Arial" panose="020B0604020202020204" pitchFamily="34" charset="0"/>
              <a:buChar char="•"/>
            </a:pPr>
            <a:r>
              <a:rPr lang="en-GB" sz="2200" dirty="0"/>
              <a:t>Knowledge </a:t>
            </a:r>
          </a:p>
          <a:p>
            <a:pPr>
              <a:buFont typeface="Arial" panose="020B0604020202020204" pitchFamily="34" charset="0"/>
              <a:buChar char="•"/>
            </a:pPr>
            <a:r>
              <a:rPr lang="en-GB" sz="2200" dirty="0"/>
              <a:t>Attitudes</a:t>
            </a:r>
          </a:p>
          <a:p>
            <a:pPr>
              <a:buFont typeface="Arial" panose="020B0604020202020204" pitchFamily="34" charset="0"/>
              <a:buChar char="•"/>
            </a:pPr>
            <a:r>
              <a:rPr lang="en-GB" sz="2200" dirty="0"/>
              <a:t>Level of study</a:t>
            </a:r>
          </a:p>
          <a:p>
            <a:pPr>
              <a:buFont typeface="Arial" panose="020B0604020202020204" pitchFamily="34" charset="0"/>
              <a:buChar char="•"/>
            </a:pPr>
            <a:r>
              <a:rPr lang="en-GB" sz="2200" dirty="0"/>
              <a:t>Subject matter</a:t>
            </a:r>
          </a:p>
        </p:txBody>
      </p:sp>
      <p:sp>
        <p:nvSpPr>
          <p:cNvPr id="4" name="Arrow: Right 3">
            <a:extLst>
              <a:ext uri="{FF2B5EF4-FFF2-40B4-BE49-F238E27FC236}">
                <a16:creationId xmlns:a16="http://schemas.microsoft.com/office/drawing/2014/main" id="{2D85A191-17FB-8E6F-7A12-6FA8C2DC16C7}"/>
              </a:ext>
            </a:extLst>
          </p:cNvPr>
          <p:cNvSpPr/>
          <p:nvPr/>
        </p:nvSpPr>
        <p:spPr>
          <a:xfrm flipH="1">
            <a:off x="4488871" y="1928553"/>
            <a:ext cx="5968538" cy="145075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dirty="0"/>
              <a:t>Your objectives and the group size are your </a:t>
            </a:r>
          </a:p>
          <a:p>
            <a:pPr algn="ctr"/>
            <a:r>
              <a:rPr lang="en-GB" sz="1800" dirty="0"/>
              <a:t>two driving considerations.</a:t>
            </a:r>
          </a:p>
        </p:txBody>
      </p:sp>
    </p:spTree>
    <p:extLst>
      <p:ext uri="{BB962C8B-B14F-4D97-AF65-F5344CB8AC3E}">
        <p14:creationId xmlns:p14="http://schemas.microsoft.com/office/powerpoint/2010/main" val="239466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442727"/>
            <a:ext cx="10058400" cy="2160691"/>
          </a:xfrm>
        </p:spPr>
        <p:txBody>
          <a:bodyPr>
            <a:normAutofit lnSpcReduction="10000"/>
          </a:bodyPr>
          <a:lstStyle/>
          <a:p>
            <a:endParaRPr lang="en-GB" sz="4000" dirty="0"/>
          </a:p>
          <a:p>
            <a:r>
              <a:rPr lang="en-GB" sz="4000" dirty="0"/>
              <a:t>Choosing a Teaching Strategy Based on the Objectives to be Achieved</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8000" dirty="0"/>
              <a:t>Objectives are central to you achieving requisite teaching and learning.</a:t>
            </a:r>
          </a:p>
          <a:p>
            <a:pPr>
              <a:buFont typeface="Arial" panose="020B0604020202020204" pitchFamily="34" charset="0"/>
              <a:buChar char="•"/>
            </a:pPr>
            <a:r>
              <a:rPr lang="en-GB" sz="8000" dirty="0"/>
              <a:t>The domain of learning you are working within and the level of objective you set within this domain, should logically inform the teaching strategy that you decide to utilise to help you achieve your objectives.</a:t>
            </a:r>
          </a:p>
          <a:p>
            <a:pPr>
              <a:buFont typeface="Arial" panose="020B0604020202020204" pitchFamily="34" charset="0"/>
              <a:buChar char="•"/>
            </a:pPr>
            <a:endParaRPr lang="en-GB" sz="8000" dirty="0"/>
          </a:p>
          <a:p>
            <a:pPr>
              <a:buFont typeface="Arial" panose="020B0604020202020204" pitchFamily="34" charset="0"/>
              <a:buChar char="•"/>
            </a:pPr>
            <a:r>
              <a:rPr lang="en-GB" sz="8000" dirty="0"/>
              <a:t>For example:</a:t>
            </a:r>
          </a:p>
          <a:p>
            <a:pPr lvl="1">
              <a:buFont typeface="Arial" panose="020B0604020202020204" pitchFamily="34" charset="0"/>
              <a:buChar char="•"/>
            </a:pPr>
            <a:r>
              <a:rPr lang="en-GB" sz="8000" dirty="0"/>
              <a:t>To learn a motor skill, demonstration and practice is considered appropriate</a:t>
            </a:r>
          </a:p>
          <a:p>
            <a:pPr lvl="1">
              <a:buFont typeface="Arial" panose="020B0604020202020204" pitchFamily="34" charset="0"/>
              <a:buChar char="•"/>
            </a:pPr>
            <a:r>
              <a:rPr lang="en-GB" sz="8000" dirty="0"/>
              <a:t>To gain knowledge and understanding, a lecture or question and answer may be appropriate</a:t>
            </a:r>
          </a:p>
          <a:p>
            <a:pPr lvl="1">
              <a:buFont typeface="Arial" panose="020B0604020202020204" pitchFamily="34" charset="0"/>
              <a:buChar char="•"/>
            </a:pPr>
            <a:r>
              <a:rPr lang="en-GB" sz="8000" dirty="0"/>
              <a:t>To develop attitudes, a discussion might be the most appropriate</a:t>
            </a:r>
          </a:p>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166224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E649E-87E5-4F84-7953-DBD05F62F78A}"/>
              </a:ext>
            </a:extLst>
          </p:cNvPr>
          <p:cNvSpPr>
            <a:spLocks noGrp="1"/>
          </p:cNvSpPr>
          <p:nvPr>
            <p:ph type="title"/>
          </p:nvPr>
        </p:nvSpPr>
        <p:spPr/>
        <p:txBody>
          <a:bodyPr>
            <a:normAutofit/>
          </a:bodyPr>
          <a:lstStyle/>
          <a:p>
            <a:r>
              <a:rPr lang="en-GB" sz="4000" dirty="0"/>
              <a:t>Activity 2</a:t>
            </a:r>
          </a:p>
        </p:txBody>
      </p:sp>
      <p:sp>
        <p:nvSpPr>
          <p:cNvPr id="3" name="Content Placeholder 2">
            <a:extLst>
              <a:ext uri="{FF2B5EF4-FFF2-40B4-BE49-F238E27FC236}">
                <a16:creationId xmlns:a16="http://schemas.microsoft.com/office/drawing/2014/main" id="{5034CF72-80C3-F75E-209D-E1FD85054BCD}"/>
              </a:ext>
            </a:extLst>
          </p:cNvPr>
          <p:cNvSpPr>
            <a:spLocks noGrp="1"/>
          </p:cNvSpPr>
          <p:nvPr>
            <p:ph idx="1"/>
          </p:nvPr>
        </p:nvSpPr>
        <p:spPr/>
        <p:txBody>
          <a:bodyPr/>
          <a:lstStyle/>
          <a:p>
            <a:r>
              <a:rPr lang="en-GB" dirty="0"/>
              <a:t>In your groups, work together to find out as much as you can about the following domains of learning and the different Taxonomies within each:</a:t>
            </a:r>
          </a:p>
          <a:p>
            <a:pPr>
              <a:buFont typeface="Arial" panose="020B0604020202020204" pitchFamily="34" charset="0"/>
              <a:buChar char="•"/>
            </a:pPr>
            <a:r>
              <a:rPr lang="en-GB" dirty="0"/>
              <a:t>Cognitive</a:t>
            </a:r>
          </a:p>
          <a:p>
            <a:pPr>
              <a:buFont typeface="Arial" panose="020B0604020202020204" pitchFamily="34" charset="0"/>
              <a:buChar char="•"/>
            </a:pPr>
            <a:r>
              <a:rPr lang="en-GB" dirty="0"/>
              <a:t>Affective</a:t>
            </a:r>
          </a:p>
          <a:p>
            <a:pPr>
              <a:buFont typeface="Arial" panose="020B0604020202020204" pitchFamily="34" charset="0"/>
              <a:buChar char="•"/>
            </a:pPr>
            <a:r>
              <a:rPr lang="en-GB" dirty="0"/>
              <a:t>Psychomotor</a:t>
            </a:r>
          </a:p>
          <a:p>
            <a:pPr>
              <a:buFont typeface="Arial" panose="020B0604020202020204" pitchFamily="34" charset="0"/>
              <a:buChar char="•"/>
            </a:pPr>
            <a:endParaRPr lang="en-GB" dirty="0"/>
          </a:p>
          <a:p>
            <a:pPr marL="0" indent="0">
              <a:buNone/>
            </a:pPr>
            <a:r>
              <a:rPr lang="en-GB" dirty="0"/>
              <a:t>Are there any, “rules” to be followed within the Domain you are looking at?</a:t>
            </a:r>
          </a:p>
        </p:txBody>
      </p:sp>
    </p:spTree>
    <p:extLst>
      <p:ext uri="{BB962C8B-B14F-4D97-AF65-F5344CB8AC3E}">
        <p14:creationId xmlns:p14="http://schemas.microsoft.com/office/powerpoint/2010/main" val="1303373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7088E-8139-8895-C3BF-ECBC98466522}"/>
              </a:ext>
            </a:extLst>
          </p:cNvPr>
          <p:cNvSpPr>
            <a:spLocks noGrp="1"/>
          </p:cNvSpPr>
          <p:nvPr>
            <p:ph type="title"/>
          </p:nvPr>
        </p:nvSpPr>
        <p:spPr>
          <a:xfrm>
            <a:off x="1097280" y="286603"/>
            <a:ext cx="10801004" cy="1450757"/>
          </a:xfrm>
        </p:spPr>
        <p:txBody>
          <a:bodyPr>
            <a:normAutofit/>
          </a:bodyPr>
          <a:lstStyle/>
          <a:p>
            <a:r>
              <a:rPr lang="en-GB" sz="4000" dirty="0"/>
              <a:t>Learning Domains and Teaching Strategies</a:t>
            </a:r>
          </a:p>
        </p:txBody>
      </p:sp>
      <p:sp>
        <p:nvSpPr>
          <p:cNvPr id="3" name="Content Placeholder 2">
            <a:extLst>
              <a:ext uri="{FF2B5EF4-FFF2-40B4-BE49-F238E27FC236}">
                <a16:creationId xmlns:a16="http://schemas.microsoft.com/office/drawing/2014/main" id="{249E4D58-E720-B9F1-E817-3240593D7607}"/>
              </a:ext>
            </a:extLst>
          </p:cNvPr>
          <p:cNvSpPr>
            <a:spLocks noGrp="1"/>
          </p:cNvSpPr>
          <p:nvPr>
            <p:ph idx="1"/>
          </p:nvPr>
        </p:nvSpPr>
        <p:spPr>
          <a:xfrm>
            <a:off x="1097280" y="2108201"/>
            <a:ext cx="10058400" cy="4142970"/>
          </a:xfrm>
        </p:spPr>
        <p:txBody>
          <a:bodyPr>
            <a:normAutofit fontScale="92500" lnSpcReduction="20000"/>
          </a:bodyPr>
          <a:lstStyle/>
          <a:p>
            <a:pPr marL="0" indent="0">
              <a:buNone/>
            </a:pPr>
            <a:r>
              <a:rPr lang="en-GB" sz="2400" dirty="0"/>
              <a:t>The three domains of learning:</a:t>
            </a:r>
          </a:p>
          <a:p>
            <a:pPr>
              <a:buFont typeface="Arial" panose="020B0604020202020204" pitchFamily="34" charset="0"/>
              <a:buChar char="•"/>
            </a:pPr>
            <a:r>
              <a:rPr lang="en-GB" sz="2400" b="1" dirty="0">
                <a:solidFill>
                  <a:srgbClr val="FF0000"/>
                </a:solidFill>
              </a:rPr>
              <a:t>Psychomotor</a:t>
            </a:r>
            <a:r>
              <a:rPr lang="en-GB" sz="2400" dirty="0"/>
              <a:t> – predominantly physical tasks e.g. actively doing something</a:t>
            </a:r>
          </a:p>
          <a:p>
            <a:pPr>
              <a:buFont typeface="Arial" panose="020B0604020202020204" pitchFamily="34" charset="0"/>
              <a:buChar char="•"/>
            </a:pPr>
            <a:r>
              <a:rPr lang="en-GB" sz="2400" b="1" dirty="0">
                <a:solidFill>
                  <a:srgbClr val="FF0000"/>
                </a:solidFill>
              </a:rPr>
              <a:t>Cognitive</a:t>
            </a:r>
            <a:r>
              <a:rPr lang="en-GB" sz="2400" b="1" dirty="0"/>
              <a:t> </a:t>
            </a:r>
            <a:r>
              <a:rPr lang="en-GB" sz="2400" dirty="0"/>
              <a:t>– require thought process, thinking skills e.g. explaining something</a:t>
            </a:r>
          </a:p>
          <a:p>
            <a:pPr>
              <a:buFont typeface="Arial" panose="020B0604020202020204" pitchFamily="34" charset="0"/>
              <a:buChar char="•"/>
            </a:pPr>
            <a:r>
              <a:rPr lang="en-GB" sz="2400" b="1" dirty="0">
                <a:solidFill>
                  <a:srgbClr val="FF0000"/>
                </a:solidFill>
              </a:rPr>
              <a:t>Affective</a:t>
            </a:r>
            <a:r>
              <a:rPr lang="en-GB" sz="2400" b="1" dirty="0"/>
              <a:t> </a:t>
            </a:r>
            <a:r>
              <a:rPr lang="en-GB" sz="2400" dirty="0"/>
              <a:t>– dealing with feelings and emotions e.g. concerned with attitudes</a:t>
            </a:r>
          </a:p>
          <a:p>
            <a:pPr>
              <a:buFont typeface="Arial" panose="020B0604020202020204" pitchFamily="34" charset="0"/>
              <a:buChar char="•"/>
            </a:pPr>
            <a:endParaRPr lang="en-GB" sz="2400" dirty="0"/>
          </a:p>
          <a:p>
            <a:pPr marL="0" indent="0">
              <a:buNone/>
            </a:pPr>
            <a:r>
              <a:rPr lang="en-GB" sz="2400" dirty="0"/>
              <a:t>Teaching in each of these domains often requires different teaching and learning approaches.</a:t>
            </a:r>
          </a:p>
          <a:p>
            <a:pPr marL="0" indent="0">
              <a:buNone/>
            </a:pPr>
            <a:r>
              <a:rPr lang="en-GB" sz="2400" dirty="0"/>
              <a:t>Therefore, the levels (taxonomies), or degrees of difficulty, within each domain are important considerations when planning learning.</a:t>
            </a:r>
          </a:p>
        </p:txBody>
      </p:sp>
    </p:spTree>
    <p:extLst>
      <p:ext uri="{BB962C8B-B14F-4D97-AF65-F5344CB8AC3E}">
        <p14:creationId xmlns:p14="http://schemas.microsoft.com/office/powerpoint/2010/main" val="2649317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C2E57-FBAC-0415-CF06-EF5FFBE3FC58}"/>
              </a:ext>
            </a:extLst>
          </p:cNvPr>
          <p:cNvSpPr>
            <a:spLocks noGrp="1"/>
          </p:cNvSpPr>
          <p:nvPr>
            <p:ph type="title"/>
          </p:nvPr>
        </p:nvSpPr>
        <p:spPr/>
        <p:txBody>
          <a:bodyPr>
            <a:normAutofit/>
          </a:bodyPr>
          <a:lstStyle/>
          <a:p>
            <a:r>
              <a:rPr lang="en-GB" sz="4000" dirty="0"/>
              <a:t>Taxonomies of Learning</a:t>
            </a:r>
          </a:p>
        </p:txBody>
      </p:sp>
      <p:sp>
        <p:nvSpPr>
          <p:cNvPr id="5" name="Content Placeholder 4">
            <a:extLst>
              <a:ext uri="{FF2B5EF4-FFF2-40B4-BE49-F238E27FC236}">
                <a16:creationId xmlns:a16="http://schemas.microsoft.com/office/drawing/2014/main" id="{32410027-3769-7D53-0C9C-178DB5054EB4}"/>
              </a:ext>
            </a:extLst>
          </p:cNvPr>
          <p:cNvSpPr>
            <a:spLocks noGrp="1"/>
          </p:cNvSpPr>
          <p:nvPr>
            <p:ph idx="1"/>
          </p:nvPr>
        </p:nvSpPr>
        <p:spPr>
          <a:xfrm>
            <a:off x="1097280" y="2108201"/>
            <a:ext cx="10058400" cy="4098635"/>
          </a:xfrm>
        </p:spPr>
        <p:txBody>
          <a:bodyPr>
            <a:normAutofit fontScale="25000" lnSpcReduction="20000"/>
          </a:bodyPr>
          <a:lstStyle/>
          <a:p>
            <a:pPr>
              <a:buFont typeface="Arial" panose="020B0604020202020204" pitchFamily="34" charset="0"/>
              <a:buChar char="•"/>
            </a:pPr>
            <a:r>
              <a:rPr lang="en-GB" sz="9600" dirty="0"/>
              <a:t>Each Domain of Learning is constructed using different levels of difficulty, these levels are referred to as Taxonomies. </a:t>
            </a:r>
          </a:p>
          <a:p>
            <a:pPr>
              <a:buFont typeface="Arial" panose="020B0604020202020204" pitchFamily="34" charset="0"/>
              <a:buChar char="•"/>
            </a:pPr>
            <a:r>
              <a:rPr lang="en-GB" sz="9600" dirty="0"/>
              <a:t>Taxonomies of learning are useful tools to help you design and structure learning opportunities.</a:t>
            </a:r>
          </a:p>
          <a:p>
            <a:pPr>
              <a:buFont typeface="Arial" panose="020B0604020202020204" pitchFamily="34" charset="0"/>
              <a:buChar char="•"/>
            </a:pPr>
            <a:r>
              <a:rPr lang="en-GB" sz="9600" dirty="0"/>
              <a:t>Arranging your objectives using these levels helps you to sequence your learning from the simple to the more complex.</a:t>
            </a:r>
          </a:p>
          <a:p>
            <a:pPr>
              <a:buFont typeface="Arial" panose="020B0604020202020204" pitchFamily="34" charset="0"/>
              <a:buChar char="•"/>
            </a:pPr>
            <a:r>
              <a:rPr lang="en-GB" sz="9600" dirty="0"/>
              <a:t>It is important that you understand the entry behaviour of your learners, so that you can plan your sequential learning steps in order to achieve your overall objective for the learning session.</a:t>
            </a:r>
          </a:p>
          <a:p>
            <a:endParaRPr lang="en-GB" sz="800" dirty="0"/>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2972368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E4511-A231-F354-9E59-71F455D4CA34}"/>
              </a:ext>
            </a:extLst>
          </p:cNvPr>
          <p:cNvSpPr>
            <a:spLocks noGrp="1"/>
          </p:cNvSpPr>
          <p:nvPr>
            <p:ph type="title"/>
          </p:nvPr>
        </p:nvSpPr>
        <p:spPr/>
        <p:txBody>
          <a:bodyPr>
            <a:normAutofit/>
          </a:bodyPr>
          <a:lstStyle/>
          <a:p>
            <a:r>
              <a:rPr lang="en-GB" sz="4000" dirty="0"/>
              <a:t>Major Categories in the Cognitive Domain </a:t>
            </a:r>
            <a:br>
              <a:rPr lang="en-GB" sz="4000" dirty="0"/>
            </a:br>
            <a:r>
              <a:rPr lang="en-GB" sz="2800" dirty="0"/>
              <a:t>(Bloom, 1960)</a:t>
            </a:r>
            <a:endParaRPr lang="en-GB" sz="4000" dirty="0"/>
          </a:p>
        </p:txBody>
      </p:sp>
      <p:pic>
        <p:nvPicPr>
          <p:cNvPr id="1026" name="Picture 2" descr="Bloom's Taxonomy">
            <a:extLst>
              <a:ext uri="{FF2B5EF4-FFF2-40B4-BE49-F238E27FC236}">
                <a16:creationId xmlns:a16="http://schemas.microsoft.com/office/drawing/2014/main" id="{2BEA0FD6-13C8-A555-31D3-16126BCF5104}"/>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5100"/>
          <a:stretch/>
        </p:blipFill>
        <p:spPr bwMode="auto">
          <a:xfrm>
            <a:off x="1875987" y="1918551"/>
            <a:ext cx="8315417" cy="4443392"/>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411B5851-45F7-3F08-F4B1-D63369411D94}"/>
              </a:ext>
            </a:extLst>
          </p:cNvPr>
          <p:cNvCxnSpPr/>
          <p:nvPr/>
        </p:nvCxnSpPr>
        <p:spPr>
          <a:xfrm flipV="1">
            <a:off x="1717964" y="2660073"/>
            <a:ext cx="0" cy="3535680"/>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02599014-8C29-31E0-96B2-4CC21302C79B}"/>
              </a:ext>
            </a:extLst>
          </p:cNvPr>
          <p:cNvSpPr txBox="1"/>
          <p:nvPr/>
        </p:nvSpPr>
        <p:spPr>
          <a:xfrm>
            <a:off x="361646" y="2558810"/>
            <a:ext cx="1277307" cy="2862322"/>
          </a:xfrm>
          <a:prstGeom prst="rect">
            <a:avLst/>
          </a:prstGeom>
          <a:noFill/>
        </p:spPr>
        <p:txBody>
          <a:bodyPr wrap="square" rtlCol="0">
            <a:spAutoFit/>
          </a:bodyPr>
          <a:lstStyle/>
          <a:p>
            <a:r>
              <a:rPr lang="en-GB" b="1" dirty="0"/>
              <a:t>Increasing Difficulty</a:t>
            </a:r>
          </a:p>
          <a:p>
            <a:endParaRPr lang="en-GB" dirty="0"/>
          </a:p>
          <a:p>
            <a:r>
              <a:rPr lang="en-GB" dirty="0"/>
              <a:t>Objectives at the lower level needs to be achieved first</a:t>
            </a:r>
          </a:p>
        </p:txBody>
      </p:sp>
    </p:spTree>
    <p:extLst>
      <p:ext uri="{BB962C8B-B14F-4D97-AF65-F5344CB8AC3E}">
        <p14:creationId xmlns:p14="http://schemas.microsoft.com/office/powerpoint/2010/main" val="3953418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9618B-9CD5-7327-ED29-51E239156907}"/>
              </a:ext>
            </a:extLst>
          </p:cNvPr>
          <p:cNvSpPr>
            <a:spLocks noGrp="1"/>
          </p:cNvSpPr>
          <p:nvPr>
            <p:ph type="title"/>
          </p:nvPr>
        </p:nvSpPr>
        <p:spPr/>
        <p:txBody>
          <a:bodyPr>
            <a:normAutofit/>
          </a:bodyPr>
          <a:lstStyle/>
          <a:p>
            <a:r>
              <a:rPr lang="en-GB" sz="4000" dirty="0">
                <a:latin typeface="+mn-lt"/>
              </a:rPr>
              <a:t>Major Categories in the Affective Domain </a:t>
            </a:r>
            <a:r>
              <a:rPr lang="en-GB" sz="2800" dirty="0">
                <a:latin typeface="+mn-lt"/>
              </a:rPr>
              <a:t>(Krathwohl, 1964)</a:t>
            </a:r>
            <a:endParaRPr lang="en-GB" sz="4000" dirty="0">
              <a:latin typeface="+mn-lt"/>
            </a:endParaRPr>
          </a:p>
        </p:txBody>
      </p:sp>
      <p:pic>
        <p:nvPicPr>
          <p:cNvPr id="3" name="Picture 2">
            <a:extLst>
              <a:ext uri="{FF2B5EF4-FFF2-40B4-BE49-F238E27FC236}">
                <a16:creationId xmlns:a16="http://schemas.microsoft.com/office/drawing/2014/main" id="{5F84BD1C-EBCF-CB38-5989-52622AB3487C}"/>
              </a:ext>
            </a:extLst>
          </p:cNvPr>
          <p:cNvPicPr>
            <a:picLocks noChangeAspect="1"/>
          </p:cNvPicPr>
          <p:nvPr/>
        </p:nvPicPr>
        <p:blipFill rotWithShape="1">
          <a:blip r:embed="rId2"/>
          <a:srcRect t="8590" b="12753"/>
          <a:stretch/>
        </p:blipFill>
        <p:spPr>
          <a:xfrm>
            <a:off x="1747169" y="1934307"/>
            <a:ext cx="9162298" cy="4431323"/>
          </a:xfrm>
          <a:prstGeom prst="rect">
            <a:avLst/>
          </a:prstGeom>
        </p:spPr>
      </p:pic>
      <p:pic>
        <p:nvPicPr>
          <p:cNvPr id="4" name="Picture 3">
            <a:extLst>
              <a:ext uri="{FF2B5EF4-FFF2-40B4-BE49-F238E27FC236}">
                <a16:creationId xmlns:a16="http://schemas.microsoft.com/office/drawing/2014/main" id="{45B0B187-16B3-F2AC-2697-8C15B08FA6B2}"/>
              </a:ext>
            </a:extLst>
          </p:cNvPr>
          <p:cNvPicPr>
            <a:picLocks noChangeAspect="1"/>
          </p:cNvPicPr>
          <p:nvPr/>
        </p:nvPicPr>
        <p:blipFill>
          <a:blip r:embed="rId3"/>
          <a:stretch>
            <a:fillRect/>
          </a:stretch>
        </p:blipFill>
        <p:spPr>
          <a:xfrm>
            <a:off x="1747169" y="2398615"/>
            <a:ext cx="335309" cy="3706689"/>
          </a:xfrm>
          <a:prstGeom prst="rect">
            <a:avLst/>
          </a:prstGeom>
        </p:spPr>
      </p:pic>
      <p:sp>
        <p:nvSpPr>
          <p:cNvPr id="5" name="TextBox 4">
            <a:extLst>
              <a:ext uri="{FF2B5EF4-FFF2-40B4-BE49-F238E27FC236}">
                <a16:creationId xmlns:a16="http://schemas.microsoft.com/office/drawing/2014/main" id="{286792B7-4E64-6556-EED5-7C030F4867F7}"/>
              </a:ext>
            </a:extLst>
          </p:cNvPr>
          <p:cNvSpPr txBox="1"/>
          <p:nvPr/>
        </p:nvSpPr>
        <p:spPr>
          <a:xfrm>
            <a:off x="161778" y="3429000"/>
            <a:ext cx="1585391" cy="1754326"/>
          </a:xfrm>
          <a:prstGeom prst="rect">
            <a:avLst/>
          </a:prstGeom>
          <a:noFill/>
        </p:spPr>
        <p:txBody>
          <a:bodyPr wrap="square" rtlCol="0">
            <a:spAutoFit/>
          </a:bodyPr>
          <a:lstStyle/>
          <a:p>
            <a:r>
              <a:rPr lang="en-GB" dirty="0"/>
              <a:t>Each level involves more internalisation of the information received.</a:t>
            </a:r>
          </a:p>
        </p:txBody>
      </p:sp>
    </p:spTree>
    <p:extLst>
      <p:ext uri="{BB962C8B-B14F-4D97-AF65-F5344CB8AC3E}">
        <p14:creationId xmlns:p14="http://schemas.microsoft.com/office/powerpoint/2010/main" val="1762159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0491D-2C2B-2C8E-F85F-CAA631B65BBB}"/>
              </a:ext>
            </a:extLst>
          </p:cNvPr>
          <p:cNvSpPr>
            <a:spLocks noGrp="1"/>
          </p:cNvSpPr>
          <p:nvPr>
            <p:ph type="title"/>
          </p:nvPr>
        </p:nvSpPr>
        <p:spPr/>
        <p:txBody>
          <a:bodyPr>
            <a:normAutofit/>
          </a:bodyPr>
          <a:lstStyle/>
          <a:p>
            <a:r>
              <a:rPr lang="en-GB" sz="4000" dirty="0">
                <a:latin typeface="+mn-lt"/>
              </a:rPr>
              <a:t>Major Categories in the Psychomotor Domain </a:t>
            </a:r>
            <a:r>
              <a:rPr lang="en-GB" sz="2800" dirty="0">
                <a:latin typeface="+mn-lt"/>
              </a:rPr>
              <a:t>(Dave, 1975)</a:t>
            </a:r>
            <a:endParaRPr lang="en-GB" sz="4000" dirty="0">
              <a:latin typeface="+mn-lt"/>
            </a:endParaRPr>
          </a:p>
        </p:txBody>
      </p:sp>
      <p:sp>
        <p:nvSpPr>
          <p:cNvPr id="4" name="TextBox 3">
            <a:extLst>
              <a:ext uri="{FF2B5EF4-FFF2-40B4-BE49-F238E27FC236}">
                <a16:creationId xmlns:a16="http://schemas.microsoft.com/office/drawing/2014/main" id="{975F5B50-0128-E614-C5F3-4AEA9A4DC76B}"/>
              </a:ext>
            </a:extLst>
          </p:cNvPr>
          <p:cNvSpPr txBox="1"/>
          <p:nvPr/>
        </p:nvSpPr>
        <p:spPr>
          <a:xfrm>
            <a:off x="1097280" y="2760785"/>
            <a:ext cx="1585391" cy="1477328"/>
          </a:xfrm>
          <a:prstGeom prst="rect">
            <a:avLst/>
          </a:prstGeom>
          <a:noFill/>
        </p:spPr>
        <p:txBody>
          <a:bodyPr wrap="square" rtlCol="0">
            <a:spAutoFit/>
          </a:bodyPr>
          <a:lstStyle/>
          <a:p>
            <a:r>
              <a:rPr lang="en-GB" dirty="0"/>
              <a:t>It progresses from the simple to the more complex.</a:t>
            </a:r>
          </a:p>
        </p:txBody>
      </p:sp>
      <p:pic>
        <p:nvPicPr>
          <p:cNvPr id="5" name="Picture 4">
            <a:extLst>
              <a:ext uri="{FF2B5EF4-FFF2-40B4-BE49-F238E27FC236}">
                <a16:creationId xmlns:a16="http://schemas.microsoft.com/office/drawing/2014/main" id="{D2C23AB4-2168-E9C7-503C-49DA6A5CC77A}"/>
              </a:ext>
            </a:extLst>
          </p:cNvPr>
          <p:cNvPicPr>
            <a:picLocks noChangeAspect="1"/>
          </p:cNvPicPr>
          <p:nvPr/>
        </p:nvPicPr>
        <p:blipFill>
          <a:blip r:embed="rId2"/>
          <a:stretch>
            <a:fillRect/>
          </a:stretch>
        </p:blipFill>
        <p:spPr>
          <a:xfrm>
            <a:off x="2519609" y="1922390"/>
            <a:ext cx="7938868" cy="4465613"/>
          </a:xfrm>
          <a:prstGeom prst="rect">
            <a:avLst/>
          </a:prstGeom>
        </p:spPr>
      </p:pic>
    </p:spTree>
    <p:extLst>
      <p:ext uri="{BB962C8B-B14F-4D97-AF65-F5344CB8AC3E}">
        <p14:creationId xmlns:p14="http://schemas.microsoft.com/office/powerpoint/2010/main" val="44699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8D85B-4D33-873E-9F4B-2B92EFB90173}"/>
              </a:ext>
            </a:extLst>
          </p:cNvPr>
          <p:cNvSpPr>
            <a:spLocks noGrp="1"/>
          </p:cNvSpPr>
          <p:nvPr>
            <p:ph type="title"/>
          </p:nvPr>
        </p:nvSpPr>
        <p:spPr>
          <a:xfrm>
            <a:off x="166254" y="-411667"/>
            <a:ext cx="11859491" cy="1450757"/>
          </a:xfrm>
        </p:spPr>
        <p:txBody>
          <a:bodyPr>
            <a:normAutofit/>
          </a:bodyPr>
          <a:lstStyle/>
          <a:p>
            <a:r>
              <a:rPr lang="en-GB" sz="4000" dirty="0">
                <a:latin typeface="+mn-lt"/>
              </a:rPr>
              <a:t>Application of Teaching Strategies in the Three Domains</a:t>
            </a:r>
          </a:p>
        </p:txBody>
      </p:sp>
      <p:graphicFrame>
        <p:nvGraphicFramePr>
          <p:cNvPr id="3" name="Table 2">
            <a:extLst>
              <a:ext uri="{FF2B5EF4-FFF2-40B4-BE49-F238E27FC236}">
                <a16:creationId xmlns:a16="http://schemas.microsoft.com/office/drawing/2014/main" id="{55CE7187-E8D9-9CB2-3733-97295B858B22}"/>
              </a:ext>
            </a:extLst>
          </p:cNvPr>
          <p:cNvGraphicFramePr>
            <a:graphicFrameLocks noGrp="1"/>
          </p:cNvGraphicFramePr>
          <p:nvPr>
            <p:extLst>
              <p:ext uri="{D42A27DB-BD31-4B8C-83A1-F6EECF244321}">
                <p14:modId xmlns:p14="http://schemas.microsoft.com/office/powerpoint/2010/main" val="2673096362"/>
              </p:ext>
            </p:extLst>
          </p:nvPr>
        </p:nvGraphicFramePr>
        <p:xfrm>
          <a:off x="755533" y="1260763"/>
          <a:ext cx="10525762" cy="4820920"/>
        </p:xfrm>
        <a:graphic>
          <a:graphicData uri="http://schemas.openxmlformats.org/drawingml/2006/table">
            <a:tbl>
              <a:tblPr firstRow="1" bandRow="1">
                <a:tableStyleId>{5C22544A-7EE6-4342-B048-85BDC9FD1C3A}</a:tableStyleId>
              </a:tblPr>
              <a:tblGrid>
                <a:gridCol w="4047342">
                  <a:extLst>
                    <a:ext uri="{9D8B030D-6E8A-4147-A177-3AD203B41FA5}">
                      <a16:colId xmlns:a16="http://schemas.microsoft.com/office/drawing/2014/main" val="4051305023"/>
                    </a:ext>
                  </a:extLst>
                </a:gridCol>
                <a:gridCol w="1095994">
                  <a:extLst>
                    <a:ext uri="{9D8B030D-6E8A-4147-A177-3AD203B41FA5}">
                      <a16:colId xmlns:a16="http://schemas.microsoft.com/office/drawing/2014/main" val="4007438397"/>
                    </a:ext>
                  </a:extLst>
                </a:gridCol>
                <a:gridCol w="1141901">
                  <a:extLst>
                    <a:ext uri="{9D8B030D-6E8A-4147-A177-3AD203B41FA5}">
                      <a16:colId xmlns:a16="http://schemas.microsoft.com/office/drawing/2014/main" val="3294785012"/>
                    </a:ext>
                  </a:extLst>
                </a:gridCol>
                <a:gridCol w="1212885">
                  <a:extLst>
                    <a:ext uri="{9D8B030D-6E8A-4147-A177-3AD203B41FA5}">
                      <a16:colId xmlns:a16="http://schemas.microsoft.com/office/drawing/2014/main" val="800604253"/>
                    </a:ext>
                  </a:extLst>
                </a:gridCol>
                <a:gridCol w="1043492">
                  <a:extLst>
                    <a:ext uri="{9D8B030D-6E8A-4147-A177-3AD203B41FA5}">
                      <a16:colId xmlns:a16="http://schemas.microsoft.com/office/drawing/2014/main" val="2450408999"/>
                    </a:ext>
                  </a:extLst>
                </a:gridCol>
                <a:gridCol w="1155541">
                  <a:extLst>
                    <a:ext uri="{9D8B030D-6E8A-4147-A177-3AD203B41FA5}">
                      <a16:colId xmlns:a16="http://schemas.microsoft.com/office/drawing/2014/main" val="574388895"/>
                    </a:ext>
                  </a:extLst>
                </a:gridCol>
                <a:gridCol w="828607">
                  <a:extLst>
                    <a:ext uri="{9D8B030D-6E8A-4147-A177-3AD203B41FA5}">
                      <a16:colId xmlns:a16="http://schemas.microsoft.com/office/drawing/2014/main" val="880009634"/>
                    </a:ext>
                  </a:extLst>
                </a:gridCol>
              </a:tblGrid>
              <a:tr h="370840">
                <a:tc rowSpan="2">
                  <a:txBody>
                    <a:bodyPr/>
                    <a:lstStyle/>
                    <a:p>
                      <a:r>
                        <a:rPr lang="en-GB" dirty="0"/>
                        <a:t>Teaching Strategy</a:t>
                      </a:r>
                    </a:p>
                  </a:txBody>
                  <a:tcPr/>
                </a:tc>
                <a:tc gridSpan="2">
                  <a:txBody>
                    <a:bodyPr/>
                    <a:lstStyle/>
                    <a:p>
                      <a:pPr algn="ctr"/>
                      <a:r>
                        <a:rPr lang="en-GB" dirty="0"/>
                        <a:t>Cognitive</a:t>
                      </a:r>
                    </a:p>
                  </a:txBody>
                  <a:tcPr/>
                </a:tc>
                <a:tc hMerge="1">
                  <a:txBody>
                    <a:bodyPr/>
                    <a:lstStyle/>
                    <a:p>
                      <a:endParaRPr lang="en-GB" dirty="0"/>
                    </a:p>
                  </a:txBody>
                  <a:tcPr/>
                </a:tc>
                <a:tc gridSpan="2">
                  <a:txBody>
                    <a:bodyPr/>
                    <a:lstStyle/>
                    <a:p>
                      <a:pPr algn="ctr"/>
                      <a:r>
                        <a:rPr lang="en-GB" dirty="0"/>
                        <a:t>Affective</a:t>
                      </a:r>
                    </a:p>
                  </a:txBody>
                  <a:tcPr/>
                </a:tc>
                <a:tc hMerge="1">
                  <a:txBody>
                    <a:bodyPr/>
                    <a:lstStyle/>
                    <a:p>
                      <a:endParaRPr lang="en-GB" dirty="0"/>
                    </a:p>
                  </a:txBody>
                  <a:tcPr/>
                </a:tc>
                <a:tc gridSpan="2">
                  <a:txBody>
                    <a:bodyPr/>
                    <a:lstStyle/>
                    <a:p>
                      <a:pPr algn="ctr"/>
                      <a:r>
                        <a:rPr lang="en-GB" dirty="0"/>
                        <a:t>Psychomotor</a:t>
                      </a:r>
                    </a:p>
                  </a:txBody>
                  <a:tcPr/>
                </a:tc>
                <a:tc hMerge="1">
                  <a:txBody>
                    <a:bodyPr/>
                    <a:lstStyle/>
                    <a:p>
                      <a:endParaRPr lang="en-GB" dirty="0"/>
                    </a:p>
                  </a:txBody>
                  <a:tcPr/>
                </a:tc>
                <a:extLst>
                  <a:ext uri="{0D108BD9-81ED-4DB2-BD59-A6C34878D82A}">
                    <a16:rowId xmlns:a16="http://schemas.microsoft.com/office/drawing/2014/main" val="4277606618"/>
                  </a:ext>
                </a:extLst>
              </a:tr>
              <a:tr h="370840">
                <a:tc vMerge="1">
                  <a:txBody>
                    <a:bodyPr/>
                    <a:lstStyle/>
                    <a:p>
                      <a:endParaRPr lang="en-GB" dirty="0"/>
                    </a:p>
                  </a:txBody>
                  <a:tcPr/>
                </a:tc>
                <a:tc>
                  <a:txBody>
                    <a:bodyPr/>
                    <a:lstStyle/>
                    <a:p>
                      <a:r>
                        <a:rPr lang="en-GB" dirty="0"/>
                        <a:t>Low</a:t>
                      </a:r>
                    </a:p>
                  </a:txBody>
                  <a:tcPr/>
                </a:tc>
                <a:tc>
                  <a:txBody>
                    <a:bodyPr/>
                    <a:lstStyle/>
                    <a:p>
                      <a:r>
                        <a:rPr lang="en-GB" dirty="0"/>
                        <a:t>High</a:t>
                      </a:r>
                    </a:p>
                  </a:txBody>
                  <a:tcPr/>
                </a:tc>
                <a:tc>
                  <a:txBody>
                    <a:bodyPr/>
                    <a:lstStyle/>
                    <a:p>
                      <a:r>
                        <a:rPr lang="en-GB" dirty="0"/>
                        <a:t>Low</a:t>
                      </a:r>
                    </a:p>
                  </a:txBody>
                  <a:tcPr/>
                </a:tc>
                <a:tc>
                  <a:txBody>
                    <a:bodyPr/>
                    <a:lstStyle/>
                    <a:p>
                      <a:r>
                        <a:rPr lang="en-GB" dirty="0"/>
                        <a:t>High</a:t>
                      </a:r>
                    </a:p>
                  </a:txBody>
                  <a:tcPr/>
                </a:tc>
                <a:tc>
                  <a:txBody>
                    <a:bodyPr/>
                    <a:lstStyle/>
                    <a:p>
                      <a:r>
                        <a:rPr lang="en-GB" dirty="0"/>
                        <a:t>Low</a:t>
                      </a:r>
                    </a:p>
                  </a:txBody>
                  <a:tcPr/>
                </a:tc>
                <a:tc>
                  <a:txBody>
                    <a:bodyPr/>
                    <a:lstStyle/>
                    <a:p>
                      <a:r>
                        <a:rPr lang="en-GB" dirty="0"/>
                        <a:t>High</a:t>
                      </a:r>
                    </a:p>
                  </a:txBody>
                  <a:tcPr/>
                </a:tc>
                <a:extLst>
                  <a:ext uri="{0D108BD9-81ED-4DB2-BD59-A6C34878D82A}">
                    <a16:rowId xmlns:a16="http://schemas.microsoft.com/office/drawing/2014/main" val="3316283012"/>
                  </a:ext>
                </a:extLst>
              </a:tr>
              <a:tr h="370840">
                <a:tc>
                  <a:txBody>
                    <a:bodyPr/>
                    <a:lstStyle/>
                    <a:p>
                      <a:r>
                        <a:rPr lang="en-GB" dirty="0"/>
                        <a:t>Lecture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206077203"/>
                  </a:ext>
                </a:extLst>
              </a:tr>
              <a:tr h="370840">
                <a:tc>
                  <a:txBody>
                    <a:bodyPr/>
                    <a:lstStyle/>
                    <a:p>
                      <a:r>
                        <a:rPr lang="en-GB" dirty="0"/>
                        <a:t>Demonstration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extLst>
                  <a:ext uri="{0D108BD9-81ED-4DB2-BD59-A6C34878D82A}">
                    <a16:rowId xmlns:a16="http://schemas.microsoft.com/office/drawing/2014/main" val="876647554"/>
                  </a:ext>
                </a:extLst>
              </a:tr>
              <a:tr h="370840">
                <a:tc>
                  <a:txBody>
                    <a:bodyPr/>
                    <a:lstStyle/>
                    <a:p>
                      <a:r>
                        <a:rPr lang="en-GB" dirty="0"/>
                        <a:t>Discussion</a:t>
                      </a:r>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548002321"/>
                  </a:ext>
                </a:extLst>
              </a:tr>
              <a:tr h="370840">
                <a:tc>
                  <a:txBody>
                    <a:bodyPr/>
                    <a:lstStyle/>
                    <a:p>
                      <a:r>
                        <a:rPr lang="en-GB" dirty="0"/>
                        <a:t>Debate</a:t>
                      </a:r>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174225008"/>
                  </a:ext>
                </a:extLst>
              </a:tr>
              <a:tr h="370840">
                <a:tc>
                  <a:txBody>
                    <a:bodyPr/>
                    <a:lstStyle/>
                    <a:p>
                      <a:r>
                        <a:rPr lang="en-GB" dirty="0"/>
                        <a:t>Question &amp; Answer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657544173"/>
                  </a:ext>
                </a:extLst>
              </a:tr>
              <a:tr h="370840">
                <a:tc>
                  <a:txBody>
                    <a:bodyPr/>
                    <a:lstStyle/>
                    <a:p>
                      <a:r>
                        <a:rPr lang="en-GB" dirty="0"/>
                        <a:t>Workshop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extLst>
                  <a:ext uri="{0D108BD9-81ED-4DB2-BD59-A6C34878D82A}">
                    <a16:rowId xmlns:a16="http://schemas.microsoft.com/office/drawing/2014/main" val="609783945"/>
                  </a:ext>
                </a:extLst>
              </a:tr>
              <a:tr h="370840">
                <a:tc>
                  <a:txBody>
                    <a:bodyPr/>
                    <a:lstStyle/>
                    <a:p>
                      <a:r>
                        <a:rPr lang="en-GB" dirty="0"/>
                        <a:t>Game/Quiz</a:t>
                      </a:r>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904913958"/>
                  </a:ext>
                </a:extLst>
              </a:tr>
              <a:tr h="370840">
                <a:tc>
                  <a:txBody>
                    <a:bodyPr/>
                    <a:lstStyle/>
                    <a:p>
                      <a:r>
                        <a:rPr lang="en-GB" dirty="0"/>
                        <a:t>Brainstorming</a:t>
                      </a:r>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748986917"/>
                  </a:ext>
                </a:extLst>
              </a:tr>
              <a:tr h="370840">
                <a:tc>
                  <a:txBody>
                    <a:bodyPr/>
                    <a:lstStyle/>
                    <a:p>
                      <a:r>
                        <a:rPr lang="en-GB" dirty="0"/>
                        <a:t>Field Trip</a:t>
                      </a:r>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extLst>
                  <a:ext uri="{0D108BD9-81ED-4DB2-BD59-A6C34878D82A}">
                    <a16:rowId xmlns:a16="http://schemas.microsoft.com/office/drawing/2014/main" val="1721176438"/>
                  </a:ext>
                </a:extLst>
              </a:tr>
              <a:tr h="370840">
                <a:tc>
                  <a:txBody>
                    <a:bodyPr/>
                    <a:lstStyle/>
                    <a:p>
                      <a:r>
                        <a:rPr lang="en-GB" dirty="0"/>
                        <a:t>Simulation</a:t>
                      </a:r>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extLst>
                  <a:ext uri="{0D108BD9-81ED-4DB2-BD59-A6C34878D82A}">
                    <a16:rowId xmlns:a16="http://schemas.microsoft.com/office/drawing/2014/main" val="3325654531"/>
                  </a:ext>
                </a:extLst>
              </a:tr>
              <a:tr h="370840">
                <a:tc>
                  <a:txBody>
                    <a:bodyPr/>
                    <a:lstStyle/>
                    <a:p>
                      <a:r>
                        <a:rPr lang="en-GB" dirty="0"/>
                        <a:t>Assignment/Project</a:t>
                      </a:r>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ym typeface="Wingdings 2" panose="05020102010507070707" pitchFamily="18" charset="2"/>
                        </a:rPr>
                        <a:t></a:t>
                      </a:r>
                      <a:endParaRPr lang="en-GB" dirty="0"/>
                    </a:p>
                  </a:txBody>
                  <a:tcPr/>
                </a:tc>
                <a:tc>
                  <a:txBody>
                    <a:bodyPr/>
                    <a:lstStyle/>
                    <a:p>
                      <a:endParaRPr lang="en-GB" dirty="0"/>
                    </a:p>
                  </a:txBody>
                  <a:tcPr/>
                </a:tc>
                <a:extLst>
                  <a:ext uri="{0D108BD9-81ED-4DB2-BD59-A6C34878D82A}">
                    <a16:rowId xmlns:a16="http://schemas.microsoft.com/office/drawing/2014/main" val="2988580978"/>
                  </a:ext>
                </a:extLst>
              </a:tr>
            </a:tbl>
          </a:graphicData>
        </a:graphic>
      </p:graphicFrame>
      <p:sp>
        <p:nvSpPr>
          <p:cNvPr id="4" name="TextBox 3">
            <a:extLst>
              <a:ext uri="{FF2B5EF4-FFF2-40B4-BE49-F238E27FC236}">
                <a16:creationId xmlns:a16="http://schemas.microsoft.com/office/drawing/2014/main" id="{F3F04218-AFC3-D895-5A69-DD4AC240816A}"/>
              </a:ext>
            </a:extLst>
          </p:cNvPr>
          <p:cNvSpPr txBox="1"/>
          <p:nvPr/>
        </p:nvSpPr>
        <p:spPr>
          <a:xfrm>
            <a:off x="459971" y="6234546"/>
            <a:ext cx="2914996" cy="276999"/>
          </a:xfrm>
          <a:prstGeom prst="rect">
            <a:avLst/>
          </a:prstGeom>
          <a:noFill/>
        </p:spPr>
        <p:txBody>
          <a:bodyPr wrap="square" rtlCol="0">
            <a:spAutoFit/>
          </a:bodyPr>
          <a:lstStyle/>
          <a:p>
            <a:r>
              <a:rPr lang="en-GB" sz="1200" dirty="0"/>
              <a:t>Adapted from Reece &amp; Walker</a:t>
            </a:r>
          </a:p>
        </p:txBody>
      </p:sp>
    </p:spTree>
    <p:extLst>
      <p:ext uri="{BB962C8B-B14F-4D97-AF65-F5344CB8AC3E}">
        <p14:creationId xmlns:p14="http://schemas.microsoft.com/office/powerpoint/2010/main" val="1753074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442727"/>
            <a:ext cx="10058400" cy="2160691"/>
          </a:xfrm>
        </p:spPr>
        <p:txBody>
          <a:bodyPr>
            <a:normAutofit lnSpcReduction="10000"/>
          </a:bodyPr>
          <a:lstStyle/>
          <a:p>
            <a:endParaRPr lang="en-GB" sz="4000" dirty="0"/>
          </a:p>
          <a:p>
            <a:r>
              <a:rPr lang="en-GB" sz="4000" dirty="0"/>
              <a:t>Choosing a Teaching Strategy Based on the Group Size</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8000" dirty="0"/>
              <a:t>Is group size important?</a:t>
            </a:r>
          </a:p>
          <a:p>
            <a:pPr>
              <a:buFont typeface="Arial" panose="020B0604020202020204" pitchFamily="34" charset="0"/>
              <a:buChar char="•"/>
            </a:pPr>
            <a:r>
              <a:rPr lang="en-GB" sz="8000" dirty="0"/>
              <a:t>A group may consist of:</a:t>
            </a:r>
          </a:p>
          <a:p>
            <a:pPr lvl="1">
              <a:buFont typeface="Arial" panose="020B0604020202020204" pitchFamily="34" charset="0"/>
              <a:buChar char="•"/>
            </a:pPr>
            <a:r>
              <a:rPr lang="en-GB" sz="7800" dirty="0"/>
              <a:t>One learner</a:t>
            </a:r>
          </a:p>
          <a:p>
            <a:pPr lvl="1">
              <a:buFont typeface="Arial" panose="020B0604020202020204" pitchFamily="34" charset="0"/>
              <a:buChar char="•"/>
            </a:pPr>
            <a:r>
              <a:rPr lang="en-GB" sz="7800" dirty="0"/>
              <a:t>A small group – between 5 and 20 learners</a:t>
            </a:r>
          </a:p>
          <a:p>
            <a:pPr lvl="1">
              <a:buFont typeface="Arial" panose="020B0604020202020204" pitchFamily="34" charset="0"/>
              <a:buChar char="•"/>
            </a:pPr>
            <a:r>
              <a:rPr lang="en-GB" sz="7800" dirty="0"/>
              <a:t>A large group – Greater than 20 learners</a:t>
            </a:r>
          </a:p>
          <a:p>
            <a:pPr lvl="1">
              <a:buFont typeface="Arial" panose="020B0604020202020204" pitchFamily="34" charset="0"/>
              <a:buChar char="•"/>
            </a:pPr>
            <a:endParaRPr lang="en-GB" sz="7800" dirty="0"/>
          </a:p>
          <a:p>
            <a:pPr>
              <a:buFont typeface="Arial" panose="020B0604020202020204" pitchFamily="34" charset="0"/>
              <a:buChar char="•"/>
            </a:pPr>
            <a:r>
              <a:rPr lang="en-GB" sz="8000" dirty="0"/>
              <a:t>Which strategies, do you think, might be considered most appropriate to apply within each of these cohorts?</a:t>
            </a:r>
          </a:p>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1508790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D0655-F575-2928-04B6-E20BBFAD5F6F}"/>
              </a:ext>
            </a:extLst>
          </p:cNvPr>
          <p:cNvSpPr>
            <a:spLocks noGrp="1"/>
          </p:cNvSpPr>
          <p:nvPr>
            <p:ph type="title"/>
          </p:nvPr>
        </p:nvSpPr>
        <p:spPr>
          <a:xfrm>
            <a:off x="1161798" y="264436"/>
            <a:ext cx="10058400" cy="1450757"/>
          </a:xfrm>
        </p:spPr>
        <p:txBody>
          <a:bodyPr>
            <a:normAutofit/>
          </a:bodyPr>
          <a:lstStyle/>
          <a:p>
            <a:r>
              <a:rPr lang="en-GB" sz="4000" dirty="0"/>
              <a:t>Teaching Strategies Based on Group Size?</a:t>
            </a:r>
          </a:p>
        </p:txBody>
      </p:sp>
      <p:pic>
        <p:nvPicPr>
          <p:cNvPr id="6" name="Picture 5">
            <a:extLst>
              <a:ext uri="{FF2B5EF4-FFF2-40B4-BE49-F238E27FC236}">
                <a16:creationId xmlns:a16="http://schemas.microsoft.com/office/drawing/2014/main" id="{A67FBC24-D7C4-ED70-C289-62EA678212BC}"/>
              </a:ext>
            </a:extLst>
          </p:cNvPr>
          <p:cNvPicPr>
            <a:picLocks noChangeAspect="1"/>
          </p:cNvPicPr>
          <p:nvPr/>
        </p:nvPicPr>
        <p:blipFill rotWithShape="1">
          <a:blip r:embed="rId2"/>
          <a:srcRect r="37897"/>
          <a:stretch/>
        </p:blipFill>
        <p:spPr>
          <a:xfrm>
            <a:off x="2458378" y="1959899"/>
            <a:ext cx="6353112" cy="4157832"/>
          </a:xfrm>
          <a:prstGeom prst="rect">
            <a:avLst/>
          </a:prstGeom>
        </p:spPr>
      </p:pic>
    </p:spTree>
    <p:extLst>
      <p:ext uri="{BB962C8B-B14F-4D97-AF65-F5344CB8AC3E}">
        <p14:creationId xmlns:p14="http://schemas.microsoft.com/office/powerpoint/2010/main" val="330386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442727"/>
            <a:ext cx="10058400" cy="2160691"/>
          </a:xfrm>
        </p:spPr>
        <p:txBody>
          <a:bodyPr>
            <a:normAutofit lnSpcReduction="10000"/>
          </a:bodyPr>
          <a:lstStyle/>
          <a:p>
            <a:endParaRPr lang="en-GB" sz="4000" dirty="0"/>
          </a:p>
          <a:p>
            <a:r>
              <a:rPr lang="en-GB" sz="4000" dirty="0"/>
              <a:t>Choosing a Teaching Strategy Based on the Needs and Characteristics of Learners</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
        <p:nvSpPr>
          <p:cNvPr id="4" name="TextBox 3">
            <a:extLst>
              <a:ext uri="{FF2B5EF4-FFF2-40B4-BE49-F238E27FC236}">
                <a16:creationId xmlns:a16="http://schemas.microsoft.com/office/drawing/2014/main" id="{E46DD319-57C7-8709-6CC3-16051EF1D48D}"/>
              </a:ext>
            </a:extLst>
          </p:cNvPr>
          <p:cNvSpPr txBox="1"/>
          <p:nvPr/>
        </p:nvSpPr>
        <p:spPr>
          <a:xfrm>
            <a:off x="1163782" y="2193050"/>
            <a:ext cx="9991898" cy="2246769"/>
          </a:xfrm>
          <a:prstGeom prst="rect">
            <a:avLst/>
          </a:prstGeom>
          <a:noFill/>
        </p:spPr>
        <p:txBody>
          <a:bodyPr wrap="square">
            <a:spAutoFit/>
          </a:bodyPr>
          <a:lstStyle/>
          <a:p>
            <a:pPr marL="342900" indent="-342900">
              <a:buFont typeface="Arial" panose="020B0604020202020204" pitchFamily="34" charset="0"/>
              <a:buChar char="•"/>
            </a:pPr>
            <a:r>
              <a:rPr lang="en-GB" sz="2000" dirty="0"/>
              <a:t>Honey &amp; Mumford Learning Style Quiz</a:t>
            </a:r>
          </a:p>
          <a:p>
            <a:pPr marL="342900" indent="-342900">
              <a:buFont typeface="Arial" panose="020B0604020202020204" pitchFamily="34" charset="0"/>
              <a:buChar char="•"/>
            </a:pPr>
            <a:r>
              <a:rPr lang="en-GB" sz="2000" dirty="0"/>
              <a:t>Did you learn anything new about yourselves or, does your learning style match what you thought you were?</a:t>
            </a:r>
          </a:p>
          <a:p>
            <a:pPr marL="342900" indent="-342900">
              <a:buFont typeface="Arial" panose="020B0604020202020204" pitchFamily="34" charset="0"/>
              <a:buChar char="•"/>
            </a:pPr>
            <a:r>
              <a:rPr lang="en-GB" sz="2000" dirty="0"/>
              <a:t>Does learning style matter?</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Click on the link and have a go completing the online Learning Style questionnaire: </a:t>
            </a:r>
            <a:r>
              <a:rPr lang="en-GB" sz="2000" dirty="0">
                <a:hlinkClick r:id="rId2"/>
              </a:rPr>
              <a:t>https://www.mint-hr.com/mumford.html</a:t>
            </a:r>
            <a:endParaRPr lang="en-GB" sz="2000" dirty="0"/>
          </a:p>
        </p:txBody>
      </p:sp>
    </p:spTree>
    <p:extLst>
      <p:ext uri="{BB962C8B-B14F-4D97-AF65-F5344CB8AC3E}">
        <p14:creationId xmlns:p14="http://schemas.microsoft.com/office/powerpoint/2010/main" val="8690921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651164"/>
            <a:ext cx="10058400" cy="1066800"/>
          </a:xfrm>
        </p:spPr>
        <p:txBody>
          <a:bodyPr>
            <a:normAutofit/>
          </a:bodyPr>
          <a:lstStyle/>
          <a:p>
            <a:r>
              <a:rPr lang="en-GB" sz="4000" dirty="0"/>
              <a:t>Learning Styles</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
        <p:nvSpPr>
          <p:cNvPr id="2" name="Content Placeholder 4">
            <a:extLst>
              <a:ext uri="{FF2B5EF4-FFF2-40B4-BE49-F238E27FC236}">
                <a16:creationId xmlns:a16="http://schemas.microsoft.com/office/drawing/2014/main" id="{A5DD65A1-CF4C-A6CC-B818-34F20C51D055}"/>
              </a:ext>
            </a:extLst>
          </p:cNvPr>
          <p:cNvSpPr txBox="1">
            <a:spLocks/>
          </p:cNvSpPr>
          <p:nvPr/>
        </p:nvSpPr>
        <p:spPr>
          <a:xfrm>
            <a:off x="1097280" y="2011681"/>
            <a:ext cx="4389120" cy="4347556"/>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8000" b="1" dirty="0"/>
              <a:t>Activists</a:t>
            </a:r>
            <a:r>
              <a:rPr lang="en-GB" sz="8000" dirty="0"/>
              <a:t> – enjoy the present, like immediate experiences and respond to short term issues</a:t>
            </a:r>
          </a:p>
          <a:p>
            <a:pPr>
              <a:buFont typeface="Arial" panose="020B0604020202020204" pitchFamily="34" charset="0"/>
              <a:buChar char="•"/>
            </a:pPr>
            <a:r>
              <a:rPr lang="en-GB" sz="8000" b="1" dirty="0"/>
              <a:t>Reflectors</a:t>
            </a:r>
            <a:r>
              <a:rPr lang="en-GB" sz="8000" dirty="0"/>
              <a:t> – prefer to think about things and explore all aspects before coming to a conclusion</a:t>
            </a:r>
          </a:p>
          <a:p>
            <a:pPr>
              <a:buFont typeface="Arial" panose="020B0604020202020204" pitchFamily="34" charset="0"/>
              <a:buChar char="•"/>
            </a:pPr>
            <a:r>
              <a:rPr lang="en-GB" sz="8000" b="1" dirty="0"/>
              <a:t>Theorists</a:t>
            </a:r>
            <a:r>
              <a:rPr lang="en-GB" sz="8000" dirty="0"/>
              <a:t> – like principles, theories, models and systems. Logic.</a:t>
            </a:r>
          </a:p>
          <a:p>
            <a:pPr>
              <a:buFont typeface="Arial" panose="020B0604020202020204" pitchFamily="34" charset="0"/>
              <a:buChar char="•"/>
            </a:pPr>
            <a:r>
              <a:rPr lang="en-GB" sz="8000" b="1" dirty="0"/>
              <a:t>Pragmatists</a:t>
            </a:r>
            <a:r>
              <a:rPr lang="en-GB" sz="8000" dirty="0"/>
              <a:t> – look for new ideas and are keen to experiment.</a:t>
            </a:r>
          </a:p>
          <a:p>
            <a:pPr>
              <a:buFont typeface="Arial" panose="020B0604020202020204" pitchFamily="34" charset="0"/>
              <a:buChar char="•"/>
            </a:pPr>
            <a:endParaRPr lang="en-GB" sz="9600" dirty="0"/>
          </a:p>
          <a:p>
            <a:pPr marL="0" indent="0">
              <a:buNone/>
            </a:pPr>
            <a:endParaRPr lang="en-GB" sz="8000" dirty="0"/>
          </a:p>
          <a:p>
            <a:endParaRPr lang="en-GB" dirty="0"/>
          </a:p>
          <a:p>
            <a:r>
              <a:rPr lang="en-GB" dirty="0"/>
              <a:t>	</a:t>
            </a:r>
          </a:p>
          <a:p>
            <a:endParaRPr lang="en-GB" dirty="0"/>
          </a:p>
        </p:txBody>
      </p:sp>
      <p:graphicFrame>
        <p:nvGraphicFramePr>
          <p:cNvPr id="4" name="Group 42">
            <a:extLst>
              <a:ext uri="{FF2B5EF4-FFF2-40B4-BE49-F238E27FC236}">
                <a16:creationId xmlns:a16="http://schemas.microsoft.com/office/drawing/2014/main" id="{F9ECC53A-4842-CEDF-DBD9-31B32E45BC99}"/>
              </a:ext>
            </a:extLst>
          </p:cNvPr>
          <p:cNvGraphicFramePr>
            <a:graphicFrameLocks/>
          </p:cNvGraphicFramePr>
          <p:nvPr>
            <p:extLst>
              <p:ext uri="{D42A27DB-BD31-4B8C-83A1-F6EECF244321}">
                <p14:modId xmlns:p14="http://schemas.microsoft.com/office/powerpoint/2010/main" val="1910121052"/>
              </p:ext>
            </p:extLst>
          </p:nvPr>
        </p:nvGraphicFramePr>
        <p:xfrm>
          <a:off x="5788170" y="326967"/>
          <a:ext cx="5866274" cy="5980204"/>
        </p:xfrm>
        <a:graphic>
          <a:graphicData uri="http://schemas.openxmlformats.org/drawingml/2006/table">
            <a:tbl>
              <a:tblPr>
                <a:tableStyleId>{35758FB7-9AC5-4552-8A53-C91805E547FA}</a:tableStyleId>
              </a:tblPr>
              <a:tblGrid>
                <a:gridCol w="442573">
                  <a:extLst>
                    <a:ext uri="{9D8B030D-6E8A-4147-A177-3AD203B41FA5}">
                      <a16:colId xmlns:a16="http://schemas.microsoft.com/office/drawing/2014/main" val="1024289688"/>
                    </a:ext>
                  </a:extLst>
                </a:gridCol>
                <a:gridCol w="5423701">
                  <a:extLst>
                    <a:ext uri="{9D8B030D-6E8A-4147-A177-3AD203B41FA5}">
                      <a16:colId xmlns:a16="http://schemas.microsoft.com/office/drawing/2014/main" val="3251789449"/>
                    </a:ext>
                  </a:extLst>
                </a:gridCol>
              </a:tblGrid>
              <a:tr h="897633">
                <a:tc gridSpan="2">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rPr>
                        <a:t>Consolidation : Click on the links to read about these </a:t>
                      </a:r>
                      <a:r>
                        <a:rPr kumimoji="0" lang="en-GB" altLang="en-US" sz="2000" u="none" strike="noStrike" cap="none" normalizeH="0" baseline="0" dirty="0">
                          <a:ln>
                            <a:noFill/>
                          </a:ln>
                          <a:effectLst/>
                        </a:rPr>
                        <a:t>Top Ten Teaching Strategies </a:t>
                      </a:r>
                      <a:endParaRPr kumimoji="0" lang="en-GB" altLang="en-US"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u="none" strike="noStrike" cap="none" normalizeH="0" baseline="0" dirty="0">
                          <a:ln>
                            <a:noFill/>
                          </a:ln>
                          <a:solidFill>
                            <a:srgbClr val="002060"/>
                          </a:solidFill>
                          <a:effectLst/>
                        </a:rPr>
                        <a:t>(please report any broken links to the programme team) </a:t>
                      </a:r>
                      <a:endParaRPr kumimoji="0" lang="en-US" altLang="en-US" sz="1600" b="1" i="0" u="none" strike="noStrike" cap="none" normalizeH="0" baseline="0" dirty="0">
                        <a:ln>
                          <a:noFill/>
                        </a:ln>
                        <a:solidFill>
                          <a:srgbClr val="002060"/>
                        </a:solidFill>
                        <a:effectLst/>
                        <a:latin typeface="Perpetua" panose="02020502060401020303" pitchFamily="18" charset="77"/>
                        <a:cs typeface="Arial" panose="020B0604020202020204" pitchFamily="34" charset="0"/>
                      </a:endParaRPr>
                    </a:p>
                  </a:txBody>
                  <a:tcPr horzOverflow="overflow"/>
                </a:tc>
                <a:tc hMerge="1">
                  <a:txBody>
                    <a:bodyPr/>
                    <a:lstStyle/>
                    <a:p>
                      <a:endParaRPr lang="en-US"/>
                    </a:p>
                  </a:txBody>
                  <a:tcPr/>
                </a:tc>
                <a:extLst>
                  <a:ext uri="{0D108BD9-81ED-4DB2-BD59-A6C34878D82A}">
                    <a16:rowId xmlns:a16="http://schemas.microsoft.com/office/drawing/2014/main" val="1744192787"/>
                  </a:ext>
                </a:extLst>
              </a:tr>
              <a:tr h="508293">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rPr>
                        <a:t>1</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2"/>
                        </a:rPr>
                        <a:t>Group work</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4283939839"/>
                  </a:ext>
                </a:extLst>
              </a:tr>
              <a:tr h="449483">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rPr>
                        <a:t>2</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3"/>
                        </a:rPr>
                        <a:t>Games and Quizzes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3476332564"/>
                  </a:ext>
                </a:extLst>
              </a:tr>
              <a:tr h="508293">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3</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4"/>
                        </a:rPr>
                        <a:t>Simulation</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1887466322"/>
                  </a:ext>
                </a:extLst>
              </a:tr>
              <a:tr h="511094">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4</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5"/>
                        </a:rPr>
                        <a:t>Self directed (includes open or distance learning)</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2454529104"/>
                  </a:ext>
                </a:extLst>
              </a:tr>
              <a:tr h="508293">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5</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6"/>
                        </a:rPr>
                        <a:t>Project and Assignments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3166251173"/>
                  </a:ext>
                </a:extLst>
              </a:tr>
              <a:tr h="511094">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6</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7"/>
                        </a:rPr>
                        <a:t>Discussions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986887878"/>
                  </a:ext>
                </a:extLst>
              </a:tr>
              <a:tr h="508293">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7</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8"/>
                        </a:rPr>
                        <a:t>Buzz Groups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1677788058"/>
                  </a:ext>
                </a:extLst>
              </a:tr>
              <a:tr h="511094">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8</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9"/>
                        </a:rPr>
                        <a:t>Lectures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3143625470"/>
                  </a:ext>
                </a:extLst>
              </a:tr>
              <a:tr h="508293">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9</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10"/>
                        </a:rPr>
                        <a:t>Case study</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137392087"/>
                  </a:ext>
                </a:extLst>
              </a:tr>
              <a:tr h="511094">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10</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11"/>
                        </a:rPr>
                        <a:t>Field Trip</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1166186182"/>
                  </a:ext>
                </a:extLst>
              </a:tr>
            </a:tbl>
          </a:graphicData>
        </a:graphic>
      </p:graphicFrame>
    </p:spTree>
    <p:extLst>
      <p:ext uri="{BB962C8B-B14F-4D97-AF65-F5344CB8AC3E}">
        <p14:creationId xmlns:p14="http://schemas.microsoft.com/office/powerpoint/2010/main" val="37995329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651164"/>
            <a:ext cx="10058400" cy="1066800"/>
          </a:xfrm>
        </p:spPr>
        <p:txBody>
          <a:bodyPr>
            <a:normAutofit/>
          </a:bodyPr>
          <a:lstStyle/>
          <a:p>
            <a:r>
              <a:rPr lang="en-GB" sz="4000" dirty="0"/>
              <a:t>Variety, variety, variety</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
        <p:nvSpPr>
          <p:cNvPr id="2" name="Content Placeholder 4">
            <a:extLst>
              <a:ext uri="{FF2B5EF4-FFF2-40B4-BE49-F238E27FC236}">
                <a16:creationId xmlns:a16="http://schemas.microsoft.com/office/drawing/2014/main" id="{A5DD65A1-CF4C-A6CC-B818-34F20C51D055}"/>
              </a:ext>
            </a:extLst>
          </p:cNvPr>
          <p:cNvSpPr txBox="1">
            <a:spLocks/>
          </p:cNvSpPr>
          <p:nvPr/>
        </p:nvSpPr>
        <p:spPr>
          <a:xfrm>
            <a:off x="1249680" y="2011681"/>
            <a:ext cx="10058400" cy="4347556"/>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8000" dirty="0"/>
              <a:t>Students learn in different ways, what works for one may not be appropriate for another.</a:t>
            </a:r>
          </a:p>
          <a:p>
            <a:pPr>
              <a:buFont typeface="Arial" panose="020B0604020202020204" pitchFamily="34" charset="0"/>
              <a:buChar char="•"/>
            </a:pPr>
            <a:r>
              <a:rPr lang="en-GB" sz="8000" dirty="0"/>
              <a:t>Understanding this is important to ensuring that you design lessons that provide a variety of learning opportunities for your learners. </a:t>
            </a:r>
          </a:p>
          <a:p>
            <a:pPr>
              <a:buFont typeface="Arial" panose="020B0604020202020204" pitchFamily="34" charset="0"/>
              <a:buChar char="•"/>
            </a:pPr>
            <a:r>
              <a:rPr lang="en-GB" sz="8000" dirty="0"/>
              <a:t>For example:</a:t>
            </a:r>
          </a:p>
          <a:p>
            <a:pPr lvl="1">
              <a:buFont typeface="Arial" panose="020B0604020202020204" pitchFamily="34" charset="0"/>
              <a:buChar char="•"/>
            </a:pPr>
            <a:r>
              <a:rPr lang="en-GB" sz="8000" dirty="0"/>
              <a:t>Start the session by telling </a:t>
            </a:r>
          </a:p>
          <a:p>
            <a:pPr lvl="1">
              <a:buFont typeface="Arial" panose="020B0604020202020204" pitchFamily="34" charset="0"/>
              <a:buChar char="•"/>
            </a:pPr>
            <a:r>
              <a:rPr lang="en-GB" sz="8000" dirty="0"/>
              <a:t>Then set a group activity</a:t>
            </a:r>
          </a:p>
          <a:p>
            <a:pPr lvl="1">
              <a:buFont typeface="Arial" panose="020B0604020202020204" pitchFamily="34" charset="0"/>
              <a:buChar char="•"/>
            </a:pPr>
            <a:r>
              <a:rPr lang="en-GB" sz="8000" dirty="0"/>
              <a:t>And finally provide an individual application activity</a:t>
            </a:r>
          </a:p>
          <a:p>
            <a:pPr lvl="1">
              <a:buFont typeface="Arial" panose="020B0604020202020204" pitchFamily="34" charset="0"/>
              <a:buChar char="•"/>
            </a:pPr>
            <a:endParaRPr lang="en-GB" sz="8000" dirty="0"/>
          </a:p>
          <a:p>
            <a:pPr>
              <a:buFont typeface="Arial" panose="020B0604020202020204" pitchFamily="34" charset="0"/>
              <a:buChar char="•"/>
            </a:pPr>
            <a:r>
              <a:rPr lang="en-GB" sz="8000" dirty="0"/>
              <a:t>This approach allows you to utilise a range of different strategies in one session, which will hopefully ensure that all learners have the opportunity to learn in a way that best suits them.</a:t>
            </a:r>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837013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651164"/>
            <a:ext cx="10058400" cy="1066800"/>
          </a:xfrm>
        </p:spPr>
        <p:txBody>
          <a:bodyPr>
            <a:normAutofit/>
          </a:bodyPr>
          <a:lstStyle/>
          <a:p>
            <a:r>
              <a:rPr lang="en-GB" sz="4000" dirty="0"/>
              <a:t>Teaching Strategy and Level of Participation</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
        <p:nvSpPr>
          <p:cNvPr id="2" name="Content Placeholder 4">
            <a:extLst>
              <a:ext uri="{FF2B5EF4-FFF2-40B4-BE49-F238E27FC236}">
                <a16:creationId xmlns:a16="http://schemas.microsoft.com/office/drawing/2014/main" id="{A5DD65A1-CF4C-A6CC-B818-34F20C51D055}"/>
              </a:ext>
            </a:extLst>
          </p:cNvPr>
          <p:cNvSpPr txBox="1">
            <a:spLocks/>
          </p:cNvSpPr>
          <p:nvPr/>
        </p:nvSpPr>
        <p:spPr>
          <a:xfrm>
            <a:off x="1249680" y="2011681"/>
            <a:ext cx="10058400" cy="4347556"/>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endParaRPr lang="en-GB" sz="9600" dirty="0"/>
          </a:p>
          <a:p>
            <a:endParaRPr lang="en-GB" dirty="0"/>
          </a:p>
          <a:p>
            <a:r>
              <a:rPr lang="en-GB" dirty="0"/>
              <a:t>	</a:t>
            </a:r>
          </a:p>
          <a:p>
            <a:endParaRPr lang="en-GB" dirty="0"/>
          </a:p>
        </p:txBody>
      </p:sp>
      <p:graphicFrame>
        <p:nvGraphicFramePr>
          <p:cNvPr id="4" name="Table 3">
            <a:extLst>
              <a:ext uri="{FF2B5EF4-FFF2-40B4-BE49-F238E27FC236}">
                <a16:creationId xmlns:a16="http://schemas.microsoft.com/office/drawing/2014/main" id="{3EDC6C9D-51F8-B870-DD60-0F177FCFA0B9}"/>
              </a:ext>
            </a:extLst>
          </p:cNvPr>
          <p:cNvGraphicFramePr>
            <a:graphicFrameLocks noGrp="1"/>
          </p:cNvGraphicFramePr>
          <p:nvPr>
            <p:extLst>
              <p:ext uri="{D42A27DB-BD31-4B8C-83A1-F6EECF244321}">
                <p14:modId xmlns:p14="http://schemas.microsoft.com/office/powerpoint/2010/main" val="3028369859"/>
              </p:ext>
            </p:extLst>
          </p:nvPr>
        </p:nvGraphicFramePr>
        <p:xfrm>
          <a:off x="1173018" y="2011681"/>
          <a:ext cx="4690226" cy="4079240"/>
        </p:xfrm>
        <a:graphic>
          <a:graphicData uri="http://schemas.openxmlformats.org/drawingml/2006/table">
            <a:tbl>
              <a:tblPr firstRow="1" bandRow="1">
                <a:tableStyleId>{5C22544A-7EE6-4342-B048-85BDC9FD1C3A}</a:tableStyleId>
              </a:tblPr>
              <a:tblGrid>
                <a:gridCol w="2345113">
                  <a:extLst>
                    <a:ext uri="{9D8B030D-6E8A-4147-A177-3AD203B41FA5}">
                      <a16:colId xmlns:a16="http://schemas.microsoft.com/office/drawing/2014/main" val="236750216"/>
                    </a:ext>
                  </a:extLst>
                </a:gridCol>
                <a:gridCol w="2345113">
                  <a:extLst>
                    <a:ext uri="{9D8B030D-6E8A-4147-A177-3AD203B41FA5}">
                      <a16:colId xmlns:a16="http://schemas.microsoft.com/office/drawing/2014/main" val="2625589772"/>
                    </a:ext>
                  </a:extLst>
                </a:gridCol>
              </a:tblGrid>
              <a:tr h="370840">
                <a:tc>
                  <a:txBody>
                    <a:bodyPr/>
                    <a:lstStyle/>
                    <a:p>
                      <a:r>
                        <a:rPr lang="en-GB" dirty="0"/>
                        <a:t>Strategy</a:t>
                      </a:r>
                    </a:p>
                  </a:txBody>
                  <a:tcPr/>
                </a:tc>
                <a:tc>
                  <a:txBody>
                    <a:bodyPr/>
                    <a:lstStyle/>
                    <a:p>
                      <a:r>
                        <a:rPr lang="en-GB" dirty="0"/>
                        <a:t>Level of Participation</a:t>
                      </a:r>
                    </a:p>
                  </a:txBody>
                  <a:tcPr/>
                </a:tc>
                <a:extLst>
                  <a:ext uri="{0D108BD9-81ED-4DB2-BD59-A6C34878D82A}">
                    <a16:rowId xmlns:a16="http://schemas.microsoft.com/office/drawing/2014/main" val="2963098222"/>
                  </a:ext>
                </a:extLst>
              </a:tr>
              <a:tr h="370840">
                <a:tc>
                  <a:txBody>
                    <a:bodyPr/>
                    <a:lstStyle/>
                    <a:p>
                      <a:r>
                        <a:rPr lang="en-GB" dirty="0"/>
                        <a:t>Lecture</a:t>
                      </a:r>
                    </a:p>
                  </a:txBody>
                  <a:tcPr/>
                </a:tc>
                <a:tc>
                  <a:txBody>
                    <a:bodyPr/>
                    <a:lstStyle/>
                    <a:p>
                      <a:r>
                        <a:rPr lang="en-GB" dirty="0"/>
                        <a:t>Low</a:t>
                      </a:r>
                    </a:p>
                  </a:txBody>
                  <a:tcPr/>
                </a:tc>
                <a:extLst>
                  <a:ext uri="{0D108BD9-81ED-4DB2-BD59-A6C34878D82A}">
                    <a16:rowId xmlns:a16="http://schemas.microsoft.com/office/drawing/2014/main" val="287468408"/>
                  </a:ext>
                </a:extLst>
              </a:tr>
              <a:tr h="370840">
                <a:tc>
                  <a:txBody>
                    <a:bodyPr/>
                    <a:lstStyle/>
                    <a:p>
                      <a:r>
                        <a:rPr lang="en-GB" dirty="0"/>
                        <a:t>Demonstration</a:t>
                      </a:r>
                    </a:p>
                  </a:txBody>
                  <a:tcPr/>
                </a:tc>
                <a:tc>
                  <a:txBody>
                    <a:bodyPr/>
                    <a:lstStyle/>
                    <a:p>
                      <a:r>
                        <a:rPr lang="en-GB" dirty="0"/>
                        <a:t>Low/High</a:t>
                      </a:r>
                    </a:p>
                  </a:txBody>
                  <a:tcPr/>
                </a:tc>
                <a:extLst>
                  <a:ext uri="{0D108BD9-81ED-4DB2-BD59-A6C34878D82A}">
                    <a16:rowId xmlns:a16="http://schemas.microsoft.com/office/drawing/2014/main" val="3389401311"/>
                  </a:ext>
                </a:extLst>
              </a:tr>
              <a:tr h="370840">
                <a:tc>
                  <a:txBody>
                    <a:bodyPr/>
                    <a:lstStyle/>
                    <a:p>
                      <a:r>
                        <a:rPr lang="en-GB" dirty="0"/>
                        <a:t>Team Teaching</a:t>
                      </a:r>
                    </a:p>
                  </a:txBody>
                  <a:tcPr/>
                </a:tc>
                <a:tc>
                  <a:txBody>
                    <a:bodyPr/>
                    <a:lstStyle/>
                    <a:p>
                      <a:r>
                        <a:rPr lang="en-GB" dirty="0"/>
                        <a:t>Low</a:t>
                      </a:r>
                    </a:p>
                  </a:txBody>
                  <a:tcPr/>
                </a:tc>
                <a:extLst>
                  <a:ext uri="{0D108BD9-81ED-4DB2-BD59-A6C34878D82A}">
                    <a16:rowId xmlns:a16="http://schemas.microsoft.com/office/drawing/2014/main" val="3646080896"/>
                  </a:ext>
                </a:extLst>
              </a:tr>
              <a:tr h="370840">
                <a:tc>
                  <a:txBody>
                    <a:bodyPr/>
                    <a:lstStyle/>
                    <a:p>
                      <a:r>
                        <a:rPr lang="en-GB" dirty="0"/>
                        <a:t>Discussion</a:t>
                      </a:r>
                    </a:p>
                  </a:txBody>
                  <a:tcPr/>
                </a:tc>
                <a:tc>
                  <a:txBody>
                    <a:bodyPr/>
                    <a:lstStyle/>
                    <a:p>
                      <a:r>
                        <a:rPr lang="en-GB" dirty="0"/>
                        <a:t>High</a:t>
                      </a:r>
                    </a:p>
                  </a:txBody>
                  <a:tcPr/>
                </a:tc>
                <a:extLst>
                  <a:ext uri="{0D108BD9-81ED-4DB2-BD59-A6C34878D82A}">
                    <a16:rowId xmlns:a16="http://schemas.microsoft.com/office/drawing/2014/main" val="2946383342"/>
                  </a:ext>
                </a:extLst>
              </a:tr>
              <a:tr h="370840">
                <a:tc>
                  <a:txBody>
                    <a:bodyPr/>
                    <a:lstStyle/>
                    <a:p>
                      <a:r>
                        <a:rPr lang="en-GB" dirty="0"/>
                        <a:t>Debate</a:t>
                      </a:r>
                    </a:p>
                  </a:txBody>
                  <a:tcPr/>
                </a:tc>
                <a:tc>
                  <a:txBody>
                    <a:bodyPr/>
                    <a:lstStyle/>
                    <a:p>
                      <a:r>
                        <a:rPr lang="en-GB" dirty="0"/>
                        <a:t>High</a:t>
                      </a:r>
                    </a:p>
                  </a:txBody>
                  <a:tcPr/>
                </a:tc>
                <a:extLst>
                  <a:ext uri="{0D108BD9-81ED-4DB2-BD59-A6C34878D82A}">
                    <a16:rowId xmlns:a16="http://schemas.microsoft.com/office/drawing/2014/main" val="1880285418"/>
                  </a:ext>
                </a:extLst>
              </a:tr>
              <a:tr h="370840">
                <a:tc>
                  <a:txBody>
                    <a:bodyPr/>
                    <a:lstStyle/>
                    <a:p>
                      <a:r>
                        <a:rPr lang="en-GB" dirty="0"/>
                        <a:t>Question &amp; Answer</a:t>
                      </a:r>
                    </a:p>
                  </a:txBody>
                  <a:tcPr/>
                </a:tc>
                <a:tc>
                  <a:txBody>
                    <a:bodyPr/>
                    <a:lstStyle/>
                    <a:p>
                      <a:r>
                        <a:rPr lang="en-GB" dirty="0"/>
                        <a:t>Medium</a:t>
                      </a:r>
                    </a:p>
                  </a:txBody>
                  <a:tcPr/>
                </a:tc>
                <a:extLst>
                  <a:ext uri="{0D108BD9-81ED-4DB2-BD59-A6C34878D82A}">
                    <a16:rowId xmlns:a16="http://schemas.microsoft.com/office/drawing/2014/main" val="1772747956"/>
                  </a:ext>
                </a:extLst>
              </a:tr>
              <a:tr h="370840">
                <a:tc>
                  <a:txBody>
                    <a:bodyPr/>
                    <a:lstStyle/>
                    <a:p>
                      <a:r>
                        <a:rPr lang="en-GB" dirty="0"/>
                        <a:t>Video</a:t>
                      </a:r>
                    </a:p>
                  </a:txBody>
                  <a:tcPr/>
                </a:tc>
                <a:tc>
                  <a:txBody>
                    <a:bodyPr/>
                    <a:lstStyle/>
                    <a:p>
                      <a:r>
                        <a:rPr lang="en-GB" dirty="0"/>
                        <a:t>Medium</a:t>
                      </a:r>
                    </a:p>
                  </a:txBody>
                  <a:tcPr/>
                </a:tc>
                <a:extLst>
                  <a:ext uri="{0D108BD9-81ED-4DB2-BD59-A6C34878D82A}">
                    <a16:rowId xmlns:a16="http://schemas.microsoft.com/office/drawing/2014/main" val="1170484864"/>
                  </a:ext>
                </a:extLst>
              </a:tr>
              <a:tr h="370840">
                <a:tc>
                  <a:txBody>
                    <a:bodyPr/>
                    <a:lstStyle/>
                    <a:p>
                      <a:r>
                        <a:rPr lang="en-GB" dirty="0"/>
                        <a:t>Seminar</a:t>
                      </a:r>
                    </a:p>
                  </a:txBody>
                  <a:tcPr/>
                </a:tc>
                <a:tc>
                  <a:txBody>
                    <a:bodyPr/>
                    <a:lstStyle/>
                    <a:p>
                      <a:r>
                        <a:rPr lang="en-GB" dirty="0"/>
                        <a:t>Medium</a:t>
                      </a:r>
                    </a:p>
                  </a:txBody>
                  <a:tcPr/>
                </a:tc>
                <a:extLst>
                  <a:ext uri="{0D108BD9-81ED-4DB2-BD59-A6C34878D82A}">
                    <a16:rowId xmlns:a16="http://schemas.microsoft.com/office/drawing/2014/main" val="2598155207"/>
                  </a:ext>
                </a:extLst>
              </a:tr>
              <a:tr h="370840">
                <a:tc>
                  <a:txBody>
                    <a:bodyPr/>
                    <a:lstStyle/>
                    <a:p>
                      <a:r>
                        <a:rPr lang="en-GB" dirty="0"/>
                        <a:t>Workshop</a:t>
                      </a:r>
                    </a:p>
                  </a:txBody>
                  <a:tcPr/>
                </a:tc>
                <a:tc>
                  <a:txBody>
                    <a:bodyPr/>
                    <a:lstStyle/>
                    <a:p>
                      <a:r>
                        <a:rPr lang="en-GB" dirty="0"/>
                        <a:t>Medium</a:t>
                      </a:r>
                    </a:p>
                  </a:txBody>
                  <a:tcPr/>
                </a:tc>
                <a:extLst>
                  <a:ext uri="{0D108BD9-81ED-4DB2-BD59-A6C34878D82A}">
                    <a16:rowId xmlns:a16="http://schemas.microsoft.com/office/drawing/2014/main" val="3031222913"/>
                  </a:ext>
                </a:extLst>
              </a:tr>
              <a:tr h="370840">
                <a:tc>
                  <a:txBody>
                    <a:bodyPr/>
                    <a:lstStyle/>
                    <a:p>
                      <a:r>
                        <a:rPr lang="en-GB" dirty="0"/>
                        <a:t>Gaming/Quiz</a:t>
                      </a:r>
                    </a:p>
                  </a:txBody>
                  <a:tcPr/>
                </a:tc>
                <a:tc>
                  <a:txBody>
                    <a:bodyPr/>
                    <a:lstStyle/>
                    <a:p>
                      <a:r>
                        <a:rPr lang="en-GB" dirty="0"/>
                        <a:t>Medium</a:t>
                      </a:r>
                    </a:p>
                  </a:txBody>
                  <a:tcPr/>
                </a:tc>
                <a:extLst>
                  <a:ext uri="{0D108BD9-81ED-4DB2-BD59-A6C34878D82A}">
                    <a16:rowId xmlns:a16="http://schemas.microsoft.com/office/drawing/2014/main" val="1715996481"/>
                  </a:ext>
                </a:extLst>
              </a:tr>
            </a:tbl>
          </a:graphicData>
        </a:graphic>
      </p:graphicFrame>
      <p:graphicFrame>
        <p:nvGraphicFramePr>
          <p:cNvPr id="6" name="Table 5">
            <a:extLst>
              <a:ext uri="{FF2B5EF4-FFF2-40B4-BE49-F238E27FC236}">
                <a16:creationId xmlns:a16="http://schemas.microsoft.com/office/drawing/2014/main" id="{C5B08F00-3A04-6473-2638-9E42C619BA73}"/>
              </a:ext>
            </a:extLst>
          </p:cNvPr>
          <p:cNvGraphicFramePr>
            <a:graphicFrameLocks noGrp="1"/>
          </p:cNvGraphicFramePr>
          <p:nvPr>
            <p:extLst>
              <p:ext uri="{D42A27DB-BD31-4B8C-83A1-F6EECF244321}">
                <p14:modId xmlns:p14="http://schemas.microsoft.com/office/powerpoint/2010/main" val="305470536"/>
              </p:ext>
            </p:extLst>
          </p:nvPr>
        </p:nvGraphicFramePr>
        <p:xfrm>
          <a:off x="6434974" y="2006139"/>
          <a:ext cx="4690226" cy="4079240"/>
        </p:xfrm>
        <a:graphic>
          <a:graphicData uri="http://schemas.openxmlformats.org/drawingml/2006/table">
            <a:tbl>
              <a:tblPr firstRow="1" bandRow="1">
                <a:tableStyleId>{5C22544A-7EE6-4342-B048-85BDC9FD1C3A}</a:tableStyleId>
              </a:tblPr>
              <a:tblGrid>
                <a:gridCol w="2345113">
                  <a:extLst>
                    <a:ext uri="{9D8B030D-6E8A-4147-A177-3AD203B41FA5}">
                      <a16:colId xmlns:a16="http://schemas.microsoft.com/office/drawing/2014/main" val="236750216"/>
                    </a:ext>
                  </a:extLst>
                </a:gridCol>
                <a:gridCol w="2345113">
                  <a:extLst>
                    <a:ext uri="{9D8B030D-6E8A-4147-A177-3AD203B41FA5}">
                      <a16:colId xmlns:a16="http://schemas.microsoft.com/office/drawing/2014/main" val="2625589772"/>
                    </a:ext>
                  </a:extLst>
                </a:gridCol>
              </a:tblGrid>
              <a:tr h="370840">
                <a:tc>
                  <a:txBody>
                    <a:bodyPr/>
                    <a:lstStyle/>
                    <a:p>
                      <a:r>
                        <a:rPr lang="en-GB" dirty="0"/>
                        <a:t>Strategy</a:t>
                      </a:r>
                    </a:p>
                  </a:txBody>
                  <a:tcPr/>
                </a:tc>
                <a:tc>
                  <a:txBody>
                    <a:bodyPr/>
                    <a:lstStyle/>
                    <a:p>
                      <a:r>
                        <a:rPr lang="en-GB" dirty="0"/>
                        <a:t>Level of Participation</a:t>
                      </a:r>
                    </a:p>
                  </a:txBody>
                  <a:tcPr/>
                </a:tc>
                <a:extLst>
                  <a:ext uri="{0D108BD9-81ED-4DB2-BD59-A6C34878D82A}">
                    <a16:rowId xmlns:a16="http://schemas.microsoft.com/office/drawing/2014/main" val="2963098222"/>
                  </a:ext>
                </a:extLst>
              </a:tr>
              <a:tr h="370840">
                <a:tc>
                  <a:txBody>
                    <a:bodyPr/>
                    <a:lstStyle/>
                    <a:p>
                      <a:r>
                        <a:rPr lang="en-GB" dirty="0"/>
                        <a:t>Brainstorming</a:t>
                      </a:r>
                    </a:p>
                  </a:txBody>
                  <a:tcPr/>
                </a:tc>
                <a:tc>
                  <a:txBody>
                    <a:bodyPr/>
                    <a:lstStyle/>
                    <a:p>
                      <a:r>
                        <a:rPr lang="en-GB" dirty="0"/>
                        <a:t>High</a:t>
                      </a:r>
                    </a:p>
                  </a:txBody>
                  <a:tcPr/>
                </a:tc>
                <a:extLst>
                  <a:ext uri="{0D108BD9-81ED-4DB2-BD59-A6C34878D82A}">
                    <a16:rowId xmlns:a16="http://schemas.microsoft.com/office/drawing/2014/main" val="287468408"/>
                  </a:ext>
                </a:extLst>
              </a:tr>
              <a:tr h="370840">
                <a:tc>
                  <a:txBody>
                    <a:bodyPr/>
                    <a:lstStyle/>
                    <a:p>
                      <a:r>
                        <a:rPr lang="en-GB" dirty="0"/>
                        <a:t>Buzz Group</a:t>
                      </a:r>
                    </a:p>
                  </a:txBody>
                  <a:tcPr/>
                </a:tc>
                <a:tc>
                  <a:txBody>
                    <a:bodyPr/>
                    <a:lstStyle/>
                    <a:p>
                      <a:r>
                        <a:rPr lang="en-GB" dirty="0"/>
                        <a:t>High</a:t>
                      </a:r>
                    </a:p>
                  </a:txBody>
                  <a:tcPr/>
                </a:tc>
                <a:extLst>
                  <a:ext uri="{0D108BD9-81ED-4DB2-BD59-A6C34878D82A}">
                    <a16:rowId xmlns:a16="http://schemas.microsoft.com/office/drawing/2014/main" val="3389401311"/>
                  </a:ext>
                </a:extLst>
              </a:tr>
              <a:tr h="370840">
                <a:tc>
                  <a:txBody>
                    <a:bodyPr/>
                    <a:lstStyle/>
                    <a:p>
                      <a:r>
                        <a:rPr lang="en-GB" dirty="0"/>
                        <a:t>Field Trip</a:t>
                      </a:r>
                    </a:p>
                  </a:txBody>
                  <a:tcPr/>
                </a:tc>
                <a:tc>
                  <a:txBody>
                    <a:bodyPr/>
                    <a:lstStyle/>
                    <a:p>
                      <a:r>
                        <a:rPr lang="en-GB" dirty="0"/>
                        <a:t>Medium</a:t>
                      </a:r>
                    </a:p>
                  </a:txBody>
                  <a:tcPr/>
                </a:tc>
                <a:extLst>
                  <a:ext uri="{0D108BD9-81ED-4DB2-BD59-A6C34878D82A}">
                    <a16:rowId xmlns:a16="http://schemas.microsoft.com/office/drawing/2014/main" val="3646080896"/>
                  </a:ext>
                </a:extLst>
              </a:tr>
              <a:tr h="370840">
                <a:tc>
                  <a:txBody>
                    <a:bodyPr/>
                    <a:lstStyle/>
                    <a:p>
                      <a:r>
                        <a:rPr lang="en-GB" dirty="0"/>
                        <a:t>Role Play</a:t>
                      </a:r>
                    </a:p>
                  </a:txBody>
                  <a:tcPr/>
                </a:tc>
                <a:tc>
                  <a:txBody>
                    <a:bodyPr/>
                    <a:lstStyle/>
                    <a:p>
                      <a:r>
                        <a:rPr lang="en-GB" dirty="0"/>
                        <a:t>High</a:t>
                      </a:r>
                    </a:p>
                  </a:txBody>
                  <a:tcPr/>
                </a:tc>
                <a:extLst>
                  <a:ext uri="{0D108BD9-81ED-4DB2-BD59-A6C34878D82A}">
                    <a16:rowId xmlns:a16="http://schemas.microsoft.com/office/drawing/2014/main" val="2946383342"/>
                  </a:ext>
                </a:extLst>
              </a:tr>
              <a:tr h="370840">
                <a:tc>
                  <a:txBody>
                    <a:bodyPr/>
                    <a:lstStyle/>
                    <a:p>
                      <a:r>
                        <a:rPr lang="en-GB" dirty="0"/>
                        <a:t>Ice Breaker</a:t>
                      </a:r>
                    </a:p>
                  </a:txBody>
                  <a:tcPr/>
                </a:tc>
                <a:tc>
                  <a:txBody>
                    <a:bodyPr/>
                    <a:lstStyle/>
                    <a:p>
                      <a:r>
                        <a:rPr lang="en-GB" dirty="0"/>
                        <a:t>High</a:t>
                      </a:r>
                    </a:p>
                  </a:txBody>
                  <a:tcPr/>
                </a:tc>
                <a:extLst>
                  <a:ext uri="{0D108BD9-81ED-4DB2-BD59-A6C34878D82A}">
                    <a16:rowId xmlns:a16="http://schemas.microsoft.com/office/drawing/2014/main" val="1880285418"/>
                  </a:ext>
                </a:extLst>
              </a:tr>
              <a:tr h="370840">
                <a:tc>
                  <a:txBody>
                    <a:bodyPr/>
                    <a:lstStyle/>
                    <a:p>
                      <a:r>
                        <a:rPr lang="en-GB" dirty="0"/>
                        <a:t>Simulation</a:t>
                      </a:r>
                    </a:p>
                  </a:txBody>
                  <a:tcPr/>
                </a:tc>
                <a:tc>
                  <a:txBody>
                    <a:bodyPr/>
                    <a:lstStyle/>
                    <a:p>
                      <a:r>
                        <a:rPr lang="en-GB" dirty="0"/>
                        <a:t>High</a:t>
                      </a:r>
                    </a:p>
                  </a:txBody>
                  <a:tcPr/>
                </a:tc>
                <a:extLst>
                  <a:ext uri="{0D108BD9-81ED-4DB2-BD59-A6C34878D82A}">
                    <a16:rowId xmlns:a16="http://schemas.microsoft.com/office/drawing/2014/main" val="1772747956"/>
                  </a:ext>
                </a:extLst>
              </a:tr>
              <a:tr h="370840">
                <a:tc>
                  <a:txBody>
                    <a:bodyPr/>
                    <a:lstStyle/>
                    <a:p>
                      <a:r>
                        <a:rPr lang="en-GB" dirty="0"/>
                        <a:t>Case Study</a:t>
                      </a:r>
                    </a:p>
                  </a:txBody>
                  <a:tcPr/>
                </a:tc>
                <a:tc>
                  <a:txBody>
                    <a:bodyPr/>
                    <a:lstStyle/>
                    <a:p>
                      <a:r>
                        <a:rPr lang="en-GB" dirty="0"/>
                        <a:t>Medium</a:t>
                      </a:r>
                    </a:p>
                  </a:txBody>
                  <a:tcPr/>
                </a:tc>
                <a:extLst>
                  <a:ext uri="{0D108BD9-81ED-4DB2-BD59-A6C34878D82A}">
                    <a16:rowId xmlns:a16="http://schemas.microsoft.com/office/drawing/2014/main" val="1170484864"/>
                  </a:ext>
                </a:extLst>
              </a:tr>
              <a:tr h="370840">
                <a:tc>
                  <a:txBody>
                    <a:bodyPr/>
                    <a:lstStyle/>
                    <a:p>
                      <a:r>
                        <a:rPr lang="en-GB" dirty="0"/>
                        <a:t>Assignment/Project</a:t>
                      </a:r>
                    </a:p>
                  </a:txBody>
                  <a:tcPr/>
                </a:tc>
                <a:tc>
                  <a:txBody>
                    <a:bodyPr/>
                    <a:lstStyle/>
                    <a:p>
                      <a:r>
                        <a:rPr lang="en-GB" dirty="0"/>
                        <a:t>High</a:t>
                      </a:r>
                    </a:p>
                  </a:txBody>
                  <a:tcPr/>
                </a:tc>
                <a:extLst>
                  <a:ext uri="{0D108BD9-81ED-4DB2-BD59-A6C34878D82A}">
                    <a16:rowId xmlns:a16="http://schemas.microsoft.com/office/drawing/2014/main" val="2598155207"/>
                  </a:ext>
                </a:extLst>
              </a:tr>
              <a:tr h="370840">
                <a:tc>
                  <a:txBody>
                    <a:bodyPr/>
                    <a:lstStyle/>
                    <a:p>
                      <a:r>
                        <a:rPr lang="en-GB" dirty="0"/>
                        <a:t>One-to-One/Tutorial</a:t>
                      </a:r>
                    </a:p>
                  </a:txBody>
                  <a:tcPr/>
                </a:tc>
                <a:tc>
                  <a:txBody>
                    <a:bodyPr/>
                    <a:lstStyle/>
                    <a:p>
                      <a:r>
                        <a:rPr lang="en-GB" dirty="0"/>
                        <a:t>High</a:t>
                      </a:r>
                    </a:p>
                  </a:txBody>
                  <a:tcPr/>
                </a:tc>
                <a:extLst>
                  <a:ext uri="{0D108BD9-81ED-4DB2-BD59-A6C34878D82A}">
                    <a16:rowId xmlns:a16="http://schemas.microsoft.com/office/drawing/2014/main" val="3031222913"/>
                  </a:ext>
                </a:extLst>
              </a:tr>
              <a:tr h="370840">
                <a:tc>
                  <a:txBody>
                    <a:bodyPr/>
                    <a:lstStyle/>
                    <a:p>
                      <a:r>
                        <a:rPr lang="en-GB" dirty="0"/>
                        <a:t>Distance Learning</a:t>
                      </a:r>
                    </a:p>
                  </a:txBody>
                  <a:tcPr/>
                </a:tc>
                <a:tc>
                  <a:txBody>
                    <a:bodyPr/>
                    <a:lstStyle/>
                    <a:p>
                      <a:r>
                        <a:rPr lang="en-GB" dirty="0"/>
                        <a:t>High</a:t>
                      </a:r>
                    </a:p>
                  </a:txBody>
                  <a:tcPr/>
                </a:tc>
                <a:extLst>
                  <a:ext uri="{0D108BD9-81ED-4DB2-BD59-A6C34878D82A}">
                    <a16:rowId xmlns:a16="http://schemas.microsoft.com/office/drawing/2014/main" val="1715996481"/>
                  </a:ext>
                </a:extLst>
              </a:tr>
            </a:tbl>
          </a:graphicData>
        </a:graphic>
      </p:graphicFrame>
    </p:spTree>
    <p:extLst>
      <p:ext uri="{BB962C8B-B14F-4D97-AF65-F5344CB8AC3E}">
        <p14:creationId xmlns:p14="http://schemas.microsoft.com/office/powerpoint/2010/main" val="29518008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442727"/>
            <a:ext cx="10058400" cy="2160691"/>
          </a:xfrm>
        </p:spPr>
        <p:txBody>
          <a:bodyPr>
            <a:normAutofit lnSpcReduction="10000"/>
          </a:bodyPr>
          <a:lstStyle/>
          <a:p>
            <a:endParaRPr lang="en-GB" sz="4000" dirty="0"/>
          </a:p>
          <a:p>
            <a:r>
              <a:rPr lang="en-GB" sz="4000" dirty="0"/>
              <a:t>Choosing a Teaching Strategy Based on the Ability of your Students</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fontScale="475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4200" dirty="0"/>
              <a:t>Getting to know your learners and developing an appreciation of their ability will influence the teaching strategies you employ.</a:t>
            </a:r>
          </a:p>
          <a:p>
            <a:pPr>
              <a:buFont typeface="Arial" panose="020B0604020202020204" pitchFamily="34" charset="0"/>
              <a:buChar char="•"/>
            </a:pPr>
            <a:r>
              <a:rPr lang="en-GB" sz="4200" dirty="0"/>
              <a:t>ALN will be covered in detail in your coming modules, but it is a good idea to start your wider reading to develop your understanding in relation to learning.</a:t>
            </a:r>
          </a:p>
          <a:p>
            <a:pPr>
              <a:buFont typeface="Arial" panose="020B0604020202020204" pitchFamily="34" charset="0"/>
              <a:buChar char="•"/>
            </a:pPr>
            <a:r>
              <a:rPr lang="en-GB" sz="4200" dirty="0"/>
              <a:t>Key at this stage, is that you consider the general learner level and maturity of your group and adopt strategies that last for a duration appropriate to their general make up. In general, lower-level learners or less mature learners will generally benefit from activities that last for approximately 15 minutes at a time.</a:t>
            </a:r>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2924900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24" y="457200"/>
            <a:ext cx="11274552"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732" y="521208"/>
            <a:ext cx="11146536"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Content Placeholder 4">
            <a:extLst>
              <a:ext uri="{FF2B5EF4-FFF2-40B4-BE49-F238E27FC236}">
                <a16:creationId xmlns:a16="http://schemas.microsoft.com/office/drawing/2014/main" id="{694F6ED1-97BF-EDAD-034B-32911B093D3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5547" y="731761"/>
            <a:ext cx="7363877" cy="5430859"/>
          </a:xfrm>
          <a:prstGeom prst="rect">
            <a:avLst/>
          </a:prstGeom>
        </p:spPr>
      </p:pic>
      <p:sp>
        <p:nvSpPr>
          <p:cNvPr id="3" name="TextBox 2">
            <a:extLst>
              <a:ext uri="{FF2B5EF4-FFF2-40B4-BE49-F238E27FC236}">
                <a16:creationId xmlns:a16="http://schemas.microsoft.com/office/drawing/2014/main" id="{0082B4AC-1014-FFC5-C7AB-9420A5476604}"/>
              </a:ext>
            </a:extLst>
          </p:cNvPr>
          <p:cNvSpPr txBox="1"/>
          <p:nvPr/>
        </p:nvSpPr>
        <p:spPr>
          <a:xfrm>
            <a:off x="8886326" y="5962565"/>
            <a:ext cx="2636039" cy="200055"/>
          </a:xfrm>
          <a:prstGeom prst="rect">
            <a:avLst/>
          </a:prstGeom>
          <a:solidFill>
            <a:srgbClr val="000000"/>
          </a:solidFill>
        </p:spPr>
        <p:txBody>
          <a:bodyPr wrap="square" rtlCol="0">
            <a:spAutoFit/>
          </a:bodyPr>
          <a:lstStyle/>
          <a:p>
            <a:pPr algn="r">
              <a:spcAft>
                <a:spcPts val="600"/>
              </a:spcAft>
            </a:pPr>
            <a:r>
              <a:rPr lang="en-US" sz="700" dirty="0">
                <a:solidFill>
                  <a:srgbClr val="FFFFFF"/>
                </a:solidFill>
                <a:hlinkClick r:id="rId3" tooltip="http://www.maggiehosmcgrane.com/2011/10/10-of-best-note-taking-to-aid.html">
                  <a:extLst>
                    <a:ext uri="{A12FA001-AC4F-418D-AE19-62706E023703}">
                      <ahyp:hlinkClr xmlns:ahyp="http://schemas.microsoft.com/office/drawing/2018/hyperlinkcolor" val="tx"/>
                    </a:ext>
                  </a:extLst>
                </a:hlinkClick>
              </a:rPr>
              <a:t>This Photo</a:t>
            </a:r>
            <a:r>
              <a:rPr lang="en-US" sz="700" dirty="0">
                <a:solidFill>
                  <a:srgbClr val="FFFFFF"/>
                </a:solidFill>
              </a:rPr>
              <a:t> by Unknown Author is licensed under </a:t>
            </a:r>
            <a:r>
              <a:rPr lang="en-US" sz="700" dirty="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US" sz="700" dirty="0">
              <a:solidFill>
                <a:srgbClr val="FFFFFF"/>
              </a:solidFill>
            </a:endParaRPr>
          </a:p>
        </p:txBody>
      </p:sp>
    </p:spTree>
    <p:extLst>
      <p:ext uri="{BB962C8B-B14F-4D97-AF65-F5344CB8AC3E}">
        <p14:creationId xmlns:p14="http://schemas.microsoft.com/office/powerpoint/2010/main" val="26222725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79479-CEF6-5EC1-DCAF-E4C6289B4396}"/>
              </a:ext>
            </a:extLst>
          </p:cNvPr>
          <p:cNvSpPr>
            <a:spLocks noGrp="1"/>
          </p:cNvSpPr>
          <p:nvPr>
            <p:ph type="title"/>
          </p:nvPr>
        </p:nvSpPr>
        <p:spPr/>
        <p:txBody>
          <a:bodyPr>
            <a:normAutofit/>
          </a:bodyPr>
          <a:lstStyle/>
          <a:p>
            <a:r>
              <a:rPr lang="en-GB" sz="4000" dirty="0"/>
              <a:t>In Summary</a:t>
            </a:r>
          </a:p>
        </p:txBody>
      </p:sp>
      <p:graphicFrame>
        <p:nvGraphicFramePr>
          <p:cNvPr id="4" name="Content Placeholder 3">
            <a:extLst>
              <a:ext uri="{FF2B5EF4-FFF2-40B4-BE49-F238E27FC236}">
                <a16:creationId xmlns:a16="http://schemas.microsoft.com/office/drawing/2014/main" id="{688D785F-AE25-3847-FE33-28D3193200E3}"/>
              </a:ext>
            </a:extLst>
          </p:cNvPr>
          <p:cNvGraphicFramePr>
            <a:graphicFrameLocks noGrp="1"/>
          </p:cNvGraphicFramePr>
          <p:nvPr>
            <p:ph idx="1"/>
            <p:extLst>
              <p:ext uri="{D42A27DB-BD31-4B8C-83A1-F6EECF244321}">
                <p14:modId xmlns:p14="http://schemas.microsoft.com/office/powerpoint/2010/main" val="3612674322"/>
              </p:ext>
            </p:extLst>
          </p:nvPr>
        </p:nvGraphicFramePr>
        <p:xfrm>
          <a:off x="1096963" y="2108200"/>
          <a:ext cx="10058400" cy="3596640"/>
        </p:xfrm>
        <a:graphic>
          <a:graphicData uri="http://schemas.openxmlformats.org/drawingml/2006/table">
            <a:tbl>
              <a:tblPr firstRow="1" bandRow="1">
                <a:tableStyleId>{5C22544A-7EE6-4342-B048-85BDC9FD1C3A}</a:tableStyleId>
              </a:tblPr>
              <a:tblGrid>
                <a:gridCol w="3003982">
                  <a:extLst>
                    <a:ext uri="{9D8B030D-6E8A-4147-A177-3AD203B41FA5}">
                      <a16:colId xmlns:a16="http://schemas.microsoft.com/office/drawing/2014/main" val="757134069"/>
                    </a:ext>
                  </a:extLst>
                </a:gridCol>
                <a:gridCol w="7054418">
                  <a:extLst>
                    <a:ext uri="{9D8B030D-6E8A-4147-A177-3AD203B41FA5}">
                      <a16:colId xmlns:a16="http://schemas.microsoft.com/office/drawing/2014/main" val="2769499322"/>
                    </a:ext>
                  </a:extLst>
                </a:gridCol>
              </a:tblGrid>
              <a:tr h="370840">
                <a:tc>
                  <a:txBody>
                    <a:bodyPr/>
                    <a:lstStyle/>
                    <a:p>
                      <a:r>
                        <a:rPr lang="en-GB" sz="2000" dirty="0"/>
                        <a:t>Aspect Related to Choice</a:t>
                      </a:r>
                    </a:p>
                  </a:txBody>
                  <a:tcPr/>
                </a:tc>
                <a:tc>
                  <a:txBody>
                    <a:bodyPr/>
                    <a:lstStyle/>
                    <a:p>
                      <a:r>
                        <a:rPr lang="en-GB" sz="2000" dirty="0"/>
                        <a:t>Points to Note</a:t>
                      </a:r>
                    </a:p>
                  </a:txBody>
                  <a:tcPr/>
                </a:tc>
                <a:extLst>
                  <a:ext uri="{0D108BD9-81ED-4DB2-BD59-A6C34878D82A}">
                    <a16:rowId xmlns:a16="http://schemas.microsoft.com/office/drawing/2014/main" val="1848032773"/>
                  </a:ext>
                </a:extLst>
              </a:tr>
              <a:tr h="370840">
                <a:tc>
                  <a:txBody>
                    <a:bodyPr/>
                    <a:lstStyle/>
                    <a:p>
                      <a:r>
                        <a:rPr lang="en-GB" sz="2000" dirty="0"/>
                        <a:t>Objective to be achieved</a:t>
                      </a:r>
                    </a:p>
                  </a:txBody>
                  <a:tcPr/>
                </a:tc>
                <a:tc>
                  <a:txBody>
                    <a:bodyPr/>
                    <a:lstStyle/>
                    <a:p>
                      <a:r>
                        <a:rPr lang="en-GB" sz="2000" dirty="0"/>
                        <a:t>Both the domain and the level within the domain need to be considered</a:t>
                      </a:r>
                    </a:p>
                  </a:txBody>
                  <a:tcPr/>
                </a:tc>
                <a:extLst>
                  <a:ext uri="{0D108BD9-81ED-4DB2-BD59-A6C34878D82A}">
                    <a16:rowId xmlns:a16="http://schemas.microsoft.com/office/drawing/2014/main" val="274581789"/>
                  </a:ext>
                </a:extLst>
              </a:tr>
              <a:tr h="370840">
                <a:tc>
                  <a:txBody>
                    <a:bodyPr/>
                    <a:lstStyle/>
                    <a:p>
                      <a:r>
                        <a:rPr lang="en-GB" sz="2000" dirty="0"/>
                        <a:t>The size of the group</a:t>
                      </a:r>
                    </a:p>
                  </a:txBody>
                  <a:tcPr/>
                </a:tc>
                <a:tc>
                  <a:txBody>
                    <a:bodyPr/>
                    <a:lstStyle/>
                    <a:p>
                      <a:r>
                        <a:rPr lang="en-GB" sz="2000" dirty="0"/>
                        <a:t>Different methods are more appropriate to different class sizes</a:t>
                      </a:r>
                    </a:p>
                  </a:txBody>
                  <a:tcPr/>
                </a:tc>
                <a:extLst>
                  <a:ext uri="{0D108BD9-81ED-4DB2-BD59-A6C34878D82A}">
                    <a16:rowId xmlns:a16="http://schemas.microsoft.com/office/drawing/2014/main" val="644276731"/>
                  </a:ext>
                </a:extLst>
              </a:tr>
              <a:tr h="370840">
                <a:tc>
                  <a:txBody>
                    <a:bodyPr/>
                    <a:lstStyle/>
                    <a:p>
                      <a:r>
                        <a:rPr lang="en-GB" sz="2000" dirty="0"/>
                        <a:t>The needs and characteristics of students</a:t>
                      </a:r>
                    </a:p>
                  </a:txBody>
                  <a:tcPr/>
                </a:tc>
                <a:tc>
                  <a:txBody>
                    <a:bodyPr/>
                    <a:lstStyle/>
                    <a:p>
                      <a:r>
                        <a:rPr lang="en-GB" sz="2000" dirty="0"/>
                        <a:t>Students needs and the characteristics </a:t>
                      </a:r>
                      <a:r>
                        <a:rPr lang="en-GB" sz="2000" dirty="0" err="1"/>
                        <a:t>os</a:t>
                      </a:r>
                      <a:r>
                        <a:rPr lang="en-GB" sz="2000" dirty="0"/>
                        <a:t> students need to be considered.</a:t>
                      </a:r>
                    </a:p>
                  </a:txBody>
                  <a:tcPr/>
                </a:tc>
                <a:extLst>
                  <a:ext uri="{0D108BD9-81ED-4DB2-BD59-A6C34878D82A}">
                    <a16:rowId xmlns:a16="http://schemas.microsoft.com/office/drawing/2014/main" val="929382091"/>
                  </a:ext>
                </a:extLst>
              </a:tr>
              <a:tr h="370840">
                <a:tc>
                  <a:txBody>
                    <a:bodyPr/>
                    <a:lstStyle/>
                    <a:p>
                      <a:r>
                        <a:rPr lang="en-GB" sz="2000" dirty="0"/>
                        <a:t>The ability of the student</a:t>
                      </a:r>
                    </a:p>
                  </a:txBody>
                  <a:tcPr/>
                </a:tc>
                <a:tc>
                  <a:txBody>
                    <a:bodyPr/>
                    <a:lstStyle/>
                    <a:p>
                      <a:r>
                        <a:rPr lang="en-GB" sz="2000" dirty="0"/>
                        <a:t>Ability needs to be considered</a:t>
                      </a:r>
                    </a:p>
                  </a:txBody>
                  <a:tcPr/>
                </a:tc>
                <a:extLst>
                  <a:ext uri="{0D108BD9-81ED-4DB2-BD59-A6C34878D82A}">
                    <a16:rowId xmlns:a16="http://schemas.microsoft.com/office/drawing/2014/main" val="4046930062"/>
                  </a:ext>
                </a:extLst>
              </a:tr>
              <a:tr h="370840">
                <a:tc>
                  <a:txBody>
                    <a:bodyPr/>
                    <a:lstStyle/>
                    <a:p>
                      <a:r>
                        <a:rPr lang="en-GB" sz="2000" dirty="0"/>
                        <a:t>The motivation of the student</a:t>
                      </a:r>
                    </a:p>
                  </a:txBody>
                  <a:tcPr/>
                </a:tc>
                <a:tc>
                  <a:txBody>
                    <a:bodyPr/>
                    <a:lstStyle/>
                    <a:p>
                      <a:r>
                        <a:rPr lang="en-GB" sz="2000" dirty="0"/>
                        <a:t>Appropriate strategies can motivate an individual to learn</a:t>
                      </a:r>
                    </a:p>
                  </a:txBody>
                  <a:tcPr/>
                </a:tc>
                <a:extLst>
                  <a:ext uri="{0D108BD9-81ED-4DB2-BD59-A6C34878D82A}">
                    <a16:rowId xmlns:a16="http://schemas.microsoft.com/office/drawing/2014/main" val="1350732011"/>
                  </a:ext>
                </a:extLst>
              </a:tr>
            </a:tbl>
          </a:graphicData>
        </a:graphic>
      </p:graphicFrame>
      <p:sp>
        <p:nvSpPr>
          <p:cNvPr id="5" name="TextBox 4">
            <a:extLst>
              <a:ext uri="{FF2B5EF4-FFF2-40B4-BE49-F238E27FC236}">
                <a16:creationId xmlns:a16="http://schemas.microsoft.com/office/drawing/2014/main" id="{B370A7E8-5454-A983-55B5-6E1BB3AEFCB7}"/>
              </a:ext>
            </a:extLst>
          </p:cNvPr>
          <p:cNvSpPr txBox="1"/>
          <p:nvPr/>
        </p:nvSpPr>
        <p:spPr>
          <a:xfrm>
            <a:off x="991986" y="5852161"/>
            <a:ext cx="3807229" cy="369332"/>
          </a:xfrm>
          <a:prstGeom prst="rect">
            <a:avLst/>
          </a:prstGeom>
          <a:noFill/>
        </p:spPr>
        <p:txBody>
          <a:bodyPr wrap="square" rtlCol="0">
            <a:spAutoFit/>
          </a:bodyPr>
          <a:lstStyle/>
          <a:p>
            <a:r>
              <a:rPr lang="en-GB" dirty="0"/>
              <a:t>(Adapted from Reece &amp; Walker)</a:t>
            </a:r>
          </a:p>
        </p:txBody>
      </p:sp>
    </p:spTree>
    <p:extLst>
      <p:ext uri="{BB962C8B-B14F-4D97-AF65-F5344CB8AC3E}">
        <p14:creationId xmlns:p14="http://schemas.microsoft.com/office/powerpoint/2010/main" val="33664426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030D0-9169-5E39-9C33-77CBB33C6742}"/>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F334F07-2B1F-38A1-E098-417BDC41F7EB}"/>
              </a:ext>
            </a:extLst>
          </p:cNvPr>
          <p:cNvSpPr>
            <a:spLocks noGrp="1"/>
          </p:cNvSpPr>
          <p:nvPr>
            <p:ph idx="1"/>
          </p:nvPr>
        </p:nvSpPr>
        <p:spPr/>
        <p:txBody>
          <a:bodyPr>
            <a:normAutofit fontScale="85000" lnSpcReduction="20000"/>
          </a:bodyPr>
          <a:lstStyle/>
          <a:p>
            <a:pPr marL="400050" lvl="1" indent="0">
              <a:buNone/>
            </a:pPr>
            <a:r>
              <a:rPr lang="en-US" sz="2000" dirty="0"/>
              <a:t>Reece &amp; Walker (2007) ‘Teaching Training and Learning ; A practical BEP guide’ </a:t>
            </a:r>
          </a:p>
          <a:p>
            <a:pPr marL="201168" lvl="1" indent="0">
              <a:buNone/>
            </a:pPr>
            <a:r>
              <a:rPr lang="en-US" sz="2000" dirty="0"/>
              <a:t>   Chapter 3 provides guidance on some key teaching strategies </a:t>
            </a:r>
          </a:p>
          <a:p>
            <a:pPr marL="400050" lvl="1" indent="0">
              <a:buNone/>
            </a:pPr>
            <a:endParaRPr lang="en-US" sz="2000" dirty="0"/>
          </a:p>
          <a:p>
            <a:pPr marL="400050" lvl="1" indent="0">
              <a:buNone/>
            </a:pPr>
            <a:r>
              <a:rPr lang="en-US" sz="2000" dirty="0"/>
              <a:t>Petty (2009) ‘Teaching today’ Nelson Thornes</a:t>
            </a:r>
          </a:p>
          <a:p>
            <a:pPr marL="201168" lvl="1" indent="0">
              <a:buNone/>
            </a:pPr>
            <a:r>
              <a:rPr lang="en-US" sz="2000" dirty="0"/>
              <a:t>    Part 2 provides a comprehensive guide to a range of teaching strategies </a:t>
            </a:r>
          </a:p>
          <a:p>
            <a:pPr marL="400050" lvl="1" indent="0">
              <a:buNone/>
            </a:pPr>
            <a:endParaRPr lang="en-US" sz="2000" dirty="0"/>
          </a:p>
          <a:p>
            <a:pPr marL="400050" lvl="1" indent="0">
              <a:buNone/>
            </a:pPr>
            <a:r>
              <a:rPr lang="en-US" sz="2000" dirty="0" err="1"/>
              <a:t>Arend</a:t>
            </a:r>
            <a:r>
              <a:rPr lang="en-US" sz="2000" dirty="0"/>
              <a:t> &amp; Davis (2013) ‘Facilitating seven ways of learning : A resource for more purposeful , effective and enjoyable teaching ‘ Stylus </a:t>
            </a:r>
          </a:p>
          <a:p>
            <a:pPr marL="400050" lvl="1" indent="0">
              <a:buNone/>
            </a:pPr>
            <a:endParaRPr lang="en-US" sz="2000" dirty="0"/>
          </a:p>
          <a:p>
            <a:pPr marL="400050" lvl="1" indent="0">
              <a:buNone/>
            </a:pPr>
            <a:r>
              <a:rPr lang="en-US" sz="2000" dirty="0"/>
              <a:t>Carraway K (2014) ‘</a:t>
            </a:r>
            <a:r>
              <a:rPr lang="en-GB" sz="2000" dirty="0"/>
              <a:t>Transforming Your Teaching </a:t>
            </a:r>
            <a:r>
              <a:rPr lang="en-GB" sz="2000" b="1" dirty="0"/>
              <a:t>,</a:t>
            </a:r>
            <a:r>
              <a:rPr lang="en-GB" sz="2000" dirty="0"/>
              <a:t>Practical Classroom Strategies Informed by Cognitive Neuroscience’ </a:t>
            </a:r>
            <a:r>
              <a:rPr lang="en-GB" sz="2000" i="1" dirty="0"/>
              <a:t>Norton Professional Books</a:t>
            </a:r>
            <a:endParaRPr lang="en-GB" sz="2000" dirty="0"/>
          </a:p>
          <a:p>
            <a:pPr marL="400050" lvl="1" indent="0">
              <a:buNone/>
            </a:pPr>
            <a:endParaRPr lang="en-US" sz="2000" dirty="0"/>
          </a:p>
          <a:p>
            <a:pPr marL="400050" lvl="1" indent="0">
              <a:buNone/>
            </a:pPr>
            <a:r>
              <a:rPr lang="en-US" sz="2000" dirty="0"/>
              <a:t>Skinner D (2011) ‘Effective Teaching and Learning on Practice’ Bloomsbury </a:t>
            </a:r>
          </a:p>
          <a:p>
            <a:endParaRPr lang="en-GB" dirty="0"/>
          </a:p>
        </p:txBody>
      </p:sp>
    </p:spTree>
    <p:extLst>
      <p:ext uri="{BB962C8B-B14F-4D97-AF65-F5344CB8AC3E}">
        <p14:creationId xmlns:p14="http://schemas.microsoft.com/office/powerpoint/2010/main" val="215514745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28b73201-35d7-41a2-925b-467eb0521af1"/>
</p:tagLst>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AA3F7EDC-E5B4-4BBC-9D2A-CBE6D46C37AD}">
  <ds:schemaRefs>
    <ds:schemaRef ds:uri="http://schemas.microsoft.com/sharepoint/v3/contenttype/forms"/>
  </ds:schemaRefs>
</ds:datastoreItem>
</file>

<file path=customXml/itemProps2.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{0BD8099C-61C6-40E0-841E-112268A46ACE}tf22712842_win32</Template>
  <TotalTime>0</TotalTime>
  <Words>1651</Words>
  <Application>Microsoft Office PowerPoint</Application>
  <PresentationFormat>Widescreen</PresentationFormat>
  <Paragraphs>335</Paragraphs>
  <Slides>28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Bookman Old Style</vt:lpstr>
      <vt:lpstr>Calibri</vt:lpstr>
      <vt:lpstr>Franklin Gothic Book</vt:lpstr>
      <vt:lpstr>Perpetua</vt:lpstr>
      <vt:lpstr>Wingdings 2</vt:lpstr>
      <vt:lpstr>1_RetrospectVTI</vt:lpstr>
      <vt:lpstr>Teaching Strategies</vt:lpstr>
      <vt:lpstr>Learning Outcomes</vt:lpstr>
      <vt:lpstr>Assignment</vt:lpstr>
      <vt:lpstr>What is a Teaching Strategy?</vt:lpstr>
      <vt:lpstr>Examples of Teaching Strategies</vt:lpstr>
      <vt:lpstr>Activity 1</vt:lpstr>
      <vt:lpstr>Teaching &amp; Learning Cycle</vt:lpstr>
      <vt:lpstr>Instructional Design Process  (Carraway, 2014) </vt:lpstr>
      <vt:lpstr>How Do We Choose Teaching Strategies? </vt:lpstr>
      <vt:lpstr>What Might Influence the Strategy you  Would Use?</vt:lpstr>
      <vt:lpstr>PowerPoint Presentation</vt:lpstr>
      <vt:lpstr>Activity 2</vt:lpstr>
      <vt:lpstr>Learning Domains and Teaching Strategies</vt:lpstr>
      <vt:lpstr>Taxonomies of Learning</vt:lpstr>
      <vt:lpstr>Major Categories in the Cognitive Domain  (Bloom, 1960)</vt:lpstr>
      <vt:lpstr>Major Categories in the Affective Domain (Krathwohl, 1964)</vt:lpstr>
      <vt:lpstr>Major Categories in the Psychomotor Domain (Dave, 1975)</vt:lpstr>
      <vt:lpstr>Application of Teaching Strategies in the Three Domains</vt:lpstr>
      <vt:lpstr>PowerPoint Presentation</vt:lpstr>
      <vt:lpstr>Teaching Strategies Based on Group Size?</vt:lpstr>
      <vt:lpstr>PowerPoint Presentation</vt:lpstr>
      <vt:lpstr>PowerPoint Presentation</vt:lpstr>
      <vt:lpstr>PowerPoint Presentation</vt:lpstr>
      <vt:lpstr>PowerPoint Presentation</vt:lpstr>
      <vt:lpstr>PowerPoint Presentation</vt:lpstr>
      <vt:lpstr>PowerPoint Presentation</vt:lpstr>
      <vt:lpstr>In Summary</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Katie Gardner</dc:creator>
  <cp:lastModifiedBy>Marion Phillips</cp:lastModifiedBy>
  <cp:revision>6</cp:revision>
  <dcterms:created xsi:type="dcterms:W3CDTF">2022-09-05T10:32:10Z</dcterms:created>
  <dcterms:modified xsi:type="dcterms:W3CDTF">2024-10-13T12:51:25Z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