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6" r:id="rId9"/>
    <p:sldId id="263" r:id="rId10"/>
    <p:sldId id="264" r:id="rId11"/>
    <p:sldId id="265" r:id="rId12"/>
    <p:sldId id="267" r:id="rId13"/>
    <p:sldId id="268" r:id="rId14"/>
    <p:sldId id="269" r:id="rId15"/>
    <p:sldId id="270" r:id="rId16"/>
    <p:sldId id="271" r:id="rId17"/>
    <p:sldId id="272" r:id="rId18"/>
    <p:sldId id="273" r:id="rId19"/>
    <p:sldId id="274" r:id="rId20"/>
    <p:sldId id="276" r:id="rId21"/>
    <p:sldId id="275" r:id="rId22"/>
    <p:sldId id="277"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3" autoAdjust="0"/>
    <p:restoredTop sz="94660"/>
  </p:normalViewPr>
  <p:slideViewPr>
    <p:cSldViewPr snapToGrid="0">
      <p:cViewPr>
        <p:scale>
          <a:sx n="79" d="100"/>
          <a:sy n="79" d="100"/>
        </p:scale>
        <p:origin x="92" y="9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4E7E0-2379-49F2-9410-4BE50DFE84C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AB544A-DEAA-423F-B62D-A143E0FEAB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FCFC67-2A57-4412-A60F-662D04CFC7A7}"/>
              </a:ext>
            </a:extLst>
          </p:cNvPr>
          <p:cNvSpPr>
            <a:spLocks noGrp="1"/>
          </p:cNvSpPr>
          <p:nvPr>
            <p:ph type="dt" sz="half" idx="10"/>
          </p:nvPr>
        </p:nvSpPr>
        <p:spPr/>
        <p:txBody>
          <a:bodyPr/>
          <a:lstStyle/>
          <a:p>
            <a:fld id="{31C35E51-747E-4AF7-9EA4-614ED6A0CCA0}" type="datetimeFigureOut">
              <a:rPr lang="en-GB" smtClean="0"/>
              <a:t>08/02/2021</a:t>
            </a:fld>
            <a:endParaRPr lang="en-GB"/>
          </a:p>
        </p:txBody>
      </p:sp>
      <p:sp>
        <p:nvSpPr>
          <p:cNvPr id="5" name="Footer Placeholder 4">
            <a:extLst>
              <a:ext uri="{FF2B5EF4-FFF2-40B4-BE49-F238E27FC236}">
                <a16:creationId xmlns:a16="http://schemas.microsoft.com/office/drawing/2014/main" id="{4FB8F2BE-B8CA-4B2E-9A6C-ADB4CC9F5E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09058A-30FC-4093-A2B9-683F2860D345}"/>
              </a:ext>
            </a:extLst>
          </p:cNvPr>
          <p:cNvSpPr>
            <a:spLocks noGrp="1"/>
          </p:cNvSpPr>
          <p:nvPr>
            <p:ph type="sldNum" sz="quarter" idx="12"/>
          </p:nvPr>
        </p:nvSpPr>
        <p:spPr/>
        <p:txBody>
          <a:bodyPr/>
          <a:lstStyle/>
          <a:p>
            <a:fld id="{8AF42CB4-E780-4274-8F25-36F4717985A5}" type="slidenum">
              <a:rPr lang="en-GB" smtClean="0"/>
              <a:t>‹#›</a:t>
            </a:fld>
            <a:endParaRPr lang="en-GB"/>
          </a:p>
        </p:txBody>
      </p:sp>
    </p:spTree>
    <p:extLst>
      <p:ext uri="{BB962C8B-B14F-4D97-AF65-F5344CB8AC3E}">
        <p14:creationId xmlns:p14="http://schemas.microsoft.com/office/powerpoint/2010/main" val="1341450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A2579-4F3B-4E84-A4CC-579FE5D546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509852-51B0-46A2-AA22-67B76A9E48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4F23DC-5584-4C2A-A7E9-E71499BC1F49}"/>
              </a:ext>
            </a:extLst>
          </p:cNvPr>
          <p:cNvSpPr>
            <a:spLocks noGrp="1"/>
          </p:cNvSpPr>
          <p:nvPr>
            <p:ph type="dt" sz="half" idx="10"/>
          </p:nvPr>
        </p:nvSpPr>
        <p:spPr/>
        <p:txBody>
          <a:bodyPr/>
          <a:lstStyle/>
          <a:p>
            <a:fld id="{31C35E51-747E-4AF7-9EA4-614ED6A0CCA0}" type="datetimeFigureOut">
              <a:rPr lang="en-GB" smtClean="0"/>
              <a:t>08/02/2021</a:t>
            </a:fld>
            <a:endParaRPr lang="en-GB"/>
          </a:p>
        </p:txBody>
      </p:sp>
      <p:sp>
        <p:nvSpPr>
          <p:cNvPr id="5" name="Footer Placeholder 4">
            <a:extLst>
              <a:ext uri="{FF2B5EF4-FFF2-40B4-BE49-F238E27FC236}">
                <a16:creationId xmlns:a16="http://schemas.microsoft.com/office/drawing/2014/main" id="{539C9C6B-7B49-4CE3-BBC8-5643026649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DF2FF9-9F4E-4615-AA28-7BA82DD44698}"/>
              </a:ext>
            </a:extLst>
          </p:cNvPr>
          <p:cNvSpPr>
            <a:spLocks noGrp="1"/>
          </p:cNvSpPr>
          <p:nvPr>
            <p:ph type="sldNum" sz="quarter" idx="12"/>
          </p:nvPr>
        </p:nvSpPr>
        <p:spPr/>
        <p:txBody>
          <a:bodyPr/>
          <a:lstStyle/>
          <a:p>
            <a:fld id="{8AF42CB4-E780-4274-8F25-36F4717985A5}" type="slidenum">
              <a:rPr lang="en-GB" smtClean="0"/>
              <a:t>‹#›</a:t>
            </a:fld>
            <a:endParaRPr lang="en-GB"/>
          </a:p>
        </p:txBody>
      </p:sp>
    </p:spTree>
    <p:extLst>
      <p:ext uri="{BB962C8B-B14F-4D97-AF65-F5344CB8AC3E}">
        <p14:creationId xmlns:p14="http://schemas.microsoft.com/office/powerpoint/2010/main" val="1268985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2DB03-5DC6-412C-9068-5C1D9E4EC0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E19735-BD70-4A7B-B28E-E82732D55E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DDB579-F116-4519-99D8-00BFA97D35B3}"/>
              </a:ext>
            </a:extLst>
          </p:cNvPr>
          <p:cNvSpPr>
            <a:spLocks noGrp="1"/>
          </p:cNvSpPr>
          <p:nvPr>
            <p:ph type="dt" sz="half" idx="10"/>
          </p:nvPr>
        </p:nvSpPr>
        <p:spPr/>
        <p:txBody>
          <a:bodyPr/>
          <a:lstStyle/>
          <a:p>
            <a:fld id="{31C35E51-747E-4AF7-9EA4-614ED6A0CCA0}" type="datetimeFigureOut">
              <a:rPr lang="en-GB" smtClean="0"/>
              <a:t>08/02/2021</a:t>
            </a:fld>
            <a:endParaRPr lang="en-GB"/>
          </a:p>
        </p:txBody>
      </p:sp>
      <p:sp>
        <p:nvSpPr>
          <p:cNvPr id="5" name="Footer Placeholder 4">
            <a:extLst>
              <a:ext uri="{FF2B5EF4-FFF2-40B4-BE49-F238E27FC236}">
                <a16:creationId xmlns:a16="http://schemas.microsoft.com/office/drawing/2014/main" id="{FC9999F1-57EC-4E3F-B3AC-A902C1D000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B2F839-D6D0-4F87-8885-6D32E830CB89}"/>
              </a:ext>
            </a:extLst>
          </p:cNvPr>
          <p:cNvSpPr>
            <a:spLocks noGrp="1"/>
          </p:cNvSpPr>
          <p:nvPr>
            <p:ph type="sldNum" sz="quarter" idx="12"/>
          </p:nvPr>
        </p:nvSpPr>
        <p:spPr/>
        <p:txBody>
          <a:bodyPr/>
          <a:lstStyle/>
          <a:p>
            <a:fld id="{8AF42CB4-E780-4274-8F25-36F4717985A5}" type="slidenum">
              <a:rPr lang="en-GB" smtClean="0"/>
              <a:t>‹#›</a:t>
            </a:fld>
            <a:endParaRPr lang="en-GB"/>
          </a:p>
        </p:txBody>
      </p:sp>
    </p:spTree>
    <p:extLst>
      <p:ext uri="{BB962C8B-B14F-4D97-AF65-F5344CB8AC3E}">
        <p14:creationId xmlns:p14="http://schemas.microsoft.com/office/powerpoint/2010/main" val="2658915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84FB8-0F49-46DA-902F-757C2F48AE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F1F6EF-A442-46EF-AC09-DD282DE57F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D48351B-C1CD-4BD9-8217-721AEC26A05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3CBB046-5E8D-461F-ACF8-17148A10C5C7}"/>
              </a:ext>
            </a:extLst>
          </p:cNvPr>
          <p:cNvSpPr>
            <a:spLocks noGrp="1"/>
          </p:cNvSpPr>
          <p:nvPr>
            <p:ph type="dt" sz="half" idx="10"/>
          </p:nvPr>
        </p:nvSpPr>
        <p:spPr/>
        <p:txBody>
          <a:bodyPr/>
          <a:lstStyle/>
          <a:p>
            <a:fld id="{31C35E51-747E-4AF7-9EA4-614ED6A0CCA0}" type="datetimeFigureOut">
              <a:rPr lang="en-GB" smtClean="0"/>
              <a:t>08/02/2021</a:t>
            </a:fld>
            <a:endParaRPr lang="en-GB"/>
          </a:p>
        </p:txBody>
      </p:sp>
      <p:sp>
        <p:nvSpPr>
          <p:cNvPr id="6" name="Footer Placeholder 5">
            <a:extLst>
              <a:ext uri="{FF2B5EF4-FFF2-40B4-BE49-F238E27FC236}">
                <a16:creationId xmlns:a16="http://schemas.microsoft.com/office/drawing/2014/main" id="{8B8964DD-ED2A-4E59-9E3C-5EA8EA195A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AA94EE-C421-4E27-8E99-C504CDA527D3}"/>
              </a:ext>
            </a:extLst>
          </p:cNvPr>
          <p:cNvSpPr>
            <a:spLocks noGrp="1"/>
          </p:cNvSpPr>
          <p:nvPr>
            <p:ph type="sldNum" sz="quarter" idx="12"/>
          </p:nvPr>
        </p:nvSpPr>
        <p:spPr/>
        <p:txBody>
          <a:bodyPr/>
          <a:lstStyle/>
          <a:p>
            <a:fld id="{8AF42CB4-E780-4274-8F25-36F4717985A5}" type="slidenum">
              <a:rPr lang="en-GB" smtClean="0"/>
              <a:t>‹#›</a:t>
            </a:fld>
            <a:endParaRPr lang="en-GB"/>
          </a:p>
        </p:txBody>
      </p:sp>
    </p:spTree>
    <p:extLst>
      <p:ext uri="{BB962C8B-B14F-4D97-AF65-F5344CB8AC3E}">
        <p14:creationId xmlns:p14="http://schemas.microsoft.com/office/powerpoint/2010/main" val="1512887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5FF3A-54C1-412B-884C-30145A2A88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57926E-8EF7-4625-B837-0FC6882146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FFECA8-3550-43E1-B254-5BB741A933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95B401-8307-4B42-80A1-6E9F2C1F51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418AF64-8A69-4670-9677-A15C93CFDD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3BDCB50-33A7-4D21-BAB9-0B3BDBBE6E14}"/>
              </a:ext>
            </a:extLst>
          </p:cNvPr>
          <p:cNvSpPr>
            <a:spLocks noGrp="1"/>
          </p:cNvSpPr>
          <p:nvPr>
            <p:ph type="dt" sz="half" idx="10"/>
          </p:nvPr>
        </p:nvSpPr>
        <p:spPr/>
        <p:txBody>
          <a:bodyPr/>
          <a:lstStyle/>
          <a:p>
            <a:fld id="{31C35E51-747E-4AF7-9EA4-614ED6A0CCA0}" type="datetimeFigureOut">
              <a:rPr lang="en-GB" smtClean="0"/>
              <a:t>08/02/2021</a:t>
            </a:fld>
            <a:endParaRPr lang="en-GB"/>
          </a:p>
        </p:txBody>
      </p:sp>
      <p:sp>
        <p:nvSpPr>
          <p:cNvPr id="8" name="Footer Placeholder 7">
            <a:extLst>
              <a:ext uri="{FF2B5EF4-FFF2-40B4-BE49-F238E27FC236}">
                <a16:creationId xmlns:a16="http://schemas.microsoft.com/office/drawing/2014/main" id="{4DD6A261-0192-4D2A-BBE4-3301187F785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B80408-E18E-4A5B-9968-2F8AABA66B56}"/>
              </a:ext>
            </a:extLst>
          </p:cNvPr>
          <p:cNvSpPr>
            <a:spLocks noGrp="1"/>
          </p:cNvSpPr>
          <p:nvPr>
            <p:ph type="sldNum" sz="quarter" idx="12"/>
          </p:nvPr>
        </p:nvSpPr>
        <p:spPr/>
        <p:txBody>
          <a:bodyPr/>
          <a:lstStyle/>
          <a:p>
            <a:fld id="{8AF42CB4-E780-4274-8F25-36F4717985A5}" type="slidenum">
              <a:rPr lang="en-GB" smtClean="0"/>
              <a:t>‹#›</a:t>
            </a:fld>
            <a:endParaRPr lang="en-GB"/>
          </a:p>
        </p:txBody>
      </p:sp>
    </p:spTree>
    <p:extLst>
      <p:ext uri="{BB962C8B-B14F-4D97-AF65-F5344CB8AC3E}">
        <p14:creationId xmlns:p14="http://schemas.microsoft.com/office/powerpoint/2010/main" val="1932912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4E885-1A83-4C6A-B7B8-84011D6183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034CD4-0B61-48C1-813F-BBE1F228D145}"/>
              </a:ext>
            </a:extLst>
          </p:cNvPr>
          <p:cNvSpPr>
            <a:spLocks noGrp="1"/>
          </p:cNvSpPr>
          <p:nvPr>
            <p:ph type="dt" sz="half" idx="10"/>
          </p:nvPr>
        </p:nvSpPr>
        <p:spPr/>
        <p:txBody>
          <a:bodyPr/>
          <a:lstStyle/>
          <a:p>
            <a:fld id="{31C35E51-747E-4AF7-9EA4-614ED6A0CCA0}" type="datetimeFigureOut">
              <a:rPr lang="en-GB" smtClean="0"/>
              <a:t>08/02/2021</a:t>
            </a:fld>
            <a:endParaRPr lang="en-GB"/>
          </a:p>
        </p:txBody>
      </p:sp>
      <p:sp>
        <p:nvSpPr>
          <p:cNvPr id="4" name="Footer Placeholder 3">
            <a:extLst>
              <a:ext uri="{FF2B5EF4-FFF2-40B4-BE49-F238E27FC236}">
                <a16:creationId xmlns:a16="http://schemas.microsoft.com/office/drawing/2014/main" id="{A537DF1D-51D7-4AE6-8D1B-EB99A144092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40538AA-7604-4DBF-86AD-642E87620F55}"/>
              </a:ext>
            </a:extLst>
          </p:cNvPr>
          <p:cNvSpPr>
            <a:spLocks noGrp="1"/>
          </p:cNvSpPr>
          <p:nvPr>
            <p:ph type="sldNum" sz="quarter" idx="12"/>
          </p:nvPr>
        </p:nvSpPr>
        <p:spPr/>
        <p:txBody>
          <a:bodyPr/>
          <a:lstStyle/>
          <a:p>
            <a:fld id="{8AF42CB4-E780-4274-8F25-36F4717985A5}" type="slidenum">
              <a:rPr lang="en-GB" smtClean="0"/>
              <a:t>‹#›</a:t>
            </a:fld>
            <a:endParaRPr lang="en-GB"/>
          </a:p>
        </p:txBody>
      </p:sp>
    </p:spTree>
    <p:extLst>
      <p:ext uri="{BB962C8B-B14F-4D97-AF65-F5344CB8AC3E}">
        <p14:creationId xmlns:p14="http://schemas.microsoft.com/office/powerpoint/2010/main" val="454264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D36662-FB94-4991-A435-0CE0028C0A3B}"/>
              </a:ext>
            </a:extLst>
          </p:cNvPr>
          <p:cNvSpPr>
            <a:spLocks noGrp="1"/>
          </p:cNvSpPr>
          <p:nvPr>
            <p:ph type="dt" sz="half" idx="10"/>
          </p:nvPr>
        </p:nvSpPr>
        <p:spPr/>
        <p:txBody>
          <a:bodyPr/>
          <a:lstStyle/>
          <a:p>
            <a:fld id="{31C35E51-747E-4AF7-9EA4-614ED6A0CCA0}" type="datetimeFigureOut">
              <a:rPr lang="en-GB" smtClean="0"/>
              <a:t>08/02/2021</a:t>
            </a:fld>
            <a:endParaRPr lang="en-GB"/>
          </a:p>
        </p:txBody>
      </p:sp>
      <p:sp>
        <p:nvSpPr>
          <p:cNvPr id="3" name="Footer Placeholder 2">
            <a:extLst>
              <a:ext uri="{FF2B5EF4-FFF2-40B4-BE49-F238E27FC236}">
                <a16:creationId xmlns:a16="http://schemas.microsoft.com/office/drawing/2014/main" id="{83481D3C-FEBA-46EF-9ED3-4463995B539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70EFF46-BAB8-456C-BEF8-D9294816EDBE}"/>
              </a:ext>
            </a:extLst>
          </p:cNvPr>
          <p:cNvSpPr>
            <a:spLocks noGrp="1"/>
          </p:cNvSpPr>
          <p:nvPr>
            <p:ph type="sldNum" sz="quarter" idx="12"/>
          </p:nvPr>
        </p:nvSpPr>
        <p:spPr/>
        <p:txBody>
          <a:bodyPr/>
          <a:lstStyle/>
          <a:p>
            <a:fld id="{8AF42CB4-E780-4274-8F25-36F4717985A5}" type="slidenum">
              <a:rPr lang="en-GB" smtClean="0"/>
              <a:t>‹#›</a:t>
            </a:fld>
            <a:endParaRPr lang="en-GB"/>
          </a:p>
        </p:txBody>
      </p:sp>
    </p:spTree>
    <p:extLst>
      <p:ext uri="{BB962C8B-B14F-4D97-AF65-F5344CB8AC3E}">
        <p14:creationId xmlns:p14="http://schemas.microsoft.com/office/powerpoint/2010/main" val="17808023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54745-9625-4C32-B09A-0050BC7CA4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3DE281-5709-4789-99D7-DFB3A8DAEF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219A31-31C5-4C95-BE1F-164E7C5360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7B4390-824B-492D-99CE-8BECB7C6D184}"/>
              </a:ext>
            </a:extLst>
          </p:cNvPr>
          <p:cNvSpPr>
            <a:spLocks noGrp="1"/>
          </p:cNvSpPr>
          <p:nvPr>
            <p:ph type="dt" sz="half" idx="10"/>
          </p:nvPr>
        </p:nvSpPr>
        <p:spPr/>
        <p:txBody>
          <a:bodyPr/>
          <a:lstStyle/>
          <a:p>
            <a:fld id="{31C35E51-747E-4AF7-9EA4-614ED6A0CCA0}" type="datetimeFigureOut">
              <a:rPr lang="en-GB" smtClean="0"/>
              <a:t>08/02/2021</a:t>
            </a:fld>
            <a:endParaRPr lang="en-GB"/>
          </a:p>
        </p:txBody>
      </p:sp>
      <p:sp>
        <p:nvSpPr>
          <p:cNvPr id="6" name="Footer Placeholder 5">
            <a:extLst>
              <a:ext uri="{FF2B5EF4-FFF2-40B4-BE49-F238E27FC236}">
                <a16:creationId xmlns:a16="http://schemas.microsoft.com/office/drawing/2014/main" id="{FD77B739-654C-4506-8697-94B0D4E83E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D201AE-09BC-47A1-BF2E-38A7968055CC}"/>
              </a:ext>
            </a:extLst>
          </p:cNvPr>
          <p:cNvSpPr>
            <a:spLocks noGrp="1"/>
          </p:cNvSpPr>
          <p:nvPr>
            <p:ph type="sldNum" sz="quarter" idx="12"/>
          </p:nvPr>
        </p:nvSpPr>
        <p:spPr/>
        <p:txBody>
          <a:bodyPr/>
          <a:lstStyle/>
          <a:p>
            <a:fld id="{8AF42CB4-E780-4274-8F25-36F4717985A5}" type="slidenum">
              <a:rPr lang="en-GB" smtClean="0"/>
              <a:t>‹#›</a:t>
            </a:fld>
            <a:endParaRPr lang="en-GB"/>
          </a:p>
        </p:txBody>
      </p:sp>
    </p:spTree>
    <p:extLst>
      <p:ext uri="{BB962C8B-B14F-4D97-AF65-F5344CB8AC3E}">
        <p14:creationId xmlns:p14="http://schemas.microsoft.com/office/powerpoint/2010/main" val="2530268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E1041-6BE0-49B2-941E-91430A8256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C3806A5-7072-4230-B83D-E4F2C8BBAC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191961B-6623-4AAF-89C4-AA459A2F3B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FD4E59-30E8-4B6B-A31F-2923EFF3B8D6}"/>
              </a:ext>
            </a:extLst>
          </p:cNvPr>
          <p:cNvSpPr>
            <a:spLocks noGrp="1"/>
          </p:cNvSpPr>
          <p:nvPr>
            <p:ph type="dt" sz="half" idx="10"/>
          </p:nvPr>
        </p:nvSpPr>
        <p:spPr/>
        <p:txBody>
          <a:bodyPr/>
          <a:lstStyle/>
          <a:p>
            <a:fld id="{31C35E51-747E-4AF7-9EA4-614ED6A0CCA0}" type="datetimeFigureOut">
              <a:rPr lang="en-GB" smtClean="0"/>
              <a:t>08/02/2021</a:t>
            </a:fld>
            <a:endParaRPr lang="en-GB"/>
          </a:p>
        </p:txBody>
      </p:sp>
      <p:sp>
        <p:nvSpPr>
          <p:cNvPr id="6" name="Footer Placeholder 5">
            <a:extLst>
              <a:ext uri="{FF2B5EF4-FFF2-40B4-BE49-F238E27FC236}">
                <a16:creationId xmlns:a16="http://schemas.microsoft.com/office/drawing/2014/main" id="{EA53E1A6-8EA2-42B0-99DB-9D83F10B7B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678383-9C14-4045-95CC-1EF8FA34825C}"/>
              </a:ext>
            </a:extLst>
          </p:cNvPr>
          <p:cNvSpPr>
            <a:spLocks noGrp="1"/>
          </p:cNvSpPr>
          <p:nvPr>
            <p:ph type="sldNum" sz="quarter" idx="12"/>
          </p:nvPr>
        </p:nvSpPr>
        <p:spPr/>
        <p:txBody>
          <a:bodyPr/>
          <a:lstStyle/>
          <a:p>
            <a:fld id="{8AF42CB4-E780-4274-8F25-36F4717985A5}" type="slidenum">
              <a:rPr lang="en-GB" smtClean="0"/>
              <a:t>‹#›</a:t>
            </a:fld>
            <a:endParaRPr lang="en-GB"/>
          </a:p>
        </p:txBody>
      </p:sp>
    </p:spTree>
    <p:extLst>
      <p:ext uri="{BB962C8B-B14F-4D97-AF65-F5344CB8AC3E}">
        <p14:creationId xmlns:p14="http://schemas.microsoft.com/office/powerpoint/2010/main" val="27973861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7733B-5AC7-4C74-9DFF-C51946A1812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21C230-B66A-44F1-9CD6-7237529A5A7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0199D5-535E-4EB4-A891-CBEB5A778A42}"/>
              </a:ext>
            </a:extLst>
          </p:cNvPr>
          <p:cNvSpPr>
            <a:spLocks noGrp="1"/>
          </p:cNvSpPr>
          <p:nvPr>
            <p:ph type="dt" sz="half" idx="10"/>
          </p:nvPr>
        </p:nvSpPr>
        <p:spPr/>
        <p:txBody>
          <a:bodyPr/>
          <a:lstStyle/>
          <a:p>
            <a:fld id="{31C35E51-747E-4AF7-9EA4-614ED6A0CCA0}" type="datetimeFigureOut">
              <a:rPr lang="en-GB" smtClean="0"/>
              <a:t>08/02/2021</a:t>
            </a:fld>
            <a:endParaRPr lang="en-GB"/>
          </a:p>
        </p:txBody>
      </p:sp>
      <p:sp>
        <p:nvSpPr>
          <p:cNvPr id="5" name="Footer Placeholder 4">
            <a:extLst>
              <a:ext uri="{FF2B5EF4-FFF2-40B4-BE49-F238E27FC236}">
                <a16:creationId xmlns:a16="http://schemas.microsoft.com/office/drawing/2014/main" id="{5D245507-17A2-46BC-AD97-8C73620D59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FFCD0A-67B1-413C-8BC9-3A6349742373}"/>
              </a:ext>
            </a:extLst>
          </p:cNvPr>
          <p:cNvSpPr>
            <a:spLocks noGrp="1"/>
          </p:cNvSpPr>
          <p:nvPr>
            <p:ph type="sldNum" sz="quarter" idx="12"/>
          </p:nvPr>
        </p:nvSpPr>
        <p:spPr/>
        <p:txBody>
          <a:bodyPr/>
          <a:lstStyle/>
          <a:p>
            <a:fld id="{8AF42CB4-E780-4274-8F25-36F4717985A5}" type="slidenum">
              <a:rPr lang="en-GB" smtClean="0"/>
              <a:t>‹#›</a:t>
            </a:fld>
            <a:endParaRPr lang="en-GB"/>
          </a:p>
        </p:txBody>
      </p:sp>
    </p:spTree>
    <p:extLst>
      <p:ext uri="{BB962C8B-B14F-4D97-AF65-F5344CB8AC3E}">
        <p14:creationId xmlns:p14="http://schemas.microsoft.com/office/powerpoint/2010/main" val="37460258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813524-BD91-4048-90BC-C4E8C9CDE23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E6486E-AE19-493C-AD23-FA945BD0C2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50EEB6-9F6E-41BD-A39C-2CF5ACC559A1}"/>
              </a:ext>
            </a:extLst>
          </p:cNvPr>
          <p:cNvSpPr>
            <a:spLocks noGrp="1"/>
          </p:cNvSpPr>
          <p:nvPr>
            <p:ph type="dt" sz="half" idx="10"/>
          </p:nvPr>
        </p:nvSpPr>
        <p:spPr/>
        <p:txBody>
          <a:bodyPr/>
          <a:lstStyle/>
          <a:p>
            <a:fld id="{31C35E51-747E-4AF7-9EA4-614ED6A0CCA0}" type="datetimeFigureOut">
              <a:rPr lang="en-GB" smtClean="0"/>
              <a:t>08/02/2021</a:t>
            </a:fld>
            <a:endParaRPr lang="en-GB"/>
          </a:p>
        </p:txBody>
      </p:sp>
      <p:sp>
        <p:nvSpPr>
          <p:cNvPr id="5" name="Footer Placeholder 4">
            <a:extLst>
              <a:ext uri="{FF2B5EF4-FFF2-40B4-BE49-F238E27FC236}">
                <a16:creationId xmlns:a16="http://schemas.microsoft.com/office/drawing/2014/main" id="{B024F1C7-3094-4C7E-97F5-B6B107073D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44A98C-EABD-448C-A6E7-66998C244513}"/>
              </a:ext>
            </a:extLst>
          </p:cNvPr>
          <p:cNvSpPr>
            <a:spLocks noGrp="1"/>
          </p:cNvSpPr>
          <p:nvPr>
            <p:ph type="sldNum" sz="quarter" idx="12"/>
          </p:nvPr>
        </p:nvSpPr>
        <p:spPr/>
        <p:txBody>
          <a:bodyPr/>
          <a:lstStyle/>
          <a:p>
            <a:fld id="{8AF42CB4-E780-4274-8F25-36F4717985A5}" type="slidenum">
              <a:rPr lang="en-GB" smtClean="0"/>
              <a:t>‹#›</a:t>
            </a:fld>
            <a:endParaRPr lang="en-GB"/>
          </a:p>
        </p:txBody>
      </p:sp>
    </p:spTree>
    <p:extLst>
      <p:ext uri="{BB962C8B-B14F-4D97-AF65-F5344CB8AC3E}">
        <p14:creationId xmlns:p14="http://schemas.microsoft.com/office/powerpoint/2010/main" val="3004441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5969D25-CAE9-4BFF-8027-97E032F8FA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6576F5-B95A-4BF9-A38E-9B5E203F32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D240BB-4AB3-42DA-8412-D489264BCF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C35E51-747E-4AF7-9EA4-614ED6A0CCA0}" type="datetimeFigureOut">
              <a:rPr lang="en-GB" smtClean="0"/>
              <a:t>08/02/2021</a:t>
            </a:fld>
            <a:endParaRPr lang="en-GB"/>
          </a:p>
        </p:txBody>
      </p:sp>
      <p:sp>
        <p:nvSpPr>
          <p:cNvPr id="5" name="Footer Placeholder 4">
            <a:extLst>
              <a:ext uri="{FF2B5EF4-FFF2-40B4-BE49-F238E27FC236}">
                <a16:creationId xmlns:a16="http://schemas.microsoft.com/office/drawing/2014/main" id="{2CF445C8-DC64-4A8B-91D4-6F84998636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DEDFF9-F790-49E4-8C72-F63CE68E64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F42CB4-E780-4274-8F25-36F4717985A5}" type="slidenum">
              <a:rPr lang="en-GB" smtClean="0"/>
              <a:t>‹#›</a:t>
            </a:fld>
            <a:endParaRPr lang="en-GB"/>
          </a:p>
        </p:txBody>
      </p:sp>
    </p:spTree>
    <p:extLst>
      <p:ext uri="{BB962C8B-B14F-4D97-AF65-F5344CB8AC3E}">
        <p14:creationId xmlns:p14="http://schemas.microsoft.com/office/powerpoint/2010/main" val="32350723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1N9SnOnGUvg"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centreforcities.org/blog/role-rural-areas-play-in-national-economy/"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77B79AB6-8695-47B8-9717-83704FEBEDF2}"/>
              </a:ext>
            </a:extLst>
          </p:cNvPr>
          <p:cNvSpPr>
            <a:spLocks noGrp="1"/>
          </p:cNvSpPr>
          <p:nvPr>
            <p:ph type="ctrTitle"/>
          </p:nvPr>
        </p:nvSpPr>
        <p:spPr>
          <a:xfrm>
            <a:off x="3215729" y="1764407"/>
            <a:ext cx="5760846" cy="2310312"/>
          </a:xfrm>
        </p:spPr>
        <p:txBody>
          <a:bodyPr>
            <a:normAutofit/>
          </a:bodyPr>
          <a:lstStyle/>
          <a:p>
            <a:r>
              <a:rPr lang="en-GB" sz="5200">
                <a:solidFill>
                  <a:schemeClr val="tx2"/>
                </a:solidFill>
              </a:rPr>
              <a:t>Week 2</a:t>
            </a:r>
          </a:p>
        </p:txBody>
      </p:sp>
      <p:sp>
        <p:nvSpPr>
          <p:cNvPr id="3" name="Subtitle 2">
            <a:extLst>
              <a:ext uri="{FF2B5EF4-FFF2-40B4-BE49-F238E27FC236}">
                <a16:creationId xmlns:a16="http://schemas.microsoft.com/office/drawing/2014/main" id="{9C3F5277-E42B-4857-AC1F-B80F7BA0EADA}"/>
              </a:ext>
            </a:extLst>
          </p:cNvPr>
          <p:cNvSpPr>
            <a:spLocks noGrp="1"/>
          </p:cNvSpPr>
          <p:nvPr>
            <p:ph type="subTitle" idx="1"/>
          </p:nvPr>
        </p:nvSpPr>
        <p:spPr>
          <a:xfrm>
            <a:off x="3215729" y="4165152"/>
            <a:ext cx="5760846" cy="682079"/>
          </a:xfrm>
        </p:spPr>
        <p:txBody>
          <a:bodyPr>
            <a:normAutofit/>
          </a:bodyPr>
          <a:lstStyle/>
          <a:p>
            <a:endParaRPr lang="en-GB">
              <a:solidFill>
                <a:schemeClr val="tx2"/>
              </a:solidFill>
            </a:endParaRPr>
          </a:p>
        </p:txBody>
      </p:sp>
    </p:spTree>
    <p:extLst>
      <p:ext uri="{BB962C8B-B14F-4D97-AF65-F5344CB8AC3E}">
        <p14:creationId xmlns:p14="http://schemas.microsoft.com/office/powerpoint/2010/main" val="2068601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CD6447-EC67-410D-8796-9FF2876DCA3F}"/>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rPr>
              <a:t>Assessment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A7C27EC-ED8B-4E97-976B-10799049C1B1}"/>
              </a:ext>
            </a:extLst>
          </p:cNvPr>
          <p:cNvSpPr>
            <a:spLocks noGrp="1"/>
          </p:cNvSpPr>
          <p:nvPr>
            <p:ph idx="1"/>
          </p:nvPr>
        </p:nvSpPr>
        <p:spPr>
          <a:xfrm>
            <a:off x="6234868" y="1130846"/>
            <a:ext cx="5217173" cy="4351338"/>
          </a:xfrm>
        </p:spPr>
        <p:txBody>
          <a:bodyPr>
            <a:normAutofit/>
          </a:bodyPr>
          <a:lstStyle/>
          <a:p>
            <a:pPr marL="0" indent="0">
              <a:buNone/>
            </a:pPr>
            <a:r>
              <a:rPr lang="en-GB">
                <a:solidFill>
                  <a:schemeClr val="bg1"/>
                </a:solidFill>
              </a:rPr>
              <a:t>Discussion:</a:t>
            </a:r>
          </a:p>
          <a:p>
            <a:pPr marL="0" indent="0">
              <a:buNone/>
            </a:pPr>
            <a:r>
              <a:rPr lang="en-GB">
                <a:solidFill>
                  <a:schemeClr val="bg1"/>
                </a:solidFill>
              </a:rPr>
              <a:t>What does the term Business Output mean?</a:t>
            </a:r>
          </a:p>
          <a:p>
            <a:pPr marL="0" indent="0">
              <a:buNone/>
            </a:pPr>
            <a:endParaRPr lang="en-GB">
              <a:solidFill>
                <a:schemeClr val="bg1"/>
              </a:solidFill>
            </a:endParaRPr>
          </a:p>
          <a:p>
            <a:pPr marL="0" indent="0">
              <a:buNone/>
            </a:pPr>
            <a:endParaRPr lang="en-GB">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1843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FA31A6-74F7-4E26-9B92-BAFF2DBA85E8}"/>
              </a:ext>
            </a:extLst>
          </p:cNvPr>
          <p:cNvSpPr>
            <a:spLocks noGrp="1"/>
          </p:cNvSpPr>
          <p:nvPr>
            <p:ph type="title"/>
          </p:nvPr>
        </p:nvSpPr>
        <p:spPr>
          <a:xfrm>
            <a:off x="838200" y="1412488"/>
            <a:ext cx="2899189" cy="4363844"/>
          </a:xfrm>
        </p:spPr>
        <p:txBody>
          <a:bodyPr vert="horz" lIns="91440" tIns="45720" rIns="91440" bIns="45720" rtlCol="0" anchor="t">
            <a:normAutofit fontScale="90000"/>
          </a:bodyPr>
          <a:lstStyle/>
          <a:p>
            <a:r>
              <a:rPr lang="en-US" sz="2000" kern="1200" dirty="0">
                <a:solidFill>
                  <a:srgbClr val="FFFFFF"/>
                </a:solidFill>
                <a:latin typeface="+mj-lt"/>
                <a:ea typeface="+mj-ea"/>
                <a:cs typeface="+mj-cs"/>
              </a:rPr>
              <a:t>Social </a:t>
            </a: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r>
              <a:rPr lang="en-US" sz="2000" kern="1200" dirty="0">
                <a:solidFill>
                  <a:srgbClr val="FFFFFF"/>
                </a:solidFill>
                <a:latin typeface="+mj-lt"/>
                <a:ea typeface="+mj-ea"/>
                <a:cs typeface="+mj-cs"/>
              </a:rPr>
              <a:t>Examples of Social objective</a:t>
            </a: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r>
              <a:rPr lang="en-US" sz="1400" kern="1200" dirty="0">
                <a:solidFill>
                  <a:srgbClr val="FFFFFF"/>
                </a:solidFill>
                <a:latin typeface="+mj-lt"/>
                <a:ea typeface="+mj-ea"/>
                <a:cs typeface="+mj-cs"/>
              </a:rPr>
              <a:t>Employee Numbers to include plans to increase local employment opportunities</a:t>
            </a:r>
            <a:br>
              <a:rPr lang="en-US" sz="1400" kern="1200" dirty="0">
                <a:solidFill>
                  <a:srgbClr val="FFFFFF"/>
                </a:solidFill>
                <a:latin typeface="+mj-lt"/>
                <a:ea typeface="+mj-ea"/>
                <a:cs typeface="+mj-cs"/>
              </a:rPr>
            </a:br>
            <a:br>
              <a:rPr lang="en-US" sz="1400" kern="1200" dirty="0">
                <a:solidFill>
                  <a:srgbClr val="FFFFFF"/>
                </a:solidFill>
                <a:latin typeface="+mj-lt"/>
                <a:ea typeface="+mj-ea"/>
                <a:cs typeface="+mj-cs"/>
              </a:rPr>
            </a:br>
            <a:r>
              <a:rPr lang="en-US" sz="1400" kern="1200" dirty="0">
                <a:solidFill>
                  <a:srgbClr val="FFFFFF"/>
                </a:solidFill>
                <a:latin typeface="+mj-lt"/>
                <a:ea typeface="+mj-ea"/>
                <a:cs typeface="+mj-cs"/>
              </a:rPr>
              <a:t>How Employees are treated</a:t>
            </a:r>
            <a:br>
              <a:rPr lang="en-US" sz="1400" kern="1200" dirty="0">
                <a:solidFill>
                  <a:srgbClr val="FFFFFF"/>
                </a:solidFill>
                <a:latin typeface="+mj-lt"/>
                <a:ea typeface="+mj-ea"/>
                <a:cs typeface="+mj-cs"/>
              </a:rPr>
            </a:br>
            <a:br>
              <a:rPr lang="en-US" sz="1400" kern="1200" dirty="0">
                <a:solidFill>
                  <a:srgbClr val="FFFFFF"/>
                </a:solidFill>
                <a:latin typeface="+mj-lt"/>
                <a:ea typeface="+mj-ea"/>
                <a:cs typeface="+mj-cs"/>
              </a:rPr>
            </a:br>
            <a:r>
              <a:rPr lang="en-US" sz="1400" kern="1200" dirty="0">
                <a:solidFill>
                  <a:srgbClr val="FFFFFF"/>
                </a:solidFill>
                <a:latin typeface="+mj-lt"/>
                <a:ea typeface="+mj-ea"/>
                <a:cs typeface="+mj-cs"/>
              </a:rPr>
              <a:t>What do they do locally to address social </a:t>
            </a:r>
            <a:r>
              <a:rPr lang="en-US" sz="1400" dirty="0">
                <a:solidFill>
                  <a:srgbClr val="FFFFFF"/>
                </a:solidFill>
              </a:rPr>
              <a:t>issues or support the local community through sponsorship or events.</a:t>
            </a:r>
            <a:br>
              <a:rPr lang="en-US" sz="1400" kern="1200" dirty="0">
                <a:solidFill>
                  <a:srgbClr val="FFFFFF"/>
                </a:solidFill>
                <a:latin typeface="+mj-lt"/>
                <a:ea typeface="+mj-ea"/>
                <a:cs typeface="+mj-cs"/>
              </a:rPr>
            </a:br>
            <a:br>
              <a:rPr lang="en-US" sz="1400" kern="1200" dirty="0">
                <a:solidFill>
                  <a:srgbClr val="FFFFFF"/>
                </a:solidFill>
                <a:latin typeface="+mj-lt"/>
                <a:ea typeface="+mj-ea"/>
                <a:cs typeface="+mj-cs"/>
              </a:rPr>
            </a:br>
            <a:r>
              <a:rPr lang="en-US" sz="1400" kern="1200" dirty="0">
                <a:solidFill>
                  <a:srgbClr val="FFFFFF"/>
                </a:solidFill>
                <a:latin typeface="+mj-lt"/>
                <a:ea typeface="+mj-ea"/>
                <a:cs typeface="+mj-cs"/>
              </a:rPr>
              <a:t>Are they mindful of the diverse requirements of their customer base</a:t>
            </a:r>
            <a:br>
              <a:rPr lang="en-US" sz="1400" kern="1200" dirty="0">
                <a:solidFill>
                  <a:srgbClr val="FFFFFF"/>
                </a:solidFill>
                <a:latin typeface="+mj-lt"/>
                <a:ea typeface="+mj-ea"/>
                <a:cs typeface="+mj-cs"/>
              </a:rPr>
            </a:br>
            <a:br>
              <a:rPr lang="en-US" sz="1400" kern="1200" dirty="0">
                <a:solidFill>
                  <a:srgbClr val="FFFFFF"/>
                </a:solidFill>
                <a:latin typeface="+mj-lt"/>
                <a:ea typeface="+mj-ea"/>
                <a:cs typeface="+mj-cs"/>
              </a:rPr>
            </a:br>
            <a:r>
              <a:rPr lang="en-US" sz="1400" kern="1200" dirty="0">
                <a:solidFill>
                  <a:srgbClr val="FFFFFF"/>
                </a:solidFill>
                <a:latin typeface="+mj-lt"/>
                <a:ea typeface="+mj-ea"/>
                <a:cs typeface="+mj-cs"/>
              </a:rPr>
              <a:t>Do they react to customers suggestions </a:t>
            </a:r>
            <a:r>
              <a:rPr lang="en-US" sz="1400" kern="1200" dirty="0" err="1">
                <a:solidFill>
                  <a:srgbClr val="FFFFFF"/>
                </a:solidFill>
                <a:latin typeface="+mj-lt"/>
                <a:ea typeface="+mj-ea"/>
                <a:cs typeface="+mj-cs"/>
              </a:rPr>
              <a:t>etc</a:t>
            </a:r>
            <a:r>
              <a:rPr lang="en-US" sz="1400" kern="1200" dirty="0">
                <a:solidFill>
                  <a:srgbClr val="FFFFFF"/>
                </a:solidFill>
                <a:latin typeface="+mj-lt"/>
                <a:ea typeface="+mj-ea"/>
                <a:cs typeface="+mj-cs"/>
              </a:rPr>
              <a:t>?</a:t>
            </a:r>
            <a:br>
              <a:rPr lang="en-US" sz="1400" kern="1200" dirty="0">
                <a:solidFill>
                  <a:srgbClr val="FFFFFF"/>
                </a:solidFill>
                <a:latin typeface="+mj-lt"/>
                <a:ea typeface="+mj-ea"/>
                <a:cs typeface="+mj-cs"/>
              </a:rPr>
            </a:br>
            <a:br>
              <a:rPr lang="en-US" sz="1400" kern="1200" dirty="0">
                <a:solidFill>
                  <a:srgbClr val="FFFFFF"/>
                </a:solidFill>
                <a:latin typeface="+mj-lt"/>
                <a:ea typeface="+mj-ea"/>
                <a:cs typeface="+mj-cs"/>
              </a:rPr>
            </a:br>
            <a:r>
              <a:rPr lang="en-US" sz="1400" kern="1200" dirty="0">
                <a:solidFill>
                  <a:srgbClr val="FFFFFF"/>
                </a:solidFill>
                <a:latin typeface="+mj-lt"/>
                <a:ea typeface="+mj-ea"/>
                <a:cs typeface="+mj-cs"/>
              </a:rPr>
              <a:t>There are more….</a:t>
            </a:r>
          </a:p>
        </p:txBody>
      </p:sp>
      <p:sp>
        <p:nvSpPr>
          <p:cNvPr id="3" name="Content Placeholder 2">
            <a:extLst>
              <a:ext uri="{FF2B5EF4-FFF2-40B4-BE49-F238E27FC236}">
                <a16:creationId xmlns:a16="http://schemas.microsoft.com/office/drawing/2014/main" id="{F3FE8CC9-0B9C-4CE3-AC8A-875A925720A2}"/>
              </a:ext>
            </a:extLst>
          </p:cNvPr>
          <p:cNvSpPr>
            <a:spLocks noGrp="1"/>
          </p:cNvSpPr>
          <p:nvPr>
            <p:ph idx="1"/>
          </p:nvPr>
        </p:nvSpPr>
        <p:spPr>
          <a:xfrm>
            <a:off x="4380855" y="1412489"/>
            <a:ext cx="3427283" cy="4363844"/>
          </a:xfrm>
        </p:spPr>
        <p:txBody>
          <a:bodyPr vert="horz" lIns="91440" tIns="45720" rIns="91440" bIns="45720" rtlCol="0">
            <a:normAutofit/>
          </a:bodyPr>
          <a:lstStyle/>
          <a:p>
            <a:pPr marL="0" indent="0">
              <a:buNone/>
            </a:pPr>
            <a:r>
              <a:rPr lang="en-US" sz="2000" dirty="0"/>
              <a:t>Environmental</a:t>
            </a:r>
          </a:p>
          <a:p>
            <a:pPr marL="0" indent="0">
              <a:buNone/>
            </a:pPr>
            <a:endParaRPr lang="en-US" sz="2000" dirty="0"/>
          </a:p>
          <a:p>
            <a:pPr marL="0" indent="0">
              <a:buNone/>
            </a:pPr>
            <a:r>
              <a:rPr lang="en-US" sz="1800" dirty="0"/>
              <a:t>Examples of Social Objective </a:t>
            </a:r>
          </a:p>
          <a:p>
            <a:pPr marL="0" indent="0">
              <a:buNone/>
            </a:pPr>
            <a:endParaRPr lang="en-US" sz="1400" dirty="0"/>
          </a:p>
          <a:p>
            <a:pPr marL="0" indent="0">
              <a:buNone/>
            </a:pPr>
            <a:r>
              <a:rPr lang="en-US" sz="1400" dirty="0"/>
              <a:t>What does the business do?</a:t>
            </a:r>
          </a:p>
          <a:p>
            <a:pPr marL="0" indent="0">
              <a:buNone/>
            </a:pPr>
            <a:r>
              <a:rPr lang="en-US" sz="1400" dirty="0"/>
              <a:t>How environmentally conscious is the Business?</a:t>
            </a:r>
          </a:p>
          <a:p>
            <a:pPr marL="0" indent="0">
              <a:buNone/>
            </a:pPr>
            <a:r>
              <a:rPr lang="en-US" sz="1400" dirty="0"/>
              <a:t>Does the operations of the business cause environmental damage?</a:t>
            </a:r>
          </a:p>
          <a:p>
            <a:pPr marL="0" indent="0">
              <a:buNone/>
            </a:pPr>
            <a:r>
              <a:rPr lang="en-US" sz="1400" dirty="0"/>
              <a:t>Do they consider alternative options or have they got plans in place to tackle issues?</a:t>
            </a:r>
          </a:p>
          <a:p>
            <a:pPr marL="0" indent="0">
              <a:buNone/>
            </a:pPr>
            <a:r>
              <a:rPr lang="en-US" sz="1400" dirty="0"/>
              <a:t>Do they sponsor of support external environmental action?</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D70B6E6-5885-4045-A2C7-42910B6B859B}"/>
              </a:ext>
            </a:extLst>
          </p:cNvPr>
          <p:cNvSpPr txBox="1"/>
          <p:nvPr/>
        </p:nvSpPr>
        <p:spPr>
          <a:xfrm>
            <a:off x="8451604" y="1412489"/>
            <a:ext cx="3197701" cy="4363844"/>
          </a:xfrm>
          <a:prstGeom prst="rect">
            <a:avLst/>
          </a:prstGeom>
        </p:spPr>
        <p:txBody>
          <a:bodyPr vert="horz" lIns="91440" tIns="45720" rIns="91440" bIns="45720" rtlCol="0">
            <a:normAutofit/>
          </a:bodyPr>
          <a:lstStyle/>
          <a:p>
            <a:pPr>
              <a:lnSpc>
                <a:spcPct val="90000"/>
              </a:lnSpc>
              <a:spcAft>
                <a:spcPts val="600"/>
              </a:spcAft>
            </a:pPr>
            <a:r>
              <a:rPr lang="en-US" sz="2000" dirty="0"/>
              <a:t>Financial</a:t>
            </a:r>
          </a:p>
          <a:p>
            <a:pPr>
              <a:lnSpc>
                <a:spcPct val="90000"/>
              </a:lnSpc>
              <a:spcAft>
                <a:spcPts val="600"/>
              </a:spcAft>
            </a:pPr>
            <a:endParaRPr lang="en-US" sz="2000" dirty="0"/>
          </a:p>
          <a:p>
            <a:pPr>
              <a:lnSpc>
                <a:spcPct val="90000"/>
              </a:lnSpc>
              <a:spcAft>
                <a:spcPts val="600"/>
              </a:spcAft>
            </a:pPr>
            <a:r>
              <a:rPr lang="en-US" sz="2000" dirty="0"/>
              <a:t>How well this is Business doing financially?</a:t>
            </a:r>
          </a:p>
          <a:p>
            <a:pPr>
              <a:lnSpc>
                <a:spcPct val="90000"/>
              </a:lnSpc>
              <a:spcAft>
                <a:spcPts val="600"/>
              </a:spcAft>
            </a:pPr>
            <a:endParaRPr lang="en-US" sz="2000" dirty="0"/>
          </a:p>
          <a:p>
            <a:pPr>
              <a:lnSpc>
                <a:spcPct val="90000"/>
              </a:lnSpc>
              <a:spcAft>
                <a:spcPts val="600"/>
              </a:spcAft>
            </a:pPr>
            <a:r>
              <a:rPr lang="en-US" sz="2000" dirty="0"/>
              <a:t>Are they planning expansions?  New product ranges? </a:t>
            </a:r>
          </a:p>
          <a:p>
            <a:pPr>
              <a:lnSpc>
                <a:spcPct val="90000"/>
              </a:lnSpc>
              <a:spcAft>
                <a:spcPts val="600"/>
              </a:spcAft>
            </a:pPr>
            <a:r>
              <a:rPr lang="en-US" sz="2000" dirty="0"/>
              <a:t> </a:t>
            </a:r>
          </a:p>
          <a:p>
            <a:pPr>
              <a:lnSpc>
                <a:spcPct val="90000"/>
              </a:lnSpc>
              <a:spcAft>
                <a:spcPts val="600"/>
              </a:spcAft>
            </a:pPr>
            <a:r>
              <a:rPr lang="en-US" sz="2000" dirty="0"/>
              <a:t>Have they had to cut back during COVID if so, how effective has this been?</a:t>
            </a:r>
          </a:p>
          <a:p>
            <a:pPr>
              <a:lnSpc>
                <a:spcPct val="90000"/>
              </a:lnSpc>
              <a:spcAft>
                <a:spcPts val="600"/>
              </a:spcAft>
            </a:pPr>
            <a:endParaRPr lang="en-US" sz="2000" dirty="0"/>
          </a:p>
        </p:txBody>
      </p:sp>
    </p:spTree>
    <p:extLst>
      <p:ext uri="{BB962C8B-B14F-4D97-AF65-F5344CB8AC3E}">
        <p14:creationId xmlns:p14="http://schemas.microsoft.com/office/powerpoint/2010/main" val="1679950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hite puzzle with one red piece">
            <a:extLst>
              <a:ext uri="{FF2B5EF4-FFF2-40B4-BE49-F238E27FC236}">
                <a16:creationId xmlns:a16="http://schemas.microsoft.com/office/drawing/2014/main" id="{9DB001C4-588A-40EF-AD89-73E8139F9F0B}"/>
              </a:ext>
            </a:extLst>
          </p:cNvPr>
          <p:cNvPicPr>
            <a:picLocks noChangeAspect="1"/>
          </p:cNvPicPr>
          <p:nvPr/>
        </p:nvPicPr>
        <p:blipFill rotWithShape="1">
          <a:blip r:embed="rId2"/>
          <a:srcRect/>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1C85F79-CEE9-4263-A056-87B20FBCF2B8}"/>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Potential Assignment Structure</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538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3E394B5-9076-4CF0-AE51-979934E0C025}"/>
              </a:ext>
            </a:extLst>
          </p:cNvPr>
          <p:cNvSpPr>
            <a:spLocks noGrp="1"/>
          </p:cNvSpPr>
          <p:nvPr>
            <p:ph type="title"/>
          </p:nvPr>
        </p:nvSpPr>
        <p:spPr>
          <a:xfrm>
            <a:off x="804672" y="1243013"/>
            <a:ext cx="3855720" cy="4371974"/>
          </a:xfrm>
        </p:spPr>
        <p:txBody>
          <a:bodyPr>
            <a:normAutofit/>
          </a:bodyPr>
          <a:lstStyle/>
          <a:p>
            <a:r>
              <a:rPr lang="en-GB" sz="3600">
                <a:solidFill>
                  <a:schemeClr val="tx2"/>
                </a:solidFill>
              </a:rPr>
              <a:t>Report</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5296DF11-E932-4B87-AB13-F23FBAAAB243}"/>
              </a:ext>
            </a:extLst>
          </p:cNvPr>
          <p:cNvSpPr>
            <a:spLocks noGrp="1"/>
          </p:cNvSpPr>
          <p:nvPr>
            <p:ph idx="1"/>
          </p:nvPr>
        </p:nvSpPr>
        <p:spPr>
          <a:xfrm>
            <a:off x="6632812" y="1032987"/>
            <a:ext cx="4919108" cy="4792027"/>
          </a:xfrm>
        </p:spPr>
        <p:txBody>
          <a:bodyPr anchor="ctr">
            <a:normAutofit/>
          </a:bodyPr>
          <a:lstStyle/>
          <a:p>
            <a:pPr marL="0" indent="0">
              <a:buNone/>
            </a:pPr>
            <a:r>
              <a:rPr lang="en-GB" sz="2000">
                <a:solidFill>
                  <a:schemeClr val="tx2"/>
                </a:solidFill>
              </a:rPr>
              <a:t>Front Cover</a:t>
            </a:r>
          </a:p>
          <a:p>
            <a:pPr marL="0" indent="0">
              <a:buNone/>
            </a:pPr>
            <a:r>
              <a:rPr lang="en-GB" sz="2000">
                <a:solidFill>
                  <a:schemeClr val="tx2"/>
                </a:solidFill>
              </a:rPr>
              <a:t>Executive Summary</a:t>
            </a:r>
          </a:p>
          <a:p>
            <a:pPr marL="0" indent="0">
              <a:buNone/>
            </a:pPr>
            <a:r>
              <a:rPr lang="en-GB" sz="2000">
                <a:solidFill>
                  <a:schemeClr val="tx2"/>
                </a:solidFill>
              </a:rPr>
              <a:t>Contents Page</a:t>
            </a:r>
          </a:p>
          <a:p>
            <a:pPr marL="0" indent="0">
              <a:buNone/>
            </a:pPr>
            <a:r>
              <a:rPr lang="en-GB" sz="2000">
                <a:solidFill>
                  <a:schemeClr val="tx2"/>
                </a:solidFill>
              </a:rPr>
              <a:t>Introduction</a:t>
            </a:r>
          </a:p>
          <a:p>
            <a:pPr marL="0" indent="0">
              <a:buNone/>
            </a:pPr>
            <a:r>
              <a:rPr lang="en-GB" sz="2000">
                <a:solidFill>
                  <a:schemeClr val="tx2"/>
                </a:solidFill>
              </a:rPr>
              <a:t>Main Findings</a:t>
            </a:r>
          </a:p>
          <a:p>
            <a:pPr marL="0" indent="0">
              <a:buNone/>
            </a:pPr>
            <a:r>
              <a:rPr lang="en-GB" sz="2000">
                <a:solidFill>
                  <a:schemeClr val="tx2"/>
                </a:solidFill>
              </a:rPr>
              <a:t>Part A – Description of the Business, the geographical location of the Business and the industry in which it operates.</a:t>
            </a:r>
          </a:p>
          <a:p>
            <a:pPr marL="0" indent="0">
              <a:buNone/>
            </a:pPr>
            <a:r>
              <a:rPr lang="en-GB" sz="2000">
                <a:solidFill>
                  <a:schemeClr val="tx2"/>
                </a:solidFill>
              </a:rPr>
              <a:t>Part B – Social, Evironmental, Financial objectives.</a:t>
            </a:r>
          </a:p>
          <a:p>
            <a:pPr marL="0" indent="0">
              <a:buNone/>
            </a:pPr>
            <a:r>
              <a:rPr lang="en-GB" sz="2000">
                <a:solidFill>
                  <a:schemeClr val="tx2"/>
                </a:solidFill>
              </a:rPr>
              <a:t>Conclusion</a:t>
            </a:r>
          </a:p>
          <a:p>
            <a:pPr marL="0" indent="0">
              <a:buNone/>
            </a:pPr>
            <a:r>
              <a:rPr lang="en-GB" sz="2000">
                <a:solidFill>
                  <a:schemeClr val="tx2"/>
                </a:solidFill>
              </a:rPr>
              <a:t>References</a:t>
            </a:r>
          </a:p>
        </p:txBody>
      </p:sp>
    </p:spTree>
    <p:extLst>
      <p:ext uri="{BB962C8B-B14F-4D97-AF65-F5344CB8AC3E}">
        <p14:creationId xmlns:p14="http://schemas.microsoft.com/office/powerpoint/2010/main" val="5630703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3" name="Freeform: Shape 12">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CDCDD18E-8D0E-4EA2-8AAD-C3817F4596ED}"/>
              </a:ext>
            </a:extLst>
          </p:cNvPr>
          <p:cNvSpPr>
            <a:spLocks noGrp="1"/>
          </p:cNvSpPr>
          <p:nvPr>
            <p:ph type="title"/>
          </p:nvPr>
        </p:nvSpPr>
        <p:spPr>
          <a:xfrm>
            <a:off x="3033466" y="991261"/>
            <a:ext cx="5754696" cy="1837349"/>
          </a:xfrm>
        </p:spPr>
        <p:txBody>
          <a:bodyPr anchor="ctr">
            <a:normAutofit/>
          </a:bodyPr>
          <a:lstStyle/>
          <a:p>
            <a:pPr algn="ctr"/>
            <a:r>
              <a:rPr lang="en-GB" sz="3600">
                <a:solidFill>
                  <a:schemeClr val="tx2"/>
                </a:solidFill>
              </a:rPr>
              <a:t>Challenges	</a:t>
            </a:r>
          </a:p>
        </p:txBody>
      </p:sp>
      <p:sp>
        <p:nvSpPr>
          <p:cNvPr id="3" name="Content Placeholder 2">
            <a:extLst>
              <a:ext uri="{FF2B5EF4-FFF2-40B4-BE49-F238E27FC236}">
                <a16:creationId xmlns:a16="http://schemas.microsoft.com/office/drawing/2014/main" id="{F5FBCFF0-31FA-4A26-BB4A-375258951CC5}"/>
              </a:ext>
            </a:extLst>
          </p:cNvPr>
          <p:cNvSpPr>
            <a:spLocks noGrp="1"/>
          </p:cNvSpPr>
          <p:nvPr>
            <p:ph idx="1"/>
          </p:nvPr>
        </p:nvSpPr>
        <p:spPr>
          <a:xfrm>
            <a:off x="3055954" y="2979336"/>
            <a:ext cx="5709721" cy="2430864"/>
          </a:xfrm>
        </p:spPr>
        <p:txBody>
          <a:bodyPr anchor="t">
            <a:normAutofit fontScale="92500"/>
          </a:bodyPr>
          <a:lstStyle/>
          <a:p>
            <a:pPr marL="0" indent="0">
              <a:buNone/>
            </a:pPr>
            <a:r>
              <a:rPr lang="en-GB" sz="2000" dirty="0">
                <a:solidFill>
                  <a:schemeClr val="tx2"/>
                </a:solidFill>
              </a:rPr>
              <a:t>Activity</a:t>
            </a:r>
          </a:p>
          <a:p>
            <a:pPr marL="0" indent="0">
              <a:buNone/>
            </a:pPr>
            <a:endParaRPr lang="en-GB" sz="2000" dirty="0">
              <a:solidFill>
                <a:schemeClr val="tx2"/>
              </a:solidFill>
            </a:endParaRPr>
          </a:p>
          <a:p>
            <a:pPr marL="0" indent="0">
              <a:buNone/>
            </a:pPr>
            <a:r>
              <a:rPr lang="en-GB" sz="2000" dirty="0">
                <a:solidFill>
                  <a:schemeClr val="tx2"/>
                </a:solidFill>
              </a:rPr>
              <a:t>Write a list in the chat box of the differences between businesses that operate in a City versus those in a town.</a:t>
            </a:r>
          </a:p>
          <a:p>
            <a:pPr marL="0" indent="0">
              <a:buNone/>
            </a:pPr>
            <a:endParaRPr lang="en-GB" sz="2000" dirty="0">
              <a:solidFill>
                <a:schemeClr val="tx2"/>
              </a:solidFill>
            </a:endParaRPr>
          </a:p>
          <a:p>
            <a:pPr marL="0" indent="0">
              <a:buNone/>
            </a:pPr>
            <a:r>
              <a:rPr lang="en-GB" sz="2000" dirty="0">
                <a:solidFill>
                  <a:schemeClr val="tx2"/>
                </a:solidFill>
              </a:rPr>
              <a:t>Then consider the similarities and type these in the chat box</a:t>
            </a:r>
          </a:p>
        </p:txBody>
      </p:sp>
    </p:spTree>
    <p:extLst>
      <p:ext uri="{BB962C8B-B14F-4D97-AF65-F5344CB8AC3E}">
        <p14:creationId xmlns:p14="http://schemas.microsoft.com/office/powerpoint/2010/main" val="2870750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3" name="Freeform: Shape 12">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19" name="Freeform: Shape 18">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5CD4E9D-8BAD-4A9C-B07B-114B2311CB32}"/>
              </a:ext>
            </a:extLst>
          </p:cNvPr>
          <p:cNvSpPr>
            <a:spLocks noGrp="1"/>
          </p:cNvSpPr>
          <p:nvPr>
            <p:ph type="title"/>
          </p:nvPr>
        </p:nvSpPr>
        <p:spPr>
          <a:xfrm>
            <a:off x="804672" y="1055098"/>
            <a:ext cx="5760719" cy="4747805"/>
          </a:xfrm>
        </p:spPr>
        <p:txBody>
          <a:bodyPr vert="horz" lIns="91440" tIns="45720" rIns="91440" bIns="45720" rtlCol="0" anchor="ctr">
            <a:normAutofit/>
          </a:bodyPr>
          <a:lstStyle/>
          <a:p>
            <a:r>
              <a:rPr lang="en-US" sz="4000" kern="1200">
                <a:solidFill>
                  <a:schemeClr val="tx2"/>
                </a:solidFill>
                <a:latin typeface="+mj-lt"/>
                <a:ea typeface="+mj-ea"/>
                <a:cs typeface="+mj-cs"/>
              </a:rPr>
              <a:t>Discussion</a:t>
            </a:r>
          </a:p>
        </p:txBody>
      </p:sp>
      <p:sp>
        <p:nvSpPr>
          <p:cNvPr id="3" name="Content Placeholder 2">
            <a:extLst>
              <a:ext uri="{FF2B5EF4-FFF2-40B4-BE49-F238E27FC236}">
                <a16:creationId xmlns:a16="http://schemas.microsoft.com/office/drawing/2014/main" id="{697E7EC6-D84B-41BF-A8C6-718FAFBD352D}"/>
              </a:ext>
            </a:extLst>
          </p:cNvPr>
          <p:cNvSpPr>
            <a:spLocks noGrp="1"/>
          </p:cNvSpPr>
          <p:nvPr>
            <p:ph idx="1"/>
          </p:nvPr>
        </p:nvSpPr>
        <p:spPr>
          <a:xfrm>
            <a:off x="8342357" y="1638300"/>
            <a:ext cx="3330531" cy="3581400"/>
          </a:xfrm>
        </p:spPr>
        <p:txBody>
          <a:bodyPr vert="horz" lIns="91440" tIns="45720" rIns="91440" bIns="45720" rtlCol="0" anchor="ctr">
            <a:normAutofit/>
          </a:bodyPr>
          <a:lstStyle/>
          <a:p>
            <a:pPr marL="0" indent="0">
              <a:buNone/>
            </a:pPr>
            <a:r>
              <a:rPr lang="en-US" sz="2400" kern="1200">
                <a:solidFill>
                  <a:schemeClr val="tx2"/>
                </a:solidFill>
                <a:latin typeface="+mn-lt"/>
                <a:ea typeface="+mn-ea"/>
                <a:cs typeface="+mn-cs"/>
              </a:rPr>
              <a:t>Do you think its easier to operate a rural business than a non rural business?</a:t>
            </a:r>
          </a:p>
        </p:txBody>
      </p:sp>
    </p:spTree>
    <p:extLst>
      <p:ext uri="{BB962C8B-B14F-4D97-AF65-F5344CB8AC3E}">
        <p14:creationId xmlns:p14="http://schemas.microsoft.com/office/powerpoint/2010/main" val="2749113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42A957-8846-4C1A-B3F5-626103647219}"/>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rPr>
              <a:t>Video Activity</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85C2EF97-CB25-4429-B5CA-D4558C780D4F}"/>
              </a:ext>
            </a:extLst>
          </p:cNvPr>
          <p:cNvSpPr>
            <a:spLocks noGrp="1"/>
          </p:cNvSpPr>
          <p:nvPr>
            <p:ph idx="1"/>
          </p:nvPr>
        </p:nvSpPr>
        <p:spPr>
          <a:xfrm>
            <a:off x="6234868" y="1130846"/>
            <a:ext cx="5217173" cy="4351338"/>
          </a:xfrm>
        </p:spPr>
        <p:txBody>
          <a:bodyPr>
            <a:normAutofit fontScale="92500"/>
          </a:bodyPr>
          <a:lstStyle/>
          <a:p>
            <a:pPr marL="0" indent="0">
              <a:buNone/>
            </a:pPr>
            <a:r>
              <a:rPr lang="en-GB" dirty="0">
                <a:solidFill>
                  <a:schemeClr val="bg1"/>
                </a:solidFill>
              </a:rPr>
              <a:t>Watch the video below and write down all the challenges that face the farmer/s featured.</a:t>
            </a:r>
          </a:p>
          <a:p>
            <a:pPr marL="0" indent="0">
              <a:buNone/>
            </a:pPr>
            <a:endParaRPr lang="en-GB" dirty="0">
              <a:solidFill>
                <a:schemeClr val="bg1"/>
              </a:solidFill>
            </a:endParaRPr>
          </a:p>
          <a:p>
            <a:pPr marL="0" indent="0">
              <a:buNone/>
            </a:pPr>
            <a:r>
              <a:rPr lang="en-GB" dirty="0">
                <a:solidFill>
                  <a:schemeClr val="bg1"/>
                </a:solidFill>
                <a:hlinkClick r:id="rId2"/>
              </a:rPr>
              <a:t>https://www.youtube.com/watch?v=1N9SnOnGUvg</a:t>
            </a:r>
            <a:endParaRPr lang="en-GB" dirty="0">
              <a:solidFill>
                <a:schemeClr val="bg1"/>
              </a:solidFill>
            </a:endParaRPr>
          </a:p>
          <a:p>
            <a:pPr marL="0" indent="0">
              <a:buNone/>
            </a:pPr>
            <a:endParaRPr lang="en-GB" dirty="0">
              <a:solidFill>
                <a:schemeClr val="bg1"/>
              </a:solidFill>
            </a:endParaRPr>
          </a:p>
          <a:p>
            <a:pPr marL="0" indent="0">
              <a:buNone/>
            </a:pPr>
            <a:r>
              <a:rPr lang="en-GB" dirty="0">
                <a:solidFill>
                  <a:schemeClr val="bg1"/>
                </a:solidFill>
              </a:rPr>
              <a:t>Note: There is some not great language in the video, so please be mindful when watching at home</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503270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218F6-40D9-44FB-8C75-07C4DF5C8209}"/>
              </a:ext>
            </a:extLst>
          </p:cNvPr>
          <p:cNvSpPr>
            <a:spLocks noGrp="1"/>
          </p:cNvSpPr>
          <p:nvPr>
            <p:ph type="title"/>
          </p:nvPr>
        </p:nvSpPr>
        <p:spPr>
          <a:xfrm>
            <a:off x="841249" y="365760"/>
            <a:ext cx="9912072" cy="1188404"/>
          </a:xfrm>
        </p:spPr>
        <p:txBody>
          <a:bodyPr>
            <a:normAutofit/>
          </a:bodyPr>
          <a:lstStyle/>
          <a:p>
            <a:r>
              <a:rPr lang="en-GB" dirty="0"/>
              <a:t>Identifying Challenges</a:t>
            </a:r>
          </a:p>
        </p:txBody>
      </p:sp>
      <p:sp>
        <p:nvSpPr>
          <p:cNvPr id="8" name="Freeform: Shape 7">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B734FE9-D5D2-4402-853E-EE6CE46D885A}"/>
              </a:ext>
            </a:extLst>
          </p:cNvPr>
          <p:cNvSpPr>
            <a:spLocks noGrp="1"/>
          </p:cNvSpPr>
          <p:nvPr>
            <p:ph idx="1"/>
          </p:nvPr>
        </p:nvSpPr>
        <p:spPr>
          <a:xfrm>
            <a:off x="841248" y="2174358"/>
            <a:ext cx="7731642" cy="4045467"/>
          </a:xfrm>
        </p:spPr>
        <p:txBody>
          <a:bodyPr anchor="t">
            <a:normAutofit/>
          </a:bodyPr>
          <a:lstStyle/>
          <a:p>
            <a:pPr marL="0" indent="0" fontAlgn="base">
              <a:buNone/>
            </a:pPr>
            <a:r>
              <a:rPr lang="en-GB" sz="1300" dirty="0">
                <a:solidFill>
                  <a:schemeClr val="bg1"/>
                </a:solidFill>
              </a:rPr>
              <a:t>Many rural businesses have a strong entrepreneurial spirit, and the products they sell make up a significant proportion of UK exports. For example, 25% of </a:t>
            </a:r>
            <a:r>
              <a:rPr lang="en-GB" sz="1300" u="sng" dirty="0">
                <a:solidFill>
                  <a:schemeClr val="bg1"/>
                </a:solidFill>
                <a:hlinkClick r:id="rId2"/>
              </a:rPr>
              <a:t>Britain’s goods exporters</a:t>
            </a:r>
            <a:r>
              <a:rPr lang="en-GB" sz="1300" dirty="0">
                <a:solidFill>
                  <a:schemeClr val="bg1"/>
                </a:solidFill>
              </a:rPr>
              <a:t> are registered in rural areas. Nevertheless, these rural entrepreneurs can face barriers their counterparts living in cities are far less likely to experience. This includes:</a:t>
            </a:r>
          </a:p>
          <a:p>
            <a:pPr fontAlgn="base"/>
            <a:r>
              <a:rPr lang="en-GB" sz="1300" b="1" dirty="0">
                <a:solidFill>
                  <a:schemeClr val="bg1"/>
                </a:solidFill>
              </a:rPr>
              <a:t>Slow broadband</a:t>
            </a:r>
            <a:r>
              <a:rPr lang="en-GB" sz="1300" dirty="0">
                <a:solidFill>
                  <a:schemeClr val="bg1"/>
                </a:solidFill>
              </a:rPr>
              <a:t> – Online rural businesses can be particularly affected by slow broadband speeds. In addition, businesses involved in the tourism industry are affected, as free wi-fi is becoming an increasingly important part of the visitor experience.</a:t>
            </a:r>
          </a:p>
          <a:p>
            <a:pPr fontAlgn="base"/>
            <a:r>
              <a:rPr lang="en-GB" sz="1300" b="1" dirty="0">
                <a:solidFill>
                  <a:schemeClr val="bg1"/>
                </a:solidFill>
              </a:rPr>
              <a:t>Skills shortages</a:t>
            </a:r>
            <a:r>
              <a:rPr lang="en-GB" sz="1300" dirty="0">
                <a:solidFill>
                  <a:schemeClr val="bg1"/>
                </a:solidFill>
              </a:rPr>
              <a:t> – Rural businesses in sparsely populated areas can struggle to recruit the right staff, and their existing staff can experience challenges accessing training and development opportunities.</a:t>
            </a:r>
          </a:p>
          <a:p>
            <a:pPr fontAlgn="base"/>
            <a:r>
              <a:rPr lang="en-GB" sz="1300" b="1" dirty="0">
                <a:solidFill>
                  <a:schemeClr val="bg1"/>
                </a:solidFill>
              </a:rPr>
              <a:t>Poor transport infrastructure</a:t>
            </a:r>
            <a:r>
              <a:rPr lang="en-GB" sz="1300" dirty="0">
                <a:solidFill>
                  <a:schemeClr val="bg1"/>
                </a:solidFill>
              </a:rPr>
              <a:t> – Poor infrastructure can make it challenging for rural businesses to recruit, as well as connect to suppliers and customers in larger urban centres.</a:t>
            </a:r>
          </a:p>
          <a:p>
            <a:pPr fontAlgn="base"/>
            <a:r>
              <a:rPr lang="en-GB" sz="1300" b="1" dirty="0">
                <a:solidFill>
                  <a:schemeClr val="bg1"/>
                </a:solidFill>
              </a:rPr>
              <a:t>Difficulty accessing finance</a:t>
            </a:r>
            <a:r>
              <a:rPr lang="en-GB" sz="1300" dirty="0">
                <a:solidFill>
                  <a:schemeClr val="bg1"/>
                </a:solidFill>
              </a:rPr>
              <a:t> – Lower land values in rural areas can also limit a business’s ability to provide collateral for loans.</a:t>
            </a:r>
          </a:p>
          <a:p>
            <a:pPr marL="0" indent="0">
              <a:buNone/>
            </a:pPr>
            <a:endParaRPr lang="en-GB" sz="1300" dirty="0">
              <a:solidFill>
                <a:schemeClr val="bg1"/>
              </a:solidFill>
            </a:endParaRPr>
          </a:p>
          <a:p>
            <a:pPr marL="0" indent="0">
              <a:buNone/>
            </a:pPr>
            <a:r>
              <a:rPr lang="en-GB" sz="1300" dirty="0">
                <a:solidFill>
                  <a:schemeClr val="bg1"/>
                </a:solidFill>
              </a:rPr>
              <a:t>(Knowledge Exchange, 2021)</a:t>
            </a:r>
          </a:p>
        </p:txBody>
      </p:sp>
    </p:spTree>
    <p:extLst>
      <p:ext uri="{BB962C8B-B14F-4D97-AF65-F5344CB8AC3E}">
        <p14:creationId xmlns:p14="http://schemas.microsoft.com/office/powerpoint/2010/main" val="23659520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9BE83431-8298-4080-B690-288FAF2AD7F9}"/>
              </a:ext>
            </a:extLst>
          </p:cNvPr>
          <p:cNvSpPr>
            <a:spLocks noGrp="1"/>
          </p:cNvSpPr>
          <p:nvPr>
            <p:ph type="title"/>
          </p:nvPr>
        </p:nvSpPr>
        <p:spPr>
          <a:xfrm>
            <a:off x="827088" y="1641752"/>
            <a:ext cx="2655887" cy="3213277"/>
          </a:xfrm>
        </p:spPr>
        <p:txBody>
          <a:bodyPr anchor="t">
            <a:normAutofit/>
          </a:bodyPr>
          <a:lstStyle/>
          <a:p>
            <a:r>
              <a:rPr lang="en-GB" sz="4000">
                <a:solidFill>
                  <a:schemeClr val="bg1"/>
                </a:solidFill>
              </a:rPr>
              <a:t>Financial Challenges</a:t>
            </a:r>
          </a:p>
        </p:txBody>
      </p:sp>
      <p:sp>
        <p:nvSpPr>
          <p:cNvPr id="3" name="Content Placeholder 2">
            <a:extLst>
              <a:ext uri="{FF2B5EF4-FFF2-40B4-BE49-F238E27FC236}">
                <a16:creationId xmlns:a16="http://schemas.microsoft.com/office/drawing/2014/main" id="{7C65F915-07E2-4C91-9C0B-0C1A33A3D2C1}"/>
              </a:ext>
            </a:extLst>
          </p:cNvPr>
          <p:cNvSpPr>
            <a:spLocks noGrp="1"/>
          </p:cNvSpPr>
          <p:nvPr>
            <p:ph idx="1"/>
          </p:nvPr>
        </p:nvSpPr>
        <p:spPr>
          <a:xfrm>
            <a:off x="5232401" y="1721579"/>
            <a:ext cx="6140449" cy="3952648"/>
          </a:xfrm>
        </p:spPr>
        <p:txBody>
          <a:bodyPr>
            <a:normAutofit fontScale="85000" lnSpcReduction="20000"/>
          </a:bodyPr>
          <a:lstStyle/>
          <a:p>
            <a:pPr marL="0" indent="0">
              <a:buNone/>
            </a:pPr>
            <a:r>
              <a:rPr lang="en-GB" sz="2400" dirty="0">
                <a:solidFill>
                  <a:schemeClr val="bg1">
                    <a:alpha val="80000"/>
                  </a:schemeClr>
                </a:solidFill>
              </a:rPr>
              <a:t>Financial challenges often depend upon the size of the target market.</a:t>
            </a:r>
          </a:p>
          <a:p>
            <a:pPr marL="0" indent="0">
              <a:buNone/>
            </a:pPr>
            <a:r>
              <a:rPr lang="en-GB" sz="2400" dirty="0">
                <a:solidFill>
                  <a:schemeClr val="bg1">
                    <a:alpha val="80000"/>
                  </a:schemeClr>
                </a:solidFill>
              </a:rPr>
              <a:t>If providing a local service, it can often be harder to become financially sustainable, although there are also benefits around limited competition.</a:t>
            </a:r>
          </a:p>
          <a:p>
            <a:pPr marL="0" indent="0">
              <a:buNone/>
            </a:pPr>
            <a:r>
              <a:rPr lang="en-GB" sz="2400" dirty="0">
                <a:solidFill>
                  <a:schemeClr val="bg1">
                    <a:alpha val="80000"/>
                  </a:schemeClr>
                </a:solidFill>
              </a:rPr>
              <a:t>There are also some issues around collecting payments and the lack of access to banks and banking services.</a:t>
            </a:r>
          </a:p>
          <a:p>
            <a:pPr marL="0" indent="0">
              <a:buNone/>
            </a:pPr>
            <a:r>
              <a:rPr lang="en-GB" sz="2400" dirty="0">
                <a:solidFill>
                  <a:schemeClr val="bg1">
                    <a:alpha val="80000"/>
                  </a:schemeClr>
                </a:solidFill>
              </a:rPr>
              <a:t>There is some evidence that rural businesses have limited access to financial support from banks etc</a:t>
            </a:r>
          </a:p>
          <a:p>
            <a:pPr marL="0" indent="0">
              <a:buNone/>
            </a:pPr>
            <a:r>
              <a:rPr lang="en-GB" sz="2400" dirty="0">
                <a:solidFill>
                  <a:schemeClr val="bg1">
                    <a:alpha val="80000"/>
                  </a:schemeClr>
                </a:solidFill>
              </a:rPr>
              <a:t>Financial viability depends upon creativity of business owners</a:t>
            </a:r>
          </a:p>
          <a:p>
            <a:pPr marL="0" indent="0">
              <a:buNone/>
            </a:pPr>
            <a:r>
              <a:rPr lang="en-GB" sz="2400" dirty="0">
                <a:solidFill>
                  <a:schemeClr val="bg1">
                    <a:alpha val="80000"/>
                  </a:schemeClr>
                </a:solidFill>
              </a:rPr>
              <a:t>Inability to retire due to reliance on income and as self employed no company pension</a:t>
            </a:r>
          </a:p>
          <a:p>
            <a:pPr marL="0" indent="0">
              <a:buNone/>
            </a:pPr>
            <a:r>
              <a:rPr lang="en-GB" sz="2400" dirty="0">
                <a:solidFill>
                  <a:schemeClr val="bg1">
                    <a:alpha val="80000"/>
                  </a:schemeClr>
                </a:solidFill>
              </a:rPr>
              <a:t>Fluctuating cost of produce</a:t>
            </a:r>
          </a:p>
          <a:p>
            <a:pPr marL="0" indent="0">
              <a:buNone/>
            </a:pPr>
            <a:endParaRPr lang="en-GB" sz="2400" dirty="0">
              <a:solidFill>
                <a:schemeClr val="bg1">
                  <a:alpha val="80000"/>
                </a:schemeClr>
              </a:solidFill>
            </a:endParaRPr>
          </a:p>
        </p:txBody>
      </p:sp>
      <p:sp>
        <p:nvSpPr>
          <p:cNvPr id="5" name="TextBox 4">
            <a:extLst>
              <a:ext uri="{FF2B5EF4-FFF2-40B4-BE49-F238E27FC236}">
                <a16:creationId xmlns:a16="http://schemas.microsoft.com/office/drawing/2014/main" id="{D6B2BF2F-DCA8-4563-9887-CF540E38DCEE}"/>
              </a:ext>
            </a:extLst>
          </p:cNvPr>
          <p:cNvSpPr txBox="1"/>
          <p:nvPr/>
        </p:nvSpPr>
        <p:spPr>
          <a:xfrm>
            <a:off x="282872" y="3486561"/>
            <a:ext cx="3341836" cy="1754326"/>
          </a:xfrm>
          <a:prstGeom prst="rect">
            <a:avLst/>
          </a:prstGeom>
          <a:noFill/>
        </p:spPr>
        <p:txBody>
          <a:bodyPr wrap="square" rtlCol="0">
            <a:spAutoFit/>
          </a:bodyPr>
          <a:lstStyle/>
          <a:p>
            <a:r>
              <a:rPr lang="en-GB" dirty="0">
                <a:solidFill>
                  <a:srgbClr val="92D050"/>
                </a:solidFill>
              </a:rPr>
              <a:t>62% of farmers have to diversify in addition to running the farm as the income is no longer sufficient.</a:t>
            </a:r>
          </a:p>
          <a:p>
            <a:endParaRPr lang="en-GB" dirty="0">
              <a:solidFill>
                <a:srgbClr val="92D050"/>
              </a:solidFill>
            </a:endParaRPr>
          </a:p>
          <a:p>
            <a:r>
              <a:rPr lang="en-GB" dirty="0">
                <a:solidFill>
                  <a:srgbClr val="92D050"/>
                </a:solidFill>
              </a:rPr>
              <a:t>Average farm annual income approx. £29k</a:t>
            </a:r>
          </a:p>
        </p:txBody>
      </p:sp>
    </p:spTree>
    <p:extLst>
      <p:ext uri="{BB962C8B-B14F-4D97-AF65-F5344CB8AC3E}">
        <p14:creationId xmlns:p14="http://schemas.microsoft.com/office/powerpoint/2010/main" val="2940938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AA695C29-EC7A-4882-8B94-65C55EC8183E}"/>
              </a:ext>
            </a:extLst>
          </p:cNvPr>
          <p:cNvSpPr>
            <a:spLocks noGrp="1"/>
          </p:cNvSpPr>
          <p:nvPr>
            <p:ph type="title"/>
          </p:nvPr>
        </p:nvSpPr>
        <p:spPr>
          <a:xfrm>
            <a:off x="827088" y="1641752"/>
            <a:ext cx="2655887" cy="3213277"/>
          </a:xfrm>
        </p:spPr>
        <p:txBody>
          <a:bodyPr anchor="t">
            <a:normAutofit/>
          </a:bodyPr>
          <a:lstStyle/>
          <a:p>
            <a:r>
              <a:rPr lang="en-GB" sz="4000">
                <a:solidFill>
                  <a:schemeClr val="bg1"/>
                </a:solidFill>
              </a:rPr>
              <a:t>People</a:t>
            </a:r>
          </a:p>
        </p:txBody>
      </p:sp>
      <p:sp>
        <p:nvSpPr>
          <p:cNvPr id="3" name="Content Placeholder 2">
            <a:extLst>
              <a:ext uri="{FF2B5EF4-FFF2-40B4-BE49-F238E27FC236}">
                <a16:creationId xmlns:a16="http://schemas.microsoft.com/office/drawing/2014/main" id="{D5B3C702-B9EB-4FB0-8062-8A0CDFB4A542}"/>
              </a:ext>
            </a:extLst>
          </p:cNvPr>
          <p:cNvSpPr>
            <a:spLocks noGrp="1"/>
          </p:cNvSpPr>
          <p:nvPr>
            <p:ph idx="1"/>
          </p:nvPr>
        </p:nvSpPr>
        <p:spPr>
          <a:xfrm>
            <a:off x="5232401" y="1721579"/>
            <a:ext cx="6140449" cy="3952648"/>
          </a:xfrm>
        </p:spPr>
        <p:txBody>
          <a:bodyPr>
            <a:normAutofit fontScale="85000" lnSpcReduction="10000"/>
          </a:bodyPr>
          <a:lstStyle/>
          <a:p>
            <a:pPr marL="0" indent="0">
              <a:buNone/>
            </a:pPr>
            <a:r>
              <a:rPr lang="en-GB" sz="2400" dirty="0">
                <a:solidFill>
                  <a:schemeClr val="bg1">
                    <a:alpha val="80000"/>
                  </a:schemeClr>
                </a:solidFill>
              </a:rPr>
              <a:t>The challenges facing rural businesses with people includes:</a:t>
            </a:r>
          </a:p>
          <a:p>
            <a:r>
              <a:rPr lang="en-GB" sz="2400" dirty="0">
                <a:solidFill>
                  <a:schemeClr val="bg1">
                    <a:alpha val="80000"/>
                  </a:schemeClr>
                </a:solidFill>
              </a:rPr>
              <a:t>Skills gaps</a:t>
            </a:r>
          </a:p>
          <a:p>
            <a:r>
              <a:rPr lang="en-GB" sz="2400" dirty="0">
                <a:solidFill>
                  <a:schemeClr val="bg1">
                    <a:alpha val="80000"/>
                  </a:schemeClr>
                </a:solidFill>
              </a:rPr>
              <a:t>Work ethic</a:t>
            </a:r>
          </a:p>
          <a:p>
            <a:r>
              <a:rPr lang="en-GB" sz="2400" dirty="0">
                <a:solidFill>
                  <a:schemeClr val="bg1">
                    <a:alpha val="80000"/>
                  </a:schemeClr>
                </a:solidFill>
              </a:rPr>
              <a:t>Well-being of those working within rural businesses</a:t>
            </a:r>
          </a:p>
          <a:p>
            <a:r>
              <a:rPr lang="en-GB" sz="2400" dirty="0">
                <a:solidFill>
                  <a:schemeClr val="bg1">
                    <a:alpha val="80000"/>
                  </a:schemeClr>
                </a:solidFill>
              </a:rPr>
              <a:t>Isolation</a:t>
            </a:r>
          </a:p>
          <a:p>
            <a:r>
              <a:rPr lang="en-GB" sz="2400" dirty="0">
                <a:solidFill>
                  <a:schemeClr val="bg1">
                    <a:alpha val="80000"/>
                  </a:schemeClr>
                </a:solidFill>
              </a:rPr>
              <a:t>Recruitment and Retainment of people difficult in rural areas</a:t>
            </a:r>
          </a:p>
          <a:p>
            <a:r>
              <a:rPr lang="en-GB" sz="2400" dirty="0">
                <a:solidFill>
                  <a:schemeClr val="bg1">
                    <a:alpha val="80000"/>
                  </a:schemeClr>
                </a:solidFill>
              </a:rPr>
              <a:t>Availability of enough people, capacity of the area.</a:t>
            </a:r>
          </a:p>
          <a:p>
            <a:r>
              <a:rPr lang="en-GB" sz="2400" dirty="0">
                <a:solidFill>
                  <a:schemeClr val="bg1">
                    <a:alpha val="80000"/>
                  </a:schemeClr>
                </a:solidFill>
              </a:rPr>
              <a:t>Entrepreneurial People</a:t>
            </a:r>
          </a:p>
          <a:p>
            <a:r>
              <a:rPr lang="en-GB" sz="2400" dirty="0">
                <a:solidFill>
                  <a:schemeClr val="bg1">
                    <a:alpha val="80000"/>
                  </a:schemeClr>
                </a:solidFill>
              </a:rPr>
              <a:t>Levels of Deprivation, benefit reliance</a:t>
            </a:r>
          </a:p>
          <a:p>
            <a:pPr marL="0" indent="0">
              <a:buNone/>
            </a:pPr>
            <a:endParaRPr lang="en-GB" sz="2400" dirty="0">
              <a:solidFill>
                <a:schemeClr val="bg1">
                  <a:alpha val="80000"/>
                </a:schemeClr>
              </a:solidFill>
            </a:endParaRPr>
          </a:p>
        </p:txBody>
      </p:sp>
    </p:spTree>
    <p:extLst>
      <p:ext uri="{BB962C8B-B14F-4D97-AF65-F5344CB8AC3E}">
        <p14:creationId xmlns:p14="http://schemas.microsoft.com/office/powerpoint/2010/main" val="716703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27A89-5D0C-4E81-948E-1FBDD06A63AB}"/>
              </a:ext>
            </a:extLst>
          </p:cNvPr>
          <p:cNvSpPr>
            <a:spLocks noGrp="1"/>
          </p:cNvSpPr>
          <p:nvPr>
            <p:ph type="title"/>
          </p:nvPr>
        </p:nvSpPr>
        <p:spPr>
          <a:xfrm>
            <a:off x="5069940" y="365124"/>
            <a:ext cx="6172200" cy="1828800"/>
          </a:xfrm>
        </p:spPr>
        <p:txBody>
          <a:bodyPr>
            <a:normAutofit/>
          </a:bodyPr>
          <a:lstStyle/>
          <a:p>
            <a:r>
              <a:rPr lang="en-GB" dirty="0" err="1"/>
              <a:t>Infrastucture</a:t>
            </a:r>
            <a:endParaRPr lang="en-GB" dirty="0"/>
          </a:p>
        </p:txBody>
      </p:sp>
      <p:pic>
        <p:nvPicPr>
          <p:cNvPr id="5" name="Picture 4" descr="A railroad extending through the desert">
            <a:extLst>
              <a:ext uri="{FF2B5EF4-FFF2-40B4-BE49-F238E27FC236}">
                <a16:creationId xmlns:a16="http://schemas.microsoft.com/office/drawing/2014/main" id="{6D63D5F3-57AD-4C40-B995-989777FBE98F}"/>
              </a:ext>
            </a:extLst>
          </p:cNvPr>
          <p:cNvPicPr>
            <a:picLocks noChangeAspect="1"/>
          </p:cNvPicPr>
          <p:nvPr/>
        </p:nvPicPr>
        <p:blipFill rotWithShape="1">
          <a:blip r:embed="rId2"/>
          <a:srcRect l="1205" r="14228"/>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49BF7986-9D3E-403F-BF5F-BB729E9D6305}"/>
              </a:ext>
            </a:extLst>
          </p:cNvPr>
          <p:cNvSpPr>
            <a:spLocks noGrp="1"/>
          </p:cNvSpPr>
          <p:nvPr>
            <p:ph idx="1"/>
          </p:nvPr>
        </p:nvSpPr>
        <p:spPr>
          <a:xfrm>
            <a:off x="5069940" y="2322576"/>
            <a:ext cx="6172200" cy="3858768"/>
          </a:xfrm>
        </p:spPr>
        <p:txBody>
          <a:bodyPr>
            <a:normAutofit/>
          </a:bodyPr>
          <a:lstStyle/>
          <a:p>
            <a:r>
              <a:rPr lang="en-GB" sz="2400" dirty="0"/>
              <a:t>Distance from towns, cities, ports etc</a:t>
            </a:r>
          </a:p>
          <a:p>
            <a:r>
              <a:rPr lang="en-GB" sz="2400" dirty="0"/>
              <a:t>Quality of roads</a:t>
            </a:r>
          </a:p>
          <a:p>
            <a:r>
              <a:rPr lang="en-GB" sz="2400" dirty="0"/>
              <a:t>Transportation costs and availability</a:t>
            </a:r>
          </a:p>
          <a:p>
            <a:r>
              <a:rPr lang="en-GB" sz="2400" dirty="0"/>
              <a:t>Related to weather, poor weather often means areas are cut off.</a:t>
            </a:r>
          </a:p>
          <a:p>
            <a:r>
              <a:rPr lang="en-GB" sz="2400" dirty="0"/>
              <a:t>Lack of or inconsistent public transport </a:t>
            </a:r>
            <a:r>
              <a:rPr lang="en-GB" sz="2400" dirty="0" err="1"/>
              <a:t>eg.</a:t>
            </a:r>
            <a:r>
              <a:rPr lang="en-GB" sz="2400" dirty="0"/>
              <a:t>   Bus services only run twice per day etc</a:t>
            </a:r>
          </a:p>
          <a:p>
            <a:r>
              <a:rPr lang="en-GB" sz="2400" dirty="0"/>
              <a:t>Roads inaccessible for HGV</a:t>
            </a:r>
          </a:p>
          <a:p>
            <a:endParaRPr lang="en-GB" sz="2400" dirty="0"/>
          </a:p>
        </p:txBody>
      </p:sp>
    </p:spTree>
    <p:extLst>
      <p:ext uri="{BB962C8B-B14F-4D97-AF65-F5344CB8AC3E}">
        <p14:creationId xmlns:p14="http://schemas.microsoft.com/office/powerpoint/2010/main" val="105957889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A7EF1-72A7-4612-A29A-160F68C70CA2}"/>
              </a:ext>
            </a:extLst>
          </p:cNvPr>
          <p:cNvSpPr>
            <a:spLocks noGrp="1"/>
          </p:cNvSpPr>
          <p:nvPr>
            <p:ph type="title"/>
          </p:nvPr>
        </p:nvSpPr>
        <p:spPr>
          <a:xfrm>
            <a:off x="5069940" y="365123"/>
            <a:ext cx="6172200" cy="6254161"/>
          </a:xfrm>
        </p:spPr>
        <p:txBody>
          <a:bodyPr>
            <a:normAutofit/>
          </a:bodyPr>
          <a:lstStyle/>
          <a:p>
            <a:r>
              <a:rPr lang="en-GB" dirty="0"/>
              <a:t>Climate</a:t>
            </a:r>
            <a:br>
              <a:rPr lang="en-GB" dirty="0"/>
            </a:br>
            <a:br>
              <a:rPr lang="en-GB" sz="2400" dirty="0"/>
            </a:br>
            <a:r>
              <a:rPr lang="en-GB" sz="2400" dirty="0"/>
              <a:t>Wales is a wet country with some sunshine through the summer months, this can be challenging for the growth of some crops.</a:t>
            </a:r>
            <a:br>
              <a:rPr lang="en-GB" sz="2400" dirty="0"/>
            </a:br>
            <a:br>
              <a:rPr lang="en-GB" sz="2400" dirty="0"/>
            </a:br>
            <a:r>
              <a:rPr lang="en-GB" sz="2400" dirty="0"/>
              <a:t>Also, some areas experience colder weather and harsher winds and storms.</a:t>
            </a:r>
            <a:br>
              <a:rPr lang="en-GB" sz="2400" dirty="0"/>
            </a:br>
            <a:br>
              <a:rPr lang="en-GB" sz="2400" dirty="0"/>
            </a:br>
            <a:r>
              <a:rPr lang="en-GB" sz="2400" dirty="0"/>
              <a:t>If you are growing crops, an unpredicted weather event could </a:t>
            </a:r>
            <a:r>
              <a:rPr lang="en-GB" sz="2400" dirty="0" err="1"/>
              <a:t>wipte</a:t>
            </a:r>
            <a:r>
              <a:rPr lang="en-GB" sz="2400" dirty="0"/>
              <a:t> your entire stock out.</a:t>
            </a:r>
            <a:br>
              <a:rPr lang="en-GB" sz="2400" dirty="0"/>
            </a:br>
            <a:br>
              <a:rPr lang="en-GB" sz="2400" dirty="0"/>
            </a:br>
            <a:r>
              <a:rPr lang="en-GB" sz="2400" dirty="0"/>
              <a:t>It is difficult to predict with great accuracy</a:t>
            </a:r>
            <a:br>
              <a:rPr lang="en-GB" sz="2400" dirty="0"/>
            </a:br>
            <a:br>
              <a:rPr lang="en-GB" sz="2400" dirty="0"/>
            </a:br>
            <a:br>
              <a:rPr lang="en-GB" dirty="0"/>
            </a:br>
            <a:endParaRPr lang="en-GB" dirty="0"/>
          </a:p>
        </p:txBody>
      </p:sp>
      <p:pic>
        <p:nvPicPr>
          <p:cNvPr id="5" name="Picture 4" descr="Snowflake">
            <a:extLst>
              <a:ext uri="{FF2B5EF4-FFF2-40B4-BE49-F238E27FC236}">
                <a16:creationId xmlns:a16="http://schemas.microsoft.com/office/drawing/2014/main" id="{FAC6EE21-B28F-4F1A-B6EE-1B1AE499ACFF}"/>
              </a:ext>
            </a:extLst>
          </p:cNvPr>
          <p:cNvPicPr>
            <a:picLocks noChangeAspect="1"/>
          </p:cNvPicPr>
          <p:nvPr/>
        </p:nvPicPr>
        <p:blipFill rotWithShape="1">
          <a:blip r:embed="rId2"/>
          <a:srcRect l="10726" r="44115" b="-1"/>
          <a:stretch/>
        </p:blipFill>
        <p:spPr>
          <a:xfrm>
            <a:off x="20" y="10"/>
            <a:ext cx="4639713" cy="6857990"/>
          </a:xfrm>
          <a:prstGeom prst="rect">
            <a:avLst/>
          </a:prstGeom>
        </p:spPr>
      </p:pic>
      <p:pic>
        <p:nvPicPr>
          <p:cNvPr id="4" name="Content Placeholder 3">
            <a:extLst>
              <a:ext uri="{FF2B5EF4-FFF2-40B4-BE49-F238E27FC236}">
                <a16:creationId xmlns:a16="http://schemas.microsoft.com/office/drawing/2014/main" id="{E8884CC5-2261-4A7A-95B6-CB9DF3957B9F}"/>
              </a:ext>
            </a:extLst>
          </p:cNvPr>
          <p:cNvPicPr>
            <a:picLocks noGrp="1" noChangeAspect="1"/>
          </p:cNvPicPr>
          <p:nvPr>
            <p:ph idx="1"/>
          </p:nvPr>
        </p:nvPicPr>
        <p:blipFill rotWithShape="1">
          <a:blip r:embed="rId3"/>
          <a:srcRect l="10851" t="21709" r="46240" b="34869"/>
          <a:stretch/>
        </p:blipFill>
        <p:spPr>
          <a:xfrm>
            <a:off x="331773" y="432929"/>
            <a:ext cx="4090239" cy="2759385"/>
          </a:xfrm>
          <a:prstGeom prst="rect">
            <a:avLst/>
          </a:prstGeom>
        </p:spPr>
      </p:pic>
      <p:pic>
        <p:nvPicPr>
          <p:cNvPr id="6" name="Picture 5">
            <a:extLst>
              <a:ext uri="{FF2B5EF4-FFF2-40B4-BE49-F238E27FC236}">
                <a16:creationId xmlns:a16="http://schemas.microsoft.com/office/drawing/2014/main" id="{35B4A9FA-9BD4-4220-9F3F-BE3AE3A9006A}"/>
              </a:ext>
            </a:extLst>
          </p:cNvPr>
          <p:cNvPicPr>
            <a:picLocks noChangeAspect="1"/>
          </p:cNvPicPr>
          <p:nvPr/>
        </p:nvPicPr>
        <p:blipFill rotWithShape="1">
          <a:blip r:embed="rId4"/>
          <a:srcRect l="13123" t="20531" r="47116" b="35811"/>
          <a:stretch/>
        </p:blipFill>
        <p:spPr>
          <a:xfrm>
            <a:off x="274756" y="3625232"/>
            <a:ext cx="4090240" cy="2994053"/>
          </a:xfrm>
          <a:prstGeom prst="rect">
            <a:avLst/>
          </a:prstGeom>
        </p:spPr>
      </p:pic>
    </p:spTree>
    <p:extLst>
      <p:ext uri="{BB962C8B-B14F-4D97-AF65-F5344CB8AC3E}">
        <p14:creationId xmlns:p14="http://schemas.microsoft.com/office/powerpoint/2010/main" val="221372563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85408-D555-43C0-BE05-CB2F05E1A328}"/>
              </a:ext>
            </a:extLst>
          </p:cNvPr>
          <p:cNvSpPr>
            <a:spLocks noGrp="1"/>
          </p:cNvSpPr>
          <p:nvPr>
            <p:ph type="title"/>
          </p:nvPr>
        </p:nvSpPr>
        <p:spPr>
          <a:xfrm>
            <a:off x="5069940" y="365124"/>
            <a:ext cx="6172200" cy="1828800"/>
          </a:xfrm>
        </p:spPr>
        <p:txBody>
          <a:bodyPr>
            <a:normAutofit/>
          </a:bodyPr>
          <a:lstStyle/>
          <a:p>
            <a:r>
              <a:rPr lang="en-GB" dirty="0"/>
              <a:t>Landscape</a:t>
            </a:r>
          </a:p>
        </p:txBody>
      </p:sp>
      <p:pic>
        <p:nvPicPr>
          <p:cNvPr id="5" name="Picture 4" descr="Vanilla sky and the snowcapped mountain in Iceland during the sunset">
            <a:extLst>
              <a:ext uri="{FF2B5EF4-FFF2-40B4-BE49-F238E27FC236}">
                <a16:creationId xmlns:a16="http://schemas.microsoft.com/office/drawing/2014/main" id="{5BAEEE2F-E848-4323-A5E1-AC37D4D67FC3}"/>
              </a:ext>
            </a:extLst>
          </p:cNvPr>
          <p:cNvPicPr>
            <a:picLocks noChangeAspect="1"/>
          </p:cNvPicPr>
          <p:nvPr/>
        </p:nvPicPr>
        <p:blipFill rotWithShape="1">
          <a:blip r:embed="rId2"/>
          <a:srcRect l="37844" r="16996" b="-1"/>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069D0711-502C-4D55-B6AC-85491E47274D}"/>
              </a:ext>
            </a:extLst>
          </p:cNvPr>
          <p:cNvSpPr>
            <a:spLocks noGrp="1"/>
          </p:cNvSpPr>
          <p:nvPr>
            <p:ph idx="1"/>
          </p:nvPr>
        </p:nvSpPr>
        <p:spPr>
          <a:xfrm>
            <a:off x="5069940" y="2322576"/>
            <a:ext cx="6172200" cy="3858768"/>
          </a:xfrm>
        </p:spPr>
        <p:txBody>
          <a:bodyPr>
            <a:normAutofit/>
          </a:bodyPr>
          <a:lstStyle/>
          <a:p>
            <a:pPr marL="0" indent="0">
              <a:buNone/>
            </a:pPr>
            <a:r>
              <a:rPr lang="en-GB" sz="2400" dirty="0"/>
              <a:t>Whatever the business is, it must be </a:t>
            </a:r>
            <a:r>
              <a:rPr lang="en-GB" sz="2400" dirty="0" err="1"/>
              <a:t>sympathic</a:t>
            </a:r>
            <a:r>
              <a:rPr lang="en-GB" sz="2400" dirty="0"/>
              <a:t> to the landscape.</a:t>
            </a:r>
          </a:p>
          <a:p>
            <a:pPr marL="0" indent="0">
              <a:buNone/>
            </a:pPr>
            <a:endParaRPr lang="en-GB" sz="2400" dirty="0"/>
          </a:p>
          <a:p>
            <a:pPr marL="0" indent="0">
              <a:buNone/>
            </a:pPr>
            <a:r>
              <a:rPr lang="en-GB" sz="2400" dirty="0"/>
              <a:t>Landscapes can be baron land with little potential to grow crops or graze animals</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179564514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AE756-DB85-4311-B177-2419DDE23F30}"/>
              </a:ext>
            </a:extLst>
          </p:cNvPr>
          <p:cNvSpPr>
            <a:spLocks noGrp="1"/>
          </p:cNvSpPr>
          <p:nvPr>
            <p:ph type="title"/>
          </p:nvPr>
        </p:nvSpPr>
        <p:spPr>
          <a:xfrm>
            <a:off x="5069940" y="365124"/>
            <a:ext cx="6172200" cy="1828800"/>
          </a:xfrm>
        </p:spPr>
        <p:txBody>
          <a:bodyPr>
            <a:normAutofit/>
          </a:bodyPr>
          <a:lstStyle/>
          <a:p>
            <a:r>
              <a:rPr lang="en-GB" dirty="0"/>
              <a:t>Digital Connectivity</a:t>
            </a:r>
          </a:p>
        </p:txBody>
      </p:sp>
      <p:pic>
        <p:nvPicPr>
          <p:cNvPr id="5" name="Picture 4" descr="Abstract background">
            <a:extLst>
              <a:ext uri="{FF2B5EF4-FFF2-40B4-BE49-F238E27FC236}">
                <a16:creationId xmlns:a16="http://schemas.microsoft.com/office/drawing/2014/main" id="{9211BC70-5275-4E28-A9DF-19BF67D2090B}"/>
              </a:ext>
            </a:extLst>
          </p:cNvPr>
          <p:cNvPicPr>
            <a:picLocks noChangeAspect="1"/>
          </p:cNvPicPr>
          <p:nvPr/>
        </p:nvPicPr>
        <p:blipFill rotWithShape="1">
          <a:blip r:embed="rId2"/>
          <a:srcRect l="49480" r="9927"/>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17DA1130-0A1A-4655-8EE2-B38E1766DD68}"/>
              </a:ext>
            </a:extLst>
          </p:cNvPr>
          <p:cNvSpPr>
            <a:spLocks noGrp="1"/>
          </p:cNvSpPr>
          <p:nvPr>
            <p:ph idx="1"/>
          </p:nvPr>
        </p:nvSpPr>
        <p:spPr>
          <a:xfrm>
            <a:off x="5069940" y="2322576"/>
            <a:ext cx="6172200" cy="3858768"/>
          </a:xfrm>
        </p:spPr>
        <p:txBody>
          <a:bodyPr>
            <a:normAutofit/>
          </a:bodyPr>
          <a:lstStyle/>
          <a:p>
            <a:pPr marL="0" indent="0">
              <a:buNone/>
            </a:pPr>
            <a:r>
              <a:rPr lang="en-GB" sz="2400" dirty="0"/>
              <a:t>One of the main challenges of rural businesses is the internet signal where ever they may be.</a:t>
            </a:r>
          </a:p>
          <a:p>
            <a:pPr marL="0" indent="0">
              <a:buNone/>
            </a:pPr>
            <a:endParaRPr lang="en-GB" sz="2400" dirty="0"/>
          </a:p>
          <a:p>
            <a:pPr marL="0" indent="0">
              <a:buNone/>
            </a:pPr>
            <a:r>
              <a:rPr lang="en-GB" sz="2400" dirty="0"/>
              <a:t>Phone signals also vary from area to area</a:t>
            </a:r>
          </a:p>
          <a:p>
            <a:pPr marL="0" indent="0">
              <a:buNone/>
            </a:pPr>
            <a:endParaRPr lang="en-GB" sz="2400" dirty="0"/>
          </a:p>
          <a:p>
            <a:pPr marL="0" indent="0">
              <a:buNone/>
            </a:pPr>
            <a:r>
              <a:rPr lang="en-GB" sz="2400" dirty="0"/>
              <a:t>Being able to access the internet enables businesses to trade freely, not just locally but around the world</a:t>
            </a:r>
          </a:p>
          <a:p>
            <a:pPr marL="0" indent="0">
              <a:buNone/>
            </a:pPr>
            <a:endParaRPr lang="en-GB" sz="2400" dirty="0"/>
          </a:p>
        </p:txBody>
      </p:sp>
    </p:spTree>
    <p:extLst>
      <p:ext uri="{BB962C8B-B14F-4D97-AF65-F5344CB8AC3E}">
        <p14:creationId xmlns:p14="http://schemas.microsoft.com/office/powerpoint/2010/main" val="75314247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42036-C6E9-4F61-A057-FAA9D00E9D32}"/>
              </a:ext>
            </a:extLst>
          </p:cNvPr>
          <p:cNvSpPr>
            <a:spLocks noGrp="1"/>
          </p:cNvSpPr>
          <p:nvPr>
            <p:ph type="title"/>
          </p:nvPr>
        </p:nvSpPr>
        <p:spPr>
          <a:xfrm>
            <a:off x="5069940" y="365124"/>
            <a:ext cx="6172200" cy="1828800"/>
          </a:xfrm>
        </p:spPr>
        <p:txBody>
          <a:bodyPr>
            <a:normAutofit/>
          </a:bodyPr>
          <a:lstStyle/>
          <a:p>
            <a:r>
              <a:rPr lang="en-GB" dirty="0"/>
              <a:t>Sustainable Principles</a:t>
            </a:r>
          </a:p>
        </p:txBody>
      </p:sp>
      <p:pic>
        <p:nvPicPr>
          <p:cNvPr id="5" name="Picture 4" descr="Light bulb on green grass">
            <a:extLst>
              <a:ext uri="{FF2B5EF4-FFF2-40B4-BE49-F238E27FC236}">
                <a16:creationId xmlns:a16="http://schemas.microsoft.com/office/drawing/2014/main" id="{3BDD896A-1B4D-4CE9-BE6C-0EEC1F44DB35}"/>
              </a:ext>
            </a:extLst>
          </p:cNvPr>
          <p:cNvPicPr>
            <a:picLocks noChangeAspect="1"/>
          </p:cNvPicPr>
          <p:nvPr/>
        </p:nvPicPr>
        <p:blipFill rotWithShape="1">
          <a:blip r:embed="rId2"/>
          <a:srcRect l="31057" r="23783" b="-1"/>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345DFBE9-D64F-47A3-B6CA-0959E92EBAEA}"/>
              </a:ext>
            </a:extLst>
          </p:cNvPr>
          <p:cNvSpPr>
            <a:spLocks noGrp="1"/>
          </p:cNvSpPr>
          <p:nvPr>
            <p:ph idx="1"/>
          </p:nvPr>
        </p:nvSpPr>
        <p:spPr>
          <a:xfrm>
            <a:off x="5069940" y="2322576"/>
            <a:ext cx="6172200" cy="3858768"/>
          </a:xfrm>
        </p:spPr>
        <p:txBody>
          <a:bodyPr>
            <a:normAutofit lnSpcReduction="10000"/>
          </a:bodyPr>
          <a:lstStyle/>
          <a:p>
            <a:pPr marL="0" indent="0">
              <a:buNone/>
            </a:pPr>
            <a:r>
              <a:rPr lang="en-GB" sz="2400" dirty="0"/>
              <a:t>The integration of sustainable principles present challenges, which could be due to; misunderstanding, unwillingness to change, cost, doubt etc.  It effects: </a:t>
            </a:r>
          </a:p>
          <a:p>
            <a:pPr marL="0" indent="0">
              <a:buNone/>
            </a:pPr>
            <a:r>
              <a:rPr lang="en-GB" sz="2400" dirty="0"/>
              <a:t>Machine use</a:t>
            </a:r>
          </a:p>
          <a:p>
            <a:pPr marL="0" indent="0">
              <a:buNone/>
            </a:pPr>
            <a:r>
              <a:rPr lang="en-GB" sz="2400" dirty="0"/>
              <a:t>Land use</a:t>
            </a:r>
          </a:p>
          <a:p>
            <a:pPr marL="0" indent="0">
              <a:buNone/>
            </a:pPr>
            <a:r>
              <a:rPr lang="en-GB" sz="2400" dirty="0"/>
              <a:t>Traditional farming methods </a:t>
            </a:r>
            <a:r>
              <a:rPr lang="en-GB" sz="2400" dirty="0" err="1"/>
              <a:t>inc</a:t>
            </a:r>
            <a:r>
              <a:rPr lang="en-GB" sz="2400" dirty="0"/>
              <a:t> pesticides </a:t>
            </a:r>
          </a:p>
          <a:p>
            <a:pPr marL="0" indent="0">
              <a:buNone/>
            </a:pPr>
            <a:r>
              <a:rPr lang="en-GB" sz="2400" dirty="0"/>
              <a:t>Many critical environmental issues are tied to agriculture, such as climate change, dead zones, genetic engineering, pollutants, deforestation, soil degradation, waste, and many others.</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2629908017"/>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8462E9EB-C0E2-471A-A19E-62C9F82E125A}"/>
              </a:ext>
            </a:extLst>
          </p:cNvPr>
          <p:cNvSpPr>
            <a:spLocks noGrp="1"/>
          </p:cNvSpPr>
          <p:nvPr>
            <p:ph type="title"/>
          </p:nvPr>
        </p:nvSpPr>
        <p:spPr>
          <a:xfrm>
            <a:off x="827088" y="1641752"/>
            <a:ext cx="2655887" cy="3213277"/>
          </a:xfrm>
        </p:spPr>
        <p:txBody>
          <a:bodyPr anchor="t">
            <a:normAutofit/>
          </a:bodyPr>
          <a:lstStyle/>
          <a:p>
            <a:r>
              <a:rPr lang="en-GB" sz="4000" dirty="0">
                <a:solidFill>
                  <a:schemeClr val="bg1"/>
                </a:solidFill>
              </a:rPr>
              <a:t>Mental health, well-being and Isolation</a:t>
            </a:r>
          </a:p>
        </p:txBody>
      </p:sp>
      <p:sp>
        <p:nvSpPr>
          <p:cNvPr id="3" name="Content Placeholder 2">
            <a:extLst>
              <a:ext uri="{FF2B5EF4-FFF2-40B4-BE49-F238E27FC236}">
                <a16:creationId xmlns:a16="http://schemas.microsoft.com/office/drawing/2014/main" id="{DDC488AB-80EE-49A7-B2BA-E7D3B4D54E16}"/>
              </a:ext>
            </a:extLst>
          </p:cNvPr>
          <p:cNvSpPr>
            <a:spLocks noGrp="1"/>
          </p:cNvSpPr>
          <p:nvPr>
            <p:ph idx="1"/>
          </p:nvPr>
        </p:nvSpPr>
        <p:spPr>
          <a:xfrm>
            <a:off x="5232401" y="1721579"/>
            <a:ext cx="6140449" cy="3952648"/>
          </a:xfrm>
        </p:spPr>
        <p:txBody>
          <a:bodyPr>
            <a:normAutofit/>
          </a:bodyPr>
          <a:lstStyle/>
          <a:p>
            <a:pPr marL="0" indent="0">
              <a:buNone/>
            </a:pPr>
            <a:r>
              <a:rPr lang="en-GB" sz="2400" dirty="0">
                <a:solidFill>
                  <a:schemeClr val="bg1">
                    <a:alpha val="80000"/>
                  </a:schemeClr>
                </a:solidFill>
              </a:rPr>
              <a:t>Rural workers are often self employed and as such have to work longer and harder for their money</a:t>
            </a:r>
          </a:p>
          <a:p>
            <a:pPr marL="0" indent="0">
              <a:buNone/>
            </a:pPr>
            <a:r>
              <a:rPr lang="en-GB" sz="2400" dirty="0">
                <a:solidFill>
                  <a:schemeClr val="bg1">
                    <a:alpha val="80000"/>
                  </a:schemeClr>
                </a:solidFill>
              </a:rPr>
              <a:t>Jobs are often physically demanding</a:t>
            </a:r>
          </a:p>
          <a:p>
            <a:pPr marL="0" indent="0">
              <a:buNone/>
            </a:pPr>
            <a:r>
              <a:rPr lang="en-GB" sz="2400" dirty="0">
                <a:solidFill>
                  <a:schemeClr val="bg1">
                    <a:alpha val="80000"/>
                  </a:schemeClr>
                </a:solidFill>
              </a:rPr>
              <a:t>Rural areas can bring a sense of isolation, coupled with long working hours can lead to loneliness.</a:t>
            </a:r>
          </a:p>
          <a:p>
            <a:pPr marL="0" indent="0">
              <a:buNone/>
            </a:pPr>
            <a:r>
              <a:rPr lang="en-GB" sz="2400" dirty="0">
                <a:solidFill>
                  <a:schemeClr val="bg1">
                    <a:alpha val="80000"/>
                  </a:schemeClr>
                </a:solidFill>
              </a:rPr>
              <a:t>The fluctuation in price for produce can cause stress and worry</a:t>
            </a:r>
          </a:p>
          <a:p>
            <a:pPr marL="0" indent="0">
              <a:buNone/>
            </a:pPr>
            <a:endParaRPr lang="en-GB" sz="2400" dirty="0">
              <a:solidFill>
                <a:schemeClr val="bg1">
                  <a:alpha val="80000"/>
                </a:schemeClr>
              </a:solidFill>
            </a:endParaRPr>
          </a:p>
          <a:p>
            <a:pPr marL="0" indent="0">
              <a:buNone/>
            </a:pPr>
            <a:endParaRPr lang="en-GB" sz="2400" dirty="0">
              <a:solidFill>
                <a:schemeClr val="bg1">
                  <a:alpha val="80000"/>
                </a:schemeClr>
              </a:solidFill>
            </a:endParaRPr>
          </a:p>
        </p:txBody>
      </p:sp>
    </p:spTree>
    <p:extLst>
      <p:ext uri="{BB962C8B-B14F-4D97-AF65-F5344CB8AC3E}">
        <p14:creationId xmlns:p14="http://schemas.microsoft.com/office/powerpoint/2010/main" val="29720679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D2121397-7B5D-40F1-A7DE-0F75B4DD388B}"/>
              </a:ext>
            </a:extLst>
          </p:cNvPr>
          <p:cNvSpPr>
            <a:spLocks noGrp="1"/>
          </p:cNvSpPr>
          <p:nvPr>
            <p:ph type="title"/>
          </p:nvPr>
        </p:nvSpPr>
        <p:spPr>
          <a:xfrm>
            <a:off x="827088" y="1641752"/>
            <a:ext cx="2655887" cy="3213277"/>
          </a:xfrm>
        </p:spPr>
        <p:txBody>
          <a:bodyPr anchor="t">
            <a:normAutofit/>
          </a:bodyPr>
          <a:lstStyle/>
          <a:p>
            <a:r>
              <a:rPr lang="en-GB" sz="4000">
                <a:solidFill>
                  <a:schemeClr val="bg1"/>
                </a:solidFill>
              </a:rPr>
              <a:t>Politics</a:t>
            </a:r>
          </a:p>
        </p:txBody>
      </p:sp>
      <p:sp>
        <p:nvSpPr>
          <p:cNvPr id="3" name="Content Placeholder 2">
            <a:extLst>
              <a:ext uri="{FF2B5EF4-FFF2-40B4-BE49-F238E27FC236}">
                <a16:creationId xmlns:a16="http://schemas.microsoft.com/office/drawing/2014/main" id="{E9A16AF8-180C-4A95-92F2-4F06938FCB62}"/>
              </a:ext>
            </a:extLst>
          </p:cNvPr>
          <p:cNvSpPr>
            <a:spLocks noGrp="1"/>
          </p:cNvSpPr>
          <p:nvPr>
            <p:ph idx="1"/>
          </p:nvPr>
        </p:nvSpPr>
        <p:spPr>
          <a:xfrm>
            <a:off x="5232401" y="1721579"/>
            <a:ext cx="6140449" cy="3952648"/>
          </a:xfrm>
        </p:spPr>
        <p:txBody>
          <a:bodyPr>
            <a:normAutofit/>
          </a:bodyPr>
          <a:lstStyle/>
          <a:p>
            <a:pPr marL="0" indent="0">
              <a:buNone/>
            </a:pPr>
            <a:r>
              <a:rPr lang="en-GB" sz="2400" dirty="0">
                <a:solidFill>
                  <a:schemeClr val="bg1">
                    <a:alpha val="80000"/>
                  </a:schemeClr>
                </a:solidFill>
              </a:rPr>
              <a:t>Brexit uncertainties</a:t>
            </a:r>
          </a:p>
          <a:p>
            <a:pPr marL="0" indent="0">
              <a:buNone/>
            </a:pPr>
            <a:endParaRPr lang="en-GB" sz="2400" dirty="0">
              <a:solidFill>
                <a:schemeClr val="bg1">
                  <a:alpha val="80000"/>
                </a:schemeClr>
              </a:solidFill>
            </a:endParaRPr>
          </a:p>
          <a:p>
            <a:pPr marL="0" indent="0">
              <a:buNone/>
            </a:pPr>
            <a:r>
              <a:rPr lang="en-GB" sz="2400" dirty="0">
                <a:solidFill>
                  <a:schemeClr val="bg1">
                    <a:alpha val="80000"/>
                  </a:schemeClr>
                </a:solidFill>
              </a:rPr>
              <a:t>Local and regional funding variations</a:t>
            </a:r>
          </a:p>
          <a:p>
            <a:pPr marL="0" indent="0">
              <a:buNone/>
            </a:pPr>
            <a:endParaRPr lang="en-GB" sz="2400" dirty="0">
              <a:solidFill>
                <a:schemeClr val="bg1">
                  <a:alpha val="80000"/>
                </a:schemeClr>
              </a:solidFill>
            </a:endParaRPr>
          </a:p>
          <a:p>
            <a:pPr marL="0" indent="0">
              <a:buNone/>
            </a:pPr>
            <a:r>
              <a:rPr lang="en-GB" sz="2400" dirty="0">
                <a:solidFill>
                  <a:schemeClr val="bg1">
                    <a:alpha val="80000"/>
                  </a:schemeClr>
                </a:solidFill>
              </a:rPr>
              <a:t>Some political parties are more supportive of the rural economy than others.</a:t>
            </a:r>
          </a:p>
          <a:p>
            <a:pPr marL="0" indent="0">
              <a:buNone/>
            </a:pPr>
            <a:endParaRPr lang="en-GB" sz="2400" dirty="0">
              <a:solidFill>
                <a:schemeClr val="bg1">
                  <a:alpha val="80000"/>
                </a:schemeClr>
              </a:solidFill>
            </a:endParaRPr>
          </a:p>
          <a:p>
            <a:pPr marL="0" indent="0">
              <a:buNone/>
            </a:pPr>
            <a:r>
              <a:rPr lang="en-GB" sz="2400" dirty="0">
                <a:solidFill>
                  <a:schemeClr val="bg1">
                    <a:alpha val="80000"/>
                  </a:schemeClr>
                </a:solidFill>
              </a:rPr>
              <a:t>Pressures being felt regarding the move toward sustainable practices </a:t>
            </a:r>
          </a:p>
        </p:txBody>
      </p:sp>
    </p:spTree>
    <p:extLst>
      <p:ext uri="{BB962C8B-B14F-4D97-AF65-F5344CB8AC3E}">
        <p14:creationId xmlns:p14="http://schemas.microsoft.com/office/powerpoint/2010/main" val="2399646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75ACC-1742-4098-AC7B-51160FB9C440}"/>
              </a:ext>
            </a:extLst>
          </p:cNvPr>
          <p:cNvSpPr>
            <a:spLocks noGrp="1"/>
          </p:cNvSpPr>
          <p:nvPr>
            <p:ph type="title"/>
          </p:nvPr>
        </p:nvSpPr>
        <p:spPr>
          <a:xfrm>
            <a:off x="5069940" y="365124"/>
            <a:ext cx="6172200" cy="1828800"/>
          </a:xfrm>
        </p:spPr>
        <p:txBody>
          <a:bodyPr>
            <a:normAutofit/>
          </a:bodyPr>
          <a:lstStyle/>
          <a:p>
            <a:r>
              <a:rPr lang="en-GB" dirty="0"/>
              <a:t>Local Tourism</a:t>
            </a:r>
          </a:p>
        </p:txBody>
      </p:sp>
      <p:pic>
        <p:nvPicPr>
          <p:cNvPr id="5" name="Picture 4" descr="Twisting road thorugh hills and a valley at sunset">
            <a:extLst>
              <a:ext uri="{FF2B5EF4-FFF2-40B4-BE49-F238E27FC236}">
                <a16:creationId xmlns:a16="http://schemas.microsoft.com/office/drawing/2014/main" id="{5A53649A-9A93-4354-AB3D-01D808F67456}"/>
              </a:ext>
            </a:extLst>
          </p:cNvPr>
          <p:cNvPicPr>
            <a:picLocks noChangeAspect="1"/>
          </p:cNvPicPr>
          <p:nvPr/>
        </p:nvPicPr>
        <p:blipFill rotWithShape="1">
          <a:blip r:embed="rId2"/>
          <a:srcRect l="26328" r="46949"/>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C8D413B8-5264-4463-B41B-4AC37DB8E9F5}"/>
              </a:ext>
            </a:extLst>
          </p:cNvPr>
          <p:cNvSpPr>
            <a:spLocks noGrp="1"/>
          </p:cNvSpPr>
          <p:nvPr>
            <p:ph idx="1"/>
          </p:nvPr>
        </p:nvSpPr>
        <p:spPr>
          <a:xfrm>
            <a:off x="5069940" y="2322576"/>
            <a:ext cx="6172200" cy="3858768"/>
          </a:xfrm>
        </p:spPr>
        <p:txBody>
          <a:bodyPr>
            <a:normAutofit/>
          </a:bodyPr>
          <a:lstStyle/>
          <a:p>
            <a:pPr marL="0" indent="0">
              <a:buNone/>
            </a:pPr>
            <a:r>
              <a:rPr lang="en-GB" sz="2400" dirty="0"/>
              <a:t>Attracting visitors is a key driving force for tourism.  However, how is this achieved without loosing what people are coming to see?</a:t>
            </a:r>
          </a:p>
          <a:p>
            <a:pPr marL="0" indent="0">
              <a:buNone/>
            </a:pPr>
            <a:r>
              <a:rPr lang="en-GB" sz="2400" dirty="0"/>
              <a:t>Sympathetic tourist development</a:t>
            </a:r>
          </a:p>
          <a:p>
            <a:pPr marL="0" indent="0">
              <a:buNone/>
            </a:pPr>
            <a:r>
              <a:rPr lang="en-GB" sz="2400" dirty="0"/>
              <a:t>Coastline</a:t>
            </a:r>
          </a:p>
          <a:p>
            <a:pPr marL="0" indent="0">
              <a:buNone/>
            </a:pPr>
            <a:r>
              <a:rPr lang="en-GB" sz="2400" dirty="0"/>
              <a:t>Landscape</a:t>
            </a:r>
          </a:p>
          <a:p>
            <a:pPr marL="0" indent="0">
              <a:buNone/>
            </a:pPr>
            <a:r>
              <a:rPr lang="en-GB" sz="2400" dirty="0"/>
              <a:t>Attractions </a:t>
            </a:r>
          </a:p>
          <a:p>
            <a:pPr marL="0" indent="0">
              <a:buNone/>
            </a:pPr>
            <a:endParaRPr lang="en-GB" sz="2400" dirty="0"/>
          </a:p>
        </p:txBody>
      </p:sp>
    </p:spTree>
    <p:extLst>
      <p:ext uri="{BB962C8B-B14F-4D97-AF65-F5344CB8AC3E}">
        <p14:creationId xmlns:p14="http://schemas.microsoft.com/office/powerpoint/2010/main" val="2261230670"/>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B9C23-E74F-4321-BF31-CF66E38C155E}"/>
              </a:ext>
            </a:extLst>
          </p:cNvPr>
          <p:cNvSpPr>
            <a:spLocks noGrp="1"/>
          </p:cNvSpPr>
          <p:nvPr>
            <p:ph type="title"/>
          </p:nvPr>
        </p:nvSpPr>
        <p:spPr>
          <a:xfrm>
            <a:off x="5069940" y="365124"/>
            <a:ext cx="6172200" cy="1828800"/>
          </a:xfrm>
        </p:spPr>
        <p:txBody>
          <a:bodyPr>
            <a:normAutofit/>
          </a:bodyPr>
          <a:lstStyle/>
          <a:p>
            <a:r>
              <a:rPr lang="en-GB" dirty="0"/>
              <a:t>Solutions</a:t>
            </a:r>
          </a:p>
        </p:txBody>
      </p:sp>
      <p:pic>
        <p:nvPicPr>
          <p:cNvPr id="5" name="Picture 4" descr="Many question marks on black background">
            <a:extLst>
              <a:ext uri="{FF2B5EF4-FFF2-40B4-BE49-F238E27FC236}">
                <a16:creationId xmlns:a16="http://schemas.microsoft.com/office/drawing/2014/main" id="{1400C678-9E80-470F-9BEA-C6F6387F44FC}"/>
              </a:ext>
            </a:extLst>
          </p:cNvPr>
          <p:cNvPicPr>
            <a:picLocks noChangeAspect="1"/>
          </p:cNvPicPr>
          <p:nvPr/>
        </p:nvPicPr>
        <p:blipFill rotWithShape="1">
          <a:blip r:embed="rId2"/>
          <a:srcRect l="58730" r="2" b="2"/>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7F30A227-F4A9-44E1-9494-AA353FA6DE97}"/>
              </a:ext>
            </a:extLst>
          </p:cNvPr>
          <p:cNvSpPr>
            <a:spLocks noGrp="1"/>
          </p:cNvSpPr>
          <p:nvPr>
            <p:ph idx="1"/>
          </p:nvPr>
        </p:nvSpPr>
        <p:spPr>
          <a:xfrm>
            <a:off x="5069940" y="2322576"/>
            <a:ext cx="6172200" cy="3858768"/>
          </a:xfrm>
        </p:spPr>
        <p:txBody>
          <a:bodyPr>
            <a:normAutofit/>
          </a:bodyPr>
          <a:lstStyle/>
          <a:p>
            <a:pPr marL="0" indent="0">
              <a:buNone/>
            </a:pPr>
            <a:r>
              <a:rPr lang="en-GB" sz="2400"/>
              <a:t>Considering all the challenges we have looked at, are there solutions for the most part?</a:t>
            </a:r>
          </a:p>
          <a:p>
            <a:pPr marL="0" indent="0">
              <a:buNone/>
            </a:pPr>
            <a:endParaRPr lang="en-GB" sz="2400"/>
          </a:p>
          <a:p>
            <a:pPr marL="0" indent="0">
              <a:buNone/>
            </a:pPr>
            <a:r>
              <a:rPr lang="en-GB" sz="2400"/>
              <a:t>Lets discuss…</a:t>
            </a:r>
          </a:p>
        </p:txBody>
      </p:sp>
    </p:spTree>
    <p:extLst>
      <p:ext uri="{BB962C8B-B14F-4D97-AF65-F5344CB8AC3E}">
        <p14:creationId xmlns:p14="http://schemas.microsoft.com/office/powerpoint/2010/main" val="843306024"/>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985DB4-99DB-44B8-9818-9CA0C70D9AAE}"/>
              </a:ext>
            </a:extLst>
          </p:cNvPr>
          <p:cNvSpPr>
            <a:spLocks noGrp="1"/>
          </p:cNvSpPr>
          <p:nvPr>
            <p:ph type="title"/>
          </p:nvPr>
        </p:nvSpPr>
        <p:spPr>
          <a:xfrm>
            <a:off x="1102368" y="1877492"/>
            <a:ext cx="4030132" cy="3215373"/>
          </a:xfrm>
        </p:spPr>
        <p:txBody>
          <a:bodyPr>
            <a:normAutofit/>
          </a:bodyPr>
          <a:lstStyle/>
          <a:p>
            <a:pPr algn="ctr"/>
            <a:r>
              <a:rPr lang="en-GB" dirty="0">
                <a:solidFill>
                  <a:schemeClr val="bg1"/>
                </a:solidFill>
              </a:rPr>
              <a:t>Activity 1</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C6F80C5-0414-4476-9C55-2FDCABB83DE4}"/>
              </a:ext>
            </a:extLst>
          </p:cNvPr>
          <p:cNvSpPr>
            <a:spLocks noGrp="1"/>
          </p:cNvSpPr>
          <p:nvPr>
            <p:ph idx="1"/>
          </p:nvPr>
        </p:nvSpPr>
        <p:spPr>
          <a:xfrm>
            <a:off x="6234868" y="1130846"/>
            <a:ext cx="5217173" cy="4351338"/>
          </a:xfrm>
        </p:spPr>
        <p:txBody>
          <a:bodyPr>
            <a:normAutofit/>
          </a:bodyPr>
          <a:lstStyle/>
          <a:p>
            <a:pPr marL="0" indent="0">
              <a:buNone/>
            </a:pPr>
            <a:r>
              <a:rPr lang="en-GB">
                <a:solidFill>
                  <a:schemeClr val="bg1"/>
                </a:solidFill>
              </a:rPr>
              <a:t>Read Britains Farming Crisis report on the moodle page.</a:t>
            </a:r>
          </a:p>
          <a:p>
            <a:pPr marL="0" indent="0">
              <a:buNone/>
            </a:pPr>
            <a:endParaRPr lang="en-GB">
              <a:solidFill>
                <a:schemeClr val="bg1"/>
              </a:solidFill>
            </a:endParaRPr>
          </a:p>
          <a:p>
            <a:pPr marL="0" indent="0">
              <a:buNone/>
            </a:pPr>
            <a:r>
              <a:rPr lang="en-GB">
                <a:solidFill>
                  <a:schemeClr val="bg1"/>
                </a:solidFill>
              </a:rPr>
              <a:t>Discuss in the chat what the driving factors of the crisis are within farming?</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497798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82A1F-D76F-47F0-8F33-D16F776C0ADF}"/>
              </a:ext>
            </a:extLst>
          </p:cNvPr>
          <p:cNvSpPr>
            <a:spLocks noGrp="1"/>
          </p:cNvSpPr>
          <p:nvPr>
            <p:ph type="title"/>
          </p:nvPr>
        </p:nvSpPr>
        <p:spPr>
          <a:xfrm>
            <a:off x="5069940" y="365124"/>
            <a:ext cx="6172200" cy="1828800"/>
          </a:xfrm>
        </p:spPr>
        <p:txBody>
          <a:bodyPr>
            <a:normAutofit/>
          </a:bodyPr>
          <a:lstStyle/>
          <a:p>
            <a:r>
              <a:rPr lang="en-GB" dirty="0"/>
              <a:t>Activity 2</a:t>
            </a:r>
          </a:p>
        </p:txBody>
      </p:sp>
      <p:pic>
        <p:nvPicPr>
          <p:cNvPr id="5" name="Picture 4" descr="Large skydiving group mid-air">
            <a:extLst>
              <a:ext uri="{FF2B5EF4-FFF2-40B4-BE49-F238E27FC236}">
                <a16:creationId xmlns:a16="http://schemas.microsoft.com/office/drawing/2014/main" id="{299EE0DE-9B60-4844-A499-5CF9734BF2AC}"/>
              </a:ext>
            </a:extLst>
          </p:cNvPr>
          <p:cNvPicPr>
            <a:picLocks noChangeAspect="1"/>
          </p:cNvPicPr>
          <p:nvPr/>
        </p:nvPicPr>
        <p:blipFill rotWithShape="1">
          <a:blip r:embed="rId2"/>
          <a:srcRect l="28089" r="26921"/>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8A980950-CADE-4A70-9870-E22772913779}"/>
              </a:ext>
            </a:extLst>
          </p:cNvPr>
          <p:cNvSpPr>
            <a:spLocks noGrp="1"/>
          </p:cNvSpPr>
          <p:nvPr>
            <p:ph idx="1"/>
          </p:nvPr>
        </p:nvSpPr>
        <p:spPr>
          <a:xfrm>
            <a:off x="5069940" y="2322576"/>
            <a:ext cx="6172200" cy="3858768"/>
          </a:xfrm>
        </p:spPr>
        <p:txBody>
          <a:bodyPr>
            <a:normAutofit/>
          </a:bodyPr>
          <a:lstStyle/>
          <a:p>
            <a:pPr marL="0" indent="0">
              <a:buNone/>
            </a:pPr>
            <a:r>
              <a:rPr lang="en-GB" sz="2400"/>
              <a:t>Considering all the challenges we have looked at, which do you feel is the biggest risk and why?</a:t>
            </a:r>
          </a:p>
        </p:txBody>
      </p:sp>
    </p:spTree>
    <p:extLst>
      <p:ext uri="{BB962C8B-B14F-4D97-AF65-F5344CB8AC3E}">
        <p14:creationId xmlns:p14="http://schemas.microsoft.com/office/powerpoint/2010/main" val="737147474"/>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D1999D07-A52F-4675-B3C5-FDED52B7C148}"/>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Activity 3</a:t>
            </a:r>
          </a:p>
        </p:txBody>
      </p:sp>
      <p:cxnSp>
        <p:nvCxnSpPr>
          <p:cNvPr id="19"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61E9AE-CCBD-479C-A7A6-521B5E093BE6}"/>
              </a:ext>
            </a:extLst>
          </p:cNvPr>
          <p:cNvSpPr>
            <a:spLocks noGrp="1"/>
          </p:cNvSpPr>
          <p:nvPr>
            <p:ph idx="1"/>
          </p:nvPr>
        </p:nvSpPr>
        <p:spPr>
          <a:xfrm>
            <a:off x="1392667" y="2398957"/>
            <a:ext cx="9406666" cy="3526144"/>
          </a:xfrm>
        </p:spPr>
        <p:txBody>
          <a:bodyPr>
            <a:normAutofit/>
          </a:bodyPr>
          <a:lstStyle/>
          <a:p>
            <a:pPr marL="0" indent="0">
              <a:buNone/>
            </a:pPr>
            <a:r>
              <a:rPr lang="en-GB" sz="2000">
                <a:solidFill>
                  <a:schemeClr val="bg1"/>
                </a:solidFill>
              </a:rPr>
              <a:t>What is the role of the government in finding solutions to the challenges?  How effective are they in this role?</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90603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879</Words>
  <Application>Microsoft Office PowerPoint</Application>
  <PresentationFormat>Widescreen</PresentationFormat>
  <Paragraphs>130</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Week 2</vt:lpstr>
      <vt:lpstr>Assessment </vt:lpstr>
      <vt:lpstr>Social   Examples of Social objective  Employee Numbers to include plans to increase local employment opportunities  How Employees are treated  What do they do locally to address social issues or support the local community through sponsorship or events.  Are they mindful of the diverse requirements of their customer base  Do they react to customers suggestions etc?  There are more….</vt:lpstr>
      <vt:lpstr>Potential Assignment Structure</vt:lpstr>
      <vt:lpstr>Report</vt:lpstr>
      <vt:lpstr>Challenges </vt:lpstr>
      <vt:lpstr>Discussion</vt:lpstr>
      <vt:lpstr>Video Activity</vt:lpstr>
      <vt:lpstr>Identifying Challenges</vt:lpstr>
      <vt:lpstr>Financial Challenges</vt:lpstr>
      <vt:lpstr>People</vt:lpstr>
      <vt:lpstr>Infrastucture</vt:lpstr>
      <vt:lpstr>Climate  Wales is a wet country with some sunshine through the summer months, this can be challenging for the growth of some crops.  Also, some areas experience colder weather and harsher winds and storms.  If you are growing crops, an unpredicted weather event could wipte your entire stock out.  It is difficult to predict with great accuracy   </vt:lpstr>
      <vt:lpstr>Landscape</vt:lpstr>
      <vt:lpstr>Digital Connectivity</vt:lpstr>
      <vt:lpstr>Sustainable Principles</vt:lpstr>
      <vt:lpstr>Mental health, well-being and Isolation</vt:lpstr>
      <vt:lpstr>Politics</vt:lpstr>
      <vt:lpstr>Local Tourism</vt:lpstr>
      <vt:lpstr>Solutions</vt:lpstr>
      <vt:lpstr>Activity 1</vt:lpstr>
      <vt:lpstr>Activity 2</vt:lpstr>
      <vt:lpstr>Activity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dc:title>
  <dc:creator>Jessica Shore</dc:creator>
  <cp:lastModifiedBy>Jessica Shore</cp:lastModifiedBy>
  <cp:revision>1</cp:revision>
  <dcterms:created xsi:type="dcterms:W3CDTF">2021-02-08T17:35:40Z</dcterms:created>
  <dcterms:modified xsi:type="dcterms:W3CDTF">2021-02-08T17:56:20Z</dcterms:modified>
</cp:coreProperties>
</file>