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70" r:id="rId4"/>
    <p:sldId id="264" r:id="rId5"/>
    <p:sldId id="263" r:id="rId6"/>
    <p:sldId id="259" r:id="rId7"/>
    <p:sldId id="278" r:id="rId8"/>
    <p:sldId id="304" r:id="rId9"/>
    <p:sldId id="267" r:id="rId10"/>
    <p:sldId id="296" r:id="rId11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CC05"/>
    <a:srgbClr val="8000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5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2A98117-556A-445C-8FD4-3623B242DA4E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48BAA76-8F17-4F36-92F0-8B27350274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32907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smtClean="0"/>
              <a:t>How you persuade the reader of your case</a:t>
            </a: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27CB96-078C-434D-A1AD-28AB17E54D79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smtClean="0"/>
              <a:t>Description without analysis is not what is needed at HE. If you only describe a theory without commenting on its worth, situation, use etc, you have not gone far enough. Answer the question; don’t go tangential or round and round – don’t repeat the same point again and again but with different words</a:t>
            </a:r>
          </a:p>
          <a:p>
            <a:pPr eaLnBrk="1" hangingPunct="1">
              <a:spcBef>
                <a:spcPct val="0"/>
              </a:spcBef>
            </a:pPr>
            <a:r>
              <a:rPr lang="en-US" smtClean="0"/>
              <a:t>We don’t want to know what you think directly – we want to know that you know what others have thought</a:t>
            </a:r>
          </a:p>
          <a:p>
            <a:pPr eaLnBrk="1" hangingPunct="1">
              <a:spcBef>
                <a:spcPct val="0"/>
              </a:spcBef>
            </a:pPr>
            <a:r>
              <a:rPr lang="en-US" smtClean="0"/>
              <a:t>Be thoughtful about word choice – rambling or padding does take up word count but ineffectively. If you only really make one point per essay you can’t expect high marks.</a:t>
            </a:r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D754D9-86AA-4F9F-8057-4D8A5EAA5668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153A8-C868-418D-B078-7710E6D05C73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3A9D1-C05E-4FED-92B6-9067271054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8DA28-3BFE-47EF-A2A3-BC15CE7546CA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179EC-BBB2-4C12-AF54-A500E868BC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DA140-D6E8-4F79-832D-56580B8009DB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F5CC5-5C03-494A-A9B8-8C5BD4C94E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10E33-820D-416E-B165-047C32AE124A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4DDFB-43D0-471C-BE4B-A191D3D558C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E10B3-040D-4158-A57F-846864BAEEB6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FFA07-F7E8-494B-84BD-84E388A8BC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F4F55-A3C1-4745-A8E6-FC8358B24822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951E8-0810-4A20-BFE1-81CFC45900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F13E7-87B8-478D-AAE6-BD61F12D75A7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5EA11-735B-43AA-B392-B7599245709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51516-4D8D-433D-AC5C-C51E6BAF2BD5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8E74B-930D-447E-91B1-295922F05F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88186-EEE6-47D1-9529-6788BBE7734F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269C0-2D2F-42B1-B6A8-D487084896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FB9F8-B61D-4B3D-BF5B-25464EEAF21B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15AA2-C2A8-4E9E-967A-A2FAC1E5F6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D80C5-B22D-4E01-9F59-608F9B11214C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DDC4A-585C-4486-B81B-4A11796718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2F467C8-3343-474C-8E60-5B6DF3B3E9BC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635C785-0AFF-4F23-B2E9-73BD4E5657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ctrTitle"/>
          </p:nvPr>
        </p:nvSpPr>
        <p:spPr>
          <a:xfrm>
            <a:off x="685800" y="263525"/>
            <a:ext cx="7772400" cy="1470025"/>
          </a:xfrm>
        </p:spPr>
        <p:txBody>
          <a:bodyPr/>
          <a:lstStyle/>
          <a:p>
            <a:pPr eaLnBrk="1" hangingPunct="1"/>
            <a:r>
              <a:rPr lang="en-US" smtClean="0"/>
              <a:t>Ideas and arguments</a:t>
            </a:r>
          </a:p>
        </p:txBody>
      </p:sp>
      <p:pic>
        <p:nvPicPr>
          <p:cNvPr id="14342" name="Picture 6" descr="978155263886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9988" y="2095500"/>
            <a:ext cx="1724025" cy="2667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W</a:t>
            </a:r>
            <a:r>
              <a:rPr lang="en-US" dirty="0" smtClean="0"/>
              <a:t>hat </a:t>
            </a:r>
            <a:r>
              <a:rPr lang="en-US" dirty="0"/>
              <a:t>to do with the ideas you </a:t>
            </a:r>
            <a:r>
              <a:rPr lang="en-US" dirty="0" smtClean="0"/>
              <a:t>have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How </a:t>
            </a:r>
            <a:r>
              <a:rPr lang="en-US" dirty="0"/>
              <a:t>to structure your </a:t>
            </a:r>
            <a:r>
              <a:rPr lang="en-US" dirty="0" smtClean="0"/>
              <a:t>ideas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/>
              <a:t>C</a:t>
            </a:r>
            <a:r>
              <a:rPr lang="en-US" dirty="0" smtClean="0"/>
              <a:t>reating an argument</a:t>
            </a:r>
            <a:endParaRPr lang="en-US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Constructing </a:t>
            </a:r>
            <a:r>
              <a:rPr lang="en-US" dirty="0"/>
              <a:t>your document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Introductions </a:t>
            </a:r>
            <a:r>
              <a:rPr lang="en-US" dirty="0"/>
              <a:t>and conclusions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Paragraphs</a:t>
            </a:r>
            <a:r>
              <a:rPr lang="en-US" dirty="0"/>
              <a:t> </a:t>
            </a:r>
            <a:r>
              <a:rPr lang="en-US" dirty="0" smtClean="0"/>
              <a:t>-</a:t>
            </a:r>
            <a:r>
              <a:rPr lang="en-US" dirty="0"/>
              <a:t> </a:t>
            </a:r>
            <a:r>
              <a:rPr lang="en-US" dirty="0" smtClean="0"/>
              <a:t>topic </a:t>
            </a:r>
            <a:r>
              <a:rPr lang="en-US" dirty="0"/>
              <a:t>sentences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Punctuation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Reflection </a:t>
            </a:r>
            <a:endParaRPr lang="en-US" dirty="0"/>
          </a:p>
        </p:txBody>
      </p:sp>
      <p:pic>
        <p:nvPicPr>
          <p:cNvPr id="1536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76938" y="3665538"/>
            <a:ext cx="2824162" cy="282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OK...so you’ve got your plan...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Now what?</a:t>
            </a:r>
          </a:p>
          <a:p>
            <a:pPr eaLnBrk="1" hangingPunct="1"/>
            <a:r>
              <a:rPr lang="en-GB" smtClean="0"/>
              <a:t>How do you start writing?</a:t>
            </a:r>
          </a:p>
        </p:txBody>
      </p:sp>
      <p:pic>
        <p:nvPicPr>
          <p:cNvPr id="16387" name="Picture 2" descr="C:\Users\luci\AppData\Local\Microsoft\Windows\Temporary Internet Files\Content.IE5\G040T1WM\MC9000555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3625" y="3789363"/>
            <a:ext cx="308292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Putting ideas onto paper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Plan should indicate direction and structure</a:t>
            </a:r>
          </a:p>
          <a:p>
            <a:pPr eaLnBrk="1" hangingPunct="1"/>
            <a:r>
              <a:rPr lang="en-US" smtClean="0"/>
              <a:t>Having researched you should have examples to back up your thesis</a:t>
            </a:r>
          </a:p>
          <a:p>
            <a:pPr eaLnBrk="1" hangingPunct="1"/>
            <a:r>
              <a:rPr lang="en-US" smtClean="0"/>
              <a:t>Start to think of sequence of ‘story’</a:t>
            </a:r>
          </a:p>
          <a:p>
            <a:pPr eaLnBrk="1" hangingPunct="1"/>
            <a:endParaRPr lang="en-US" smtClean="0"/>
          </a:p>
        </p:txBody>
      </p:sp>
      <p:pic>
        <p:nvPicPr>
          <p:cNvPr id="17411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2500" y="3959225"/>
            <a:ext cx="3810000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Sequence of 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Stories have a beginning, middle and an end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Stories are written for the reader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Each part of the story should unfold in logical  order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Think ‘instructions’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/>
              <a:t> </a:t>
            </a:r>
            <a:r>
              <a:rPr lang="en-US" dirty="0" smtClean="0"/>
              <a:t>how to make a cup of tea….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18435" name="Picture 3" descr="RoseTeacup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37088" y="3698875"/>
            <a:ext cx="4148137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What is an argument?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A discussion that shows how one idea (or thing) links to, or follows from, another</a:t>
            </a:r>
          </a:p>
          <a:p>
            <a:pPr lvl="1" eaLnBrk="1" hangingPunct="1"/>
            <a:r>
              <a:rPr lang="en-US" smtClean="0"/>
              <a:t>It deals with causes and consequences</a:t>
            </a:r>
          </a:p>
          <a:p>
            <a:pPr lvl="1" eaLnBrk="1" hangingPunct="1"/>
            <a:r>
              <a:rPr lang="en-US" smtClean="0"/>
              <a:t>It should show reasons/rationale</a:t>
            </a:r>
          </a:p>
          <a:p>
            <a:pPr lvl="1" eaLnBrk="1" hangingPunct="1"/>
            <a:r>
              <a:rPr lang="en-US" smtClean="0"/>
              <a:t>It should be logical</a:t>
            </a:r>
          </a:p>
          <a:p>
            <a:pPr lvl="1" eaLnBrk="1" hangingPunct="1"/>
            <a:r>
              <a:rPr lang="en-US" smtClean="0"/>
              <a:t>It should be persuasive</a:t>
            </a:r>
          </a:p>
          <a:p>
            <a:pPr lvl="1" eaLnBrk="1" hangingPunct="1"/>
            <a:r>
              <a:rPr lang="en-US" smtClean="0"/>
              <a:t>It should make sense</a:t>
            </a:r>
          </a:p>
        </p:txBody>
      </p:sp>
      <p:pic>
        <p:nvPicPr>
          <p:cNvPr id="2048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91100" y="3746500"/>
            <a:ext cx="38608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makes a coherent argument?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354013" y="1679575"/>
            <a:ext cx="8229600" cy="4625975"/>
          </a:xfrm>
        </p:spPr>
        <p:txBody>
          <a:bodyPr/>
          <a:lstStyle/>
          <a:p>
            <a:pPr eaLnBrk="1" hangingPunct="1"/>
            <a:r>
              <a:rPr lang="en-GB" smtClean="0">
                <a:solidFill>
                  <a:srgbClr val="0070C0"/>
                </a:solidFill>
              </a:rPr>
              <a:t>Thesis</a:t>
            </a:r>
            <a:r>
              <a:rPr lang="en-GB" smtClean="0"/>
              <a:t> –  the point/argument/view that you want to express</a:t>
            </a:r>
          </a:p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Evidence</a:t>
            </a:r>
            <a:r>
              <a:rPr lang="en-GB" smtClean="0"/>
              <a:t> – examples to back up claims</a:t>
            </a:r>
          </a:p>
          <a:p>
            <a:pPr eaLnBrk="1" hangingPunct="1"/>
            <a:r>
              <a:rPr lang="en-GB" smtClean="0">
                <a:solidFill>
                  <a:srgbClr val="FFC000"/>
                </a:solidFill>
              </a:rPr>
              <a:t>Warrant</a:t>
            </a:r>
            <a:r>
              <a:rPr lang="en-GB" smtClean="0"/>
              <a:t> – shows how examples back up your thesis</a:t>
            </a:r>
          </a:p>
          <a:p>
            <a:pPr eaLnBrk="1" hangingPunct="1"/>
            <a:r>
              <a:rPr lang="en-GB" smtClean="0">
                <a:solidFill>
                  <a:srgbClr val="00B050"/>
                </a:solidFill>
              </a:rPr>
              <a:t>Concessions/qualifications</a:t>
            </a:r>
            <a:r>
              <a:rPr lang="en-GB" smtClean="0"/>
              <a:t> – points that balance your discussion</a:t>
            </a:r>
          </a:p>
        </p:txBody>
      </p:sp>
      <p:pic>
        <p:nvPicPr>
          <p:cNvPr id="22531" name="Picture 2" descr="C:\Users\luci\AppData\Local\Microsoft\Windows\Temporary Internet Files\Content.IE5\YXOSHNW9\MP9003857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27925" y="4510088"/>
            <a:ext cx="1466850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luci\AppData\Local\Microsoft\Windows\Temporary Internet Files\Content.IE5\MY9XFZ5T\MC90043155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91450" y="5176838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Example: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>
                <a:solidFill>
                  <a:srgbClr val="00B050"/>
                </a:solidFill>
              </a:rPr>
              <a:t>Claim</a:t>
            </a:r>
            <a:r>
              <a:rPr lang="en-GB" dirty="0" smtClean="0"/>
              <a:t> – hand washing stops the spread of germs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>
                <a:solidFill>
                  <a:srgbClr val="00B0F0"/>
                </a:solidFill>
              </a:rPr>
              <a:t>Evidence</a:t>
            </a:r>
            <a:r>
              <a:rPr lang="en-GB" dirty="0" smtClean="0"/>
              <a:t> – various reports show that germs are not transferred between people if hands are regularly washed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>
                <a:solidFill>
                  <a:srgbClr val="FFFF00"/>
                </a:solidFill>
              </a:rPr>
              <a:t>Warrant</a:t>
            </a:r>
            <a:r>
              <a:rPr lang="en-GB" dirty="0" smtClean="0"/>
              <a:t> – reports back up the claim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>
                <a:solidFill>
                  <a:srgbClr val="FF0000"/>
                </a:solidFill>
              </a:rPr>
              <a:t>Qualification/Concessions</a:t>
            </a:r>
            <a:r>
              <a:rPr lang="en-GB" dirty="0" smtClean="0">
                <a:solidFill>
                  <a:srgbClr val="FFFFFF"/>
                </a:solidFill>
              </a:rPr>
              <a:t> </a:t>
            </a:r>
            <a:r>
              <a:rPr lang="en-GB" dirty="0" smtClean="0"/>
              <a:t>– not all germs might be killed by washing; when one washes one’s hands might matter</a:t>
            </a:r>
          </a:p>
        </p:txBody>
      </p:sp>
      <p:pic>
        <p:nvPicPr>
          <p:cNvPr id="23555" name="Picture 7" descr="C:\Users\luci\AppData\Local\Microsoft\Windows\Temporary Internet Files\Content.IE5\YXOSHNW9\MC9002979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60350"/>
            <a:ext cx="2265363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Pitfalls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Description only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Blurred focus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Digression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Circular reasoning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Opinion; little evidence of research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Irrelevance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Rambling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Padding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/>
          </a:p>
        </p:txBody>
      </p:sp>
      <p:pic>
        <p:nvPicPr>
          <p:cNvPr id="24579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59313" y="4235450"/>
            <a:ext cx="4027487" cy="219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Higher marks are awarded for</a:t>
            </a: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Not relying on the obvious</a:t>
            </a:r>
          </a:p>
          <a:p>
            <a:pPr eaLnBrk="1" hangingPunct="1"/>
            <a:r>
              <a:rPr lang="en-US" smtClean="0"/>
              <a:t>Being successfully questioning</a:t>
            </a:r>
          </a:p>
          <a:p>
            <a:pPr eaLnBrk="1" hangingPunct="1"/>
            <a:r>
              <a:rPr lang="en-US" smtClean="0"/>
              <a:t>Showing evidence of independent inquiry</a:t>
            </a:r>
          </a:p>
          <a:p>
            <a:pPr eaLnBrk="1" hangingPunct="1"/>
            <a:r>
              <a:rPr lang="en-US" smtClean="0"/>
              <a:t>All sources accurately referenced</a:t>
            </a:r>
          </a:p>
          <a:p>
            <a:pPr eaLnBrk="1" hangingPunct="1"/>
            <a:r>
              <a:rPr lang="en-US" smtClean="0"/>
              <a:t>Good construction</a:t>
            </a:r>
          </a:p>
        </p:txBody>
      </p:sp>
      <p:pic>
        <p:nvPicPr>
          <p:cNvPr id="27651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57900" y="3852863"/>
            <a:ext cx="2273300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1522</TotalTime>
  <Words>421</Words>
  <Application>Microsoft Office PowerPoint</Application>
  <PresentationFormat>On-screen Show (4:3)</PresentationFormat>
  <Paragraphs>60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Black</vt:lpstr>
      <vt:lpstr>Ideas and arguments</vt:lpstr>
      <vt:lpstr>Slide 2</vt:lpstr>
      <vt:lpstr>OK...so you’ve got your plan...</vt:lpstr>
      <vt:lpstr>Putting ideas onto paper</vt:lpstr>
      <vt:lpstr>Sequence of info</vt:lpstr>
      <vt:lpstr>What is an argument?</vt:lpstr>
      <vt:lpstr>What makes a coherent argument?</vt:lpstr>
      <vt:lpstr>Example:</vt:lpstr>
      <vt:lpstr>Pitfalls to avoid</vt:lpstr>
      <vt:lpstr>Higher marks are awarded for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Ideas and arguments</dc:title>
  <dc:creator>Luci Attala</dc:creator>
  <cp:lastModifiedBy>Robert</cp:lastModifiedBy>
  <cp:revision>34</cp:revision>
  <dcterms:created xsi:type="dcterms:W3CDTF">2011-09-11T16:24:42Z</dcterms:created>
  <dcterms:modified xsi:type="dcterms:W3CDTF">2015-02-15T16:54:45Z</dcterms:modified>
</cp:coreProperties>
</file>