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77"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3FE0B-5C80-FAE3-F490-DA3D06F59B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29CA47A-8AAC-AD0C-E50A-DBE0D0F09A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1CDAD4-B8BF-E66A-B604-DBC85B8F0D5F}"/>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5" name="Footer Placeholder 4">
            <a:extLst>
              <a:ext uri="{FF2B5EF4-FFF2-40B4-BE49-F238E27FC236}">
                <a16:creationId xmlns:a16="http://schemas.microsoft.com/office/drawing/2014/main" id="{BAE5CE95-D94B-482E-790A-DAD6879F01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A4DF40-77D3-8198-BDBA-EDF1A238E5C9}"/>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1874732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D5EFC-EAF2-B0EB-E092-26243E8936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C200F4-011A-859F-CAEA-85B3C03853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3291AF-9065-AF08-6139-E6A7B44CB146}"/>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5" name="Footer Placeholder 4">
            <a:extLst>
              <a:ext uri="{FF2B5EF4-FFF2-40B4-BE49-F238E27FC236}">
                <a16:creationId xmlns:a16="http://schemas.microsoft.com/office/drawing/2014/main" id="{10B863A6-B9E7-2968-1AC2-F513692943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782D1C-6074-8F4B-A380-24AD0885D782}"/>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2393515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00AF6-11B5-E48E-37CD-5D95674655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DC8557-A809-1A48-C840-9C83070610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F0996F1-FA05-4201-48F8-E8B0DCD90A7B}"/>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5" name="Footer Placeholder 4">
            <a:extLst>
              <a:ext uri="{FF2B5EF4-FFF2-40B4-BE49-F238E27FC236}">
                <a16:creationId xmlns:a16="http://schemas.microsoft.com/office/drawing/2014/main" id="{4F268D44-75A7-EF34-9EA5-AD9EBC766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3B7BB5-864B-8FF0-8624-B21A8CDF7236}"/>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2813658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3EC6-B6D9-8949-DB69-08130D6AA4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CDA2DC-5BD4-8E9F-9220-1508FA98C8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58AFAC-5B96-F018-5553-8F57B63236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C8771E-66A7-25BE-718E-A93488AB21F2}"/>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6" name="Footer Placeholder 5">
            <a:extLst>
              <a:ext uri="{FF2B5EF4-FFF2-40B4-BE49-F238E27FC236}">
                <a16:creationId xmlns:a16="http://schemas.microsoft.com/office/drawing/2014/main" id="{B172BB9E-1D10-90C7-8655-8449D3DBD8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829601-7424-DEDD-BA76-DDC4B5CD9266}"/>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3765437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3857E-1C9F-6EC8-8ACC-34A2403F31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4FAB83-708D-3264-0374-E266A0FE70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A4C7CF-483D-CED4-D975-932BD64015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6B8FCB2-F60F-DC0B-F113-996D7E05BE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28952E-F494-B308-B5DE-1481E1863D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D09ED5-082D-7ED0-CB9C-81D5B86B262B}"/>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8" name="Footer Placeholder 7">
            <a:extLst>
              <a:ext uri="{FF2B5EF4-FFF2-40B4-BE49-F238E27FC236}">
                <a16:creationId xmlns:a16="http://schemas.microsoft.com/office/drawing/2014/main" id="{32F72296-B583-EED3-ACB8-1569B72863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6E3600-42B5-28CB-8C67-06608603DCD3}"/>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2413042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6042E-7B01-3974-BEB7-C8136FA49A5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A2BCD2-4EAD-2A4B-D955-E9827615F0F3}"/>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4" name="Footer Placeholder 3">
            <a:extLst>
              <a:ext uri="{FF2B5EF4-FFF2-40B4-BE49-F238E27FC236}">
                <a16:creationId xmlns:a16="http://schemas.microsoft.com/office/drawing/2014/main" id="{19078241-B6C6-85A8-7EF2-361E7774E7D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A4186F-7B22-CF4D-BDB6-D869E3993B74}"/>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31114153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08C3BC-6AB6-C923-FA62-FD151A191612}"/>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3" name="Footer Placeholder 2">
            <a:extLst>
              <a:ext uri="{FF2B5EF4-FFF2-40B4-BE49-F238E27FC236}">
                <a16:creationId xmlns:a16="http://schemas.microsoft.com/office/drawing/2014/main" id="{FD655B76-2D61-2D2B-4E64-2A5DC319DF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666941-43BD-2500-C85E-391F92E91854}"/>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748866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DFFEF-9AB6-FB06-81C9-8D4F434B14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8BE1F8-F1BE-8BA4-FA3D-4ABDE7AA508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8CA7F0-8098-9C64-B9E6-35B166B1F8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5D1C81-47E5-BCC9-A9B0-1927301C3AA0}"/>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6" name="Footer Placeholder 5">
            <a:extLst>
              <a:ext uri="{FF2B5EF4-FFF2-40B4-BE49-F238E27FC236}">
                <a16:creationId xmlns:a16="http://schemas.microsoft.com/office/drawing/2014/main" id="{95833062-73D1-0B14-7939-CB8FE1401E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22F332-6592-692B-AD4B-A47B990E39E8}"/>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4276173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E3671-F59D-8422-8FF5-C857A49E7E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8F1D54-BF5B-1EF6-B20D-55E4CF6E32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2C8409-9171-661A-D5C3-72FA83C51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5A5462-A2E4-1250-5911-E3488872E561}"/>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6" name="Footer Placeholder 5">
            <a:extLst>
              <a:ext uri="{FF2B5EF4-FFF2-40B4-BE49-F238E27FC236}">
                <a16:creationId xmlns:a16="http://schemas.microsoft.com/office/drawing/2014/main" id="{C0467260-01DD-376C-6B9B-5EC397403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14C17-E700-E4E3-DDC5-B0D328EA4925}"/>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11935076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C07B7-2FCD-81E8-8070-4AD063F136A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5DD57B-CA70-4559-932A-E7070BBED9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E1775D-031F-7238-EFA4-913604EDDF37}"/>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5" name="Footer Placeholder 4">
            <a:extLst>
              <a:ext uri="{FF2B5EF4-FFF2-40B4-BE49-F238E27FC236}">
                <a16:creationId xmlns:a16="http://schemas.microsoft.com/office/drawing/2014/main" id="{0E072DB2-A47D-5A9D-19E7-57C324856B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10D5D0-9550-E48F-0172-97F704B7459C}"/>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794981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AD2ECD-2530-1471-50C4-AD0F62AE21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7BF900-ADAB-62AC-9C13-4BE24D698C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88567-8302-4D61-590F-6E9BB401DDFB}"/>
              </a:ext>
            </a:extLst>
          </p:cNvPr>
          <p:cNvSpPr>
            <a:spLocks noGrp="1"/>
          </p:cNvSpPr>
          <p:nvPr>
            <p:ph type="dt" sz="half" idx="10"/>
          </p:nvPr>
        </p:nvSpPr>
        <p:spPr/>
        <p:txBody>
          <a:bodyPr/>
          <a:lstStyle/>
          <a:p>
            <a:fld id="{FA764A68-427A-4244-A8D0-CA41851C7CAA}" type="datetimeFigureOut">
              <a:rPr lang="en-GB" smtClean="0"/>
              <a:t>20/04/2023</a:t>
            </a:fld>
            <a:endParaRPr lang="en-GB"/>
          </a:p>
        </p:txBody>
      </p:sp>
      <p:sp>
        <p:nvSpPr>
          <p:cNvPr id="5" name="Footer Placeholder 4">
            <a:extLst>
              <a:ext uri="{FF2B5EF4-FFF2-40B4-BE49-F238E27FC236}">
                <a16:creationId xmlns:a16="http://schemas.microsoft.com/office/drawing/2014/main" id="{6EB229D3-F189-A468-208B-981BEF2458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0620F-A831-BBE9-4FD4-7C85FF4EFE85}"/>
              </a:ext>
            </a:extLst>
          </p:cNvPr>
          <p:cNvSpPr>
            <a:spLocks noGrp="1"/>
          </p:cNvSpPr>
          <p:nvPr>
            <p:ph type="sldNum" sz="quarter" idx="12"/>
          </p:nvPr>
        </p:nvSpPr>
        <p:spPr/>
        <p:txBody>
          <a:bodyPr/>
          <a:lstStyle/>
          <a:p>
            <a:fld id="{D5520D16-0013-47A8-B738-62B4DE90C367}" type="slidenum">
              <a:rPr lang="en-GB" smtClean="0"/>
              <a:t>‹#›</a:t>
            </a:fld>
            <a:endParaRPr lang="en-GB"/>
          </a:p>
        </p:txBody>
      </p:sp>
    </p:spTree>
    <p:extLst>
      <p:ext uri="{BB962C8B-B14F-4D97-AF65-F5344CB8AC3E}">
        <p14:creationId xmlns:p14="http://schemas.microsoft.com/office/powerpoint/2010/main" val="3536777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15757B-9BBA-8A6A-3D53-B7E9E19A4B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2FFBCD-B5B3-E765-BB18-59FAC5CCC5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6D247B-7D2E-7F62-66A6-7FB04853D8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764A68-427A-4244-A8D0-CA41851C7CAA}" type="datetimeFigureOut">
              <a:rPr lang="en-GB" smtClean="0"/>
              <a:t>20/04/2023</a:t>
            </a:fld>
            <a:endParaRPr lang="en-GB"/>
          </a:p>
        </p:txBody>
      </p:sp>
      <p:sp>
        <p:nvSpPr>
          <p:cNvPr id="5" name="Footer Placeholder 4">
            <a:extLst>
              <a:ext uri="{FF2B5EF4-FFF2-40B4-BE49-F238E27FC236}">
                <a16:creationId xmlns:a16="http://schemas.microsoft.com/office/drawing/2014/main" id="{87F5BC19-85DF-F931-D3D2-BE6965868A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CC373F-FF9C-037B-0BFE-BE184433A7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520D16-0013-47A8-B738-62B4DE90C367}" type="slidenum">
              <a:rPr lang="en-GB" smtClean="0"/>
              <a:t>‹#›</a:t>
            </a:fld>
            <a:endParaRPr lang="en-GB"/>
          </a:p>
        </p:txBody>
      </p:sp>
    </p:spTree>
    <p:extLst>
      <p:ext uri="{BB962C8B-B14F-4D97-AF65-F5344CB8AC3E}">
        <p14:creationId xmlns:p14="http://schemas.microsoft.com/office/powerpoint/2010/main" val="3801392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E2831-19B4-B290-D5F8-DD327ADC9362}"/>
              </a:ext>
            </a:extLst>
          </p:cNvPr>
          <p:cNvSpPr>
            <a:spLocks noGrp="1"/>
          </p:cNvSpPr>
          <p:nvPr>
            <p:ph type="ctrTitle"/>
          </p:nvPr>
        </p:nvSpPr>
        <p:spPr/>
        <p:txBody>
          <a:bodyPr/>
          <a:lstStyle/>
          <a:p>
            <a:r>
              <a:rPr lang="en-GB" dirty="0">
                <a:latin typeface="Gill Sans Nova" panose="020B0602020104020203" pitchFamily="34" charset="0"/>
              </a:rPr>
              <a:t>Aspects of Late Antiquity</a:t>
            </a:r>
          </a:p>
        </p:txBody>
      </p:sp>
      <p:sp>
        <p:nvSpPr>
          <p:cNvPr id="3" name="Subtitle 2">
            <a:extLst>
              <a:ext uri="{FF2B5EF4-FFF2-40B4-BE49-F238E27FC236}">
                <a16:creationId xmlns:a16="http://schemas.microsoft.com/office/drawing/2014/main" id="{542D6C2E-4D8E-CCA4-C862-74E59ADD2124}"/>
              </a:ext>
            </a:extLst>
          </p:cNvPr>
          <p:cNvSpPr>
            <a:spLocks noGrp="1"/>
          </p:cNvSpPr>
          <p:nvPr>
            <p:ph type="subTitle" idx="1"/>
          </p:nvPr>
        </p:nvSpPr>
        <p:spPr/>
        <p:txBody>
          <a:bodyPr/>
          <a:lstStyle/>
          <a:p>
            <a:r>
              <a:rPr lang="en-GB" dirty="0">
                <a:latin typeface="Gill Sans Nova" panose="020B0602020104020203" pitchFamily="34" charset="0"/>
              </a:rPr>
              <a:t>Church and State: Unity and Division</a:t>
            </a:r>
          </a:p>
        </p:txBody>
      </p:sp>
    </p:spTree>
    <p:extLst>
      <p:ext uri="{BB962C8B-B14F-4D97-AF65-F5344CB8AC3E}">
        <p14:creationId xmlns:p14="http://schemas.microsoft.com/office/powerpoint/2010/main" val="287874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49CF-ECD9-6DB3-E9FC-C371AA93E591}"/>
              </a:ext>
            </a:extLst>
          </p:cNvPr>
          <p:cNvSpPr>
            <a:spLocks noGrp="1"/>
          </p:cNvSpPr>
          <p:nvPr>
            <p:ph type="title"/>
          </p:nvPr>
        </p:nvSpPr>
        <p:spPr/>
        <p:txBody>
          <a:bodyPr/>
          <a:lstStyle/>
          <a:p>
            <a:pPr algn="ctr"/>
            <a:r>
              <a:rPr lang="en-GB" dirty="0">
                <a:latin typeface="Gill Sans Nova" panose="020B0602020104020203" pitchFamily="34" charset="0"/>
              </a:rPr>
              <a:t>Diocletian</a:t>
            </a:r>
          </a:p>
        </p:txBody>
      </p:sp>
      <p:sp>
        <p:nvSpPr>
          <p:cNvPr id="3" name="Content Placeholder 2">
            <a:extLst>
              <a:ext uri="{FF2B5EF4-FFF2-40B4-BE49-F238E27FC236}">
                <a16:creationId xmlns:a16="http://schemas.microsoft.com/office/drawing/2014/main" id="{CEE5AE8C-4385-7B16-2F93-C75240143F14}"/>
              </a:ext>
            </a:extLst>
          </p:cNvPr>
          <p:cNvSpPr>
            <a:spLocks noGrp="1"/>
          </p:cNvSpPr>
          <p:nvPr>
            <p:ph idx="1"/>
          </p:nvPr>
        </p:nvSpPr>
        <p:spPr/>
        <p:txBody>
          <a:bodyPr/>
          <a:lstStyle/>
          <a:p>
            <a:r>
              <a:rPr lang="en-GB" dirty="0">
                <a:latin typeface="Gill Sans Nova" panose="020B0602020104020203" pitchFamily="34" charset="0"/>
              </a:rPr>
              <a:t>AD 293: the Emperor Diocletian divides Rome into four parts, under the new system of the </a:t>
            </a:r>
            <a:r>
              <a:rPr lang="en-GB" b="1" dirty="0">
                <a:latin typeface="Gill Sans Nova" panose="020B0602020104020203" pitchFamily="34" charset="0"/>
              </a:rPr>
              <a:t>Tetrarchy.</a:t>
            </a:r>
            <a:r>
              <a:rPr lang="en-GB" dirty="0">
                <a:latin typeface="Gill Sans Nova" panose="020B0602020104020203" pitchFamily="34" charset="0"/>
              </a:rPr>
              <a:t> Rome is to be ruled by two senior and two junior Emperors (the </a:t>
            </a:r>
            <a:r>
              <a:rPr lang="en-GB" b="1" dirty="0" err="1">
                <a:latin typeface="Gill Sans Nova" panose="020B0602020104020203" pitchFamily="34" charset="0"/>
              </a:rPr>
              <a:t>Augusti</a:t>
            </a:r>
            <a:r>
              <a:rPr lang="en-GB" dirty="0">
                <a:latin typeface="Gill Sans Nova" panose="020B0602020104020203" pitchFamily="34" charset="0"/>
              </a:rPr>
              <a:t> and the </a:t>
            </a:r>
            <a:r>
              <a:rPr lang="en-GB" b="1" dirty="0">
                <a:latin typeface="Gill Sans Nova" panose="020B0602020104020203" pitchFamily="34" charset="0"/>
              </a:rPr>
              <a:t>Caesars</a:t>
            </a:r>
            <a:r>
              <a:rPr lang="en-GB" dirty="0">
                <a:latin typeface="Gill Sans Nova" panose="020B0602020104020203" pitchFamily="34" charset="0"/>
              </a:rPr>
              <a:t>).</a:t>
            </a:r>
          </a:p>
          <a:p>
            <a:r>
              <a:rPr lang="en-GB" dirty="0">
                <a:latin typeface="Gill Sans Nova" panose="020B0602020104020203" pitchFamily="34" charset="0"/>
              </a:rPr>
              <a:t>Rome has now four Imperial seats of power: Trier, Milan, Antioch, Nicomedia.</a:t>
            </a:r>
          </a:p>
          <a:p>
            <a:r>
              <a:rPr lang="en-GB" dirty="0">
                <a:latin typeface="Gill Sans Nova" panose="020B0602020104020203" pitchFamily="34" charset="0"/>
              </a:rPr>
              <a:t>These Emperors all take traditional religious titles: </a:t>
            </a:r>
            <a:r>
              <a:rPr lang="en-GB" b="1" dirty="0" err="1">
                <a:latin typeface="Gill Sans Nova" panose="020B0602020104020203" pitchFamily="34" charset="0"/>
              </a:rPr>
              <a:t>Jovius</a:t>
            </a:r>
            <a:r>
              <a:rPr lang="en-GB" b="1" dirty="0">
                <a:latin typeface="Gill Sans Nova" panose="020B0602020104020203" pitchFamily="34" charset="0"/>
              </a:rPr>
              <a:t> </a:t>
            </a:r>
            <a:r>
              <a:rPr lang="en-GB" dirty="0">
                <a:latin typeface="Gill Sans Nova" panose="020B0602020104020203" pitchFamily="34" charset="0"/>
              </a:rPr>
              <a:t>and</a:t>
            </a:r>
            <a:r>
              <a:rPr lang="en-GB" b="1" dirty="0">
                <a:latin typeface="Gill Sans Nova" panose="020B0602020104020203" pitchFamily="34" charset="0"/>
              </a:rPr>
              <a:t> </a:t>
            </a:r>
            <a:r>
              <a:rPr lang="en-GB" b="1" dirty="0" err="1">
                <a:latin typeface="Gill Sans Nova" panose="020B0602020104020203" pitchFamily="34" charset="0"/>
              </a:rPr>
              <a:t>Herculius</a:t>
            </a:r>
            <a:r>
              <a:rPr lang="en-GB" b="1" dirty="0">
                <a:latin typeface="Gill Sans Nova" panose="020B0602020104020203" pitchFamily="34" charset="0"/>
              </a:rPr>
              <a:t> </a:t>
            </a:r>
            <a:r>
              <a:rPr lang="en-GB" dirty="0">
                <a:latin typeface="Gill Sans Nova" panose="020B0602020104020203" pitchFamily="34" charset="0"/>
              </a:rPr>
              <a:t>for the senior Emperors.</a:t>
            </a:r>
          </a:p>
          <a:p>
            <a:r>
              <a:rPr lang="en-GB" dirty="0">
                <a:latin typeface="Gill Sans Nova" panose="020B0602020104020203" pitchFamily="34" charset="0"/>
              </a:rPr>
              <a:t>This is congruent with Diocletian’s religious policy. Diocletian’s reign emphasises traditional Roman religion, at the expense of foreign cults: e.g. the fashionable Isis cult.</a:t>
            </a:r>
          </a:p>
          <a:p>
            <a:endParaRPr lang="en-GB" dirty="0">
              <a:latin typeface="Gill Sans Nova" panose="020B0602020104020203" pitchFamily="34" charset="0"/>
            </a:endParaRPr>
          </a:p>
        </p:txBody>
      </p:sp>
    </p:spTree>
    <p:extLst>
      <p:ext uri="{BB962C8B-B14F-4D97-AF65-F5344CB8AC3E}">
        <p14:creationId xmlns:p14="http://schemas.microsoft.com/office/powerpoint/2010/main" val="1576069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2D674-5908-FFC6-16F9-C5DECFC71F87}"/>
              </a:ext>
            </a:extLst>
          </p:cNvPr>
          <p:cNvSpPr>
            <a:spLocks noGrp="1"/>
          </p:cNvSpPr>
          <p:nvPr>
            <p:ph type="title"/>
          </p:nvPr>
        </p:nvSpPr>
        <p:spPr/>
        <p:txBody>
          <a:bodyPr/>
          <a:lstStyle/>
          <a:p>
            <a:pPr algn="ctr"/>
            <a:r>
              <a:rPr lang="en-GB" dirty="0">
                <a:latin typeface="Gill Sans Nova" panose="020B0602020104020203" pitchFamily="34" charset="0"/>
              </a:rPr>
              <a:t>The Great Persecution</a:t>
            </a:r>
          </a:p>
        </p:txBody>
      </p:sp>
      <p:sp>
        <p:nvSpPr>
          <p:cNvPr id="3" name="Content Placeholder 2">
            <a:extLst>
              <a:ext uri="{FF2B5EF4-FFF2-40B4-BE49-F238E27FC236}">
                <a16:creationId xmlns:a16="http://schemas.microsoft.com/office/drawing/2014/main" id="{A459B318-7A66-CFBE-8251-3B69DDDF16E8}"/>
              </a:ext>
            </a:extLst>
          </p:cNvPr>
          <p:cNvSpPr>
            <a:spLocks noGrp="1"/>
          </p:cNvSpPr>
          <p:nvPr>
            <p:ph idx="1"/>
          </p:nvPr>
        </p:nvSpPr>
        <p:spPr/>
        <p:txBody>
          <a:bodyPr>
            <a:normAutofit lnSpcReduction="10000"/>
          </a:bodyPr>
          <a:lstStyle/>
          <a:p>
            <a:r>
              <a:rPr lang="en-GB" dirty="0">
                <a:latin typeface="Gill Sans Nova" panose="020B0602020104020203" pitchFamily="34" charset="0"/>
              </a:rPr>
              <a:t>However, the big threat at the time was </a:t>
            </a:r>
            <a:r>
              <a:rPr lang="en-GB" b="1" dirty="0">
                <a:latin typeface="Gill Sans Nova" panose="020B0602020104020203" pitchFamily="34" charset="0"/>
              </a:rPr>
              <a:t>Christianity</a:t>
            </a:r>
            <a:r>
              <a:rPr lang="en-GB" dirty="0">
                <a:latin typeface="Gill Sans Nova" panose="020B0602020104020203" pitchFamily="34" charset="0"/>
              </a:rPr>
              <a:t>. This had been tolerated for around half a century, but was now coming under scrutiny again.</a:t>
            </a:r>
          </a:p>
          <a:p>
            <a:r>
              <a:rPr lang="en-GB" dirty="0">
                <a:latin typeface="Gill Sans Nova" panose="020B0602020104020203" pitchFamily="34" charset="0"/>
              </a:rPr>
              <a:t>The difficulty was both philosophical and religious. So, Christians undermined civic religion, and the efficacy of the sacrifices; the Christians were appropriating Platonic conceptions of the “logos”.</a:t>
            </a:r>
          </a:p>
          <a:p>
            <a:r>
              <a:rPr lang="en-GB" dirty="0">
                <a:latin typeface="Gill Sans Nova" panose="020B0602020104020203" pitchFamily="34" charset="0"/>
              </a:rPr>
              <a:t>Hence, the proximate cause of the Great Persecution was an allegation of some Christians crossing themselves in front of a haruspex. But there was also jealousy on the part of the pagan Neoplatonists on the existence of Christian Platonists: most notably </a:t>
            </a:r>
            <a:r>
              <a:rPr lang="en-GB" b="1" dirty="0">
                <a:latin typeface="Gill Sans Nova" panose="020B0602020104020203" pitchFamily="34" charset="0"/>
              </a:rPr>
              <a:t>Origen.</a:t>
            </a:r>
            <a:endParaRPr lang="en-GB" dirty="0">
              <a:latin typeface="Gill Sans Nova" panose="020B0602020104020203" pitchFamily="34" charset="0"/>
            </a:endParaRPr>
          </a:p>
          <a:p>
            <a:endParaRPr lang="en-GB" dirty="0">
              <a:latin typeface="Gill Sans Nova" panose="020B0602020104020203" pitchFamily="34" charset="0"/>
            </a:endParaRPr>
          </a:p>
        </p:txBody>
      </p:sp>
    </p:spTree>
    <p:extLst>
      <p:ext uri="{BB962C8B-B14F-4D97-AF65-F5344CB8AC3E}">
        <p14:creationId xmlns:p14="http://schemas.microsoft.com/office/powerpoint/2010/main" val="1867272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A114-22DD-ADE2-2556-F492CD826E69}"/>
              </a:ext>
            </a:extLst>
          </p:cNvPr>
          <p:cNvSpPr>
            <a:spLocks noGrp="1"/>
          </p:cNvSpPr>
          <p:nvPr>
            <p:ph type="title"/>
          </p:nvPr>
        </p:nvSpPr>
        <p:spPr/>
        <p:txBody>
          <a:bodyPr/>
          <a:lstStyle/>
          <a:p>
            <a:pPr algn="ctr"/>
            <a:r>
              <a:rPr lang="en-GB" dirty="0">
                <a:latin typeface="Gill Sans Nova" panose="020B0602020104020203" pitchFamily="34" charset="0"/>
              </a:rPr>
              <a:t>Blood and Soul</a:t>
            </a:r>
          </a:p>
        </p:txBody>
      </p:sp>
      <p:sp>
        <p:nvSpPr>
          <p:cNvPr id="3" name="Content Placeholder 2">
            <a:extLst>
              <a:ext uri="{FF2B5EF4-FFF2-40B4-BE49-F238E27FC236}">
                <a16:creationId xmlns:a16="http://schemas.microsoft.com/office/drawing/2014/main" id="{64345D97-A18C-9338-2E0F-60498FFE17D4}"/>
              </a:ext>
            </a:extLst>
          </p:cNvPr>
          <p:cNvSpPr>
            <a:spLocks noGrp="1"/>
          </p:cNvSpPr>
          <p:nvPr>
            <p:ph idx="1"/>
          </p:nvPr>
        </p:nvSpPr>
        <p:spPr/>
        <p:txBody>
          <a:bodyPr/>
          <a:lstStyle/>
          <a:p>
            <a:r>
              <a:rPr lang="en-GB" dirty="0">
                <a:latin typeface="Gill Sans Nova" panose="020B0602020104020203" pitchFamily="34" charset="0"/>
              </a:rPr>
              <a:t>Of course, the pagan philosophers were divided themselves over the issue of blood-sacrifice: </a:t>
            </a:r>
            <a:r>
              <a:rPr lang="en-GB" b="1" dirty="0">
                <a:latin typeface="Gill Sans Nova" panose="020B0602020104020203" pitchFamily="34" charset="0"/>
              </a:rPr>
              <a:t>Porphyry</a:t>
            </a:r>
            <a:r>
              <a:rPr lang="en-GB" dirty="0">
                <a:latin typeface="Gill Sans Nova" panose="020B0602020104020203" pitchFamily="34" charset="0"/>
              </a:rPr>
              <a:t> was opposed, but </a:t>
            </a:r>
            <a:r>
              <a:rPr lang="en-GB" b="1" dirty="0">
                <a:latin typeface="Gill Sans Nova" panose="020B0602020104020203" pitchFamily="34" charset="0"/>
              </a:rPr>
              <a:t>Iamblichus</a:t>
            </a:r>
            <a:r>
              <a:rPr lang="en-GB" dirty="0">
                <a:latin typeface="Gill Sans Nova" panose="020B0602020104020203" pitchFamily="34" charset="0"/>
              </a:rPr>
              <a:t> supported it.</a:t>
            </a:r>
          </a:p>
          <a:p>
            <a:r>
              <a:rPr lang="en-GB" dirty="0">
                <a:latin typeface="Gill Sans Nova" panose="020B0602020104020203" pitchFamily="34" charset="0"/>
              </a:rPr>
              <a:t>In part, this division emerged from a division in their philosophical approaches. </a:t>
            </a:r>
          </a:p>
          <a:p>
            <a:pPr lvl="1"/>
            <a:r>
              <a:rPr lang="en-GB" dirty="0">
                <a:latin typeface="Gill Sans Nova" panose="020B0602020104020203" pitchFamily="34" charset="0"/>
              </a:rPr>
              <a:t>Porphyry was an </a:t>
            </a:r>
            <a:r>
              <a:rPr lang="en-GB" b="1" dirty="0">
                <a:latin typeface="Gill Sans Nova" panose="020B0602020104020203" pitchFamily="34" charset="0"/>
              </a:rPr>
              <a:t>intellectualist</a:t>
            </a:r>
            <a:r>
              <a:rPr lang="en-GB" dirty="0">
                <a:latin typeface="Gill Sans Nova" panose="020B0602020104020203" pitchFamily="34" charset="0"/>
              </a:rPr>
              <a:t>: the soul frees itself from the body by ascetic practices and philosophical contemplation. Blood-sacrifice taints the soul.</a:t>
            </a:r>
          </a:p>
          <a:p>
            <a:pPr lvl="1"/>
            <a:r>
              <a:rPr lang="en-GB" dirty="0">
                <a:latin typeface="Gill Sans Nova" panose="020B0602020104020203" pitchFamily="34" charset="0"/>
              </a:rPr>
              <a:t>Iamblichus, by contrast, emphasised </a:t>
            </a:r>
            <a:r>
              <a:rPr lang="en-GB" b="1" dirty="0">
                <a:latin typeface="Gill Sans Nova" panose="020B0602020104020203" pitchFamily="34" charset="0"/>
              </a:rPr>
              <a:t>theurgy</a:t>
            </a:r>
            <a:r>
              <a:rPr lang="en-GB" dirty="0">
                <a:latin typeface="Gill Sans Nova" panose="020B0602020104020203" pitchFamily="34" charset="0"/>
              </a:rPr>
              <a:t>: the philosopher can only ascend through divinatory rituals, which use material objects to commune with the gods. Blood-sacrifice is one such ritual.</a:t>
            </a:r>
          </a:p>
          <a:p>
            <a:endParaRPr lang="en-GB" dirty="0">
              <a:latin typeface="Gill Sans Nova" panose="020B0602020104020203" pitchFamily="34" charset="0"/>
            </a:endParaRPr>
          </a:p>
        </p:txBody>
      </p:sp>
    </p:spTree>
    <p:extLst>
      <p:ext uri="{BB962C8B-B14F-4D97-AF65-F5344CB8AC3E}">
        <p14:creationId xmlns:p14="http://schemas.microsoft.com/office/powerpoint/2010/main" val="1985357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7A570-285E-BEC0-290E-02604464E120}"/>
              </a:ext>
            </a:extLst>
          </p:cNvPr>
          <p:cNvSpPr>
            <a:spLocks noGrp="1"/>
          </p:cNvSpPr>
          <p:nvPr>
            <p:ph type="title"/>
          </p:nvPr>
        </p:nvSpPr>
        <p:spPr>
          <a:xfrm>
            <a:off x="836679" y="723899"/>
            <a:ext cx="6002110" cy="533402"/>
          </a:xfrm>
        </p:spPr>
        <p:txBody>
          <a:bodyPr>
            <a:normAutofit fontScale="90000"/>
          </a:bodyPr>
          <a:lstStyle/>
          <a:p>
            <a:r>
              <a:rPr lang="en-GB" sz="4000" dirty="0">
                <a:latin typeface="Gill Sans Nova" panose="020B0602020104020203" pitchFamily="34" charset="0"/>
              </a:rPr>
              <a:t>Constantine</a:t>
            </a:r>
          </a:p>
        </p:txBody>
      </p:sp>
      <p:sp>
        <p:nvSpPr>
          <p:cNvPr id="3" name="Content Placeholder 2">
            <a:extLst>
              <a:ext uri="{FF2B5EF4-FFF2-40B4-BE49-F238E27FC236}">
                <a16:creationId xmlns:a16="http://schemas.microsoft.com/office/drawing/2014/main" id="{80A4F101-1C0A-1202-8ABA-24BC20A06284}"/>
              </a:ext>
            </a:extLst>
          </p:cNvPr>
          <p:cNvSpPr>
            <a:spLocks noGrp="1"/>
          </p:cNvSpPr>
          <p:nvPr>
            <p:ph idx="1"/>
          </p:nvPr>
        </p:nvSpPr>
        <p:spPr>
          <a:xfrm>
            <a:off x="85725" y="1657350"/>
            <a:ext cx="6753065" cy="4476751"/>
          </a:xfrm>
        </p:spPr>
        <p:txBody>
          <a:bodyPr>
            <a:normAutofit/>
          </a:bodyPr>
          <a:lstStyle/>
          <a:p>
            <a:pPr>
              <a:lnSpc>
                <a:spcPct val="150000"/>
              </a:lnSpc>
            </a:pPr>
            <a:r>
              <a:rPr lang="en-GB" sz="1700" dirty="0">
                <a:latin typeface="Gill Sans Nova" panose="020B0602020104020203" pitchFamily="34" charset="0"/>
              </a:rPr>
              <a:t>Diocletian’s attempt at persecution is a disaster. Neither his officials, nor the people have the desire to persecute.</a:t>
            </a:r>
          </a:p>
          <a:p>
            <a:pPr>
              <a:lnSpc>
                <a:spcPct val="150000"/>
              </a:lnSpc>
            </a:pPr>
            <a:r>
              <a:rPr lang="en-GB" sz="1700" dirty="0">
                <a:latin typeface="Gill Sans Nova" panose="020B0602020104020203" pitchFamily="34" charset="0"/>
              </a:rPr>
              <a:t>Diocletian himself retires in 305, along with his co-Augustus </a:t>
            </a:r>
            <a:r>
              <a:rPr lang="en-GB" sz="1700" b="1" dirty="0" err="1">
                <a:latin typeface="Gill Sans Nova" panose="020B0602020104020203" pitchFamily="34" charset="0"/>
              </a:rPr>
              <a:t>Maximian</a:t>
            </a:r>
            <a:r>
              <a:rPr lang="en-GB" sz="1700" dirty="0">
                <a:latin typeface="Gill Sans Nova" panose="020B0602020104020203" pitchFamily="34" charset="0"/>
              </a:rPr>
              <a:t>. Their successors - Maxentius and Constantine – are pro-Christian; the Emperor Galerius institutes prayer, rather than sacrifice, as proof of citizens’ loyalty. </a:t>
            </a:r>
          </a:p>
          <a:p>
            <a:pPr>
              <a:lnSpc>
                <a:spcPct val="150000"/>
              </a:lnSpc>
            </a:pPr>
            <a:r>
              <a:rPr lang="en-GB" sz="1700" dirty="0">
                <a:latin typeface="Gill Sans Nova" panose="020B0602020104020203" pitchFamily="34" charset="0"/>
              </a:rPr>
              <a:t>Constantine defeats </a:t>
            </a:r>
            <a:r>
              <a:rPr lang="en-GB" sz="1700" dirty="0" err="1">
                <a:latin typeface="Gill Sans Nova" panose="020B0602020104020203" pitchFamily="34" charset="0"/>
              </a:rPr>
              <a:t>Maximian</a:t>
            </a:r>
            <a:r>
              <a:rPr lang="en-GB" sz="1700" dirty="0">
                <a:latin typeface="Gill Sans Nova" panose="020B0602020104020203" pitchFamily="34" charset="0"/>
              </a:rPr>
              <a:t> in 312 and </a:t>
            </a:r>
            <a:r>
              <a:rPr lang="en-GB" sz="1700" dirty="0" err="1">
                <a:latin typeface="Gill Sans Nova" panose="020B0602020104020203" pitchFamily="34" charset="0"/>
              </a:rPr>
              <a:t>Licinius</a:t>
            </a:r>
            <a:r>
              <a:rPr lang="en-GB" sz="1700" dirty="0">
                <a:latin typeface="Gill Sans Nova" panose="020B0602020104020203" pitchFamily="34" charset="0"/>
              </a:rPr>
              <a:t> in 324. Under his rule, toleration of the Christian faith is firmly established.</a:t>
            </a:r>
          </a:p>
          <a:p>
            <a:pPr>
              <a:lnSpc>
                <a:spcPct val="150000"/>
              </a:lnSpc>
            </a:pPr>
            <a:r>
              <a:rPr lang="en-GB" sz="1700" dirty="0">
                <a:latin typeface="Gill Sans Nova" panose="020B0602020104020203" pitchFamily="34" charset="0"/>
              </a:rPr>
              <a:t>Constantine is a </a:t>
            </a:r>
            <a:r>
              <a:rPr lang="en-GB" sz="1700" b="1" dirty="0">
                <a:latin typeface="Gill Sans Nova" panose="020B0602020104020203" pitchFamily="34" charset="0"/>
              </a:rPr>
              <a:t>catechumen</a:t>
            </a:r>
            <a:r>
              <a:rPr lang="en-GB" sz="1700" dirty="0">
                <a:latin typeface="Gill Sans Nova" panose="020B0602020104020203" pitchFamily="34" charset="0"/>
              </a:rPr>
              <a:t> from around 312: he only converts on his deathbed, in 337 (as was fashionable then)!</a:t>
            </a:r>
          </a:p>
        </p:txBody>
      </p:sp>
      <p:pic>
        <p:nvPicPr>
          <p:cNvPr id="4" name="Picture 3">
            <a:extLst>
              <a:ext uri="{FF2B5EF4-FFF2-40B4-BE49-F238E27FC236}">
                <a16:creationId xmlns:a16="http://schemas.microsoft.com/office/drawing/2014/main" id="{61BC3E1D-954A-5243-ECFE-C5DA858FCFB3}"/>
              </a:ext>
            </a:extLst>
          </p:cNvPr>
          <p:cNvPicPr>
            <a:picLocks noChangeAspect="1"/>
          </p:cNvPicPr>
          <p:nvPr/>
        </p:nvPicPr>
        <p:blipFill rotWithShape="1">
          <a:blip r:embed="rId2"/>
          <a:srcRect r="-3" b="4186"/>
          <a:stretch/>
        </p:blipFill>
        <p:spPr>
          <a:xfrm>
            <a:off x="7199440" y="10"/>
            <a:ext cx="4992560" cy="6857990"/>
          </a:xfrm>
          <a:prstGeom prst="rect">
            <a:avLst/>
          </a:prstGeom>
          <a:effectLst/>
        </p:spPr>
      </p:pic>
    </p:spTree>
    <p:extLst>
      <p:ext uri="{BB962C8B-B14F-4D97-AF65-F5344CB8AC3E}">
        <p14:creationId xmlns:p14="http://schemas.microsoft.com/office/powerpoint/2010/main" val="578689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745A7-D144-DAFA-CFA5-A016CFF307D6}"/>
              </a:ext>
            </a:extLst>
          </p:cNvPr>
          <p:cNvSpPr>
            <a:spLocks noGrp="1"/>
          </p:cNvSpPr>
          <p:nvPr>
            <p:ph type="title"/>
          </p:nvPr>
        </p:nvSpPr>
        <p:spPr/>
        <p:txBody>
          <a:bodyPr/>
          <a:lstStyle/>
          <a:p>
            <a:pPr algn="ctr"/>
            <a:r>
              <a:rPr lang="en-GB" dirty="0">
                <a:latin typeface="Gill Sans Nova" panose="020B0602020104020203" pitchFamily="34" charset="0"/>
              </a:rPr>
              <a:t>Ruptures</a:t>
            </a:r>
          </a:p>
        </p:txBody>
      </p:sp>
      <p:sp>
        <p:nvSpPr>
          <p:cNvPr id="3" name="Content Placeholder 2">
            <a:extLst>
              <a:ext uri="{FF2B5EF4-FFF2-40B4-BE49-F238E27FC236}">
                <a16:creationId xmlns:a16="http://schemas.microsoft.com/office/drawing/2014/main" id="{C9416F4B-0B7E-9B79-9BD5-2948C3DEB460}"/>
              </a:ext>
            </a:extLst>
          </p:cNvPr>
          <p:cNvSpPr>
            <a:spLocks noGrp="1"/>
          </p:cNvSpPr>
          <p:nvPr>
            <p:ph idx="1"/>
          </p:nvPr>
        </p:nvSpPr>
        <p:spPr>
          <a:xfrm>
            <a:off x="838200" y="1690688"/>
            <a:ext cx="10515600" cy="4486275"/>
          </a:xfrm>
        </p:spPr>
        <p:txBody>
          <a:bodyPr>
            <a:normAutofit fontScale="62500" lnSpcReduction="20000"/>
          </a:bodyPr>
          <a:lstStyle/>
          <a:p>
            <a:pPr>
              <a:lnSpc>
                <a:spcPct val="160000"/>
              </a:lnSpc>
            </a:pPr>
            <a:r>
              <a:rPr lang="en-GB" dirty="0">
                <a:latin typeface="Gill Sans Nova" panose="020B0602020104020203" pitchFamily="34" charset="0"/>
              </a:rPr>
              <a:t>Constantine’s accession made the internal disputes in the Neo-Platonists far less relevant. But what of the disputes within Christianity itself?</a:t>
            </a:r>
          </a:p>
          <a:p>
            <a:pPr>
              <a:lnSpc>
                <a:spcPct val="160000"/>
              </a:lnSpc>
            </a:pPr>
            <a:r>
              <a:rPr lang="en-GB" dirty="0">
                <a:latin typeface="Gill Sans Nova" panose="020B0602020104020203" pitchFamily="34" charset="0"/>
              </a:rPr>
              <a:t>Christianity, as we’ve seen, is </a:t>
            </a:r>
            <a:r>
              <a:rPr lang="en-GB" b="1" dirty="0">
                <a:latin typeface="Gill Sans Nova" panose="020B0602020104020203" pitchFamily="34" charset="0"/>
              </a:rPr>
              <a:t>monotheist</a:t>
            </a:r>
            <a:r>
              <a:rPr lang="en-GB" dirty="0">
                <a:latin typeface="Gill Sans Nova" panose="020B0602020104020203" pitchFamily="34" charset="0"/>
              </a:rPr>
              <a:t>. But it also faces a tricky question: what is the relationship between Jesus and God?</a:t>
            </a:r>
          </a:p>
          <a:p>
            <a:pPr>
              <a:lnSpc>
                <a:spcPct val="160000"/>
              </a:lnSpc>
            </a:pPr>
            <a:r>
              <a:rPr lang="en-GB" dirty="0">
                <a:latin typeface="Gill Sans Nova" panose="020B0602020104020203" pitchFamily="34" charset="0"/>
              </a:rPr>
              <a:t>Early Christianity saw challenges from the </a:t>
            </a:r>
            <a:r>
              <a:rPr lang="en-GB" b="1" dirty="0">
                <a:latin typeface="Gill Sans Nova" panose="020B0602020104020203" pitchFamily="34" charset="0"/>
              </a:rPr>
              <a:t>Gnostics</a:t>
            </a:r>
            <a:r>
              <a:rPr lang="en-GB" dirty="0">
                <a:latin typeface="Gill Sans Nova" panose="020B0602020104020203" pitchFamily="34" charset="0"/>
              </a:rPr>
              <a:t>, who claimed to have “secret gospels” (e.g. the </a:t>
            </a:r>
            <a:r>
              <a:rPr lang="en-GB" b="1" dirty="0">
                <a:latin typeface="Gill Sans Nova" panose="020B0602020104020203" pitchFamily="34" charset="0"/>
              </a:rPr>
              <a:t>Apocryphon of St. John</a:t>
            </a:r>
            <a:r>
              <a:rPr lang="en-GB" dirty="0">
                <a:latin typeface="Gill Sans Nova" panose="020B0602020104020203" pitchFamily="34" charset="0"/>
              </a:rPr>
              <a:t>), which derived their cosmology from Platonic Gnosticism. There was also the challenge of the </a:t>
            </a:r>
            <a:r>
              <a:rPr lang="en-GB" b="1" dirty="0">
                <a:latin typeface="Gill Sans Nova" panose="020B0602020104020203" pitchFamily="34" charset="0"/>
              </a:rPr>
              <a:t>Marcionists</a:t>
            </a:r>
            <a:r>
              <a:rPr lang="en-GB" dirty="0">
                <a:latin typeface="Gill Sans Nova" panose="020B0602020104020203" pitchFamily="34" charset="0"/>
              </a:rPr>
              <a:t>, who taught that the God of the Old Testament was different from the God of the New.</a:t>
            </a:r>
          </a:p>
          <a:p>
            <a:pPr>
              <a:lnSpc>
                <a:spcPct val="160000"/>
              </a:lnSpc>
            </a:pPr>
            <a:r>
              <a:rPr lang="en-GB" dirty="0">
                <a:latin typeface="Gill Sans Nova" panose="020B0602020104020203" pitchFamily="34" charset="0"/>
              </a:rPr>
              <a:t>This problem was resolved by </a:t>
            </a:r>
            <a:r>
              <a:rPr lang="en-GB" b="1" dirty="0">
                <a:latin typeface="Gill Sans Nova" panose="020B0602020104020203" pitchFamily="34" charset="0"/>
              </a:rPr>
              <a:t>Irenaeus</a:t>
            </a:r>
            <a:r>
              <a:rPr lang="en-GB" dirty="0">
                <a:latin typeface="Gill Sans Nova" panose="020B0602020104020203" pitchFamily="34" charset="0"/>
              </a:rPr>
              <a:t>. What’s canonical or not is decided by </a:t>
            </a:r>
            <a:r>
              <a:rPr lang="en-GB" b="1" dirty="0">
                <a:latin typeface="Gill Sans Nova" panose="020B0602020104020203" pitchFamily="34" charset="0"/>
              </a:rPr>
              <a:t>authority </a:t>
            </a:r>
            <a:r>
              <a:rPr lang="en-GB" dirty="0">
                <a:latin typeface="Gill Sans Nova" panose="020B0602020104020203" pitchFamily="34" charset="0"/>
              </a:rPr>
              <a:t>and </a:t>
            </a:r>
            <a:r>
              <a:rPr lang="en-GB" b="1" dirty="0">
                <a:latin typeface="Gill Sans Nova" panose="020B0602020104020203" pitchFamily="34" charset="0"/>
              </a:rPr>
              <a:t>tradition</a:t>
            </a:r>
            <a:r>
              <a:rPr lang="en-GB" dirty="0">
                <a:latin typeface="Gill Sans Nova" panose="020B0602020104020203" pitchFamily="34" charset="0"/>
              </a:rPr>
              <a:t>: there are no secret teachings; questions of doctrine are decided by the Church authorities. </a:t>
            </a:r>
            <a:endParaRPr lang="en-GB" dirty="0"/>
          </a:p>
        </p:txBody>
      </p:sp>
    </p:spTree>
    <p:extLst>
      <p:ext uri="{BB962C8B-B14F-4D97-AF65-F5344CB8AC3E}">
        <p14:creationId xmlns:p14="http://schemas.microsoft.com/office/powerpoint/2010/main" val="1706080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17378-8EC5-D97C-4467-255E6775FB8A}"/>
              </a:ext>
            </a:extLst>
          </p:cNvPr>
          <p:cNvSpPr>
            <a:spLocks noGrp="1"/>
          </p:cNvSpPr>
          <p:nvPr>
            <p:ph type="title"/>
          </p:nvPr>
        </p:nvSpPr>
        <p:spPr/>
        <p:txBody>
          <a:bodyPr/>
          <a:lstStyle/>
          <a:p>
            <a:pPr algn="ctr"/>
            <a:r>
              <a:rPr lang="en-GB" dirty="0">
                <a:latin typeface="Gill Sans Nova" panose="020B0602020104020203" pitchFamily="34" charset="0"/>
              </a:rPr>
              <a:t>Christian Platonism</a:t>
            </a:r>
          </a:p>
        </p:txBody>
      </p:sp>
      <p:sp>
        <p:nvSpPr>
          <p:cNvPr id="3" name="Content Placeholder 2">
            <a:extLst>
              <a:ext uri="{FF2B5EF4-FFF2-40B4-BE49-F238E27FC236}">
                <a16:creationId xmlns:a16="http://schemas.microsoft.com/office/drawing/2014/main" id="{4EB2D2EA-CEFA-E455-A8A3-6005D8ADC606}"/>
              </a:ext>
            </a:extLst>
          </p:cNvPr>
          <p:cNvSpPr>
            <a:spLocks noGrp="1"/>
          </p:cNvSpPr>
          <p:nvPr>
            <p:ph idx="1"/>
          </p:nvPr>
        </p:nvSpPr>
        <p:spPr/>
        <p:txBody>
          <a:bodyPr>
            <a:normAutofit lnSpcReduction="10000"/>
          </a:bodyPr>
          <a:lstStyle/>
          <a:p>
            <a:r>
              <a:rPr lang="en-GB" dirty="0">
                <a:latin typeface="Gill Sans Nova" panose="020B0602020104020203" pitchFamily="34" charset="0"/>
              </a:rPr>
              <a:t>The development of Christian doctrine is deeply indebted to Platonism, as we’ve seen. Jesus, after all, is the </a:t>
            </a:r>
            <a:r>
              <a:rPr lang="en-GB" b="1" dirty="0">
                <a:latin typeface="Gill Sans Nova" panose="020B0602020104020203" pitchFamily="34" charset="0"/>
              </a:rPr>
              <a:t>Logos</a:t>
            </a:r>
            <a:r>
              <a:rPr lang="en-GB" dirty="0">
                <a:latin typeface="Gill Sans Nova" panose="020B0602020104020203" pitchFamily="34" charset="0"/>
              </a:rPr>
              <a:t>: “in the beginning was the Word…”.</a:t>
            </a:r>
          </a:p>
          <a:p>
            <a:r>
              <a:rPr lang="en-GB" dirty="0">
                <a:latin typeface="Gill Sans Nova" panose="020B0602020104020203" pitchFamily="34" charset="0"/>
              </a:rPr>
              <a:t>Platonic themes in Christianity are emphasised by </a:t>
            </a:r>
            <a:r>
              <a:rPr lang="en-GB" b="1" dirty="0">
                <a:latin typeface="Gill Sans Nova" panose="020B0602020104020203" pitchFamily="34" charset="0"/>
              </a:rPr>
              <a:t>Justin Martyr</a:t>
            </a:r>
            <a:r>
              <a:rPr lang="en-GB" dirty="0">
                <a:latin typeface="Gill Sans Nova" panose="020B0602020104020203" pitchFamily="34" charset="0"/>
              </a:rPr>
              <a:t>, </a:t>
            </a:r>
            <a:r>
              <a:rPr lang="en-GB" b="1" dirty="0">
                <a:latin typeface="Gill Sans Nova" panose="020B0602020104020203" pitchFamily="34" charset="0"/>
              </a:rPr>
              <a:t>Clement of Alexandria</a:t>
            </a:r>
            <a:r>
              <a:rPr lang="en-GB" dirty="0">
                <a:latin typeface="Gill Sans Nova" panose="020B0602020104020203" pitchFamily="34" charset="0"/>
              </a:rPr>
              <a:t>, but above all by </a:t>
            </a:r>
            <a:r>
              <a:rPr lang="en-GB" b="1" dirty="0">
                <a:latin typeface="Gill Sans Nova" panose="020B0602020104020203" pitchFamily="34" charset="0"/>
              </a:rPr>
              <a:t>Origen. </a:t>
            </a:r>
            <a:r>
              <a:rPr lang="en-GB" dirty="0">
                <a:latin typeface="Gill Sans Nova" panose="020B0602020104020203" pitchFamily="34" charset="0"/>
              </a:rPr>
              <a:t>Before that, there is the figure of </a:t>
            </a:r>
            <a:r>
              <a:rPr lang="en-GB" b="1" dirty="0">
                <a:latin typeface="Gill Sans Nova" panose="020B0602020104020203" pitchFamily="34" charset="0"/>
              </a:rPr>
              <a:t>Philo of Alexandria</a:t>
            </a:r>
            <a:r>
              <a:rPr lang="en-GB" dirty="0">
                <a:latin typeface="Gill Sans Nova" panose="020B0602020104020203" pitchFamily="34" charset="0"/>
              </a:rPr>
              <a:t> for Judaism.</a:t>
            </a:r>
          </a:p>
          <a:p>
            <a:r>
              <a:rPr lang="en-GB" dirty="0">
                <a:latin typeface="Gill Sans Nova" panose="020B0602020104020203" pitchFamily="34" charset="0"/>
              </a:rPr>
              <a:t>These figures not only embrace a broadly-Platonic philosophy, but also their approaches to the text: the desire to form canonical texts, and the use of </a:t>
            </a:r>
            <a:r>
              <a:rPr lang="en-GB" b="1" dirty="0">
                <a:latin typeface="Gill Sans Nova" panose="020B0602020104020203" pitchFamily="34" charset="0"/>
              </a:rPr>
              <a:t>allegoresis</a:t>
            </a:r>
            <a:r>
              <a:rPr lang="en-GB" dirty="0">
                <a:latin typeface="Gill Sans Nova" panose="020B0602020104020203" pitchFamily="34" charset="0"/>
              </a:rPr>
              <a:t>.</a:t>
            </a:r>
          </a:p>
          <a:p>
            <a:r>
              <a:rPr lang="en-GB" dirty="0">
                <a:latin typeface="Gill Sans Nova" panose="020B0602020104020203" pitchFamily="34" charset="0"/>
              </a:rPr>
              <a:t>But they face the same problem as Plato’s interpreters. What exactly is the relationship between God (the First Principle) and the Logos?</a:t>
            </a:r>
          </a:p>
          <a:p>
            <a:endParaRPr lang="en-GB" dirty="0">
              <a:latin typeface="Gill Sans Nova" panose="020B0602020104020203" pitchFamily="34" charset="0"/>
            </a:endParaRPr>
          </a:p>
        </p:txBody>
      </p:sp>
    </p:spTree>
    <p:extLst>
      <p:ext uri="{BB962C8B-B14F-4D97-AF65-F5344CB8AC3E}">
        <p14:creationId xmlns:p14="http://schemas.microsoft.com/office/powerpoint/2010/main" val="2566831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F91C4-DEE9-E636-A249-69D137486A83}"/>
              </a:ext>
            </a:extLst>
          </p:cNvPr>
          <p:cNvSpPr>
            <a:spLocks noGrp="1"/>
          </p:cNvSpPr>
          <p:nvPr>
            <p:ph type="title"/>
          </p:nvPr>
        </p:nvSpPr>
        <p:spPr/>
        <p:txBody>
          <a:bodyPr/>
          <a:lstStyle/>
          <a:p>
            <a:pPr algn="ctr"/>
            <a:r>
              <a:rPr lang="en-GB" dirty="0">
                <a:latin typeface="Gill Sans Nova" panose="020B0602020104020203" pitchFamily="34" charset="0"/>
              </a:rPr>
              <a:t>Logos and Slogans</a:t>
            </a:r>
          </a:p>
        </p:txBody>
      </p:sp>
      <p:sp>
        <p:nvSpPr>
          <p:cNvPr id="3" name="Content Placeholder 2">
            <a:extLst>
              <a:ext uri="{FF2B5EF4-FFF2-40B4-BE49-F238E27FC236}">
                <a16:creationId xmlns:a16="http://schemas.microsoft.com/office/drawing/2014/main" id="{352F8D57-9596-A6A8-2628-0BDBC41E7E12}"/>
              </a:ext>
            </a:extLst>
          </p:cNvPr>
          <p:cNvSpPr>
            <a:spLocks noGrp="1"/>
          </p:cNvSpPr>
          <p:nvPr>
            <p:ph idx="1"/>
          </p:nvPr>
        </p:nvSpPr>
        <p:spPr/>
        <p:txBody>
          <a:bodyPr>
            <a:normAutofit lnSpcReduction="10000"/>
          </a:bodyPr>
          <a:lstStyle/>
          <a:p>
            <a:r>
              <a:rPr lang="en-GB" dirty="0">
                <a:latin typeface="Gill Sans Nova" panose="020B0602020104020203" pitchFamily="34" charset="0"/>
              </a:rPr>
              <a:t>Taking their cue from Plato’s </a:t>
            </a:r>
            <a:r>
              <a:rPr lang="en-GB" i="1" dirty="0">
                <a:latin typeface="Gill Sans Nova" panose="020B0602020104020203" pitchFamily="34" charset="0"/>
              </a:rPr>
              <a:t>Timaeus</a:t>
            </a:r>
            <a:r>
              <a:rPr lang="en-GB" dirty="0">
                <a:latin typeface="Gill Sans Nova" panose="020B0602020104020203" pitchFamily="34" charset="0"/>
              </a:rPr>
              <a:t> and Aristotle’s </a:t>
            </a:r>
            <a:r>
              <a:rPr lang="en-GB" i="1" dirty="0">
                <a:latin typeface="Gill Sans Nova" panose="020B0602020104020203" pitchFamily="34" charset="0"/>
              </a:rPr>
              <a:t>Metaphysics</a:t>
            </a:r>
            <a:r>
              <a:rPr lang="en-GB" dirty="0">
                <a:latin typeface="Gill Sans Nova" panose="020B0602020104020203" pitchFamily="34" charset="0"/>
              </a:rPr>
              <a:t>, ancient thinkers invoke a whole panoply of gods.</a:t>
            </a:r>
          </a:p>
          <a:p>
            <a:r>
              <a:rPr lang="en-GB" dirty="0">
                <a:latin typeface="Gill Sans Nova" panose="020B0602020104020203" pitchFamily="34" charset="0"/>
              </a:rPr>
              <a:t>Usually this is a triad:</a:t>
            </a:r>
          </a:p>
          <a:p>
            <a:pPr lvl="1"/>
            <a:r>
              <a:rPr lang="en-GB" dirty="0">
                <a:latin typeface="Gill Sans Nova" panose="020B0602020104020203" pitchFamily="34" charset="0"/>
              </a:rPr>
              <a:t>The </a:t>
            </a:r>
            <a:r>
              <a:rPr lang="en-GB" b="1" dirty="0">
                <a:latin typeface="Gill Sans Nova" panose="020B0602020104020203" pitchFamily="34" charset="0"/>
              </a:rPr>
              <a:t>First Principle </a:t>
            </a:r>
            <a:r>
              <a:rPr lang="en-GB" dirty="0">
                <a:latin typeface="Gill Sans Nova" panose="020B0602020104020203" pitchFamily="34" charset="0"/>
              </a:rPr>
              <a:t>(usually identified with Being itself)</a:t>
            </a:r>
          </a:p>
          <a:p>
            <a:pPr lvl="1"/>
            <a:r>
              <a:rPr lang="en-GB" dirty="0">
                <a:latin typeface="Gill Sans Nova" panose="020B0602020104020203" pitchFamily="34" charset="0"/>
              </a:rPr>
              <a:t>The </a:t>
            </a:r>
            <a:r>
              <a:rPr lang="en-GB" b="1" dirty="0">
                <a:latin typeface="Gill Sans Nova" panose="020B0602020104020203" pitchFamily="34" charset="0"/>
              </a:rPr>
              <a:t>Logos </a:t>
            </a:r>
            <a:r>
              <a:rPr lang="en-GB" dirty="0">
                <a:latin typeface="Gill Sans Nova" panose="020B0602020104020203" pitchFamily="34" charset="0"/>
              </a:rPr>
              <a:t>(the intelligible principle)</a:t>
            </a:r>
          </a:p>
          <a:p>
            <a:pPr lvl="1"/>
            <a:r>
              <a:rPr lang="en-GB" dirty="0">
                <a:latin typeface="Gill Sans Nova" panose="020B0602020104020203" pitchFamily="34" charset="0"/>
              </a:rPr>
              <a:t>The </a:t>
            </a:r>
            <a:r>
              <a:rPr lang="en-GB" b="1" dirty="0">
                <a:latin typeface="Gill Sans Nova" panose="020B0602020104020203" pitchFamily="34" charset="0"/>
              </a:rPr>
              <a:t>World-Soul </a:t>
            </a:r>
            <a:r>
              <a:rPr lang="en-GB" dirty="0">
                <a:latin typeface="Gill Sans Nova" panose="020B0602020104020203" pitchFamily="34" charset="0"/>
              </a:rPr>
              <a:t>(the pattern by which the world is made).</a:t>
            </a:r>
          </a:p>
          <a:p>
            <a:r>
              <a:rPr lang="en-GB" dirty="0">
                <a:latin typeface="Gill Sans Nova" panose="020B0602020104020203" pitchFamily="34" charset="0"/>
              </a:rPr>
              <a:t>There is a thorny, but somewhat obscure debate about how these principles interact. Are they three substances, or one? And are they co-equals, or are they subordinated to each other?</a:t>
            </a:r>
          </a:p>
          <a:p>
            <a:r>
              <a:rPr lang="en-GB" dirty="0">
                <a:latin typeface="Gill Sans Nova" panose="020B0602020104020203" pitchFamily="34" charset="0"/>
              </a:rPr>
              <a:t>Plotinus, and following him Porphyry, teaches the formula of one </a:t>
            </a:r>
            <a:r>
              <a:rPr lang="en-GB" b="1" dirty="0">
                <a:latin typeface="Gill Sans Nova" panose="020B0602020104020203" pitchFamily="34" charset="0"/>
              </a:rPr>
              <a:t>substance</a:t>
            </a:r>
            <a:r>
              <a:rPr lang="en-GB" dirty="0">
                <a:latin typeface="Gill Sans Nova" panose="020B0602020104020203" pitchFamily="34" charset="0"/>
              </a:rPr>
              <a:t> with three </a:t>
            </a:r>
            <a:r>
              <a:rPr lang="en-GB" b="1" dirty="0" err="1">
                <a:latin typeface="Gill Sans Nova" panose="020B0602020104020203" pitchFamily="34" charset="0"/>
              </a:rPr>
              <a:t>hypostaseis</a:t>
            </a:r>
            <a:r>
              <a:rPr lang="en-GB" b="1" dirty="0">
                <a:latin typeface="Gill Sans Nova" panose="020B0602020104020203" pitchFamily="34" charset="0"/>
              </a:rPr>
              <a:t>.</a:t>
            </a:r>
            <a:endParaRPr lang="en-GB" dirty="0">
              <a:latin typeface="Gill Sans Nova" panose="020B0602020104020203" pitchFamily="34" charset="0"/>
            </a:endParaRPr>
          </a:p>
        </p:txBody>
      </p:sp>
    </p:spTree>
    <p:extLst>
      <p:ext uri="{BB962C8B-B14F-4D97-AF65-F5344CB8AC3E}">
        <p14:creationId xmlns:p14="http://schemas.microsoft.com/office/powerpoint/2010/main" val="2157910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ECCF-5001-04B1-7304-C4BD406812BD}"/>
              </a:ext>
            </a:extLst>
          </p:cNvPr>
          <p:cNvSpPr>
            <a:spLocks noGrp="1"/>
          </p:cNvSpPr>
          <p:nvPr>
            <p:ph type="title"/>
          </p:nvPr>
        </p:nvSpPr>
        <p:spPr/>
        <p:txBody>
          <a:bodyPr/>
          <a:lstStyle/>
          <a:p>
            <a:pPr algn="ctr"/>
            <a:r>
              <a:rPr lang="en-GB" dirty="0">
                <a:latin typeface="Gill Sans Nova" panose="020B0602020104020203" pitchFamily="34" charset="0"/>
              </a:rPr>
              <a:t>The Arian Controversy</a:t>
            </a:r>
          </a:p>
        </p:txBody>
      </p:sp>
      <p:sp>
        <p:nvSpPr>
          <p:cNvPr id="3" name="Content Placeholder 2">
            <a:extLst>
              <a:ext uri="{FF2B5EF4-FFF2-40B4-BE49-F238E27FC236}">
                <a16:creationId xmlns:a16="http://schemas.microsoft.com/office/drawing/2014/main" id="{C6452C64-E6DC-CE54-FF65-FA8C09C43815}"/>
              </a:ext>
            </a:extLst>
          </p:cNvPr>
          <p:cNvSpPr>
            <a:spLocks noGrp="1"/>
          </p:cNvSpPr>
          <p:nvPr>
            <p:ph idx="1"/>
          </p:nvPr>
        </p:nvSpPr>
        <p:spPr/>
        <p:txBody>
          <a:bodyPr/>
          <a:lstStyle/>
          <a:p>
            <a:r>
              <a:rPr lang="en-GB" dirty="0">
                <a:latin typeface="Gill Sans Nova" panose="020B0602020104020203" pitchFamily="34" charset="0"/>
              </a:rPr>
              <a:t>Constantine hopes to re-unify the Roman world under the Christian banner. The Bishops would be mediators between Emperor and the citizens.</a:t>
            </a:r>
          </a:p>
          <a:p>
            <a:r>
              <a:rPr lang="en-GB" dirty="0">
                <a:latin typeface="Gill Sans Nova" panose="020B0602020104020203" pitchFamily="34" charset="0"/>
              </a:rPr>
              <a:t>However, the Christians are riven with a doctrinal dispute concerning the Alexandrian Presbyter </a:t>
            </a:r>
            <a:r>
              <a:rPr lang="en-GB" b="1" dirty="0">
                <a:latin typeface="Gill Sans Nova" panose="020B0602020104020203" pitchFamily="34" charset="0"/>
              </a:rPr>
              <a:t>Arius</a:t>
            </a:r>
            <a:r>
              <a:rPr lang="en-GB" dirty="0">
                <a:latin typeface="Gill Sans Nova" panose="020B0602020104020203" pitchFamily="34" charset="0"/>
              </a:rPr>
              <a:t>. He denies Christ’s divinity: the Son was created; is later than the father; is created out of nothing, and subject to moral change; and is a distinct (though similar) substance.</a:t>
            </a:r>
          </a:p>
          <a:p>
            <a:r>
              <a:rPr lang="en-GB" dirty="0">
                <a:latin typeface="Gill Sans Nova" panose="020B0602020104020203" pitchFamily="34" charset="0"/>
              </a:rPr>
              <a:t>He is condemned by the Alexandrian Bishop </a:t>
            </a:r>
            <a:r>
              <a:rPr lang="en-GB" b="1" dirty="0">
                <a:latin typeface="Gill Sans Nova" panose="020B0602020104020203" pitchFamily="34" charset="0"/>
              </a:rPr>
              <a:t>Alexander</a:t>
            </a:r>
            <a:r>
              <a:rPr lang="en-GB" dirty="0">
                <a:latin typeface="Gill Sans Nova" panose="020B0602020104020203" pitchFamily="34" charset="0"/>
              </a:rPr>
              <a:t>, but is supported by the </a:t>
            </a:r>
            <a:r>
              <a:rPr lang="en-GB" dirty="0" err="1">
                <a:latin typeface="Gill Sans Nova" panose="020B0602020104020203" pitchFamily="34" charset="0"/>
              </a:rPr>
              <a:t>Nicomedian</a:t>
            </a:r>
            <a:r>
              <a:rPr lang="en-GB" dirty="0">
                <a:latin typeface="Gill Sans Nova" panose="020B0602020104020203" pitchFamily="34" charset="0"/>
              </a:rPr>
              <a:t> Bishop </a:t>
            </a:r>
            <a:r>
              <a:rPr lang="en-GB" b="1" dirty="0">
                <a:latin typeface="Gill Sans Nova" panose="020B0602020104020203" pitchFamily="34" charset="0"/>
              </a:rPr>
              <a:t>Eusebius. </a:t>
            </a:r>
          </a:p>
          <a:p>
            <a:r>
              <a:rPr lang="en-GB" dirty="0">
                <a:latin typeface="Gill Sans Nova" panose="020B0602020104020203" pitchFamily="34" charset="0"/>
              </a:rPr>
              <a:t>In fact Eusebius’ formulation really pours fuel onto the fire…</a:t>
            </a:r>
          </a:p>
        </p:txBody>
      </p:sp>
    </p:spTree>
    <p:extLst>
      <p:ext uri="{BB962C8B-B14F-4D97-AF65-F5344CB8AC3E}">
        <p14:creationId xmlns:p14="http://schemas.microsoft.com/office/powerpoint/2010/main" val="3993999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9E739-8B2D-E18D-D82D-F8812A14CC61}"/>
              </a:ext>
            </a:extLst>
          </p:cNvPr>
          <p:cNvSpPr>
            <a:spLocks noGrp="1"/>
          </p:cNvSpPr>
          <p:nvPr>
            <p:ph type="title"/>
          </p:nvPr>
        </p:nvSpPr>
        <p:spPr/>
        <p:txBody>
          <a:bodyPr/>
          <a:lstStyle/>
          <a:p>
            <a:pPr algn="ctr"/>
            <a:r>
              <a:rPr lang="en-GB" dirty="0">
                <a:latin typeface="Gill Sans Nova" panose="020B0602020104020203" pitchFamily="34" charset="0"/>
              </a:rPr>
              <a:t>Various Heresies…</a:t>
            </a:r>
          </a:p>
        </p:txBody>
      </p:sp>
      <p:sp>
        <p:nvSpPr>
          <p:cNvPr id="3" name="Content Placeholder 2">
            <a:extLst>
              <a:ext uri="{FF2B5EF4-FFF2-40B4-BE49-F238E27FC236}">
                <a16:creationId xmlns:a16="http://schemas.microsoft.com/office/drawing/2014/main" id="{40D4EFB6-9D28-BBE1-AC50-537A7E822E49}"/>
              </a:ext>
            </a:extLst>
          </p:cNvPr>
          <p:cNvSpPr>
            <a:spLocks noGrp="1"/>
          </p:cNvSpPr>
          <p:nvPr>
            <p:ph idx="1"/>
          </p:nvPr>
        </p:nvSpPr>
        <p:spPr>
          <a:xfrm>
            <a:off x="838200" y="1553592"/>
            <a:ext cx="10515600" cy="4623371"/>
          </a:xfrm>
        </p:spPr>
        <p:txBody>
          <a:bodyPr>
            <a:normAutofit fontScale="55000" lnSpcReduction="20000"/>
          </a:bodyPr>
          <a:lstStyle/>
          <a:p>
            <a:pPr>
              <a:lnSpc>
                <a:spcPct val="170000"/>
              </a:lnSpc>
            </a:pPr>
            <a:r>
              <a:rPr lang="en-GB" dirty="0">
                <a:latin typeface="Gill Sans Nova" panose="020B0602020104020203" pitchFamily="34" charset="0"/>
              </a:rPr>
              <a:t>In fact, there are several precursors to Arianism: e.g. that Christ was a subordinate God, who dons flesh; or that Christ is created, but ascends to godhood.</a:t>
            </a:r>
          </a:p>
          <a:p>
            <a:pPr>
              <a:lnSpc>
                <a:spcPct val="170000"/>
              </a:lnSpc>
            </a:pPr>
            <a:r>
              <a:rPr lang="en-GB" dirty="0">
                <a:latin typeface="Gill Sans Nova" panose="020B0602020104020203" pitchFamily="34" charset="0"/>
              </a:rPr>
              <a:t>Hence the soteriology is completely different. If Jesus “ascended” to Godhood, why can’t the world likewise be saved through its own merits?</a:t>
            </a:r>
          </a:p>
          <a:p>
            <a:pPr>
              <a:lnSpc>
                <a:spcPct val="170000"/>
              </a:lnSpc>
            </a:pPr>
            <a:r>
              <a:rPr lang="en-GB" dirty="0">
                <a:latin typeface="Gill Sans Nova" panose="020B0602020104020203" pitchFamily="34" charset="0"/>
              </a:rPr>
              <a:t>The difficulty comes with the term </a:t>
            </a:r>
            <a:r>
              <a:rPr lang="en-GB" b="1" dirty="0" err="1">
                <a:latin typeface="Gill Sans Nova" panose="020B0602020104020203" pitchFamily="34" charset="0"/>
              </a:rPr>
              <a:t>ousia</a:t>
            </a:r>
            <a:r>
              <a:rPr lang="en-GB" dirty="0">
                <a:latin typeface="Gill Sans Nova" panose="020B0602020104020203" pitchFamily="34" charset="0"/>
              </a:rPr>
              <a:t> (substance). It’s been established that the Father and the Son are different </a:t>
            </a:r>
            <a:r>
              <a:rPr lang="en-GB" b="1" dirty="0" err="1">
                <a:latin typeface="Gill Sans Nova" panose="020B0602020104020203" pitchFamily="34" charset="0"/>
              </a:rPr>
              <a:t>hypostaseis</a:t>
            </a:r>
            <a:r>
              <a:rPr lang="en-GB" dirty="0">
                <a:latin typeface="Gill Sans Nova" panose="020B0602020104020203" pitchFamily="34" charset="0"/>
              </a:rPr>
              <a:t> (also, erm, “substance”: but usually “persons”). But Arius denies they are the same </a:t>
            </a:r>
            <a:r>
              <a:rPr lang="en-GB" b="1" dirty="0">
                <a:latin typeface="Gill Sans Nova" panose="020B0602020104020203" pitchFamily="34" charset="0"/>
              </a:rPr>
              <a:t>substance</a:t>
            </a:r>
            <a:r>
              <a:rPr lang="en-GB" dirty="0">
                <a:latin typeface="Gill Sans Nova" panose="020B0602020104020203" pitchFamily="34" charset="0"/>
              </a:rPr>
              <a:t>: they are distinct kinds of entities. God </a:t>
            </a:r>
            <a:r>
              <a:rPr lang="en-GB" b="1" dirty="0">
                <a:latin typeface="Gill Sans Nova" panose="020B0602020104020203" pitchFamily="34" charset="0"/>
              </a:rPr>
              <a:t>must</a:t>
            </a:r>
            <a:r>
              <a:rPr lang="en-GB" dirty="0">
                <a:latin typeface="Gill Sans Nova" panose="020B0602020104020203" pitchFamily="34" charset="0"/>
              </a:rPr>
              <a:t> be simple. </a:t>
            </a:r>
          </a:p>
          <a:p>
            <a:pPr>
              <a:lnSpc>
                <a:spcPct val="170000"/>
              </a:lnSpc>
            </a:pPr>
            <a:r>
              <a:rPr lang="en-GB" dirty="0">
                <a:latin typeface="Gill Sans Nova" panose="020B0602020104020203" pitchFamily="34" charset="0"/>
              </a:rPr>
              <a:t>The Son is a </a:t>
            </a:r>
            <a:r>
              <a:rPr lang="en-GB" b="1" dirty="0">
                <a:latin typeface="Gill Sans Nova" panose="020B0602020104020203" pitchFamily="34" charset="0"/>
              </a:rPr>
              <a:t>creature</a:t>
            </a:r>
            <a:r>
              <a:rPr lang="en-GB" dirty="0">
                <a:latin typeface="Gill Sans Nova" panose="020B0602020104020203" pitchFamily="34" charset="0"/>
              </a:rPr>
              <a:t>: a creation of God, and subordinate to Him. There was a time when the Son was not; the Son is essentially finite.</a:t>
            </a:r>
          </a:p>
          <a:p>
            <a:pPr>
              <a:lnSpc>
                <a:spcPct val="170000"/>
              </a:lnSpc>
            </a:pPr>
            <a:r>
              <a:rPr lang="en-GB" dirty="0">
                <a:latin typeface="Gill Sans Nova" panose="020B0602020104020203" pitchFamily="34" charset="0"/>
              </a:rPr>
              <a:t>He and Eusebius coin the term </a:t>
            </a:r>
            <a:r>
              <a:rPr lang="en-GB" b="1" dirty="0" err="1">
                <a:latin typeface="Gill Sans Nova" panose="020B0602020104020203" pitchFamily="34" charset="0"/>
              </a:rPr>
              <a:t>homoouios</a:t>
            </a:r>
            <a:r>
              <a:rPr lang="en-GB" dirty="0">
                <a:latin typeface="Gill Sans Nova" panose="020B0602020104020203" pitchFamily="34" charset="0"/>
              </a:rPr>
              <a:t>: “same substance”; and insist on the alternative phrase </a:t>
            </a:r>
            <a:r>
              <a:rPr lang="en-GB" b="1" dirty="0" err="1">
                <a:latin typeface="Gill Sans Nova" panose="020B0602020104020203" pitchFamily="34" charset="0"/>
              </a:rPr>
              <a:t>homoiousios</a:t>
            </a:r>
            <a:r>
              <a:rPr lang="en-GB" dirty="0">
                <a:latin typeface="Gill Sans Nova" panose="020B0602020104020203" pitchFamily="34" charset="0"/>
              </a:rPr>
              <a:t>: “similar substance”. The iota that set the world alight…</a:t>
            </a:r>
          </a:p>
        </p:txBody>
      </p:sp>
    </p:spTree>
    <p:extLst>
      <p:ext uri="{BB962C8B-B14F-4D97-AF65-F5344CB8AC3E}">
        <p14:creationId xmlns:p14="http://schemas.microsoft.com/office/powerpoint/2010/main" val="849839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A1A9A-E8B1-C581-488E-91D4B725F24D}"/>
              </a:ext>
            </a:extLst>
          </p:cNvPr>
          <p:cNvSpPr>
            <a:spLocks noGrp="1"/>
          </p:cNvSpPr>
          <p:nvPr>
            <p:ph type="title"/>
          </p:nvPr>
        </p:nvSpPr>
        <p:spPr/>
        <p:txBody>
          <a:bodyPr/>
          <a:lstStyle/>
          <a:p>
            <a:pPr algn="ctr"/>
            <a:r>
              <a:rPr lang="en-GB" dirty="0">
                <a:latin typeface="Gill Sans MT" panose="020B0502020104020203" pitchFamily="34" charset="0"/>
              </a:rPr>
              <a:t>The Council of Nicaea</a:t>
            </a:r>
          </a:p>
        </p:txBody>
      </p:sp>
      <p:sp>
        <p:nvSpPr>
          <p:cNvPr id="3" name="Content Placeholder 2">
            <a:extLst>
              <a:ext uri="{FF2B5EF4-FFF2-40B4-BE49-F238E27FC236}">
                <a16:creationId xmlns:a16="http://schemas.microsoft.com/office/drawing/2014/main" id="{F951374E-C70B-5223-7AB6-0EDF63A31B75}"/>
              </a:ext>
            </a:extLst>
          </p:cNvPr>
          <p:cNvSpPr>
            <a:spLocks noGrp="1"/>
          </p:cNvSpPr>
          <p:nvPr>
            <p:ph idx="1"/>
          </p:nvPr>
        </p:nvSpPr>
        <p:spPr/>
        <p:txBody>
          <a:bodyPr>
            <a:normAutofit/>
          </a:bodyPr>
          <a:lstStyle/>
          <a:p>
            <a:r>
              <a:rPr lang="en-GB" dirty="0">
                <a:latin typeface="Gill Sans MT" panose="020B0502020104020203" pitchFamily="34" charset="0"/>
              </a:rPr>
              <a:t>Bishop Alexander of Alexandria condemns Arius. Eusebius, Bishop of Nicomedia, supports Arius. This is an awkward situation…</a:t>
            </a:r>
          </a:p>
          <a:p>
            <a:r>
              <a:rPr lang="en-GB" dirty="0">
                <a:latin typeface="Gill Sans MT" panose="020B0502020104020203" pitchFamily="34" charset="0"/>
              </a:rPr>
              <a:t>Hence, in AD 325, Constantine convokes an Ecumenical Council at Nicaea, to hammer out Christian doctrine once and for all!</a:t>
            </a:r>
          </a:p>
          <a:p>
            <a:r>
              <a:rPr lang="en-GB" dirty="0">
                <a:latin typeface="Gill Sans MT" panose="020B0502020104020203" pitchFamily="34" charset="0"/>
              </a:rPr>
              <a:t>Constantine is present, but does not vote. Appropriately, as he’s still only a catechumen. </a:t>
            </a:r>
          </a:p>
          <a:p>
            <a:r>
              <a:rPr lang="en-GB" dirty="0">
                <a:latin typeface="Gill Sans MT" panose="020B0502020104020203" pitchFamily="34" charset="0"/>
              </a:rPr>
              <a:t>This is, in some ways, the unification of Church and State: the Bishops are now Imperial servants; the Church’s </a:t>
            </a:r>
            <a:r>
              <a:rPr lang="en-GB" dirty="0" err="1">
                <a:latin typeface="Gill Sans MT" panose="020B0502020104020203" pitchFamily="34" charset="0"/>
              </a:rPr>
              <a:t>organsation</a:t>
            </a:r>
            <a:r>
              <a:rPr lang="en-GB" dirty="0">
                <a:latin typeface="Gill Sans MT" panose="020B0502020104020203" pitchFamily="34" charset="0"/>
              </a:rPr>
              <a:t> is modelled on that of the Empire. </a:t>
            </a:r>
          </a:p>
          <a:p>
            <a:endParaRPr lang="en-GB" dirty="0"/>
          </a:p>
        </p:txBody>
      </p:sp>
    </p:spTree>
    <p:extLst>
      <p:ext uri="{BB962C8B-B14F-4D97-AF65-F5344CB8AC3E}">
        <p14:creationId xmlns:p14="http://schemas.microsoft.com/office/powerpoint/2010/main" val="1686309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7DB82-E9EC-C480-0448-9D9C79F020E9}"/>
              </a:ext>
            </a:extLst>
          </p:cNvPr>
          <p:cNvSpPr>
            <a:spLocks noGrp="1"/>
          </p:cNvSpPr>
          <p:nvPr>
            <p:ph type="title"/>
          </p:nvPr>
        </p:nvSpPr>
        <p:spPr/>
        <p:txBody>
          <a:bodyPr/>
          <a:lstStyle/>
          <a:p>
            <a:pPr algn="ctr"/>
            <a:r>
              <a:rPr lang="en-GB" dirty="0">
                <a:latin typeface="Gill Sans MT" panose="020B0502020104020203" pitchFamily="34" charset="0"/>
              </a:rPr>
              <a:t>The Nicaean Creed</a:t>
            </a:r>
          </a:p>
        </p:txBody>
      </p:sp>
      <p:sp>
        <p:nvSpPr>
          <p:cNvPr id="3" name="Content Placeholder 2">
            <a:extLst>
              <a:ext uri="{FF2B5EF4-FFF2-40B4-BE49-F238E27FC236}">
                <a16:creationId xmlns:a16="http://schemas.microsoft.com/office/drawing/2014/main" id="{262BB25F-15C9-6616-6371-E5D1941CF93F}"/>
              </a:ext>
            </a:extLst>
          </p:cNvPr>
          <p:cNvSpPr>
            <a:spLocks noGrp="1"/>
          </p:cNvSpPr>
          <p:nvPr>
            <p:ph idx="1"/>
          </p:nvPr>
        </p:nvSpPr>
        <p:spPr/>
        <p:txBody>
          <a:bodyPr/>
          <a:lstStyle/>
          <a:p>
            <a:r>
              <a:rPr lang="en-GB" dirty="0">
                <a:latin typeface="Gill Sans MT" panose="020B0502020104020203" pitchFamily="34" charset="0"/>
              </a:rPr>
              <a:t>Arius and his party are decisively defeated. The Council formulates the </a:t>
            </a:r>
            <a:r>
              <a:rPr lang="en-GB" b="1" dirty="0">
                <a:latin typeface="Gill Sans MT" panose="020B0502020104020203" pitchFamily="34" charset="0"/>
              </a:rPr>
              <a:t>Nicene Creed</a:t>
            </a:r>
            <a:r>
              <a:rPr lang="en-GB" dirty="0">
                <a:latin typeface="Gill Sans MT" panose="020B0502020104020203" pitchFamily="34" charset="0"/>
              </a:rPr>
              <a:t>, which establishes:</a:t>
            </a:r>
          </a:p>
          <a:p>
            <a:pPr lvl="1"/>
            <a:r>
              <a:rPr lang="en-GB" dirty="0">
                <a:latin typeface="Gill Sans MT" panose="020B0502020104020203" pitchFamily="34" charset="0"/>
              </a:rPr>
              <a:t>Christ’s co-divinity with the Father. “Light from Light; True God from True God”.</a:t>
            </a:r>
          </a:p>
          <a:p>
            <a:pPr lvl="1"/>
            <a:r>
              <a:rPr lang="en-GB" dirty="0">
                <a:latin typeface="Gill Sans MT" panose="020B0502020104020203" pitchFamily="34" charset="0"/>
              </a:rPr>
              <a:t>The Son is not a </a:t>
            </a:r>
            <a:r>
              <a:rPr lang="en-GB" b="1" dirty="0">
                <a:latin typeface="Gill Sans MT" panose="020B0502020104020203" pitchFamily="34" charset="0"/>
              </a:rPr>
              <a:t>creature</a:t>
            </a:r>
            <a:r>
              <a:rPr lang="en-GB" dirty="0">
                <a:latin typeface="Gill Sans MT" panose="020B0502020104020203" pitchFamily="34" charset="0"/>
              </a:rPr>
              <a:t>: he is </a:t>
            </a:r>
            <a:r>
              <a:rPr lang="en-GB" b="1" dirty="0">
                <a:latin typeface="Gill Sans MT" panose="020B0502020104020203" pitchFamily="34" charset="0"/>
              </a:rPr>
              <a:t>begotten</a:t>
            </a:r>
            <a:r>
              <a:rPr lang="en-GB" dirty="0">
                <a:latin typeface="Gill Sans MT" panose="020B0502020104020203" pitchFamily="34" charset="0"/>
              </a:rPr>
              <a:t>, not </a:t>
            </a:r>
            <a:r>
              <a:rPr lang="en-GB" b="1" dirty="0">
                <a:latin typeface="Gill Sans MT" panose="020B0502020104020203" pitchFamily="34" charset="0"/>
              </a:rPr>
              <a:t>made</a:t>
            </a:r>
            <a:r>
              <a:rPr lang="en-GB" dirty="0">
                <a:latin typeface="Gill Sans MT" panose="020B0502020104020203" pitchFamily="34" charset="0"/>
              </a:rPr>
              <a:t>. He is not created from nothing; but instead is brought into being “of the same substance as the Father”.</a:t>
            </a:r>
          </a:p>
          <a:p>
            <a:pPr lvl="1"/>
            <a:r>
              <a:rPr lang="en-GB" dirty="0">
                <a:latin typeface="Gill Sans MT" panose="020B0502020104020203" pitchFamily="34" charset="0"/>
              </a:rPr>
              <a:t>The Son and the Father are “of the same substance”: “</a:t>
            </a:r>
            <a:r>
              <a:rPr lang="en-GB" dirty="0" err="1">
                <a:latin typeface="Gill Sans MT" panose="020B0502020104020203" pitchFamily="34" charset="0"/>
              </a:rPr>
              <a:t>homoousios</a:t>
            </a:r>
            <a:r>
              <a:rPr lang="en-GB" dirty="0">
                <a:latin typeface="Gill Sans MT" panose="020B0502020104020203" pitchFamily="34" charset="0"/>
              </a:rPr>
              <a:t>”. This is still rather ambiguous though, to the extent that Eusebius of Nicomedia signed the declaration.</a:t>
            </a:r>
          </a:p>
        </p:txBody>
      </p:sp>
    </p:spTree>
    <p:extLst>
      <p:ext uri="{BB962C8B-B14F-4D97-AF65-F5344CB8AC3E}">
        <p14:creationId xmlns:p14="http://schemas.microsoft.com/office/powerpoint/2010/main" val="686655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E971B-EE9F-6164-1BEE-5637EA036482}"/>
              </a:ext>
            </a:extLst>
          </p:cNvPr>
          <p:cNvSpPr>
            <a:spLocks noGrp="1"/>
          </p:cNvSpPr>
          <p:nvPr>
            <p:ph type="title"/>
          </p:nvPr>
        </p:nvSpPr>
        <p:spPr/>
        <p:txBody>
          <a:bodyPr/>
          <a:lstStyle/>
          <a:p>
            <a:pPr algn="ctr"/>
            <a:r>
              <a:rPr lang="en-GB" dirty="0">
                <a:latin typeface="Gill Sans MT" panose="020B0502020104020203" pitchFamily="34" charset="0"/>
              </a:rPr>
              <a:t>Origen’s Legacy</a:t>
            </a:r>
          </a:p>
        </p:txBody>
      </p:sp>
      <p:sp>
        <p:nvSpPr>
          <p:cNvPr id="3" name="Content Placeholder 2">
            <a:extLst>
              <a:ext uri="{FF2B5EF4-FFF2-40B4-BE49-F238E27FC236}">
                <a16:creationId xmlns:a16="http://schemas.microsoft.com/office/drawing/2014/main" id="{553244CA-206F-7343-0118-2BD2FDEBA0E7}"/>
              </a:ext>
            </a:extLst>
          </p:cNvPr>
          <p:cNvSpPr>
            <a:spLocks noGrp="1"/>
          </p:cNvSpPr>
          <p:nvPr>
            <p:ph idx="1"/>
          </p:nvPr>
        </p:nvSpPr>
        <p:spPr/>
        <p:txBody>
          <a:bodyPr/>
          <a:lstStyle/>
          <a:p>
            <a:r>
              <a:rPr lang="en-GB" dirty="0">
                <a:latin typeface="Gill Sans MT" panose="020B0502020104020203" pitchFamily="34" charset="0"/>
              </a:rPr>
              <a:t>But Arius doesn’t come out of nowhere. Much of his theology is a development of </a:t>
            </a:r>
            <a:r>
              <a:rPr lang="en-GB" b="1" dirty="0">
                <a:latin typeface="Gill Sans MT" panose="020B0502020104020203" pitchFamily="34" charset="0"/>
              </a:rPr>
              <a:t>Origen’s </a:t>
            </a:r>
            <a:r>
              <a:rPr lang="en-GB" dirty="0">
                <a:latin typeface="Gill Sans MT" panose="020B0502020104020203" pitchFamily="34" charset="0"/>
              </a:rPr>
              <a:t>theology, who calls God a “creature” (</a:t>
            </a:r>
            <a:r>
              <a:rPr lang="en-GB" i="1" dirty="0" err="1">
                <a:latin typeface="Gill Sans MT" panose="020B0502020104020203" pitchFamily="34" charset="0"/>
              </a:rPr>
              <a:t>ktisma</a:t>
            </a:r>
            <a:r>
              <a:rPr lang="en-GB" dirty="0">
                <a:latin typeface="Gill Sans MT" panose="020B0502020104020203" pitchFamily="34" charset="0"/>
              </a:rPr>
              <a:t>, D.P.1.2.10). Arius does, however, radically simplify Origen’s very nuanced discussion: the Son is created </a:t>
            </a:r>
            <a:r>
              <a:rPr lang="en-GB" b="1" dirty="0">
                <a:latin typeface="Gill Sans MT" panose="020B0502020104020203" pitchFamily="34" charset="0"/>
              </a:rPr>
              <a:t>from nothing</a:t>
            </a:r>
            <a:r>
              <a:rPr lang="en-GB" dirty="0">
                <a:latin typeface="Gill Sans MT" panose="020B0502020104020203" pitchFamily="34" charset="0"/>
              </a:rPr>
              <a:t>.</a:t>
            </a:r>
          </a:p>
          <a:p>
            <a:r>
              <a:rPr lang="en-GB" dirty="0">
                <a:latin typeface="Gill Sans MT" panose="020B0502020104020203" pitchFamily="34" charset="0"/>
              </a:rPr>
              <a:t>Origen also talks about the three </a:t>
            </a:r>
            <a:r>
              <a:rPr lang="en-GB" b="1" dirty="0" err="1">
                <a:latin typeface="Gill Sans MT" panose="020B0502020104020203" pitchFamily="34" charset="0"/>
              </a:rPr>
              <a:t>hypostaseis</a:t>
            </a:r>
            <a:r>
              <a:rPr lang="en-GB" b="1" dirty="0">
                <a:latin typeface="Gill Sans MT" panose="020B0502020104020203" pitchFamily="34" charset="0"/>
              </a:rPr>
              <a:t> </a:t>
            </a:r>
            <a:r>
              <a:rPr lang="en-GB" dirty="0">
                <a:latin typeface="Gill Sans MT" panose="020B0502020104020203" pitchFamily="34" charset="0"/>
              </a:rPr>
              <a:t>of the Trinity: which, unfortunately, translates to the Latin as </a:t>
            </a:r>
            <a:r>
              <a:rPr lang="en-GB" i="1" dirty="0">
                <a:latin typeface="Gill Sans MT" panose="020B0502020104020203" pitchFamily="34" charset="0"/>
              </a:rPr>
              <a:t>sub-stance</a:t>
            </a:r>
            <a:r>
              <a:rPr lang="en-GB" dirty="0">
                <a:latin typeface="Gill Sans MT" panose="020B0502020104020203" pitchFamily="34" charset="0"/>
              </a:rPr>
              <a:t> (lit. “standing under”).</a:t>
            </a:r>
          </a:p>
        </p:txBody>
      </p:sp>
    </p:spTree>
    <p:extLst>
      <p:ext uri="{BB962C8B-B14F-4D97-AF65-F5344CB8AC3E}">
        <p14:creationId xmlns:p14="http://schemas.microsoft.com/office/powerpoint/2010/main" val="4160087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A6F320-4DB2-B75C-1510-DE392BD25E31}"/>
              </a:ext>
            </a:extLst>
          </p:cNvPr>
          <p:cNvSpPr>
            <a:spLocks noGrp="1"/>
          </p:cNvSpPr>
          <p:nvPr>
            <p:ph idx="1"/>
          </p:nvPr>
        </p:nvSpPr>
        <p:spPr>
          <a:xfrm>
            <a:off x="838200" y="976544"/>
            <a:ext cx="10515600" cy="5200419"/>
          </a:xfrm>
        </p:spPr>
        <p:txBody>
          <a:bodyPr/>
          <a:lstStyle/>
          <a:p>
            <a:r>
              <a:rPr lang="en-GB" dirty="0">
                <a:latin typeface="Gill Sans MT" panose="020B0502020104020203" pitchFamily="34" charset="0"/>
              </a:rPr>
              <a:t>Hence Athanasius’ correction. “Begotten” is something different from “created”: the Son is </a:t>
            </a:r>
            <a:r>
              <a:rPr lang="en-GB" b="1" dirty="0">
                <a:latin typeface="Gill Sans MT" panose="020B0502020104020203" pitchFamily="34" charset="0"/>
              </a:rPr>
              <a:t>co-inherent</a:t>
            </a:r>
            <a:r>
              <a:rPr lang="en-GB" dirty="0">
                <a:latin typeface="Gill Sans MT" panose="020B0502020104020203" pitchFamily="34" charset="0"/>
              </a:rPr>
              <a:t> with the Father; all things created through the Son. </a:t>
            </a:r>
            <a:endParaRPr lang="en-GB" dirty="0"/>
          </a:p>
          <a:p>
            <a:pPr lvl="1"/>
            <a:r>
              <a:rPr lang="en-GB" dirty="0">
                <a:latin typeface="Gill Sans MT" panose="020B0502020104020203" pitchFamily="34" charset="0"/>
              </a:rPr>
              <a:t>For since the Word is the Son, his own nature is of the substance of God</a:t>
            </a:r>
            <a:r>
              <a:rPr lang="el-GR" dirty="0"/>
              <a:t>, </a:t>
            </a:r>
            <a:r>
              <a:rPr lang="en-GB" dirty="0">
                <a:latin typeface="Gill Sans MT" panose="020B0502020104020203" pitchFamily="34" charset="0"/>
              </a:rPr>
              <a:t>and being from him and in</a:t>
            </a:r>
            <a:r>
              <a:rPr lang="el-GR" dirty="0"/>
              <a:t>... </a:t>
            </a:r>
            <a:r>
              <a:rPr lang="en-GB" dirty="0" err="1">
                <a:latin typeface="Gill Sans MT" panose="020B0502020104020203" pitchFamily="34" charset="0"/>
              </a:rPr>
              <a:t>créatures</a:t>
            </a:r>
            <a:r>
              <a:rPr lang="en-GB" dirty="0">
                <a:latin typeface="Gill Sans MT" panose="020B0502020104020203" pitchFamily="34" charset="0"/>
              </a:rPr>
              <a:t> could not have come to be except through him [i.e., the Son].</a:t>
            </a:r>
          </a:p>
          <a:p>
            <a:r>
              <a:rPr lang="en-GB" dirty="0">
                <a:latin typeface="Gill Sans MT" panose="020B0502020104020203" pitchFamily="34" charset="0"/>
              </a:rPr>
              <a:t>There is no ontological priority, but only a priority of relationship.</a:t>
            </a:r>
          </a:p>
          <a:p>
            <a:r>
              <a:rPr lang="en-GB" dirty="0">
                <a:latin typeface="Gill Sans MT" panose="020B0502020104020203" pitchFamily="34" charset="0"/>
              </a:rPr>
              <a:t>The three Persons of the Trinity are considered as forever acting in concert: their roles are distinct, but ever acting in concert. E.g. salvation </a:t>
            </a:r>
            <a:r>
              <a:rPr lang="en-GB" i="1" dirty="0">
                <a:latin typeface="Gill Sans MT" panose="020B0502020104020203" pitchFamily="34" charset="0"/>
              </a:rPr>
              <a:t>from</a:t>
            </a:r>
            <a:r>
              <a:rPr lang="en-GB" dirty="0">
                <a:latin typeface="Gill Sans MT" panose="020B0502020104020203" pitchFamily="34" charset="0"/>
              </a:rPr>
              <a:t> the Father, </a:t>
            </a:r>
            <a:r>
              <a:rPr lang="en-GB" i="1" dirty="0">
                <a:latin typeface="Gill Sans MT" panose="020B0502020104020203" pitchFamily="34" charset="0"/>
              </a:rPr>
              <a:t>through</a:t>
            </a:r>
            <a:r>
              <a:rPr lang="en-GB" dirty="0">
                <a:latin typeface="Gill Sans MT" panose="020B0502020104020203" pitchFamily="34" charset="0"/>
              </a:rPr>
              <a:t> the Son, </a:t>
            </a:r>
            <a:r>
              <a:rPr lang="en-GB" i="1" dirty="0">
                <a:latin typeface="Gill Sans MT" panose="020B0502020104020203" pitchFamily="34" charset="0"/>
              </a:rPr>
              <a:t>in </a:t>
            </a:r>
            <a:r>
              <a:rPr lang="en-GB" dirty="0">
                <a:latin typeface="Gill Sans MT" panose="020B0502020104020203" pitchFamily="34" charset="0"/>
              </a:rPr>
              <a:t>the Holy Spirit. </a:t>
            </a:r>
          </a:p>
          <a:p>
            <a:r>
              <a:rPr lang="en-GB" dirty="0">
                <a:latin typeface="Gill Sans MT" panose="020B0502020104020203" pitchFamily="34" charset="0"/>
              </a:rPr>
              <a:t>Hence the role of the Son is creative: the ontological foundation of the creative order, but distinct from that order. </a:t>
            </a:r>
          </a:p>
        </p:txBody>
      </p:sp>
    </p:spTree>
    <p:extLst>
      <p:ext uri="{BB962C8B-B14F-4D97-AF65-F5344CB8AC3E}">
        <p14:creationId xmlns:p14="http://schemas.microsoft.com/office/powerpoint/2010/main" val="2490028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B768C-AA79-B2A2-801A-D6B500FCBA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85C4C9-1851-3596-FE4F-638432802E2D}"/>
              </a:ext>
            </a:extLst>
          </p:cNvPr>
          <p:cNvSpPr>
            <a:spLocks noGrp="1"/>
          </p:cNvSpPr>
          <p:nvPr>
            <p:ph idx="1"/>
          </p:nvPr>
        </p:nvSpPr>
        <p:spPr/>
        <p:txBody>
          <a:bodyPr/>
          <a:lstStyle/>
          <a:p>
            <a:r>
              <a:rPr lang="en-GB" dirty="0"/>
              <a:t>analogy</a:t>
            </a:r>
          </a:p>
          <a:p>
            <a:r>
              <a:rPr lang="en-GB" dirty="0"/>
              <a:t>divinisation</a:t>
            </a:r>
          </a:p>
          <a:p>
            <a:r>
              <a:rPr lang="en-GB" dirty="0"/>
              <a:t>the incarnation</a:t>
            </a:r>
          </a:p>
          <a:p>
            <a:r>
              <a:rPr lang="en-GB" dirty="0"/>
              <a:t>the literal nature of the Word/Will of God: rejection </a:t>
            </a:r>
            <a:r>
              <a:rPr lang="en-GB"/>
              <a:t>of Origenism</a:t>
            </a:r>
          </a:p>
        </p:txBody>
      </p:sp>
    </p:spTree>
    <p:extLst>
      <p:ext uri="{BB962C8B-B14F-4D97-AF65-F5344CB8AC3E}">
        <p14:creationId xmlns:p14="http://schemas.microsoft.com/office/powerpoint/2010/main" val="706520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CFF55-726F-CC5B-494B-E9C6CCA1D036}"/>
              </a:ext>
            </a:extLst>
          </p:cNvPr>
          <p:cNvSpPr>
            <a:spLocks noGrp="1"/>
          </p:cNvSpPr>
          <p:nvPr>
            <p:ph type="title"/>
          </p:nvPr>
        </p:nvSpPr>
        <p:spPr/>
        <p:txBody>
          <a:bodyPr/>
          <a:lstStyle/>
          <a:p>
            <a:pPr algn="ctr"/>
            <a:r>
              <a:rPr lang="en-GB" dirty="0">
                <a:latin typeface="Gill Sans MT" panose="020B0502020104020203" pitchFamily="34" charset="0"/>
              </a:rPr>
              <a:t>After Nicaea</a:t>
            </a:r>
          </a:p>
        </p:txBody>
      </p:sp>
      <p:sp>
        <p:nvSpPr>
          <p:cNvPr id="3" name="Content Placeholder 2">
            <a:extLst>
              <a:ext uri="{FF2B5EF4-FFF2-40B4-BE49-F238E27FC236}">
                <a16:creationId xmlns:a16="http://schemas.microsoft.com/office/drawing/2014/main" id="{6CC993E6-EF20-9420-956A-2306F959DF25}"/>
              </a:ext>
            </a:extLst>
          </p:cNvPr>
          <p:cNvSpPr>
            <a:spLocks noGrp="1"/>
          </p:cNvSpPr>
          <p:nvPr>
            <p:ph idx="1"/>
          </p:nvPr>
        </p:nvSpPr>
        <p:spPr/>
        <p:txBody>
          <a:bodyPr>
            <a:normAutofit fontScale="92500"/>
          </a:bodyPr>
          <a:lstStyle/>
          <a:p>
            <a:r>
              <a:rPr lang="en-GB" dirty="0">
                <a:latin typeface="Gill Sans MT" panose="020B0502020104020203" pitchFamily="34" charset="0"/>
              </a:rPr>
              <a:t>The Nicaean Creed fixed the faith; its opponents are exiled. </a:t>
            </a:r>
          </a:p>
          <a:p>
            <a:r>
              <a:rPr lang="en-GB" dirty="0">
                <a:latin typeface="Gill Sans MT" panose="020B0502020104020203" pitchFamily="34" charset="0"/>
              </a:rPr>
              <a:t>Constantine dies; the Empire divided between </a:t>
            </a:r>
            <a:r>
              <a:rPr lang="en-GB" dirty="0" err="1">
                <a:latin typeface="Gill Sans MT" panose="020B0502020104020203" pitchFamily="34" charset="0"/>
              </a:rPr>
              <a:t>Constans</a:t>
            </a:r>
            <a:r>
              <a:rPr lang="en-GB" dirty="0">
                <a:latin typeface="Gill Sans MT" panose="020B0502020104020203" pitchFamily="34" charset="0"/>
              </a:rPr>
              <a:t> in the West; </a:t>
            </a:r>
            <a:r>
              <a:rPr lang="en-GB" dirty="0" err="1">
                <a:latin typeface="Gill Sans MT" panose="020B0502020104020203" pitchFamily="34" charset="0"/>
              </a:rPr>
              <a:t>Constanius</a:t>
            </a:r>
            <a:r>
              <a:rPr lang="en-GB" dirty="0">
                <a:latin typeface="Gill Sans MT" panose="020B0502020104020203" pitchFamily="34" charset="0"/>
              </a:rPr>
              <a:t> in the East.</a:t>
            </a:r>
          </a:p>
          <a:p>
            <a:r>
              <a:rPr lang="en-GB" dirty="0">
                <a:latin typeface="Gill Sans MT" panose="020B0502020104020203" pitchFamily="34" charset="0"/>
              </a:rPr>
              <a:t>The basic tension is: the West accepts </a:t>
            </a:r>
            <a:r>
              <a:rPr lang="en-GB" b="1" dirty="0">
                <a:latin typeface="Gill Sans MT" panose="020B0502020104020203" pitchFamily="34" charset="0"/>
              </a:rPr>
              <a:t>one substance; </a:t>
            </a:r>
            <a:r>
              <a:rPr lang="en-GB" dirty="0">
                <a:latin typeface="Gill Sans MT" panose="020B0502020104020203" pitchFamily="34" charset="0"/>
              </a:rPr>
              <a:t>the East, three </a:t>
            </a:r>
            <a:r>
              <a:rPr lang="en-GB" b="1" dirty="0" err="1">
                <a:latin typeface="Gill Sans MT" panose="020B0502020104020203" pitchFamily="34" charset="0"/>
              </a:rPr>
              <a:t>hypostaseis</a:t>
            </a:r>
            <a:r>
              <a:rPr lang="en-GB" b="1" dirty="0">
                <a:latin typeface="Gill Sans MT" panose="020B0502020104020203" pitchFamily="34" charset="0"/>
              </a:rPr>
              <a:t>. </a:t>
            </a:r>
            <a:r>
              <a:rPr lang="en-GB" dirty="0">
                <a:latin typeface="Gill Sans MT" panose="020B0502020104020203" pitchFamily="34" charset="0"/>
              </a:rPr>
              <a:t>This is an uneasy compromise… </a:t>
            </a:r>
          </a:p>
          <a:p>
            <a:r>
              <a:rPr lang="en-GB" dirty="0">
                <a:latin typeface="Gill Sans MT" panose="020B0502020104020203" pitchFamily="34" charset="0"/>
              </a:rPr>
              <a:t>Arius himself ends up signing the Nicene Creed. Athanasius is incensed that he’s allowed to return, and is himself deposed after “violence unbecoming of a bishop”. He heads to Rome, where he is welcomed by Pope Julius.</a:t>
            </a:r>
          </a:p>
          <a:p>
            <a:r>
              <a:rPr lang="en-GB" dirty="0">
                <a:latin typeface="Gill Sans MT" panose="020B0502020104020203" pitchFamily="34" charset="0"/>
              </a:rPr>
              <a:t>AD 342: the council at </a:t>
            </a:r>
            <a:r>
              <a:rPr lang="en-GB" dirty="0" err="1">
                <a:latin typeface="Gill Sans MT" panose="020B0502020104020203" pitchFamily="34" charset="0"/>
              </a:rPr>
              <a:t>Serdica</a:t>
            </a:r>
            <a:r>
              <a:rPr lang="en-GB" dirty="0">
                <a:latin typeface="Gill Sans MT" panose="020B0502020104020203" pitchFamily="34" charset="0"/>
              </a:rPr>
              <a:t> is called. The subject this time is </a:t>
            </a:r>
            <a:r>
              <a:rPr lang="en-GB" dirty="0" err="1">
                <a:latin typeface="Gill Sans MT" panose="020B0502020104020203" pitchFamily="34" charset="0"/>
              </a:rPr>
              <a:t>Marcellanism</a:t>
            </a:r>
            <a:r>
              <a:rPr lang="en-GB" dirty="0">
                <a:latin typeface="Gill Sans MT" panose="020B0502020104020203" pitchFamily="34" charset="0"/>
              </a:rPr>
              <a:t>: the question of </a:t>
            </a:r>
            <a:r>
              <a:rPr lang="en-GB" b="1" dirty="0" err="1">
                <a:latin typeface="Gill Sans MT" panose="020B0502020104020203" pitchFamily="34" charset="0"/>
              </a:rPr>
              <a:t>ousia</a:t>
            </a:r>
            <a:r>
              <a:rPr lang="en-GB" b="1" dirty="0">
                <a:latin typeface="Gill Sans MT" panose="020B0502020104020203" pitchFamily="34" charset="0"/>
              </a:rPr>
              <a:t> </a:t>
            </a:r>
            <a:r>
              <a:rPr lang="en-GB" dirty="0">
                <a:latin typeface="Gill Sans MT" panose="020B0502020104020203" pitchFamily="34" charset="0"/>
              </a:rPr>
              <a:t>is dropped. </a:t>
            </a:r>
          </a:p>
        </p:txBody>
      </p:sp>
    </p:spTree>
    <p:extLst>
      <p:ext uri="{BB962C8B-B14F-4D97-AF65-F5344CB8AC3E}">
        <p14:creationId xmlns:p14="http://schemas.microsoft.com/office/powerpoint/2010/main" val="4695562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96CC-0ACD-D07E-400F-3236A4B9237C}"/>
              </a:ext>
            </a:extLst>
          </p:cNvPr>
          <p:cNvSpPr>
            <a:spLocks noGrp="1"/>
          </p:cNvSpPr>
          <p:nvPr>
            <p:ph type="title"/>
          </p:nvPr>
        </p:nvSpPr>
        <p:spPr/>
        <p:txBody>
          <a:bodyPr/>
          <a:lstStyle/>
          <a:p>
            <a:pPr algn="ctr"/>
            <a:r>
              <a:rPr lang="en-GB" dirty="0">
                <a:latin typeface="Gill Sans MT" panose="020B0502020104020203" pitchFamily="34" charset="0"/>
              </a:rPr>
              <a:t>Arianism Resurgent</a:t>
            </a:r>
          </a:p>
        </p:txBody>
      </p:sp>
      <p:sp>
        <p:nvSpPr>
          <p:cNvPr id="3" name="Content Placeholder 2">
            <a:extLst>
              <a:ext uri="{FF2B5EF4-FFF2-40B4-BE49-F238E27FC236}">
                <a16:creationId xmlns:a16="http://schemas.microsoft.com/office/drawing/2014/main" id="{24E699B1-E701-F222-06B7-90114F5B1CA8}"/>
              </a:ext>
            </a:extLst>
          </p:cNvPr>
          <p:cNvSpPr>
            <a:spLocks noGrp="1"/>
          </p:cNvSpPr>
          <p:nvPr>
            <p:ph idx="1"/>
          </p:nvPr>
        </p:nvSpPr>
        <p:spPr/>
        <p:txBody>
          <a:bodyPr>
            <a:normAutofit fontScale="85000" lnSpcReduction="10000"/>
          </a:bodyPr>
          <a:lstStyle/>
          <a:p>
            <a:r>
              <a:rPr lang="en-GB" dirty="0">
                <a:latin typeface="Gill Sans MT" panose="020B0502020104020203" pitchFamily="34" charset="0"/>
              </a:rPr>
              <a:t>In 346, Arius is removed from office by </a:t>
            </a:r>
            <a:r>
              <a:rPr lang="en-GB" dirty="0" err="1">
                <a:latin typeface="Gill Sans MT" panose="020B0502020104020203" pitchFamily="34" charset="0"/>
              </a:rPr>
              <a:t>Constantius</a:t>
            </a:r>
            <a:r>
              <a:rPr lang="en-GB" dirty="0">
                <a:latin typeface="Gill Sans MT" panose="020B0502020104020203" pitchFamily="34" charset="0"/>
              </a:rPr>
              <a:t>, who promotes himself the “Son is like the Father in all respects”.</a:t>
            </a:r>
          </a:p>
          <a:p>
            <a:r>
              <a:rPr lang="en-GB" dirty="0">
                <a:latin typeface="Gill Sans MT" panose="020B0502020104020203" pitchFamily="34" charset="0"/>
              </a:rPr>
              <a:t>After Arius’ removal, figures like </a:t>
            </a:r>
            <a:r>
              <a:rPr lang="en-GB" dirty="0" err="1">
                <a:latin typeface="Gill Sans MT" panose="020B0502020104020203" pitchFamily="34" charset="0"/>
              </a:rPr>
              <a:t>Eudoxius</a:t>
            </a:r>
            <a:r>
              <a:rPr lang="en-GB" dirty="0">
                <a:latin typeface="Gill Sans MT" panose="020B0502020104020203" pitchFamily="34" charset="0"/>
              </a:rPr>
              <a:t>, and others who are unsympathetic to the Nicene Creed, gain prominence. They simply insist on the Son’s subordination to the Father: the formula should just be </a:t>
            </a:r>
            <a:r>
              <a:rPr lang="en-GB" i="1" dirty="0">
                <a:latin typeface="Gill Sans MT" panose="020B0502020104020203" pitchFamily="34" charset="0"/>
              </a:rPr>
              <a:t>like</a:t>
            </a:r>
            <a:r>
              <a:rPr lang="en-GB" dirty="0">
                <a:latin typeface="Gill Sans MT" panose="020B0502020104020203" pitchFamily="34" charset="0"/>
              </a:rPr>
              <a:t> the </a:t>
            </a:r>
            <a:r>
              <a:rPr lang="en-GB" dirty="0" err="1">
                <a:latin typeface="Gill Sans MT" panose="020B0502020104020203" pitchFamily="34" charset="0"/>
              </a:rPr>
              <a:t>Father.But</a:t>
            </a:r>
            <a:r>
              <a:rPr lang="en-GB" dirty="0">
                <a:latin typeface="Gill Sans MT" panose="020B0502020104020203" pitchFamily="34" charset="0"/>
              </a:rPr>
              <a:t> this is a cover for more radical Arians, who want to promote the subordination.</a:t>
            </a:r>
          </a:p>
          <a:p>
            <a:r>
              <a:rPr lang="en-GB" dirty="0">
                <a:latin typeface="Gill Sans MT" panose="020B0502020104020203" pitchFamily="34" charset="0"/>
              </a:rPr>
              <a:t>But </a:t>
            </a:r>
            <a:r>
              <a:rPr lang="en-GB" dirty="0" err="1">
                <a:latin typeface="Gill Sans MT" panose="020B0502020104020203" pitchFamily="34" charset="0"/>
              </a:rPr>
              <a:t>Constantius</a:t>
            </a:r>
            <a:r>
              <a:rPr lang="en-GB" dirty="0">
                <a:latin typeface="Gill Sans MT" panose="020B0502020104020203" pitchFamily="34" charset="0"/>
              </a:rPr>
              <a:t> doesn’t care about these doctrinal niceties. He wants to preserve his Empire from the potential for schism. Hence in 355, the Western Bishops end up condemning Athanasius, who has to flee into the desert.</a:t>
            </a:r>
          </a:p>
          <a:p>
            <a:r>
              <a:rPr lang="en-GB" dirty="0">
                <a:latin typeface="Gill Sans MT" panose="020B0502020104020203" pitchFamily="34" charset="0"/>
              </a:rPr>
              <a:t> He convokes two councils in 359: the Western Bishops, which agrees with the “like” formulation; and the Eastern Bishops, who are bitterly divided over it. </a:t>
            </a:r>
          </a:p>
        </p:txBody>
      </p:sp>
    </p:spTree>
    <p:extLst>
      <p:ext uri="{BB962C8B-B14F-4D97-AF65-F5344CB8AC3E}">
        <p14:creationId xmlns:p14="http://schemas.microsoft.com/office/powerpoint/2010/main" val="2448977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0B059-965E-70E0-4908-6453AF42EB5B}"/>
              </a:ext>
            </a:extLst>
          </p:cNvPr>
          <p:cNvSpPr>
            <a:spLocks noGrp="1"/>
          </p:cNvSpPr>
          <p:nvPr>
            <p:ph type="title"/>
          </p:nvPr>
        </p:nvSpPr>
        <p:spPr/>
        <p:txBody>
          <a:bodyPr/>
          <a:lstStyle/>
          <a:p>
            <a:pPr algn="ctr"/>
            <a:r>
              <a:rPr lang="en-GB" dirty="0" err="1">
                <a:latin typeface="Gill Sans MT" panose="020B0502020104020203" pitchFamily="34" charset="0"/>
              </a:rPr>
              <a:t>Constantius</a:t>
            </a:r>
            <a:r>
              <a:rPr lang="en-GB" dirty="0">
                <a:latin typeface="Gill Sans MT" panose="020B0502020104020203" pitchFamily="34" charset="0"/>
              </a:rPr>
              <a:t> and the Pagans</a:t>
            </a:r>
          </a:p>
        </p:txBody>
      </p:sp>
      <p:sp>
        <p:nvSpPr>
          <p:cNvPr id="3" name="Content Placeholder 2">
            <a:extLst>
              <a:ext uri="{FF2B5EF4-FFF2-40B4-BE49-F238E27FC236}">
                <a16:creationId xmlns:a16="http://schemas.microsoft.com/office/drawing/2014/main" id="{381F4610-E63D-1C7C-CA3B-876E1FC339D0}"/>
              </a:ext>
            </a:extLst>
          </p:cNvPr>
          <p:cNvSpPr>
            <a:spLocks noGrp="1"/>
          </p:cNvSpPr>
          <p:nvPr>
            <p:ph idx="1"/>
          </p:nvPr>
        </p:nvSpPr>
        <p:spPr/>
        <p:txBody>
          <a:bodyPr/>
          <a:lstStyle/>
          <a:p>
            <a:r>
              <a:rPr lang="en-GB" dirty="0">
                <a:latin typeface="Gill Sans MT" panose="020B0502020104020203" pitchFamily="34" charset="0"/>
              </a:rPr>
              <a:t>Meanwhile, there is still the question of what to do about the pagans.</a:t>
            </a:r>
          </a:p>
          <a:p>
            <a:r>
              <a:rPr lang="en-GB" dirty="0">
                <a:latin typeface="Gill Sans MT" panose="020B0502020104020203" pitchFamily="34" charset="0"/>
              </a:rPr>
              <a:t>Under Constantine, they are officially tolerated. However, public blood-sacrifice and divination are banned. </a:t>
            </a:r>
            <a:r>
              <a:rPr lang="en-GB" dirty="0" err="1">
                <a:latin typeface="Gill Sans MT" panose="020B0502020104020203" pitchFamily="34" charset="0"/>
              </a:rPr>
              <a:t>Constantius</a:t>
            </a:r>
            <a:r>
              <a:rPr lang="en-GB" dirty="0">
                <a:latin typeface="Gill Sans MT" panose="020B0502020104020203" pitchFamily="34" charset="0"/>
              </a:rPr>
              <a:t> continues this, and closes the temples down (e.g. removing the Altar of Victory from the Senate House).</a:t>
            </a:r>
          </a:p>
          <a:p>
            <a:r>
              <a:rPr lang="en-GB" dirty="0">
                <a:latin typeface="Gill Sans MT" panose="020B0502020104020203" pitchFamily="34" charset="0"/>
              </a:rPr>
              <a:t>However, this is all very unsystematic. Oracles could still practice in parts; Themistius, a polytheist, was proconsul of Constantinople.</a:t>
            </a:r>
          </a:p>
          <a:p>
            <a:r>
              <a:rPr lang="en-GB" dirty="0">
                <a:latin typeface="Gill Sans MT" panose="020B0502020104020203" pitchFamily="34" charset="0"/>
              </a:rPr>
              <a:t>But this changes with the victory of his successor, </a:t>
            </a:r>
            <a:r>
              <a:rPr lang="en-GB" b="1" dirty="0">
                <a:latin typeface="Gill Sans MT" panose="020B0502020104020203" pitchFamily="34" charset="0"/>
              </a:rPr>
              <a:t>Julian</a:t>
            </a:r>
            <a:r>
              <a:rPr lang="en-GB" dirty="0">
                <a:latin typeface="Gill Sans MT" panose="020B0502020104020203" pitchFamily="34" charset="0"/>
              </a:rPr>
              <a:t>, in 361.</a:t>
            </a:r>
          </a:p>
        </p:txBody>
      </p:sp>
    </p:spTree>
    <p:extLst>
      <p:ext uri="{BB962C8B-B14F-4D97-AF65-F5344CB8AC3E}">
        <p14:creationId xmlns:p14="http://schemas.microsoft.com/office/powerpoint/2010/main" val="21260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4D91-E240-973B-06C6-9EE0D29D4185}"/>
              </a:ext>
            </a:extLst>
          </p:cNvPr>
          <p:cNvSpPr>
            <a:spLocks noGrp="1"/>
          </p:cNvSpPr>
          <p:nvPr>
            <p:ph type="title"/>
          </p:nvPr>
        </p:nvSpPr>
        <p:spPr/>
        <p:txBody>
          <a:bodyPr/>
          <a:lstStyle/>
          <a:p>
            <a:pPr algn="ctr"/>
            <a:r>
              <a:rPr lang="en-GB" dirty="0">
                <a:latin typeface="Gill Sans MT" panose="020B0502020104020203" pitchFamily="34" charset="0"/>
              </a:rPr>
              <a:t>Julian’s Career</a:t>
            </a:r>
          </a:p>
        </p:txBody>
      </p:sp>
      <p:sp>
        <p:nvSpPr>
          <p:cNvPr id="3" name="Content Placeholder 2">
            <a:extLst>
              <a:ext uri="{FF2B5EF4-FFF2-40B4-BE49-F238E27FC236}">
                <a16:creationId xmlns:a16="http://schemas.microsoft.com/office/drawing/2014/main" id="{F76704B5-B829-77AC-B70D-C1C7E80E90E8}"/>
              </a:ext>
            </a:extLst>
          </p:cNvPr>
          <p:cNvSpPr>
            <a:spLocks noGrp="1"/>
          </p:cNvSpPr>
          <p:nvPr>
            <p:ph idx="1"/>
          </p:nvPr>
        </p:nvSpPr>
        <p:spPr/>
        <p:txBody>
          <a:bodyPr>
            <a:normAutofit/>
          </a:bodyPr>
          <a:lstStyle/>
          <a:p>
            <a:r>
              <a:rPr lang="en-GB" dirty="0">
                <a:latin typeface="Gill Sans MT" panose="020B0502020104020203" pitchFamily="34" charset="0"/>
              </a:rPr>
              <a:t>Julian was a cousin of </a:t>
            </a:r>
            <a:r>
              <a:rPr lang="en-GB" dirty="0" err="1">
                <a:latin typeface="Gill Sans MT" panose="020B0502020104020203" pitchFamily="34" charset="0"/>
              </a:rPr>
              <a:t>Constantius</a:t>
            </a:r>
            <a:r>
              <a:rPr lang="en-GB" dirty="0">
                <a:latin typeface="Gill Sans MT" panose="020B0502020104020203" pitchFamily="34" charset="0"/>
              </a:rPr>
              <a:t>, but kept on a fairly tight leash. As a young man, he falls into the </a:t>
            </a:r>
            <a:r>
              <a:rPr lang="en-GB" b="1" dirty="0">
                <a:latin typeface="Gill Sans MT" panose="020B0502020104020203" pitchFamily="34" charset="0"/>
              </a:rPr>
              <a:t>theurgic</a:t>
            </a:r>
            <a:r>
              <a:rPr lang="en-GB" dirty="0">
                <a:latin typeface="Gill Sans MT" panose="020B0502020104020203" pitchFamily="34" charset="0"/>
              </a:rPr>
              <a:t> school of </a:t>
            </a:r>
            <a:r>
              <a:rPr lang="en-GB" b="1" dirty="0">
                <a:latin typeface="Gill Sans MT" panose="020B0502020104020203" pitchFamily="34" charset="0"/>
              </a:rPr>
              <a:t>Maximus</a:t>
            </a:r>
            <a:r>
              <a:rPr lang="en-GB" dirty="0">
                <a:latin typeface="Gill Sans MT" panose="020B0502020104020203" pitchFamily="34" charset="0"/>
              </a:rPr>
              <a:t>. Maximus is in the school of </a:t>
            </a:r>
            <a:r>
              <a:rPr lang="en-GB" b="1" dirty="0">
                <a:latin typeface="Gill Sans MT" panose="020B0502020104020203" pitchFamily="34" charset="0"/>
              </a:rPr>
              <a:t>Iamblichus</a:t>
            </a:r>
            <a:r>
              <a:rPr lang="en-GB" dirty="0">
                <a:latin typeface="Gill Sans MT" panose="020B0502020104020203" pitchFamily="34" charset="0"/>
              </a:rPr>
              <a:t>: but is generally condemned as a showy charlatan. </a:t>
            </a:r>
          </a:p>
          <a:p>
            <a:r>
              <a:rPr lang="en-GB" dirty="0">
                <a:latin typeface="Gill Sans MT" panose="020B0502020104020203" pitchFamily="34" charset="0"/>
              </a:rPr>
              <a:t>He then has a few weeks of higher education at Athens, a contemporary of Basil of </a:t>
            </a:r>
            <a:r>
              <a:rPr lang="en-GB" dirty="0" err="1">
                <a:latin typeface="Gill Sans MT" panose="020B0502020104020203" pitchFamily="34" charset="0"/>
              </a:rPr>
              <a:t>Caeserea</a:t>
            </a:r>
            <a:r>
              <a:rPr lang="en-GB" dirty="0">
                <a:latin typeface="Gill Sans MT" panose="020B0502020104020203" pitchFamily="34" charset="0"/>
              </a:rPr>
              <a:t> and Gregory of </a:t>
            </a:r>
            <a:r>
              <a:rPr lang="en-GB" dirty="0" err="1">
                <a:latin typeface="Gill Sans MT" panose="020B0502020104020203" pitchFamily="34" charset="0"/>
              </a:rPr>
              <a:t>Nazarinus</a:t>
            </a:r>
            <a:r>
              <a:rPr lang="en-GB" dirty="0">
                <a:latin typeface="Gill Sans MT" panose="020B0502020104020203" pitchFamily="34" charset="0"/>
              </a:rPr>
              <a:t>. </a:t>
            </a:r>
          </a:p>
          <a:p>
            <a:r>
              <a:rPr lang="en-GB" dirty="0">
                <a:latin typeface="Gill Sans MT" panose="020B0502020104020203" pitchFamily="34" charset="0"/>
              </a:rPr>
              <a:t>He is a secret pagan during </a:t>
            </a:r>
            <a:r>
              <a:rPr lang="en-GB" dirty="0" err="1">
                <a:latin typeface="Gill Sans MT" panose="020B0502020104020203" pitchFamily="34" charset="0"/>
              </a:rPr>
              <a:t>Constantius</a:t>
            </a:r>
            <a:r>
              <a:rPr lang="en-GB" dirty="0">
                <a:latin typeface="Gill Sans MT" panose="020B0502020104020203" pitchFamily="34" charset="0"/>
              </a:rPr>
              <a:t>’ reign, but starts sacrificing publicly when he ascends to Emperor. </a:t>
            </a:r>
          </a:p>
        </p:txBody>
      </p:sp>
    </p:spTree>
    <p:extLst>
      <p:ext uri="{BB962C8B-B14F-4D97-AF65-F5344CB8AC3E}">
        <p14:creationId xmlns:p14="http://schemas.microsoft.com/office/powerpoint/2010/main" val="4895771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A0A42-D440-C1FE-5607-0C6C31CF23CD}"/>
              </a:ext>
            </a:extLst>
          </p:cNvPr>
          <p:cNvSpPr>
            <a:spLocks noGrp="1"/>
          </p:cNvSpPr>
          <p:nvPr>
            <p:ph type="title"/>
          </p:nvPr>
        </p:nvSpPr>
        <p:spPr/>
        <p:txBody>
          <a:bodyPr/>
          <a:lstStyle/>
          <a:p>
            <a:pPr algn="ctr"/>
            <a:r>
              <a:rPr lang="en-GB" dirty="0">
                <a:latin typeface="Gill Sans MT" panose="020B0502020104020203" pitchFamily="34" charset="0"/>
              </a:rPr>
              <a:t>Julian’s “Church”</a:t>
            </a:r>
          </a:p>
        </p:txBody>
      </p:sp>
      <p:sp>
        <p:nvSpPr>
          <p:cNvPr id="3" name="Content Placeholder 2">
            <a:extLst>
              <a:ext uri="{FF2B5EF4-FFF2-40B4-BE49-F238E27FC236}">
                <a16:creationId xmlns:a16="http://schemas.microsoft.com/office/drawing/2014/main" id="{EBA4EA05-587E-76E5-AAD3-D4BACF979583}"/>
              </a:ext>
            </a:extLst>
          </p:cNvPr>
          <p:cNvSpPr>
            <a:spLocks noGrp="1"/>
          </p:cNvSpPr>
          <p:nvPr>
            <p:ph idx="1"/>
          </p:nvPr>
        </p:nvSpPr>
        <p:spPr/>
        <p:txBody>
          <a:bodyPr>
            <a:normAutofit lnSpcReduction="10000"/>
          </a:bodyPr>
          <a:lstStyle/>
          <a:p>
            <a:r>
              <a:rPr lang="en-GB" dirty="0">
                <a:latin typeface="Gill Sans MT" panose="020B0502020104020203" pitchFamily="34" charset="0"/>
              </a:rPr>
              <a:t>Julian’s accession to the Imperial throne happened at a critical time. Christianity was on the ascendent: e.g. Constantinople’s religious elite.</a:t>
            </a:r>
          </a:p>
          <a:p>
            <a:r>
              <a:rPr lang="en-GB" dirty="0">
                <a:latin typeface="Gill Sans MT" panose="020B0502020104020203" pitchFamily="34" charset="0"/>
              </a:rPr>
              <a:t> Julian, a pagan, restores the temples, restores priests and sacrifices, etc. He could have simply stopped Imperial meddling in questions of Christian dogma, and rescinded any anti-pagan practices.</a:t>
            </a:r>
          </a:p>
          <a:p>
            <a:r>
              <a:rPr lang="en-GB" dirty="0">
                <a:latin typeface="Gill Sans MT" panose="020B0502020104020203" pitchFamily="34" charset="0"/>
              </a:rPr>
              <a:t>But Julian has a much bigger goal. He wants to unite the disparate, diffuse strands of polytheism into a single belief-system, headed by the single Creator-God.</a:t>
            </a:r>
          </a:p>
          <a:p>
            <a:r>
              <a:rPr lang="en-GB" dirty="0">
                <a:latin typeface="Gill Sans MT" panose="020B0502020104020203" pitchFamily="34" charset="0"/>
              </a:rPr>
              <a:t>Like pagan, Christian etc. philosophers before him, Julian is very attached to allegorising interpretations of the ancient myths, to expound a philosophy determined by </a:t>
            </a:r>
            <a:r>
              <a:rPr lang="en-GB">
                <a:latin typeface="Gill Sans MT" panose="020B0502020104020203" pitchFamily="34" charset="0"/>
              </a:rPr>
              <a:t>the Emperor!</a:t>
            </a:r>
            <a:endParaRPr lang="en-GB" dirty="0">
              <a:latin typeface="Gill Sans MT" panose="020B0502020104020203" pitchFamily="34" charset="0"/>
            </a:endParaRPr>
          </a:p>
          <a:p>
            <a:endParaRPr lang="en-GB" dirty="0">
              <a:latin typeface="Gill Sans MT" panose="020B0502020104020203" pitchFamily="34" charset="0"/>
            </a:endParaRPr>
          </a:p>
        </p:txBody>
      </p:sp>
    </p:spTree>
    <p:extLst>
      <p:ext uri="{BB962C8B-B14F-4D97-AF65-F5344CB8AC3E}">
        <p14:creationId xmlns:p14="http://schemas.microsoft.com/office/powerpoint/2010/main" val="34607354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40B2-7E07-7A17-582A-092B81710406}"/>
              </a:ext>
            </a:extLst>
          </p:cNvPr>
          <p:cNvSpPr>
            <a:spLocks noGrp="1"/>
          </p:cNvSpPr>
          <p:nvPr>
            <p:ph type="title"/>
          </p:nvPr>
        </p:nvSpPr>
        <p:spPr/>
        <p:txBody>
          <a:bodyPr/>
          <a:lstStyle/>
          <a:p>
            <a:pPr algn="ctr"/>
            <a:r>
              <a:rPr lang="en-GB">
                <a:latin typeface="Gill Sans MT" panose="020B0502020104020203" pitchFamily="34" charset="0"/>
              </a:rPr>
              <a:t>Sacrifices</a:t>
            </a:r>
          </a:p>
        </p:txBody>
      </p:sp>
      <p:sp>
        <p:nvSpPr>
          <p:cNvPr id="3" name="Content Placeholder 2">
            <a:extLst>
              <a:ext uri="{FF2B5EF4-FFF2-40B4-BE49-F238E27FC236}">
                <a16:creationId xmlns:a16="http://schemas.microsoft.com/office/drawing/2014/main" id="{5749F440-0827-C890-1CB8-8A8AB252AEFF}"/>
              </a:ext>
            </a:extLst>
          </p:cNvPr>
          <p:cNvSpPr>
            <a:spLocks noGrp="1"/>
          </p:cNvSpPr>
          <p:nvPr>
            <p:ph idx="1"/>
          </p:nvPr>
        </p:nvSpPr>
        <p:spPr/>
        <p:txBody>
          <a:bodyPr>
            <a:normAutofit fontScale="92500" lnSpcReduction="20000"/>
          </a:bodyPr>
          <a:lstStyle/>
          <a:p>
            <a:r>
              <a:rPr lang="en-GB" dirty="0">
                <a:latin typeface="Gill Sans Nova" panose="020B0602020104020203" pitchFamily="34" charset="0"/>
              </a:rPr>
              <a:t>Blood sacrifice is falling out of favour with pagan philosophers (hence Porphyry: sacrifice only propitiates the demons; or Plotinus: the gods should come to me, not I to them). </a:t>
            </a:r>
          </a:p>
          <a:p>
            <a:r>
              <a:rPr lang="en-GB" dirty="0">
                <a:latin typeface="Gill Sans Nova" panose="020B0602020104020203" pitchFamily="34" charset="0"/>
              </a:rPr>
              <a:t>The rituals themselves are becoming less bloody: cf. the oracle of Apollo at Didyma. </a:t>
            </a:r>
          </a:p>
          <a:p>
            <a:r>
              <a:rPr lang="en-GB" dirty="0">
                <a:latin typeface="Gill Sans Nova" panose="020B0602020104020203" pitchFamily="34" charset="0"/>
              </a:rPr>
              <a:t>But </a:t>
            </a:r>
            <a:r>
              <a:rPr lang="en-GB" b="1" dirty="0">
                <a:latin typeface="Gill Sans Nova" panose="020B0602020104020203" pitchFamily="34" charset="0"/>
              </a:rPr>
              <a:t>Iamblichus</a:t>
            </a:r>
            <a:r>
              <a:rPr lang="en-GB" dirty="0">
                <a:latin typeface="Gill Sans Nova" panose="020B0602020104020203" pitchFamily="34" charset="0"/>
              </a:rPr>
              <a:t> disagrees. Ritual is needed to bring the soul higher to the gods, as the material world has “traces” of the gods. Ritual helps us purify the material world and help gods live there.</a:t>
            </a:r>
          </a:p>
          <a:p>
            <a:r>
              <a:rPr lang="en-GB" dirty="0">
                <a:latin typeface="Gill Sans Nova" panose="020B0602020104020203" pitchFamily="34" charset="0"/>
              </a:rPr>
              <a:t>This includes blood sacrifice. How can mere human life ascend to divine life? – answer – by having an intermediate life.</a:t>
            </a:r>
          </a:p>
          <a:p>
            <a:r>
              <a:rPr lang="en-GB" dirty="0">
                <a:latin typeface="Gill Sans Nova" panose="020B0602020104020203" pitchFamily="34" charset="0"/>
              </a:rPr>
              <a:t>Julian is therefore extremely keen on sacrifice. Ammianus: “he drenched the altars with the blood of an excessive number of victims”; Antiochenes: he is a “slaughterer”, not a priest.</a:t>
            </a:r>
          </a:p>
        </p:txBody>
      </p:sp>
    </p:spTree>
    <p:extLst>
      <p:ext uri="{BB962C8B-B14F-4D97-AF65-F5344CB8AC3E}">
        <p14:creationId xmlns:p14="http://schemas.microsoft.com/office/powerpoint/2010/main" val="37375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DEDA-F730-C025-2119-6703C6CAD271}"/>
              </a:ext>
            </a:extLst>
          </p:cNvPr>
          <p:cNvSpPr>
            <a:spLocks noGrp="1"/>
          </p:cNvSpPr>
          <p:nvPr>
            <p:ph type="title"/>
          </p:nvPr>
        </p:nvSpPr>
        <p:spPr/>
        <p:txBody>
          <a:bodyPr/>
          <a:lstStyle/>
          <a:p>
            <a:pPr algn="ctr"/>
            <a:r>
              <a:rPr lang="en-GB" dirty="0">
                <a:latin typeface="Gill Sans Nova" panose="020B0602020104020203" pitchFamily="34" charset="0"/>
              </a:rPr>
              <a:t>The Church</a:t>
            </a:r>
            <a:endParaRPr lang="en-GB" dirty="0"/>
          </a:p>
        </p:txBody>
      </p:sp>
      <p:sp>
        <p:nvSpPr>
          <p:cNvPr id="3" name="Content Placeholder 2">
            <a:extLst>
              <a:ext uri="{FF2B5EF4-FFF2-40B4-BE49-F238E27FC236}">
                <a16:creationId xmlns:a16="http://schemas.microsoft.com/office/drawing/2014/main" id="{1CF52655-3379-E801-F2B7-ABEE400825D5}"/>
              </a:ext>
            </a:extLst>
          </p:cNvPr>
          <p:cNvSpPr>
            <a:spLocks noGrp="1"/>
          </p:cNvSpPr>
          <p:nvPr>
            <p:ph idx="1"/>
          </p:nvPr>
        </p:nvSpPr>
        <p:spPr/>
        <p:txBody>
          <a:bodyPr>
            <a:normAutofit/>
          </a:bodyPr>
          <a:lstStyle/>
          <a:p>
            <a:r>
              <a:rPr lang="en-GB" dirty="0">
                <a:latin typeface="Gill Sans MT" panose="020B0502020104020203" pitchFamily="34" charset="0"/>
              </a:rPr>
              <a:t>Julian’s vision encompasses a pagan Church Militant, having a clearly hierarchical structure; priests who can set a personal example to their flock; a regular liturgy; and a fixed doctrine.</a:t>
            </a:r>
          </a:p>
          <a:p>
            <a:pPr lvl="1"/>
            <a:r>
              <a:rPr lang="en-GB" dirty="0">
                <a:latin typeface="Gill Sans MT" panose="020B0502020104020203" pitchFamily="34" charset="0"/>
              </a:rPr>
              <a:t>Though just conduct in accordance with the laws of the state will evidently be the concern of the governors of cities, you in your turn will properly take care to exhort men not to transgress the laws of the gods, since those are sacred. Moreover, inasmuch as the life of a priest ought to be more holy than the political life, you must guide and instruct men to adopt it. And the better sort will naturally follow your guidance. Nay I pray that all men may, but at any rate I hope that those who are naturally good and upright will do so; for they will recognise that your teachings are peculiarly adapted to them. – </a:t>
            </a:r>
            <a:r>
              <a:rPr lang="en-GB" i="1" dirty="0">
                <a:latin typeface="Gill Sans MT" panose="020B0502020104020203" pitchFamily="34" charset="0"/>
              </a:rPr>
              <a:t>Letter to a Priest</a:t>
            </a:r>
            <a:endParaRPr lang="en-GB" dirty="0">
              <a:latin typeface="Gill Sans MT" panose="020B0502020104020203" pitchFamily="34" charset="0"/>
            </a:endParaRPr>
          </a:p>
          <a:p>
            <a:endParaRPr lang="en-GB" dirty="0">
              <a:latin typeface="Gill Sans MT" panose="020B0502020104020203" pitchFamily="34" charset="0"/>
            </a:endParaRPr>
          </a:p>
        </p:txBody>
      </p:sp>
    </p:spTree>
    <p:extLst>
      <p:ext uri="{BB962C8B-B14F-4D97-AF65-F5344CB8AC3E}">
        <p14:creationId xmlns:p14="http://schemas.microsoft.com/office/powerpoint/2010/main" val="934330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50EFEA-C628-66FF-8794-0A1380F51216}"/>
              </a:ext>
            </a:extLst>
          </p:cNvPr>
          <p:cNvSpPr>
            <a:spLocks noGrp="1"/>
          </p:cNvSpPr>
          <p:nvPr>
            <p:ph idx="1"/>
          </p:nvPr>
        </p:nvSpPr>
        <p:spPr>
          <a:xfrm>
            <a:off x="713913" y="769182"/>
            <a:ext cx="10515600" cy="5462942"/>
          </a:xfrm>
        </p:spPr>
        <p:txBody>
          <a:bodyPr>
            <a:normAutofit fontScale="47500" lnSpcReduction="20000"/>
          </a:bodyPr>
          <a:lstStyle/>
          <a:p>
            <a:pPr>
              <a:lnSpc>
                <a:spcPct val="170000"/>
              </a:lnSpc>
            </a:pPr>
            <a:r>
              <a:rPr lang="en-GB" dirty="0">
                <a:latin typeface="Gill Sans MT" panose="020B0502020104020203" pitchFamily="34" charset="0"/>
              </a:rPr>
              <a:t>No priest must anywhere be present at the licentious theatrical shows of the present day, nor introduce one into his own house; for that is altogether unfitting. Indeed if it were possible to banish such shows absolutely from the theatres so as to restore to Dionysus those theatres pure as of old, I should certainly have endeavoured with all my heart to bring this about; but as it is, since I thought that this is impossible, and that even if it should prove to be possible it would not on other accounts be expedient, I </a:t>
            </a:r>
            <a:r>
              <a:rPr lang="en-GB" dirty="0" err="1">
                <a:latin typeface="Gill Sans MT" panose="020B0502020104020203" pitchFamily="34" charset="0"/>
              </a:rPr>
              <a:t>forebore</a:t>
            </a:r>
            <a:r>
              <a:rPr lang="en-GB" dirty="0">
                <a:latin typeface="Gill Sans MT" panose="020B0502020104020203" pitchFamily="34" charset="0"/>
              </a:rPr>
              <a:t> entirely from this ambition. But I do demand that priests should withdraw themselves from the licentiousness of the theatres and leave them to the crowd. Therefore let no priest enter a theatre or have an actor or a chariot-driver for his friend; and let no dancer or mime even approach his door. And as for the sacred games, I permit anyone who will to attend those only in which women are forbidden not only to compete but even to be spectators. With regard to the hunting shows with dogs which are performed in the cities inside the theatres, need I say that not only priests but even the sons of priests must keep away from them?</a:t>
            </a:r>
          </a:p>
          <a:p>
            <a:pPr>
              <a:lnSpc>
                <a:spcPct val="170000"/>
              </a:lnSpc>
            </a:pPr>
            <a:r>
              <a:rPr lang="en-GB" dirty="0">
                <a:latin typeface="Gill Sans MT" panose="020B0502020104020203" pitchFamily="34" charset="0"/>
              </a:rPr>
              <a:t>Now it would perhaps have been well to say earlier from what class of men and by what method priests must be appointed; but it is quite appropriate that my remarks should end with this. I say |337 that the most upright men in every city, by preference those who show most love for the gods, and next those who show most love for their fellow men, must be appointed, whether they be poor or rich. And in this matter let there be no distinction whatever whether they are unknown or well known. For the man who by reason of his gentleness has not won notice ought not to be barred by reason of his want of fame. Even though he be poor and a man of the people, if he possess within himself these two things, love for God and love for his fellow men, let him be appointed priest. And a proof of his love for God is his inducing his own people to show reverence to the gods; a proof of his love for his fellows is his sharing cheerfully, even from a small store, with those in need, and his giving willingly thereof, and trying to do good to as many men as he is able.</a:t>
            </a:r>
          </a:p>
          <a:p>
            <a:endParaRPr lang="en-GB" dirty="0"/>
          </a:p>
          <a:p>
            <a:endParaRPr lang="en-GB" dirty="0"/>
          </a:p>
        </p:txBody>
      </p:sp>
    </p:spTree>
    <p:extLst>
      <p:ext uri="{BB962C8B-B14F-4D97-AF65-F5344CB8AC3E}">
        <p14:creationId xmlns:p14="http://schemas.microsoft.com/office/powerpoint/2010/main" val="40864505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7B25D-BC48-BCA6-026F-7DFA365A26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0E8BE8-604E-47C2-48D9-290C75BBCB71}"/>
              </a:ext>
            </a:extLst>
          </p:cNvPr>
          <p:cNvSpPr>
            <a:spLocks noGrp="1"/>
          </p:cNvSpPr>
          <p:nvPr>
            <p:ph idx="1"/>
          </p:nvPr>
        </p:nvSpPr>
        <p:spPr/>
        <p:txBody>
          <a:bodyPr/>
          <a:lstStyle/>
          <a:p>
            <a:r>
              <a:rPr lang="en-GB" dirty="0">
                <a:latin typeface="Gill Sans MT" panose="020B0502020104020203" pitchFamily="34" charset="0"/>
              </a:rPr>
              <a:t>Some points on this:</a:t>
            </a:r>
          </a:p>
          <a:p>
            <a:pPr lvl="1"/>
            <a:r>
              <a:rPr lang="en-GB" dirty="0">
                <a:latin typeface="Gill Sans MT" panose="020B0502020104020203" pitchFamily="34" charset="0"/>
              </a:rPr>
              <a:t>Pagan priesthoods are intimately connected with civic life: they are recruited from the rich, and defray their wealth for the public (the potlatch system). But the Crisis of the Third Century meant this had declined precipitously. </a:t>
            </a:r>
          </a:p>
          <a:p>
            <a:pPr lvl="1"/>
            <a:r>
              <a:rPr lang="en-GB" dirty="0">
                <a:latin typeface="Gill Sans MT" panose="020B0502020104020203" pitchFamily="34" charset="0"/>
              </a:rPr>
              <a:t>By the time of the Great Persecution and Julian’s revival, the centrality of pagan ritual to city life had simply died out. Nobles shifted their focus to providing public secular entertainment.</a:t>
            </a:r>
          </a:p>
          <a:p>
            <a:pPr lvl="1"/>
            <a:endParaRPr lang="en-GB" dirty="0">
              <a:latin typeface="Gill Sans MT" panose="020B0502020104020203" pitchFamily="34" charset="0"/>
            </a:endParaRPr>
          </a:p>
          <a:p>
            <a:pPr lvl="1"/>
            <a:endParaRPr lang="en-GB" dirty="0">
              <a:latin typeface="Gill Sans MT" panose="020B0502020104020203" pitchFamily="34" charset="0"/>
            </a:endParaRPr>
          </a:p>
        </p:txBody>
      </p:sp>
    </p:spTree>
    <p:extLst>
      <p:ext uri="{BB962C8B-B14F-4D97-AF65-F5344CB8AC3E}">
        <p14:creationId xmlns:p14="http://schemas.microsoft.com/office/powerpoint/2010/main" val="1939356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666BE-AF09-FFAB-5107-DDA380461BB1}"/>
              </a:ext>
            </a:extLst>
          </p:cNvPr>
          <p:cNvSpPr>
            <a:spLocks noGrp="1"/>
          </p:cNvSpPr>
          <p:nvPr>
            <p:ph type="title"/>
          </p:nvPr>
        </p:nvSpPr>
        <p:spPr/>
        <p:txBody>
          <a:bodyPr/>
          <a:lstStyle/>
          <a:p>
            <a:pPr algn="ctr"/>
            <a:endParaRPr lang="en-GB" dirty="0">
              <a:latin typeface="Gill Sans Nova" panose="020B0602020104020203" pitchFamily="34" charset="0"/>
            </a:endParaRPr>
          </a:p>
        </p:txBody>
      </p:sp>
      <p:sp>
        <p:nvSpPr>
          <p:cNvPr id="3" name="Content Placeholder 2">
            <a:extLst>
              <a:ext uri="{FF2B5EF4-FFF2-40B4-BE49-F238E27FC236}">
                <a16:creationId xmlns:a16="http://schemas.microsoft.com/office/drawing/2014/main" id="{32AFAB67-1BB1-3673-93A4-06D34BD049B2}"/>
              </a:ext>
            </a:extLst>
          </p:cNvPr>
          <p:cNvSpPr>
            <a:spLocks noGrp="1"/>
          </p:cNvSpPr>
          <p:nvPr>
            <p:ph idx="1"/>
          </p:nvPr>
        </p:nvSpPr>
        <p:spPr/>
        <p:txBody>
          <a:bodyPr>
            <a:normAutofit fontScale="92500" lnSpcReduction="10000"/>
          </a:bodyPr>
          <a:lstStyle/>
          <a:p>
            <a:r>
              <a:rPr lang="en-GB" dirty="0">
                <a:latin typeface="Gill Sans MT" panose="020B0502020104020203" pitchFamily="34" charset="0"/>
              </a:rPr>
              <a:t>Julian’s pagan revival is not well-received. The Christians believe he will persecute again; the pagans have no idea what to make of this revival of old customs.</a:t>
            </a:r>
          </a:p>
          <a:p>
            <a:r>
              <a:rPr lang="en-GB" dirty="0">
                <a:latin typeface="Gill Sans MT" panose="020B0502020104020203" pitchFamily="34" charset="0"/>
              </a:rPr>
              <a:t>One possibility is that Julian sacrifices </a:t>
            </a:r>
            <a:r>
              <a:rPr lang="en-GB" b="1" dirty="0">
                <a:latin typeface="Gill Sans MT" panose="020B0502020104020203" pitchFamily="34" charset="0"/>
              </a:rPr>
              <a:t>because</a:t>
            </a:r>
            <a:r>
              <a:rPr lang="en-GB" dirty="0">
                <a:latin typeface="Gill Sans MT" panose="020B0502020104020203" pitchFamily="34" charset="0"/>
              </a:rPr>
              <a:t> it’s so confrontational. He is constantly in the presence of the smoking altars: hence Christians can’t expect him to be their patron.</a:t>
            </a:r>
          </a:p>
          <a:p>
            <a:r>
              <a:rPr lang="en-GB" dirty="0">
                <a:latin typeface="Gill Sans MT" panose="020B0502020104020203" pitchFamily="34" charset="0"/>
              </a:rPr>
              <a:t>Julian also tries to suppress Christianity by every means short of naked coercion. Hence his edict of 362, forbidding Christians to teach Homer and Hesiod; hence his attempt to rebuild the Jewish Temple.</a:t>
            </a:r>
          </a:p>
          <a:p>
            <a:r>
              <a:rPr lang="en-GB" dirty="0">
                <a:latin typeface="Gill Sans MT" panose="020B0502020104020203" pitchFamily="34" charset="0"/>
              </a:rPr>
              <a:t>The problem is that Julian’s new Church simply misunderstands the relation of cultic practices and the city. The centralised, “Imperial” model simply doesn’t fit the city-centred practices. </a:t>
            </a:r>
          </a:p>
        </p:txBody>
      </p:sp>
    </p:spTree>
    <p:extLst>
      <p:ext uri="{BB962C8B-B14F-4D97-AF65-F5344CB8AC3E}">
        <p14:creationId xmlns:p14="http://schemas.microsoft.com/office/powerpoint/2010/main" val="36199893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8BCA5-A8B5-45B8-0309-C490DE833E88}"/>
              </a:ext>
            </a:extLst>
          </p:cNvPr>
          <p:cNvSpPr>
            <a:spLocks noGrp="1"/>
          </p:cNvSpPr>
          <p:nvPr>
            <p:ph type="title"/>
          </p:nvPr>
        </p:nvSpPr>
        <p:spPr/>
        <p:txBody>
          <a:bodyPr/>
          <a:lstStyle/>
          <a:p>
            <a:pPr algn="ctr"/>
            <a:r>
              <a:rPr lang="en-GB" dirty="0">
                <a:latin typeface="Gill Sans Nova" panose="020B0602020104020203" pitchFamily="34" charset="0"/>
              </a:rPr>
              <a:t>Julian’s Death</a:t>
            </a:r>
          </a:p>
        </p:txBody>
      </p:sp>
      <p:sp>
        <p:nvSpPr>
          <p:cNvPr id="3" name="Content Placeholder 2">
            <a:extLst>
              <a:ext uri="{FF2B5EF4-FFF2-40B4-BE49-F238E27FC236}">
                <a16:creationId xmlns:a16="http://schemas.microsoft.com/office/drawing/2014/main" id="{C5EB3AB4-B282-E3DE-47A5-D5A3C1B06DA6}"/>
              </a:ext>
            </a:extLst>
          </p:cNvPr>
          <p:cNvSpPr>
            <a:spLocks noGrp="1"/>
          </p:cNvSpPr>
          <p:nvPr>
            <p:ph idx="1"/>
          </p:nvPr>
        </p:nvSpPr>
        <p:spPr/>
        <p:txBody>
          <a:bodyPr/>
          <a:lstStyle/>
          <a:p>
            <a:r>
              <a:rPr lang="en-GB" dirty="0">
                <a:latin typeface="Gill Sans Nova" panose="020B0602020104020203" pitchFamily="34" charset="0"/>
              </a:rPr>
              <a:t>Julian dies on the Persian campaign, after ignoring an oracle telling him not to invade Persia.</a:t>
            </a:r>
          </a:p>
          <a:p>
            <a:r>
              <a:rPr lang="en-GB" dirty="0">
                <a:latin typeface="Gill Sans Nova" panose="020B0602020104020203" pitchFamily="34" charset="0"/>
              </a:rPr>
              <a:t>The next emperors - Jovian, Valens, </a:t>
            </a:r>
            <a:r>
              <a:rPr lang="en-GB" dirty="0" err="1">
                <a:latin typeface="Gill Sans Nova" panose="020B0602020104020203" pitchFamily="34" charset="0"/>
              </a:rPr>
              <a:t>Valentian</a:t>
            </a:r>
            <a:r>
              <a:rPr lang="en-GB" dirty="0">
                <a:latin typeface="Gill Sans Nova" panose="020B0602020104020203" pitchFamily="34" charset="0"/>
              </a:rPr>
              <a:t> – move back to the </a:t>
            </a:r>
            <a:r>
              <a:rPr lang="en-GB" dirty="0" err="1">
                <a:latin typeface="Gill Sans Nova" panose="020B0602020104020203" pitchFamily="34" charset="0"/>
              </a:rPr>
              <a:t>Constantian</a:t>
            </a:r>
            <a:r>
              <a:rPr lang="en-GB" dirty="0">
                <a:latin typeface="Gill Sans Nova" panose="020B0602020104020203" pitchFamily="34" charset="0"/>
              </a:rPr>
              <a:t> settlement: incense, but not blood sacrifices; not funding the temples. They don’t crack down on them: the monks and bishops do this themselves.</a:t>
            </a:r>
          </a:p>
          <a:p>
            <a:r>
              <a:rPr lang="en-GB" dirty="0">
                <a:latin typeface="Gill Sans Nova" panose="020B0602020104020203" pitchFamily="34" charset="0"/>
              </a:rPr>
              <a:t>The Roman Senate is still mostly pagan (</a:t>
            </a:r>
            <a:r>
              <a:rPr lang="en-GB" dirty="0" err="1">
                <a:latin typeface="Gill Sans Nova" panose="020B0602020104020203" pitchFamily="34" charset="0"/>
              </a:rPr>
              <a:t>Praetextatus</a:t>
            </a:r>
            <a:r>
              <a:rPr lang="en-GB" dirty="0">
                <a:latin typeface="Gill Sans Nova" panose="020B0602020104020203" pitchFamily="34" charset="0"/>
              </a:rPr>
              <a:t>’ tomb). But paganism has no central figure: its focus is the social or </a:t>
            </a:r>
            <a:r>
              <a:rPr lang="en-GB">
                <a:latin typeface="Gill Sans Nova" panose="020B0602020104020203" pitchFamily="34" charset="0"/>
              </a:rPr>
              <a:t>intellectual elite.</a:t>
            </a:r>
            <a:endParaRPr lang="en-GB" dirty="0">
              <a:latin typeface="Gill Sans Nova" panose="020B0602020104020203" pitchFamily="34" charset="0"/>
            </a:endParaRPr>
          </a:p>
        </p:txBody>
      </p:sp>
    </p:spTree>
    <p:extLst>
      <p:ext uri="{BB962C8B-B14F-4D97-AF65-F5344CB8AC3E}">
        <p14:creationId xmlns:p14="http://schemas.microsoft.com/office/powerpoint/2010/main" val="37724717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EFD0D-3518-565A-5E40-371C2A4912C1}"/>
              </a:ext>
            </a:extLst>
          </p:cNvPr>
          <p:cNvSpPr>
            <a:spLocks noGrp="1"/>
          </p:cNvSpPr>
          <p:nvPr>
            <p:ph type="title"/>
          </p:nvPr>
        </p:nvSpPr>
        <p:spPr/>
        <p:txBody>
          <a:bodyPr/>
          <a:lstStyle/>
          <a:p>
            <a:pPr algn="ctr"/>
            <a:r>
              <a:rPr lang="en-GB" dirty="0">
                <a:latin typeface="Gill Sans MT" panose="020B0502020104020203" pitchFamily="34" charset="0"/>
              </a:rPr>
              <a:t>Aftermath</a:t>
            </a:r>
          </a:p>
        </p:txBody>
      </p:sp>
      <p:sp>
        <p:nvSpPr>
          <p:cNvPr id="3" name="Content Placeholder 2">
            <a:extLst>
              <a:ext uri="{FF2B5EF4-FFF2-40B4-BE49-F238E27FC236}">
                <a16:creationId xmlns:a16="http://schemas.microsoft.com/office/drawing/2014/main" id="{AC285BC0-B471-610F-CC87-C365880EAFF1}"/>
              </a:ext>
            </a:extLst>
          </p:cNvPr>
          <p:cNvSpPr>
            <a:spLocks noGrp="1"/>
          </p:cNvSpPr>
          <p:nvPr>
            <p:ph idx="1"/>
          </p:nvPr>
        </p:nvSpPr>
        <p:spPr/>
        <p:txBody>
          <a:bodyPr/>
          <a:lstStyle/>
          <a:p>
            <a:r>
              <a:rPr lang="en-GB" dirty="0">
                <a:latin typeface="Gill Sans MT" panose="020B0502020104020203" pitchFamily="34" charset="0"/>
              </a:rPr>
              <a:t>Julian’s death is very much the last gasp of paganism. Christianity becomes semi-official; pagan practices increasingly decline; pagan philosophers are increasingly persecuted (witness the death of Hypatia of Alexandria). </a:t>
            </a:r>
          </a:p>
          <a:p>
            <a:r>
              <a:rPr lang="en-GB" dirty="0">
                <a:latin typeface="Gill Sans MT" panose="020B0502020104020203" pitchFamily="34" charset="0"/>
              </a:rPr>
              <a:t>This culminates in Justinian’s “Closing of the Schools” in 571. Neoplatonism survives in the Persian city of Harran: much to </a:t>
            </a:r>
            <a:r>
              <a:rPr lang="en-GB">
                <a:latin typeface="Gill Sans MT" panose="020B0502020104020203" pitchFamily="34" charset="0"/>
              </a:rPr>
              <a:t>Justinian’s disgust. </a:t>
            </a:r>
          </a:p>
        </p:txBody>
      </p:sp>
    </p:spTree>
    <p:extLst>
      <p:ext uri="{BB962C8B-B14F-4D97-AF65-F5344CB8AC3E}">
        <p14:creationId xmlns:p14="http://schemas.microsoft.com/office/powerpoint/2010/main" val="41181603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1281</TotalTime>
  <Words>3311</Words>
  <Application>Microsoft Office PowerPoint</Application>
  <PresentationFormat>Widescreen</PresentationFormat>
  <Paragraphs>122</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Gill Sans MT</vt:lpstr>
      <vt:lpstr>Gill Sans Nova</vt:lpstr>
      <vt:lpstr>Office Theme</vt:lpstr>
      <vt:lpstr>Aspects of Late Antiquity</vt:lpstr>
      <vt:lpstr>Diocletian</vt:lpstr>
      <vt:lpstr>The Great Persecution</vt:lpstr>
      <vt:lpstr>Blood and Soul</vt:lpstr>
      <vt:lpstr>Constantine</vt:lpstr>
      <vt:lpstr>Ruptures</vt:lpstr>
      <vt:lpstr>Christian Platonism</vt:lpstr>
      <vt:lpstr>Logos and Slogans</vt:lpstr>
      <vt:lpstr>The Arian Controversy</vt:lpstr>
      <vt:lpstr>Various Heresies…</vt:lpstr>
      <vt:lpstr>The Council of Nicaea</vt:lpstr>
      <vt:lpstr>The Nicaean Creed</vt:lpstr>
      <vt:lpstr>Origen’s Legacy</vt:lpstr>
      <vt:lpstr>PowerPoint Presentation</vt:lpstr>
      <vt:lpstr>PowerPoint Presentation</vt:lpstr>
      <vt:lpstr>After Nicaea</vt:lpstr>
      <vt:lpstr>Arianism Resurgent</vt:lpstr>
      <vt:lpstr>Constantius and the Pagans</vt:lpstr>
      <vt:lpstr>Julian’s Career</vt:lpstr>
      <vt:lpstr>Julian’s “Church”</vt:lpstr>
      <vt:lpstr>Sacrifices</vt:lpstr>
      <vt:lpstr>The Church</vt:lpstr>
      <vt:lpstr>PowerPoint Presentation</vt:lpstr>
      <vt:lpstr>PowerPoint Presentation</vt:lpstr>
      <vt:lpstr>PowerPoint Presentation</vt:lpstr>
      <vt:lpstr>Julian’s Death</vt:lpstr>
      <vt:lpstr>Aftermath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Aspects of Late Antiquity</dc:title>
  <dc:creator>Michael Withey</dc:creator>
  <cp:lastModifiedBy>Michael Withey</cp:lastModifiedBy>
  <cp:revision>27</cp:revision>
  <dcterms:created xsi:type="dcterms:W3CDTF">2023-04-17T07:33:28Z</dcterms:created>
  <dcterms:modified xsi:type="dcterms:W3CDTF">2023-04-20T07:58:08Z</dcterms:modified>
</cp:coreProperties>
</file>