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091" autoAdjust="0"/>
  </p:normalViewPr>
  <p:slideViewPr>
    <p:cSldViewPr snapToGrid="0">
      <p:cViewPr varScale="1">
        <p:scale>
          <a:sx n="62" d="100"/>
          <a:sy n="62" d="100"/>
        </p:scale>
        <p:origin x="1459"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9A2F94-05F3-4DC2-B914-D61B76F00A0C}" type="datetimeFigureOut">
              <a:rPr lang="en-US" smtClean="0"/>
              <a:t>7/26/2023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C3330F-03CA-464E-A0FF-13A40635C1E4}" type="slidenum">
              <a:rPr lang="en-US" smtClean="0"/>
              <a:t>‹#›</a:t>
            </a:fld>
            <a:endParaRPr lang="en-US"/>
          </a:p>
        </p:txBody>
      </p:sp>
    </p:spTree>
    <p:extLst>
      <p:ext uri="{BB962C8B-B14F-4D97-AF65-F5344CB8AC3E}">
        <p14:creationId xmlns:p14="http://schemas.microsoft.com/office/powerpoint/2010/main" val="2751053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C3330F-03CA-464E-A0FF-13A40635C1E4}" type="slidenum">
              <a:rPr lang="en-US" smtClean="0"/>
              <a:t>1</a:t>
            </a:fld>
            <a:endParaRPr lang="en-US"/>
          </a:p>
        </p:txBody>
      </p:sp>
    </p:spTree>
    <p:extLst>
      <p:ext uri="{BB962C8B-B14F-4D97-AF65-F5344CB8AC3E}">
        <p14:creationId xmlns:p14="http://schemas.microsoft.com/office/powerpoint/2010/main" val="4185309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This presentation focuses on the delivery of a detailed understanding of different aspects that are creating failure as well as success in the case of performing business activities within the existing business market of China through the engagement of joint ventures. Therefore, cultural considerations that are associated with the Chinese business environment are also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analysed</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in the discussion part along with the analysis of the cultural dimensions of two different countries such as the UK and China. There is also the presence of developed strategies as the form of recommendations to offer proper guidance to the global business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based in the UK to manage the successful business within the business market of China by reducing failure from joint ventures.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2</a:t>
            </a:fld>
            <a:endParaRPr lang="en-US"/>
          </a:p>
        </p:txBody>
      </p:sp>
    </p:spTree>
    <p:extLst>
      <p:ext uri="{BB962C8B-B14F-4D97-AF65-F5344CB8AC3E}">
        <p14:creationId xmlns:p14="http://schemas.microsoft.com/office/powerpoint/2010/main" val="764074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The discussion of this presentation focuses on the delivery of clear knowledge regarding the joint venture operations that global business based in the UK is trying to perform within the context of the Chinese market. In this regard, within the discussion part of this presentation, there is an in-depth analysis of Chinese culture and that helps in measuring the differences between the UK and China. Therefore, Success, as well as failure related to the joint venture in the Chinese context, are also presented in the analysis section. Implementation of the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Hofstead</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cultural dimension model is also performed to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analyse</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cultural differences between China and the UK from various perspectives.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3</a:t>
            </a:fld>
            <a:endParaRPr lang="en-US"/>
          </a:p>
        </p:txBody>
      </p:sp>
    </p:spTree>
    <p:extLst>
      <p:ext uri="{BB962C8B-B14F-4D97-AF65-F5344CB8AC3E}">
        <p14:creationId xmlns:p14="http://schemas.microsoft.com/office/powerpoint/2010/main" val="499158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A clear analysis of the overall business culture of China clearly stated that the business culture of this country is following a dynamic structure.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that are operating within this country feel confident about their decision-making operations (Jiang </a:t>
            </a:r>
            <a:r>
              <a:rPr lang="en-US" sz="1200" i="1" kern="1200" dirty="0">
                <a:solidFill>
                  <a:schemeClr val="tx1"/>
                </a:solidFill>
                <a:effectLst/>
                <a:latin typeface="Times New Roman" panose="02020603050405020304" pitchFamily="18" charset="0"/>
                <a:ea typeface="+mn-ea"/>
                <a:cs typeface="Times New Roman" panose="02020603050405020304" pitchFamily="18" charset="0"/>
              </a:rPr>
              <a:t>et al. </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2019). For example, it can be added that in Chinese culture a business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might not get a related start as the partner of the business might decide to make changes and depicts the idea at the last minute before others are ready for the changes. On the other hand, in the culture of the UK, business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are offering a high value of time, and all the activities are done based on a proper schedule.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4</a:t>
            </a:fld>
            <a:endParaRPr lang="en-US"/>
          </a:p>
        </p:txBody>
      </p:sp>
    </p:spTree>
    <p:extLst>
      <p:ext uri="{BB962C8B-B14F-4D97-AF65-F5344CB8AC3E}">
        <p14:creationId xmlns:p14="http://schemas.microsoft.com/office/powerpoint/2010/main" val="4025678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Considering the business culture of two different countries such as China and the UK it is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recognised</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that the business cultures of both countries are different from each other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Santandertrade</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2023). The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in the business culture of the UK are managing an iconic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humour</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to manage successful business operations. On the other hand, within the business culture of China, the maintenance of relationship culture is crucial enough as it is based on values related to solidarity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Santandertrade</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2023).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5</a:t>
            </a:fld>
            <a:endParaRPr lang="en-US"/>
          </a:p>
        </p:txBody>
      </p:sp>
    </p:spTree>
    <p:extLst>
      <p:ext uri="{BB962C8B-B14F-4D97-AF65-F5344CB8AC3E}">
        <p14:creationId xmlns:p14="http://schemas.microsoft.com/office/powerpoint/2010/main" val="356274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Performances of joint ventures within the context of China are offering success to the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and in that case, it is noticed that through joint ventures the leaders of most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are getting support from the existing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It helps the leaders of the companies to get a clear view of the existing sales and distribution challenges to maintain a developed connection within the business (Harris, 2023). For example, it can say that with the performance of joint ventures in China, McDonald's gets support from the existing workforce and that helps to maintain a successful business in a completely new market. On the other hand, in the case of performing joint ventures in China, there is the presence of high risks related to disputes over the management operations. It might affect the profit-sharing process of a business (Donnelly, 2023).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6</a:t>
            </a:fld>
            <a:endParaRPr lang="en-US"/>
          </a:p>
        </p:txBody>
      </p:sp>
    </p:spTree>
    <p:extLst>
      <p:ext uri="{BB962C8B-B14F-4D97-AF65-F5344CB8AC3E}">
        <p14:creationId xmlns:p14="http://schemas.microsoft.com/office/powerpoint/2010/main" val="433607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Within the context of China, cultural sensitivity is very high and that helps the business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within this country to create developed marketing strategies for the maintenance of a successful business. Therefore, people in China are trying to live in harmony and they are showing courtesy as well as honesty to others. It helps in the maintenance of business operations through joint ventures. In the current context, it is noticed that the social media platform has become an indispensable facet of the daily life activities of people of this country. The process must create opportunities for business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to manage marketing operations through social media platforms considering the culture of China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DeGennaro</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2022).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7</a:t>
            </a:fld>
            <a:endParaRPr lang="en-US"/>
          </a:p>
        </p:txBody>
      </p:sp>
    </p:spTree>
    <p:extLst>
      <p:ext uri="{BB962C8B-B14F-4D97-AF65-F5344CB8AC3E}">
        <p14:creationId xmlns:p14="http://schemas.microsoft.com/office/powerpoint/2010/main" val="7819101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Implementation of the cultural dimension model of Hofstede it is encountered that the society of the UK believes that inequalities among people must be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minimised</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On the other hand, the society of China believes that inequality among people is acceptable. Due</a:t>
            </a:r>
            <a:r>
              <a:rPr lang="en-US" sz="1200" kern="1200" baseline="0" dirty="0">
                <a:solidFill>
                  <a:schemeClr val="tx1"/>
                </a:solidFill>
                <a:effectLst/>
                <a:latin typeface="Times New Roman" panose="02020603050405020304" pitchFamily="18" charset="0"/>
                <a:ea typeface="+mn-ea"/>
                <a:cs typeface="Times New Roman" panose="02020603050405020304" pitchFamily="18" charset="0"/>
              </a:rPr>
              <a:t> to presence of difference the UK-based organization might face issue in managing a healthy culture in the company at the time of dealing business in China. </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Therefore, Chinese culture is highly collectivist and in this culture, people act in the interest of the group. Furthermore, the people in the UK are highly success-oriented and that follows a driven culture (Iulia-Cristina, 2023). </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8</a:t>
            </a:fld>
            <a:endParaRPr lang="en-US"/>
          </a:p>
        </p:txBody>
      </p:sp>
    </p:spTree>
    <p:extLst>
      <p:ext uri="{BB962C8B-B14F-4D97-AF65-F5344CB8AC3E}">
        <p14:creationId xmlns:p14="http://schemas.microsoft.com/office/powerpoint/2010/main" val="33320215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Analysis of the scores in regards to the cultural dimension process clearly stated that the society of the UK equally values its own past at the time of dealing with challenges related to the present or future. The cultural context of China has the ability for adopting traditions to change conditions. People in China do not put much emphasis on spending laser time for the fulfillment of their desires (Iulia-Cristina, 2023). </a:t>
            </a:r>
            <a:r>
              <a:rPr lang="en-US" sz="1200" kern="1200" dirty="0">
                <a:solidFill>
                  <a:schemeClr val="tx1"/>
                </a:solidFill>
                <a:effectLst/>
                <a:latin typeface="+mn-lt"/>
                <a:ea typeface="+mn-ea"/>
                <a:cs typeface="+mn-cs"/>
              </a:rPr>
              <a:t>The </a:t>
            </a:r>
            <a:r>
              <a:rPr lang="en-US" sz="1200" kern="1200" dirty="0" err="1">
                <a:solidFill>
                  <a:schemeClr val="tx1"/>
                </a:solidFill>
                <a:effectLst/>
                <a:latin typeface="+mn-lt"/>
                <a:ea typeface="+mn-ea"/>
                <a:cs typeface="+mn-cs"/>
              </a:rPr>
              <a:t>provess</a:t>
            </a:r>
            <a:r>
              <a:rPr lang="en-US" sz="1200" kern="1200" dirty="0">
                <a:solidFill>
                  <a:schemeClr val="tx1"/>
                </a:solidFill>
                <a:effectLst/>
                <a:latin typeface="+mn-lt"/>
                <a:ea typeface="+mn-ea"/>
                <a:cs typeface="+mn-cs"/>
              </a:rPr>
              <a:t> might allow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to maintain potential </a:t>
            </a:r>
            <a:r>
              <a:rPr lang="en-US" sz="1200" kern="1200" dirty="0" err="1">
                <a:solidFill>
                  <a:schemeClr val="tx1"/>
                </a:solidFill>
                <a:effectLst/>
                <a:latin typeface="+mn-lt"/>
                <a:ea typeface="+mn-ea"/>
                <a:cs typeface="+mn-cs"/>
              </a:rPr>
              <a:t>cahnges</a:t>
            </a:r>
            <a:r>
              <a:rPr lang="en-US" sz="1200" kern="1200" dirty="0">
                <a:solidFill>
                  <a:schemeClr val="tx1"/>
                </a:solidFill>
                <a:effectLst/>
                <a:latin typeface="+mn-lt"/>
                <a:ea typeface="+mn-ea"/>
                <a:cs typeface="+mn-cs"/>
              </a:rPr>
              <a:t> within </a:t>
            </a:r>
            <a:r>
              <a:rPr lang="en-US" sz="1200" kern="1200" dirty="0" err="1">
                <a:solidFill>
                  <a:schemeClr val="tx1"/>
                </a:solidFill>
                <a:effectLst/>
                <a:latin typeface="+mn-lt"/>
                <a:ea typeface="+mn-ea"/>
                <a:cs typeface="+mn-cs"/>
              </a:rPr>
              <a:t>busienss</a:t>
            </a:r>
            <a:r>
              <a:rPr lang="en-US" sz="1200" kern="1200" dirty="0">
                <a:solidFill>
                  <a:schemeClr val="tx1"/>
                </a:solidFill>
                <a:effectLst/>
                <a:latin typeface="+mn-lt"/>
                <a:ea typeface="+mn-ea"/>
                <a:cs typeface="+mn-cs"/>
              </a:rPr>
              <a:t> at the time of doing joint venture in China and it must help in the </a:t>
            </a:r>
            <a:r>
              <a:rPr lang="en-US" sz="1200" kern="1200" dirty="0" err="1">
                <a:solidFill>
                  <a:schemeClr val="tx1"/>
                </a:solidFill>
                <a:effectLst/>
                <a:latin typeface="+mn-lt"/>
                <a:ea typeface="+mn-ea"/>
                <a:cs typeface="+mn-cs"/>
              </a:rPr>
              <a:t>mainteance</a:t>
            </a:r>
            <a:r>
              <a:rPr lang="en-US" sz="1200" kern="1200" dirty="0">
                <a:solidFill>
                  <a:schemeClr val="tx1"/>
                </a:solidFill>
                <a:effectLst/>
                <a:latin typeface="+mn-lt"/>
                <a:ea typeface="+mn-ea"/>
                <a:cs typeface="+mn-cs"/>
              </a:rPr>
              <a:t> of </a:t>
            </a:r>
            <a:r>
              <a:rPr lang="en-US" sz="1200" kern="1200" dirty="0" err="1">
                <a:solidFill>
                  <a:schemeClr val="tx1"/>
                </a:solidFill>
                <a:effectLst/>
                <a:latin typeface="+mn-lt"/>
                <a:ea typeface="+mn-ea"/>
                <a:cs typeface="+mn-cs"/>
              </a:rPr>
              <a:t>sucess</a:t>
            </a:r>
            <a:r>
              <a:rPr lang="en-US" sz="1200" kern="1200" dirty="0">
                <a:solidFill>
                  <a:schemeClr val="tx1"/>
                </a:solidFill>
                <a:effectLst/>
                <a:latin typeface="+mn-lt"/>
                <a:ea typeface="+mn-ea"/>
                <a:cs typeface="+mn-cs"/>
              </a:rPr>
              <a:t> of the company in a </a:t>
            </a:r>
            <a:r>
              <a:rPr lang="en-US" sz="1200" kern="1200" dirty="0" err="1">
                <a:solidFill>
                  <a:schemeClr val="tx1"/>
                </a:solidFill>
                <a:effectLst/>
                <a:latin typeface="+mn-lt"/>
                <a:ea typeface="+mn-ea"/>
                <a:cs typeface="+mn-cs"/>
              </a:rPr>
              <a:t>completelly</a:t>
            </a:r>
            <a:r>
              <a:rPr lang="en-US" sz="1200" kern="1200" dirty="0">
                <a:solidFill>
                  <a:schemeClr val="tx1"/>
                </a:solidFill>
                <a:effectLst/>
                <a:latin typeface="+mn-lt"/>
                <a:ea typeface="+mn-ea"/>
                <a:cs typeface="+mn-cs"/>
              </a:rPr>
              <a:t> new business environment.</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9</a:t>
            </a:fld>
            <a:endParaRPr lang="en-US"/>
          </a:p>
        </p:txBody>
      </p:sp>
    </p:spTree>
    <p:extLst>
      <p:ext uri="{BB962C8B-B14F-4D97-AF65-F5344CB8AC3E}">
        <p14:creationId xmlns:p14="http://schemas.microsoft.com/office/powerpoint/2010/main" val="447896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Through the engagement of the interpretive approach within the joint venture operations of the UK-based company, the leaders of this brand can manage intellectual communication with different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organisations</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in China. It must help to acquire in-depth knowledge regarding the culture of China based on the establishment of communication which must be performed to the share stories process and that might allow the organization to enhance the individual experience for dealing with challenges that are associated with the performance of joint ventures in China.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10</a:t>
            </a:fld>
            <a:endParaRPr lang="en-US"/>
          </a:p>
        </p:txBody>
      </p:sp>
    </p:spTree>
    <p:extLst>
      <p:ext uri="{BB962C8B-B14F-4D97-AF65-F5344CB8AC3E}">
        <p14:creationId xmlns:p14="http://schemas.microsoft.com/office/powerpoint/2010/main" val="4174584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The introduction of critical theory as part of intercultural communication must allow the UK-based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organisation</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to get detailed knowledge about the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behaviour</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of human beings in China. It would allow this brand to manage the delivery of satisfactory services to the cultures in China based on the creation of joint ventures within the existing companies in China. </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11</a:t>
            </a:fld>
            <a:endParaRPr lang="en-US"/>
          </a:p>
        </p:txBody>
      </p:sp>
    </p:spTree>
    <p:extLst>
      <p:ext uri="{BB962C8B-B14F-4D97-AF65-F5344CB8AC3E}">
        <p14:creationId xmlns:p14="http://schemas.microsoft.com/office/powerpoint/2010/main" val="2477871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anose="02020603050405020304" pitchFamily="18" charset="0"/>
                <a:ea typeface="+mn-ea"/>
                <a:cs typeface="Times New Roman" panose="02020603050405020304" pitchFamily="18" charset="0"/>
              </a:rPr>
              <a:t>Based on the detailed analysis of the overall discussion of this presentation it is </a:t>
            </a:r>
            <a:r>
              <a:rPr lang="en-US" sz="1200" kern="1200" dirty="0" err="1">
                <a:solidFill>
                  <a:schemeClr val="tx1"/>
                </a:solidFill>
                <a:effectLst/>
                <a:latin typeface="Times New Roman" panose="02020603050405020304" pitchFamily="18" charset="0"/>
                <a:ea typeface="+mn-ea"/>
                <a:cs typeface="Times New Roman" panose="02020603050405020304" pitchFamily="18" charset="0"/>
              </a:rPr>
              <a:t>recognised</a:t>
            </a:r>
            <a:r>
              <a:rPr lang="en-US" sz="1200" kern="1200" dirty="0">
                <a:solidFill>
                  <a:schemeClr val="tx1"/>
                </a:solidFill>
                <a:effectLst/>
                <a:latin typeface="Times New Roman" panose="02020603050405020304" pitchFamily="18" charset="0"/>
                <a:ea typeface="+mn-ea"/>
                <a:cs typeface="Times New Roman" panose="02020603050405020304" pitchFamily="18" charset="0"/>
              </a:rPr>
              <a:t> that the maintenance of cultural relationship networks within China is crucial enough and on the other hand the business culture of the UK focuses on maintaining discipline. Therefore, in terms of performing joint ventures in China, there is the presence of failure that is associated with the fundamental mistakes and the joint venture process of this country also produces support from the existing work forces and that is recognized as the success factor.</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FC3330F-03CA-464E-A0FF-13A40635C1E4}" type="slidenum">
              <a:rPr lang="en-US" smtClean="0"/>
              <a:t>12</a:t>
            </a:fld>
            <a:endParaRPr lang="en-US"/>
          </a:p>
        </p:txBody>
      </p:sp>
    </p:spTree>
    <p:extLst>
      <p:ext uri="{BB962C8B-B14F-4D97-AF65-F5344CB8AC3E}">
        <p14:creationId xmlns:p14="http://schemas.microsoft.com/office/powerpoint/2010/main" val="1807496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C3330F-03CA-464E-A0FF-13A40635C1E4}" type="slidenum">
              <a:rPr lang="en-US" smtClean="0"/>
              <a:t>13</a:t>
            </a:fld>
            <a:endParaRPr lang="en-US"/>
          </a:p>
        </p:txBody>
      </p:sp>
    </p:spTree>
    <p:extLst>
      <p:ext uri="{BB962C8B-B14F-4D97-AF65-F5344CB8AC3E}">
        <p14:creationId xmlns:p14="http://schemas.microsoft.com/office/powerpoint/2010/main" val="41869344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8813053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258895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591843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846836-3DFA-482E-9060-8D54F56622CB}" type="datetimeFigureOut">
              <a:rPr lang="en-US" smtClean="0"/>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253213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846836-3DFA-482E-9060-8D54F56622CB}" type="datetimeFigureOut">
              <a:rPr lang="en-US" smtClean="0"/>
              <a:t>7/26/2023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3925117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846836-3DFA-482E-9060-8D54F56622CB}" type="datetimeFigureOut">
              <a:rPr lang="en-US" smtClean="0"/>
              <a:t>7/26/2023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3625030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B846836-3DFA-482E-9060-8D54F56622CB}" type="datetimeFigureOut">
              <a:rPr lang="en-US" smtClean="0"/>
              <a:t>7/26/2023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701745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846836-3DFA-482E-9060-8D54F56622CB}" type="datetimeFigureOut">
              <a:rPr lang="en-US" smtClean="0"/>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87286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846836-3DFA-482E-9060-8D54F56622CB}" type="datetimeFigureOut">
              <a:rPr lang="en-US" smtClean="0"/>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778319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846836-3DFA-482E-9060-8D54F56622CB}" type="datetimeFigureOut">
              <a:rPr lang="en-US" smtClean="0"/>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869536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228097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2289284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900637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8836631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374916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038114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406545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846836-3DFA-482E-9060-8D54F56622CB}" type="datetimeFigureOut">
              <a:rPr lang="en-US" smtClean="0"/>
              <a:t>7/26/2023</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7B5F5D4-3012-4A68-B648-865CE5EFF6F8}" type="slidenum">
              <a:rPr lang="en-US" smtClean="0"/>
              <a:t>‹#›</a:t>
            </a:fld>
            <a:endParaRPr lang="en-US"/>
          </a:p>
        </p:txBody>
      </p:sp>
    </p:spTree>
    <p:extLst>
      <p:ext uri="{BB962C8B-B14F-4D97-AF65-F5344CB8AC3E}">
        <p14:creationId xmlns:p14="http://schemas.microsoft.com/office/powerpoint/2010/main" val="2243517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E55BD-CD39-4890-BDF2-10378D5A7ED9}"/>
              </a:ext>
            </a:extLst>
          </p:cNvPr>
          <p:cNvSpPr>
            <a:spLocks noGrp="1"/>
          </p:cNvSpPr>
          <p:nvPr>
            <p:ph type="ctrTitle"/>
          </p:nvPr>
        </p:nvSpPr>
        <p:spPr>
          <a:xfrm>
            <a:off x="1764770" y="3648009"/>
            <a:ext cx="9144000" cy="2387600"/>
          </a:xfrm>
        </p:spPr>
        <p:txBody>
          <a:bodyPr>
            <a:normAutofit fontScale="90000"/>
          </a:bodyPr>
          <a:lstStyle/>
          <a:p>
            <a:pPr algn="l"/>
            <a:r>
              <a:rPr lang="en-US" dirty="0">
                <a:latin typeface="Times New Roman" panose="02020603050405020304" pitchFamily="18" charset="0"/>
                <a:cs typeface="Times New Roman" panose="02020603050405020304" pitchFamily="18" charset="0"/>
              </a:rPr>
              <a:t>Individual Presentation</a:t>
            </a:r>
            <a:br>
              <a:rPr lang="en-US" dirty="0">
                <a:latin typeface="Times New Roman" panose="02020603050405020304" pitchFamily="18" charset="0"/>
                <a:cs typeface="Times New Roman" panose="02020603050405020304" pitchFamily="18" charset="0"/>
              </a:rPr>
            </a:br>
            <a:br>
              <a:rPr lang="en-GB" dirty="0">
                <a:latin typeface="Times New Roman" panose="02020603050405020304" pitchFamily="18" charset="0"/>
                <a:cs typeface="Times New Roman" panose="02020603050405020304" pitchFamily="18" charset="0"/>
              </a:rPr>
            </a:br>
            <a:r>
              <a:rPr lang="en-GB" dirty="0">
                <a:highlight>
                  <a:srgbClr val="000000"/>
                </a:highlight>
                <a:latin typeface="Times New Roman" panose="02020603050405020304" pitchFamily="18" charset="0"/>
                <a:cs typeface="Times New Roman" panose="02020603050405020304" pitchFamily="18" charset="0"/>
              </a:rPr>
              <a:t>Name and ID</a:t>
            </a:r>
            <a:r>
              <a:rPr lang="en-GB" dirty="0">
                <a:latin typeface="Times New Roman" panose="02020603050405020304" pitchFamily="18" charset="0"/>
                <a:cs typeface="Times New Roman" panose="02020603050405020304" pitchFamily="18" charset="0"/>
              </a:rPr>
              <a:t>: Dan </a:t>
            </a:r>
            <a:r>
              <a:rPr lang="en-US" dirty="0">
                <a:latin typeface="Times New Roman" panose="02020603050405020304" pitchFamily="18" charset="0"/>
                <a:cs typeface="Times New Roman" panose="02020603050405020304" pitchFamily="18" charset="0"/>
              </a:rPr>
              <a:t>Zamsa  (2028094)</a:t>
            </a:r>
            <a:br>
              <a:rPr lang="en-GB" dirty="0">
                <a:latin typeface="Times New Roman" panose="02020603050405020304" pitchFamily="18" charset="0"/>
                <a:cs typeface="Times New Roman" panose="02020603050405020304" pitchFamily="18" charset="0"/>
              </a:rPr>
            </a:br>
            <a:r>
              <a:rPr lang="en-GB" dirty="0">
                <a:highlight>
                  <a:srgbClr val="000000"/>
                </a:highlight>
                <a:latin typeface="Times New Roman" panose="02020603050405020304" pitchFamily="18" charset="0"/>
                <a:cs typeface="Times New Roman" panose="02020603050405020304" pitchFamily="18" charset="0"/>
              </a:rPr>
              <a:t> Module name :</a:t>
            </a:r>
            <a:r>
              <a:rPr lang="en-US" dirty="0">
                <a:latin typeface="Times New Roman" panose="02020603050405020304" pitchFamily="18" charset="0"/>
                <a:cs typeface="Times New Roman" panose="02020603050405020304" pitchFamily="18" charset="0"/>
              </a:rPr>
              <a:t>International Business Communications</a:t>
            </a:r>
            <a:br>
              <a:rPr lang="en-US" dirty="0">
                <a:latin typeface="Times New Roman" panose="02020603050405020304" pitchFamily="18" charset="0"/>
                <a:cs typeface="Times New Roman" panose="02020603050405020304" pitchFamily="18" charset="0"/>
              </a:rPr>
            </a:br>
            <a:br>
              <a:rPr lang="en-US" dirty="0">
                <a:latin typeface="Times New Roman" panose="02020603050405020304" pitchFamily="18" charset="0"/>
                <a:cs typeface="Times New Roman" panose="02020603050405020304" pitchFamily="18" charset="0"/>
              </a:rPr>
            </a:br>
            <a:r>
              <a:rPr lang="en-US" dirty="0">
                <a:highlight>
                  <a:srgbClr val="000000"/>
                </a:highlight>
                <a:latin typeface="Times New Roman" panose="02020603050405020304" pitchFamily="18" charset="0"/>
                <a:cs typeface="Times New Roman" panose="02020603050405020304" pitchFamily="18" charset="0"/>
              </a:rPr>
              <a:t>module code </a:t>
            </a:r>
            <a:r>
              <a:rPr lang="en-US" dirty="0">
                <a:latin typeface="Times New Roman" panose="02020603050405020304" pitchFamily="18" charset="0"/>
                <a:cs typeface="Times New Roman" panose="02020603050405020304" pitchFamily="18" charset="0"/>
              </a:rPr>
              <a:t>: Lcbb6001</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4877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4A093-8D09-4686-9065-B73A58303013}"/>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Main content / Agenda of the presentation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9B86257-01FF-492B-B767-57EA3DB8F00F}"/>
              </a:ext>
            </a:extLst>
          </p:cNvPr>
          <p:cNvSpPr>
            <a:spLocks noGrp="1"/>
          </p:cNvSpPr>
          <p:nvPr>
            <p:ph idx="1"/>
          </p:nvPr>
        </p:nvSpPr>
        <p:spPr>
          <a:xfrm>
            <a:off x="838200" y="1825625"/>
            <a:ext cx="4648200" cy="4351338"/>
          </a:xfrm>
        </p:spPr>
        <p:txBody>
          <a:bodyPr/>
          <a:lstStyle/>
          <a:p>
            <a:pPr lvl="0" algn="just"/>
            <a:r>
              <a:rPr lang="en-US" dirty="0">
                <a:latin typeface="Times New Roman" panose="02020603050405020304" pitchFamily="18" charset="0"/>
                <a:cs typeface="Times New Roman" panose="02020603050405020304" pitchFamily="18" charset="0"/>
              </a:rPr>
              <a:t>It focuses on </a:t>
            </a:r>
            <a:r>
              <a:rPr lang="en-US" dirty="0" err="1">
                <a:latin typeface="Times New Roman" panose="02020603050405020304" pitchFamily="18" charset="0"/>
                <a:cs typeface="Times New Roman" panose="02020603050405020304" pitchFamily="18" charset="0"/>
              </a:rPr>
              <a:t>analysing</a:t>
            </a:r>
            <a:r>
              <a:rPr lang="en-US" dirty="0">
                <a:latin typeface="Times New Roman" panose="02020603050405020304" pitchFamily="18" charset="0"/>
                <a:cs typeface="Times New Roman" panose="02020603050405020304" pitchFamily="18" charset="0"/>
              </a:rPr>
              <a:t> the effectiveness of doing a joint venture in China</a:t>
            </a:r>
          </a:p>
          <a:p>
            <a:pPr lvl="0" algn="just"/>
            <a:r>
              <a:rPr lang="en-US" dirty="0">
                <a:latin typeface="Times New Roman" panose="02020603050405020304" pitchFamily="18" charset="0"/>
                <a:cs typeface="Times New Roman" panose="02020603050405020304" pitchFamily="18" charset="0"/>
              </a:rPr>
              <a:t>Cultural differences between China and the UK are offered</a:t>
            </a:r>
          </a:p>
          <a:p>
            <a:pPr lvl="0" algn="just"/>
            <a:r>
              <a:rPr lang="en-US" dirty="0">
                <a:latin typeface="Times New Roman" panose="02020603050405020304" pitchFamily="18" charset="0"/>
                <a:cs typeface="Times New Roman" panose="02020603050405020304" pitchFamily="18" charset="0"/>
              </a:rPr>
              <a:t>Effective recommendations are offered to manage a successful business in China through a joint venture</a:t>
            </a:r>
          </a:p>
          <a:p>
            <a:pPr algn="just"/>
            <a:endParaRPr lang="en-US" dirty="0">
              <a:latin typeface="Times New Roman" panose="02020603050405020304" pitchFamily="18" charset="0"/>
              <a:cs typeface="Times New Roman" panose="02020603050405020304" pitchFamily="18" charset="0"/>
            </a:endParaRPr>
          </a:p>
        </p:txBody>
      </p:sp>
      <p:pic>
        <p:nvPicPr>
          <p:cNvPr id="1026" name="Picture 2" descr="When Talking The Talk Is Enough To Change Culture - Forbes In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825625"/>
            <a:ext cx="5074024" cy="360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886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C5866-00B1-45FB-AC0E-6CD3B986E74B}"/>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Introduction to the context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84F0B19-C886-4399-AD4E-9FD3A0C2CAB0}"/>
              </a:ext>
            </a:extLst>
          </p:cNvPr>
          <p:cNvSpPr>
            <a:spLocks noGrp="1"/>
          </p:cNvSpPr>
          <p:nvPr>
            <p:ph idx="1"/>
          </p:nvPr>
        </p:nvSpPr>
        <p:spPr>
          <a:xfrm>
            <a:off x="5647764" y="1825625"/>
            <a:ext cx="5706035" cy="4351338"/>
          </a:xfrm>
        </p:spPr>
        <p:txBody>
          <a:bodyPr/>
          <a:lstStyle/>
          <a:p>
            <a:pPr lvl="0" algn="just"/>
            <a:r>
              <a:rPr lang="en-US" dirty="0">
                <a:latin typeface="Times New Roman" panose="02020603050405020304" pitchFamily="18" charset="0"/>
                <a:cs typeface="Times New Roman" panose="02020603050405020304" pitchFamily="18" charset="0"/>
              </a:rPr>
              <a:t>It delivers knowledge about a UK company that is going to China for doing business</a:t>
            </a:r>
          </a:p>
          <a:p>
            <a:pPr lvl="0" algn="just"/>
            <a:r>
              <a:rPr lang="en-US" dirty="0">
                <a:latin typeface="Times New Roman" panose="02020603050405020304" pitchFamily="18" charset="0"/>
                <a:cs typeface="Times New Roman" panose="02020603050405020304" pitchFamily="18" charset="0"/>
              </a:rPr>
              <a:t>The company is going to do a joint venture agreement with a Chinese business</a:t>
            </a:r>
          </a:p>
          <a:p>
            <a:pPr lvl="0" algn="just"/>
            <a:r>
              <a:rPr lang="en-US" dirty="0">
                <a:latin typeface="Times New Roman" panose="02020603050405020304" pitchFamily="18" charset="0"/>
                <a:cs typeface="Times New Roman" panose="02020603050405020304" pitchFamily="18" charset="0"/>
              </a:rPr>
              <a:t>Differences between UK and China are delivered</a:t>
            </a:r>
          </a:p>
          <a:p>
            <a:pPr lvl="0" algn="just"/>
            <a:r>
              <a:rPr lang="en-US" dirty="0">
                <a:latin typeface="Times New Roman" panose="02020603050405020304" pitchFamily="18" charset="0"/>
                <a:cs typeface="Times New Roman" panose="02020603050405020304" pitchFamily="18" charset="0"/>
              </a:rPr>
              <a:t>Success and failure in the joint venture within China are presented</a:t>
            </a:r>
          </a:p>
        </p:txBody>
      </p:sp>
      <p:pic>
        <p:nvPicPr>
          <p:cNvPr id="2050" name="Picture 2" descr="Culture Change Is Bottom Up and Top Down | TL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446" y="1920595"/>
            <a:ext cx="4998757" cy="3924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836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63182-C163-48CC-857D-CEB3CD1EECC1}"/>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Introduce the Chinese culture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65CBFD8-2D1B-48A3-9122-9D3DC92E1C3E}"/>
              </a:ext>
            </a:extLst>
          </p:cNvPr>
          <p:cNvSpPr>
            <a:spLocks noGrp="1"/>
          </p:cNvSpPr>
          <p:nvPr>
            <p:ph idx="1"/>
          </p:nvPr>
        </p:nvSpPr>
        <p:spPr>
          <a:xfrm>
            <a:off x="838200" y="1825625"/>
            <a:ext cx="5365376" cy="4351338"/>
          </a:xfrm>
        </p:spPr>
        <p:txBody>
          <a:bodyPr/>
          <a:lstStyle/>
          <a:p>
            <a:pPr lvl="0" algn="just"/>
            <a:r>
              <a:rPr lang="en-US" dirty="0">
                <a:latin typeface="Times New Roman" panose="02020603050405020304" pitchFamily="18" charset="0"/>
                <a:cs typeface="Times New Roman" panose="02020603050405020304" pitchFamily="18" charset="0"/>
              </a:rPr>
              <a:t>The main focus of Chinese culture is on collectivism</a:t>
            </a:r>
          </a:p>
          <a:p>
            <a:pPr lvl="0" algn="just"/>
            <a:r>
              <a:rPr lang="en-US" dirty="0">
                <a:latin typeface="Times New Roman" panose="02020603050405020304" pitchFamily="18" charset="0"/>
                <a:cs typeface="Times New Roman" panose="02020603050405020304" pitchFamily="18" charset="0"/>
              </a:rPr>
              <a:t>English culture or the culture of the UK focuses on individualism</a:t>
            </a:r>
          </a:p>
          <a:p>
            <a:pPr lvl="0" algn="just"/>
            <a:r>
              <a:rPr lang="en-US" dirty="0">
                <a:latin typeface="Times New Roman" panose="02020603050405020304" pitchFamily="18" charset="0"/>
                <a:cs typeface="Times New Roman" panose="02020603050405020304" pitchFamily="18" charset="0"/>
              </a:rPr>
              <a:t>The business culture of China is very dynamic (Jiang </a:t>
            </a:r>
            <a:r>
              <a:rPr lang="en-US" i="1" dirty="0">
                <a:latin typeface="Times New Roman" panose="02020603050405020304" pitchFamily="18" charset="0"/>
                <a:cs typeface="Times New Roman" panose="02020603050405020304" pitchFamily="18" charset="0"/>
              </a:rPr>
              <a:t>et al. </a:t>
            </a:r>
            <a:r>
              <a:rPr lang="en-US" dirty="0">
                <a:latin typeface="Times New Roman" panose="02020603050405020304" pitchFamily="18" charset="0"/>
                <a:cs typeface="Times New Roman" panose="02020603050405020304" pitchFamily="18" charset="0"/>
              </a:rPr>
              <a:t>2019)</a:t>
            </a:r>
          </a:p>
          <a:p>
            <a:pPr lvl="0" algn="just"/>
            <a:r>
              <a:rPr lang="en-US" dirty="0">
                <a:latin typeface="Times New Roman" panose="02020603050405020304" pitchFamily="18" charset="0"/>
                <a:cs typeface="Times New Roman" panose="02020603050405020304" pitchFamily="18" charset="0"/>
              </a:rPr>
              <a:t>The UK's business culture is planned and </a:t>
            </a:r>
            <a:r>
              <a:rPr lang="en-US" dirty="0" err="1">
                <a:latin typeface="Times New Roman" panose="02020603050405020304" pitchFamily="18" charset="0"/>
                <a:cs typeface="Times New Roman" panose="02020603050405020304" pitchFamily="18" charset="0"/>
              </a:rPr>
              <a:t>organised</a:t>
            </a:r>
            <a:endParaRPr lang="en-US" dirty="0">
              <a:latin typeface="Times New Roman" panose="02020603050405020304" pitchFamily="18" charset="0"/>
              <a:cs typeface="Times New Roman" panose="02020603050405020304" pitchFamily="18" charset="0"/>
            </a:endParaRPr>
          </a:p>
        </p:txBody>
      </p:sp>
      <p:pic>
        <p:nvPicPr>
          <p:cNvPr id="3074" name="Picture 2" descr="Real World Improvement: Culture Change is a “Living Proc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9251" y="2373219"/>
            <a:ext cx="4399940" cy="288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150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63182-C163-48CC-857D-CEB3CD1EECC1}"/>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Introduce the Chinese culture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65CBFD8-2D1B-48A3-9122-9D3DC92E1C3E}"/>
              </a:ext>
            </a:extLst>
          </p:cNvPr>
          <p:cNvSpPr>
            <a:spLocks noGrp="1"/>
          </p:cNvSpPr>
          <p:nvPr>
            <p:ph idx="1"/>
          </p:nvPr>
        </p:nvSpPr>
        <p:spPr>
          <a:xfrm>
            <a:off x="6508376" y="1825625"/>
            <a:ext cx="4845424" cy="4351338"/>
          </a:xfrm>
        </p:spPr>
        <p:txBody>
          <a:bodyPr>
            <a:normAutofit/>
          </a:bodyPr>
          <a:lstStyle/>
          <a:p>
            <a:pPr lvl="0" algn="just"/>
            <a:r>
              <a:rPr lang="en-US" dirty="0">
                <a:latin typeface="Times New Roman" panose="02020603050405020304" pitchFamily="18" charset="0"/>
                <a:cs typeface="Times New Roman" panose="02020603050405020304" pitchFamily="18" charset="0"/>
              </a:rPr>
              <a:t>The business culture of China is influenced through Confucianism</a:t>
            </a:r>
          </a:p>
          <a:p>
            <a:pPr lvl="0" algn="just"/>
            <a:r>
              <a:rPr lang="en-US" dirty="0">
                <a:latin typeface="Times New Roman" panose="02020603050405020304" pitchFamily="18" charset="0"/>
                <a:cs typeface="Times New Roman" panose="02020603050405020304" pitchFamily="18" charset="0"/>
              </a:rPr>
              <a:t>In this culture relationship networks are more crucial (</a:t>
            </a:r>
            <a:r>
              <a:rPr lang="en-US" dirty="0" err="1">
                <a:latin typeface="Times New Roman" panose="02020603050405020304" pitchFamily="18" charset="0"/>
                <a:cs typeface="Times New Roman" panose="02020603050405020304" pitchFamily="18" charset="0"/>
              </a:rPr>
              <a:t>Santandertrade</a:t>
            </a:r>
            <a:r>
              <a:rPr lang="en-US" dirty="0">
                <a:latin typeface="Times New Roman" panose="02020603050405020304" pitchFamily="18" charset="0"/>
                <a:cs typeface="Times New Roman" panose="02020603050405020304" pitchFamily="18" charset="0"/>
              </a:rPr>
              <a:t>, 2023)</a:t>
            </a:r>
          </a:p>
          <a:p>
            <a:pPr lvl="0" algn="just"/>
            <a:r>
              <a:rPr lang="en-US" dirty="0">
                <a:latin typeface="Times New Roman" panose="02020603050405020304" pitchFamily="18" charset="0"/>
                <a:cs typeface="Times New Roman" panose="02020603050405020304" pitchFamily="18" charset="0"/>
              </a:rPr>
              <a:t>Relationship networks in business based on values of solidarity</a:t>
            </a:r>
          </a:p>
          <a:p>
            <a:pPr lvl="0" algn="just"/>
            <a:r>
              <a:rPr lang="en-US" dirty="0">
                <a:latin typeface="Times New Roman" panose="02020603050405020304" pitchFamily="18" charset="0"/>
                <a:cs typeface="Times New Roman" panose="02020603050405020304" pitchFamily="18" charset="0"/>
              </a:rPr>
              <a:t>UK's business culture focuses on managing discipline, courtesy, and punctuality</a:t>
            </a:r>
          </a:p>
        </p:txBody>
      </p:sp>
      <p:pic>
        <p:nvPicPr>
          <p:cNvPr id="4098" name="Picture 2" descr="Change, culture and Cultural Change in Education — The Learner's W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10" y="1825625"/>
            <a:ext cx="5773271" cy="4162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275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614CC-11D8-4409-86A2-E5569C36827B}"/>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Success and failure factors of joint ventures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57A3F04-B8EB-4FC0-9B7B-F3B0940CC12A}"/>
              </a:ext>
            </a:extLst>
          </p:cNvPr>
          <p:cNvSpPr>
            <a:spLocks noGrp="1"/>
          </p:cNvSpPr>
          <p:nvPr>
            <p:ph idx="1"/>
          </p:nvPr>
        </p:nvSpPr>
        <p:spPr>
          <a:xfrm>
            <a:off x="838200" y="1825625"/>
            <a:ext cx="4917141" cy="4351338"/>
          </a:xfrm>
        </p:spPr>
        <p:txBody>
          <a:bodyPr>
            <a:normAutofit/>
          </a:bodyPr>
          <a:lstStyle/>
          <a:p>
            <a:pPr lvl="0" algn="just"/>
            <a:r>
              <a:rPr lang="en-US" b="1" dirty="0">
                <a:latin typeface="Times New Roman" panose="02020603050405020304" pitchFamily="18" charset="0"/>
                <a:cs typeface="Times New Roman" panose="02020603050405020304" pitchFamily="18" charset="0"/>
              </a:rPr>
              <a:t>Success</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Joint venture in China delivers access to the Chinese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a:t>
            </a:r>
          </a:p>
          <a:p>
            <a:pPr lvl="0" algn="just"/>
            <a:r>
              <a:rPr lang="en-US" dirty="0">
                <a:latin typeface="Times New Roman" panose="02020603050405020304" pitchFamily="18" charset="0"/>
                <a:cs typeface="Times New Roman" panose="02020603050405020304" pitchFamily="18" charset="0"/>
              </a:rPr>
              <a:t>It helps to get support from existing workforces (Harris, 2023) </a:t>
            </a:r>
          </a:p>
          <a:p>
            <a:pPr lvl="0" algn="just"/>
            <a:r>
              <a:rPr lang="en-US" b="1" dirty="0">
                <a:latin typeface="Times New Roman" panose="02020603050405020304" pitchFamily="18" charset="0"/>
                <a:cs typeface="Times New Roman" panose="02020603050405020304" pitchFamily="18" charset="0"/>
              </a:rPr>
              <a:t>Failure</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Most of the joint venture in China fails due to the presence of fundamental mistakes</a:t>
            </a:r>
          </a:p>
          <a:p>
            <a:pPr lvl="0" algn="just"/>
            <a:r>
              <a:rPr lang="en-US" dirty="0">
                <a:latin typeface="Times New Roman" panose="02020603050405020304" pitchFamily="18" charset="0"/>
                <a:cs typeface="Times New Roman" panose="02020603050405020304" pitchFamily="18" charset="0"/>
              </a:rPr>
              <a:t>There is the presence of division in leadership and decision-making activities (Donnelly, 2023)</a:t>
            </a:r>
          </a:p>
        </p:txBody>
      </p:sp>
      <p:pic>
        <p:nvPicPr>
          <p:cNvPr id="5122" name="Picture 2" descr="Joint Ventures: Meaning, Advantages and Disadvantages - GeeksforGee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778" y="2528048"/>
            <a:ext cx="5634313" cy="3648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880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1417B-F7FB-4883-8618-AABC532C80CE}"/>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Cultural sensitivity in China / The differences from the UK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4991A04-A8F1-41FA-AA19-9D71D8B693B8}"/>
              </a:ext>
            </a:extLst>
          </p:cNvPr>
          <p:cNvSpPr>
            <a:spLocks noGrp="1"/>
          </p:cNvSpPr>
          <p:nvPr>
            <p:ph idx="1"/>
          </p:nvPr>
        </p:nvSpPr>
        <p:spPr>
          <a:xfrm>
            <a:off x="5540188" y="1825625"/>
            <a:ext cx="5813612" cy="4351338"/>
          </a:xfrm>
        </p:spPr>
        <p:txBody>
          <a:bodyPr/>
          <a:lstStyle/>
          <a:p>
            <a:pPr lvl="0" algn="just"/>
            <a:r>
              <a:rPr lang="en-US" dirty="0">
                <a:latin typeface="Times New Roman" panose="02020603050405020304" pitchFamily="18" charset="0"/>
                <a:cs typeface="Times New Roman" panose="02020603050405020304" pitchFamily="18" charset="0"/>
              </a:rPr>
              <a:t>Cultural sensitivity in China is very high</a:t>
            </a:r>
          </a:p>
          <a:p>
            <a:pPr lvl="0" algn="just"/>
            <a:r>
              <a:rPr lang="en-US" dirty="0">
                <a:latin typeface="Times New Roman" panose="02020603050405020304" pitchFamily="18" charset="0"/>
                <a:cs typeface="Times New Roman" panose="02020603050405020304" pitchFamily="18" charset="0"/>
              </a:rPr>
              <a:t>It helps to craft marketing strategies in China (</a:t>
            </a:r>
            <a:r>
              <a:rPr lang="en-US" dirty="0" err="1">
                <a:latin typeface="Times New Roman" panose="02020603050405020304" pitchFamily="18" charset="0"/>
                <a:cs typeface="Times New Roman" panose="02020603050405020304" pitchFamily="18" charset="0"/>
              </a:rPr>
              <a:t>DeGennaro</a:t>
            </a:r>
            <a:r>
              <a:rPr lang="en-US" dirty="0">
                <a:latin typeface="Times New Roman" panose="02020603050405020304" pitchFamily="18" charset="0"/>
                <a:cs typeface="Times New Roman" panose="02020603050405020304" pitchFamily="18" charset="0"/>
              </a:rPr>
              <a:t>, 2022)</a:t>
            </a:r>
          </a:p>
          <a:p>
            <a:pPr lvl="0" algn="just"/>
            <a:r>
              <a:rPr lang="en-US" dirty="0">
                <a:latin typeface="Times New Roman" panose="02020603050405020304" pitchFamily="18" charset="0"/>
                <a:cs typeface="Times New Roman" panose="02020603050405020304" pitchFamily="18" charset="0"/>
              </a:rPr>
              <a:t>It also helps to select the right marketing channels</a:t>
            </a:r>
          </a:p>
          <a:p>
            <a:pPr lvl="0" algn="just"/>
            <a:r>
              <a:rPr lang="en-US" dirty="0">
                <a:latin typeface="Times New Roman" panose="02020603050405020304" pitchFamily="18" charset="0"/>
                <a:cs typeface="Times New Roman" panose="02020603050405020304" pitchFamily="18" charset="0"/>
              </a:rPr>
              <a:t>The right spokesperson for the brand is selected</a:t>
            </a:r>
          </a:p>
          <a:p>
            <a:pPr algn="just"/>
            <a:endParaRPr lang="en-US" dirty="0">
              <a:latin typeface="Times New Roman" panose="02020603050405020304" pitchFamily="18" charset="0"/>
              <a:cs typeface="Times New Roman" panose="02020603050405020304" pitchFamily="18" charset="0"/>
            </a:endParaRPr>
          </a:p>
        </p:txBody>
      </p:sp>
      <p:pic>
        <p:nvPicPr>
          <p:cNvPr id="6146" name="Picture 2" descr="China chinese culture in asia and great Royalty Free Vec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115671"/>
            <a:ext cx="4038600" cy="3366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178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Hofstede cultural Dimensions: UK and China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823DCC0-DF76-432B-BA72-C4D5B7F8A760}"/>
              </a:ext>
            </a:extLst>
          </p:cNvPr>
          <p:cNvSpPr>
            <a:spLocks noGrp="1"/>
          </p:cNvSpPr>
          <p:nvPr>
            <p:ph idx="1"/>
          </p:nvPr>
        </p:nvSpPr>
        <p:spPr>
          <a:xfrm>
            <a:off x="838200" y="1825625"/>
            <a:ext cx="4199965" cy="4351338"/>
          </a:xfrm>
        </p:spPr>
        <p:txBody>
          <a:bodyPr>
            <a:normAutofit fontScale="92500" lnSpcReduction="20000"/>
          </a:bodyPr>
          <a:lstStyle/>
          <a:p>
            <a:pPr lvl="0" algn="just"/>
            <a:r>
              <a:rPr lang="en-US" b="1" dirty="0">
                <a:latin typeface="Times New Roman" panose="02020603050405020304" pitchFamily="18" charset="0"/>
                <a:cs typeface="Times New Roman" panose="02020603050405020304" pitchFamily="18" charset="0"/>
              </a:rPr>
              <a:t>Power distance</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The power distance of the UK is approximately 35%</a:t>
            </a:r>
          </a:p>
          <a:p>
            <a:pPr lvl="0" algn="just"/>
            <a:r>
              <a:rPr lang="en-US" dirty="0">
                <a:latin typeface="Times New Roman" panose="02020603050405020304" pitchFamily="18" charset="0"/>
                <a:cs typeface="Times New Roman" panose="02020603050405020304" pitchFamily="18" charset="0"/>
              </a:rPr>
              <a:t>China got approximately 80% in power distance</a:t>
            </a:r>
          </a:p>
          <a:p>
            <a:pPr lvl="0" algn="just"/>
            <a:r>
              <a:rPr lang="en-US" b="1" dirty="0">
                <a:latin typeface="Times New Roman" panose="02020603050405020304" pitchFamily="18" charset="0"/>
                <a:cs typeface="Times New Roman" panose="02020603050405020304" pitchFamily="18" charset="0"/>
              </a:rPr>
              <a:t>Individualism</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A score of the UK in this dimension is 89%</a:t>
            </a:r>
          </a:p>
          <a:p>
            <a:pPr lvl="0" algn="just"/>
            <a:r>
              <a:rPr lang="en-US" dirty="0">
                <a:latin typeface="Times New Roman" panose="02020603050405020304" pitchFamily="18" charset="0"/>
                <a:cs typeface="Times New Roman" panose="02020603050405020304" pitchFamily="18" charset="0"/>
              </a:rPr>
              <a:t>China got approximately 20% in this area (Iulia-Cristina, 2023)</a:t>
            </a:r>
          </a:p>
          <a:p>
            <a:pPr lvl="0" algn="just"/>
            <a:r>
              <a:rPr lang="en-US" b="1" dirty="0">
                <a:latin typeface="Times New Roman" panose="02020603050405020304" pitchFamily="18" charset="0"/>
                <a:cs typeface="Times New Roman" panose="02020603050405020304" pitchFamily="18" charset="0"/>
              </a:rPr>
              <a:t>Masculinity</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 The masculinity of the UK is approximately 66%</a:t>
            </a:r>
          </a:p>
          <a:p>
            <a:pPr lvl="0" algn="just"/>
            <a:r>
              <a:rPr lang="en-US" dirty="0">
                <a:latin typeface="Times New Roman" panose="02020603050405020304" pitchFamily="18" charset="0"/>
                <a:cs typeface="Times New Roman" panose="02020603050405020304" pitchFamily="18" charset="0"/>
              </a:rPr>
              <a:t>China also get approximately 66% score in this aspect</a:t>
            </a:r>
          </a:p>
          <a:p>
            <a:pPr algn="just"/>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378824" y="2348752"/>
            <a:ext cx="6167717" cy="3567953"/>
          </a:xfrm>
          <a:prstGeom prst="rect">
            <a:avLst/>
          </a:prstGeom>
        </p:spPr>
      </p:pic>
    </p:spTree>
    <p:extLst>
      <p:ext uri="{BB962C8B-B14F-4D97-AF65-F5344CB8AC3E}">
        <p14:creationId xmlns:p14="http://schemas.microsoft.com/office/powerpoint/2010/main" val="692108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Hofstede cultural Dimensions: UK and China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823DCC0-DF76-432B-BA72-C4D5B7F8A760}"/>
              </a:ext>
            </a:extLst>
          </p:cNvPr>
          <p:cNvSpPr>
            <a:spLocks noGrp="1"/>
          </p:cNvSpPr>
          <p:nvPr>
            <p:ph idx="1"/>
          </p:nvPr>
        </p:nvSpPr>
        <p:spPr>
          <a:xfrm>
            <a:off x="6884894" y="1825625"/>
            <a:ext cx="4953000" cy="4351338"/>
          </a:xfrm>
        </p:spPr>
        <p:txBody>
          <a:bodyPr>
            <a:normAutofit/>
          </a:bodyPr>
          <a:lstStyle/>
          <a:p>
            <a:pPr lvl="0" algn="just"/>
            <a:r>
              <a:rPr lang="en-US" b="1" dirty="0">
                <a:latin typeface="Times New Roman" panose="02020603050405020304" pitchFamily="18" charset="0"/>
                <a:cs typeface="Times New Roman" panose="02020603050405020304" pitchFamily="18" charset="0"/>
              </a:rPr>
              <a:t>Uncertainty avoidance</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A score of UK is approximately 35%</a:t>
            </a:r>
          </a:p>
          <a:p>
            <a:pPr lvl="0" algn="just"/>
            <a:r>
              <a:rPr lang="en-US" dirty="0">
                <a:latin typeface="Times New Roman" panose="02020603050405020304" pitchFamily="18" charset="0"/>
                <a:cs typeface="Times New Roman" panose="02020603050405020304" pitchFamily="18" charset="0"/>
              </a:rPr>
              <a:t>Score of China in this segment is 30%</a:t>
            </a:r>
          </a:p>
          <a:p>
            <a:pPr lvl="0" algn="just"/>
            <a:r>
              <a:rPr lang="en-US" b="1" dirty="0">
                <a:latin typeface="Times New Roman" panose="02020603050405020304" pitchFamily="18" charset="0"/>
                <a:cs typeface="Times New Roman" panose="02020603050405020304" pitchFamily="18" charset="0"/>
              </a:rPr>
              <a:t>Long-term orientation</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The UK has approximately 51% long-term orientation</a:t>
            </a:r>
          </a:p>
          <a:p>
            <a:pPr lvl="0" algn="just"/>
            <a:r>
              <a:rPr lang="en-US" dirty="0">
                <a:latin typeface="Times New Roman" panose="02020603050405020304" pitchFamily="18" charset="0"/>
                <a:cs typeface="Times New Roman" panose="02020603050405020304" pitchFamily="18" charset="0"/>
              </a:rPr>
              <a:t>China has approximately 87% (Iulia-Cristina, 2023)</a:t>
            </a:r>
          </a:p>
          <a:p>
            <a:pPr lvl="0" algn="just"/>
            <a:r>
              <a:rPr lang="en-US" b="1" dirty="0">
                <a:latin typeface="Times New Roman" panose="02020603050405020304" pitchFamily="18" charset="0"/>
                <a:cs typeface="Times New Roman" panose="02020603050405020304" pitchFamily="18" charset="0"/>
              </a:rPr>
              <a:t>Indulgence</a:t>
            </a:r>
            <a:endParaRPr lang="en-US" dirty="0">
              <a:latin typeface="Times New Roman" panose="02020603050405020304" pitchFamily="18" charset="0"/>
              <a:cs typeface="Times New Roman" panose="02020603050405020304" pitchFamily="18" charset="0"/>
            </a:endParaRPr>
          </a:p>
          <a:p>
            <a:pPr lvl="0" algn="just"/>
            <a:r>
              <a:rPr lang="en-US" dirty="0">
                <a:latin typeface="Times New Roman" panose="02020603050405020304" pitchFamily="18" charset="0"/>
                <a:cs typeface="Times New Roman" panose="02020603050405020304" pitchFamily="18" charset="0"/>
              </a:rPr>
              <a:t>The indulgence rate in the UK is 69%</a:t>
            </a:r>
          </a:p>
          <a:p>
            <a:pPr lvl="0" algn="just"/>
            <a:r>
              <a:rPr lang="en-US" dirty="0">
                <a:latin typeface="Times New Roman" panose="02020603050405020304" pitchFamily="18" charset="0"/>
                <a:cs typeface="Times New Roman" panose="02020603050405020304" pitchFamily="18" charset="0"/>
              </a:rPr>
              <a:t>24% score is acquired by China in this section </a:t>
            </a:r>
          </a:p>
          <a:p>
            <a:pPr algn="just"/>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40659" y="1825625"/>
            <a:ext cx="6167717" cy="3567953"/>
          </a:xfrm>
          <a:prstGeom prst="rect">
            <a:avLst/>
          </a:prstGeom>
        </p:spPr>
      </p:pic>
    </p:spTree>
    <p:extLst>
      <p:ext uri="{BB962C8B-B14F-4D97-AF65-F5344CB8AC3E}">
        <p14:creationId xmlns:p14="http://schemas.microsoft.com/office/powerpoint/2010/main" val="1853988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8E43F-05E0-4509-AD02-0B03AACF1C7D}"/>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my recommendations </a:t>
            </a:r>
          </a:p>
        </p:txBody>
      </p:sp>
      <p:sp>
        <p:nvSpPr>
          <p:cNvPr id="3" name="Content Placeholder 2">
            <a:extLst>
              <a:ext uri="{FF2B5EF4-FFF2-40B4-BE49-F238E27FC236}">
                <a16:creationId xmlns:a16="http://schemas.microsoft.com/office/drawing/2014/main" id="{AB2849A0-BD0B-44CE-98F8-E2EE8DAC608E}"/>
              </a:ext>
            </a:extLst>
          </p:cNvPr>
          <p:cNvSpPr>
            <a:spLocks noGrp="1"/>
          </p:cNvSpPr>
          <p:nvPr>
            <p:ph idx="1"/>
          </p:nvPr>
        </p:nvSpPr>
        <p:spPr>
          <a:xfrm>
            <a:off x="838200" y="1825625"/>
            <a:ext cx="5096435" cy="4351338"/>
          </a:xfrm>
        </p:spPr>
        <p:txBody>
          <a:bodyPr/>
          <a:lstStyle/>
          <a:p>
            <a:pPr lvl="0" algn="just"/>
            <a:r>
              <a:rPr lang="en-US" dirty="0">
                <a:latin typeface="Times New Roman" panose="02020603050405020304" pitchFamily="18" charset="0"/>
                <a:cs typeface="Times New Roman" panose="02020603050405020304" pitchFamily="18" charset="0"/>
              </a:rPr>
              <a:t>The leaders of the business should focus on involving an interactive approach</a:t>
            </a:r>
          </a:p>
          <a:p>
            <a:pPr lvl="0" algn="just"/>
            <a:r>
              <a:rPr lang="en-US" dirty="0">
                <a:latin typeface="Times New Roman" panose="02020603050405020304" pitchFamily="18" charset="0"/>
                <a:cs typeface="Times New Roman" panose="02020603050405020304" pitchFamily="18" charset="0"/>
              </a:rPr>
              <a:t>It must help to acquire knowledge about the culture of China</a:t>
            </a:r>
          </a:p>
          <a:p>
            <a:pPr lvl="0" algn="just"/>
            <a:r>
              <a:rPr lang="en-US" dirty="0">
                <a:latin typeface="Times New Roman" panose="02020603050405020304" pitchFamily="18" charset="0"/>
                <a:cs typeface="Times New Roman" panose="02020603050405020304" pitchFamily="18" charset="0"/>
              </a:rPr>
              <a:t>It also helps to manage shared stories through subjective or individual experiences (El Sayed</a:t>
            </a:r>
            <a:r>
              <a:rPr lang="en-US" i="1" dirty="0">
                <a:latin typeface="Times New Roman" panose="02020603050405020304" pitchFamily="18" charset="0"/>
                <a:cs typeface="Times New Roman" panose="02020603050405020304" pitchFamily="18" charset="0"/>
              </a:rPr>
              <a:t> et al. </a:t>
            </a:r>
            <a:r>
              <a:rPr lang="en-US" dirty="0">
                <a:latin typeface="Times New Roman" panose="02020603050405020304" pitchFamily="18" charset="0"/>
                <a:cs typeface="Times New Roman" panose="02020603050405020304" pitchFamily="18" charset="0"/>
              </a:rPr>
              <a:t>2021)</a:t>
            </a:r>
          </a:p>
        </p:txBody>
      </p:sp>
      <p:pic>
        <p:nvPicPr>
          <p:cNvPr id="7170" name="Picture 2" descr="The ROI of recommendation engines for marke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1073" y="2468329"/>
            <a:ext cx="4553739" cy="3065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498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8E43F-05E0-4509-AD02-0B03AACF1C7D}"/>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my recommendations </a:t>
            </a:r>
          </a:p>
        </p:txBody>
      </p:sp>
      <p:sp>
        <p:nvSpPr>
          <p:cNvPr id="3" name="Content Placeholder 2">
            <a:extLst>
              <a:ext uri="{FF2B5EF4-FFF2-40B4-BE49-F238E27FC236}">
                <a16:creationId xmlns:a16="http://schemas.microsoft.com/office/drawing/2014/main" id="{AB2849A0-BD0B-44CE-98F8-E2EE8DAC608E}"/>
              </a:ext>
            </a:extLst>
          </p:cNvPr>
          <p:cNvSpPr>
            <a:spLocks noGrp="1"/>
          </p:cNvSpPr>
          <p:nvPr>
            <p:ph idx="1"/>
          </p:nvPr>
        </p:nvSpPr>
        <p:spPr>
          <a:xfrm>
            <a:off x="6580094" y="1825625"/>
            <a:ext cx="4773706" cy="4351338"/>
          </a:xfrm>
        </p:spPr>
        <p:txBody>
          <a:bodyPr/>
          <a:lstStyle/>
          <a:p>
            <a:pPr lvl="0" algn="just"/>
            <a:r>
              <a:rPr lang="en-US" dirty="0">
                <a:latin typeface="Times New Roman" panose="02020603050405020304" pitchFamily="18" charset="0"/>
                <a:cs typeface="Times New Roman" panose="02020603050405020304" pitchFamily="18" charset="0"/>
              </a:rPr>
              <a:t>Implementation of critical theory should be performed</a:t>
            </a:r>
          </a:p>
          <a:p>
            <a:pPr lvl="0" algn="just"/>
            <a:r>
              <a:rPr lang="en-US" dirty="0">
                <a:latin typeface="Times New Roman" panose="02020603050405020304" pitchFamily="18" charset="0"/>
                <a:cs typeface="Times New Roman" panose="02020603050405020304" pitchFamily="18" charset="0"/>
              </a:rPr>
              <a:t>It must help to explain and transform communication (</a:t>
            </a:r>
            <a:r>
              <a:rPr lang="en-US" dirty="0" err="1">
                <a:latin typeface="Times New Roman" panose="02020603050405020304" pitchFamily="18" charset="0"/>
                <a:cs typeface="Times New Roman" panose="02020603050405020304" pitchFamily="18" charset="0"/>
              </a:rPr>
              <a:t>Jahn</a:t>
            </a:r>
            <a:r>
              <a:rPr lang="en-US" dirty="0">
                <a:latin typeface="Times New Roman" panose="02020603050405020304" pitchFamily="18" charset="0"/>
                <a:cs typeface="Times New Roman" panose="02020603050405020304" pitchFamily="18" charset="0"/>
              </a:rPr>
              <a:t>, 2021)</a:t>
            </a:r>
          </a:p>
          <a:p>
            <a:pPr lvl="0" algn="just"/>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behaviour</a:t>
            </a:r>
            <a:r>
              <a:rPr lang="en-US" dirty="0">
                <a:latin typeface="Times New Roman" panose="02020603050405020304" pitchFamily="18" charset="0"/>
                <a:cs typeface="Times New Roman" panose="02020603050405020304" pitchFamily="18" charset="0"/>
              </a:rPr>
              <a:t> of human beings in China will be </a:t>
            </a:r>
            <a:r>
              <a:rPr lang="en-US" dirty="0" err="1">
                <a:latin typeface="Times New Roman" panose="02020603050405020304" pitchFamily="18" charset="0"/>
                <a:cs typeface="Times New Roman" panose="02020603050405020304" pitchFamily="18" charset="0"/>
              </a:rPr>
              <a:t>analysed</a:t>
            </a:r>
            <a:endParaRPr lang="en-US" dirty="0">
              <a:latin typeface="Times New Roman" panose="02020603050405020304" pitchFamily="18" charset="0"/>
              <a:cs typeface="Times New Roman" panose="02020603050405020304" pitchFamily="18" charset="0"/>
            </a:endParaRPr>
          </a:p>
        </p:txBody>
      </p:sp>
      <p:pic>
        <p:nvPicPr>
          <p:cNvPr id="8198" name="Picture 6" descr="Writing analysis in social care - Recommendati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40976" y="1825625"/>
            <a:ext cx="5455024" cy="3624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199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69861-AC11-4308-8E9D-F58C179DCBB0}"/>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Conclusion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C979006-228E-433A-B2F5-C42C4564AA20}"/>
              </a:ext>
            </a:extLst>
          </p:cNvPr>
          <p:cNvSpPr>
            <a:spLocks noGrp="1"/>
          </p:cNvSpPr>
          <p:nvPr>
            <p:ph idx="1"/>
          </p:nvPr>
        </p:nvSpPr>
        <p:spPr>
          <a:xfrm>
            <a:off x="838200" y="1825625"/>
            <a:ext cx="5526741" cy="4351338"/>
          </a:xfrm>
        </p:spPr>
        <p:txBody>
          <a:bodyPr/>
          <a:lstStyle/>
          <a:p>
            <a:pPr lvl="0" algn="just"/>
            <a:r>
              <a:rPr lang="en-US" dirty="0">
                <a:latin typeface="Times New Roman" panose="02020603050405020304" pitchFamily="18" charset="0"/>
                <a:cs typeface="Times New Roman" panose="02020603050405020304" pitchFamily="18" charset="0"/>
              </a:rPr>
              <a:t>The presence of cultural changes between the UK and China created barriers for the UK-based company to perform joint venture</a:t>
            </a:r>
          </a:p>
          <a:p>
            <a:pPr lvl="0" algn="just"/>
            <a:r>
              <a:rPr lang="en-US" dirty="0">
                <a:latin typeface="Times New Roman" panose="02020603050405020304" pitchFamily="18" charset="0"/>
                <a:cs typeface="Times New Roman" panose="02020603050405020304" pitchFamily="18" charset="0"/>
              </a:rPr>
              <a:t>Engagement of an interactive approach within the joint venture must allow this company to manage a successful business in China</a:t>
            </a:r>
          </a:p>
          <a:p>
            <a:pPr algn="just"/>
            <a:endParaRPr lang="en-US" dirty="0">
              <a:latin typeface="Times New Roman" panose="02020603050405020304" pitchFamily="18" charset="0"/>
              <a:cs typeface="Times New Roman" panose="02020603050405020304" pitchFamily="18" charset="0"/>
            </a:endParaRPr>
          </a:p>
        </p:txBody>
      </p:sp>
      <p:pic>
        <p:nvPicPr>
          <p:cNvPr id="9218" name="Picture 2" descr="Collaborating the way forward: UK-China global expert mission – UKR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5237" y="2061882"/>
            <a:ext cx="5039424" cy="3359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758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41C73-150A-4E11-BC01-28DADF439E02}"/>
              </a:ext>
            </a:extLst>
          </p:cNvPr>
          <p:cNvSpPr>
            <a:spLocks noGrp="1"/>
          </p:cNvSpPr>
          <p:nvPr>
            <p:ph type="title"/>
          </p:nvPr>
        </p:nvSpPr>
        <p:spPr>
          <a:xfrm>
            <a:off x="838200" y="1"/>
            <a:ext cx="10515600" cy="568410"/>
          </a:xfrm>
        </p:spPr>
        <p:txBody>
          <a:bodyPr>
            <a:normAutofit fontScale="90000"/>
          </a:bodyPr>
          <a:lstStyle/>
          <a:p>
            <a:r>
              <a:rPr lang="en-GB" dirty="0">
                <a:latin typeface="Times New Roman" panose="02020603050405020304" pitchFamily="18" charset="0"/>
                <a:cs typeface="Times New Roman" panose="02020603050405020304" pitchFamily="18" charset="0"/>
              </a:rPr>
              <a:t>References :</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D75DF94-09CA-4A6A-A0A1-303E0567FE8A}"/>
              </a:ext>
            </a:extLst>
          </p:cNvPr>
          <p:cNvSpPr>
            <a:spLocks noGrp="1"/>
          </p:cNvSpPr>
          <p:nvPr>
            <p:ph idx="1"/>
          </p:nvPr>
        </p:nvSpPr>
        <p:spPr>
          <a:xfrm>
            <a:off x="838200" y="568411"/>
            <a:ext cx="9763897" cy="6079523"/>
          </a:xfrm>
        </p:spPr>
        <p:txBody>
          <a:bodyPr>
            <a:normAutofit fontScale="70000" lnSpcReduction="20000"/>
          </a:bodyPr>
          <a:lstStyle/>
          <a:p>
            <a:pPr algn="just"/>
            <a:r>
              <a:rPr lang="en-US" dirty="0">
                <a:latin typeface="Times New Roman" panose="02020603050405020304" pitchFamily="18" charset="0"/>
                <a:cs typeface="Times New Roman" panose="02020603050405020304" pitchFamily="18" charset="0"/>
              </a:rPr>
              <a:t>DeGennaro, A. (2022) </a:t>
            </a:r>
            <a:r>
              <a:rPr lang="en-US" i="1" dirty="0">
                <a:latin typeface="Times New Roman" panose="02020603050405020304" pitchFamily="18" charset="0"/>
                <a:cs typeface="Times New Roman" panose="02020603050405020304" pitchFamily="18" charset="0"/>
              </a:rPr>
              <a:t>The key to marketing in China: Cultural sensitivity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Digital Agency Network</a:t>
            </a:r>
            <a:r>
              <a:rPr lang="en-US" dirty="0">
                <a:latin typeface="Times New Roman" panose="02020603050405020304" pitchFamily="18" charset="0"/>
                <a:cs typeface="Times New Roman" panose="02020603050405020304" pitchFamily="18" charset="0"/>
              </a:rPr>
              <a:t>. Available at: https://digitalagencynetwork.com/the-key-to-marketing-in-china-cultural-sensitivity/#:~:text=Cultural%20sensitivity%20is%20incredibly%20helpful,facet%20of%20their%20daily%20lives. (Accessed: 07 July 2023). </a:t>
            </a:r>
          </a:p>
          <a:p>
            <a:pPr algn="just"/>
            <a:r>
              <a:rPr lang="en-US" dirty="0">
                <a:latin typeface="Times New Roman" panose="02020603050405020304" pitchFamily="18" charset="0"/>
                <a:cs typeface="Times New Roman" panose="02020603050405020304" pitchFamily="18" charset="0"/>
              </a:rPr>
              <a:t>Donnelly, D. (2023) </a:t>
            </a:r>
            <a:r>
              <a:rPr lang="en-US" i="1" dirty="0">
                <a:latin typeface="Times New Roman" panose="02020603050405020304" pitchFamily="18" charset="0"/>
                <a:cs typeface="Times New Roman" panose="02020603050405020304" pitchFamily="18" charset="0"/>
              </a:rPr>
              <a:t>Alternatives to joint venture in China [complete guide]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Horizons</a:t>
            </a:r>
            <a:r>
              <a:rPr lang="en-US" dirty="0">
                <a:latin typeface="Times New Roman" panose="02020603050405020304" pitchFamily="18" charset="0"/>
                <a:cs typeface="Times New Roman" panose="02020603050405020304" pitchFamily="18" charset="0"/>
              </a:rPr>
              <a:t>. Available at: https://nhglobalpartners.com/joint-venture-china-risks/#:~:text=Disadvantages%20of%20Joint%20Ventures,-In%20brief%2C%20JVs&amp;text=Division%20in%20leadership%20and%20decision,sharing%2C%20and%20other%20such%20issues. (Accessed: 07 July 2023). </a:t>
            </a:r>
          </a:p>
          <a:p>
            <a:pPr algn="just"/>
            <a:r>
              <a:rPr lang="en-US" dirty="0">
                <a:latin typeface="Times New Roman" panose="02020603050405020304" pitchFamily="18" charset="0"/>
                <a:cs typeface="Times New Roman" panose="02020603050405020304" pitchFamily="18" charset="0"/>
              </a:rPr>
              <a:t>El Sayed, M.A., </a:t>
            </a:r>
            <a:r>
              <a:rPr lang="en-US" dirty="0" err="1">
                <a:latin typeface="Times New Roman" panose="02020603050405020304" pitchFamily="18" charset="0"/>
                <a:cs typeface="Times New Roman" panose="02020603050405020304" pitchFamily="18" charset="0"/>
              </a:rPr>
              <a:t>Farahat</a:t>
            </a:r>
            <a:r>
              <a:rPr lang="en-US" dirty="0">
                <a:latin typeface="Times New Roman" panose="02020603050405020304" pitchFamily="18" charset="0"/>
                <a:cs typeface="Times New Roman" panose="02020603050405020304" pitchFamily="18" charset="0"/>
              </a:rPr>
              <a:t>, F.A. and </a:t>
            </a:r>
            <a:r>
              <a:rPr lang="en-US" dirty="0" err="1">
                <a:latin typeface="Times New Roman" panose="02020603050405020304" pitchFamily="18" charset="0"/>
                <a:cs typeface="Times New Roman" panose="02020603050405020304" pitchFamily="18" charset="0"/>
              </a:rPr>
              <a:t>Elsisy</a:t>
            </a:r>
            <a:r>
              <a:rPr lang="en-US" dirty="0">
                <a:latin typeface="Times New Roman" panose="02020603050405020304" pitchFamily="18" charset="0"/>
                <a:cs typeface="Times New Roman" panose="02020603050405020304" pitchFamily="18" charset="0"/>
              </a:rPr>
              <a:t>, M.A., 2022. A novel interactive approach for solving uncertain bi-level multi-objective supply chain model. </a:t>
            </a:r>
            <a:r>
              <a:rPr lang="en-US" i="1" dirty="0">
                <a:latin typeface="Times New Roman" panose="02020603050405020304" pitchFamily="18" charset="0"/>
                <a:cs typeface="Times New Roman" panose="02020603050405020304" pitchFamily="18" charset="0"/>
              </a:rPr>
              <a:t>Computers &amp; Industrial Engineering</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169</a:t>
            </a:r>
            <a:r>
              <a:rPr lang="en-US" dirty="0">
                <a:latin typeface="Times New Roman" panose="02020603050405020304" pitchFamily="18" charset="0"/>
                <a:cs typeface="Times New Roman" panose="02020603050405020304" pitchFamily="18" charset="0"/>
              </a:rPr>
              <a:t>, p.108225.</a:t>
            </a:r>
          </a:p>
          <a:p>
            <a:pPr algn="just"/>
            <a:r>
              <a:rPr lang="en-US" dirty="0">
                <a:latin typeface="Times New Roman" panose="02020603050405020304" pitchFamily="18" charset="0"/>
                <a:cs typeface="Times New Roman" panose="02020603050405020304" pitchFamily="18" charset="0"/>
              </a:rPr>
              <a:t>Harris, (2023) </a:t>
            </a:r>
            <a:r>
              <a:rPr lang="en-US" i="1" dirty="0">
                <a:latin typeface="Times New Roman" panose="02020603050405020304" pitchFamily="18" charset="0"/>
                <a:cs typeface="Times New Roman" panose="02020603050405020304" pitchFamily="18" charset="0"/>
              </a:rPr>
              <a:t>China Joint Ventures: Everything you should know</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Harris </a:t>
            </a:r>
            <a:r>
              <a:rPr lang="en-US" i="1" dirty="0" err="1">
                <a:latin typeface="Times New Roman" panose="02020603050405020304" pitchFamily="18" charset="0"/>
                <a:cs typeface="Times New Roman" panose="02020603050405020304" pitchFamily="18" charset="0"/>
              </a:rPr>
              <a:t>Bricken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Sliwoski</a:t>
            </a:r>
            <a:r>
              <a:rPr lang="en-US" i="1" dirty="0">
                <a:latin typeface="Times New Roman" panose="02020603050405020304" pitchFamily="18" charset="0"/>
                <a:cs typeface="Times New Roman" panose="02020603050405020304" pitchFamily="18" charset="0"/>
              </a:rPr>
              <a:t> LLP</a:t>
            </a:r>
            <a:r>
              <a:rPr lang="en-US" dirty="0">
                <a:latin typeface="Times New Roman" panose="02020603050405020304" pitchFamily="18" charset="0"/>
                <a:cs typeface="Times New Roman" panose="02020603050405020304" pitchFamily="18" charset="0"/>
              </a:rPr>
              <a:t>. Available at: https://harrisbricken.com/chinalawblog/china-joint-venture/#:~:text=A%20joint%20venture%20can%20be,distribution%20channels%2C%20or%20other%20connections (Accessed: 07 July 2023). </a:t>
            </a:r>
          </a:p>
          <a:p>
            <a:pPr algn="just"/>
            <a:r>
              <a:rPr lang="en-US" dirty="0">
                <a:latin typeface="Times New Roman" panose="02020603050405020304" pitchFamily="18" charset="0"/>
                <a:cs typeface="Times New Roman" panose="02020603050405020304" pitchFamily="18" charset="0"/>
              </a:rPr>
              <a:t>Iulia-Cristina, (2023) </a:t>
            </a:r>
            <a:r>
              <a:rPr lang="en-US" i="1" dirty="0">
                <a:latin typeface="Times New Roman" panose="02020603050405020304" pitchFamily="18" charset="0"/>
                <a:cs typeface="Times New Roman" panose="02020603050405020304" pitchFamily="18" charset="0"/>
              </a:rPr>
              <a:t>What is Hofstede’s cultural dimensions theory? UK vs China, a comparison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BRAND MINDS</a:t>
            </a:r>
            <a:r>
              <a:rPr lang="en-US" dirty="0">
                <a:latin typeface="Times New Roman" panose="02020603050405020304" pitchFamily="18" charset="0"/>
                <a:cs typeface="Times New Roman" panose="02020603050405020304" pitchFamily="18" charset="0"/>
              </a:rPr>
              <a:t>. Available at: https://brandminds.com/what-is-hofstedes-cultural-dimensions-theory-uk-vs-china-a-comparison/#:~:text=China%2020%25%20%E2%80%93%20a%20highly%20collectivist,and%20not%20necessarily%20of%20themselves.&amp;text=UK%2066%25%20%E2%80%93%20a%20highly%20success,and%20leisure%20priorities%20to%20work. (Accessed: 07 July 2023). </a:t>
            </a:r>
          </a:p>
          <a:p>
            <a:pPr algn="just"/>
            <a:r>
              <a:rPr lang="en-US" dirty="0" err="1">
                <a:latin typeface="Times New Roman" panose="02020603050405020304" pitchFamily="18" charset="0"/>
                <a:cs typeface="Times New Roman" panose="02020603050405020304" pitchFamily="18" charset="0"/>
              </a:rPr>
              <a:t>Jahn</a:t>
            </a:r>
            <a:r>
              <a:rPr lang="en-US" dirty="0">
                <a:latin typeface="Times New Roman" panose="02020603050405020304" pitchFamily="18" charset="0"/>
                <a:cs typeface="Times New Roman" panose="02020603050405020304" pitchFamily="18" charset="0"/>
              </a:rPr>
              <a:t>, B., 2021. Critical theory in crisis? a reconsideration. </a:t>
            </a:r>
            <a:r>
              <a:rPr lang="en-US" i="1" dirty="0">
                <a:latin typeface="Times New Roman" panose="02020603050405020304" pitchFamily="18" charset="0"/>
                <a:cs typeface="Times New Roman" panose="02020603050405020304" pitchFamily="18" charset="0"/>
              </a:rPr>
              <a:t>European Journal of International Relations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27</a:t>
            </a:r>
            <a:r>
              <a:rPr lang="en-US" dirty="0">
                <a:latin typeface="Times New Roman" panose="02020603050405020304" pitchFamily="18" charset="0"/>
                <a:cs typeface="Times New Roman" panose="02020603050405020304" pitchFamily="18" charset="0"/>
              </a:rPr>
              <a:t>(4), pp.1274-1299.</a:t>
            </a:r>
          </a:p>
          <a:p>
            <a:pPr algn="just"/>
            <a:r>
              <a:rPr lang="en-US" dirty="0">
                <a:latin typeface="Times New Roman" panose="02020603050405020304" pitchFamily="18" charset="0"/>
                <a:cs typeface="Times New Roman" panose="02020603050405020304" pitchFamily="18" charset="0"/>
              </a:rPr>
              <a:t>Jiang, T., Li, H. and </a:t>
            </a:r>
            <a:r>
              <a:rPr lang="en-US" dirty="0" err="1">
                <a:latin typeface="Times New Roman" panose="02020603050405020304" pitchFamily="18" charset="0"/>
                <a:cs typeface="Times New Roman" panose="02020603050405020304" pitchFamily="18" charset="0"/>
              </a:rPr>
              <a:t>Hou</a:t>
            </a:r>
            <a:r>
              <a:rPr lang="en-US" dirty="0">
                <a:latin typeface="Times New Roman" panose="02020603050405020304" pitchFamily="18" charset="0"/>
                <a:cs typeface="Times New Roman" panose="02020603050405020304" pitchFamily="18" charset="0"/>
              </a:rPr>
              <a:t>, Y., 2019. Cultural differences in humor perception, usage, and implications. </a:t>
            </a:r>
            <a:r>
              <a:rPr lang="en-US" i="1" dirty="0">
                <a:latin typeface="Times New Roman" panose="02020603050405020304" pitchFamily="18" charset="0"/>
                <a:cs typeface="Times New Roman" panose="02020603050405020304" pitchFamily="18" charset="0"/>
              </a:rPr>
              <a:t>Frontiers in psychology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 p.123.</a:t>
            </a:r>
          </a:p>
          <a:p>
            <a:pPr algn="just"/>
            <a:r>
              <a:rPr lang="en-US" dirty="0" err="1">
                <a:latin typeface="Times New Roman" panose="02020603050405020304" pitchFamily="18" charset="0"/>
                <a:cs typeface="Times New Roman" panose="02020603050405020304" pitchFamily="18" charset="0"/>
              </a:rPr>
              <a:t>Santandertrade</a:t>
            </a:r>
            <a:r>
              <a:rPr lang="en-US" dirty="0">
                <a:latin typeface="Times New Roman" panose="02020603050405020304" pitchFamily="18" charset="0"/>
                <a:cs typeface="Times New Roman" panose="02020603050405020304" pitchFamily="18" charset="0"/>
              </a:rPr>
              <a:t> (2023) </a:t>
            </a:r>
            <a:r>
              <a:rPr lang="en-US" i="1" dirty="0">
                <a:latin typeface="Times New Roman" panose="02020603050405020304" pitchFamily="18" charset="0"/>
                <a:cs typeface="Times New Roman" panose="02020603050405020304" pitchFamily="18" charset="0"/>
              </a:rPr>
              <a:t>China: Business practices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Business practices in China - Santandertrade.com</a:t>
            </a:r>
            <a:r>
              <a:rPr lang="en-US" dirty="0">
                <a:latin typeface="Times New Roman" panose="02020603050405020304" pitchFamily="18" charset="0"/>
                <a:cs typeface="Times New Roman" panose="02020603050405020304" pitchFamily="18" charset="0"/>
              </a:rPr>
              <a:t>. Available at: https://santandertrade.com/en/portal/establish-overseas/china/business-practices#:~:text=Business%20culture,-The%20Fundamental%20Principles&amp;text=Chinese%20business%20culture</a:t>
            </a:r>
          </a:p>
          <a:p>
            <a:pPr algn="just"/>
            <a:r>
              <a:rPr lang="en-US" dirty="0" err="1">
                <a:latin typeface="Times New Roman" panose="02020603050405020304" pitchFamily="18" charset="0"/>
                <a:cs typeface="Times New Roman" panose="02020603050405020304" pitchFamily="18" charset="0"/>
              </a:rPr>
              <a:t>Santandertrade</a:t>
            </a:r>
            <a:r>
              <a:rPr lang="en-US" dirty="0">
                <a:latin typeface="Times New Roman" panose="02020603050405020304" pitchFamily="18" charset="0"/>
                <a:cs typeface="Times New Roman" panose="02020603050405020304" pitchFamily="18" charset="0"/>
              </a:rPr>
              <a:t> (2023) </a:t>
            </a:r>
            <a:r>
              <a:rPr lang="en-US" i="1" dirty="0">
                <a:latin typeface="Times New Roman" panose="02020603050405020304" pitchFamily="18" charset="0"/>
                <a:cs typeface="Times New Roman" panose="02020603050405020304" pitchFamily="18" charset="0"/>
              </a:rPr>
              <a:t>United Kingdom: Business practices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Business practices in the United Kingdom - Santandertrade.com</a:t>
            </a:r>
            <a:r>
              <a:rPr lang="en-US" dirty="0">
                <a:latin typeface="Times New Roman" panose="02020603050405020304" pitchFamily="18" charset="0"/>
                <a:cs typeface="Times New Roman" panose="02020603050405020304" pitchFamily="18" charset="0"/>
              </a:rPr>
              <a:t>. Available at: https://santandertrade.com/en/portal/establish-overseas/united-kingdom/business-practices#:~:text=Business%20culture,-The%20Fundamental%20Principles&amp;text=The%20fundamental%20principles%20of%20business%20culture%20in%20the%20United%20Kingdom,may%20use%20when%20doing%20business. (Accessed: 07 July 2023). </a:t>
            </a:r>
          </a:p>
        </p:txBody>
      </p:sp>
    </p:spTree>
    <p:extLst>
      <p:ext uri="{BB962C8B-B14F-4D97-AF65-F5344CB8AC3E}">
        <p14:creationId xmlns:p14="http://schemas.microsoft.com/office/powerpoint/2010/main" val="41386201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126</TotalTime>
  <Words>2338</Words>
  <Application>Microsoft Office PowerPoint</Application>
  <PresentationFormat>Widescreen</PresentationFormat>
  <Paragraphs>97</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Celestial</vt:lpstr>
      <vt:lpstr>Individual Presentation  Name and ID: Dan Zamsa  (2028094)  Module name :International Business Communications  module code : Lcbb6001 </vt:lpstr>
      <vt:lpstr>Main content / Agenda of the presentation </vt:lpstr>
      <vt:lpstr>Introduction to the context </vt:lpstr>
      <vt:lpstr>Introduce the Chinese culture </vt:lpstr>
      <vt:lpstr>Introduce the Chinese culture </vt:lpstr>
      <vt:lpstr>Success and failure factors of joint ventures </vt:lpstr>
      <vt:lpstr>Cultural sensitivity in China / The differences from the UK </vt:lpstr>
      <vt:lpstr>Hofstede cultural Dimensions: UK and China </vt:lpstr>
      <vt:lpstr>Hofstede cultural Dimensions: UK and China </vt:lpstr>
      <vt:lpstr>my recommendations </vt:lpstr>
      <vt:lpstr>my recommendations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presentation, your name and ID, and module</dc:title>
  <dc:creator>Husam Helmi</dc:creator>
  <cp:lastModifiedBy>Dan Zamsa</cp:lastModifiedBy>
  <cp:revision>10</cp:revision>
  <dcterms:created xsi:type="dcterms:W3CDTF">2020-10-29T12:05:35Z</dcterms:created>
  <dcterms:modified xsi:type="dcterms:W3CDTF">2023-07-26T19:58:50Z</dcterms:modified>
</cp:coreProperties>
</file>