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18429-E64E-8506-4B05-988D829309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A6CA5FC-3535-D55E-776E-0170F49F00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5A0EBE4-003F-446C-B276-13921BF2360B}"/>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5" name="Footer Placeholder 4">
            <a:extLst>
              <a:ext uri="{FF2B5EF4-FFF2-40B4-BE49-F238E27FC236}">
                <a16:creationId xmlns:a16="http://schemas.microsoft.com/office/drawing/2014/main" id="{43437AF5-D2AF-E30D-0D08-0362B5B968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8F007C-F63A-3F41-27E5-7028C946B746}"/>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360203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92693-957E-5AE5-0DC8-6E5B4106D3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74A106C-B0E0-F88E-D658-2000571DFCD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B94CA0-5994-F7D7-CCC9-CDDB49CA814B}"/>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5" name="Footer Placeholder 4">
            <a:extLst>
              <a:ext uri="{FF2B5EF4-FFF2-40B4-BE49-F238E27FC236}">
                <a16:creationId xmlns:a16="http://schemas.microsoft.com/office/drawing/2014/main" id="{173C61A9-F9C9-6C31-3889-C93E330511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00E62F-B956-0003-2DE6-85DC75E361F0}"/>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2590281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DB405-9EA1-5E8C-25E3-ADBA095B15E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C460A89-770E-0222-AF42-D6A86F3240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3CF6C81-C236-593E-D978-FB2CBE637AE7}"/>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5" name="Footer Placeholder 4">
            <a:extLst>
              <a:ext uri="{FF2B5EF4-FFF2-40B4-BE49-F238E27FC236}">
                <a16:creationId xmlns:a16="http://schemas.microsoft.com/office/drawing/2014/main" id="{FA81179A-6A52-BC71-0534-5FAD3C6085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34EA76-8E47-23C2-EEB0-6001360E918A}"/>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2207338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CDC25-B292-348D-2717-6DEAD740F8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EF6064-4211-C03A-37CE-EB40BC191DA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13B68BC-CC61-B137-12B6-C93B1B5019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BD9864F-EEAD-C14E-5B4D-6065C77AC9EB}"/>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6" name="Footer Placeholder 5">
            <a:extLst>
              <a:ext uri="{FF2B5EF4-FFF2-40B4-BE49-F238E27FC236}">
                <a16:creationId xmlns:a16="http://schemas.microsoft.com/office/drawing/2014/main" id="{61D32870-7DC9-EAC0-F0BB-7C071B1DFB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FA3246-4924-7E38-CC0A-3E5965B9DA2D}"/>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808345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CF961-DC9B-82D5-511C-B688D5BE7D6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B8FD1A-A41F-9B33-EA3B-46522757E8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F17C335-E1B5-0025-B63C-4567C9F6E48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5A801E9-8C54-A5B2-5590-D6ED8B27C9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DED9E9C-77B1-EB4D-449C-A4D929E9420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91640ED-7148-3C00-690E-DFB412ACB451}"/>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8" name="Footer Placeholder 7">
            <a:extLst>
              <a:ext uri="{FF2B5EF4-FFF2-40B4-BE49-F238E27FC236}">
                <a16:creationId xmlns:a16="http://schemas.microsoft.com/office/drawing/2014/main" id="{5527EB5F-0005-D804-9CCA-39FD486DCEE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82E666-429F-B460-B4EF-A56F4CDEC4B8}"/>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872747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56747-2A48-65AC-ADF1-66E1B94543E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D4D41A9-3684-B478-E766-06C76802CD86}"/>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4" name="Footer Placeholder 3">
            <a:extLst>
              <a:ext uri="{FF2B5EF4-FFF2-40B4-BE49-F238E27FC236}">
                <a16:creationId xmlns:a16="http://schemas.microsoft.com/office/drawing/2014/main" id="{A713A6EC-8787-BEF8-1931-850C29D7161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D44C35-9A7F-609B-FF13-F857851F8DA1}"/>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1061921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81CC1B-1F07-A3DD-EEAA-56853B31994D}"/>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3" name="Footer Placeholder 2">
            <a:extLst>
              <a:ext uri="{FF2B5EF4-FFF2-40B4-BE49-F238E27FC236}">
                <a16:creationId xmlns:a16="http://schemas.microsoft.com/office/drawing/2014/main" id="{8F96B620-A7BB-E992-254C-C4DFFCA91D0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9F756A3-ED94-2EE1-C9DA-AE18717B5485}"/>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136819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76C64-A5D9-51C2-DE83-EE5AEA98DC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460BD55-1775-2C61-1C87-D9B6C01FA3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5141AF1-8352-E8A1-3C2B-5DA3470730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B94922-064D-98C1-C33D-7FF5D6D0C717}"/>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6" name="Footer Placeholder 5">
            <a:extLst>
              <a:ext uri="{FF2B5EF4-FFF2-40B4-BE49-F238E27FC236}">
                <a16:creationId xmlns:a16="http://schemas.microsoft.com/office/drawing/2014/main" id="{AA221652-E78A-D281-C785-E205FA1726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EDC37A-FD74-CEAB-44B8-88C385BCC7E6}"/>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86044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18DC8-29D3-8971-453B-AF2450529F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0B3B873-69B0-EB02-830E-5A0B28777D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D8E260-3B45-A89B-0D72-B2A676E64C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1C7BC6-5CD3-C0C0-9957-E9426F810B76}"/>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6" name="Footer Placeholder 5">
            <a:extLst>
              <a:ext uri="{FF2B5EF4-FFF2-40B4-BE49-F238E27FC236}">
                <a16:creationId xmlns:a16="http://schemas.microsoft.com/office/drawing/2014/main" id="{258598B8-AA6F-C71C-5002-3307131692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5787A9-3C3E-6DE0-4FCA-947856EDFBDD}"/>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2615116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9AD4-1223-4A9B-51E5-844071B52F7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67C7066-208B-5171-1060-395219E9654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DE2FEB-55F3-CBD4-1516-CAE30831CFC1}"/>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5" name="Footer Placeholder 4">
            <a:extLst>
              <a:ext uri="{FF2B5EF4-FFF2-40B4-BE49-F238E27FC236}">
                <a16:creationId xmlns:a16="http://schemas.microsoft.com/office/drawing/2014/main" id="{2CEA16E7-500C-9EDD-22AB-6CE6CD7C9F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02AB8A-281E-143C-CD00-67989A5AE5C1}"/>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3310044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D189B-5F20-919D-51CD-7FCF8DE81B3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50736A-B3E5-50F6-18DC-6C046D9DECE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19C1BE-EA43-AC2A-586E-0455E5259554}"/>
              </a:ext>
            </a:extLst>
          </p:cNvPr>
          <p:cNvSpPr>
            <a:spLocks noGrp="1"/>
          </p:cNvSpPr>
          <p:nvPr>
            <p:ph type="dt" sz="half" idx="10"/>
          </p:nvPr>
        </p:nvSpPr>
        <p:spPr/>
        <p:txBody>
          <a:bodyPr/>
          <a:lstStyle/>
          <a:p>
            <a:fld id="{AB1CD2C5-8408-C348-A4E3-DD7C329FAF5A}" type="datetimeFigureOut">
              <a:rPr lang="en-US" smtClean="0"/>
              <a:t>3/12/24</a:t>
            </a:fld>
            <a:endParaRPr lang="en-US"/>
          </a:p>
        </p:txBody>
      </p:sp>
      <p:sp>
        <p:nvSpPr>
          <p:cNvPr id="5" name="Footer Placeholder 4">
            <a:extLst>
              <a:ext uri="{FF2B5EF4-FFF2-40B4-BE49-F238E27FC236}">
                <a16:creationId xmlns:a16="http://schemas.microsoft.com/office/drawing/2014/main" id="{E242B6D5-23DE-6631-481B-876C2B118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E418B7-F18F-2544-2BF9-7AAC801216D9}"/>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3673643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3E87F6-7AC2-FEBF-45B8-CD70DF8D89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5BC0DD-9B8C-60D4-73BA-FBB8987F84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884993-10F9-A584-5CEB-3D75B223CC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1CD2C5-8408-C348-A4E3-DD7C329FAF5A}" type="datetimeFigureOut">
              <a:rPr lang="en-US" smtClean="0"/>
              <a:t>3/12/24</a:t>
            </a:fld>
            <a:endParaRPr lang="en-US"/>
          </a:p>
        </p:txBody>
      </p:sp>
      <p:sp>
        <p:nvSpPr>
          <p:cNvPr id="5" name="Footer Placeholder 4">
            <a:extLst>
              <a:ext uri="{FF2B5EF4-FFF2-40B4-BE49-F238E27FC236}">
                <a16:creationId xmlns:a16="http://schemas.microsoft.com/office/drawing/2014/main" id="{B65A1740-D1A2-9BF2-CA2A-9B4D5EC132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1CDB544-6F02-B3BE-1353-7DA29CDB13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FC6543-28B3-2C4E-99F2-8BE2CF078636}" type="slidenum">
              <a:rPr lang="en-US" smtClean="0"/>
              <a:t>‹#›</a:t>
            </a:fld>
            <a:endParaRPr lang="en-US"/>
          </a:p>
        </p:txBody>
      </p:sp>
    </p:spTree>
    <p:extLst>
      <p:ext uri="{BB962C8B-B14F-4D97-AF65-F5344CB8AC3E}">
        <p14:creationId xmlns:p14="http://schemas.microsoft.com/office/powerpoint/2010/main" val="2998454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41EC6-84F7-E95F-A7B2-18643B2DD153}"/>
              </a:ext>
            </a:extLst>
          </p:cNvPr>
          <p:cNvSpPr>
            <a:spLocks noGrp="1"/>
          </p:cNvSpPr>
          <p:nvPr>
            <p:ph type="ctrTitle"/>
          </p:nvPr>
        </p:nvSpPr>
        <p:spPr/>
        <p:txBody>
          <a:bodyPr>
            <a:normAutofit fontScale="90000"/>
          </a:bodyPr>
          <a:lstStyle/>
          <a:p>
            <a:r>
              <a:rPr lang="en-GB" dirty="0"/>
              <a:t>Certificate of higher education in health and social care </a:t>
            </a:r>
            <a:br>
              <a:rPr lang="en-GB" dirty="0"/>
            </a:br>
            <a:r>
              <a:rPr lang="en-GB" dirty="0"/>
              <a:t>Introduction to health and social care (LCHS4003)</a:t>
            </a:r>
            <a:endParaRPr lang="en-US" dirty="0"/>
          </a:p>
        </p:txBody>
      </p:sp>
      <p:sp>
        <p:nvSpPr>
          <p:cNvPr id="3" name="Subtitle 2">
            <a:extLst>
              <a:ext uri="{FF2B5EF4-FFF2-40B4-BE49-F238E27FC236}">
                <a16:creationId xmlns:a16="http://schemas.microsoft.com/office/drawing/2014/main" id="{E317049F-19A2-094C-EB65-B56BDF941571}"/>
              </a:ext>
            </a:extLst>
          </p:cNvPr>
          <p:cNvSpPr>
            <a:spLocks noGrp="1"/>
          </p:cNvSpPr>
          <p:nvPr>
            <p:ph type="subTitle" idx="1"/>
          </p:nvPr>
        </p:nvSpPr>
        <p:spPr/>
        <p:txBody>
          <a:bodyPr/>
          <a:lstStyle/>
          <a:p>
            <a:r>
              <a:rPr lang="en-GB" dirty="0"/>
              <a:t>Mohammed </a:t>
            </a:r>
            <a:r>
              <a:rPr lang="en-GB" dirty="0" err="1"/>
              <a:t>Jomir</a:t>
            </a:r>
            <a:r>
              <a:rPr lang="en-GB" dirty="0"/>
              <a:t> </a:t>
            </a:r>
            <a:r>
              <a:rPr lang="en-GB" dirty="0" err="1"/>
              <a:t>Kalam</a:t>
            </a:r>
            <a:r>
              <a:rPr lang="en-GB" dirty="0"/>
              <a:t> 2316688</a:t>
            </a:r>
          </a:p>
          <a:p>
            <a:r>
              <a:rPr lang="en-GB" dirty="0"/>
              <a:t>Tutor: </a:t>
            </a:r>
            <a:r>
              <a:rPr lang="en-GB"/>
              <a:t>dr Diola</a:t>
            </a:r>
            <a:r>
              <a:rPr lang="en-GB" dirty="0"/>
              <a:t> </a:t>
            </a:r>
            <a:r>
              <a:rPr lang="en-GB" dirty="0" err="1"/>
              <a:t>Bijlhout</a:t>
            </a:r>
            <a:r>
              <a:rPr lang="en-GB" dirty="0"/>
              <a:t> </a:t>
            </a:r>
            <a:endParaRPr lang="en-US" dirty="0"/>
          </a:p>
        </p:txBody>
      </p:sp>
    </p:spTree>
    <p:extLst>
      <p:ext uri="{BB962C8B-B14F-4D97-AF65-F5344CB8AC3E}">
        <p14:creationId xmlns:p14="http://schemas.microsoft.com/office/powerpoint/2010/main" val="3798032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20F3A-A9E0-94BA-B23F-73E17A1F5E5F}"/>
              </a:ext>
            </a:extLst>
          </p:cNvPr>
          <p:cNvSpPr>
            <a:spLocks noGrp="1"/>
          </p:cNvSpPr>
          <p:nvPr>
            <p:ph type="title"/>
          </p:nvPr>
        </p:nvSpPr>
        <p:spPr/>
        <p:txBody>
          <a:bodyPr/>
          <a:lstStyle/>
          <a:p>
            <a:r>
              <a:rPr lang="en-GB" dirty="0"/>
              <a:t>Overview </a:t>
            </a:r>
            <a:endParaRPr lang="en-US" dirty="0"/>
          </a:p>
        </p:txBody>
      </p:sp>
      <p:sp>
        <p:nvSpPr>
          <p:cNvPr id="3" name="Content Placeholder 2">
            <a:extLst>
              <a:ext uri="{FF2B5EF4-FFF2-40B4-BE49-F238E27FC236}">
                <a16:creationId xmlns:a16="http://schemas.microsoft.com/office/drawing/2014/main" id="{6E4BA738-04F8-54AC-A449-066276844923}"/>
              </a:ext>
            </a:extLst>
          </p:cNvPr>
          <p:cNvSpPr>
            <a:spLocks noGrp="1"/>
          </p:cNvSpPr>
          <p:nvPr>
            <p:ph idx="1"/>
          </p:nvPr>
        </p:nvSpPr>
        <p:spPr>
          <a:xfrm>
            <a:off x="654586" y="1690688"/>
            <a:ext cx="10515600" cy="4351338"/>
          </a:xfrm>
        </p:spPr>
        <p:txBody>
          <a:bodyPr>
            <a:normAutofit/>
          </a:bodyPr>
          <a:lstStyle/>
          <a:p>
            <a:r>
              <a:rPr lang="en-GB" sz="2400" dirty="0">
                <a:latin typeface="Bell MT" panose="02020503060305020303" pitchFamily="18" charset="77"/>
              </a:rPr>
              <a:t>Midwifery </a:t>
            </a:r>
          </a:p>
          <a:p>
            <a:r>
              <a:rPr lang="en-GB" sz="2400" dirty="0">
                <a:latin typeface="Bell MT" panose="02020503060305020303" pitchFamily="18" charset="77"/>
              </a:rPr>
              <a:t> before 1948 </a:t>
            </a:r>
          </a:p>
          <a:p>
            <a:r>
              <a:rPr lang="en-GB" sz="2400" dirty="0">
                <a:latin typeface="Bell MT" panose="02020503060305020303" pitchFamily="18" charset="77"/>
              </a:rPr>
              <a:t>1948 act</a:t>
            </a:r>
          </a:p>
          <a:p>
            <a:r>
              <a:rPr lang="en-GB" sz="2400" dirty="0">
                <a:latin typeface="Bell MT" panose="02020503060305020303" pitchFamily="18" charset="77"/>
              </a:rPr>
              <a:t>After 1948 </a:t>
            </a:r>
          </a:p>
          <a:p>
            <a:r>
              <a:rPr lang="en-GB" sz="2400" dirty="0">
                <a:latin typeface="Bell MT" panose="02020503060305020303" pitchFamily="18" charset="77"/>
              </a:rPr>
              <a:t>Modern days </a:t>
            </a:r>
          </a:p>
          <a:p>
            <a:r>
              <a:rPr lang="en-GB" sz="2400" dirty="0">
                <a:latin typeface="Bell MT" panose="02020503060305020303" pitchFamily="18" charset="77"/>
              </a:rPr>
              <a:t>Reference </a:t>
            </a:r>
          </a:p>
        </p:txBody>
      </p:sp>
    </p:spTree>
    <p:extLst>
      <p:ext uri="{BB962C8B-B14F-4D97-AF65-F5344CB8AC3E}">
        <p14:creationId xmlns:p14="http://schemas.microsoft.com/office/powerpoint/2010/main" val="3699909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50E97-5AA8-DB4F-B6C0-165028CD4111}"/>
              </a:ext>
            </a:extLst>
          </p:cNvPr>
          <p:cNvSpPr>
            <a:spLocks noGrp="1"/>
          </p:cNvSpPr>
          <p:nvPr>
            <p:ph type="title"/>
          </p:nvPr>
        </p:nvSpPr>
        <p:spPr/>
        <p:txBody>
          <a:bodyPr/>
          <a:lstStyle/>
          <a:p>
            <a:r>
              <a:rPr lang="en-GB" dirty="0"/>
              <a:t>Midwifery </a:t>
            </a:r>
            <a:endParaRPr lang="en-US" dirty="0"/>
          </a:p>
        </p:txBody>
      </p:sp>
      <p:sp>
        <p:nvSpPr>
          <p:cNvPr id="3" name="Content Placeholder 2">
            <a:extLst>
              <a:ext uri="{FF2B5EF4-FFF2-40B4-BE49-F238E27FC236}">
                <a16:creationId xmlns:a16="http://schemas.microsoft.com/office/drawing/2014/main" id="{F45E50E5-7C0C-9423-96EE-B3381CAFE95F}"/>
              </a:ext>
            </a:extLst>
          </p:cNvPr>
          <p:cNvSpPr>
            <a:spLocks noGrp="1"/>
          </p:cNvSpPr>
          <p:nvPr>
            <p:ph idx="1"/>
          </p:nvPr>
        </p:nvSpPr>
        <p:spPr/>
        <p:txBody>
          <a:bodyPr>
            <a:normAutofit/>
          </a:bodyPr>
          <a:lstStyle/>
          <a:p>
            <a:r>
              <a:rPr lang="en-GB" sz="2400" dirty="0">
                <a:latin typeface="Bell MT" panose="020F0502020204030204" pitchFamily="34" charset="0"/>
              </a:rPr>
              <a:t>According to ICM midwifery, midwifery is a healthcare sector  that specialises care in women, gender diverse people with there pre pregnancy till birth by understanding biological, physiological and cultural understanding processing child birth and early life of the newborn.   </a:t>
            </a:r>
          </a:p>
          <a:p>
            <a:endParaRPr lang="en-GB" sz="2400" dirty="0">
              <a:latin typeface="Bell MT" panose="020F0502020204030204" pitchFamily="34" charset="0"/>
            </a:endParaRPr>
          </a:p>
          <a:p>
            <a:r>
              <a:rPr lang="en-GB" sz="2400" dirty="0">
                <a:latin typeface="Bell MT" panose="020F0502020204030204" pitchFamily="34" charset="0"/>
              </a:rPr>
              <a:t>ICM,(2024)and  </a:t>
            </a:r>
            <a:r>
              <a:rPr lang="en-GB" sz="2400" dirty="0" err="1">
                <a:latin typeface="Bell MT" panose="020F0502020204030204" pitchFamily="34" charset="0"/>
              </a:rPr>
              <a:t>midwifrey</a:t>
            </a:r>
            <a:r>
              <a:rPr lang="en-GB" sz="2400" dirty="0">
                <a:latin typeface="Bell MT" panose="020F0502020204030204" pitchFamily="34" charset="0"/>
              </a:rPr>
              <a:t>,(2014)</a:t>
            </a:r>
          </a:p>
        </p:txBody>
      </p:sp>
    </p:spTree>
    <p:extLst>
      <p:ext uri="{BB962C8B-B14F-4D97-AF65-F5344CB8AC3E}">
        <p14:creationId xmlns:p14="http://schemas.microsoft.com/office/powerpoint/2010/main" val="503469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0AA8F-0F9E-C1D7-8BF7-AC57B7A36DC5}"/>
              </a:ext>
            </a:extLst>
          </p:cNvPr>
          <p:cNvSpPr>
            <a:spLocks noGrp="1"/>
          </p:cNvSpPr>
          <p:nvPr>
            <p:ph type="title"/>
          </p:nvPr>
        </p:nvSpPr>
        <p:spPr>
          <a:xfrm>
            <a:off x="640080" y="329184"/>
            <a:ext cx="6894576" cy="1783080"/>
          </a:xfrm>
        </p:spPr>
        <p:txBody>
          <a:bodyPr anchor="b">
            <a:normAutofit/>
          </a:bodyPr>
          <a:lstStyle/>
          <a:p>
            <a:r>
              <a:rPr lang="en-GB" sz="6100" dirty="0"/>
              <a:t>Midwifery early 20</a:t>
            </a:r>
            <a:r>
              <a:rPr lang="en-GB" sz="6100" baseline="30000" dirty="0"/>
              <a:t>th</a:t>
            </a:r>
            <a:r>
              <a:rPr lang="en-GB" sz="6100" dirty="0"/>
              <a:t> century </a:t>
            </a:r>
            <a:endParaRPr lang="en-US" sz="6100" dirty="0"/>
          </a:p>
        </p:txBody>
      </p:sp>
      <p:sp>
        <p:nvSpPr>
          <p:cNvPr id="1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188CA3-8A22-CD47-4AB7-2D093842C00E}"/>
              </a:ext>
            </a:extLst>
          </p:cNvPr>
          <p:cNvSpPr>
            <a:spLocks noGrp="1"/>
          </p:cNvSpPr>
          <p:nvPr>
            <p:ph idx="1"/>
          </p:nvPr>
        </p:nvSpPr>
        <p:spPr>
          <a:xfrm>
            <a:off x="266325" y="2441448"/>
            <a:ext cx="7642085" cy="4013985"/>
          </a:xfrm>
        </p:spPr>
        <p:txBody>
          <a:bodyPr>
            <a:normAutofit fontScale="55000" lnSpcReduction="20000"/>
          </a:bodyPr>
          <a:lstStyle/>
          <a:p>
            <a:r>
              <a:rPr lang="en-GB" sz="2400" dirty="0">
                <a:latin typeface="Bell MT" panose="020F0502020204030204" pitchFamily="34" charset="0"/>
              </a:rPr>
              <a:t>During the 20</a:t>
            </a:r>
            <a:r>
              <a:rPr lang="en-GB" sz="2400" baseline="30000" dirty="0">
                <a:latin typeface="Bell MT" panose="020F0502020204030204" pitchFamily="34" charset="0"/>
              </a:rPr>
              <a:t>th</a:t>
            </a:r>
            <a:r>
              <a:rPr lang="en-GB" sz="2400" dirty="0">
                <a:latin typeface="Bell MT" panose="020F0502020204030204" pitchFamily="34" charset="0"/>
              </a:rPr>
              <a:t> century midwifery become legally recognised in Britain the first act was introduced midwifery act 1902 this act allow people to Become with midwife with some formal education.Many midwife has been working unlicensed commonly men.</a:t>
            </a:r>
          </a:p>
          <a:p>
            <a:r>
              <a:rPr lang="en-GB" sz="2400" dirty="0">
                <a:latin typeface="Bell MT" panose="020F0502020204030204" pitchFamily="34" charset="0"/>
              </a:rPr>
              <a:t>Even thought Britain recognised midwifery as a healthcare sector many women in the working class didn’t have access to midwifery or Become midwife due to lack of education and most women that were midwife were  untrained.</a:t>
            </a:r>
          </a:p>
          <a:p>
            <a:r>
              <a:rPr lang="en-GB" sz="2400" dirty="0">
                <a:latin typeface="Bell MT" panose="020F0502020204030204" pitchFamily="34" charset="0"/>
              </a:rPr>
              <a:t>CMD,(1926) was regulated the midwife and prevented unlicensed midwife practicing </a:t>
            </a:r>
          </a:p>
          <a:p>
            <a:r>
              <a:rPr lang="en-GB" sz="2400" dirty="0">
                <a:latin typeface="Bell MT" panose="020F0502020204030204" pitchFamily="34" charset="0"/>
              </a:rPr>
              <a:t>During this </a:t>
            </a:r>
            <a:r>
              <a:rPr lang="en-GB" sz="2400" dirty="0" err="1">
                <a:latin typeface="Bell MT" panose="020F0502020204030204" pitchFamily="34" charset="0"/>
              </a:rPr>
              <a:t>cmb</a:t>
            </a:r>
            <a:r>
              <a:rPr lang="en-GB" sz="2400" dirty="0">
                <a:latin typeface="Bell MT" panose="020F0502020204030204" pitchFamily="34" charset="0"/>
              </a:rPr>
              <a:t> was trying bring awareness to mother health and infant and encourage women to joining </a:t>
            </a:r>
          </a:p>
          <a:p>
            <a:r>
              <a:rPr lang="en-GB" sz="2400" dirty="0">
                <a:latin typeface="Bell MT" panose="020F0502020204030204" pitchFamily="34" charset="0"/>
              </a:rPr>
              <a:t>During the early till 20</a:t>
            </a:r>
            <a:r>
              <a:rPr lang="en-GB" sz="2400" baseline="30000" dirty="0">
                <a:latin typeface="Bell MT" panose="020F0502020204030204" pitchFamily="34" charset="0"/>
              </a:rPr>
              <a:t>th</a:t>
            </a:r>
            <a:r>
              <a:rPr lang="en-GB" sz="2400" dirty="0">
                <a:latin typeface="Bell MT" panose="020F0502020204030204" pitchFamily="34" charset="0"/>
              </a:rPr>
              <a:t> century women commonly had home birth and they used bring local women as help later 20 centuries women still home but it’s helped by more midwife </a:t>
            </a:r>
          </a:p>
          <a:p>
            <a:r>
              <a:rPr lang="en-GB" sz="2400" dirty="0">
                <a:latin typeface="Bell MT" panose="020F0502020204030204" pitchFamily="34" charset="0"/>
              </a:rPr>
              <a:t>1930 – 1936 many local authorities has created tripartite systems of care where women can receive ( pre natal care to post natal) form clinics by there receiving treatment treatment district midwife. </a:t>
            </a:r>
          </a:p>
          <a:p>
            <a:r>
              <a:rPr lang="en-GB" sz="2400" dirty="0">
                <a:latin typeface="Bell MT" panose="020F0502020204030204" pitchFamily="34" charset="0"/>
              </a:rPr>
              <a:t>1936 1902 midwife act has been updated and more people were training required some sort training </a:t>
            </a:r>
          </a:p>
          <a:p>
            <a:r>
              <a:rPr lang="en-GB" sz="2400" dirty="0">
                <a:latin typeface="Bell MT" panose="020F0502020204030204" pitchFamily="34" charset="0"/>
              </a:rPr>
              <a:t>Due to lack maternity care pregnancy mortify was high </a:t>
            </a:r>
          </a:p>
          <a:p>
            <a:r>
              <a:rPr lang="en-GB" sz="2400" dirty="0">
                <a:latin typeface="Bell MT" panose="020F0502020204030204" pitchFamily="34" charset="0"/>
              </a:rPr>
              <a:t>They were know as (Reid ,2012)“bon fide” midwife which were know as the traditional midwife until the 1947 were they had stop practising due to new legislation.</a:t>
            </a:r>
          </a:p>
          <a:p>
            <a:endParaRPr lang="en-GB" sz="1000" b="0" i="0" u="none" strike="noStrike" dirty="0">
              <a:solidFill>
                <a:srgbClr val="000000"/>
              </a:solidFill>
              <a:effectLst/>
            </a:endParaRPr>
          </a:p>
          <a:p>
            <a:r>
              <a:rPr lang="en-GB" sz="1600" b="0" i="0" u="none" strike="noStrike" dirty="0" err="1">
                <a:solidFill>
                  <a:srgbClr val="000000"/>
                </a:solidFill>
                <a:effectLst/>
              </a:rPr>
              <a:t>Catling-Allen</a:t>
            </a:r>
            <a:r>
              <a:rPr lang="en-GB" sz="1600" b="0" i="0" u="none" strike="noStrike" dirty="0">
                <a:solidFill>
                  <a:srgbClr val="000000"/>
                </a:solidFill>
                <a:effectLst/>
              </a:rPr>
              <a:t>,( 2021)</a:t>
            </a:r>
          </a:p>
          <a:p>
            <a:endParaRPr lang="en-GB" sz="1200" dirty="0">
              <a:latin typeface="Bell MT" panose="020F0502020204030204" pitchFamily="34" charset="0"/>
            </a:endParaRPr>
          </a:p>
          <a:p>
            <a:endParaRPr lang="en-GB" sz="1200" dirty="0"/>
          </a:p>
          <a:p>
            <a:endParaRPr lang="en-GB" sz="1200" dirty="0"/>
          </a:p>
          <a:p>
            <a:endParaRPr lang="en-GB" sz="1200" baseline="30000" dirty="0"/>
          </a:p>
          <a:p>
            <a:endParaRPr lang="en-GB" sz="1200" baseline="30000" dirty="0"/>
          </a:p>
          <a:p>
            <a:endParaRPr lang="en-GB" sz="1200" baseline="30000" dirty="0"/>
          </a:p>
          <a:p>
            <a:endParaRPr lang="en-GB" sz="1200" dirty="0"/>
          </a:p>
        </p:txBody>
      </p:sp>
      <p:pic>
        <p:nvPicPr>
          <p:cNvPr id="6" name="Picture 5">
            <a:extLst>
              <a:ext uri="{FF2B5EF4-FFF2-40B4-BE49-F238E27FC236}">
                <a16:creationId xmlns:a16="http://schemas.microsoft.com/office/drawing/2014/main" id="{D6386CE7-3DF1-9EC2-3FAE-84EEA95D7F16}"/>
              </a:ext>
            </a:extLst>
          </p:cNvPr>
          <p:cNvPicPr>
            <a:picLocks noChangeAspect="1"/>
          </p:cNvPicPr>
          <p:nvPr/>
        </p:nvPicPr>
        <p:blipFill rotWithShape="1">
          <a:blip r:embed="rId2"/>
          <a:srcRect l="13388" r="14425"/>
          <a:stretch/>
        </p:blipFill>
        <p:spPr>
          <a:xfrm>
            <a:off x="7966784" y="-88390"/>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9" name="Picture 8">
            <a:extLst>
              <a:ext uri="{FF2B5EF4-FFF2-40B4-BE49-F238E27FC236}">
                <a16:creationId xmlns:a16="http://schemas.microsoft.com/office/drawing/2014/main" id="{3DA22BF6-DE92-500F-B147-11A7A3A038EB}"/>
              </a:ext>
            </a:extLst>
          </p:cNvPr>
          <p:cNvPicPr>
            <a:picLocks noChangeAspect="1"/>
          </p:cNvPicPr>
          <p:nvPr/>
        </p:nvPicPr>
        <p:blipFill rotWithShape="1">
          <a:blip r:embed="rId3"/>
          <a:srcRect t="8297" r="2" b="128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1146045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667E5-50D1-1717-A3ED-329AF1BEBC1E}"/>
              </a:ext>
            </a:extLst>
          </p:cNvPr>
          <p:cNvSpPr>
            <a:spLocks noGrp="1"/>
          </p:cNvSpPr>
          <p:nvPr>
            <p:ph type="title"/>
          </p:nvPr>
        </p:nvSpPr>
        <p:spPr>
          <a:xfrm>
            <a:off x="640080" y="329184"/>
            <a:ext cx="6894576" cy="1783080"/>
          </a:xfrm>
        </p:spPr>
        <p:txBody>
          <a:bodyPr anchor="b">
            <a:normAutofit/>
          </a:bodyPr>
          <a:lstStyle/>
          <a:p>
            <a:r>
              <a:rPr lang="en-GB" sz="6100"/>
              <a:t>Introduction of NHS 1930s- 1948 </a:t>
            </a:r>
            <a:endParaRPr lang="en-US" sz="6100"/>
          </a:p>
        </p:txBody>
      </p:sp>
      <p:sp>
        <p:nvSpPr>
          <p:cNvPr id="18"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0877E5-AAB9-AC4B-196C-2041E7BC7BE1}"/>
              </a:ext>
            </a:extLst>
          </p:cNvPr>
          <p:cNvSpPr>
            <a:spLocks noGrp="1"/>
          </p:cNvSpPr>
          <p:nvPr>
            <p:ph idx="1"/>
          </p:nvPr>
        </p:nvSpPr>
        <p:spPr>
          <a:xfrm>
            <a:off x="640080" y="2706624"/>
            <a:ext cx="6894576" cy="3483864"/>
          </a:xfrm>
        </p:spPr>
        <p:txBody>
          <a:bodyPr>
            <a:normAutofit fontScale="25000" lnSpcReduction="20000"/>
          </a:bodyPr>
          <a:lstStyle/>
          <a:p>
            <a:r>
              <a:rPr lang="en-GB" sz="6400" dirty="0">
                <a:latin typeface="Bell MT" panose="020F0502020204030204" pitchFamily="34" charset="0"/>
              </a:rPr>
              <a:t>Post 1937 many women would require one year training to have role as midwife. </a:t>
            </a:r>
          </a:p>
          <a:p>
            <a:r>
              <a:rPr lang="en-GB" sz="6400" dirty="0">
                <a:latin typeface="Bell MT" panose="020F0502020204030204" pitchFamily="34" charset="0"/>
              </a:rPr>
              <a:t>1937-1948 where midwives where integrated with hospitals</a:t>
            </a:r>
          </a:p>
          <a:p>
            <a:r>
              <a:rPr lang="en-GB" sz="6400" dirty="0">
                <a:latin typeface="Bell MT" panose="020F0502020204030204" pitchFamily="34" charset="0"/>
              </a:rPr>
              <a:t>The nation health service act was implemented in 1948 by the labour health ministry </a:t>
            </a:r>
            <a:r>
              <a:rPr lang="en-GB" sz="6400" dirty="0" err="1">
                <a:latin typeface="Bell MT" panose="020F0502020204030204" pitchFamily="34" charset="0"/>
              </a:rPr>
              <a:t>Aneurin</a:t>
            </a:r>
            <a:r>
              <a:rPr lang="en-GB" sz="6400" dirty="0">
                <a:latin typeface="Bell MT" panose="020F0502020204030204" pitchFamily="34" charset="0"/>
              </a:rPr>
              <a:t> Bevan.</a:t>
            </a:r>
          </a:p>
          <a:p>
            <a:r>
              <a:rPr lang="en-GB" sz="6400" dirty="0">
                <a:latin typeface="Bell MT" panose="020F0502020204030204" pitchFamily="34" charset="0"/>
              </a:rPr>
              <a:t>The introduction of the NHS bring health care system to Britain  individual with illnesses and mental health that free. </a:t>
            </a:r>
          </a:p>
          <a:p>
            <a:r>
              <a:rPr lang="en-GB" sz="6400" dirty="0">
                <a:latin typeface="Bell MT" panose="020F0502020204030204" pitchFamily="34" charset="0"/>
              </a:rPr>
              <a:t>The introduction of NHS brought all midwives to hospitals , if patient decided to have home birth and midwife </a:t>
            </a:r>
          </a:p>
          <a:p>
            <a:r>
              <a:rPr lang="en-GB" sz="6400" dirty="0">
                <a:latin typeface="Bell MT" panose="020F0502020204030204" pitchFamily="34" charset="0"/>
              </a:rPr>
              <a:t>There was huge interest in maternity care in hospital after world war 2</a:t>
            </a:r>
          </a:p>
          <a:p>
            <a:r>
              <a:rPr lang="en-GB" sz="6400" dirty="0">
                <a:latin typeface="Bell MT" panose="020F0502020204030204" pitchFamily="34" charset="0"/>
              </a:rPr>
              <a:t>Original </a:t>
            </a:r>
            <a:r>
              <a:rPr lang="en-GB" sz="6400" dirty="0" err="1">
                <a:latin typeface="Bell MT" panose="020F0502020204030204" pitchFamily="34" charset="0"/>
              </a:rPr>
              <a:t>triplitive</a:t>
            </a:r>
            <a:r>
              <a:rPr lang="en-GB" sz="6400" dirty="0">
                <a:latin typeface="Bell MT" panose="020F0502020204030204" pitchFamily="34" charset="0"/>
              </a:rPr>
              <a:t> system has renew for pregnancy (GP, hospital and public health)</a:t>
            </a:r>
          </a:p>
          <a:p>
            <a:r>
              <a:rPr lang="en-GB" sz="6400" dirty="0">
                <a:latin typeface="Bell MT" panose="020F0502020204030204" pitchFamily="34" charset="0"/>
              </a:rPr>
              <a:t>More women joined midwifery as a career </a:t>
            </a:r>
          </a:p>
          <a:p>
            <a:r>
              <a:rPr lang="en-GB" sz="6400" dirty="0">
                <a:latin typeface="Bell MT" panose="020F0502020204030204" pitchFamily="34" charset="0"/>
              </a:rPr>
              <a:t>Childbirth has been medicalised </a:t>
            </a:r>
          </a:p>
          <a:p>
            <a:endParaRPr lang="en-GB" sz="6400" dirty="0">
              <a:latin typeface="Bell MT" panose="020F0502020204030204" pitchFamily="34" charset="0"/>
            </a:endParaRPr>
          </a:p>
          <a:p>
            <a:r>
              <a:rPr lang="en-GB" sz="6600" b="0" i="0" u="none" strike="noStrike" dirty="0" err="1">
                <a:solidFill>
                  <a:srgbClr val="000000"/>
                </a:solidFill>
                <a:effectLst/>
              </a:rPr>
              <a:t>Catling-Allen</a:t>
            </a:r>
            <a:r>
              <a:rPr lang="en-GB" sz="6600" b="0" i="0" u="none" strike="noStrike" dirty="0">
                <a:solidFill>
                  <a:srgbClr val="000000"/>
                </a:solidFill>
                <a:effectLst/>
              </a:rPr>
              <a:t>,( 2021)</a:t>
            </a:r>
          </a:p>
          <a:p>
            <a:endParaRPr lang="en-GB" sz="6400" dirty="0">
              <a:latin typeface="Bell MT" panose="020F0502020204030204" pitchFamily="34" charset="0"/>
            </a:endParaRPr>
          </a:p>
          <a:p>
            <a:endParaRPr lang="en-GB" sz="6400" dirty="0">
              <a:latin typeface="Bell MT" panose="020F0502020204030204" pitchFamily="34" charset="0"/>
            </a:endParaRPr>
          </a:p>
          <a:p>
            <a:endParaRPr lang="en-GB" sz="6400" dirty="0">
              <a:latin typeface="Bell MT" panose="020F0502020204030204" pitchFamily="34" charset="0"/>
            </a:endParaRPr>
          </a:p>
          <a:p>
            <a:endParaRPr lang="en-GB" sz="6400" dirty="0">
              <a:latin typeface="Bell MT" panose="020F0502020204030204" pitchFamily="34" charset="0"/>
            </a:endParaRPr>
          </a:p>
          <a:p>
            <a:endParaRPr lang="en-GB" sz="6400" dirty="0">
              <a:latin typeface="Bell MT" panose="020F0502020204030204" pitchFamily="34" charset="0"/>
            </a:endParaRPr>
          </a:p>
          <a:p>
            <a:endParaRPr lang="en-GB" sz="6400" dirty="0">
              <a:latin typeface="Bell MT" panose="020F0502020204030204" pitchFamily="34" charset="0"/>
            </a:endParaRPr>
          </a:p>
          <a:p>
            <a:endParaRPr lang="en-GB" sz="6400" dirty="0">
              <a:latin typeface="Bell MT" panose="020F0502020204030204" pitchFamily="34" charset="0"/>
            </a:endParaRPr>
          </a:p>
          <a:p>
            <a:endParaRPr lang="en-GB" sz="600" dirty="0">
              <a:latin typeface="Bell MT" panose="020F0502020204030204" pitchFamily="34" charset="0"/>
            </a:endParaRPr>
          </a:p>
          <a:p>
            <a:endParaRPr lang="en-GB" sz="600" dirty="0">
              <a:latin typeface="Bell MT" panose="020F0502020204030204" pitchFamily="34" charset="0"/>
            </a:endParaRPr>
          </a:p>
          <a:p>
            <a:endParaRPr lang="en-GB" sz="600" dirty="0"/>
          </a:p>
          <a:p>
            <a:endParaRPr lang="en-GB" sz="600" dirty="0"/>
          </a:p>
          <a:p>
            <a:endParaRPr lang="en-GB" sz="600" dirty="0"/>
          </a:p>
          <a:p>
            <a:r>
              <a:rPr lang="en-GB" sz="600" dirty="0"/>
              <a:t>‘</a:t>
            </a:r>
          </a:p>
          <a:p>
            <a:endParaRPr lang="en-GB" sz="600" dirty="0"/>
          </a:p>
          <a:p>
            <a:endParaRPr lang="en-GB" sz="600" dirty="0"/>
          </a:p>
          <a:p>
            <a:endParaRPr lang="en-GB" sz="600" dirty="0"/>
          </a:p>
          <a:p>
            <a:endParaRPr lang="en-GB" sz="600" dirty="0"/>
          </a:p>
          <a:p>
            <a:endParaRPr lang="en-GB" sz="600" dirty="0"/>
          </a:p>
          <a:p>
            <a:r>
              <a:rPr lang="en-GB" sz="600" dirty="0"/>
              <a:t>‘’’’’’’’’’’’’’’’’’</a:t>
            </a:r>
          </a:p>
          <a:p>
            <a:endParaRPr lang="en-GB" sz="600" dirty="0"/>
          </a:p>
          <a:p>
            <a:r>
              <a:rPr lang="en-GB" sz="600" dirty="0"/>
              <a:t>]</a:t>
            </a:r>
          </a:p>
          <a:p>
            <a:endParaRPr lang="en-GB" sz="600" dirty="0"/>
          </a:p>
        </p:txBody>
      </p:sp>
      <p:pic>
        <p:nvPicPr>
          <p:cNvPr id="8" name="Picture 7">
            <a:extLst>
              <a:ext uri="{FF2B5EF4-FFF2-40B4-BE49-F238E27FC236}">
                <a16:creationId xmlns:a16="http://schemas.microsoft.com/office/drawing/2014/main" id="{16BFBC75-465A-2F31-5873-3BC90BE33933}"/>
              </a:ext>
            </a:extLst>
          </p:cNvPr>
          <p:cNvPicPr>
            <a:picLocks noChangeAspect="1"/>
          </p:cNvPicPr>
          <p:nvPr/>
        </p:nvPicPr>
        <p:blipFill rotWithShape="1">
          <a:blip r:embed="rId2"/>
          <a:srcRect l="19781" r="22277" b="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11" name="Picture 10">
            <a:extLst>
              <a:ext uri="{FF2B5EF4-FFF2-40B4-BE49-F238E27FC236}">
                <a16:creationId xmlns:a16="http://schemas.microsoft.com/office/drawing/2014/main" id="{90010E25-C077-544F-A701-83F3F8EE397B}"/>
              </a:ext>
            </a:extLst>
          </p:cNvPr>
          <p:cNvPicPr>
            <a:picLocks noChangeAspect="1"/>
          </p:cNvPicPr>
          <p:nvPr/>
        </p:nvPicPr>
        <p:blipFill rotWithShape="1">
          <a:blip r:embed="rId3"/>
          <a:srcRect t="640" r="-2" b="60600"/>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3585131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22435E8-ADE4-A644-CA5E-010F72533C80}"/>
              </a:ext>
            </a:extLst>
          </p:cNvPr>
          <p:cNvPicPr>
            <a:picLocks noChangeAspect="1"/>
          </p:cNvPicPr>
          <p:nvPr/>
        </p:nvPicPr>
        <p:blipFill rotWithShape="1">
          <a:blip r:embed="rId2">
            <a:alphaModFix amt="40000"/>
          </a:blip>
          <a:srcRect r="8201" b="-2"/>
          <a:stretch/>
        </p:blipFill>
        <p:spPr>
          <a:xfrm>
            <a:off x="20" y="10"/>
            <a:ext cx="8450297" cy="6857990"/>
          </a:xfrm>
          <a:prstGeom prst="rect">
            <a:avLst/>
          </a:prstGeom>
        </p:spPr>
      </p:pic>
      <p:sp>
        <p:nvSpPr>
          <p:cNvPr id="2" name="Title 1">
            <a:extLst>
              <a:ext uri="{FF2B5EF4-FFF2-40B4-BE49-F238E27FC236}">
                <a16:creationId xmlns:a16="http://schemas.microsoft.com/office/drawing/2014/main" id="{68BBE856-A082-E779-B9A4-FC07B9A02A98}"/>
              </a:ext>
            </a:extLst>
          </p:cNvPr>
          <p:cNvSpPr>
            <a:spLocks noGrp="1"/>
          </p:cNvSpPr>
          <p:nvPr>
            <p:ph type="title"/>
          </p:nvPr>
        </p:nvSpPr>
        <p:spPr>
          <a:xfrm>
            <a:off x="838201" y="365125"/>
            <a:ext cx="5251316" cy="1627636"/>
          </a:xfrm>
        </p:spPr>
        <p:txBody>
          <a:bodyPr>
            <a:normAutofit/>
          </a:bodyPr>
          <a:lstStyle/>
          <a:p>
            <a:r>
              <a:rPr lang="en-GB">
                <a:solidFill>
                  <a:srgbClr val="FFFFFF"/>
                </a:solidFill>
              </a:rPr>
              <a:t>1950 -1980s</a:t>
            </a:r>
            <a:endParaRPr lang="en-US">
              <a:solidFill>
                <a:srgbClr val="FFFFFF"/>
              </a:solidFill>
            </a:endParaRPr>
          </a:p>
        </p:txBody>
      </p:sp>
      <p:sp>
        <p:nvSpPr>
          <p:cNvPr id="3" name="Content Placeholder 2">
            <a:extLst>
              <a:ext uri="{FF2B5EF4-FFF2-40B4-BE49-F238E27FC236}">
                <a16:creationId xmlns:a16="http://schemas.microsoft.com/office/drawing/2014/main" id="{CF3C9CD7-CA70-E18D-D721-33129F7C64F2}"/>
              </a:ext>
            </a:extLst>
          </p:cNvPr>
          <p:cNvSpPr>
            <a:spLocks noGrp="1"/>
          </p:cNvSpPr>
          <p:nvPr>
            <p:ph idx="1"/>
          </p:nvPr>
        </p:nvSpPr>
        <p:spPr>
          <a:xfrm>
            <a:off x="838200" y="2219785"/>
            <a:ext cx="4619621" cy="3957178"/>
          </a:xfrm>
        </p:spPr>
        <p:txBody>
          <a:bodyPr>
            <a:normAutofit fontScale="92500"/>
          </a:bodyPr>
          <a:lstStyle/>
          <a:p>
            <a:r>
              <a:rPr lang="en-GB" sz="1400" dirty="0">
                <a:solidFill>
                  <a:srgbClr val="FFFFFF"/>
                </a:solidFill>
                <a:latin typeface="Bell MT" panose="02020503060305020303" pitchFamily="18" charset="77"/>
              </a:rPr>
              <a:t>Late 1950s almost two-third women had birth in hospitals</a:t>
            </a:r>
          </a:p>
          <a:p>
            <a:r>
              <a:rPr lang="en-GB" sz="1400" dirty="0">
                <a:solidFill>
                  <a:srgbClr val="FFFFFF"/>
                </a:solidFill>
                <a:latin typeface="Bell MT" panose="02020503060305020303" pitchFamily="18" charset="77"/>
              </a:rPr>
              <a:t>Also child birth related death has reduce significantly </a:t>
            </a:r>
          </a:p>
          <a:p>
            <a:r>
              <a:rPr lang="en-GB" sz="1400" dirty="0">
                <a:solidFill>
                  <a:srgbClr val="FFFFFF"/>
                </a:solidFill>
                <a:latin typeface="Bell MT" panose="02020503060305020303" pitchFamily="18" charset="77"/>
              </a:rPr>
              <a:t>The NHS has reflected on tripartite system and divide maternity care between </a:t>
            </a:r>
            <a:r>
              <a:rPr lang="en-GB" sz="1400" dirty="0" err="1">
                <a:solidFill>
                  <a:srgbClr val="FFFFFF"/>
                </a:solidFill>
                <a:latin typeface="Bell MT" panose="02020503060305020303" pitchFamily="18" charset="77"/>
              </a:rPr>
              <a:t>gp</a:t>
            </a:r>
            <a:r>
              <a:rPr lang="en-GB" sz="1400" dirty="0">
                <a:solidFill>
                  <a:srgbClr val="FFFFFF"/>
                </a:solidFill>
                <a:latin typeface="Bell MT" panose="02020503060305020303" pitchFamily="18" charset="77"/>
              </a:rPr>
              <a:t> , local authority and health services ran maternity clinic. </a:t>
            </a:r>
          </a:p>
          <a:p>
            <a:r>
              <a:rPr lang="en-GB" sz="1400" dirty="0">
                <a:solidFill>
                  <a:srgbClr val="FFFFFF"/>
                </a:solidFill>
                <a:latin typeface="Bell MT" panose="02020503060305020303" pitchFamily="18" charset="77"/>
              </a:rPr>
              <a:t>1956 there was huge debate on low risk and high risky pregnancy (Midwife and obstetrics) later on applied on early 1980s</a:t>
            </a:r>
          </a:p>
          <a:p>
            <a:r>
              <a:rPr lang="en-GB" sz="1400" dirty="0">
                <a:solidFill>
                  <a:srgbClr val="FFFFFF"/>
                </a:solidFill>
                <a:latin typeface="Bell MT" panose="02020503060305020303" pitchFamily="18" charset="77"/>
              </a:rPr>
              <a:t>Many midwife had to follow guidelines to see if house was appropriate for house birth</a:t>
            </a:r>
          </a:p>
          <a:p>
            <a:r>
              <a:rPr lang="en-GB" sz="1400" dirty="0">
                <a:solidFill>
                  <a:srgbClr val="FFFFFF"/>
                </a:solidFill>
                <a:latin typeface="Bell MT" panose="02020503060305020303" pitchFamily="18" charset="77"/>
              </a:rPr>
              <a:t>Many midwife had carry ( Gas machine, nursing equipment)</a:t>
            </a:r>
          </a:p>
          <a:p>
            <a:r>
              <a:rPr lang="en-GB" sz="1400" dirty="0">
                <a:solidFill>
                  <a:srgbClr val="FFFFFF"/>
                </a:solidFill>
                <a:latin typeface="Bell MT" panose="02020503060305020303" pitchFamily="18" charset="77"/>
              </a:rPr>
              <a:t>Midwife had travel to help there patient this was by ( car, public transport and walking )</a:t>
            </a:r>
          </a:p>
          <a:p>
            <a:r>
              <a:rPr lang="en-GB" sz="1400" dirty="0">
                <a:solidFill>
                  <a:srgbClr val="FFFFFF"/>
                </a:solidFill>
                <a:latin typeface="Bell MT" panose="02020503060305020303" pitchFamily="18" charset="77"/>
              </a:rPr>
              <a:t>During 70s ultrasound are  used on pregnant women </a:t>
            </a:r>
          </a:p>
          <a:p>
            <a:r>
              <a:rPr lang="en-GB" sz="1400" b="0" i="0" u="none" strike="noStrike" dirty="0" err="1">
                <a:solidFill>
                  <a:srgbClr val="000000"/>
                </a:solidFill>
                <a:effectLst/>
              </a:rPr>
              <a:t>Catling-Allen</a:t>
            </a:r>
            <a:r>
              <a:rPr lang="en-GB" sz="1400" b="0" i="0" u="none" strike="noStrike" dirty="0">
                <a:solidFill>
                  <a:srgbClr val="000000"/>
                </a:solidFill>
                <a:effectLst/>
              </a:rPr>
              <a:t>,( 2021)</a:t>
            </a:r>
          </a:p>
          <a:p>
            <a:endParaRPr lang="en-GB" sz="1400" dirty="0">
              <a:solidFill>
                <a:srgbClr val="FFFFFF"/>
              </a:solidFill>
              <a:latin typeface="Bell MT" panose="02020503060305020303" pitchFamily="18" charset="77"/>
            </a:endParaRPr>
          </a:p>
          <a:p>
            <a:endParaRPr lang="en-GB" sz="1400" dirty="0">
              <a:solidFill>
                <a:srgbClr val="FFFFFF"/>
              </a:solidFill>
              <a:latin typeface="Bell MT" panose="02020503060305020303" pitchFamily="18" charset="77"/>
            </a:endParaRPr>
          </a:p>
          <a:p>
            <a:endParaRPr lang="en-GB" sz="1400" dirty="0">
              <a:solidFill>
                <a:srgbClr val="FFFFFF"/>
              </a:solidFill>
              <a:latin typeface="Bell MT" panose="02020503060305020303" pitchFamily="18" charset="77"/>
            </a:endParaRPr>
          </a:p>
          <a:p>
            <a:endParaRPr lang="en-GB" sz="1400" dirty="0">
              <a:solidFill>
                <a:srgbClr val="FFFFFF"/>
              </a:solidFill>
              <a:latin typeface="Bell MT" panose="02020503060305020303" pitchFamily="18" charset="77"/>
            </a:endParaRPr>
          </a:p>
          <a:p>
            <a:endParaRPr lang="en-GB" sz="1400" dirty="0">
              <a:solidFill>
                <a:srgbClr val="FFFFFF"/>
              </a:solidFill>
            </a:endParaRPr>
          </a:p>
        </p:txBody>
      </p:sp>
      <p:pic>
        <p:nvPicPr>
          <p:cNvPr id="9" name="Picture 8">
            <a:extLst>
              <a:ext uri="{FF2B5EF4-FFF2-40B4-BE49-F238E27FC236}">
                <a16:creationId xmlns:a16="http://schemas.microsoft.com/office/drawing/2014/main" id="{108A5002-9769-D2A8-DC20-878B04CFD238}"/>
              </a:ext>
            </a:extLst>
          </p:cNvPr>
          <p:cNvPicPr>
            <a:picLocks noChangeAspect="1"/>
          </p:cNvPicPr>
          <p:nvPr/>
        </p:nvPicPr>
        <p:blipFill rotWithShape="1">
          <a:blip r:embed="rId3"/>
          <a:srcRect l="17779" r="14619" b="-2"/>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68870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5DE0D-E7B5-61F0-C948-3FC648595822}"/>
              </a:ext>
            </a:extLst>
          </p:cNvPr>
          <p:cNvSpPr>
            <a:spLocks noGrp="1"/>
          </p:cNvSpPr>
          <p:nvPr>
            <p:ph type="title"/>
          </p:nvPr>
        </p:nvSpPr>
        <p:spPr>
          <a:xfrm>
            <a:off x="640080" y="329184"/>
            <a:ext cx="6894576" cy="1783080"/>
          </a:xfrm>
        </p:spPr>
        <p:txBody>
          <a:bodyPr anchor="b">
            <a:normAutofit/>
          </a:bodyPr>
          <a:lstStyle/>
          <a:p>
            <a:r>
              <a:rPr lang="en-GB" sz="6600"/>
              <a:t>1990- modern day </a:t>
            </a:r>
            <a:endParaRPr lang="en-US" sz="6600"/>
          </a:p>
        </p:txBody>
      </p:sp>
      <p:sp>
        <p:nvSpPr>
          <p:cNvPr id="1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56058E-8B1B-FA84-79A6-182FBB7E46FA}"/>
              </a:ext>
            </a:extLst>
          </p:cNvPr>
          <p:cNvSpPr>
            <a:spLocks noGrp="1"/>
          </p:cNvSpPr>
          <p:nvPr>
            <p:ph idx="1"/>
          </p:nvPr>
        </p:nvSpPr>
        <p:spPr>
          <a:xfrm>
            <a:off x="588259" y="2525269"/>
            <a:ext cx="6894576" cy="3483864"/>
          </a:xfrm>
        </p:spPr>
        <p:txBody>
          <a:bodyPr>
            <a:normAutofit/>
          </a:bodyPr>
          <a:lstStyle/>
          <a:p>
            <a:r>
              <a:rPr lang="en-GB" sz="1200" dirty="0">
                <a:latin typeface="Bell MT" panose="02020503060305020303" pitchFamily="18" charset="77"/>
              </a:rPr>
              <a:t>Ends of 70’s most maternity clinics has closing down and was re introduced part of hospital</a:t>
            </a:r>
          </a:p>
          <a:p>
            <a:r>
              <a:rPr lang="en-GB" sz="1200" dirty="0">
                <a:latin typeface="Bell MT" panose="02020503060305020303" pitchFamily="18" charset="77"/>
              </a:rPr>
              <a:t>All birth where done in hospitals but women did option to birth at home </a:t>
            </a:r>
          </a:p>
          <a:p>
            <a:r>
              <a:rPr lang="en-GB" sz="1200" dirty="0">
                <a:latin typeface="Bell MT" panose="02020503060305020303" pitchFamily="18" charset="77"/>
              </a:rPr>
              <a:t>The introduction of red book so midwife and professionals can report and monitor an baby health </a:t>
            </a:r>
          </a:p>
          <a:p>
            <a:r>
              <a:rPr lang="en-GB" sz="1200" dirty="0">
                <a:latin typeface="Bell MT" panose="02020503060305020303" pitchFamily="18" charset="77"/>
              </a:rPr>
              <a:t>1980s its was mandatory for all women to get ultrasound regardless of the risk level </a:t>
            </a:r>
          </a:p>
          <a:p>
            <a:r>
              <a:rPr lang="en-GB" sz="1200" dirty="0">
                <a:latin typeface="Bell MT" panose="02020503060305020303" pitchFamily="18" charset="77"/>
              </a:rPr>
              <a:t>During 1992 there was remodel in maternity hospital where many women brought up there concern that they didn’t have say maternity care. So changing birth,(1993) allowed maternity care to be women centre and allow women to have say In treatment and treat them “normal”</a:t>
            </a:r>
          </a:p>
          <a:p>
            <a:r>
              <a:rPr lang="en-GB" sz="1200" dirty="0">
                <a:latin typeface="Bell MT" panose="02020503060305020303" pitchFamily="18" charset="77"/>
              </a:rPr>
              <a:t>21st century all midwife has overseen by the nursing and midwifery council (NMC) which provide  course and degree that take 3-4 years and shorter if your registered  qualified nurse. Midwife ands nursing (2001)</a:t>
            </a:r>
          </a:p>
          <a:p>
            <a:r>
              <a:rPr lang="en-GB" sz="1200" dirty="0">
                <a:latin typeface="Bell MT" panose="02020503060305020303" pitchFamily="18" charset="77"/>
              </a:rPr>
              <a:t>Many midwife after the degree would enrol in post graduation to still stay update in research about maternity. </a:t>
            </a:r>
            <a:endParaRPr lang="en-US" sz="1200" dirty="0"/>
          </a:p>
        </p:txBody>
      </p:sp>
      <p:pic>
        <p:nvPicPr>
          <p:cNvPr id="6" name="Picture 5">
            <a:extLst>
              <a:ext uri="{FF2B5EF4-FFF2-40B4-BE49-F238E27FC236}">
                <a16:creationId xmlns:a16="http://schemas.microsoft.com/office/drawing/2014/main" id="{1C780A18-B451-4C11-5B02-935086E61BC3}"/>
              </a:ext>
            </a:extLst>
          </p:cNvPr>
          <p:cNvPicPr>
            <a:picLocks noChangeAspect="1"/>
          </p:cNvPicPr>
          <p:nvPr/>
        </p:nvPicPr>
        <p:blipFill rotWithShape="1">
          <a:blip r:embed="rId2"/>
          <a:srcRect l="8703" r="27078" b="1"/>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9" name="Picture 8">
            <a:extLst>
              <a:ext uri="{FF2B5EF4-FFF2-40B4-BE49-F238E27FC236}">
                <a16:creationId xmlns:a16="http://schemas.microsoft.com/office/drawing/2014/main" id="{33B87F03-9285-4DFD-81F5-674CF4772916}"/>
              </a:ext>
            </a:extLst>
          </p:cNvPr>
          <p:cNvPicPr>
            <a:picLocks noChangeAspect="1"/>
          </p:cNvPicPr>
          <p:nvPr/>
        </p:nvPicPr>
        <p:blipFill rotWithShape="1">
          <a:blip r:embed="rId3"/>
          <a:srcRect t="4108" r="-1" b="-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235616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017E-C4E6-1B7D-5256-0D54DA246DA6}"/>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B362888E-BB1D-C465-B492-CD06DD46CE50}"/>
              </a:ext>
            </a:extLst>
          </p:cNvPr>
          <p:cNvSpPr>
            <a:spLocks noGrp="1"/>
          </p:cNvSpPr>
          <p:nvPr>
            <p:ph idx="1"/>
          </p:nvPr>
        </p:nvSpPr>
        <p:spPr/>
        <p:txBody>
          <a:bodyPr>
            <a:normAutofit/>
          </a:bodyPr>
          <a:lstStyle/>
          <a:p>
            <a:r>
              <a:rPr lang="en-GB" sz="1600" b="0" i="0" u="none" strike="noStrike" dirty="0">
                <a:solidFill>
                  <a:srgbClr val="000000"/>
                </a:solidFill>
                <a:effectLst/>
                <a:latin typeface="Bell MT" panose="02020503060305020303" pitchFamily="18" charset="77"/>
              </a:rPr>
              <a:t> </a:t>
            </a:r>
            <a:r>
              <a:rPr lang="en-GB" sz="1600" b="0" i="0" u="none" strike="noStrike" dirty="0" err="1">
                <a:solidFill>
                  <a:srgbClr val="000000"/>
                </a:solidFill>
                <a:effectLst/>
                <a:latin typeface="Bell MT" panose="02020503060305020303" pitchFamily="18" charset="77"/>
              </a:rPr>
              <a:t>Catling-Allen</a:t>
            </a:r>
            <a:r>
              <a:rPr lang="en-GB" sz="1600" b="0" i="0" u="none" strike="noStrike" dirty="0">
                <a:solidFill>
                  <a:srgbClr val="000000"/>
                </a:solidFill>
                <a:effectLst/>
                <a:latin typeface="Bell MT" panose="02020503060305020303" pitchFamily="18" charset="77"/>
              </a:rPr>
              <a:t>, Midwifery in the NHS, Medium. (2018). https://medium.com/midwifery-around-the-world/</a:t>
            </a:r>
            <a:r>
              <a:rPr lang="en-GB" sz="1600" b="0" i="0" u="none" strike="noStrike" dirty="0" err="1">
                <a:solidFill>
                  <a:srgbClr val="000000"/>
                </a:solidFill>
                <a:effectLst/>
                <a:latin typeface="Bell MT" panose="02020503060305020303" pitchFamily="18" charset="77"/>
              </a:rPr>
              <a:t>midwifery-in-the-nhs</a:t>
            </a:r>
            <a:r>
              <a:rPr lang="en-GB" sz="1600" b="0" i="0" u="none" strike="noStrike" dirty="0">
                <a:solidFill>
                  <a:srgbClr val="000000"/>
                </a:solidFill>
                <a:effectLst/>
                <a:latin typeface="Bell MT" panose="02020503060305020303" pitchFamily="18" charset="77"/>
              </a:rPr>
              <a:t>-44eddb25bae7#:~:text=And%20then%20in%201948%2C%20all%20midwifery%20was%20moved%20to%20the%20hospital.&amp;text=During%20the%201930s%20and%</a:t>
            </a:r>
            <a:r>
              <a:rPr lang="en-GB" sz="1600" b="0" i="0" u="none" strike="noStrike" dirty="0" err="1">
                <a:solidFill>
                  <a:srgbClr val="000000"/>
                </a:solidFill>
                <a:effectLst/>
                <a:latin typeface="Bell MT" panose="02020503060305020303" pitchFamily="18" charset="77"/>
              </a:rPr>
              <a:t>201940s,formal</a:t>
            </a:r>
            <a:r>
              <a:rPr lang="en-GB" sz="1600" b="0" i="0" u="none" strike="noStrike" dirty="0">
                <a:solidFill>
                  <a:srgbClr val="000000"/>
                </a:solidFill>
                <a:effectLst/>
                <a:latin typeface="Bell MT" panose="02020503060305020303" pitchFamily="18" charset="77"/>
              </a:rPr>
              <a:t>%20training%20in%20these%20hospitals. (accessed March 11, 2024). </a:t>
            </a:r>
          </a:p>
          <a:p>
            <a:r>
              <a:rPr lang="en-GB" sz="1100" b="0" i="0" u="none" strike="noStrike" dirty="0">
                <a:solidFill>
                  <a:srgbClr val="000000"/>
                </a:solidFill>
                <a:effectLst/>
              </a:rPr>
              <a:t>Department of Health and Social Care (2018) </a:t>
            </a:r>
            <a:r>
              <a:rPr lang="en-GB" sz="1100" b="0" i="1" u="none" strike="noStrike" dirty="0">
                <a:solidFill>
                  <a:srgbClr val="000000"/>
                </a:solidFill>
                <a:effectLst/>
              </a:rPr>
              <a:t>Regulation of Nursing Associates in England</a:t>
            </a:r>
            <a:r>
              <a:rPr lang="en-GB" sz="1100" b="0" i="0" u="none" strike="noStrike" dirty="0">
                <a:solidFill>
                  <a:srgbClr val="000000"/>
                </a:solidFill>
                <a:effectLst/>
              </a:rPr>
              <a:t>, </a:t>
            </a:r>
            <a:r>
              <a:rPr lang="en-GB" sz="1100" b="0" i="1" u="none" strike="noStrike" dirty="0">
                <a:solidFill>
                  <a:srgbClr val="000000"/>
                </a:solidFill>
                <a:effectLst/>
              </a:rPr>
              <a:t>GOV.UK</a:t>
            </a:r>
            <a:r>
              <a:rPr lang="en-GB" sz="1100" b="0" i="0" u="none" strike="noStrike" dirty="0">
                <a:solidFill>
                  <a:srgbClr val="000000"/>
                </a:solidFill>
                <a:effectLst/>
              </a:rPr>
              <a:t>. Available at: https://www.gov.uk/government/consultations/regulation-of-nursing-associates-in-england#:~:text=The%20Nursing%20and%20Midwifery%20Order%202001%20sets%20out%20the%</a:t>
            </a:r>
            <a:r>
              <a:rPr lang="en-GB" sz="1100" b="0" i="0" u="none" strike="noStrike" dirty="0" err="1">
                <a:solidFill>
                  <a:srgbClr val="000000"/>
                </a:solidFill>
                <a:effectLst/>
              </a:rPr>
              <a:t>20Nursing,regulate</a:t>
            </a:r>
            <a:r>
              <a:rPr lang="en-GB" sz="1100" b="0" i="0" u="none" strike="noStrike" dirty="0">
                <a:solidFill>
                  <a:srgbClr val="000000"/>
                </a:solidFill>
                <a:effectLst/>
              </a:rPr>
              <a:t>%20the%20nursing%20associate%20profession. (Accessed: 12 March 2024). </a:t>
            </a:r>
          </a:p>
          <a:p>
            <a:r>
              <a:rPr lang="en-GB" sz="1600" b="0" i="0" u="none" strike="noStrike" dirty="0">
                <a:solidFill>
                  <a:srgbClr val="000000"/>
                </a:solidFill>
                <a:effectLst/>
                <a:latin typeface="Bell MT" panose="02020503060305020303" pitchFamily="18" charset="77"/>
              </a:rPr>
              <a:t>Midwifery , The Lancet . (2014). https://</a:t>
            </a:r>
            <a:r>
              <a:rPr lang="en-GB" sz="1600" b="0" i="0" u="none" strike="noStrike" dirty="0" err="1">
                <a:solidFill>
                  <a:srgbClr val="000000"/>
                </a:solidFill>
                <a:effectLst/>
                <a:latin typeface="Bell MT" panose="02020503060305020303" pitchFamily="18" charset="77"/>
              </a:rPr>
              <a:t>www.thelancet.com</a:t>
            </a:r>
            <a:r>
              <a:rPr lang="en-GB" sz="1600" b="0" i="0" u="none" strike="noStrike" dirty="0">
                <a:solidFill>
                  <a:srgbClr val="000000"/>
                </a:solidFill>
                <a:effectLst/>
                <a:latin typeface="Bell MT" panose="02020503060305020303" pitchFamily="18" charset="77"/>
              </a:rPr>
              <a:t>/</a:t>
            </a:r>
            <a:r>
              <a:rPr lang="en-GB" sz="1600" b="0" i="0" u="none" strike="noStrike" dirty="0" err="1">
                <a:solidFill>
                  <a:srgbClr val="000000"/>
                </a:solidFill>
                <a:effectLst/>
                <a:latin typeface="Bell MT" panose="02020503060305020303" pitchFamily="18" charset="77"/>
              </a:rPr>
              <a:t>pb</a:t>
            </a:r>
            <a:r>
              <a:rPr lang="en-GB" sz="1600" b="0" i="0" u="none" strike="noStrike" dirty="0">
                <a:solidFill>
                  <a:srgbClr val="000000"/>
                </a:solidFill>
                <a:effectLst/>
                <a:latin typeface="Bell MT" panose="02020503060305020303" pitchFamily="18" charset="77"/>
              </a:rPr>
              <a:t>/assets/raw/Lancet/stories/series/midwifery/</a:t>
            </a:r>
            <a:r>
              <a:rPr lang="en-GB" sz="1600" b="0" i="0" u="none" strike="noStrike" dirty="0" err="1">
                <a:solidFill>
                  <a:srgbClr val="000000"/>
                </a:solidFill>
                <a:effectLst/>
                <a:latin typeface="Bell MT" panose="02020503060305020303" pitchFamily="18" charset="77"/>
              </a:rPr>
              <a:t>midwifery_exec_summ</a:t>
            </a:r>
            <a:r>
              <a:rPr lang="en-GB" sz="1600" b="0" i="0" u="none" strike="noStrike" dirty="0">
                <a:solidFill>
                  <a:srgbClr val="000000"/>
                </a:solidFill>
                <a:effectLst/>
                <a:latin typeface="Bell MT" panose="02020503060305020303" pitchFamily="18" charset="77"/>
              </a:rPr>
              <a:t>-1407728206867.pdf (accessed March 2024). </a:t>
            </a:r>
          </a:p>
          <a:p>
            <a:r>
              <a:rPr lang="en-GB" sz="1600" i="0" u="none" strike="noStrike" dirty="0">
                <a:solidFill>
                  <a:srgbClr val="000000"/>
                </a:solidFill>
                <a:effectLst/>
                <a:latin typeface="Bell MT" panose="02020503060305020303" pitchFamily="18" charset="77"/>
              </a:rPr>
              <a:t> ICM, Definition of midwifery, International Confederation of Midwives. (2024). https://internationalmidwives.org/resources/definition-of-midwifery/ (accessed March 11, 2024). </a:t>
            </a:r>
          </a:p>
          <a:p>
            <a:r>
              <a:rPr lang="en-GB" sz="1100" b="0" i="0" u="none" strike="noStrike" dirty="0">
                <a:solidFill>
                  <a:srgbClr val="000000"/>
                </a:solidFill>
                <a:effectLst/>
              </a:rPr>
              <a:t>[1]House of Commons - health - written evidence, The Changing Birth . (1993). https://publications.parliament.uk/pa/cm200203/</a:t>
            </a:r>
            <a:r>
              <a:rPr lang="en-GB" sz="1100" b="0" i="0" u="none" strike="noStrike" dirty="0" err="1">
                <a:solidFill>
                  <a:srgbClr val="000000"/>
                </a:solidFill>
                <a:effectLst/>
              </a:rPr>
              <a:t>cmselect</a:t>
            </a:r>
            <a:r>
              <a:rPr lang="en-GB" sz="1100" b="0" i="0" u="none" strike="noStrike" dirty="0">
                <a:solidFill>
                  <a:srgbClr val="000000"/>
                </a:solidFill>
                <a:effectLst/>
              </a:rPr>
              <a:t>/</a:t>
            </a:r>
            <a:r>
              <a:rPr lang="en-GB" sz="1100" b="0" i="0" u="none" strike="noStrike" dirty="0" err="1">
                <a:solidFill>
                  <a:srgbClr val="000000"/>
                </a:solidFill>
                <a:effectLst/>
              </a:rPr>
              <a:t>cmhealth</a:t>
            </a:r>
            <a:r>
              <a:rPr lang="en-GB" sz="1100" b="0" i="0" u="none" strike="noStrike" dirty="0">
                <a:solidFill>
                  <a:srgbClr val="000000"/>
                </a:solidFill>
                <a:effectLst/>
              </a:rPr>
              <a:t>/796/796we27.htm (accessed March 11, 2024). </a:t>
            </a:r>
          </a:p>
          <a:p>
            <a:endParaRPr lang="en-GB" sz="1600" i="0" u="none" strike="noStrike" dirty="0">
              <a:solidFill>
                <a:srgbClr val="000000"/>
              </a:solidFill>
              <a:effectLst/>
              <a:latin typeface="Bell MT" panose="02020503060305020303" pitchFamily="18" charset="77"/>
            </a:endParaRPr>
          </a:p>
        </p:txBody>
      </p:sp>
    </p:spTree>
    <p:extLst>
      <p:ext uri="{BB962C8B-B14F-4D97-AF65-F5344CB8AC3E}">
        <p14:creationId xmlns:p14="http://schemas.microsoft.com/office/powerpoint/2010/main" val="2839441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Certificate of higher education in health and social care  Introduction to health and social care (LCHS4003)</vt:lpstr>
      <vt:lpstr>Overview </vt:lpstr>
      <vt:lpstr>Midwifery </vt:lpstr>
      <vt:lpstr>Midwifery early 20th century </vt:lpstr>
      <vt:lpstr>Introduction of NHS 1930s- 1948 </vt:lpstr>
      <vt:lpstr>1950 -1980s</vt:lpstr>
      <vt:lpstr>1990- modern day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health and social care  Introduction to health and social care (LCHS4003)</dc:title>
  <dc:creator>Jomir Kalam</dc:creator>
  <cp:lastModifiedBy>Jomir Kalam</cp:lastModifiedBy>
  <cp:revision>14</cp:revision>
  <dcterms:created xsi:type="dcterms:W3CDTF">2024-02-26T22:07:01Z</dcterms:created>
  <dcterms:modified xsi:type="dcterms:W3CDTF">2024-03-12T22:30:25Z</dcterms:modified>
</cp:coreProperties>
</file>