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notesSlides/notesSlide1.xml" ContentType="application/vnd.openxmlformats-officedocument.presentationml.notesSlide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notesSlides/notesSlide2.xml" ContentType="application/vnd.openxmlformats-officedocument.presentationml.notesSlide+xml"/>
  <Override PartName="/ppt/tags/tag10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notesSlides/notesSlide5.xml" ContentType="application/vnd.openxmlformats-officedocument.presentationml.notesSlide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notesSlides/notesSlide6.xml" ContentType="application/vnd.openxmlformats-officedocument.presentationml.notesSlide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78" r:id="rId2"/>
    <p:sldId id="258" r:id="rId3"/>
    <p:sldId id="257" r:id="rId4"/>
    <p:sldId id="267" r:id="rId5"/>
    <p:sldId id="286" r:id="rId6"/>
    <p:sldId id="287" r:id="rId7"/>
    <p:sldId id="292" r:id="rId8"/>
    <p:sldId id="271" r:id="rId9"/>
    <p:sldId id="281" r:id="rId10"/>
    <p:sldId id="262" r:id="rId11"/>
    <p:sldId id="279" r:id="rId12"/>
    <p:sldId id="289" r:id="rId13"/>
    <p:sldId id="290" r:id="rId14"/>
    <p:sldId id="273" r:id="rId15"/>
    <p:sldId id="282" r:id="rId16"/>
    <p:sldId id="275" r:id="rId17"/>
    <p:sldId id="272" r:id="rId18"/>
    <p:sldId id="293" r:id="rId19"/>
    <p:sldId id="283" r:id="rId20"/>
    <p:sldId id="280" r:id="rId21"/>
    <p:sldId id="260" r:id="rId22"/>
    <p:sldId id="276" r:id="rId23"/>
    <p:sldId id="277" r:id="rId24"/>
    <p:sldId id="274" r:id="rId25"/>
    <p:sldId id="288" r:id="rId26"/>
    <p:sldId id="284" r:id="rId27"/>
    <p:sldId id="256" r:id="rId28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3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49F"/>
    <a:srgbClr val="649A8D"/>
    <a:srgbClr val="B58C6C"/>
    <a:srgbClr val="D9C6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5294"/>
    <p:restoredTop sz="94709"/>
  </p:normalViewPr>
  <p:slideViewPr>
    <p:cSldViewPr snapToGrid="0" showGuides="1">
      <p:cViewPr varScale="1">
        <p:scale>
          <a:sx n="57" d="100"/>
          <a:sy n="57" d="100"/>
        </p:scale>
        <p:origin x="84" y="84"/>
      </p:cViewPr>
      <p:guideLst>
        <p:guide orient="horz" pos="2183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3C5643-9062-42BA-AA84-F652A4D5619A}" type="datetimeFigureOut">
              <a:rPr lang="zh-CN" altLang="en-US" smtClean="0"/>
              <a:t>2018/11/19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A6C87C-CEB9-4E4F-BC31-3461D3DCEEE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195232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A6C87C-CEB9-4E4F-BC31-3461D3DCEEE5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52186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A6C87C-CEB9-4E4F-BC31-3461D3DCEEE5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991758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A6C87C-CEB9-4E4F-BC31-3461D3DCEEE5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213150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A6C87C-CEB9-4E4F-BC31-3461D3DCEEE5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157136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A6C87C-CEB9-4E4F-BC31-3461D3DCEEE5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052229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A6C87C-CEB9-4E4F-BC31-3461D3DCEEE5}" type="slidenum">
              <a:rPr lang="zh-CN" altLang="en-US" smtClean="0"/>
              <a:t>21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120931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0C703-5F2F-42F8-AEEE-3B7248E37E43}" type="datetimeFigureOut">
              <a:rPr lang="zh-CN" altLang="en-US" smtClean="0"/>
              <a:t>2018/11/19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7BAF-5B45-4FAA-BD4C-D0B807FE077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00017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0C703-5F2F-42F8-AEEE-3B7248E37E43}" type="datetimeFigureOut">
              <a:rPr lang="zh-CN" altLang="en-US" smtClean="0"/>
              <a:t>2018/11/19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7BAF-5B45-4FAA-BD4C-D0B807FE077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7255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0C703-5F2F-42F8-AEEE-3B7248E37E43}" type="datetimeFigureOut">
              <a:rPr lang="zh-CN" altLang="en-US" smtClean="0"/>
              <a:t>2018/11/19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7BAF-5B45-4FAA-BD4C-D0B807FE077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929254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0C703-5F2F-42F8-AEEE-3B7248E37E43}" type="datetimeFigureOut">
              <a:rPr lang="zh-CN" altLang="en-US" smtClean="0"/>
              <a:t>2018/11/19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7BAF-5B45-4FAA-BD4C-D0B807FE077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888369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0C703-5F2F-42F8-AEEE-3B7248E37E43}" type="datetimeFigureOut">
              <a:rPr lang="zh-CN" altLang="en-US" smtClean="0"/>
              <a:t>2018/11/19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7BAF-5B45-4FAA-BD4C-D0B807FE077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59505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0C703-5F2F-42F8-AEEE-3B7248E37E43}" type="datetimeFigureOut">
              <a:rPr lang="zh-CN" altLang="en-US" smtClean="0"/>
              <a:t>2018/11/19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7BAF-5B45-4FAA-BD4C-D0B807FE077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82352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0C703-5F2F-42F8-AEEE-3B7248E37E43}" type="datetimeFigureOut">
              <a:rPr lang="zh-CN" altLang="en-US" smtClean="0"/>
              <a:t>2018/11/19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7BAF-5B45-4FAA-BD4C-D0B807FE077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36622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0C703-5F2F-42F8-AEEE-3B7248E37E43}" type="datetimeFigureOut">
              <a:rPr lang="zh-CN" altLang="en-US" smtClean="0"/>
              <a:t>2018/11/19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7BAF-5B45-4FAA-BD4C-D0B807FE077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63305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0C703-5F2F-42F8-AEEE-3B7248E37E43}" type="datetimeFigureOut">
              <a:rPr lang="zh-CN" altLang="en-US" smtClean="0"/>
              <a:t>2018/11/19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7BAF-5B45-4FAA-BD4C-D0B807FE077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23194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0C703-5F2F-42F8-AEEE-3B7248E37E43}" type="datetimeFigureOut">
              <a:rPr lang="zh-CN" altLang="en-US" smtClean="0"/>
              <a:t>2018/11/19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7BAF-5B45-4FAA-BD4C-D0B807FE077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974094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0C703-5F2F-42F8-AEEE-3B7248E37E43}" type="datetimeFigureOut">
              <a:rPr lang="zh-CN" altLang="en-US" smtClean="0"/>
              <a:t>2018/11/19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7BAF-5B45-4FAA-BD4C-D0B807FE077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95388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60C703-5F2F-42F8-AEEE-3B7248E37E43}" type="datetimeFigureOut">
              <a:rPr lang="zh-CN" altLang="en-US" smtClean="0"/>
              <a:t>2018/11/19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E97BAF-5B45-4FAA-BD4C-D0B807FE077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20735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tags" Target="../tags/tag4.xml"/><Relationship Id="rId7" Type="http://schemas.openxmlformats.org/officeDocument/2006/relationships/image" Target="../media/image5.jpe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7.xml"/><Relationship Id="rId4" Type="http://schemas.openxmlformats.org/officeDocument/2006/relationships/tags" Target="../tags/tag5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png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image" Target="../media/image2.jp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tiff"/><Relationship Id="rId3" Type="http://schemas.openxmlformats.org/officeDocument/2006/relationships/image" Target="../media/image1.png"/><Relationship Id="rId7" Type="http://schemas.openxmlformats.org/officeDocument/2006/relationships/image" Target="../media/image10.tif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8.xml"/><Relationship Id="rId6" Type="http://schemas.microsoft.com/office/2007/relationships/hdphoto" Target="../media/hdphoto2.wdp"/><Relationship Id="rId5" Type="http://schemas.openxmlformats.org/officeDocument/2006/relationships/image" Target="../media/image9.png"/><Relationship Id="rId4" Type="http://schemas.openxmlformats.org/officeDocument/2006/relationships/image" Target="../media/image8.jpe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notesSlide" Target="../notesSlides/notesSlide2.xml"/><Relationship Id="rId7" Type="http://schemas.microsoft.com/office/2007/relationships/hdphoto" Target="../media/hdphoto2.wdp"/><Relationship Id="rId12" Type="http://schemas.openxmlformats.org/officeDocument/2006/relationships/image" Target="../media/image17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9.xml"/><Relationship Id="rId6" Type="http://schemas.openxmlformats.org/officeDocument/2006/relationships/image" Target="../media/image9.png"/><Relationship Id="rId11" Type="http://schemas.openxmlformats.org/officeDocument/2006/relationships/image" Target="../media/image16.png"/><Relationship Id="rId5" Type="http://schemas.openxmlformats.org/officeDocument/2006/relationships/image" Target="../media/image8.jpeg"/><Relationship Id="rId10" Type="http://schemas.openxmlformats.org/officeDocument/2006/relationships/image" Target="../media/image15.png"/><Relationship Id="rId4" Type="http://schemas.openxmlformats.org/officeDocument/2006/relationships/image" Target="../media/image1.png"/><Relationship Id="rId9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tiff"/><Relationship Id="rId3" Type="http://schemas.openxmlformats.org/officeDocument/2006/relationships/notesSlide" Target="../notesSlides/notesSlide3.xml"/><Relationship Id="rId7" Type="http://schemas.openxmlformats.org/officeDocument/2006/relationships/image" Target="../media/image20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.xml"/><Relationship Id="rId6" Type="http://schemas.openxmlformats.org/officeDocument/2006/relationships/image" Target="../media/image19.png"/><Relationship Id="rId5" Type="http://schemas.openxmlformats.org/officeDocument/2006/relationships/image" Target="../media/image2.jp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5" Type="http://schemas.openxmlformats.org/officeDocument/2006/relationships/image" Target="../media/image23.png"/><Relationship Id="rId4" Type="http://schemas.openxmlformats.org/officeDocument/2006/relationships/image" Target="../media/image22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tiff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7.xml"/><Relationship Id="rId7" Type="http://schemas.microsoft.com/office/2007/relationships/hdphoto" Target="../media/hdphoto1.wdp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6" Type="http://schemas.openxmlformats.org/officeDocument/2006/relationships/image" Target="../media/image6.png"/><Relationship Id="rId5" Type="http://schemas.openxmlformats.org/officeDocument/2006/relationships/image" Target="../media/image2.jpg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.xml"/><Relationship Id="rId5" Type="http://schemas.openxmlformats.org/officeDocument/2006/relationships/image" Target="../media/image26.jpeg"/><Relationship Id="rId4" Type="http://schemas.openxmlformats.org/officeDocument/2006/relationships/image" Target="../media/image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.xml"/><Relationship Id="rId6" Type="http://schemas.openxmlformats.org/officeDocument/2006/relationships/image" Target="../media/image8.jpeg"/><Relationship Id="rId5" Type="http://schemas.openxmlformats.org/officeDocument/2006/relationships/image" Target="../media/image27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9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.xml"/><Relationship Id="rId6" Type="http://schemas.openxmlformats.org/officeDocument/2006/relationships/image" Target="../media/image8.jpeg"/><Relationship Id="rId5" Type="http://schemas.microsoft.com/office/2007/relationships/hdphoto" Target="../media/hdphoto4.wdp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7.xml"/><Relationship Id="rId7" Type="http://schemas.microsoft.com/office/2007/relationships/hdphoto" Target="../media/hdphoto1.wdp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6" Type="http://schemas.openxmlformats.org/officeDocument/2006/relationships/image" Target="../media/image6.png"/><Relationship Id="rId5" Type="http://schemas.openxmlformats.org/officeDocument/2006/relationships/image" Target="../media/image2.jpg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tiff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4.tiff"/><Relationship Id="rId12" Type="http://schemas.openxmlformats.org/officeDocument/2006/relationships/image" Target="../media/image39.tiff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image" Target="../media/image8.jpeg"/><Relationship Id="rId11" Type="http://schemas.openxmlformats.org/officeDocument/2006/relationships/image" Target="../media/image38.png"/><Relationship Id="rId5" Type="http://schemas.openxmlformats.org/officeDocument/2006/relationships/image" Target="../media/image18.png"/><Relationship Id="rId10" Type="http://schemas.openxmlformats.org/officeDocument/2006/relationships/image" Target="../media/image37.pn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3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0.xml"/><Relationship Id="rId5" Type="http://schemas.openxmlformats.org/officeDocument/2006/relationships/image" Target="../media/image40.png"/><Relationship Id="rId4" Type="http://schemas.openxmlformats.org/officeDocument/2006/relationships/image" Target="../media/image2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1.xml"/><Relationship Id="rId6" Type="http://schemas.openxmlformats.org/officeDocument/2006/relationships/image" Target="../media/image42.png"/><Relationship Id="rId5" Type="http://schemas.openxmlformats.org/officeDocument/2006/relationships/image" Target="../media/image19.png"/><Relationship Id="rId4" Type="http://schemas.openxmlformats.org/officeDocument/2006/relationships/image" Target="../media/image41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7.xml"/><Relationship Id="rId7" Type="http://schemas.microsoft.com/office/2007/relationships/hdphoto" Target="../media/hdphoto1.wdp"/><Relationship Id="rId2" Type="http://schemas.openxmlformats.org/officeDocument/2006/relationships/tags" Target="../tags/tag23.xml"/><Relationship Id="rId1" Type="http://schemas.openxmlformats.org/officeDocument/2006/relationships/tags" Target="../tags/tag22.xml"/><Relationship Id="rId6" Type="http://schemas.openxmlformats.org/officeDocument/2006/relationships/image" Target="../media/image6.png"/><Relationship Id="rId5" Type="http://schemas.openxmlformats.org/officeDocument/2006/relationships/image" Target="../media/image2.jpg"/><Relationship Id="rId4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tiff"/><Relationship Id="rId3" Type="http://schemas.openxmlformats.org/officeDocument/2006/relationships/notesSlide" Target="../notesSlides/notesSlide6.xml"/><Relationship Id="rId7" Type="http://schemas.openxmlformats.org/officeDocument/2006/relationships/image" Target="../media/image44.tif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4.xml"/><Relationship Id="rId6" Type="http://schemas.openxmlformats.org/officeDocument/2006/relationships/image" Target="../media/image4.png"/><Relationship Id="rId5" Type="http://schemas.openxmlformats.org/officeDocument/2006/relationships/image" Target="../media/image2.jpg"/><Relationship Id="rId4" Type="http://schemas.openxmlformats.org/officeDocument/2006/relationships/image" Target="../media/image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47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5.xml"/><Relationship Id="rId6" Type="http://schemas.openxmlformats.org/officeDocument/2006/relationships/image" Target="../media/image4.png"/><Relationship Id="rId5" Type="http://schemas.openxmlformats.org/officeDocument/2006/relationships/image" Target="../media/image46.tiff"/><Relationship Id="rId4" Type="http://schemas.openxmlformats.org/officeDocument/2006/relationships/image" Target="../media/image8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7" Type="http://schemas.openxmlformats.org/officeDocument/2006/relationships/image" Target="../media/image5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18.png"/><Relationship Id="rId7" Type="http://schemas.openxmlformats.org/officeDocument/2006/relationships/image" Target="../media/image55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6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2.jp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openxmlformats.org/officeDocument/2006/relationships/image" Target="../media/image18.png"/><Relationship Id="rId7" Type="http://schemas.openxmlformats.org/officeDocument/2006/relationships/image" Target="../media/image58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7.xml"/><Relationship Id="rId6" Type="http://schemas.openxmlformats.org/officeDocument/2006/relationships/image" Target="../media/image19.png"/><Relationship Id="rId5" Type="http://schemas.openxmlformats.org/officeDocument/2006/relationships/image" Target="../media/image57.png"/><Relationship Id="rId10" Type="http://schemas.openxmlformats.org/officeDocument/2006/relationships/image" Target="../media/image61.png"/><Relationship Id="rId4" Type="http://schemas.openxmlformats.org/officeDocument/2006/relationships/image" Target="../media/image2.jpg"/><Relationship Id="rId9" Type="http://schemas.openxmlformats.org/officeDocument/2006/relationships/image" Target="../media/image6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62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8.xml"/><Relationship Id="rId6" Type="http://schemas.openxmlformats.org/officeDocument/2006/relationships/image" Target="../media/image19.png"/><Relationship Id="rId5" Type="http://schemas.openxmlformats.org/officeDocument/2006/relationships/image" Target="../media/image2.jpg"/><Relationship Id="rId4" Type="http://schemas.openxmlformats.org/officeDocument/2006/relationships/image" Target="../media/image5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9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图片 11">
            <a:extLst>
              <a:ext uri="{FF2B5EF4-FFF2-40B4-BE49-F238E27FC236}">
                <a16:creationId xmlns:a16="http://schemas.microsoft.com/office/drawing/2014/main" xmlns="" id="{09E29F78-C641-42DD-ABA6-7BC6473F24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218167" cy="6858000"/>
          </a:xfrm>
          <a:prstGeom prst="rect">
            <a:avLst/>
          </a:prstGeom>
        </p:spPr>
      </p:pic>
      <p:pic>
        <p:nvPicPr>
          <p:cNvPr id="14" name="PA_库_图片 6">
            <a:extLst>
              <a:ext uri="{FF2B5EF4-FFF2-40B4-BE49-F238E27FC236}">
                <a16:creationId xmlns:a16="http://schemas.microsoft.com/office/drawing/2014/main" xmlns="" id="{57629B29-3007-4B41-A4A8-50C9FB28592A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3300" y="-1424013"/>
            <a:ext cx="3496369" cy="1010084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3212" y="844206"/>
            <a:ext cx="3251161" cy="422013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243" t="28380" r="642" b="28521"/>
          <a:stretch/>
        </p:blipFill>
        <p:spPr>
          <a:xfrm rot="16200000">
            <a:off x="8868959" y="2694816"/>
            <a:ext cx="1173084" cy="432969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243" t="28380" r="642" b="28521"/>
          <a:stretch/>
        </p:blipFill>
        <p:spPr>
          <a:xfrm rot="16200000">
            <a:off x="5239509" y="3455596"/>
            <a:ext cx="861005" cy="3092675"/>
          </a:xfrm>
          <a:prstGeom prst="rect">
            <a:avLst/>
          </a:prstGeom>
        </p:spPr>
      </p:pic>
      <p:sp>
        <p:nvSpPr>
          <p:cNvPr id="19" name="矩形 18">
            <a:extLst>
              <a:ext uri="{FF2B5EF4-FFF2-40B4-BE49-F238E27FC236}">
                <a16:creationId xmlns:a16="http://schemas.microsoft.com/office/drawing/2014/main" xmlns="" id="{37F49000-E93D-48CB-86AC-49E13DE2EFF7}"/>
              </a:ext>
            </a:extLst>
          </p:cNvPr>
          <p:cNvSpPr/>
          <p:nvPr/>
        </p:nvSpPr>
        <p:spPr>
          <a:xfrm>
            <a:off x="1486075" y="635194"/>
            <a:ext cx="3159502" cy="4224469"/>
          </a:xfrm>
          <a:prstGeom prst="rect">
            <a:avLst/>
          </a:prstGeom>
          <a:solidFill>
            <a:srgbClr val="A39473"/>
          </a:solidFill>
          <a:ln>
            <a:noFill/>
          </a:ln>
          <a:effectLst>
            <a:outerShdw blurRad="152400" dist="762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3600" b="1" dirty="0">
                <a:latin typeface="Xingkai SC" panose="02010600040101010101" pitchFamily="2" charset="-122"/>
                <a:ea typeface="Xingkai SC" panose="02010600040101010101" pitchFamily="2" charset="-122"/>
              </a:rPr>
              <a:t>中国商务文化</a:t>
            </a:r>
            <a:endParaRPr lang="en-US" altLang="zh-CN" sz="3600" b="1" dirty="0">
              <a:latin typeface="Xingkai SC" panose="02010600040101010101" pitchFamily="2" charset="-122"/>
              <a:ea typeface="Xingkai SC" panose="02010600040101010101" pitchFamily="2" charset="-122"/>
            </a:endParaRPr>
          </a:p>
          <a:p>
            <a:pPr algn="ctr"/>
            <a:r>
              <a:rPr lang="en-US" altLang="zh-CN" sz="2400" dirty="0">
                <a:latin typeface="Bradley Hand" pitchFamily="2" charset="0"/>
              </a:rPr>
              <a:t>Chinese</a:t>
            </a:r>
            <a:r>
              <a:rPr lang="zh-CN" altLang="en-US" sz="2400" dirty="0">
                <a:latin typeface="Bradley Hand" pitchFamily="2" charset="0"/>
              </a:rPr>
              <a:t> </a:t>
            </a:r>
            <a:r>
              <a:rPr lang="en-US" altLang="zh-CN" sz="2400" dirty="0">
                <a:latin typeface="Bradley Hand" pitchFamily="2" charset="0"/>
              </a:rPr>
              <a:t>Business</a:t>
            </a:r>
            <a:r>
              <a:rPr lang="zh-CN" altLang="en-US" sz="2400" dirty="0">
                <a:latin typeface="Bradley Hand" pitchFamily="2" charset="0"/>
              </a:rPr>
              <a:t> </a:t>
            </a:r>
            <a:r>
              <a:rPr lang="en-US" altLang="zh-CN" sz="2400" dirty="0">
                <a:latin typeface="Bradley Hand" pitchFamily="2" charset="0"/>
              </a:rPr>
              <a:t>Culture</a:t>
            </a:r>
            <a:endParaRPr lang="zh-CN" altLang="en-US" sz="2400" dirty="0">
              <a:latin typeface="Bradley Hand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0665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0"/>
    </mc:Choice>
    <mc:Fallback xmlns="">
      <p:transition spd="slow" advTm="0"/>
    </mc:Fallback>
  </mc:AlternateContent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1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1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9" fill="hold">
                                <p:stCondLst>
                                  <p:cond delay="1500"/>
                                </p:stCondLst>
                                <p:childTnLst>
                                  <p:par>
                                    <p:cTn id="10" presetID="42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2" dur="10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13" dur="10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4" dur="10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+.1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5" fill="hold">
                                <p:stCondLst>
                                  <p:cond delay="2500"/>
                                </p:stCondLst>
                                <p:childTnLst>
                                  <p:par>
                                    <p:cTn id="16" presetID="42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8" dur="1000"/>
                                            <p:tgtEl>
                                              <p:spTgt spid="9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19" dur="100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0" dur="100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+.1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1" fill="hold">
                          <p:stCondLst>
                            <p:cond delay="indefinite"/>
                          </p:stCondLst>
                          <p:childTnLst>
                            <p:par>
                              <p:cTn id="2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3" presetID="2" presetClass="entr" presetSubtype="4" fill="hold" grpId="0" nodeType="clickEffect" p14:presetBounceEnd="64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4000">
                                          <p:cBhvr additive="base">
                                            <p:cTn id="25" dur="30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4000">
                                          <p:cBhvr additive="base">
                                            <p:cTn id="26" dur="30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7" fill="hold">
                                <p:stCondLst>
                                  <p:cond delay="3000"/>
                                </p:stCondLst>
                                <p:childTnLst>
                                  <p:par>
                                    <p:cTn id="28" presetID="47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0" dur="1000"/>
                                            <p:tgtEl>
                                              <p:spTgt spid="8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31" dur="10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2" dur="10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-.1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9" grpId="0" animBg="1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1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15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9" fill="hold">
                                <p:stCondLst>
                                  <p:cond delay="1500"/>
                                </p:stCondLst>
                                <p:childTnLst>
                                  <p:par>
                                    <p:cTn id="10" presetID="42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2" dur="1000"/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13" dur="10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4" dur="10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+.1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5" fill="hold">
                                <p:stCondLst>
                                  <p:cond delay="2500"/>
                                </p:stCondLst>
                                <p:childTnLst>
                                  <p:par>
                                    <p:cTn id="16" presetID="42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8" dur="1000"/>
                                            <p:tgtEl>
                                              <p:spTgt spid="9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19" dur="100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0" dur="100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+.1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1" fill="hold">
                          <p:stCondLst>
                            <p:cond delay="indefinite"/>
                          </p:stCondLst>
                          <p:childTnLst>
                            <p:par>
                              <p:cTn id="2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3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5" dur="30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6" dur="30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7" fill="hold">
                                <p:stCondLst>
                                  <p:cond delay="3000"/>
                                </p:stCondLst>
                                <p:childTnLst>
                                  <p:par>
                                    <p:cTn id="28" presetID="47" presetClass="entr" presetSubtype="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0" dur="1000"/>
                                            <p:tgtEl>
                                              <p:spTgt spid="8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31" dur="10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2" dur="10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-.1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9" grpId="0" animBg="1"/>
        </p:bldLst>
      </p:timing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-114358"/>
            <a:ext cx="12909295" cy="7245927"/>
          </a:xfrm>
          <a:prstGeom prst="rect">
            <a:avLst/>
          </a:prstGeom>
        </p:spPr>
      </p:pic>
      <p:sp>
        <p:nvSpPr>
          <p:cNvPr id="21" name="文本框 20"/>
          <p:cNvSpPr txBox="1"/>
          <p:nvPr/>
        </p:nvSpPr>
        <p:spPr>
          <a:xfrm>
            <a:off x="945345" y="247906"/>
            <a:ext cx="1049963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7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Table</a:t>
            </a:r>
            <a:r>
              <a:rPr lang="zh-CN" altLang="en-US" sz="7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lang="en-US" altLang="zh-CN" sz="7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of</a:t>
            </a:r>
            <a:r>
              <a:rPr lang="zh-CN" altLang="en-US" sz="7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lang="en-US" altLang="zh-CN" sz="7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content</a:t>
            </a:r>
            <a:endParaRPr lang="zh-CN" altLang="en-US" sz="7200" b="1" dirty="0"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  <p:grpSp>
        <p:nvGrpSpPr>
          <p:cNvPr id="28" name="组合 27"/>
          <p:cNvGrpSpPr/>
          <p:nvPr/>
        </p:nvGrpSpPr>
        <p:grpSpPr>
          <a:xfrm>
            <a:off x="2213380" y="1738730"/>
            <a:ext cx="1399214" cy="4584235"/>
            <a:chOff x="1924970" y="2037003"/>
            <a:chExt cx="1399214" cy="4584235"/>
          </a:xfrm>
        </p:grpSpPr>
        <p:sp>
          <p:nvSpPr>
            <p:cNvPr id="5" name="文本框 4"/>
            <p:cNvSpPr txBox="1"/>
            <p:nvPr/>
          </p:nvSpPr>
          <p:spPr>
            <a:xfrm>
              <a:off x="2471568" y="2037003"/>
              <a:ext cx="852616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4400" b="1" dirty="0">
                  <a:latin typeface="楷体" panose="02010609060101010101" pitchFamily="49" charset="-122"/>
                  <a:ea typeface="楷体" panose="02010609060101010101" pitchFamily="49" charset="-122"/>
                </a:rPr>
                <a:t>①</a:t>
              </a:r>
              <a:endParaRPr lang="zh-CN" altLang="en-US" sz="4400" b="1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grpSp>
          <p:nvGrpSpPr>
            <p:cNvPr id="17" name="组合 16"/>
            <p:cNvGrpSpPr/>
            <p:nvPr/>
          </p:nvGrpSpPr>
          <p:grpSpPr>
            <a:xfrm>
              <a:off x="1924970" y="3094467"/>
              <a:ext cx="1387542" cy="3526771"/>
              <a:chOff x="8820204" y="2892837"/>
              <a:chExt cx="1387542" cy="3526771"/>
            </a:xfrm>
          </p:grpSpPr>
          <p:sp>
            <p:nvSpPr>
              <p:cNvPr id="18" name="文本框 17"/>
              <p:cNvSpPr txBox="1"/>
              <p:nvPr/>
            </p:nvSpPr>
            <p:spPr>
              <a:xfrm>
                <a:off x="8820204" y="2954711"/>
                <a:ext cx="1015663" cy="3464897"/>
              </a:xfrm>
              <a:prstGeom prst="rect">
                <a:avLst/>
              </a:prstGeom>
              <a:noFill/>
            </p:spPr>
            <p:txBody>
              <a:bodyPr vert="eaVert"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US" altLang="zh-CN" b="1" dirty="0">
                    <a:latin typeface="Kaiti SC" panose="02010600040101010101" pitchFamily="2" charset="-122"/>
                    <a:ea typeface="Kaiti SC" panose="02010600040101010101" pitchFamily="2" charset="-122"/>
                  </a:rPr>
                  <a:t>Dressing</a:t>
                </a:r>
                <a:r>
                  <a:rPr lang="zh-CN" altLang="en-US" b="1" dirty="0">
                    <a:latin typeface="Kaiti SC" panose="02010600040101010101" pitchFamily="2" charset="-122"/>
                    <a:ea typeface="Kaiti SC" panose="02010600040101010101" pitchFamily="2" charset="-122"/>
                  </a:rPr>
                  <a:t>、</a:t>
                </a:r>
                <a:r>
                  <a:rPr lang="en-US" altLang="zh-CN" b="1" dirty="0">
                    <a:latin typeface="Kaiti SC" panose="02010600040101010101" pitchFamily="2" charset="-122"/>
                    <a:ea typeface="Kaiti SC" panose="02010600040101010101" pitchFamily="2" charset="-122"/>
                  </a:rPr>
                  <a:t>Face-to-Face</a:t>
                </a:r>
                <a:r>
                  <a:rPr lang="zh-CN" altLang="en-US" b="1" dirty="0">
                    <a:latin typeface="Kaiti SC" panose="02010600040101010101" pitchFamily="2" charset="-122"/>
                    <a:ea typeface="Kaiti SC" panose="02010600040101010101" pitchFamily="2" charset="-122"/>
                  </a:rPr>
                  <a:t> </a:t>
                </a:r>
                <a:r>
                  <a:rPr lang="en-US" altLang="zh-CN" b="1" dirty="0">
                    <a:latin typeface="Kaiti SC" panose="02010600040101010101" pitchFamily="2" charset="-122"/>
                    <a:ea typeface="Kaiti SC" panose="02010600040101010101" pitchFamily="2" charset="-122"/>
                  </a:rPr>
                  <a:t>business</a:t>
                </a:r>
                <a:r>
                  <a:rPr lang="zh-CN" altLang="en-US" b="1" dirty="0">
                    <a:latin typeface="Kaiti SC" panose="02010600040101010101" pitchFamily="2" charset="-122"/>
                    <a:ea typeface="Kaiti SC" panose="02010600040101010101" pitchFamily="2" charset="-122"/>
                  </a:rPr>
                  <a:t> </a:t>
                </a:r>
                <a:r>
                  <a:rPr lang="en-US" altLang="zh-CN" b="1" dirty="0">
                    <a:latin typeface="Kaiti SC" panose="02010600040101010101" pitchFamily="2" charset="-122"/>
                    <a:ea typeface="Kaiti SC" panose="02010600040101010101" pitchFamily="2" charset="-122"/>
                  </a:rPr>
                  <a:t>etiquette</a:t>
                </a:r>
                <a:r>
                  <a:rPr lang="zh-CN" altLang="en-US" b="1" dirty="0">
                    <a:latin typeface="Kaiti SC" panose="02010600040101010101" pitchFamily="2" charset="-122"/>
                    <a:ea typeface="Kaiti SC" panose="02010600040101010101" pitchFamily="2" charset="-122"/>
                  </a:rPr>
                  <a:t>、</a:t>
                </a:r>
                <a:r>
                  <a:rPr lang="en-US" altLang="zh-CN" b="1" dirty="0">
                    <a:latin typeface="Kaiti SC" panose="02010600040101010101" pitchFamily="2" charset="-122"/>
                    <a:ea typeface="Kaiti SC" panose="02010600040101010101" pitchFamily="2" charset="-122"/>
                  </a:rPr>
                  <a:t>Talking</a:t>
                </a:r>
                <a:endParaRPr lang="zh-CN" altLang="en-US" b="1" dirty="0">
                  <a:latin typeface="Kaiti SC" panose="02010600040101010101" pitchFamily="2" charset="-122"/>
                  <a:ea typeface="Kaiti SC" panose="02010600040101010101" pitchFamily="2" charset="-122"/>
                </a:endParaRPr>
              </a:p>
            </p:txBody>
          </p:sp>
          <p:sp>
            <p:nvSpPr>
              <p:cNvPr id="19" name="文本框 18"/>
              <p:cNvSpPr txBox="1"/>
              <p:nvPr/>
            </p:nvSpPr>
            <p:spPr>
              <a:xfrm>
                <a:off x="9824687" y="2892837"/>
                <a:ext cx="383059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dist"/>
                <a:endParaRPr lang="zh-CN" altLang="en-US" sz="1600" b="1" dirty="0"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</p:grpSp>
        <p:pic>
          <p:nvPicPr>
            <p:cNvPr id="23" name="PA_库_图片 6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2784852" y="2648497"/>
              <a:ext cx="66592" cy="550765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27" name="组合 26"/>
          <p:cNvGrpSpPr/>
          <p:nvPr/>
        </p:nvGrpSpPr>
        <p:grpSpPr>
          <a:xfrm>
            <a:off x="4642838" y="1711894"/>
            <a:ext cx="1411925" cy="5443650"/>
            <a:chOff x="4355300" y="2003018"/>
            <a:chExt cx="1411925" cy="5443650"/>
          </a:xfrm>
        </p:grpSpPr>
        <p:sp>
          <p:nvSpPr>
            <p:cNvPr id="6" name="文本框 5"/>
            <p:cNvSpPr txBox="1"/>
            <p:nvPr/>
          </p:nvSpPr>
          <p:spPr>
            <a:xfrm>
              <a:off x="4428722" y="2003018"/>
              <a:ext cx="852616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4400" b="1" dirty="0">
                  <a:latin typeface="楷体" panose="02010609060101010101" pitchFamily="49" charset="-122"/>
                  <a:ea typeface="楷体" panose="02010609060101010101" pitchFamily="49" charset="-122"/>
                </a:rPr>
                <a:t>②</a:t>
              </a:r>
              <a:endParaRPr lang="zh-CN" altLang="en-US" sz="4400" b="1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15" name="文本框 14"/>
            <p:cNvSpPr txBox="1"/>
            <p:nvPr/>
          </p:nvSpPr>
          <p:spPr>
            <a:xfrm>
              <a:off x="4355300" y="3124484"/>
              <a:ext cx="1411925" cy="4322184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en-US" altLang="zh-CN" sz="3200" b="1" dirty="0">
                  <a:latin typeface="Kaiti SC Black" panose="02010600040101010101" pitchFamily="2" charset="-122"/>
                  <a:ea typeface="Kaiti SC Black" panose="02010600040101010101" pitchFamily="2" charset="-122"/>
                  <a:cs typeface="Times New Roman"/>
                  <a:sym typeface="Arial" panose="020B0604020202020204" pitchFamily="34" charset="0"/>
                </a:rPr>
                <a:t>Chinese Relationship Society</a:t>
              </a:r>
            </a:p>
            <a:p>
              <a:pPr>
                <a:lnSpc>
                  <a:spcPct val="150000"/>
                </a:lnSpc>
              </a:pPr>
              <a:endParaRPr lang="zh-CN" altLang="en-US" sz="1050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pic>
          <p:nvPicPr>
            <p:cNvPr id="24" name="PA_库_图片 6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4749413" y="2654000"/>
              <a:ext cx="66592" cy="550765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29" name="组合 28"/>
          <p:cNvGrpSpPr/>
          <p:nvPr/>
        </p:nvGrpSpPr>
        <p:grpSpPr>
          <a:xfrm>
            <a:off x="6649411" y="1740530"/>
            <a:ext cx="864100" cy="3631393"/>
            <a:chOff x="2460084" y="2037003"/>
            <a:chExt cx="864100" cy="3631393"/>
          </a:xfrm>
        </p:grpSpPr>
        <p:sp>
          <p:nvSpPr>
            <p:cNvPr id="30" name="文本框 29"/>
            <p:cNvSpPr txBox="1"/>
            <p:nvPr/>
          </p:nvSpPr>
          <p:spPr>
            <a:xfrm>
              <a:off x="2471568" y="2037003"/>
              <a:ext cx="852616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4400" b="1" dirty="0">
                  <a:latin typeface="楷体" panose="02010609060101010101" pitchFamily="49" charset="-122"/>
                  <a:ea typeface="楷体" panose="02010609060101010101" pitchFamily="49" charset="-122"/>
                </a:rPr>
                <a:t>③</a:t>
              </a:r>
              <a:endParaRPr lang="zh-CN" altLang="en-US" sz="4400" b="1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grpSp>
          <p:nvGrpSpPr>
            <p:cNvPr id="31" name="组合 30"/>
            <p:cNvGrpSpPr/>
            <p:nvPr/>
          </p:nvGrpSpPr>
          <p:grpSpPr>
            <a:xfrm>
              <a:off x="2460084" y="3094467"/>
              <a:ext cx="852428" cy="2573929"/>
              <a:chOff x="9355318" y="2892837"/>
              <a:chExt cx="852428" cy="2573929"/>
            </a:xfrm>
          </p:grpSpPr>
          <p:sp>
            <p:nvSpPr>
              <p:cNvPr id="33" name="文本框 32"/>
              <p:cNvSpPr txBox="1"/>
              <p:nvPr/>
            </p:nvSpPr>
            <p:spPr>
              <a:xfrm>
                <a:off x="9355318" y="2945990"/>
                <a:ext cx="600164" cy="2520776"/>
              </a:xfrm>
              <a:prstGeom prst="rect">
                <a:avLst/>
              </a:prstGeom>
              <a:noFill/>
            </p:spPr>
            <p:txBody>
              <a:bodyPr vert="eaVert"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US" altLang="zh-CN" b="1" dirty="0">
                    <a:latin typeface="Kaiti SC" panose="02010600040101010101" pitchFamily="2" charset="-122"/>
                    <a:ea typeface="Kaiti SC" panose="02010600040101010101" pitchFamily="2" charset="-122"/>
                  </a:rPr>
                  <a:t>Send</a:t>
                </a:r>
                <a:r>
                  <a:rPr lang="zh-CN" altLang="en-US" b="1" dirty="0">
                    <a:latin typeface="Kaiti SC" panose="02010600040101010101" pitchFamily="2" charset="-122"/>
                    <a:ea typeface="Kaiti SC" panose="02010600040101010101" pitchFamily="2" charset="-122"/>
                  </a:rPr>
                  <a:t> </a:t>
                </a:r>
                <a:r>
                  <a:rPr lang="en-US" altLang="zh-CN" b="1" dirty="0">
                    <a:latin typeface="Kaiti SC" panose="02010600040101010101" pitchFamily="2" charset="-122"/>
                    <a:ea typeface="Kaiti SC" panose="02010600040101010101" pitchFamily="2" charset="-122"/>
                  </a:rPr>
                  <a:t>Gift</a:t>
                </a:r>
                <a:endParaRPr lang="zh-CN" altLang="en-US" b="1" dirty="0">
                  <a:latin typeface="Kaiti SC" panose="02010600040101010101" pitchFamily="2" charset="-122"/>
                  <a:ea typeface="Kaiti SC" panose="02010600040101010101" pitchFamily="2" charset="-122"/>
                </a:endParaRPr>
              </a:p>
            </p:txBody>
          </p:sp>
          <p:sp>
            <p:nvSpPr>
              <p:cNvPr id="34" name="文本框 33"/>
              <p:cNvSpPr txBox="1"/>
              <p:nvPr/>
            </p:nvSpPr>
            <p:spPr>
              <a:xfrm>
                <a:off x="9824687" y="2892837"/>
                <a:ext cx="383059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dist"/>
                <a:endParaRPr lang="zh-CN" altLang="en-US" sz="1600" b="1" dirty="0"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</p:grpSp>
        <p:pic>
          <p:nvPicPr>
            <p:cNvPr id="32" name="PA_库_图片 6"/>
            <p:cNvPicPr>
              <a:picLocks noChangeAspect="1"/>
            </p:cNvPicPr>
            <p:nvPr>
              <p:custDataLst>
                <p:tags r:id="rId2"/>
              </p:custDataLst>
            </p:nvPr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2784852" y="2648497"/>
              <a:ext cx="66592" cy="550765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35" name="组合 34"/>
          <p:cNvGrpSpPr/>
          <p:nvPr/>
        </p:nvGrpSpPr>
        <p:grpSpPr>
          <a:xfrm>
            <a:off x="8596504" y="1711894"/>
            <a:ext cx="858961" cy="3674099"/>
            <a:chOff x="4422377" y="2003018"/>
            <a:chExt cx="858961" cy="3674099"/>
          </a:xfrm>
        </p:grpSpPr>
        <p:sp>
          <p:nvSpPr>
            <p:cNvPr id="36" name="文本框 35"/>
            <p:cNvSpPr txBox="1"/>
            <p:nvPr/>
          </p:nvSpPr>
          <p:spPr>
            <a:xfrm>
              <a:off x="4428722" y="2003018"/>
              <a:ext cx="852616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4400" b="1" dirty="0">
                  <a:latin typeface="楷体" panose="02010609060101010101" pitchFamily="49" charset="-122"/>
                  <a:ea typeface="楷体" panose="02010609060101010101" pitchFamily="49" charset="-122"/>
                </a:rPr>
                <a:t>④</a:t>
              </a:r>
              <a:endParaRPr lang="zh-CN" altLang="en-US" sz="4400" b="1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39" name="文本框 38"/>
            <p:cNvSpPr txBox="1"/>
            <p:nvPr/>
          </p:nvSpPr>
          <p:spPr>
            <a:xfrm>
              <a:off x="4422377" y="3156341"/>
              <a:ext cx="600164" cy="2520776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altLang="zh-CN" b="1" dirty="0" err="1">
                  <a:latin typeface="Kaiti SC" panose="02010600040101010101" pitchFamily="2" charset="-122"/>
                  <a:ea typeface="Kaiti SC" panose="02010600040101010101" pitchFamily="2" charset="-122"/>
                </a:rPr>
                <a:t>Jie</a:t>
              </a:r>
              <a:r>
                <a:rPr lang="en-US" altLang="zh-CN" b="1" dirty="0">
                  <a:latin typeface="Kaiti SC" panose="02010600040101010101" pitchFamily="2" charset="-122"/>
                  <a:ea typeface="Kaiti SC" panose="02010600040101010101" pitchFamily="2" charset="-122"/>
                </a:rPr>
                <a:t> Feng / Appreciation</a:t>
              </a:r>
              <a:endParaRPr lang="zh-CN" altLang="en-US" b="1" dirty="0">
                <a:latin typeface="Kaiti SC" panose="02010600040101010101" pitchFamily="2" charset="-122"/>
                <a:ea typeface="Kaiti SC" panose="02010600040101010101" pitchFamily="2" charset="-122"/>
              </a:endParaRPr>
            </a:p>
          </p:txBody>
        </p:sp>
        <p:pic>
          <p:nvPicPr>
            <p:cNvPr id="38" name="PA_库_图片 6"/>
            <p:cNvPicPr>
              <a:picLocks noChangeAspect="1"/>
            </p:cNvPicPr>
            <p:nvPr>
              <p:custDataLst>
                <p:tags r:id="rId1"/>
              </p:custDataLst>
            </p:nvPr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4749413" y="2654000"/>
              <a:ext cx="66592" cy="550765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3" name="组合 2">
            <a:extLst>
              <a:ext uri="{FF2B5EF4-FFF2-40B4-BE49-F238E27FC236}">
                <a16:creationId xmlns:a16="http://schemas.microsoft.com/office/drawing/2014/main" xmlns="" id="{64FA11D3-8236-4380-A164-EFB30653EF7F}"/>
              </a:ext>
            </a:extLst>
          </p:cNvPr>
          <p:cNvGrpSpPr/>
          <p:nvPr/>
        </p:nvGrpSpPr>
        <p:grpSpPr>
          <a:xfrm>
            <a:off x="-132319" y="1496184"/>
            <a:ext cx="12443362" cy="3919967"/>
            <a:chOff x="-132319" y="1496184"/>
            <a:chExt cx="12443362" cy="3919967"/>
          </a:xfrm>
        </p:grpSpPr>
        <p:pic>
          <p:nvPicPr>
            <p:cNvPr id="41" name="图片 40"/>
            <p:cNvPicPr>
              <a:picLocks noChangeAspect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9620" t="26666" r="555" b="28288"/>
            <a:stretch/>
          </p:blipFill>
          <p:spPr>
            <a:xfrm>
              <a:off x="-132319" y="1496184"/>
              <a:ext cx="1083487" cy="3815088"/>
            </a:xfrm>
            <a:prstGeom prst="rect">
              <a:avLst/>
            </a:prstGeom>
          </p:spPr>
        </p:pic>
        <p:pic>
          <p:nvPicPr>
            <p:cNvPr id="42" name="图片 41"/>
            <p:cNvPicPr>
              <a:picLocks noChangeAspect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9620" t="26666" r="555" b="28288"/>
            <a:stretch/>
          </p:blipFill>
          <p:spPr>
            <a:xfrm rot="10800000">
              <a:off x="11227556" y="1601063"/>
              <a:ext cx="1083487" cy="3815088"/>
            </a:xfrm>
            <a:prstGeom prst="rect">
              <a:avLst/>
            </a:prstGeom>
          </p:spPr>
        </p:pic>
      </p:grpSp>
      <p:sp>
        <p:nvSpPr>
          <p:cNvPr id="4" name="文本框 3">
            <a:extLst>
              <a:ext uri="{FF2B5EF4-FFF2-40B4-BE49-F238E27FC236}">
                <a16:creationId xmlns:a16="http://schemas.microsoft.com/office/drawing/2014/main" xmlns="" id="{69B796D6-92C8-CF42-B8F2-D6A4A70F3752}"/>
              </a:ext>
            </a:extLst>
          </p:cNvPr>
          <p:cNvSpPr txBox="1"/>
          <p:nvPr/>
        </p:nvSpPr>
        <p:spPr>
          <a:xfrm>
            <a:off x="2819522" y="2877449"/>
            <a:ext cx="954107" cy="3258264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r>
              <a:rPr kumimoji="1" lang="en-US" altLang="zh-CN" sz="3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Business</a:t>
            </a:r>
            <a:r>
              <a:rPr kumimoji="1" lang="zh-CN" altLang="en-US" sz="3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kumimoji="1" lang="en-US" altLang="zh-CN" sz="3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Etiquette</a:t>
            </a:r>
            <a:endParaRPr lang="zh-CN" altLang="en-US" sz="32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kumimoji="1" lang="zh-CN" altLang="en-US" dirty="0"/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xmlns="" id="{D70BA632-ED4F-234E-A255-F771D1B60856}"/>
              </a:ext>
            </a:extLst>
          </p:cNvPr>
          <p:cNvSpPr txBox="1"/>
          <p:nvPr/>
        </p:nvSpPr>
        <p:spPr>
          <a:xfrm>
            <a:off x="7028011" y="2877449"/>
            <a:ext cx="677108" cy="34796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kumimoji="1" lang="en-US" altLang="zh-CN" sz="3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Business</a:t>
            </a:r>
            <a:r>
              <a:rPr kumimoji="1" lang="zh-CN" altLang="en-US" sz="3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kumimoji="1" lang="en-US" altLang="zh-CN" sz="3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Gift</a:t>
            </a:r>
            <a:endParaRPr kumimoji="1" lang="zh-CN" altLang="en-US" sz="3200" b="1" dirty="0"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D4E94F08-484E-104C-87D0-D4A76DED1C2F}"/>
              </a:ext>
            </a:extLst>
          </p:cNvPr>
          <p:cNvSpPr txBox="1"/>
          <p:nvPr/>
        </p:nvSpPr>
        <p:spPr>
          <a:xfrm>
            <a:off x="4330270" y="2880866"/>
            <a:ext cx="738664" cy="2936060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Arial" panose="020B0604020202020204" pitchFamily="34" charset="0"/>
              </a:rPr>
              <a:t>What is Relationship Society?</a:t>
            </a:r>
            <a:endParaRPr lang="en-GB" altLang="zh-CN" b="1" dirty="0">
              <a:latin typeface="Kaiti SC" panose="02010600040101010101" pitchFamily="2" charset="-122"/>
              <a:ea typeface="Kaiti SC" panose="02010600040101010101" pitchFamily="2" charset="-122"/>
              <a:sym typeface="Arial" panose="020B0604020202020204" pitchFamily="34" charset="0"/>
            </a:endParaRPr>
          </a:p>
          <a:p>
            <a:endParaRPr kumimoji="1" lang="zh-CN" altLang="en-US" dirty="0"/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xmlns="" id="{E30B7AF8-A642-F54F-9EB0-F408214F873E}"/>
              </a:ext>
            </a:extLst>
          </p:cNvPr>
          <p:cNvSpPr txBox="1"/>
          <p:nvPr/>
        </p:nvSpPr>
        <p:spPr>
          <a:xfrm>
            <a:off x="8941909" y="2877449"/>
            <a:ext cx="677108" cy="31088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kumimoji="1" lang="en-US" altLang="zh-CN" sz="3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Business</a:t>
            </a:r>
            <a:r>
              <a:rPr kumimoji="1" lang="zh-CN" altLang="en-US" sz="3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kumimoji="1" lang="en-US" altLang="zh-CN" sz="3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Banquet</a:t>
            </a:r>
            <a:endParaRPr kumimoji="1" lang="zh-CN" altLang="en-US" sz="3200" b="1" dirty="0"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88474812"/>
      </p:ext>
    </p:extLst>
  </p:cSld>
  <p:clrMapOvr>
    <a:masterClrMapping/>
  </p:clrMapOvr>
  <p:transition spd="slow" advTm="0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218167" cy="6858000"/>
          </a:xfrm>
          <a:prstGeom prst="rect">
            <a:avLst/>
          </a:prstGeom>
        </p:spPr>
      </p:pic>
      <p:pic>
        <p:nvPicPr>
          <p:cNvPr id="6" name="PA_库_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609960" y="-1344828"/>
            <a:ext cx="3616427" cy="954765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653" b="97717" l="0" r="9802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2785" y="2397210"/>
            <a:ext cx="2066719" cy="2063579"/>
          </a:xfrm>
          <a:prstGeom prst="rect">
            <a:avLst/>
          </a:prstGeom>
        </p:spPr>
      </p:pic>
      <p:pic>
        <p:nvPicPr>
          <p:cNvPr id="8" name="PA_库_图片 4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748"/>
          <a:stretch/>
        </p:blipFill>
        <p:spPr>
          <a:xfrm>
            <a:off x="8873605" y="352938"/>
            <a:ext cx="3344562" cy="5657850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5330131" y="2452989"/>
            <a:ext cx="27214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6600" b="1" dirty="0">
                <a:latin typeface="Kaiti SC Black" panose="02010600040101010101" pitchFamily="2" charset="-122"/>
                <a:ea typeface="Kaiti SC Black" panose="02010600040101010101" pitchFamily="2" charset="-122"/>
                <a:cs typeface="Times New Roman" panose="02020603050405020304" pitchFamily="18" charset="0"/>
              </a:rPr>
              <a:t>01</a:t>
            </a:r>
            <a:endParaRPr lang="zh-CN" altLang="en-US" sz="6600" b="1" dirty="0">
              <a:latin typeface="Kaiti SC Black" panose="02010600040101010101" pitchFamily="2" charset="-122"/>
              <a:ea typeface="Kaiti SC Black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348771" y="2598003"/>
            <a:ext cx="57323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8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Business</a:t>
            </a:r>
            <a:r>
              <a:rPr kumimoji="1" lang="zh-CN" altLang="en-US" sz="48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kumimoji="1" lang="en-US" altLang="zh-CN" sz="48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Etiquette</a:t>
            </a:r>
            <a:endParaRPr lang="zh-CN" altLang="en-US" sz="48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矩形 10"/>
          <p:cNvSpPr>
            <a:spLocks noChangeArrowheads="1"/>
          </p:cNvSpPr>
          <p:nvPr/>
        </p:nvSpPr>
        <p:spPr bwMode="auto">
          <a:xfrm>
            <a:off x="5330131" y="3249895"/>
            <a:ext cx="6504299" cy="1328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2800" b="1" dirty="0">
                <a:latin typeface="Kaiti SC" panose="02010600040101010101" pitchFamily="2" charset="-122"/>
                <a:ea typeface="Kaiti SC" panose="02010600040101010101" pitchFamily="2" charset="-122"/>
              </a:rPr>
              <a:t>Dressing</a:t>
            </a:r>
            <a:r>
              <a:rPr lang="zh-CN" altLang="en-US" sz="2800" b="1" dirty="0">
                <a:latin typeface="Kaiti SC" panose="02010600040101010101" pitchFamily="2" charset="-122"/>
                <a:ea typeface="Kaiti SC" panose="02010600040101010101" pitchFamily="2" charset="-122"/>
              </a:rPr>
              <a:t>、</a:t>
            </a:r>
            <a:r>
              <a:rPr lang="en-US" altLang="zh-CN" sz="2800" b="1" dirty="0">
                <a:latin typeface="Kaiti SC" panose="02010600040101010101" pitchFamily="2" charset="-122"/>
                <a:ea typeface="Kaiti SC" panose="02010600040101010101" pitchFamily="2" charset="-122"/>
              </a:rPr>
              <a:t>Face-to-Face</a:t>
            </a:r>
            <a:r>
              <a:rPr lang="zh-CN" altLang="en-US" sz="28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lang="en-US" altLang="zh-CN" sz="2800" b="1" dirty="0">
                <a:latin typeface="Kaiti SC" panose="02010600040101010101" pitchFamily="2" charset="-122"/>
                <a:ea typeface="Kaiti SC" panose="02010600040101010101" pitchFamily="2" charset="-122"/>
              </a:rPr>
              <a:t>business</a:t>
            </a:r>
            <a:r>
              <a:rPr lang="zh-CN" altLang="en-US" sz="28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lang="en-US" altLang="zh-CN" sz="2800" b="1" dirty="0">
                <a:latin typeface="Kaiti SC" panose="02010600040101010101" pitchFamily="2" charset="-122"/>
                <a:ea typeface="Kaiti SC" panose="02010600040101010101" pitchFamily="2" charset="-122"/>
              </a:rPr>
              <a:t>etiquette</a:t>
            </a:r>
            <a:r>
              <a:rPr lang="zh-CN" altLang="en-US" sz="2800" b="1" dirty="0">
                <a:latin typeface="Kaiti SC" panose="02010600040101010101" pitchFamily="2" charset="-122"/>
                <a:ea typeface="Kaiti SC" panose="02010600040101010101" pitchFamily="2" charset="-122"/>
              </a:rPr>
              <a:t>、</a:t>
            </a:r>
            <a:r>
              <a:rPr lang="en-US" altLang="zh-CN" sz="2800" b="1" dirty="0">
                <a:latin typeface="Kaiti SC" panose="02010600040101010101" pitchFamily="2" charset="-122"/>
                <a:ea typeface="Kaiti SC" panose="02010600040101010101" pitchFamily="2" charset="-122"/>
              </a:rPr>
              <a:t>Talking</a:t>
            </a:r>
            <a:endParaRPr lang="zh-CN" altLang="en-US" sz="28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86429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0">
        <p:blinds dir="vert"/>
      </p:transition>
    </mc:Choice>
    <mc:Fallback xmlns="">
      <p:transition spd="slow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689" y="0"/>
            <a:ext cx="12218167" cy="6935373"/>
          </a:xfrm>
          <a:prstGeom prst="rect">
            <a:avLst/>
          </a:prstGeom>
        </p:spPr>
      </p:pic>
      <p:pic>
        <p:nvPicPr>
          <p:cNvPr id="12" name="PA_库_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390098" y="-528694"/>
            <a:ext cx="507938" cy="210078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矩形 13"/>
          <p:cNvSpPr/>
          <p:nvPr/>
        </p:nvSpPr>
        <p:spPr>
          <a:xfrm>
            <a:off x="981963" y="313333"/>
            <a:ext cx="132420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Men</a:t>
            </a:r>
            <a:endParaRPr lang="zh-CN" altLang="en-US" sz="2400" b="1" dirty="0"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  <p:sp>
        <p:nvSpPr>
          <p:cNvPr id="16" name="矩形 15"/>
          <p:cNvSpPr>
            <a:spLocks noChangeArrowheads="1"/>
          </p:cNvSpPr>
          <p:nvPr/>
        </p:nvSpPr>
        <p:spPr bwMode="auto">
          <a:xfrm>
            <a:off x="361854" y="966776"/>
            <a:ext cx="5553179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Business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suits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for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Men:</a:t>
            </a:r>
          </a:p>
          <a:p>
            <a:pPr eaLnBrk="1" hangingPunct="1"/>
            <a:r>
              <a:rPr lang="en-US" altLang="zh-CN" sz="2400" b="1" dirty="0">
                <a:solidFill>
                  <a:srgbClr val="0070C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Blue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or </a:t>
            </a: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grey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three-piece single-breasted suit.</a:t>
            </a:r>
          </a:p>
          <a:p>
            <a:pPr eaLnBrk="1" hangingPunct="1"/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Men’s traditional costumes with Chinese characteristics (such as Chinese tunic suits) are also a good choice for some political occasions or superior business meetings.</a:t>
            </a: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9784" r="13824" b="12649"/>
          <a:stretch/>
        </p:blipFill>
        <p:spPr>
          <a:xfrm>
            <a:off x="7912787" y="-211989"/>
            <a:ext cx="4170726" cy="4215366"/>
          </a:xfrm>
          <a:prstGeom prst="rect">
            <a:avLst/>
          </a:prstGeom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xmlns="" id="{5C7F4CCE-B6C8-8E4F-B2CC-706FC120A18C}"/>
              </a:ext>
            </a:extLst>
          </p:cNvPr>
          <p:cNvSpPr txBox="1"/>
          <p:nvPr/>
        </p:nvSpPr>
        <p:spPr>
          <a:xfrm>
            <a:off x="5617859" y="479121"/>
            <a:ext cx="616958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NOTE: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altLang="zh-CN" sz="28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The trademark on the sleeve is not removed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altLang="zh-CN" sz="28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Wearing a jacket and tie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altLang="zh-CN" sz="28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Problem with the socks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altLang="zh-CN" sz="28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(Do not wear nylon</a:t>
            </a:r>
            <a:r>
              <a:rPr lang="zh-CN" altLang="en-US" sz="28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lang="en-US" altLang="zh-CN" sz="28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silk stockings,</a:t>
            </a:r>
          </a:p>
          <a:p>
            <a:r>
              <a:rPr lang="zh-CN" altLang="en-US" sz="28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    </a:t>
            </a:r>
            <a:r>
              <a:rPr lang="en-US" altLang="zh-CN" sz="28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and</a:t>
            </a:r>
            <a:r>
              <a:rPr lang="zh-CN" altLang="en-US" sz="28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lang="en-US" altLang="zh-CN" sz="28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no white socks)</a:t>
            </a:r>
            <a:endParaRPr kumimoji="1" lang="zh-CN" altLang="en-US" sz="2800" dirty="0"/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xmlns="" id="{09B92D48-A1B5-D246-AB13-23FB251B3EA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2818" y="3907072"/>
            <a:ext cx="2103438" cy="26924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xmlns="" id="{083B9D44-7606-CA42-BAE1-D9C974BA09D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34681" y="4059472"/>
            <a:ext cx="2540000" cy="2540000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xmlns="" id="{2947AD21-69CC-2B46-AB6B-FC62C5A3D85E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7630" y="3683217"/>
            <a:ext cx="2140053" cy="2967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3983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0">
        <p14:switch dir="r"/>
      </p:transition>
    </mc:Choice>
    <mc:Fallback xmlns="">
      <p:transition spd="slow" advTm="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218167" cy="6935373"/>
          </a:xfrm>
          <a:prstGeom prst="rect">
            <a:avLst/>
          </a:prstGeom>
        </p:spPr>
      </p:pic>
      <p:pic>
        <p:nvPicPr>
          <p:cNvPr id="13" name="PA_库_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571959" y="-361739"/>
            <a:ext cx="507938" cy="210078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矩形 14"/>
          <p:cNvSpPr/>
          <p:nvPr/>
        </p:nvSpPr>
        <p:spPr>
          <a:xfrm>
            <a:off x="1163824" y="503989"/>
            <a:ext cx="132420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Women</a:t>
            </a:r>
            <a:endParaRPr lang="zh-CN" altLang="en-US" sz="2400" b="1" dirty="0"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  <p:sp>
        <p:nvSpPr>
          <p:cNvPr id="17" name="矩形 16"/>
          <p:cNvSpPr>
            <a:spLocks noChangeArrowheads="1"/>
          </p:cNvSpPr>
          <p:nvPr/>
        </p:nvSpPr>
        <p:spPr bwMode="auto">
          <a:xfrm>
            <a:off x="654485" y="1011928"/>
            <a:ext cx="5338916" cy="3800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Business</a:t>
            </a:r>
            <a:r>
              <a:rPr lang="zh-CN" altLang="en-US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suits</a:t>
            </a:r>
            <a:r>
              <a:rPr lang="zh-CN" altLang="en-US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for</a:t>
            </a:r>
            <a:r>
              <a:rPr lang="zh-CN" altLang="en-US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Women:</a:t>
            </a:r>
            <a:r>
              <a:rPr lang="zh-CN" altLang="en-US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formal</a:t>
            </a:r>
            <a:r>
              <a:rPr lang="zh-CN" altLang="en-US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suits and skirts.</a:t>
            </a:r>
          </a:p>
          <a:p>
            <a:pPr eaLnBrk="1" hangingPunct="1"/>
            <a:r>
              <a:rPr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It is usually an unitive fabric, unitive color, and integrated. A skirt consists of two garments, a top and a bottom.</a:t>
            </a:r>
          </a:p>
          <a:p>
            <a:pPr eaLnBrk="1" hangingPunct="1"/>
            <a:r>
              <a:rPr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Women’s traditional costumes with Chinese characteristics (such as cheongsam) are also a good choice for some political occasions or superior business meetings.</a:t>
            </a:r>
          </a:p>
          <a:p>
            <a:pPr eaLnBrk="1" hangingPunct="1"/>
            <a:endParaRPr lang="en-US" altLang="zh-CN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pPr eaLnBrk="1" hangingPunct="1"/>
            <a:endParaRPr lang="en-US" altLang="zh-CN" sz="20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pPr eaLnBrk="1" hangingPunct="1">
              <a:lnSpc>
                <a:spcPct val="200000"/>
              </a:lnSpc>
            </a:pPr>
            <a:endParaRPr lang="zh-CN" altLang="en-US" sz="1400" dirty="0"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9784" r="13824" b="12649"/>
          <a:stretch/>
        </p:blipFill>
        <p:spPr>
          <a:xfrm>
            <a:off x="8037752" y="108172"/>
            <a:ext cx="4170726" cy="4215366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xmlns="" id="{0CCEBD3D-D094-7046-A489-FC4F4E24B74A}"/>
              </a:ext>
            </a:extLst>
          </p:cNvPr>
          <p:cNvSpPr txBox="1"/>
          <p:nvPr/>
        </p:nvSpPr>
        <p:spPr>
          <a:xfrm>
            <a:off x="6160679" y="745757"/>
            <a:ext cx="482687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NOTE</a:t>
            </a:r>
            <a:r>
              <a:rPr kumimoji="1" lang="zh-CN" altLang="en-US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：</a:t>
            </a:r>
            <a:endParaRPr kumimoji="1" lang="en-US" altLang="zh-CN" sz="2000" b="1" dirty="0">
              <a:solidFill>
                <a:srgbClr val="FF0000"/>
              </a:solidFill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Do not wear </a:t>
            </a:r>
            <a:r>
              <a:rPr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open-toe</a:t>
            </a:r>
            <a:r>
              <a:rPr lang="zh-CN" altLang="en-US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sandals.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Can't wear black leather skirt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Can't ignore the match between skirt, socks and shoes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kumimoji="1" lang="zh-CN" altLang="en-US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“</a:t>
            </a:r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Three</a:t>
            </a:r>
            <a:r>
              <a:rPr kumimoji="1" lang="zh-CN" altLang="en-US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pieces</a:t>
            </a:r>
            <a:r>
              <a:rPr kumimoji="1" lang="zh-CN" altLang="en-US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leg</a:t>
            </a:r>
            <a:r>
              <a:rPr kumimoji="1" lang="zh-CN" altLang="en-US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”</a:t>
            </a:r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→ wearing a half-sock when wearing a half skirt</a:t>
            </a: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xmlns="" id="{CECA66C8-3327-EA42-9AF0-6C9EE57FD50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6344" y="4186820"/>
            <a:ext cx="2497599" cy="2727183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xmlns="" id="{027272C3-5E86-1F4F-A9C8-E76536FFD4D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98890" y="4076837"/>
            <a:ext cx="2858536" cy="2858536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xmlns="" id="{FD42B6C8-D593-9F4B-8421-7781D473B3D6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2015" y="3888070"/>
            <a:ext cx="787579" cy="2647324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xmlns="" id="{AB09F6E3-396E-0F48-835F-A389A115EABA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9594" y="3882807"/>
            <a:ext cx="1072957" cy="2652587"/>
          </a:xfrm>
          <a:prstGeom prst="rect">
            <a:avLst/>
          </a:prstGeom>
        </p:spPr>
      </p:pic>
      <p:pic>
        <p:nvPicPr>
          <p:cNvPr id="20" name="图片 19">
            <a:extLst>
              <a:ext uri="{FF2B5EF4-FFF2-40B4-BE49-F238E27FC236}">
                <a16:creationId xmlns:a16="http://schemas.microsoft.com/office/drawing/2014/main" xmlns="" id="{55165B5C-FDE3-5144-8082-9B211307DE0C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46825" y="3882806"/>
            <a:ext cx="1151464" cy="2652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767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0">
        <p14:switch dir="r"/>
      </p:transition>
    </mc:Choice>
    <mc:Fallback xmlns="">
      <p:transition spd="slow" advTm="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PA_库_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642318" y="-4467979"/>
            <a:ext cx="980533" cy="11668482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693" t="3063" r="2162" b="76396"/>
          <a:stretch/>
        </p:blipFill>
        <p:spPr>
          <a:xfrm>
            <a:off x="4735638" y="880342"/>
            <a:ext cx="984747" cy="976184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693" t="3063" r="2162" b="76396"/>
          <a:stretch/>
        </p:blipFill>
        <p:spPr>
          <a:xfrm>
            <a:off x="8114935" y="891352"/>
            <a:ext cx="984747" cy="976184"/>
          </a:xfrm>
          <a:prstGeom prst="rect">
            <a:avLst/>
          </a:prstGeom>
        </p:spPr>
      </p:pic>
      <p:sp>
        <p:nvSpPr>
          <p:cNvPr id="37" name="文本框 36"/>
          <p:cNvSpPr txBox="1"/>
          <p:nvPr/>
        </p:nvSpPr>
        <p:spPr>
          <a:xfrm>
            <a:off x="4962584" y="1064873"/>
            <a:ext cx="7043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/>
              <a:t>01</a:t>
            </a:r>
            <a:endParaRPr lang="zh-CN" altLang="en-US" sz="3200" b="1" dirty="0"/>
          </a:p>
        </p:txBody>
      </p:sp>
      <p:sp>
        <p:nvSpPr>
          <p:cNvPr id="38" name="文本框 37"/>
          <p:cNvSpPr txBox="1"/>
          <p:nvPr/>
        </p:nvSpPr>
        <p:spPr>
          <a:xfrm>
            <a:off x="8255142" y="1073874"/>
            <a:ext cx="7043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/>
              <a:t>02</a:t>
            </a:r>
            <a:endParaRPr lang="zh-CN" altLang="en-US" sz="3200" b="1" dirty="0"/>
          </a:p>
        </p:txBody>
      </p:sp>
      <p:grpSp>
        <p:nvGrpSpPr>
          <p:cNvPr id="42" name="组合 41"/>
          <p:cNvGrpSpPr/>
          <p:nvPr/>
        </p:nvGrpSpPr>
        <p:grpSpPr>
          <a:xfrm>
            <a:off x="4257411" y="1785749"/>
            <a:ext cx="3296025" cy="5433055"/>
            <a:chOff x="1705776" y="4451814"/>
            <a:chExt cx="2841706" cy="5433055"/>
          </a:xfrm>
        </p:grpSpPr>
        <p:sp>
          <p:nvSpPr>
            <p:cNvPr id="43" name="文本框 42">
              <a:extLst>
                <a:ext uri="{FF2B5EF4-FFF2-40B4-BE49-F238E27FC236}">
                  <a16:creationId xmlns:a16="http://schemas.microsoft.com/office/drawing/2014/main" xmlns="" id="{9A109940-6C89-4882-B26E-D5CC3F9F4423}"/>
                </a:ext>
              </a:extLst>
            </p:cNvPr>
            <p:cNvSpPr txBox="1"/>
            <p:nvPr/>
          </p:nvSpPr>
          <p:spPr>
            <a:xfrm>
              <a:off x="1705776" y="4806556"/>
              <a:ext cx="2841706" cy="50783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1, Job title</a:t>
              </a:r>
              <a:r>
                <a:rPr lang="zh-CN" altLang="en-US" dirty="0">
                  <a:latin typeface="Kaiti SC" panose="02010600040101010101" pitchFamily="2" charset="-122"/>
                  <a:ea typeface="Kaiti SC" panose="02010600040101010101" pitchFamily="2" charset="-122"/>
                </a:rPr>
                <a:t>：</a:t>
              </a:r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Chairman, Manager, Ministers, Director</a:t>
              </a:r>
            </a:p>
            <a:p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2, Titles such</a:t>
              </a:r>
              <a:r>
                <a:rPr lang="zh-CN" altLang="en-US" dirty="0">
                  <a:latin typeface="Kaiti SC" panose="02010600040101010101" pitchFamily="2" charset="-122"/>
                  <a:ea typeface="Kaiti SC" panose="02010600040101010101" pitchFamily="2" charset="-122"/>
                </a:rPr>
                <a:t> </a:t>
              </a:r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as Engineers, Professors</a:t>
              </a:r>
            </a:p>
            <a:p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3. Industry title, such as Teacher, Doctor, Accountant</a:t>
              </a:r>
            </a:p>
            <a:p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4. Gender title, such as Mr., Miss, and Ms.</a:t>
              </a:r>
            </a:p>
            <a:p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5, Name</a:t>
              </a:r>
            </a:p>
            <a:p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     Full name is generally used in Schools, Army</a:t>
              </a:r>
            </a:p>
            <a:p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     Names such as </a:t>
              </a:r>
              <a:r>
                <a:rPr lang="zh-CN" altLang="en-US" dirty="0">
                  <a:latin typeface="Kaiti SC" panose="02010600040101010101" pitchFamily="2" charset="-122"/>
                  <a:ea typeface="Kaiti SC" panose="02010600040101010101" pitchFamily="2" charset="-122"/>
                </a:rPr>
                <a:t>“</a:t>
              </a:r>
              <a:r>
                <a:rPr lang="en-US" altLang="zh-CN" dirty="0" err="1">
                  <a:latin typeface="Kaiti SC" panose="02010600040101010101" pitchFamily="2" charset="-122"/>
                  <a:ea typeface="Kaiti SC" panose="02010600040101010101" pitchFamily="2" charset="-122"/>
                </a:rPr>
                <a:t>Dawei</a:t>
              </a:r>
              <a:r>
                <a:rPr lang="zh-CN" altLang="en-US" dirty="0">
                  <a:latin typeface="Kaiti SC" panose="02010600040101010101" pitchFamily="2" charset="-122"/>
                  <a:ea typeface="Kaiti SC" panose="02010600040101010101" pitchFamily="2" charset="-122"/>
                </a:rPr>
                <a:t>”</a:t>
              </a:r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 and </a:t>
              </a:r>
              <a:r>
                <a:rPr lang="zh-CN" altLang="en-US" dirty="0">
                  <a:latin typeface="Kaiti SC" panose="02010600040101010101" pitchFamily="2" charset="-122"/>
                  <a:ea typeface="Kaiti SC" panose="02010600040101010101" pitchFamily="2" charset="-122"/>
                </a:rPr>
                <a:t>“</a:t>
              </a:r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Jianhua</a:t>
              </a:r>
              <a:r>
                <a:rPr lang="zh-CN" altLang="en-US" dirty="0">
                  <a:latin typeface="Kaiti SC" panose="02010600040101010101" pitchFamily="2" charset="-122"/>
                  <a:ea typeface="Kaiti SC" panose="02010600040101010101" pitchFamily="2" charset="-122"/>
                </a:rPr>
                <a:t>”</a:t>
              </a:r>
              <a:endParaRPr lang="en-US" altLang="zh-CN" dirty="0">
                <a:latin typeface="Kaiti SC" panose="02010600040101010101" pitchFamily="2" charset="-122"/>
                <a:ea typeface="Kaiti SC" panose="02010600040101010101" pitchFamily="2" charset="-122"/>
              </a:endParaRPr>
            </a:p>
            <a:p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     Name plus modifiers, such as Lao Li, Xiao Wang</a:t>
              </a:r>
            </a:p>
            <a:p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6, </a:t>
              </a:r>
              <a:r>
                <a:rPr lang="zh-CN" altLang="en-US" dirty="0">
                  <a:latin typeface="Kaiti SC" panose="02010600040101010101" pitchFamily="2" charset="-122"/>
                  <a:ea typeface="Kaiti SC" panose="02010600040101010101" pitchFamily="2" charset="-122"/>
                </a:rPr>
                <a:t>“</a:t>
              </a:r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You </a:t>
              </a:r>
              <a:r>
                <a:rPr lang="zh-CN" altLang="en-US" sz="1200" dirty="0">
                  <a:latin typeface="Kaiti SC" panose="02010600040101010101" pitchFamily="2" charset="-122"/>
                  <a:ea typeface="Kaiti SC" panose="02010600040101010101" pitchFamily="2" charset="-122"/>
                </a:rPr>
                <a:t>”</a:t>
              </a:r>
              <a:endParaRPr lang="zh-CN" altLang="zh-CN" sz="1200" dirty="0">
                <a:latin typeface="Kaiti SC" panose="02010600040101010101" pitchFamily="2" charset="-122"/>
                <a:ea typeface="Kaiti SC" panose="02010600040101010101" pitchFamily="2" charset="-122"/>
              </a:endParaRPr>
            </a:p>
          </p:txBody>
        </p:sp>
        <p:sp>
          <p:nvSpPr>
            <p:cNvPr id="44" name="文本框 43">
              <a:extLst>
                <a:ext uri="{FF2B5EF4-FFF2-40B4-BE49-F238E27FC236}">
                  <a16:creationId xmlns:a16="http://schemas.microsoft.com/office/drawing/2014/main" xmlns="" id="{0059E687-CEC1-481D-A28A-B6FC0933DD56}"/>
                </a:ext>
              </a:extLst>
            </p:cNvPr>
            <p:cNvSpPr txBox="1"/>
            <p:nvPr/>
          </p:nvSpPr>
          <p:spPr>
            <a:xfrm>
              <a:off x="2039181" y="4451814"/>
              <a:ext cx="135049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dist"/>
              <a:r>
                <a:rPr lang="en-US" altLang="zh-CN" b="1" dirty="0">
                  <a:latin typeface="Kaiti SC Black" panose="02010600040101010101" pitchFamily="2" charset="-122"/>
                  <a:ea typeface="Kaiti SC Black" panose="02010600040101010101" pitchFamily="2" charset="-122"/>
                </a:rPr>
                <a:t>Appellation</a:t>
              </a:r>
              <a:endParaRPr lang="zh-CN" altLang="en-US" b="1" dirty="0">
                <a:latin typeface="Kaiti SC Black" panose="02010600040101010101" pitchFamily="2" charset="-122"/>
                <a:ea typeface="Kaiti SC Black" panose="02010600040101010101" pitchFamily="2" charset="-122"/>
              </a:endParaRPr>
            </a:p>
          </p:txBody>
        </p:sp>
      </p:grpSp>
      <p:grpSp>
        <p:nvGrpSpPr>
          <p:cNvPr id="45" name="组合 44"/>
          <p:cNvGrpSpPr/>
          <p:nvPr/>
        </p:nvGrpSpPr>
        <p:grpSpPr>
          <a:xfrm>
            <a:off x="7489615" y="1807272"/>
            <a:ext cx="2569699" cy="5427805"/>
            <a:chOff x="1568956" y="4100596"/>
            <a:chExt cx="2569699" cy="5427805"/>
          </a:xfrm>
        </p:grpSpPr>
        <p:sp>
          <p:nvSpPr>
            <p:cNvPr id="46" name="文本框 45">
              <a:extLst>
                <a:ext uri="{FF2B5EF4-FFF2-40B4-BE49-F238E27FC236}">
                  <a16:creationId xmlns:a16="http://schemas.microsoft.com/office/drawing/2014/main" xmlns="" id="{9A109940-6C89-4882-B26E-D5CC3F9F4423}"/>
                </a:ext>
              </a:extLst>
            </p:cNvPr>
            <p:cNvSpPr txBox="1"/>
            <p:nvPr/>
          </p:nvSpPr>
          <p:spPr>
            <a:xfrm>
              <a:off x="1568956" y="4450088"/>
              <a:ext cx="2569699" cy="50783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Basic rules: Generally, men should greet women first. Young generation should give greetings to seniors</a:t>
              </a:r>
              <a:r>
                <a:rPr lang="zh-CN" altLang="en-US" dirty="0">
                  <a:latin typeface="Kaiti SC" panose="02010600040101010101" pitchFamily="2" charset="-122"/>
                  <a:ea typeface="Kaiti SC" panose="02010600040101010101" pitchFamily="2" charset="-122"/>
                </a:rPr>
                <a:t> </a:t>
              </a:r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first. The</a:t>
              </a:r>
              <a:r>
                <a:rPr lang="zh-CN" altLang="en-US" dirty="0">
                  <a:latin typeface="Kaiti SC" panose="02010600040101010101" pitchFamily="2" charset="-122"/>
                  <a:ea typeface="Kaiti SC" panose="02010600040101010101" pitchFamily="2" charset="-122"/>
                </a:rPr>
                <a:t> </a:t>
              </a:r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people</a:t>
              </a:r>
              <a:r>
                <a:rPr lang="zh-CN" altLang="en-US" dirty="0">
                  <a:latin typeface="Kaiti SC" panose="02010600040101010101" pitchFamily="2" charset="-122"/>
                  <a:ea typeface="Kaiti SC" panose="02010600040101010101" pitchFamily="2" charset="-122"/>
                </a:rPr>
                <a:t> </a:t>
              </a:r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in lower position should give greetings higher</a:t>
              </a:r>
              <a:r>
                <a:rPr lang="zh-CN" altLang="en-US" dirty="0">
                  <a:latin typeface="Kaiti SC" panose="02010600040101010101" pitchFamily="2" charset="-122"/>
                  <a:ea typeface="Kaiti SC" panose="02010600040101010101" pitchFamily="2" charset="-122"/>
                </a:rPr>
                <a:t> </a:t>
              </a:r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position</a:t>
              </a:r>
              <a:r>
                <a:rPr lang="zh-CN" altLang="en-US" dirty="0">
                  <a:latin typeface="Kaiti SC" panose="02010600040101010101" pitchFamily="2" charset="-122"/>
                  <a:ea typeface="Kaiti SC" panose="02010600040101010101" pitchFamily="2" charset="-122"/>
                </a:rPr>
                <a:t> </a:t>
              </a:r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first.</a:t>
              </a:r>
            </a:p>
            <a:p>
              <a:endParaRPr lang="en-US" altLang="zh-CN" dirty="0">
                <a:latin typeface="Kaiti SC" panose="02010600040101010101" pitchFamily="2" charset="-122"/>
                <a:ea typeface="Kaiti SC" panose="02010600040101010101" pitchFamily="2" charset="-122"/>
              </a:endParaRPr>
            </a:p>
            <a:p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Ways of greeting: 1. Language greetings</a:t>
              </a:r>
            </a:p>
            <a:p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2. Body</a:t>
              </a:r>
              <a:r>
                <a:rPr lang="zh-CN" altLang="en-US" dirty="0">
                  <a:latin typeface="Kaiti SC" panose="02010600040101010101" pitchFamily="2" charset="-122"/>
                  <a:ea typeface="Kaiti SC" panose="02010600040101010101" pitchFamily="2" charset="-122"/>
                </a:rPr>
                <a:t> </a:t>
              </a:r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language greetings</a:t>
              </a:r>
            </a:p>
            <a:p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    -- Nod, smile, shake hands, hug, kiss, </a:t>
              </a:r>
              <a:r>
                <a:rPr lang="en-US" altLang="zh-CN" dirty="0" smtClean="0">
                  <a:latin typeface="Kaiti SC" panose="02010600040101010101" pitchFamily="2" charset="-122"/>
                  <a:ea typeface="Kaiti SC" panose="02010600040101010101" pitchFamily="2" charset="-122"/>
                </a:rPr>
                <a:t>bow, </a:t>
              </a:r>
              <a:r>
                <a:rPr lang="en-US" altLang="zh-CN" dirty="0">
                  <a:latin typeface="Kaiti SC" panose="02010600040101010101" pitchFamily="2" charset="-122"/>
                  <a:ea typeface="Kaiti SC" panose="02010600040101010101" pitchFamily="2" charset="-122"/>
                </a:rPr>
                <a:t>etc.</a:t>
              </a:r>
            </a:p>
            <a:p>
              <a:endParaRPr lang="en-US" altLang="zh-CN" sz="1200" dirty="0"/>
            </a:p>
            <a:p>
              <a:endParaRPr lang="en-US" altLang="zh-CN" sz="1200" dirty="0"/>
            </a:p>
            <a:p>
              <a:endParaRPr lang="zh-CN" altLang="zh-CN" sz="1200" dirty="0"/>
            </a:p>
          </p:txBody>
        </p:sp>
        <p:sp>
          <p:nvSpPr>
            <p:cNvPr id="47" name="文本框 46">
              <a:extLst>
                <a:ext uri="{FF2B5EF4-FFF2-40B4-BE49-F238E27FC236}">
                  <a16:creationId xmlns:a16="http://schemas.microsoft.com/office/drawing/2014/main" xmlns="" id="{0059E687-CEC1-481D-A28A-B6FC0933DD56}"/>
                </a:ext>
              </a:extLst>
            </p:cNvPr>
            <p:cNvSpPr txBox="1"/>
            <p:nvPr/>
          </p:nvSpPr>
          <p:spPr>
            <a:xfrm>
              <a:off x="2082945" y="4100596"/>
              <a:ext cx="135049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dist"/>
              <a:r>
                <a:rPr lang="en-US" altLang="zh-CN" b="1" dirty="0">
                  <a:latin typeface="Kaiti SC Black" panose="02010600040101010101" pitchFamily="2" charset="-122"/>
                  <a:ea typeface="Kaiti SC Black" panose="02010600040101010101" pitchFamily="2" charset="-122"/>
                </a:rPr>
                <a:t>Greetings</a:t>
              </a:r>
              <a:endParaRPr lang="zh-CN" altLang="en-US" b="1" dirty="0">
                <a:latin typeface="Kaiti SC Black" panose="02010600040101010101" pitchFamily="2" charset="-122"/>
                <a:ea typeface="Kaiti SC Black" panose="02010600040101010101" pitchFamily="2" charset="-122"/>
              </a:endParaRPr>
            </a:p>
          </p:txBody>
        </p:sp>
      </p:grpSp>
      <p:grpSp>
        <p:nvGrpSpPr>
          <p:cNvPr id="48" name="组合 47"/>
          <p:cNvGrpSpPr/>
          <p:nvPr/>
        </p:nvGrpSpPr>
        <p:grpSpPr>
          <a:xfrm>
            <a:off x="10059964" y="2290406"/>
            <a:ext cx="2177106" cy="1622900"/>
            <a:chOff x="1611665" y="4719826"/>
            <a:chExt cx="2177106" cy="1622900"/>
          </a:xfrm>
        </p:grpSpPr>
        <p:sp>
          <p:nvSpPr>
            <p:cNvPr id="49" name="文本框 48">
              <a:extLst>
                <a:ext uri="{FF2B5EF4-FFF2-40B4-BE49-F238E27FC236}">
                  <a16:creationId xmlns:a16="http://schemas.microsoft.com/office/drawing/2014/main" xmlns="" id="{9A109940-6C89-4882-B26E-D5CC3F9F4423}"/>
                </a:ext>
              </a:extLst>
            </p:cNvPr>
            <p:cNvSpPr txBox="1"/>
            <p:nvPr/>
          </p:nvSpPr>
          <p:spPr>
            <a:xfrm>
              <a:off x="1611665" y="5142397"/>
              <a:ext cx="2177106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/>
              <a:r>
                <a:rPr lang="en-US" altLang="zh-CN" dirty="0">
                  <a:solidFill>
                    <a:schemeClr val="accent5">
                      <a:lumMod val="75000"/>
                    </a:schemeClr>
                  </a:solidFill>
                  <a:latin typeface="Kaiti SC" panose="02010600040101010101" pitchFamily="2" charset="-122"/>
                  <a:ea typeface="Kaiti SC" panose="02010600040101010101" pitchFamily="2" charset="-122"/>
                </a:rPr>
                <a:t>Senior</a:t>
              </a:r>
              <a:r>
                <a:rPr lang="zh-CN" altLang="en-US" dirty="0">
                  <a:solidFill>
                    <a:schemeClr val="accent5">
                      <a:lumMod val="75000"/>
                    </a:schemeClr>
                  </a:solidFill>
                  <a:latin typeface="Kaiti SC" panose="02010600040101010101" pitchFamily="2" charset="-122"/>
                  <a:ea typeface="Kaiti SC" panose="02010600040101010101" pitchFamily="2" charset="-122"/>
                </a:rPr>
                <a:t> </a:t>
              </a:r>
              <a:r>
                <a:rPr lang="en-US" altLang="zh-CN" dirty="0">
                  <a:solidFill>
                    <a:schemeClr val="accent5">
                      <a:lumMod val="75000"/>
                    </a:schemeClr>
                  </a:solidFill>
                  <a:latin typeface="Kaiti SC" panose="02010600040101010101" pitchFamily="2" charset="-122"/>
                  <a:ea typeface="Kaiti SC" panose="02010600040101010101" pitchFamily="2" charset="-122"/>
                </a:rPr>
                <a:t>Priority, ladies first, the higher positions</a:t>
              </a:r>
              <a:r>
                <a:rPr lang="zh-CN" altLang="en-US" dirty="0">
                  <a:solidFill>
                    <a:schemeClr val="accent5">
                      <a:lumMod val="75000"/>
                    </a:schemeClr>
                  </a:solidFill>
                  <a:latin typeface="Kaiti SC" panose="02010600040101010101" pitchFamily="2" charset="-122"/>
                  <a:ea typeface="Kaiti SC" panose="02010600040101010101" pitchFamily="2" charset="-122"/>
                </a:rPr>
                <a:t> </a:t>
              </a:r>
              <a:r>
                <a:rPr lang="en-US" altLang="zh-CN" dirty="0">
                  <a:solidFill>
                    <a:schemeClr val="accent5">
                      <a:lumMod val="75000"/>
                    </a:schemeClr>
                  </a:solidFill>
                  <a:latin typeface="Kaiti SC" panose="02010600040101010101" pitchFamily="2" charset="-122"/>
                  <a:ea typeface="Kaiti SC" panose="02010600040101010101" pitchFamily="2" charset="-122"/>
                </a:rPr>
                <a:t>priority.</a:t>
              </a:r>
            </a:p>
          </p:txBody>
        </p:sp>
        <p:sp>
          <p:nvSpPr>
            <p:cNvPr id="50" name="文本框 49">
              <a:extLst>
                <a:ext uri="{FF2B5EF4-FFF2-40B4-BE49-F238E27FC236}">
                  <a16:creationId xmlns:a16="http://schemas.microsoft.com/office/drawing/2014/main" xmlns="" id="{0059E687-CEC1-481D-A28A-B6FC0933DD56}"/>
                </a:ext>
              </a:extLst>
            </p:cNvPr>
            <p:cNvSpPr txBox="1"/>
            <p:nvPr/>
          </p:nvSpPr>
          <p:spPr>
            <a:xfrm>
              <a:off x="1648737" y="4719826"/>
              <a:ext cx="161702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000" dirty="0">
                  <a:solidFill>
                    <a:schemeClr val="accent5">
                      <a:lumMod val="75000"/>
                    </a:schemeClr>
                  </a:solidFill>
                  <a:latin typeface="Kaiti SC" panose="02010600040101010101" pitchFamily="2" charset="-122"/>
                  <a:ea typeface="Kaiti SC" panose="02010600040101010101" pitchFamily="2" charset="-122"/>
                </a:rPr>
                <a:t>Shake</a:t>
              </a:r>
              <a:r>
                <a:rPr lang="zh-CN" altLang="en-US" sz="2000" dirty="0">
                  <a:solidFill>
                    <a:schemeClr val="accent5">
                      <a:lumMod val="75000"/>
                    </a:schemeClr>
                  </a:solidFill>
                  <a:latin typeface="Kaiti SC" panose="02010600040101010101" pitchFamily="2" charset="-122"/>
                  <a:ea typeface="Kaiti SC" panose="02010600040101010101" pitchFamily="2" charset="-122"/>
                </a:rPr>
                <a:t> </a:t>
              </a:r>
              <a:r>
                <a:rPr lang="en-US" altLang="zh-CN" sz="2000" dirty="0">
                  <a:solidFill>
                    <a:schemeClr val="accent5">
                      <a:lumMod val="75000"/>
                    </a:schemeClr>
                  </a:solidFill>
                  <a:latin typeface="Kaiti SC" panose="02010600040101010101" pitchFamily="2" charset="-122"/>
                  <a:ea typeface="Kaiti SC" panose="02010600040101010101" pitchFamily="2" charset="-122"/>
                </a:rPr>
                <a:t>hands</a:t>
              </a:r>
              <a:endParaRPr lang="zh-CN" altLang="zh-CN" sz="2000" dirty="0">
                <a:solidFill>
                  <a:schemeClr val="accent5">
                    <a:lumMod val="75000"/>
                  </a:schemeClr>
                </a:solidFill>
                <a:latin typeface="Kaiti SC" panose="02010600040101010101" pitchFamily="2" charset="-122"/>
                <a:ea typeface="Kaiti SC" panose="02010600040101010101" pitchFamily="2" charset="-122"/>
              </a:endParaRPr>
            </a:p>
          </p:txBody>
        </p:sp>
      </p:grpSp>
      <p:pic>
        <p:nvPicPr>
          <p:cNvPr id="1026" name="Picture 2" descr="be BRIGHT &amp; BRILLIAN...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552" y="123611"/>
            <a:ext cx="3233720" cy="490955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xmlns="" id="{DBD5E67C-ADAD-D74B-BBCE-5625263EFA38}"/>
              </a:ext>
            </a:extLst>
          </p:cNvPr>
          <p:cNvSpPr txBox="1"/>
          <p:nvPr/>
        </p:nvSpPr>
        <p:spPr>
          <a:xfrm>
            <a:off x="4405634" y="145646"/>
            <a:ext cx="69862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36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Business</a:t>
            </a:r>
            <a:r>
              <a:rPr kumimoji="1" lang="zh-CN" altLang="en-US" sz="36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kumimoji="1" lang="en-US" altLang="zh-CN" sz="36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Etiquette</a:t>
            </a:r>
            <a:r>
              <a:rPr kumimoji="1" lang="zh-CN" altLang="en-US" sz="36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（</a:t>
            </a:r>
            <a:r>
              <a:rPr kumimoji="1" lang="en-US" altLang="zh-CN" sz="36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Face</a:t>
            </a:r>
            <a:r>
              <a:rPr kumimoji="1" lang="zh-CN" altLang="en-US" sz="36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kumimoji="1" lang="en-US" altLang="zh-CN" sz="36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to</a:t>
            </a:r>
            <a:r>
              <a:rPr kumimoji="1" lang="zh-CN" altLang="en-US" sz="36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kumimoji="1" lang="en-US" altLang="zh-CN" sz="36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face</a:t>
            </a:r>
            <a:r>
              <a:rPr kumimoji="1" lang="zh-CN" altLang="en-US" sz="36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）</a:t>
            </a: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xmlns="" id="{B9338C0A-9EF6-5643-9CED-A5469AFF4CC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97036" y="4462014"/>
            <a:ext cx="1955387" cy="879923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xmlns="" id="{A6DFB65C-439F-7142-9849-22615D44B2FF}"/>
              </a:ext>
            </a:extLst>
          </p:cNvPr>
          <p:cNvSpPr txBox="1"/>
          <p:nvPr/>
        </p:nvSpPr>
        <p:spPr>
          <a:xfrm>
            <a:off x="5228011" y="6304004"/>
            <a:ext cx="2290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“你”“您”</a:t>
            </a:r>
          </a:p>
        </p:txBody>
      </p:sp>
    </p:spTree>
    <p:extLst>
      <p:ext uri="{BB962C8B-B14F-4D97-AF65-F5344CB8AC3E}">
        <p14:creationId xmlns:p14="http://schemas.microsoft.com/office/powerpoint/2010/main" val="3844104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0">
        <p14:doors dir="vert"/>
      </p:transition>
    </mc:Choice>
    <mc:Fallback xmlns="">
      <p:transition spd="slow" advTm="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7" name="组合 16"/>
          <p:cNvGrpSpPr/>
          <p:nvPr/>
        </p:nvGrpSpPr>
        <p:grpSpPr>
          <a:xfrm>
            <a:off x="4562675" y="1449584"/>
            <a:ext cx="3072341" cy="3085941"/>
            <a:chOff x="4463819" y="1783219"/>
            <a:chExt cx="3072341" cy="3085941"/>
          </a:xfrm>
        </p:grpSpPr>
        <p:cxnSp>
          <p:nvCxnSpPr>
            <p:cNvPr id="2" name="直接连接符 1"/>
            <p:cNvCxnSpPr>
              <a:stCxn id="5" idx="2"/>
              <a:endCxn id="5" idx="6"/>
            </p:cNvCxnSpPr>
            <p:nvPr/>
          </p:nvCxnSpPr>
          <p:spPr>
            <a:xfrm>
              <a:off x="4463819" y="3319389"/>
              <a:ext cx="3072341" cy="0"/>
            </a:xfrm>
            <a:prstGeom prst="line">
              <a:avLst/>
            </a:prstGeom>
            <a:ln>
              <a:solidFill>
                <a:srgbClr val="699F9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" name="直接连接符 2"/>
            <p:cNvCxnSpPr/>
            <p:nvPr/>
          </p:nvCxnSpPr>
          <p:spPr>
            <a:xfrm>
              <a:off x="5999989" y="1783219"/>
              <a:ext cx="0" cy="3085941"/>
            </a:xfrm>
            <a:prstGeom prst="line">
              <a:avLst/>
            </a:prstGeom>
            <a:ln>
              <a:solidFill>
                <a:srgbClr val="699F9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" name="椭圆 4"/>
            <p:cNvSpPr/>
            <p:nvPr/>
          </p:nvSpPr>
          <p:spPr>
            <a:xfrm>
              <a:off x="4463819" y="1783219"/>
              <a:ext cx="3072341" cy="3072341"/>
            </a:xfrm>
            <a:prstGeom prst="ellipse">
              <a:avLst/>
            </a:prstGeom>
            <a:noFill/>
            <a:ln w="3175">
              <a:solidFill>
                <a:srgbClr val="699F9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/>
            </a:p>
          </p:txBody>
        </p:sp>
      </p:grpSp>
      <p:cxnSp>
        <p:nvCxnSpPr>
          <p:cNvPr id="9" name="直接连接符 8"/>
          <p:cNvCxnSpPr/>
          <p:nvPr/>
        </p:nvCxnSpPr>
        <p:spPr>
          <a:xfrm>
            <a:off x="1252719" y="2106010"/>
            <a:ext cx="1606243" cy="0"/>
          </a:xfrm>
          <a:prstGeom prst="line">
            <a:avLst/>
          </a:prstGeom>
          <a:ln>
            <a:solidFill>
              <a:srgbClr val="699F9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693" t="3063" r="2162" b="76396"/>
          <a:stretch/>
        </p:blipFill>
        <p:spPr>
          <a:xfrm>
            <a:off x="1491935" y="1044453"/>
            <a:ext cx="984747" cy="976184"/>
          </a:xfrm>
          <a:prstGeom prst="rect">
            <a:avLst/>
          </a:prstGeom>
        </p:spPr>
      </p:pic>
      <p:cxnSp>
        <p:nvCxnSpPr>
          <p:cNvPr id="10" name="直接连接符 9"/>
          <p:cNvCxnSpPr/>
          <p:nvPr/>
        </p:nvCxnSpPr>
        <p:spPr>
          <a:xfrm>
            <a:off x="8368063" y="2106010"/>
            <a:ext cx="1606243" cy="0"/>
          </a:xfrm>
          <a:prstGeom prst="line">
            <a:avLst/>
          </a:prstGeom>
          <a:ln>
            <a:solidFill>
              <a:srgbClr val="699F9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693" t="3063" r="2162" b="76396"/>
          <a:stretch/>
        </p:blipFill>
        <p:spPr>
          <a:xfrm>
            <a:off x="8678812" y="1044453"/>
            <a:ext cx="984747" cy="976184"/>
          </a:xfrm>
          <a:prstGeom prst="rect">
            <a:avLst/>
          </a:prstGeom>
        </p:spPr>
      </p:pic>
      <p:sp>
        <p:nvSpPr>
          <p:cNvPr id="26" name="Content Placeholder 2"/>
          <p:cNvSpPr txBox="1">
            <a:spLocks/>
          </p:cNvSpPr>
          <p:nvPr/>
        </p:nvSpPr>
        <p:spPr>
          <a:xfrm>
            <a:off x="4042959" y="4915151"/>
            <a:ext cx="4111805" cy="646331"/>
          </a:xfrm>
          <a:prstGeom prst="rect">
            <a:avLst/>
          </a:prstGeom>
          <a:ln>
            <a:noFill/>
          </a:ln>
        </p:spPr>
        <p:txBody>
          <a:bodyPr vert="horz" wrap="square" lIns="91440" tIns="45720" rIns="91440" bIns="45720" rtlCol="0">
            <a:spAutoFit/>
          </a:bodyPr>
          <a:lstStyle>
            <a:defPPr>
              <a:defRPr lang="zh-CN"/>
            </a:defPPr>
            <a:lvl1pPr indent="0">
              <a:spcBef>
                <a:spcPct val="20000"/>
              </a:spcBef>
              <a:buFont typeface="Arial" pitchFamily="34" charset="0"/>
              <a:buNone/>
              <a:defRPr sz="2800">
                <a:solidFill>
                  <a:schemeClr val="tx1">
                    <a:lumMod val="85000"/>
                    <a:lumOff val="15000"/>
                  </a:schemeClr>
                </a:solidFill>
                <a:latin typeface="方正新书宋繁体" panose="02010601030101010101" pitchFamily="2" charset="-122"/>
                <a:ea typeface="方正新书宋繁体" panose="02010601030101010101" pitchFamily="2" charset="-122"/>
                <a:cs typeface="Poppins" panose="02000000000000000000" pitchFamily="2" charset="0"/>
              </a:defRPr>
            </a:lvl1pPr>
            <a:lvl2pPr marL="742950" indent="-285750">
              <a:spcBef>
                <a:spcPct val="20000"/>
              </a:spcBef>
              <a:buFont typeface="Arial" pitchFamily="34" charset="0"/>
              <a:buChar char="–"/>
              <a:defRPr sz="1200">
                <a:solidFill>
                  <a:schemeClr val="bg1">
                    <a:lumMod val="65000"/>
                  </a:schemeClr>
                </a:solidFill>
              </a:defRPr>
            </a:lvl2pPr>
            <a:lvl3pPr marL="1143000" indent="-228600">
              <a:spcBef>
                <a:spcPct val="20000"/>
              </a:spcBef>
              <a:buFont typeface="Arial" pitchFamily="34" charset="0"/>
              <a:buChar char="•"/>
              <a:defRPr sz="1100">
                <a:solidFill>
                  <a:schemeClr val="bg1">
                    <a:lumMod val="65000"/>
                  </a:schemeClr>
                </a:solidFill>
              </a:defRPr>
            </a:lvl3pPr>
            <a:lvl4pPr marL="1600200" indent="-228600">
              <a:spcBef>
                <a:spcPct val="20000"/>
              </a:spcBef>
              <a:buFont typeface="Arial" pitchFamily="34" charset="0"/>
              <a:buChar char="–"/>
              <a:defRPr sz="1050">
                <a:solidFill>
                  <a:schemeClr val="bg1">
                    <a:lumMod val="65000"/>
                  </a:schemeClr>
                </a:solidFill>
              </a:defRPr>
            </a:lvl4pPr>
            <a:lvl5pPr marL="2057400" indent="-228600">
              <a:spcBef>
                <a:spcPct val="20000"/>
              </a:spcBef>
              <a:buFont typeface="Arial" pitchFamily="34" charset="0"/>
              <a:buChar char="»"/>
              <a:defRPr sz="1050">
                <a:solidFill>
                  <a:schemeClr val="bg1">
                    <a:lumMod val="65000"/>
                  </a:schemeClr>
                </a:solidFill>
              </a:defRPr>
            </a:lvl5pPr>
            <a:lvl6pPr marL="2514600" indent="-228600">
              <a:spcBef>
                <a:spcPct val="20000"/>
              </a:spcBef>
              <a:buFont typeface="Arial" pitchFamily="34" charset="0"/>
              <a:buChar char="•"/>
              <a:defRPr sz="2000"/>
            </a:lvl6pPr>
            <a:lvl7pPr marL="2971800" indent="-228600">
              <a:spcBef>
                <a:spcPct val="20000"/>
              </a:spcBef>
              <a:buFont typeface="Arial" pitchFamily="34" charset="0"/>
              <a:buChar char="•"/>
              <a:defRPr sz="2000"/>
            </a:lvl7pPr>
            <a:lvl8pPr marL="3429000" indent="-228600">
              <a:spcBef>
                <a:spcPct val="20000"/>
              </a:spcBef>
              <a:buFont typeface="Arial" pitchFamily="34" charset="0"/>
              <a:buChar char="•"/>
              <a:defRPr sz="2000"/>
            </a:lvl8pPr>
            <a:lvl9pPr marL="3886200" indent="-228600">
              <a:spcBef>
                <a:spcPct val="20000"/>
              </a:spcBef>
              <a:buFont typeface="Arial" pitchFamily="34" charset="0"/>
              <a:buChar char="•"/>
              <a:defRPr sz="2000"/>
            </a:lvl9pPr>
          </a:lstStyle>
          <a:p>
            <a:pPr algn="ctr"/>
            <a:r>
              <a:rPr lang="en-US" altLang="zh-CN" sz="3600" b="1" dirty="0">
                <a:solidFill>
                  <a:schemeClr val="tx1"/>
                </a:solidFill>
                <a:latin typeface="Kaiti SC Black" panose="02010600040101010101" pitchFamily="2" charset="-122"/>
                <a:ea typeface="Kaiti SC Black" panose="02010600040101010101" pitchFamily="2" charset="-122"/>
                <a:cs typeface="Times New Roman" panose="02020603050405020304" pitchFamily="18" charset="0"/>
              </a:rPr>
              <a:t>Vocabulary</a:t>
            </a:r>
            <a:endParaRPr lang="zh-CN" altLang="en-US" sz="3600" b="1" dirty="0">
              <a:solidFill>
                <a:schemeClr val="tx1"/>
              </a:solidFill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  <p:sp>
        <p:nvSpPr>
          <p:cNvPr id="29" name="椭圆 28"/>
          <p:cNvSpPr/>
          <p:nvPr/>
        </p:nvSpPr>
        <p:spPr>
          <a:xfrm>
            <a:off x="4985009" y="1871092"/>
            <a:ext cx="2231169" cy="2247748"/>
          </a:xfrm>
          <a:prstGeom prst="ellipse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solidFill>
              <a:srgbClr val="699F9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8" name="图片 27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7671" y="2008972"/>
            <a:ext cx="1524003" cy="1959868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xmlns="" id="{4975DA1D-D0BA-1048-A06A-1BF3BB089A5D}"/>
              </a:ext>
            </a:extLst>
          </p:cNvPr>
          <p:cNvSpPr txBox="1"/>
          <p:nvPr/>
        </p:nvSpPr>
        <p:spPr>
          <a:xfrm>
            <a:off x="596697" y="2289304"/>
            <a:ext cx="4976042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Chairman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主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zhǔ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席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xí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</a:p>
          <a:p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Manager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经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jīng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理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lǐ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</a:p>
          <a:p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Minister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部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bù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长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zhǎng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 </a:t>
            </a:r>
            <a:endParaRPr lang="en-GB" altLang="zh-CN" sz="48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Director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主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zhǔ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任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rèn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 </a:t>
            </a:r>
            <a:endParaRPr kumimoji="1" lang="en-US" altLang="zh-CN" sz="2400" b="1" dirty="0">
              <a:latin typeface="Kaiti SC" panose="02010600040101010101" pitchFamily="2" charset="-122"/>
              <a:ea typeface="Kaiti SC" panose="02010600040101010101" pitchFamily="2" charset="-122"/>
              <a:cs typeface="Times New Roman" panose="02020603050405020304" pitchFamily="18" charset="0"/>
            </a:endParaRPr>
          </a:p>
          <a:p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Engineer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工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gōng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程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chéng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师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shī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kumimoji="1" lang="en-US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Professor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教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jiào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授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shòu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kumimoji="1" lang="en-US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Teacher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老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lǎo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师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shī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kumimoji="1" lang="en-US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Doctor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医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yī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生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shēng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lang="en-GB" altLang="zh-CN" sz="36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endParaRPr lang="en-GB" altLang="zh-CN" sz="2400" b="1" dirty="0">
              <a:latin typeface="Kaiti SC" panose="02010600040101010101" pitchFamily="2" charset="-122"/>
              <a:ea typeface="Kaiti SC" panose="02010600040101010101" pitchFamily="2" charset="-122"/>
              <a:cs typeface="Times New Roman" panose="02020603050405020304" pitchFamily="18" charset="0"/>
            </a:endParaRPr>
          </a:p>
          <a:p>
            <a:endParaRPr lang="en-GB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endParaRPr lang="en-GB" altLang="zh-CN" sz="2400" b="1" dirty="0">
              <a:latin typeface="Kaiti SC" panose="02010600040101010101" pitchFamily="2" charset="-122"/>
              <a:ea typeface="Kaiti SC" panose="02010600040101010101" pitchFamily="2" charset="-122"/>
              <a:cs typeface="Times New Roman" panose="02020603050405020304" pitchFamily="18" charset="0"/>
            </a:endParaRPr>
          </a:p>
          <a:p>
            <a:endParaRPr lang="en-GB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endParaRPr kumimoji="1" lang="zh-CN" altLang="en-US" dirty="0"/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xmlns="" id="{BCCDA9E3-B649-2747-BC44-6F4E8BB97F64}"/>
              </a:ext>
            </a:extLst>
          </p:cNvPr>
          <p:cNvSpPr txBox="1"/>
          <p:nvPr/>
        </p:nvSpPr>
        <p:spPr>
          <a:xfrm>
            <a:off x="8367876" y="2289304"/>
            <a:ext cx="344196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</a:rPr>
              <a:t>Mr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先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xiān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生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shēng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kumimoji="1" lang="en-US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Miss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小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xiǎo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姐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jiě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kumimoji="1" lang="en-US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r>
              <a:rPr lang="en-US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Ms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女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nǚ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士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shì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kumimoji="1" lang="en-US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You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你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nǐ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(Generally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lang="en-GB" altLang="zh-CN" sz="36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           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您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nín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(to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senior)</a:t>
            </a:r>
            <a:endParaRPr lang="en-GB" altLang="zh-CN" sz="48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endParaRPr kumimoji="1"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51828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Tm="0">
        <p14:prism/>
      </p:transition>
    </mc:Choice>
    <mc:Fallback xmlns="">
      <p:transition spd="slow" advTm="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609"/>
            <a:ext cx="12203750" cy="6864609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4461220" y="-130336"/>
            <a:ext cx="3406856" cy="10578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US" altLang="zh-CN" sz="36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Communication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3318347" y="773850"/>
            <a:ext cx="8538727" cy="62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Communication</a:t>
            </a:r>
            <a:r>
              <a:rPr lang="zh-CN" altLang="en-US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is</a:t>
            </a:r>
            <a:r>
              <a:rPr lang="zh-CN" altLang="en-US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the most important way of interpersonal communication.</a:t>
            </a:r>
            <a:endParaRPr lang="zh-CN" altLang="en-US" sz="20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50" y="566302"/>
            <a:ext cx="3922944" cy="4792497"/>
          </a:xfrm>
          <a:prstGeom prst="rect">
            <a:avLst/>
          </a:prstGeom>
        </p:spPr>
      </p:pic>
      <p:cxnSp>
        <p:nvCxnSpPr>
          <p:cNvPr id="14" name="直接连接符 13"/>
          <p:cNvCxnSpPr/>
          <p:nvPr/>
        </p:nvCxnSpPr>
        <p:spPr>
          <a:xfrm>
            <a:off x="4685248" y="876932"/>
            <a:ext cx="2958801" cy="0"/>
          </a:xfrm>
          <a:prstGeom prst="line">
            <a:avLst/>
          </a:prstGeom>
          <a:ln>
            <a:solidFill>
              <a:srgbClr val="649A8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810ADA04-A676-AE4C-B355-BE495C0AB901}"/>
              </a:ext>
            </a:extLst>
          </p:cNvPr>
          <p:cNvSpPr txBox="1"/>
          <p:nvPr/>
        </p:nvSpPr>
        <p:spPr>
          <a:xfrm>
            <a:off x="7587711" y="1510277"/>
            <a:ext cx="460019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6 don't talk about:</a:t>
            </a:r>
          </a:p>
          <a:p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Do</a:t>
            </a:r>
            <a:r>
              <a:rPr kumimoji="1" lang="zh-CN" altLang="en-US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not </a:t>
            </a:r>
            <a:r>
              <a:rPr kumimoji="1"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mention content related to the privacy of others:</a:t>
            </a:r>
          </a:p>
          <a:p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Do</a:t>
            </a:r>
            <a:r>
              <a:rPr kumimoji="1" lang="zh-CN" altLang="en-US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not</a:t>
            </a:r>
            <a:r>
              <a:rPr kumimoji="1" lang="zh-CN" altLang="en-US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talk</a:t>
            </a:r>
            <a:r>
              <a:rPr kumimoji="1" lang="zh-CN" altLang="en-US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about</a:t>
            </a:r>
            <a:r>
              <a:rPr kumimoji="1" lang="zh-CN" altLang="en-US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others’ income</a:t>
            </a:r>
          </a:p>
          <a:p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Do</a:t>
            </a:r>
            <a:r>
              <a:rPr kumimoji="1" lang="zh-CN" altLang="en-US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not</a:t>
            </a:r>
            <a:r>
              <a:rPr kumimoji="1" lang="zh-CN" altLang="en-US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ask</a:t>
            </a:r>
            <a:r>
              <a:rPr kumimoji="1" lang="zh-CN" altLang="en-US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others’</a:t>
            </a:r>
            <a:r>
              <a:rPr kumimoji="1" lang="zh-CN" altLang="en-US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age (especially women)</a:t>
            </a:r>
          </a:p>
          <a:p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Do</a:t>
            </a:r>
            <a:r>
              <a:rPr kumimoji="1" lang="zh-CN" altLang="en-US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not </a:t>
            </a:r>
            <a:r>
              <a:rPr kumimoji="1"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ask about</a:t>
            </a:r>
            <a:r>
              <a:rPr kumimoji="1" lang="zh-CN" altLang="en-US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others’ family issues</a:t>
            </a:r>
          </a:p>
          <a:p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Do not </a:t>
            </a:r>
            <a:r>
              <a:rPr kumimoji="1"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ask</a:t>
            </a:r>
            <a:r>
              <a:rPr kumimoji="1" lang="zh-CN" altLang="en-US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others’ health</a:t>
            </a:r>
          </a:p>
          <a:p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Do</a:t>
            </a:r>
            <a:r>
              <a:rPr kumimoji="1" lang="zh-CN" altLang="en-US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not</a:t>
            </a:r>
            <a:r>
              <a:rPr kumimoji="1" lang="zh-CN" altLang="en-US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talk</a:t>
            </a:r>
            <a:r>
              <a:rPr kumimoji="1" lang="zh-CN" altLang="en-US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about</a:t>
            </a:r>
            <a:r>
              <a:rPr kumimoji="1" lang="zh-CN" altLang="en-US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others’ experience</a:t>
            </a:r>
          </a:p>
          <a:p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Do</a:t>
            </a:r>
            <a:r>
              <a:rPr kumimoji="1" lang="zh-CN" altLang="en-US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not </a:t>
            </a:r>
            <a:r>
              <a:rPr kumimoji="1"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just talk about bad things about others</a:t>
            </a:r>
          </a:p>
          <a:p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Do</a:t>
            </a:r>
            <a:r>
              <a:rPr kumimoji="1" lang="zh-CN" altLang="en-US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not </a:t>
            </a:r>
            <a:r>
              <a:rPr kumimoji="1"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talk the</a:t>
            </a:r>
            <a:r>
              <a:rPr kumimoji="1" lang="zh-CN" altLang="en-US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content</a:t>
            </a:r>
            <a:r>
              <a:rPr kumimoji="1" lang="zh-CN" altLang="en-US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of</a:t>
            </a:r>
            <a:r>
              <a:rPr kumimoji="1" lang="zh-CN" altLang="en-US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slandering leaders, peers, and colleagues</a:t>
            </a:r>
          </a:p>
          <a:p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Do</a:t>
            </a:r>
            <a:r>
              <a:rPr kumimoji="1" lang="zh-CN" altLang="en-US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not </a:t>
            </a:r>
            <a:r>
              <a:rPr kumimoji="1"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talk about vulgar</a:t>
            </a:r>
            <a:r>
              <a:rPr kumimoji="1" lang="zh-CN" altLang="en-US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and low-level content.</a:t>
            </a:r>
            <a:endParaRPr kumimoji="1" lang="zh-CN" altLang="en-US" sz="20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xmlns="" id="{83B183F8-5F42-3A4A-A2A5-37B0674FD0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0366" y="4694544"/>
            <a:ext cx="3141272" cy="2094181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3664767" y="1510277"/>
            <a:ext cx="4051263" cy="34730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5 tips:</a:t>
            </a:r>
          </a:p>
          <a:p>
            <a:r>
              <a:rPr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Know how to be </a:t>
            </a:r>
            <a:r>
              <a:rPr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polite</a:t>
            </a:r>
            <a:r>
              <a:rPr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,</a:t>
            </a:r>
            <a:r>
              <a:rPr lang="zh-CN" altLang="en-US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do</a:t>
            </a:r>
            <a:r>
              <a:rPr lang="zh-CN" altLang="en-US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not</a:t>
            </a:r>
            <a:r>
              <a:rPr lang="zh-CN" altLang="en-US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forestall other speakers, or interrupt others.</a:t>
            </a:r>
          </a:p>
          <a:p>
            <a:r>
              <a:rPr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Superiors</a:t>
            </a:r>
            <a:r>
              <a:rPr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 say</a:t>
            </a:r>
            <a:r>
              <a:rPr lang="zh-CN" altLang="en-US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first </a:t>
            </a:r>
          </a:p>
          <a:p>
            <a:r>
              <a:rPr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Seniors</a:t>
            </a:r>
            <a:r>
              <a:rPr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 say first.</a:t>
            </a:r>
          </a:p>
          <a:p>
            <a:r>
              <a:rPr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Less </a:t>
            </a:r>
            <a:r>
              <a:rPr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TALKING</a:t>
            </a:r>
            <a:r>
              <a:rPr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 more</a:t>
            </a:r>
            <a:r>
              <a:rPr lang="zh-CN" altLang="en-US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LISTENING</a:t>
            </a:r>
          </a:p>
          <a:p>
            <a:r>
              <a:rPr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Do not </a:t>
            </a:r>
            <a:r>
              <a:rPr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correct each other</a:t>
            </a:r>
          </a:p>
          <a:p>
            <a:r>
              <a:rPr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Do not</a:t>
            </a:r>
            <a:r>
              <a:rPr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 query each other</a:t>
            </a:r>
          </a:p>
          <a:p>
            <a:r>
              <a:rPr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Do</a:t>
            </a:r>
            <a:r>
              <a:rPr lang="zh-CN" altLang="en-US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lang="en-US" altLang="zh-CN" sz="20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not </a:t>
            </a:r>
            <a:r>
              <a:rPr lang="en-US" altLang="zh-CN" sz="2000" b="1" dirty="0">
                <a:latin typeface="Kaiti SC" panose="02010600040101010101" pitchFamily="2" charset="-122"/>
                <a:ea typeface="Kaiti SC" panose="02010600040101010101" pitchFamily="2" charset="-122"/>
              </a:rPr>
              <a:t>mocking others</a:t>
            </a:r>
            <a:endParaRPr lang="zh-CN" altLang="en-US" sz="1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200000"/>
              </a:lnSpc>
            </a:pPr>
            <a:endParaRPr lang="zh-CN" altLang="en-US" sz="12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5369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14:window dir="vert"/>
      </p:transition>
    </mc:Choice>
    <mc:Fallback xmlns="">
      <p:transition spd="slow" advTm="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218167" cy="6858000"/>
          </a:xfrm>
          <a:prstGeom prst="rect">
            <a:avLst/>
          </a:prstGeom>
        </p:spPr>
      </p:pic>
      <p:pic>
        <p:nvPicPr>
          <p:cNvPr id="6" name="PA_库_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609960" y="-1344828"/>
            <a:ext cx="3616427" cy="954765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653" b="97717" l="0" r="9802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2785" y="2397210"/>
            <a:ext cx="2066719" cy="2063579"/>
          </a:xfrm>
          <a:prstGeom prst="rect">
            <a:avLst/>
          </a:prstGeom>
        </p:spPr>
      </p:pic>
      <p:pic>
        <p:nvPicPr>
          <p:cNvPr id="8" name="PA_库_图片 4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748"/>
          <a:stretch/>
        </p:blipFill>
        <p:spPr>
          <a:xfrm>
            <a:off x="8873605" y="352938"/>
            <a:ext cx="3344562" cy="5657850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5330131" y="2452989"/>
            <a:ext cx="27214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66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02</a:t>
            </a:r>
            <a:endParaRPr lang="zh-CN" altLang="en-US" sz="6600" b="1" dirty="0"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400670" y="2397210"/>
            <a:ext cx="5621555" cy="19522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en-US" altLang="zh-CN" sz="4800" b="1" dirty="0">
                <a:latin typeface="Kaiti SC Black" panose="02010600040101010101" pitchFamily="2" charset="-122"/>
                <a:ea typeface="Kaiti SC Black" panose="02010600040101010101" pitchFamily="2" charset="-122"/>
                <a:cs typeface="Times New Roman"/>
                <a:sym typeface="Arial" panose="020B0604020202020204" pitchFamily="34" charset="0"/>
              </a:rPr>
              <a:t>Chinese Relationship Society</a:t>
            </a:r>
          </a:p>
        </p:txBody>
      </p:sp>
    </p:spTree>
    <p:extLst>
      <p:ext uri="{BB962C8B-B14F-4D97-AF65-F5344CB8AC3E}">
        <p14:creationId xmlns:p14="http://schemas.microsoft.com/office/powerpoint/2010/main" val="3826966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0">
        <p:blinds dir="vert"/>
      </p:transition>
    </mc:Choice>
    <mc:Fallback xmlns="">
      <p:transition spd="slow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6167" y="0"/>
            <a:ext cx="12218167" cy="6858000"/>
          </a:xfrm>
          <a:prstGeom prst="rect">
            <a:avLst/>
          </a:prstGeom>
        </p:spPr>
      </p:pic>
      <p:sp>
        <p:nvSpPr>
          <p:cNvPr id="34" name="矩形 33"/>
          <p:cNvSpPr/>
          <p:nvPr/>
        </p:nvSpPr>
        <p:spPr>
          <a:xfrm>
            <a:off x="6416534" y="2522895"/>
            <a:ext cx="4926228" cy="6030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zh-CN" altLang="en-US" sz="1200" dirty="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>
              <a:lnSpc>
                <a:spcPct val="150000"/>
              </a:lnSpc>
            </a:pPr>
            <a:endParaRPr lang="zh-CN" altLang="en-US" sz="1200" dirty="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6416534" y="2317433"/>
            <a:ext cx="2976848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4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Relatives </a:t>
            </a:r>
          </a:p>
        </p:txBody>
      </p:sp>
      <p:sp>
        <p:nvSpPr>
          <p:cNvPr id="36" name="矩形 35"/>
          <p:cNvSpPr/>
          <p:nvPr/>
        </p:nvSpPr>
        <p:spPr>
          <a:xfrm>
            <a:off x="6416534" y="4438001"/>
            <a:ext cx="4926228" cy="8800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zh-CN" altLang="en-US" sz="1200" dirty="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>
              <a:lnSpc>
                <a:spcPct val="150000"/>
              </a:lnSpc>
            </a:pPr>
            <a:endParaRPr lang="zh-CN" altLang="en-US" sz="1200" dirty="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>
              <a:lnSpc>
                <a:spcPct val="150000"/>
              </a:lnSpc>
            </a:pPr>
            <a:endParaRPr lang="zh-CN" altLang="en-US" sz="1200" dirty="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6416533" y="4027126"/>
            <a:ext cx="4071357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4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Friends</a:t>
            </a:r>
          </a:p>
        </p:txBody>
      </p:sp>
      <p:grpSp>
        <p:nvGrpSpPr>
          <p:cNvPr id="9" name="组合 49">
            <a:extLst>
              <a:ext uri="{FF2B5EF4-FFF2-40B4-BE49-F238E27FC236}">
                <a16:creationId xmlns:a16="http://schemas.microsoft.com/office/drawing/2014/main" xmlns="" id="{C6769DFD-6829-42CF-BDB4-8F526A5E88C7}"/>
              </a:ext>
            </a:extLst>
          </p:cNvPr>
          <p:cNvGrpSpPr/>
          <p:nvPr/>
        </p:nvGrpSpPr>
        <p:grpSpPr>
          <a:xfrm>
            <a:off x="4597112" y="2221970"/>
            <a:ext cx="1207520" cy="1207030"/>
            <a:chOff x="0" y="0"/>
            <a:chExt cx="2373418" cy="2378746"/>
          </a:xfrm>
        </p:grpSpPr>
        <p:sp>
          <p:nvSpPr>
            <p:cNvPr id="12" name="椭圆 53">
              <a:extLst>
                <a:ext uri="{FF2B5EF4-FFF2-40B4-BE49-F238E27FC236}">
                  <a16:creationId xmlns:a16="http://schemas.microsoft.com/office/drawing/2014/main" xmlns="" id="{62C0261E-EB52-4EC8-B3E6-0F245C8162B0}"/>
                </a:ext>
              </a:extLst>
            </p:cNvPr>
            <p:cNvSpPr/>
            <p:nvPr/>
          </p:nvSpPr>
          <p:spPr>
            <a:xfrm>
              <a:off x="107407" y="110071"/>
              <a:ext cx="2158604" cy="2158604"/>
            </a:xfrm>
            <a:prstGeom prst="ellipse">
              <a:avLst/>
            </a:prstGeom>
            <a:noFill/>
            <a:ln w="19050" cap="flat" cmpd="sng">
              <a:solidFill>
                <a:schemeClr val="bg1">
                  <a:lumMod val="5000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/>
            <a:lstStyle/>
            <a:p>
              <a:pPr lvl="0" algn="ctr" eaLnBrk="1" hangingPunct="1">
                <a:buNone/>
              </a:pPr>
              <a:endParaRPr lang="zh-CN" altLang="zh-CN" dirty="0">
                <a:latin typeface="宋体" pitchFamily="2" charset="-122"/>
                <a:ea typeface="宋体" pitchFamily="2" charset="-122"/>
                <a:sym typeface="宋体" pitchFamily="2" charset="-122"/>
              </a:endParaRPr>
            </a:p>
          </p:txBody>
        </p:sp>
        <p:sp>
          <p:nvSpPr>
            <p:cNvPr id="13" name="椭圆 1">
              <a:extLst>
                <a:ext uri="{FF2B5EF4-FFF2-40B4-BE49-F238E27FC236}">
                  <a16:creationId xmlns:a16="http://schemas.microsoft.com/office/drawing/2014/main" xmlns="" id="{AA6E4F83-27CE-4AEE-A472-83FE97B35A44}"/>
                </a:ext>
              </a:extLst>
            </p:cNvPr>
            <p:cNvSpPr/>
            <p:nvPr/>
          </p:nvSpPr>
          <p:spPr>
            <a:xfrm>
              <a:off x="0" y="0"/>
              <a:ext cx="2373418" cy="2378746"/>
            </a:xfrm>
            <a:custGeom>
              <a:avLst/>
              <a:gdLst>
                <a:gd name="txL" fmla="*/ 0 w 2373418"/>
                <a:gd name="txT" fmla="*/ 0 h 2378746"/>
                <a:gd name="txR" fmla="*/ 2373418 w 2373418"/>
                <a:gd name="txB" fmla="*/ 2378746 h 2378746"/>
              </a:gdLst>
              <a:ahLst/>
              <a:cxnLst>
                <a:cxn ang="0">
                  <a:pos x="1189373" y="0"/>
                </a:cxn>
                <a:cxn ang="0">
                  <a:pos x="1189373" y="287688"/>
                </a:cxn>
                <a:cxn ang="0">
                  <a:pos x="287688" y="1189373"/>
                </a:cxn>
                <a:cxn ang="0">
                  <a:pos x="1189373" y="2091058"/>
                </a:cxn>
                <a:cxn ang="0">
                  <a:pos x="2084369" y="1294891"/>
                </a:cxn>
                <a:cxn ang="0">
                  <a:pos x="2373418" y="1294891"/>
                </a:cxn>
                <a:cxn ang="0">
                  <a:pos x="1189373" y="2378746"/>
                </a:cxn>
                <a:cxn ang="0">
                  <a:pos x="0" y="1189373"/>
                </a:cxn>
                <a:cxn ang="0">
                  <a:pos x="1189373" y="0"/>
                </a:cxn>
              </a:cxnLst>
              <a:rect l="txL" t="txT" r="txR" b="txB"/>
              <a:pathLst>
                <a:path w="2373418" h="2378746">
                  <a:moveTo>
                    <a:pt x="1189373" y="0"/>
                  </a:moveTo>
                  <a:lnTo>
                    <a:pt x="1189373" y="287688"/>
                  </a:lnTo>
                  <a:cubicBezTo>
                    <a:pt x="691386" y="287688"/>
                    <a:pt x="287688" y="691386"/>
                    <a:pt x="287688" y="1189373"/>
                  </a:cubicBezTo>
                  <a:cubicBezTo>
                    <a:pt x="287688" y="1687360"/>
                    <a:pt x="691386" y="2091058"/>
                    <a:pt x="1189373" y="2091058"/>
                  </a:cubicBezTo>
                  <a:cubicBezTo>
                    <a:pt x="1651642" y="2091058"/>
                    <a:pt x="2032663" y="1743194"/>
                    <a:pt x="2084369" y="1294891"/>
                  </a:cubicBezTo>
                  <a:lnTo>
                    <a:pt x="2373418" y="1294891"/>
                  </a:lnTo>
                  <a:cubicBezTo>
                    <a:pt x="2320695" y="1902370"/>
                    <a:pt x="1810666" y="2378746"/>
                    <a:pt x="1189373" y="2378746"/>
                  </a:cubicBezTo>
                  <a:cubicBezTo>
                    <a:pt x="532500" y="2378746"/>
                    <a:pt x="0" y="1846246"/>
                    <a:pt x="0" y="1189373"/>
                  </a:cubicBezTo>
                  <a:cubicBezTo>
                    <a:pt x="0" y="532500"/>
                    <a:pt x="532500" y="0"/>
                    <a:pt x="1189373" y="0"/>
                  </a:cubicBezTo>
                  <a:close/>
                </a:path>
              </a:pathLst>
            </a:custGeom>
            <a:solidFill>
              <a:srgbClr val="649A8D"/>
            </a:solidFill>
            <a:ln w="9525">
              <a:solidFill>
                <a:srgbClr val="649A8D"/>
              </a:solidFill>
            </a:ln>
          </p:spPr>
          <p:txBody>
            <a:bodyPr/>
            <a:lstStyle/>
            <a:p>
              <a:endParaRPr lang="zh-CN" altLang="en-US" dirty="0"/>
            </a:p>
          </p:txBody>
        </p:sp>
      </p:grpSp>
      <p:grpSp>
        <p:nvGrpSpPr>
          <p:cNvPr id="14" name="组合 57">
            <a:extLst>
              <a:ext uri="{FF2B5EF4-FFF2-40B4-BE49-F238E27FC236}">
                <a16:creationId xmlns:a16="http://schemas.microsoft.com/office/drawing/2014/main" xmlns="" id="{6146CF1E-CB62-4D3E-8D4A-759A0541F882}"/>
              </a:ext>
            </a:extLst>
          </p:cNvPr>
          <p:cNvGrpSpPr/>
          <p:nvPr/>
        </p:nvGrpSpPr>
        <p:grpSpPr>
          <a:xfrm>
            <a:off x="4635913" y="3837795"/>
            <a:ext cx="1168719" cy="1178881"/>
            <a:chOff x="0" y="0"/>
            <a:chExt cx="2126625" cy="2129124"/>
          </a:xfrm>
        </p:grpSpPr>
        <p:sp>
          <p:nvSpPr>
            <p:cNvPr id="15" name="椭圆 58">
              <a:extLst>
                <a:ext uri="{FF2B5EF4-FFF2-40B4-BE49-F238E27FC236}">
                  <a16:creationId xmlns:a16="http://schemas.microsoft.com/office/drawing/2014/main" xmlns="" id="{2164E2E6-0F17-4A65-B777-3D37AA5A6731}"/>
                </a:ext>
              </a:extLst>
            </p:cNvPr>
            <p:cNvSpPr/>
            <p:nvPr/>
          </p:nvSpPr>
          <p:spPr>
            <a:xfrm>
              <a:off x="0" y="0"/>
              <a:ext cx="2025824" cy="2025823"/>
            </a:xfrm>
            <a:prstGeom prst="ellipse">
              <a:avLst/>
            </a:prstGeom>
            <a:noFill/>
            <a:ln w="19050" cap="flat" cmpd="sng">
              <a:solidFill>
                <a:schemeClr val="bg1">
                  <a:lumMod val="5000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/>
            <a:lstStyle/>
            <a:p>
              <a:pPr lvl="0" algn="ctr" eaLnBrk="1" hangingPunct="1">
                <a:buNone/>
              </a:pPr>
              <a:endParaRPr lang="zh-CN" altLang="zh-CN" dirty="0">
                <a:latin typeface="宋体" pitchFamily="2" charset="-122"/>
                <a:ea typeface="宋体" pitchFamily="2" charset="-122"/>
                <a:sym typeface="宋体" pitchFamily="2" charset="-122"/>
              </a:endParaRPr>
            </a:p>
          </p:txBody>
        </p:sp>
        <p:sp>
          <p:nvSpPr>
            <p:cNvPr id="16" name="椭圆 1">
              <a:extLst>
                <a:ext uri="{FF2B5EF4-FFF2-40B4-BE49-F238E27FC236}">
                  <a16:creationId xmlns:a16="http://schemas.microsoft.com/office/drawing/2014/main" xmlns="" id="{6DC84509-AF51-4A92-B0C4-27333B890B95}"/>
                </a:ext>
              </a:extLst>
            </p:cNvPr>
            <p:cNvSpPr/>
            <p:nvPr/>
          </p:nvSpPr>
          <p:spPr>
            <a:xfrm>
              <a:off x="37794" y="1111940"/>
              <a:ext cx="2088831" cy="1017184"/>
            </a:xfrm>
            <a:custGeom>
              <a:avLst/>
              <a:gdLst>
                <a:gd name="txL" fmla="*/ 0 w 2088831"/>
                <a:gd name="txT" fmla="*/ 0 h 1017184"/>
                <a:gd name="txR" fmla="*/ 2088831 w 2088831"/>
                <a:gd name="txB" fmla="*/ 1017184 h 1017184"/>
              </a:gdLst>
              <a:ahLst/>
              <a:cxnLst>
                <a:cxn ang="0">
                  <a:pos x="1817562" y="0"/>
                </a:cxn>
                <a:cxn ang="0">
                  <a:pos x="2088831" y="0"/>
                </a:cxn>
                <a:cxn ang="0">
                  <a:pos x="977619" y="1017184"/>
                </a:cxn>
                <a:cxn ang="0">
                  <a:pos x="0" y="439399"/>
                </a:cxn>
                <a:cxn ang="0">
                  <a:pos x="248210" y="323051"/>
                </a:cxn>
                <a:cxn ang="0">
                  <a:pos x="977619" y="747193"/>
                </a:cxn>
                <a:cxn ang="0">
                  <a:pos x="1817562" y="0"/>
                </a:cxn>
              </a:cxnLst>
              <a:rect l="txL" t="txT" r="txR" b="txB"/>
              <a:pathLst>
                <a:path w="2088831" h="1017184">
                  <a:moveTo>
                    <a:pt x="1817562" y="0"/>
                  </a:moveTo>
                  <a:lnTo>
                    <a:pt x="2088831" y="0"/>
                  </a:lnTo>
                  <a:cubicBezTo>
                    <a:pt x="2039351" y="570111"/>
                    <a:pt x="1560695" y="1017184"/>
                    <a:pt x="977619" y="1017184"/>
                  </a:cubicBezTo>
                  <a:cubicBezTo>
                    <a:pt x="556457" y="1017184"/>
                    <a:pt x="189775" y="783931"/>
                    <a:pt x="0" y="439399"/>
                  </a:cubicBezTo>
                  <a:lnTo>
                    <a:pt x="248210" y="323051"/>
                  </a:lnTo>
                  <a:cubicBezTo>
                    <a:pt x="391494" y="577373"/>
                    <a:pt x="664725" y="747193"/>
                    <a:pt x="977619" y="747193"/>
                  </a:cubicBezTo>
                  <a:cubicBezTo>
                    <a:pt x="1411453" y="747193"/>
                    <a:pt x="1769037" y="420726"/>
                    <a:pt x="1817562" y="0"/>
                  </a:cubicBezTo>
                  <a:close/>
                </a:path>
              </a:pathLst>
            </a:custGeom>
            <a:solidFill>
              <a:srgbClr val="649A8D"/>
            </a:solidFill>
            <a:ln w="9525">
              <a:solidFill>
                <a:srgbClr val="649A8D"/>
              </a:solidFill>
            </a:ln>
          </p:spPr>
          <p:txBody>
            <a:bodyPr/>
            <a:lstStyle/>
            <a:p>
              <a:endParaRPr lang="zh-CN" altLang="en-US"/>
            </a:p>
          </p:txBody>
        </p:sp>
      </p:grpSp>
      <p:pic>
        <p:nvPicPr>
          <p:cNvPr id="19" name="PA_库_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49296" y="2656397"/>
            <a:ext cx="3169630" cy="248032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122" name="Picture 2" descr="茶｜LOFTER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585"/>
          <a:stretch/>
        </p:blipFill>
        <p:spPr bwMode="auto">
          <a:xfrm>
            <a:off x="1547935" y="1697459"/>
            <a:ext cx="2496846" cy="35361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文本框 17">
            <a:extLst>
              <a:ext uri="{FF2B5EF4-FFF2-40B4-BE49-F238E27FC236}">
                <a16:creationId xmlns:a16="http://schemas.microsoft.com/office/drawing/2014/main" xmlns="" id="{64A68086-892D-1C48-9CCA-B4210DA44B1D}"/>
              </a:ext>
            </a:extLst>
          </p:cNvPr>
          <p:cNvSpPr txBox="1"/>
          <p:nvPr/>
        </p:nvSpPr>
        <p:spPr>
          <a:xfrm>
            <a:off x="3548803" y="843842"/>
            <a:ext cx="81575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64326" fontAlgn="auto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altLang="zh-CN" sz="4800" b="1" dirty="0">
                <a:solidFill>
                  <a:srgbClr val="C00000"/>
                </a:solidFill>
                <a:latin typeface="Kaiti SC Black" panose="02010600040101010101" pitchFamily="2" charset="-122"/>
                <a:ea typeface="Kaiti SC Black" panose="02010600040101010101" pitchFamily="2" charset="-122"/>
                <a:sym typeface="Arial" panose="020B0604020202020204" pitchFamily="34" charset="0"/>
              </a:rPr>
              <a:t>What is Relationship Society?</a:t>
            </a:r>
            <a:endParaRPr lang="en-GB" altLang="zh-CN" sz="4800" b="1" dirty="0">
              <a:solidFill>
                <a:srgbClr val="C00000"/>
              </a:solidFill>
              <a:latin typeface="Kaiti SC Black" panose="02010600040101010101" pitchFamily="2" charset="-122"/>
              <a:ea typeface="Kaiti SC Black" panose="02010600040101010101" pitchFamily="2" charset="-122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585502"/>
      </p:ext>
    </p:extLst>
  </p:cSld>
  <p:clrMapOvr>
    <a:masterClrMapping/>
  </p:clrMapOvr>
  <p:transition spd="slow" advTm="0">
    <p:comb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10360" y="0"/>
            <a:ext cx="12474894" cy="6999509"/>
          </a:xfrm>
          <a:prstGeom prst="rect">
            <a:avLst/>
          </a:prstGeom>
        </p:spPr>
      </p:pic>
      <p:grpSp>
        <p:nvGrpSpPr>
          <p:cNvPr id="3" name="组合 2">
            <a:extLst>
              <a:ext uri="{FF2B5EF4-FFF2-40B4-BE49-F238E27FC236}">
                <a16:creationId xmlns:a16="http://schemas.microsoft.com/office/drawing/2014/main" xmlns="" id="{EF0F91A4-F472-49D6-A928-FFD3B1828454}"/>
              </a:ext>
            </a:extLst>
          </p:cNvPr>
          <p:cNvGrpSpPr/>
          <p:nvPr/>
        </p:nvGrpSpPr>
        <p:grpSpPr>
          <a:xfrm>
            <a:off x="-110360" y="1482966"/>
            <a:ext cx="12443362" cy="3919967"/>
            <a:chOff x="-132319" y="1496184"/>
            <a:chExt cx="12443362" cy="3919967"/>
          </a:xfrm>
        </p:grpSpPr>
        <p:pic>
          <p:nvPicPr>
            <p:cNvPr id="4" name="图片 3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9620" t="26666" r="555" b="28288"/>
            <a:stretch/>
          </p:blipFill>
          <p:spPr>
            <a:xfrm>
              <a:off x="-132319" y="1496184"/>
              <a:ext cx="1083487" cy="3815088"/>
            </a:xfrm>
            <a:prstGeom prst="rect">
              <a:avLst/>
            </a:prstGeom>
          </p:spPr>
        </p:pic>
        <p:pic>
          <p:nvPicPr>
            <p:cNvPr id="5" name="图片 4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9620" t="26666" r="555" b="28288"/>
            <a:stretch/>
          </p:blipFill>
          <p:spPr>
            <a:xfrm rot="10800000">
              <a:off x="11227556" y="1601063"/>
              <a:ext cx="1083487" cy="3815088"/>
            </a:xfrm>
            <a:prstGeom prst="rect">
              <a:avLst/>
            </a:prstGeom>
          </p:spPr>
        </p:pic>
      </p:grpSp>
      <p:pic>
        <p:nvPicPr>
          <p:cNvPr id="14" name="图片 13">
            <a:extLst>
              <a:ext uri="{FF2B5EF4-FFF2-40B4-BE49-F238E27FC236}">
                <a16:creationId xmlns:a16="http://schemas.microsoft.com/office/drawing/2014/main" xmlns="" id="{D3D0F4FF-6912-D645-9EFB-A0FD5989D7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71800" y="1091018"/>
            <a:ext cx="7668185" cy="5766982"/>
          </a:xfrm>
          <a:prstGeom prst="rect">
            <a:avLst/>
          </a:prstGeom>
        </p:spPr>
      </p:pic>
      <p:pic>
        <p:nvPicPr>
          <p:cNvPr id="6" name="PA_库_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98155" y="-2295200"/>
            <a:ext cx="842740" cy="610150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矩形 6"/>
          <p:cNvSpPr/>
          <p:nvPr/>
        </p:nvSpPr>
        <p:spPr>
          <a:xfrm>
            <a:off x="3373930" y="432385"/>
            <a:ext cx="588052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kumimoji="1" lang="en-US" altLang="zh-CN" sz="3600" b="1" dirty="0">
                <a:solidFill>
                  <a:srgbClr val="FFFFFF"/>
                </a:solidFill>
                <a:latin typeface="Kaiti SC Black" panose="02010600040101010101" pitchFamily="2" charset="-122"/>
                <a:ea typeface="Kaiti SC Black" panose="02010600040101010101" pitchFamily="2" charset="-122"/>
              </a:rPr>
              <a:t>Chinese Relative Title Map</a:t>
            </a:r>
            <a:endParaRPr kumimoji="1" lang="zh-CN" altLang="en-US" sz="3600" b="1" dirty="0">
              <a:solidFill>
                <a:srgbClr val="FFFFFF"/>
              </a:solidFill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  <p:sp>
        <p:nvSpPr>
          <p:cNvPr id="8" name="矩形 7"/>
          <p:cNvSpPr>
            <a:spLocks noChangeArrowheads="1"/>
          </p:cNvSpPr>
          <p:nvPr/>
        </p:nvSpPr>
        <p:spPr bwMode="auto">
          <a:xfrm>
            <a:off x="2130332" y="4759214"/>
            <a:ext cx="8367724" cy="584775"/>
          </a:xfrm>
          <a:prstGeom prst="rect">
            <a:avLst/>
          </a:prstGeom>
          <a:solidFill>
            <a:srgbClr val="FFC000"/>
          </a:solidFill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9pPr>
          </a:lstStyle>
          <a:p>
            <a:pPr algn="ctr"/>
            <a:r>
              <a:rPr kumimoji="1" lang="en-US" altLang="zh-CN" sz="3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1982: Every couple can only have </a:t>
            </a:r>
            <a:r>
              <a:rPr kumimoji="1" lang="en-US" altLang="zh-CN" sz="3200" b="1" dirty="0">
                <a:solidFill>
                  <a:srgbClr val="FF0000"/>
                </a:solidFill>
                <a:latin typeface="Kaiti SC Black" panose="02010600040101010101" pitchFamily="2" charset="-122"/>
                <a:ea typeface="Kaiti SC Black" panose="02010600040101010101" pitchFamily="2" charset="-122"/>
              </a:rPr>
              <a:t>one child.</a:t>
            </a:r>
            <a:endParaRPr kumimoji="1" lang="zh-CN" altLang="en-US" sz="3200" b="1" dirty="0">
              <a:solidFill>
                <a:srgbClr val="FF0000"/>
              </a:solidFill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4636048" y="1717661"/>
            <a:ext cx="98372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kumimoji="1" lang="en-US" altLang="zh-CN" sz="2400" dirty="0"/>
              <a:t>Father</a:t>
            </a:r>
            <a:endParaRPr kumimoji="1" lang="zh-CN" altLang="en-US" sz="2400" dirty="0"/>
          </a:p>
        </p:txBody>
      </p:sp>
      <p:sp>
        <p:nvSpPr>
          <p:cNvPr id="11" name="文本框 10"/>
          <p:cNvSpPr txBox="1"/>
          <p:nvPr/>
        </p:nvSpPr>
        <p:spPr>
          <a:xfrm>
            <a:off x="5969548" y="1752320"/>
            <a:ext cx="119452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kumimoji="1" lang="en-US" altLang="zh-CN" sz="2400" dirty="0"/>
              <a:t>Mother</a:t>
            </a:r>
            <a:endParaRPr kumimoji="1" lang="zh-CN" altLang="en-US" sz="2400" dirty="0"/>
          </a:p>
        </p:txBody>
      </p:sp>
      <p:sp>
        <p:nvSpPr>
          <p:cNvPr id="12" name="同心圆 11"/>
          <p:cNvSpPr/>
          <p:nvPr/>
        </p:nvSpPr>
        <p:spPr>
          <a:xfrm>
            <a:off x="5036149" y="3203091"/>
            <a:ext cx="1616115" cy="1399654"/>
          </a:xfrm>
          <a:prstGeom prst="donut">
            <a:avLst>
              <a:gd name="adj" fmla="val 7248"/>
            </a:avLst>
          </a:prstGeom>
          <a:solidFill>
            <a:srgbClr val="C0504D"/>
          </a:solidFill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8021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0">
        <p14:prism isInverted="1"/>
      </p:transition>
    </mc:Choice>
    <mc:Fallback xmlns="">
      <p:transition spd="slow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6835" y="0"/>
            <a:ext cx="5505165" cy="2834886"/>
          </a:xfrm>
          <a:prstGeom prst="rect">
            <a:avLst/>
          </a:prstGeom>
        </p:spPr>
      </p:pic>
      <p:pic>
        <p:nvPicPr>
          <p:cNvPr id="8" name="PA_库_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969501" y="-2251062"/>
            <a:ext cx="844480" cy="55791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0" name="矩形 9"/>
          <p:cNvSpPr>
            <a:spLocks noChangeArrowheads="1"/>
          </p:cNvSpPr>
          <p:nvPr/>
        </p:nvSpPr>
        <p:spPr bwMode="auto">
          <a:xfrm>
            <a:off x="6705367" y="2717544"/>
            <a:ext cx="5659404" cy="4278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3200" dirty="0">
                <a:solidFill>
                  <a:srgbClr val="800000"/>
                </a:solidFill>
                <a:latin typeface="Times New Roman"/>
                <a:ea typeface="微软雅黑" panose="020B0503020204020204" pitchFamily="34" charset="-122"/>
                <a:cs typeface="Times New Roman"/>
                <a:sym typeface="Arial" panose="020B0604020202020204" pitchFamily="34" charset="0"/>
              </a:rPr>
              <a:t>In the 20th century, Chinese people were more inclined to solve problems through relationships than to go through legal procedures.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endParaRPr lang="en-US" altLang="zh-CN" sz="2800" dirty="0">
              <a:solidFill>
                <a:schemeClr val="bg1"/>
              </a:solidFill>
              <a:latin typeface="Times New Roman"/>
              <a:ea typeface="微软雅黑" panose="020B0503020204020204" pitchFamily="34" charset="-122"/>
              <a:cs typeface="Times New Roman"/>
              <a:sym typeface="Arial" panose="020B0604020202020204" pitchFamily="34" charset="0"/>
            </a:endParaRPr>
          </a:p>
          <a:p>
            <a:pPr marL="342900" indent="-342900" algn="just">
              <a:spcBef>
                <a:spcPts val="0"/>
              </a:spcBef>
              <a:spcAft>
                <a:spcPts val="0"/>
              </a:spcAft>
              <a:buFont typeface="Arial"/>
              <a:buChar char="•"/>
            </a:pPr>
            <a:r>
              <a:rPr lang="en-US" altLang="zh-CN" sz="2800" dirty="0">
                <a:solidFill>
                  <a:schemeClr val="bg1"/>
                </a:solidFill>
                <a:latin typeface="Times New Roman"/>
                <a:ea typeface="微软雅黑" panose="020B0503020204020204" pitchFamily="34" charset="-122"/>
                <a:cs typeface="Times New Roman"/>
                <a:sym typeface="Arial" panose="020B0604020202020204" pitchFamily="34" charset="0"/>
              </a:rPr>
              <a:t>Traffic accident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endParaRPr lang="en-US" altLang="zh-CN" sz="2800" b="1" dirty="0">
              <a:solidFill>
                <a:schemeClr val="bg1"/>
              </a:solidFill>
              <a:latin typeface="Times New Roman"/>
              <a:ea typeface="微软雅黑" panose="020B0503020204020204" pitchFamily="34" charset="-122"/>
              <a:cs typeface="Times New Roman"/>
              <a:sym typeface="Arial" panose="020B0604020202020204" pitchFamily="34" charset="0"/>
            </a:endParaRPr>
          </a:p>
          <a:p>
            <a:pPr algn="just">
              <a:spcBef>
                <a:spcPts val="0"/>
              </a:spcBef>
              <a:spcAft>
                <a:spcPts val="0"/>
              </a:spcAft>
            </a:pPr>
            <a:endParaRPr lang="en-US" altLang="zh-CN" sz="2800" b="1" dirty="0">
              <a:solidFill>
                <a:schemeClr val="bg1"/>
              </a:solidFill>
              <a:latin typeface="Times New Roman"/>
              <a:ea typeface="微软雅黑" panose="020B0503020204020204" pitchFamily="34" charset="-122"/>
              <a:cs typeface="Times New Roman"/>
              <a:sym typeface="Arial" panose="020B0604020202020204" pitchFamily="34" charset="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602189" y="209200"/>
            <a:ext cx="54824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kumimoji="1" lang="en-US" altLang="zh-CN" sz="3600" b="1" dirty="0">
                <a:solidFill>
                  <a:srgbClr val="FFFFFF"/>
                </a:solidFill>
                <a:latin typeface="Kaiti SC Black" panose="02010600040101010101" pitchFamily="2" charset="-122"/>
                <a:ea typeface="Kaiti SC Black" panose="02010600040101010101" pitchFamily="2" charset="-122"/>
              </a:rPr>
              <a:t>Interpersonal Relationship</a:t>
            </a:r>
            <a:endParaRPr kumimoji="1" lang="zh-CN" altLang="en-US" sz="3600" b="1" dirty="0">
              <a:solidFill>
                <a:srgbClr val="FFFFFF"/>
              </a:solidFill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  <p:pic>
        <p:nvPicPr>
          <p:cNvPr id="14" name="图片 13">
            <a:extLst>
              <a:ext uri="{FF2B5EF4-FFF2-40B4-BE49-F238E27FC236}">
                <a16:creationId xmlns:a16="http://schemas.microsoft.com/office/drawing/2014/main" xmlns="" id="{45C26041-7823-EA42-9EC6-5C0FFA0AEA8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279" y="2006365"/>
            <a:ext cx="6446732" cy="4079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900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0">
        <p14:doors dir="vert"/>
      </p:transition>
    </mc:Choice>
    <mc:Fallback xmlns="">
      <p:transition spd="slow" advTm="0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5946354" y="1270463"/>
            <a:ext cx="2673726" cy="1408656"/>
            <a:chOff x="8295330" y="3130258"/>
            <a:chExt cx="1234327" cy="1408656"/>
          </a:xfrm>
        </p:grpSpPr>
        <p:sp>
          <p:nvSpPr>
            <p:cNvPr id="7" name="矩形 6"/>
            <p:cNvSpPr/>
            <p:nvPr/>
          </p:nvSpPr>
          <p:spPr>
            <a:xfrm>
              <a:off x="8295330" y="3130258"/>
              <a:ext cx="1217930" cy="12045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文本框 7"/>
            <p:cNvSpPr txBox="1"/>
            <p:nvPr/>
          </p:nvSpPr>
          <p:spPr>
            <a:xfrm>
              <a:off x="8306338" y="3400141"/>
              <a:ext cx="1223319" cy="11387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4000" b="1" dirty="0">
                  <a:solidFill>
                    <a:srgbClr val="C00000"/>
                  </a:solidFill>
                  <a:latin typeface="Kaiti SC Black" panose="02010600040101010101" pitchFamily="2" charset="-122"/>
                  <a:ea typeface="Kaiti SC Black" panose="02010600040101010101" pitchFamily="2" charset="-122"/>
                  <a:sym typeface="Arial" panose="020B0604020202020204" pitchFamily="34" charset="0"/>
                </a:rPr>
                <a:t>Gift Money</a:t>
              </a:r>
              <a:endParaRPr lang="zh-CN" altLang="en-US" sz="4000" b="1" dirty="0">
                <a:solidFill>
                  <a:srgbClr val="C00000"/>
                </a:solidFill>
                <a:latin typeface="Kaiti SC Black" panose="02010600040101010101" pitchFamily="2" charset="-122"/>
                <a:ea typeface="Kaiti SC Black" panose="02010600040101010101" pitchFamily="2" charset="-122"/>
                <a:sym typeface="Arial" panose="020B0604020202020204" pitchFamily="34" charset="0"/>
              </a:endParaRPr>
            </a:p>
            <a:p>
              <a:endParaRPr lang="en-US" altLang="zh-CN" sz="2800" b="1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1167758" y="4381362"/>
            <a:ext cx="3208022" cy="1331524"/>
            <a:chOff x="8304941" y="4558456"/>
            <a:chExt cx="1264312" cy="1331524"/>
          </a:xfrm>
        </p:grpSpPr>
        <p:sp>
          <p:nvSpPr>
            <p:cNvPr id="10" name="矩形 9"/>
            <p:cNvSpPr/>
            <p:nvPr/>
          </p:nvSpPr>
          <p:spPr>
            <a:xfrm>
              <a:off x="8304941" y="4558456"/>
              <a:ext cx="1217930" cy="12045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8345934" y="4751207"/>
              <a:ext cx="1223319" cy="11387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4000" b="1" dirty="0">
                  <a:solidFill>
                    <a:srgbClr val="C00000"/>
                  </a:solidFill>
                  <a:latin typeface="Kaiti SC Black" panose="02010600040101010101" pitchFamily="2" charset="-122"/>
                  <a:ea typeface="Kaiti SC Black" panose="02010600040101010101" pitchFamily="2" charset="-122"/>
                  <a:cs typeface="Arial"/>
                  <a:sym typeface="Arial" panose="020B0604020202020204" pitchFamily="34" charset="0"/>
                </a:rPr>
                <a:t>Have a Meal</a:t>
              </a:r>
              <a:endParaRPr lang="zh-CN" altLang="en-US" sz="4000" b="1" dirty="0">
                <a:solidFill>
                  <a:srgbClr val="C00000"/>
                </a:solidFill>
                <a:latin typeface="Kaiti SC Black" panose="02010600040101010101" pitchFamily="2" charset="-122"/>
                <a:ea typeface="Kaiti SC Black" panose="02010600040101010101" pitchFamily="2" charset="-122"/>
                <a:cs typeface="Arial"/>
                <a:sym typeface="Arial" panose="020B0604020202020204" pitchFamily="34" charset="0"/>
              </a:endParaRPr>
            </a:p>
            <a:p>
              <a:endParaRPr lang="zh-CN" altLang="en-US" sz="2800" b="1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pic>
        <p:nvPicPr>
          <p:cNvPr id="12" name="图片 11">
            <a:extLst>
              <a:ext uri="{FF2B5EF4-FFF2-40B4-BE49-F238E27FC236}">
                <a16:creationId xmlns:a16="http://schemas.microsoft.com/office/drawing/2014/main" xmlns="" id="{783B7C4E-E823-C345-BA5B-6280F047EB8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9614"/>
          <a:stretch/>
        </p:blipFill>
        <p:spPr>
          <a:xfrm>
            <a:off x="786283" y="520583"/>
            <a:ext cx="4834200" cy="2908417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xmlns="" id="{A4E05738-D277-CA42-A8B0-3C81763EC8D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6704"/>
          <a:stretch/>
        </p:blipFill>
        <p:spPr>
          <a:xfrm>
            <a:off x="6139915" y="3536402"/>
            <a:ext cx="5215361" cy="2894491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9422" y="0"/>
            <a:ext cx="426875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729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椭圆 7"/>
          <p:cNvSpPr/>
          <p:nvPr/>
        </p:nvSpPr>
        <p:spPr>
          <a:xfrm>
            <a:off x="9369867" y="4198062"/>
            <a:ext cx="2244811" cy="2320097"/>
          </a:xfrm>
          <a:prstGeom prst="ellipse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椭圆 8">
            <a:extLst>
              <a:ext uri="{FF2B5EF4-FFF2-40B4-BE49-F238E27FC236}">
                <a16:creationId xmlns:a16="http://schemas.microsoft.com/office/drawing/2014/main" xmlns="" id="{44502FDA-9D28-234F-8D2D-BB45CA3D63E2}"/>
              </a:ext>
            </a:extLst>
          </p:cNvPr>
          <p:cNvSpPr/>
          <p:nvPr/>
        </p:nvSpPr>
        <p:spPr>
          <a:xfrm>
            <a:off x="784472" y="1400545"/>
            <a:ext cx="1923824" cy="1157783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kumimoji="1" lang="en-US" altLang="zh-CN" sz="3200" b="1" dirty="0">
                <a:solidFill>
                  <a:srgbClr val="FFFFFF"/>
                </a:solidFill>
                <a:latin typeface="Kaiti SC Black" panose="02010600040101010101" pitchFamily="2" charset="-122"/>
                <a:ea typeface="Kaiti SC Black" panose="02010600040101010101" pitchFamily="2" charset="-122"/>
              </a:rPr>
              <a:t>WHY?</a:t>
            </a:r>
            <a:endParaRPr kumimoji="1" lang="zh-CN" altLang="en-US" sz="3200" b="1" dirty="0">
              <a:solidFill>
                <a:srgbClr val="FFFFFF"/>
              </a:solidFill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xmlns="" id="{3C16C413-C18C-3F48-BCD0-35942BA57A59}"/>
              </a:ext>
            </a:extLst>
          </p:cNvPr>
          <p:cNvSpPr/>
          <p:nvPr/>
        </p:nvSpPr>
        <p:spPr>
          <a:xfrm>
            <a:off x="814955" y="2691762"/>
            <a:ext cx="2396078" cy="2062103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algn="ctr"/>
            <a:r>
              <a:rPr kumimoji="1" lang="en-US" altLang="zh-CN" sz="3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Confucianism: Harmony is Most Precious</a:t>
            </a:r>
            <a:endParaRPr kumimoji="1" lang="zh-CN" altLang="en-US" sz="3200" b="1" dirty="0"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xmlns="" id="{025C4DAB-1379-1645-BE20-064C29781BAA}"/>
              </a:ext>
            </a:extLst>
          </p:cNvPr>
          <p:cNvSpPr/>
          <p:nvPr/>
        </p:nvSpPr>
        <p:spPr>
          <a:xfrm>
            <a:off x="282978" y="5142466"/>
            <a:ext cx="3895618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pPr algn="ctr"/>
            <a:r>
              <a:rPr kumimoji="1" lang="en-US" altLang="zh-CN" sz="3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High Litigation Costs</a:t>
            </a:r>
            <a:endParaRPr kumimoji="1" lang="zh-CN" altLang="en-US" sz="3200" b="1" dirty="0"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  <p:sp>
        <p:nvSpPr>
          <p:cNvPr id="12" name="右箭头 11">
            <a:extLst>
              <a:ext uri="{FF2B5EF4-FFF2-40B4-BE49-F238E27FC236}">
                <a16:creationId xmlns:a16="http://schemas.microsoft.com/office/drawing/2014/main" xmlns="" id="{ACA3CA55-3863-D749-9B24-349D4240A8CC}"/>
              </a:ext>
            </a:extLst>
          </p:cNvPr>
          <p:cNvSpPr/>
          <p:nvPr/>
        </p:nvSpPr>
        <p:spPr>
          <a:xfrm>
            <a:off x="3423684" y="2846292"/>
            <a:ext cx="1509824" cy="1165415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xmlns="" id="{C422685D-4329-544F-BECF-5AC1B4C15C88}"/>
              </a:ext>
            </a:extLst>
          </p:cNvPr>
          <p:cNvSpPr/>
          <p:nvPr/>
        </p:nvSpPr>
        <p:spPr>
          <a:xfrm>
            <a:off x="5002113" y="2167347"/>
            <a:ext cx="2913265" cy="3539430"/>
          </a:xfrm>
          <a:prstGeom prst="rect">
            <a:avLst/>
          </a:prstGeom>
          <a:solidFill>
            <a:srgbClr val="649A8D"/>
          </a:solidFill>
        </p:spPr>
        <p:txBody>
          <a:bodyPr wrap="square">
            <a:spAutoFit/>
          </a:bodyPr>
          <a:lstStyle/>
          <a:p>
            <a:r>
              <a:rPr kumimoji="1" lang="en-US" altLang="zh-CN" sz="3200" b="1" dirty="0">
                <a:solidFill>
                  <a:srgbClr val="C00000"/>
                </a:solidFill>
                <a:latin typeface="Kaiti SC Black" panose="02010600040101010101" pitchFamily="2" charset="-122"/>
                <a:ea typeface="Kaiti SC Black" panose="02010600040101010101" pitchFamily="2" charset="-122"/>
              </a:rPr>
              <a:t>Relationship</a:t>
            </a:r>
            <a:r>
              <a:rPr kumimoji="1" lang="en-US" altLang="zh-CN" sz="3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has gradually become an important means for people to solve problems</a:t>
            </a:r>
            <a:endParaRPr lang="zh-CN" altLang="en-US" sz="3200" b="1" dirty="0"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  <p:sp>
        <p:nvSpPr>
          <p:cNvPr id="14" name="右箭头 13">
            <a:extLst>
              <a:ext uri="{FF2B5EF4-FFF2-40B4-BE49-F238E27FC236}">
                <a16:creationId xmlns:a16="http://schemas.microsoft.com/office/drawing/2014/main" xmlns="" id="{545A1DDD-2EFB-6C4F-94F1-D34D6E5CFD24}"/>
              </a:ext>
            </a:extLst>
          </p:cNvPr>
          <p:cNvSpPr/>
          <p:nvPr/>
        </p:nvSpPr>
        <p:spPr>
          <a:xfrm>
            <a:off x="7983983" y="2832673"/>
            <a:ext cx="1509824" cy="1165415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xmlns="" id="{C778A7EA-5682-4D49-A060-ED0142C3E9C2}"/>
              </a:ext>
            </a:extLst>
          </p:cNvPr>
          <p:cNvSpPr/>
          <p:nvPr/>
        </p:nvSpPr>
        <p:spPr>
          <a:xfrm>
            <a:off x="9320896" y="2428428"/>
            <a:ext cx="2780820" cy="1569660"/>
          </a:xfrm>
          <a:prstGeom prst="rect">
            <a:avLst/>
          </a:prstGeom>
          <a:solidFill>
            <a:srgbClr val="FF949F"/>
          </a:solidFill>
        </p:spPr>
        <p:txBody>
          <a:bodyPr wrap="square">
            <a:spAutoFit/>
          </a:bodyPr>
          <a:lstStyle/>
          <a:p>
            <a:pPr algn="ctr"/>
            <a:r>
              <a:rPr lang="en-US" altLang="zh-CN" sz="3200" b="1" dirty="0">
                <a:solidFill>
                  <a:srgbClr val="8F1A12"/>
                </a:solidFill>
                <a:latin typeface="Kaiti SC Black" panose="02010600040101010101" pitchFamily="2" charset="-122"/>
                <a:ea typeface="Kaiti SC Black" panose="02010600040101010101" pitchFamily="2" charset="-122"/>
                <a:sym typeface="Arial" panose="020B0604020202020204" pitchFamily="34" charset="0"/>
              </a:rPr>
              <a:t>Interpersonal Relationship Maintenance</a:t>
            </a:r>
            <a:endParaRPr lang="en-GB" altLang="zh-CN" sz="3200" b="1" dirty="0">
              <a:solidFill>
                <a:srgbClr val="8F1A12"/>
              </a:solidFill>
              <a:latin typeface="Kaiti SC Black" panose="02010600040101010101" pitchFamily="2" charset="-122"/>
              <a:ea typeface="Kaiti SC Black" panose="02010600040101010101" pitchFamily="2" charset="-122"/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9424830"/>
      </p:ext>
    </p:extLst>
  </p:cSld>
  <p:clrMapOvr>
    <a:masterClrMapping/>
  </p:clrMapOvr>
  <p:transition spd="slow" advTm="0">
    <p:comb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218167" cy="6858000"/>
          </a:xfrm>
          <a:prstGeom prst="rect">
            <a:avLst/>
          </a:prstGeom>
        </p:spPr>
      </p:pic>
      <p:pic>
        <p:nvPicPr>
          <p:cNvPr id="6" name="PA_库_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609960" y="-1344828"/>
            <a:ext cx="3616427" cy="954765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653" b="97717" l="0" r="9802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2785" y="2397210"/>
            <a:ext cx="2066719" cy="2063579"/>
          </a:xfrm>
          <a:prstGeom prst="rect">
            <a:avLst/>
          </a:prstGeom>
        </p:spPr>
      </p:pic>
      <p:pic>
        <p:nvPicPr>
          <p:cNvPr id="8" name="PA_库_图片 4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748"/>
          <a:stretch/>
        </p:blipFill>
        <p:spPr>
          <a:xfrm>
            <a:off x="8873605" y="352938"/>
            <a:ext cx="3344562" cy="5657850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5330131" y="2452989"/>
            <a:ext cx="27214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66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03</a:t>
            </a:r>
            <a:endParaRPr lang="zh-CN" altLang="en-US" sz="6600" b="1" dirty="0"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348772" y="2598003"/>
            <a:ext cx="49288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Business</a:t>
            </a:r>
            <a:r>
              <a:rPr lang="zh-CN" altLang="en-US" sz="48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lang="en-US" altLang="zh-CN" sz="48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Gift</a:t>
            </a:r>
            <a:endParaRPr lang="zh-CN" altLang="en-US" sz="4800" b="1" dirty="0"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78450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0">
        <p:blinds dir="vert"/>
      </p:transition>
    </mc:Choice>
    <mc:Fallback xmlns="">
      <p:transition spd="slow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PA_库_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038412" y="1691970"/>
            <a:ext cx="1373765" cy="148243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文本框 5"/>
          <p:cNvSpPr txBox="1">
            <a:spLocks noChangeArrowheads="1"/>
          </p:cNvSpPr>
          <p:nvPr/>
        </p:nvSpPr>
        <p:spPr bwMode="auto">
          <a:xfrm>
            <a:off x="4466929" y="1799591"/>
            <a:ext cx="615553" cy="14066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 wrap="square">
            <a:spAutoFit/>
          </a:bodyPr>
          <a:lstStyle>
            <a:lvl1pPr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defTabSz="776288" fontAlgn="base">
              <a:spcBef>
                <a:spcPct val="0"/>
              </a:spcBef>
              <a:spcAft>
                <a:spcPct val="0"/>
              </a:spcAft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defTabSz="776288" fontAlgn="base">
              <a:spcBef>
                <a:spcPct val="0"/>
              </a:spcBef>
              <a:spcAft>
                <a:spcPct val="0"/>
              </a:spcAft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defTabSz="776288" fontAlgn="base">
              <a:spcBef>
                <a:spcPct val="0"/>
              </a:spcBef>
              <a:spcAft>
                <a:spcPct val="0"/>
              </a:spcAft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defTabSz="776288" fontAlgn="base">
              <a:spcBef>
                <a:spcPct val="0"/>
              </a:spcBef>
              <a:spcAft>
                <a:spcPct val="0"/>
              </a:spcAft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200000"/>
              </a:lnSpc>
            </a:pPr>
            <a:endParaRPr lang="zh-CN" altLang="en-US" sz="1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4" name="PA_库_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019472" y="4167674"/>
            <a:ext cx="1373765" cy="148243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0" name="文本框 9">
            <a:extLst>
              <a:ext uri="{FF2B5EF4-FFF2-40B4-BE49-F238E27FC236}">
                <a16:creationId xmlns:a16="http://schemas.microsoft.com/office/drawing/2014/main" xmlns="" id="{0A7EE5DE-2224-874C-AA5E-7E735820C80B}"/>
              </a:ext>
            </a:extLst>
          </p:cNvPr>
          <p:cNvSpPr txBox="1"/>
          <p:nvPr/>
        </p:nvSpPr>
        <p:spPr>
          <a:xfrm>
            <a:off x="4639260" y="2005677"/>
            <a:ext cx="21464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CN" sz="28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Appropriate</a:t>
            </a:r>
          </a:p>
          <a:p>
            <a:pPr algn="ctr"/>
            <a:r>
              <a:rPr kumimoji="1" lang="en-US" altLang="zh-CN" sz="28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Gifts</a:t>
            </a:r>
            <a:endParaRPr kumimoji="1" lang="zh-CN" altLang="en-US" sz="2800" b="1" dirty="0"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xmlns="" id="{CDF97C5A-BF29-2748-89A1-F39DCE2CEE04}"/>
              </a:ext>
            </a:extLst>
          </p:cNvPr>
          <p:cNvSpPr txBox="1"/>
          <p:nvPr/>
        </p:nvSpPr>
        <p:spPr>
          <a:xfrm>
            <a:off x="4683418" y="4526716"/>
            <a:ext cx="202491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zh-CN" sz="28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Appropriate</a:t>
            </a:r>
          </a:p>
          <a:p>
            <a:pPr algn="ctr"/>
            <a:r>
              <a:rPr kumimoji="1" lang="en-US" altLang="zh-CN" sz="28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Times</a:t>
            </a:r>
            <a:endParaRPr kumimoji="1" lang="zh-CN" altLang="en-US" sz="2800" b="1" dirty="0"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xmlns="" id="{77FBC72F-A2B2-7F40-8F0B-F515A965DAE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47493" y="495788"/>
            <a:ext cx="1698160" cy="169816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xmlns="" id="{8B2433EF-4BA0-AE48-A79B-9F5ADA8A3C3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84948" y="3867910"/>
            <a:ext cx="1687945" cy="1687945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xmlns="" id="{B6C33B27-30AD-C440-9D21-57E717B4555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5004" y="0"/>
            <a:ext cx="3695137" cy="6858000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xmlns="" id="{EF7BD14A-0690-6748-924B-7F0A306CC120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4171" y="3743654"/>
            <a:ext cx="2326418" cy="1812201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xmlns="" id="{89EAE2EB-0B8A-D743-951C-753B5F694D9D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4418" y="2186972"/>
            <a:ext cx="2310786" cy="1545625"/>
          </a:xfrm>
          <a:prstGeom prst="rect">
            <a:avLst/>
          </a:prstGeom>
        </p:spPr>
      </p:pic>
      <p:pic>
        <p:nvPicPr>
          <p:cNvPr id="13" name="内容占位符 4">
            <a:extLst>
              <a:ext uri="{FF2B5EF4-FFF2-40B4-BE49-F238E27FC236}">
                <a16:creationId xmlns:a16="http://schemas.microsoft.com/office/drawing/2014/main" xmlns="" id="{9E669A94-CC42-634D-A85B-EFFDBAB162A5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alphaModFix/>
            <a:extLst/>
          </a:blip>
          <a:srcRect l="4458" r="-3" b="-3"/>
          <a:stretch/>
        </p:blipFill>
        <p:spPr>
          <a:xfrm>
            <a:off x="7278802" y="1282883"/>
            <a:ext cx="2050453" cy="2146117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xmlns="" id="{8FFF6295-4681-B743-A218-C81E80795615}"/>
              </a:ext>
            </a:extLst>
          </p:cNvPr>
          <p:cNvSpPr txBox="1"/>
          <p:nvPr/>
        </p:nvSpPr>
        <p:spPr>
          <a:xfrm>
            <a:off x="1721885" y="1648357"/>
            <a:ext cx="2722028" cy="156966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Cigarette, wine, tea, watch, </a:t>
            </a:r>
          </a:p>
          <a:p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red bag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and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gift basket</a:t>
            </a:r>
            <a:endParaRPr kumimoji="1" lang="zh-CN" altLang="en-US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xmlns="" id="{AED3C14C-2E8A-3943-A114-CB9BBE0DBF3E}"/>
              </a:ext>
            </a:extLst>
          </p:cNvPr>
          <p:cNvSpPr txBox="1"/>
          <p:nvPr/>
        </p:nvSpPr>
        <p:spPr>
          <a:xfrm>
            <a:off x="1753348" y="3809928"/>
            <a:ext cx="2601631" cy="23083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Spring Festival, New Year's Day, Mid-Autumn Festival and Dragon Boat Festival</a:t>
            </a:r>
            <a:endParaRPr kumimoji="1" lang="zh-CN" altLang="en-US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42484406"/>
      </p:ext>
    </p:extLst>
  </p:cSld>
  <p:clrMapOvr>
    <a:masterClrMapping/>
  </p:clrMapOvr>
  <p:transition spd="slow" advTm="0"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218167" cy="6858000"/>
          </a:xfrm>
          <a:prstGeom prst="rect">
            <a:avLst/>
          </a:prstGeom>
        </p:spPr>
      </p:pic>
      <p:cxnSp>
        <p:nvCxnSpPr>
          <p:cNvPr id="6" name="直接连接符 5"/>
          <p:cNvCxnSpPr/>
          <p:nvPr/>
        </p:nvCxnSpPr>
        <p:spPr>
          <a:xfrm>
            <a:off x="5801153" y="1564503"/>
            <a:ext cx="1" cy="2681416"/>
          </a:xfrm>
          <a:prstGeom prst="line">
            <a:avLst/>
          </a:prstGeom>
          <a:ln>
            <a:solidFill>
              <a:srgbClr val="649A8D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4" name="PA_库_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424845" y="662008"/>
            <a:ext cx="3169630" cy="467937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1A4EABC5-2E04-D744-B592-2A95601D1285}"/>
              </a:ext>
            </a:extLst>
          </p:cNvPr>
          <p:cNvSpPr txBox="1"/>
          <p:nvPr/>
        </p:nvSpPr>
        <p:spPr>
          <a:xfrm>
            <a:off x="1017913" y="100351"/>
            <a:ext cx="478324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" altLang="zh-CN" sz="2300" b="1" dirty="0">
                <a:latin typeface="Kaiti SC" panose="02010600040101010101" pitchFamily="2" charset="-122"/>
                <a:ea typeface="Kaiti SC" panose="02010600040101010101" pitchFamily="2" charset="-122"/>
              </a:rPr>
              <a:t>Wrap the gift in</a:t>
            </a:r>
            <a:r>
              <a:rPr kumimoji="1" lang="en" altLang="zh-CN" sz="23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red </a:t>
            </a:r>
            <a:r>
              <a:rPr kumimoji="1" lang="en" altLang="zh-CN" sz="2300" b="1" dirty="0">
                <a:latin typeface="Kaiti SC" panose="02010600040101010101" pitchFamily="2" charset="-122"/>
                <a:ea typeface="Kaiti SC" panose="02010600040101010101" pitchFamily="2" charset="-122"/>
              </a:rPr>
              <a:t>or place it in a </a:t>
            </a:r>
            <a:r>
              <a:rPr kumimoji="1" lang="en" altLang="zh-CN" sz="23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red</a:t>
            </a:r>
            <a:r>
              <a:rPr kumimoji="1" lang="en" altLang="zh-CN" sz="2300" b="1" dirty="0">
                <a:latin typeface="Kaiti SC" panose="02010600040101010101" pitchFamily="2" charset="-122"/>
                <a:ea typeface="Kaiti SC" panose="02010600040101010101" pitchFamily="2" charset="-122"/>
              </a:rPr>
              <a:t> bag as this is a </a:t>
            </a:r>
            <a:r>
              <a:rPr kumimoji="1" lang="en" altLang="zh-CN" sz="23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lucky color in China.</a:t>
            </a:r>
          </a:p>
          <a:p>
            <a:r>
              <a:rPr kumimoji="1" lang="en" altLang="zh-CN" sz="2300" b="1" dirty="0">
                <a:latin typeface="Kaiti SC" panose="02010600040101010101" pitchFamily="2" charset="-122"/>
                <a:ea typeface="Kaiti SC" panose="02010600040101010101" pitchFamily="2" charset="-122"/>
              </a:rPr>
              <a:t>Be sure </a:t>
            </a:r>
            <a:r>
              <a:rPr kumimoji="1" lang="en" altLang="zh-CN" sz="23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to present the gift with two hands </a:t>
            </a:r>
            <a:r>
              <a:rPr kumimoji="1" lang="en" altLang="zh-CN" sz="2300" b="1" dirty="0">
                <a:latin typeface="Kaiti SC" panose="02010600040101010101" pitchFamily="2" charset="-122"/>
                <a:ea typeface="Kaiti SC" panose="02010600040101010101" pitchFamily="2" charset="-122"/>
              </a:rPr>
              <a:t>to be </a:t>
            </a:r>
            <a:r>
              <a:rPr kumimoji="1" lang="en" altLang="zh-CN" sz="23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respectful </a:t>
            </a:r>
            <a:r>
              <a:rPr kumimoji="1" lang="en" altLang="zh-CN" sz="2300" b="1" dirty="0">
                <a:latin typeface="Kaiti SC" panose="02010600040101010101" pitchFamily="2" charset="-122"/>
                <a:ea typeface="Kaiti SC" panose="02010600040101010101" pitchFamily="2" charset="-122"/>
              </a:rPr>
              <a:t>– this also goes for giving or receiving business cards, money, or anything of value.</a:t>
            </a:r>
          </a:p>
          <a:p>
            <a:r>
              <a:rPr kumimoji="1" lang="en" altLang="zh-CN" sz="2300" b="1" dirty="0">
                <a:latin typeface="Kaiti SC" panose="02010600040101010101" pitchFamily="2" charset="-122"/>
                <a:ea typeface="Kaiti SC" panose="02010600040101010101" pitchFamily="2" charset="-122"/>
              </a:rPr>
              <a:t>As</a:t>
            </a:r>
            <a:r>
              <a:rPr kumimoji="1" lang="en" altLang="zh-CN" sz="23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 humbleness </a:t>
            </a:r>
            <a:r>
              <a:rPr kumimoji="1" lang="en" altLang="zh-CN" sz="2300" b="1" dirty="0">
                <a:latin typeface="Kaiti SC" panose="02010600040101010101" pitchFamily="2" charset="-122"/>
                <a:ea typeface="Kaiti SC" panose="02010600040101010101" pitchFamily="2" charset="-122"/>
              </a:rPr>
              <a:t>is wired into Chinese culture, your gift will likely be </a:t>
            </a:r>
            <a:r>
              <a:rPr kumimoji="1" lang="en" altLang="zh-CN" sz="23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politely refused several times</a:t>
            </a:r>
            <a:r>
              <a:rPr kumimoji="1" lang="en" altLang="zh-CN" sz="2300" b="1" dirty="0">
                <a:latin typeface="Kaiti SC" panose="02010600040101010101" pitchFamily="2" charset="-122"/>
                <a:ea typeface="Kaiti SC" panose="02010600040101010101" pitchFamily="2" charset="-122"/>
              </a:rPr>
              <a:t>, so keep offering it while referencing your commitment to your business relationship.</a:t>
            </a:r>
          </a:p>
          <a:p>
            <a:r>
              <a:rPr kumimoji="1" lang="en" altLang="zh-CN" sz="2300" b="1" dirty="0">
                <a:latin typeface="Kaiti SC" panose="02010600040101010101" pitchFamily="2" charset="-122"/>
                <a:ea typeface="Kaiti SC" panose="02010600040101010101" pitchFamily="2" charset="-122"/>
              </a:rPr>
              <a:t>Ultimately, there is no standard time window for cultivating strong guanxi ties, but as your Chinese business partners get to know and trust you better, you’re more likely to strike a deal.</a:t>
            </a:r>
          </a:p>
          <a:p>
            <a:endParaRPr kumimoji="1" lang="en" altLang="zh-CN" dirty="0"/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xmlns="" id="{6910B1F2-143F-1442-BAEB-D1727325EE21}"/>
              </a:ext>
            </a:extLst>
          </p:cNvPr>
          <p:cNvSpPr txBox="1"/>
          <p:nvPr/>
        </p:nvSpPr>
        <p:spPr>
          <a:xfrm>
            <a:off x="5957455" y="2632364"/>
            <a:ext cx="1035861" cy="5847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kumimoji="1" lang="en-US" altLang="zh-CN" sz="3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Note</a:t>
            </a:r>
            <a:endParaRPr kumimoji="1" lang="zh-CN" altLang="en-US" sz="3200" b="1" dirty="0"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xmlns="" id="{2A3370BE-2464-0843-8D0D-C0082E88F49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5054" y="2288887"/>
            <a:ext cx="3978703" cy="2867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524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0">
        <p14:flip dir="r"/>
      </p:transition>
    </mc:Choice>
    <mc:Fallback xmlns="">
      <p:transition spd="slow" advTm="0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218167" cy="6858000"/>
          </a:xfrm>
          <a:prstGeom prst="rect">
            <a:avLst/>
          </a:prstGeom>
        </p:spPr>
      </p:pic>
      <p:pic>
        <p:nvPicPr>
          <p:cNvPr id="6" name="PA_库_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32230" y="381417"/>
            <a:ext cx="699524" cy="302752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693" t="3063" r="2162" b="76396"/>
          <a:stretch/>
        </p:blipFill>
        <p:spPr>
          <a:xfrm>
            <a:off x="8185108" y="1407088"/>
            <a:ext cx="984747" cy="976184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4743479" y="1572015"/>
            <a:ext cx="26770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Vocabulary</a:t>
            </a:r>
            <a:endParaRPr lang="zh-CN" altLang="en-US" sz="3600" b="1" dirty="0"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0492" y="1545420"/>
            <a:ext cx="1798384" cy="1765761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xmlns="" id="{ECCC312F-3EE9-3D4C-B2AF-168FDFC3EE15}"/>
              </a:ext>
            </a:extLst>
          </p:cNvPr>
          <p:cNvSpPr/>
          <p:nvPr/>
        </p:nvSpPr>
        <p:spPr>
          <a:xfrm>
            <a:off x="4369186" y="2428300"/>
            <a:ext cx="6617287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Red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bag–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红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hóng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包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bāo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lang="en-GB" altLang="zh-CN" sz="36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Spring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Festival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春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chūn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节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jié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kumimoji="1" lang="en-US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New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Year’s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Day–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元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yuán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旦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dàn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lang="en-GB" altLang="zh-CN" sz="36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Mid-Autumn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Festival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中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zhōng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秋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qiū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节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jié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kumimoji="1" lang="en-US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Dragon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Boat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Festival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端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duān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午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wǔ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节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jié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lang="en-GB" altLang="zh-CN" sz="48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61000670"/>
      </p:ext>
    </p:extLst>
  </p:cSld>
  <p:clrMapOvr>
    <a:masterClrMapping/>
  </p:clrMapOvr>
  <p:transition spd="slow" advTm="0"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218167" cy="6858000"/>
          </a:xfrm>
          <a:prstGeom prst="rect">
            <a:avLst/>
          </a:prstGeom>
        </p:spPr>
      </p:pic>
      <p:pic>
        <p:nvPicPr>
          <p:cNvPr id="6" name="PA_库_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609960" y="-1344828"/>
            <a:ext cx="3616427" cy="954765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653" b="97717" l="0" r="9802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2785" y="2397210"/>
            <a:ext cx="2066719" cy="2063579"/>
          </a:xfrm>
          <a:prstGeom prst="rect">
            <a:avLst/>
          </a:prstGeom>
        </p:spPr>
      </p:pic>
      <p:pic>
        <p:nvPicPr>
          <p:cNvPr id="8" name="PA_库_图片 4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748"/>
          <a:stretch/>
        </p:blipFill>
        <p:spPr>
          <a:xfrm>
            <a:off x="8873605" y="352938"/>
            <a:ext cx="3344562" cy="5657850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5330131" y="2452989"/>
            <a:ext cx="27214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66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04</a:t>
            </a:r>
            <a:endParaRPr lang="zh-CN" altLang="en-US" sz="6600" b="1" dirty="0"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481756" y="2250271"/>
            <a:ext cx="33808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Business</a:t>
            </a:r>
            <a:r>
              <a:rPr lang="zh-CN" altLang="en-US" sz="48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lang="en-US" altLang="zh-CN" sz="48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Banquet</a:t>
            </a:r>
            <a:endParaRPr lang="zh-CN" altLang="en-US" sz="4800" b="1" dirty="0"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  <p:sp>
        <p:nvSpPr>
          <p:cNvPr id="11" name="矩形 10"/>
          <p:cNvSpPr>
            <a:spLocks noChangeArrowheads="1"/>
          </p:cNvSpPr>
          <p:nvPr/>
        </p:nvSpPr>
        <p:spPr bwMode="auto">
          <a:xfrm>
            <a:off x="5857411" y="3629080"/>
            <a:ext cx="4388291" cy="68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 dirty="0" err="1">
                <a:latin typeface="Kaiti SC" panose="02010600040101010101" pitchFamily="2" charset="-122"/>
                <a:ea typeface="Kaiti SC" panose="02010600040101010101" pitchFamily="2" charset="-122"/>
              </a:rPr>
              <a:t>Jie</a:t>
            </a:r>
            <a:r>
              <a:rPr lang="en-US" altLang="zh-CN" sz="2800" b="1" dirty="0">
                <a:latin typeface="Kaiti SC" panose="02010600040101010101" pitchFamily="2" charset="-122"/>
                <a:ea typeface="Kaiti SC" panose="02010600040101010101" pitchFamily="2" charset="-122"/>
              </a:rPr>
              <a:t> Feng / Appreciation</a:t>
            </a:r>
            <a:endParaRPr lang="zh-CN" altLang="en-US" sz="28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42727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0">
        <p:blinds dir="vert"/>
      </p:transition>
    </mc:Choice>
    <mc:Fallback xmlns="">
      <p:transition spd="slow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638357" y="1418167"/>
            <a:ext cx="517549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Generally,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business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banquet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is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divided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into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2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types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：</a:t>
            </a:r>
            <a:r>
              <a:rPr lang="en-US" altLang="zh-CN" sz="2400" b="1" dirty="0" err="1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Jie</a:t>
            </a:r>
            <a:r>
              <a:rPr lang="zh-CN" altLang="en-US" sz="24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 err="1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feng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（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Host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invites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potential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partner)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和</a:t>
            </a:r>
            <a:r>
              <a:rPr lang="en-US" altLang="zh-CN" sz="2400" b="1" dirty="0">
                <a:solidFill>
                  <a:srgbClr val="FF0000"/>
                </a:solidFill>
                <a:latin typeface="Kaiti SC" panose="02010600040101010101" pitchFamily="2" charset="-122"/>
                <a:ea typeface="Kaiti SC" panose="02010600040101010101" pitchFamily="2" charset="-122"/>
              </a:rPr>
              <a:t>Appreciation 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（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Host/partner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）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.</a:t>
            </a:r>
          </a:p>
          <a:p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Although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there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are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different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types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of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banquets,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basic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principles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are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same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1647339" y="801260"/>
            <a:ext cx="2516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Category</a:t>
            </a:r>
            <a:endParaRPr lang="zh-CN" altLang="en-US" sz="3200" b="1" dirty="0"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725041" y="4267144"/>
            <a:ext cx="5457427" cy="25733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200000"/>
              </a:lnSpc>
              <a:buFont typeface="Wingdings" pitchFamily="2" charset="2"/>
              <a:buChar char="ü"/>
            </a:pP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Make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a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prior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reservation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endParaRPr lang="en-US" altLang="zh-CN" sz="2400" b="1" dirty="0">
              <a:latin typeface="Kaiti SC" panose="02010600040101010101" pitchFamily="2" charset="-122"/>
              <a:ea typeface="Kaiti SC" panose="02010600040101010101" pitchFamily="2" charset="-122"/>
              <a:sym typeface="+mn-ea"/>
            </a:endParaRPr>
          </a:p>
          <a:p>
            <a:pPr marL="342900" indent="-342900">
              <a:lnSpc>
                <a:spcPct val="200000"/>
              </a:lnSpc>
              <a:buFont typeface="Wingdings" pitchFamily="2" charset="2"/>
              <a:buChar char="ü"/>
            </a:pP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Select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appropriate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venue</a:t>
            </a:r>
          </a:p>
          <a:p>
            <a:pPr marL="342900" indent="-342900">
              <a:lnSpc>
                <a:spcPct val="200000"/>
              </a:lnSpc>
              <a:buFont typeface="Wingdings" pitchFamily="2" charset="2"/>
              <a:buChar char="ü"/>
            </a:pP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Arrive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at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prescribe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venue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earlier</a:t>
            </a:r>
            <a:endParaRPr lang="zh-CN" altLang="en-US" sz="2400" b="1" dirty="0">
              <a:latin typeface="Kaiti SC" panose="02010600040101010101" pitchFamily="2" charset="-122"/>
              <a:ea typeface="Kaiti SC" panose="02010600040101010101" pitchFamily="2" charset="-122"/>
              <a:sym typeface="+mn-ea"/>
            </a:endParaRPr>
          </a:p>
          <a:p>
            <a:pPr>
              <a:lnSpc>
                <a:spcPct val="200000"/>
              </a:lnSpc>
            </a:pPr>
            <a:endParaRPr lang="zh-CN" altLang="en-US" sz="1050" dirty="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92044" y="3726491"/>
            <a:ext cx="47414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CN" sz="3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Etiquette</a:t>
            </a:r>
            <a:r>
              <a:rPr kumimoji="1" lang="zh-CN" altLang="en-US" sz="3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kumimoji="1" lang="en-US" altLang="zh-CN" sz="3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before</a:t>
            </a:r>
            <a:r>
              <a:rPr kumimoji="1" lang="zh-CN" altLang="en-US" sz="3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kumimoji="1" lang="en-US" altLang="zh-CN" sz="32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Banquets</a:t>
            </a:r>
            <a:endParaRPr lang="zh-CN" altLang="en-US" sz="32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xmlns="" id="{5657BF9A-FBDD-7442-9EC2-54209180806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1083" y="1418167"/>
            <a:ext cx="4523317" cy="302048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78" b="6997"/>
          <a:stretch/>
        </p:blipFill>
        <p:spPr>
          <a:xfrm rot="16200000">
            <a:off x="8083326" y="1802830"/>
            <a:ext cx="1839203" cy="6378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2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0">
        <p14:doors dir="vert"/>
      </p:transition>
    </mc:Choice>
    <mc:Fallback xmlns="">
      <p:transition spd="slow" advTm="0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6167" y="0"/>
            <a:ext cx="12218167" cy="6858000"/>
          </a:xfrm>
          <a:prstGeom prst="rect">
            <a:avLst/>
          </a:prstGeom>
        </p:spPr>
      </p:pic>
      <p:pic>
        <p:nvPicPr>
          <p:cNvPr id="45" name="PA_库_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631301" y="1472782"/>
            <a:ext cx="3938098" cy="7126805"/>
          </a:xfrm>
          <a:prstGeom prst="rect">
            <a:avLst/>
          </a:prstGeom>
        </p:spPr>
      </p:pic>
      <p:sp>
        <p:nvSpPr>
          <p:cNvPr id="24" name="矩形 23"/>
          <p:cNvSpPr/>
          <p:nvPr/>
        </p:nvSpPr>
        <p:spPr>
          <a:xfrm>
            <a:off x="3074699" y="893100"/>
            <a:ext cx="5347567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Circle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table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：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Sit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directly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opposite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door(Host)</a:t>
            </a:r>
          </a:p>
          <a:p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Guest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of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GB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honour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: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Sits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on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left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of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host</a:t>
            </a:r>
          </a:p>
          <a:p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second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vital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Guest: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Sits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on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right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of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host</a:t>
            </a:r>
          </a:p>
          <a:p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On the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opposite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side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of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host,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is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person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who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is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asked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by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endParaRPr lang="en-US" altLang="zh-CN" b="1" dirty="0">
              <a:latin typeface="Kaiti SC" panose="02010600040101010101" pitchFamily="2" charset="-122"/>
              <a:ea typeface="Kaiti SC" panose="02010600040101010101" pitchFamily="2" charset="-122"/>
              <a:sym typeface="+mn-ea"/>
            </a:endParaRPr>
          </a:p>
          <a:p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host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to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a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company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guest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in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this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dinner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 </a:t>
            </a:r>
            <a:endParaRPr lang="en-US" altLang="zh-CN" b="1" dirty="0">
              <a:latin typeface="Kaiti SC" panose="02010600040101010101" pitchFamily="2" charset="-122"/>
              <a:ea typeface="Kaiti SC" panose="02010600040101010101" pitchFamily="2" charset="-122"/>
              <a:sym typeface="+mn-ea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Rectangle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table: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See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picture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on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left</a:t>
            </a:r>
          </a:p>
          <a:p>
            <a:endParaRPr lang="zh-CN" altLang="en-US" sz="1400" b="1" dirty="0">
              <a:latin typeface="Kaiti SC" panose="02010600040101010101" pitchFamily="2" charset="-122"/>
              <a:ea typeface="Kaiti SC" panose="02010600040101010101" pitchFamily="2" charset="-122"/>
              <a:sym typeface="+mn-ea"/>
            </a:endParaRPr>
          </a:p>
        </p:txBody>
      </p:sp>
      <p:sp>
        <p:nvSpPr>
          <p:cNvPr id="38" name="矩形 37"/>
          <p:cNvSpPr/>
          <p:nvPr/>
        </p:nvSpPr>
        <p:spPr>
          <a:xfrm>
            <a:off x="2281194" y="460086"/>
            <a:ext cx="6969211" cy="2473888"/>
          </a:xfrm>
          <a:prstGeom prst="rect">
            <a:avLst/>
          </a:prstGeom>
          <a:noFill/>
          <a:ln>
            <a:solidFill>
              <a:srgbClr val="649A8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620" t="26666" r="555" b="28288"/>
          <a:stretch/>
        </p:blipFill>
        <p:spPr>
          <a:xfrm rot="16200000">
            <a:off x="1424095" y="369006"/>
            <a:ext cx="818498" cy="2882031"/>
          </a:xfrm>
          <a:prstGeom prst="rect">
            <a:avLst/>
          </a:prstGeom>
        </p:spPr>
      </p:pic>
      <p:sp>
        <p:nvSpPr>
          <p:cNvPr id="40" name="文本框 39"/>
          <p:cNvSpPr txBox="1"/>
          <p:nvPr/>
        </p:nvSpPr>
        <p:spPr>
          <a:xfrm>
            <a:off x="3035228" y="452096"/>
            <a:ext cx="3498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The</a:t>
            </a:r>
            <a:r>
              <a:rPr lang="zh-CN" altLang="en-US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lang="en-US" altLang="zh-CN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order</a:t>
            </a:r>
            <a:r>
              <a:rPr lang="zh-CN" altLang="en-US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lang="en-US" altLang="zh-CN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of</a:t>
            </a:r>
            <a:r>
              <a:rPr lang="zh-CN" altLang="en-US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lang="en-US" altLang="zh-CN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seating</a:t>
            </a:r>
            <a:endParaRPr lang="zh-CN" altLang="en-US" sz="2400" b="1" dirty="0"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  <p:sp>
        <p:nvSpPr>
          <p:cNvPr id="41" name="矩形 40"/>
          <p:cNvSpPr/>
          <p:nvPr/>
        </p:nvSpPr>
        <p:spPr>
          <a:xfrm>
            <a:off x="5028061" y="3429000"/>
            <a:ext cx="6887241" cy="39087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Generally,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host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asks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guest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to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order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dishes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when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all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guests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come.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endParaRPr lang="en-US" altLang="zh-CN" b="1" dirty="0">
              <a:latin typeface="Kaiti SC" panose="02010600040101010101" pitchFamily="2" charset="-122"/>
              <a:ea typeface="Kaiti SC" panose="02010600040101010101" pitchFamily="2" charset="-122"/>
              <a:sym typeface="+mn-ea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No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guest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want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to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order,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host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order.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Do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not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let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GB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guest of honour or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boss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in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a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company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to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order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dishes</a:t>
            </a:r>
          </a:p>
          <a:p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unless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they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are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positive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for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ordering.</a:t>
            </a:r>
          </a:p>
          <a:p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For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invitees,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it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is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not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a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good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way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for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them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to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order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dishes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by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themselves,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just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wait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for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inviter’s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invitation.</a:t>
            </a:r>
          </a:p>
          <a:p>
            <a:endParaRPr lang="en-US" altLang="zh-CN" b="1" dirty="0">
              <a:latin typeface="Kaiti SC" panose="02010600040101010101" pitchFamily="2" charset="-122"/>
              <a:ea typeface="Kaiti SC" panose="02010600040101010101" pitchFamily="2" charset="-122"/>
              <a:sym typeface="+mn-ea"/>
            </a:endParaRPr>
          </a:p>
          <a:p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NOTES: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Ask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for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dietetic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restrict: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such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as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allergic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and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vegetarian.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Confirm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amount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of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dishes.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Select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reasonable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dishes</a:t>
            </a:r>
            <a:r>
              <a:rPr lang="zh-CN" altLang="en-US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collocation.</a:t>
            </a:r>
          </a:p>
          <a:p>
            <a:endParaRPr lang="en-US" altLang="zh-CN" b="1" dirty="0">
              <a:latin typeface="Kaiti SC" panose="02010600040101010101" pitchFamily="2" charset="-122"/>
              <a:ea typeface="Kaiti SC" panose="02010600040101010101" pitchFamily="2" charset="-122"/>
              <a:sym typeface="+mn-ea"/>
            </a:endParaRPr>
          </a:p>
          <a:p>
            <a:endParaRPr lang="zh-CN" altLang="en-US" sz="1400" b="1" dirty="0">
              <a:latin typeface="Kaiti SC" panose="02010600040101010101" pitchFamily="2" charset="-122"/>
              <a:ea typeface="Kaiti SC" panose="02010600040101010101" pitchFamily="2" charset="-122"/>
              <a:sym typeface="+mn-ea"/>
            </a:endParaRPr>
          </a:p>
        </p:txBody>
      </p:sp>
      <p:sp>
        <p:nvSpPr>
          <p:cNvPr id="44" name="文本框 43"/>
          <p:cNvSpPr txBox="1"/>
          <p:nvPr/>
        </p:nvSpPr>
        <p:spPr>
          <a:xfrm>
            <a:off x="5028695" y="3125255"/>
            <a:ext cx="334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Rule</a:t>
            </a:r>
            <a:r>
              <a:rPr lang="zh-CN" altLang="en-US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lang="en-US" altLang="zh-CN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of</a:t>
            </a:r>
            <a:r>
              <a:rPr lang="zh-CN" altLang="en-US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lang="en-US" altLang="zh-CN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ordering</a:t>
            </a:r>
            <a:r>
              <a:rPr lang="zh-CN" altLang="en-US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lang="en-US" altLang="zh-CN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dishes</a:t>
            </a:r>
            <a:endParaRPr lang="zh-CN" altLang="en-US" sz="2400" b="1" dirty="0"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xmlns="" id="{9DFDF263-22C5-3C41-9914-5AD37407B34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22266" y="239906"/>
            <a:ext cx="3716366" cy="2933973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xmlns="" id="{6BD78435-9C99-CD42-A519-ED3EA841325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3600536"/>
            <a:ext cx="4784314" cy="2940525"/>
          </a:xfrm>
          <a:prstGeom prst="rect">
            <a:avLst/>
          </a:prstGeom>
        </p:spPr>
      </p:pic>
      <p:pic>
        <p:nvPicPr>
          <p:cNvPr id="43" name="图片 42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620" t="26666" r="555" b="28288"/>
          <a:stretch/>
        </p:blipFill>
        <p:spPr>
          <a:xfrm rot="16200000">
            <a:off x="906769" y="1826239"/>
            <a:ext cx="818498" cy="2882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359795"/>
      </p:ext>
    </p:extLst>
  </p:cSld>
  <p:clrMapOvr>
    <a:masterClrMapping/>
  </p:clrMapOvr>
  <p:transition spd="slow" advTm="0">
    <p:fad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218167" cy="6944982"/>
          </a:xfrm>
          <a:prstGeom prst="rect">
            <a:avLst/>
          </a:prstGeom>
        </p:spPr>
      </p:pic>
      <p:pic>
        <p:nvPicPr>
          <p:cNvPr id="8" name="PA_库_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820563" y="907798"/>
            <a:ext cx="1739495" cy="218774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xmlns="" id="{1D78144D-9493-AD42-AF48-F7FE60F7425A}"/>
              </a:ext>
            </a:extLst>
          </p:cNvPr>
          <p:cNvSpPr txBox="1"/>
          <p:nvPr/>
        </p:nvSpPr>
        <p:spPr>
          <a:xfrm>
            <a:off x="7115174" y="375187"/>
            <a:ext cx="4485783" cy="689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Drinking</a:t>
            </a:r>
            <a:r>
              <a:rPr kumimoji="1" lang="zh-CN" altLang="en-US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a</a:t>
            </a:r>
            <a:r>
              <a:rPr kumimoji="1" lang="zh-CN" altLang="en-US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toast:</a:t>
            </a:r>
          </a:p>
          <a:p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For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drinking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a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toast,</a:t>
            </a:r>
          </a:p>
          <a:p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The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majority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of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people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can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drink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a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toast</a:t>
            </a:r>
          </a:p>
          <a:p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with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one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guy,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but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one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person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cannot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drink</a:t>
            </a:r>
          </a:p>
          <a:p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a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toast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with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many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people.</a:t>
            </a:r>
          </a:p>
          <a:p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People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need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to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say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some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words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when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they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endParaRPr kumimoji="1" lang="en-US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drink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a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toast,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but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be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careful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about</a:t>
            </a:r>
          </a:p>
          <a:p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what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you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saying.</a:t>
            </a:r>
          </a:p>
          <a:p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Do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drink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toast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with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seniors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first.</a:t>
            </a:r>
          </a:p>
          <a:p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Drink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a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toast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with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others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in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a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clockwise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direction.</a:t>
            </a:r>
          </a:p>
          <a:p>
            <a:endParaRPr kumimoji="1" lang="en-US" altLang="zh-CN" sz="20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endParaRPr kumimoji="1" lang="en-US" altLang="zh-CN" sz="20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endParaRPr kumimoji="1" lang="en-US" altLang="zh-CN" sz="2400" b="1" dirty="0">
              <a:latin typeface="Kaiti SC Black" panose="02010600040101010101" pitchFamily="2" charset="-122"/>
              <a:ea typeface="Kaiti SC Black" panose="02010600040101010101" pitchFamily="2" charset="-122"/>
            </a:endParaRPr>
          </a:p>
          <a:p>
            <a:endParaRPr kumimoji="1" lang="zh-CN" altLang="en-US" dirty="0"/>
          </a:p>
        </p:txBody>
      </p:sp>
      <p:pic>
        <p:nvPicPr>
          <p:cNvPr id="11" name="图片 10">
            <a:extLst>
              <a:ext uri="{FF2B5EF4-FFF2-40B4-BE49-F238E27FC236}">
                <a16:creationId xmlns:a16="http://schemas.microsoft.com/office/drawing/2014/main" xmlns="" id="{A744D33B-CA41-A642-9F1D-D5B091B63B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9701" y="3591171"/>
            <a:ext cx="4064000" cy="295910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78" b="6997"/>
          <a:stretch/>
        </p:blipFill>
        <p:spPr>
          <a:xfrm rot="16200000">
            <a:off x="4287451" y="2749325"/>
            <a:ext cx="1839203" cy="6378146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xmlns="" id="{672EF058-1CAE-804C-8F6C-544C855F5B1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2609" y="2943182"/>
            <a:ext cx="2663657" cy="2127539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xmlns="" id="{33FA124F-CDE2-9846-9E1B-D61AD7185112}"/>
              </a:ext>
            </a:extLst>
          </p:cNvPr>
          <p:cNvSpPr txBox="1"/>
          <p:nvPr/>
        </p:nvSpPr>
        <p:spPr>
          <a:xfrm>
            <a:off x="4934084" y="1265969"/>
            <a:ext cx="157927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Eating</a:t>
            </a:r>
          </a:p>
          <a:p>
            <a:r>
              <a:rPr kumimoji="1" lang="en-US" altLang="zh-CN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&amp;</a:t>
            </a:r>
          </a:p>
          <a:p>
            <a:r>
              <a:rPr kumimoji="1" lang="en-US" altLang="zh-CN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Drinking</a:t>
            </a:r>
            <a:r>
              <a:rPr kumimoji="1" lang="zh-CN" altLang="en-US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a</a:t>
            </a:r>
          </a:p>
          <a:p>
            <a:r>
              <a:rPr kumimoji="1" lang="zh-CN" altLang="en-US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toast</a:t>
            </a:r>
            <a:endParaRPr kumimoji="1" lang="zh-CN" altLang="en-US" sz="2400" b="1" dirty="0">
              <a:latin typeface="Kaiti SC Black" panose="02010600040101010101" pitchFamily="2" charset="-122"/>
              <a:ea typeface="Kaiti SC Black" panose="02010600040101010101" pitchFamily="2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xmlns="" id="{E4062CCC-9626-6447-A73C-905D62201454}"/>
              </a:ext>
            </a:extLst>
          </p:cNvPr>
          <p:cNvSpPr txBox="1"/>
          <p:nvPr/>
        </p:nvSpPr>
        <p:spPr>
          <a:xfrm>
            <a:off x="135433" y="1039924"/>
            <a:ext cx="4543231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Eating:</a:t>
            </a:r>
          </a:p>
          <a:p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For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having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a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meal,</a:t>
            </a:r>
          </a:p>
          <a:p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Do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not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make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a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strange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sound.</a:t>
            </a:r>
          </a:p>
          <a:p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Do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not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eat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too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early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until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the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first</a:t>
            </a:r>
          </a:p>
          <a:p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drinking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toast</a:t>
            </a:r>
          </a:p>
          <a:p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926781408"/>
      </p:ext>
    </p:extLst>
  </p:cSld>
  <p:clrMapOvr>
    <a:masterClrMapping/>
  </p:clrMapOvr>
  <p:transition spd="slow" advTm="0">
    <p:fad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18167" cy="6858000"/>
          </a:xfrm>
          <a:prstGeom prst="rect">
            <a:avLst/>
          </a:prstGeom>
        </p:spPr>
      </p:pic>
      <p:grpSp>
        <p:nvGrpSpPr>
          <p:cNvPr id="15" name="组合 14"/>
          <p:cNvGrpSpPr/>
          <p:nvPr/>
        </p:nvGrpSpPr>
        <p:grpSpPr>
          <a:xfrm>
            <a:off x="2014151" y="3619131"/>
            <a:ext cx="1800000" cy="962075"/>
            <a:chOff x="2273643" y="3631397"/>
            <a:chExt cx="1800000" cy="962075"/>
          </a:xfrm>
        </p:grpSpPr>
        <p:cxnSp>
          <p:nvCxnSpPr>
            <p:cNvPr id="9" name="直接连接符 8"/>
            <p:cNvCxnSpPr/>
            <p:nvPr/>
          </p:nvCxnSpPr>
          <p:spPr>
            <a:xfrm>
              <a:off x="2273643" y="3631397"/>
              <a:ext cx="1800000" cy="0"/>
            </a:xfrm>
            <a:prstGeom prst="line">
              <a:avLst/>
            </a:prstGeom>
            <a:ln w="3175">
              <a:solidFill>
                <a:srgbClr val="649A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/>
          </p:nvCxnSpPr>
          <p:spPr>
            <a:xfrm>
              <a:off x="2273643" y="3639406"/>
              <a:ext cx="0" cy="954066"/>
            </a:xfrm>
            <a:prstGeom prst="line">
              <a:avLst/>
            </a:prstGeom>
            <a:ln w="3175">
              <a:solidFill>
                <a:srgbClr val="649A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图片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5063" y="1449745"/>
            <a:ext cx="5132842" cy="1609347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2060014" y="3684568"/>
            <a:ext cx="738534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1" lang="en-US" altLang="zh-CN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Etiquette</a:t>
            </a:r>
            <a:r>
              <a:rPr kumimoji="1" lang="zh-CN" altLang="en-US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after</a:t>
            </a:r>
            <a:r>
              <a:rPr kumimoji="1" lang="zh-CN" altLang="en-US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Banquets</a:t>
            </a:r>
            <a:endParaRPr lang="zh-CN" altLang="en-US" sz="24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Provide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peanuts,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tea,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yogurt.</a:t>
            </a:r>
          </a:p>
          <a:p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Make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Guests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stomach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more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comfortable.</a:t>
            </a:r>
          </a:p>
          <a:p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Offer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hot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towel.</a:t>
            </a:r>
          </a:p>
          <a:p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Make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guests’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face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and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body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more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relax</a:t>
            </a:r>
          </a:p>
          <a:p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Confirm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the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safe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way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for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guests’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selection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of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return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endParaRPr lang="en-US" altLang="zh-CN" sz="2400" b="1" dirty="0">
              <a:latin typeface="Kaiti SC" panose="02010600040101010101" pitchFamily="2" charset="-122"/>
              <a:ea typeface="Kaiti SC" panose="02010600040101010101" pitchFamily="2" charset="-122"/>
              <a:sym typeface="+mn-ea"/>
            </a:endParaRPr>
          </a:p>
          <a:p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Mode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of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sym typeface="+mn-ea"/>
              </a:rPr>
              <a:t>transportation</a:t>
            </a:r>
            <a:endParaRPr lang="zh-CN" altLang="en-US" sz="2400" b="1" dirty="0">
              <a:latin typeface="Kaiti SC" panose="02010600040101010101" pitchFamily="2" charset="-122"/>
              <a:ea typeface="Kaiti SC" panose="02010600040101010101" pitchFamily="2" charset="-122"/>
              <a:sym typeface="+mn-ea"/>
            </a:endParaRPr>
          </a:p>
        </p:txBody>
      </p:sp>
      <p:grpSp>
        <p:nvGrpSpPr>
          <p:cNvPr id="17" name="组合 16"/>
          <p:cNvGrpSpPr/>
          <p:nvPr/>
        </p:nvGrpSpPr>
        <p:grpSpPr>
          <a:xfrm rot="10800000">
            <a:off x="8373728" y="4581206"/>
            <a:ext cx="1800000" cy="962075"/>
            <a:chOff x="2273643" y="3631397"/>
            <a:chExt cx="1800000" cy="962075"/>
          </a:xfrm>
        </p:grpSpPr>
        <p:cxnSp>
          <p:nvCxnSpPr>
            <p:cNvPr id="18" name="直接连接符 17"/>
            <p:cNvCxnSpPr/>
            <p:nvPr/>
          </p:nvCxnSpPr>
          <p:spPr>
            <a:xfrm>
              <a:off x="2273643" y="3631397"/>
              <a:ext cx="1800000" cy="0"/>
            </a:xfrm>
            <a:prstGeom prst="line">
              <a:avLst/>
            </a:prstGeom>
            <a:ln w="3175">
              <a:solidFill>
                <a:srgbClr val="649A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直接连接符 18"/>
            <p:cNvCxnSpPr/>
            <p:nvPr/>
          </p:nvCxnSpPr>
          <p:spPr>
            <a:xfrm>
              <a:off x="2273643" y="3639406"/>
              <a:ext cx="0" cy="954066"/>
            </a:xfrm>
            <a:prstGeom prst="line">
              <a:avLst/>
            </a:prstGeom>
            <a:ln w="3175">
              <a:solidFill>
                <a:srgbClr val="649A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图片 4">
            <a:extLst>
              <a:ext uri="{FF2B5EF4-FFF2-40B4-BE49-F238E27FC236}">
                <a16:creationId xmlns:a16="http://schemas.microsoft.com/office/drawing/2014/main" xmlns="" id="{D4ACC6DC-1DA7-4847-8043-37258DF795B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1484" y="3059092"/>
            <a:ext cx="1746598" cy="1809256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xmlns="" id="{7661514D-2E64-1448-BF7F-DA74424D239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21" y="-26858"/>
            <a:ext cx="2662767" cy="2261681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xmlns="" id="{200FA8EB-0112-7548-899F-B32643F2792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1180" y="4104173"/>
            <a:ext cx="2117981" cy="1657251"/>
          </a:xfrm>
          <a:prstGeom prst="rect">
            <a:avLst/>
          </a:prstGeom>
        </p:spPr>
      </p:pic>
      <p:pic>
        <p:nvPicPr>
          <p:cNvPr id="1026" name="Picture 2" descr="青花瓷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798"/>
          <a:stretch/>
        </p:blipFill>
        <p:spPr bwMode="auto">
          <a:xfrm>
            <a:off x="2014151" y="1312693"/>
            <a:ext cx="2832435" cy="188344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4535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A_库_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0497" y="0"/>
            <a:ext cx="3899612" cy="68580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13" t="3663" b="7580"/>
          <a:stretch/>
        </p:blipFill>
        <p:spPr>
          <a:xfrm>
            <a:off x="8640825" y="-11675"/>
            <a:ext cx="2255602" cy="4176584"/>
          </a:xfrm>
          <a:prstGeom prst="rect">
            <a:avLst/>
          </a:prstGeom>
        </p:spPr>
      </p:pic>
      <p:sp>
        <p:nvSpPr>
          <p:cNvPr id="15" name="文本框 14">
            <a:extLst>
              <a:ext uri="{FF2B5EF4-FFF2-40B4-BE49-F238E27FC236}">
                <a16:creationId xmlns:a16="http://schemas.microsoft.com/office/drawing/2014/main" xmlns="" id="{B0F7FBD5-4566-44C9-B110-4130EDA22C75}"/>
              </a:ext>
            </a:extLst>
          </p:cNvPr>
          <p:cNvSpPr txBox="1"/>
          <p:nvPr/>
        </p:nvSpPr>
        <p:spPr>
          <a:xfrm>
            <a:off x="10495957" y="944285"/>
            <a:ext cx="1600438" cy="59137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4600" b="1" dirty="0">
                <a:latin typeface="楷体" panose="02010609060101010101" pitchFamily="49" charset="-122"/>
                <a:ea typeface="楷体" panose="02010609060101010101" pitchFamily="49" charset="-122"/>
              </a:rPr>
              <a:t>New</a:t>
            </a:r>
            <a:r>
              <a:rPr lang="zh-CN" altLang="en-US" sz="46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4600" b="1" dirty="0">
                <a:latin typeface="楷体" panose="02010609060101010101" pitchFamily="49" charset="-122"/>
                <a:ea typeface="楷体" panose="02010609060101010101" pitchFamily="49" charset="-122"/>
              </a:rPr>
              <a:t>style</a:t>
            </a:r>
            <a:r>
              <a:rPr lang="zh-CN" altLang="en-US" sz="46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4600" b="1" dirty="0">
                <a:latin typeface="楷体" panose="02010609060101010101" pitchFamily="49" charset="-122"/>
                <a:ea typeface="楷体" panose="02010609060101010101" pitchFamily="49" charset="-122"/>
              </a:rPr>
              <a:t>of</a:t>
            </a:r>
            <a:r>
              <a:rPr lang="zh-CN" altLang="en-US" sz="46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4600" b="1" dirty="0">
                <a:latin typeface="楷体" panose="02010609060101010101" pitchFamily="49" charset="-122"/>
                <a:ea typeface="楷体" panose="02010609060101010101" pitchFamily="49" charset="-122"/>
              </a:rPr>
              <a:t>banquets</a:t>
            </a:r>
            <a:endParaRPr lang="zh-CN" altLang="en-US" sz="46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21" name="直接连接符 20"/>
          <p:cNvCxnSpPr>
            <a:cxnSpLocks/>
          </p:cNvCxnSpPr>
          <p:nvPr/>
        </p:nvCxnSpPr>
        <p:spPr>
          <a:xfrm>
            <a:off x="10568317" y="2511008"/>
            <a:ext cx="0" cy="278026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文本框 5">
            <a:extLst>
              <a:ext uri="{FF2B5EF4-FFF2-40B4-BE49-F238E27FC236}">
                <a16:creationId xmlns:a16="http://schemas.microsoft.com/office/drawing/2014/main" xmlns="" id="{68E31A6A-2783-C940-9627-A24B555D045A}"/>
              </a:ext>
            </a:extLst>
          </p:cNvPr>
          <p:cNvSpPr txBox="1"/>
          <p:nvPr/>
        </p:nvSpPr>
        <p:spPr>
          <a:xfrm>
            <a:off x="10096277" y="2428947"/>
            <a:ext cx="461665" cy="3836948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r>
              <a:rPr kumimoji="1" lang="en-US" altLang="zh-CN" b="1" dirty="0">
                <a:latin typeface="Kaiti SC" panose="02010600040101010101" pitchFamily="2" charset="-122"/>
                <a:ea typeface="Kaiti SC" panose="02010600040101010101" pitchFamily="2" charset="-122"/>
              </a:rPr>
              <a:t>Hotpot</a:t>
            </a:r>
            <a:r>
              <a:rPr kumimoji="1" lang="zh-CN" altLang="en-US" b="1" dirty="0">
                <a:latin typeface="Kaiti SC" panose="02010600040101010101" pitchFamily="2" charset="-122"/>
                <a:ea typeface="Kaiti SC" panose="02010600040101010101" pitchFamily="2" charset="-122"/>
              </a:rPr>
              <a:t>，</a:t>
            </a:r>
            <a:r>
              <a:rPr kumimoji="1" lang="en-US" altLang="zh-CN" b="1" dirty="0">
                <a:latin typeface="Kaiti SC" panose="02010600040101010101" pitchFamily="2" charset="-122"/>
                <a:ea typeface="Kaiti SC" panose="02010600040101010101" pitchFamily="2" charset="-122"/>
              </a:rPr>
              <a:t>Hot</a:t>
            </a:r>
            <a:r>
              <a:rPr kumimoji="1" lang="zh-CN" altLang="en-US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b="1" dirty="0">
                <a:latin typeface="Kaiti SC" panose="02010600040101010101" pitchFamily="2" charset="-122"/>
                <a:ea typeface="Kaiti SC" panose="02010600040101010101" pitchFamily="2" charset="-122"/>
              </a:rPr>
              <a:t>spring</a:t>
            </a:r>
            <a:r>
              <a:rPr kumimoji="1" lang="zh-CN" altLang="en-US" b="1" dirty="0">
                <a:latin typeface="Kaiti SC" panose="02010600040101010101" pitchFamily="2" charset="-122"/>
                <a:ea typeface="Kaiti SC" panose="02010600040101010101" pitchFamily="2" charset="-122"/>
              </a:rPr>
              <a:t>， </a:t>
            </a:r>
            <a:r>
              <a:rPr kumimoji="1" lang="en-US" altLang="zh-CN" b="1" dirty="0">
                <a:latin typeface="Kaiti SC" panose="02010600040101010101" pitchFamily="2" charset="-122"/>
                <a:ea typeface="Kaiti SC" panose="02010600040101010101" pitchFamily="2" charset="-122"/>
              </a:rPr>
              <a:t>Singing</a:t>
            </a:r>
            <a:r>
              <a:rPr kumimoji="1" lang="zh-CN" altLang="en-US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b="1" dirty="0">
                <a:latin typeface="Kaiti SC" panose="02010600040101010101" pitchFamily="2" charset="-122"/>
                <a:ea typeface="Kaiti SC" panose="02010600040101010101" pitchFamily="2" charset="-122"/>
              </a:rPr>
              <a:t>in</a:t>
            </a:r>
            <a:r>
              <a:rPr kumimoji="1" lang="zh-CN" altLang="en-US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b="1" dirty="0">
                <a:latin typeface="Kaiti SC" panose="02010600040101010101" pitchFamily="2" charset="-122"/>
                <a:ea typeface="Kaiti SC" panose="02010600040101010101" pitchFamily="2" charset="-122"/>
              </a:rPr>
              <a:t>KTV</a:t>
            </a:r>
            <a:endParaRPr kumimoji="1" lang="zh-CN" altLang="en-US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xmlns="" id="{8A2D2907-9DC5-A848-B743-4B72C5ED2A2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32" y="3938679"/>
            <a:ext cx="4109798" cy="2919321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xmlns="" id="{F33A8B27-40F4-1249-806A-D85E7B736FB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749" y="0"/>
            <a:ext cx="4146615" cy="2670396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xmlns="" id="{5EEF3312-580A-8B4B-B1A5-2586CDBBEE34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2838" y="2428947"/>
            <a:ext cx="4439432" cy="2259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480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0">
        <p14:ripple/>
      </p:transition>
    </mc:Choice>
    <mc:Fallback xmlns="">
      <p:transition spd="slow" advTm="0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6" name="PA_库_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779159" y="2762231"/>
            <a:ext cx="2682000" cy="181342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9" name="矩形 38"/>
          <p:cNvSpPr/>
          <p:nvPr/>
        </p:nvSpPr>
        <p:spPr>
          <a:xfrm>
            <a:off x="506628" y="2199856"/>
            <a:ext cx="2136706" cy="2987602"/>
          </a:xfrm>
          <a:prstGeom prst="rect">
            <a:avLst/>
          </a:prstGeom>
          <a:noFill/>
          <a:ln>
            <a:solidFill>
              <a:srgbClr val="699F9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0" name="矩形 39"/>
          <p:cNvSpPr/>
          <p:nvPr/>
        </p:nvSpPr>
        <p:spPr>
          <a:xfrm>
            <a:off x="9584879" y="2199856"/>
            <a:ext cx="2136706" cy="2987602"/>
          </a:xfrm>
          <a:prstGeom prst="rect">
            <a:avLst/>
          </a:prstGeom>
          <a:noFill/>
          <a:ln>
            <a:solidFill>
              <a:srgbClr val="699F9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1" name="图片 4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759"/>
          <a:stretch/>
        </p:blipFill>
        <p:spPr>
          <a:xfrm>
            <a:off x="4976379" y="803189"/>
            <a:ext cx="2203328" cy="1524755"/>
          </a:xfrm>
          <a:prstGeom prst="rect">
            <a:avLst/>
          </a:prstGeom>
        </p:spPr>
      </p:pic>
      <p:sp>
        <p:nvSpPr>
          <p:cNvPr id="42" name="矩形 41"/>
          <p:cNvSpPr/>
          <p:nvPr/>
        </p:nvSpPr>
        <p:spPr>
          <a:xfrm>
            <a:off x="2857283" y="2199856"/>
            <a:ext cx="2136706" cy="2987602"/>
          </a:xfrm>
          <a:prstGeom prst="rect">
            <a:avLst/>
          </a:prstGeom>
          <a:noFill/>
          <a:ln>
            <a:solidFill>
              <a:srgbClr val="699F9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矩形 42"/>
          <p:cNvSpPr/>
          <p:nvPr/>
        </p:nvSpPr>
        <p:spPr>
          <a:xfrm>
            <a:off x="7237523" y="2199856"/>
            <a:ext cx="2136706" cy="2987602"/>
          </a:xfrm>
          <a:prstGeom prst="rect">
            <a:avLst/>
          </a:prstGeom>
          <a:noFill/>
          <a:ln>
            <a:solidFill>
              <a:srgbClr val="699F9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4" name="图片 43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693" t="3063" r="2162" b="76396"/>
          <a:stretch/>
        </p:blipFill>
        <p:spPr>
          <a:xfrm>
            <a:off x="5665061" y="4469696"/>
            <a:ext cx="984747" cy="976184"/>
          </a:xfrm>
          <a:prstGeom prst="rect">
            <a:avLst/>
          </a:prstGeom>
        </p:spPr>
      </p:pic>
      <p:pic>
        <p:nvPicPr>
          <p:cNvPr id="2060" name="Picture 12" descr="低调的人，一辈子像喝茶，水是沸的，心是静...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7162" y="2393082"/>
            <a:ext cx="1757428" cy="263466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文本框 5"/>
          <p:cNvSpPr txBox="1"/>
          <p:nvPr/>
        </p:nvSpPr>
        <p:spPr>
          <a:xfrm>
            <a:off x="5175738" y="2449650"/>
            <a:ext cx="1804610" cy="18983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altLang="zh-CN" sz="20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New</a:t>
            </a:r>
            <a:r>
              <a:rPr lang="zh-CN" altLang="en-US" sz="20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  <a:r>
              <a:rPr lang="en-US" altLang="zh-CN" sz="20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activities</a:t>
            </a:r>
          </a:p>
          <a:p>
            <a:pPr algn="ctr">
              <a:lnSpc>
                <a:spcPct val="150000"/>
              </a:lnSpc>
            </a:pPr>
            <a:r>
              <a:rPr lang="en-US" altLang="zh-CN" sz="20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After</a:t>
            </a:r>
          </a:p>
          <a:p>
            <a:pPr algn="ctr">
              <a:lnSpc>
                <a:spcPct val="150000"/>
              </a:lnSpc>
            </a:pPr>
            <a:r>
              <a:rPr lang="en-US" altLang="zh-CN" sz="20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A</a:t>
            </a:r>
          </a:p>
          <a:p>
            <a:pPr algn="ctr">
              <a:lnSpc>
                <a:spcPct val="150000"/>
              </a:lnSpc>
            </a:pPr>
            <a:r>
              <a:rPr lang="en-US" altLang="zh-CN" sz="20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Banquets</a:t>
            </a:r>
            <a:r>
              <a:rPr lang="zh-CN" altLang="en-US" sz="2000" b="1" dirty="0">
                <a:latin typeface="Kaiti SC Black" panose="02010600040101010101" pitchFamily="2" charset="-122"/>
                <a:ea typeface="Kaiti SC Black" panose="02010600040101010101" pitchFamily="2" charset="-122"/>
              </a:rPr>
              <a:t> </a:t>
            </a: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xmlns="" id="{A9D5CD96-0453-8E4E-BF8A-B8A7AA8B2ED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2441" y="2408201"/>
            <a:ext cx="1776083" cy="2521485"/>
          </a:xfrm>
          <a:prstGeom prst="rect">
            <a:avLst/>
          </a:prstGeom>
          <a:effectLst>
            <a:outerShdw blurRad="63500" sx="104000" sy="104000" algn="tl" rotWithShape="0">
              <a:prstClr val="black">
                <a:alpha val="32000"/>
              </a:prstClr>
            </a:outerShdw>
          </a:effectLst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xmlns="" id="{8E760B48-5DDF-1440-9973-CE229A91F4E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796" y="2408201"/>
            <a:ext cx="1744930" cy="2539957"/>
          </a:xfrm>
          <a:prstGeom prst="rect">
            <a:avLst/>
          </a:prstGeom>
          <a:effectLst>
            <a:outerShdw blurRad="152400" dist="889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xmlns="" id="{20055789-2D10-2C49-9A1F-91C7FA93E23F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0706" y="2408201"/>
            <a:ext cx="1896688" cy="2534231"/>
          </a:xfrm>
          <a:prstGeom prst="rect">
            <a:avLst/>
          </a:prstGeom>
          <a:effectLst>
            <a:outerShdw blurRad="50800" dir="960000" sx="102000" sy="102000" algn="tl" rotWithShape="0">
              <a:prstClr val="black">
                <a:alpha val="40000"/>
              </a:prstClr>
            </a:outerShdw>
          </a:effectLst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xmlns="" id="{98F629B0-BAEA-A148-B4F4-B168096694FF}"/>
              </a:ext>
            </a:extLst>
          </p:cNvPr>
          <p:cNvSpPr txBox="1"/>
          <p:nvPr/>
        </p:nvSpPr>
        <p:spPr>
          <a:xfrm>
            <a:off x="506628" y="1375781"/>
            <a:ext cx="16738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3200" b="1" dirty="0">
                <a:latin typeface="Kaiti SC" panose="02010600040101010101" pitchFamily="2" charset="-122"/>
                <a:ea typeface="Kaiti SC" panose="02010600040101010101" pitchFamily="2" charset="-122"/>
              </a:rPr>
              <a:t>Massage</a:t>
            </a:r>
            <a:endParaRPr kumimoji="1" lang="zh-CN" altLang="en-US" sz="32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xmlns="" id="{7CA418A8-4623-054B-9343-8013850FBE67}"/>
              </a:ext>
            </a:extLst>
          </p:cNvPr>
          <p:cNvSpPr txBox="1"/>
          <p:nvPr/>
        </p:nvSpPr>
        <p:spPr>
          <a:xfrm>
            <a:off x="2903840" y="1375781"/>
            <a:ext cx="17139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3200" b="1" dirty="0">
                <a:latin typeface="Kaiti SC" panose="02010600040101010101" pitchFamily="2" charset="-122"/>
                <a:ea typeface="Kaiti SC" panose="02010600040101010101" pitchFamily="2" charset="-122"/>
              </a:rPr>
              <a:t>Mahjong</a:t>
            </a:r>
            <a:endParaRPr kumimoji="1" lang="zh-CN" altLang="en-US" sz="32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xmlns="" id="{C8A83BD0-5B3B-4449-B996-037CD7908225}"/>
              </a:ext>
            </a:extLst>
          </p:cNvPr>
          <p:cNvSpPr txBox="1"/>
          <p:nvPr/>
        </p:nvSpPr>
        <p:spPr>
          <a:xfrm>
            <a:off x="7237523" y="1375780"/>
            <a:ext cx="17219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3200" b="1" dirty="0">
                <a:latin typeface="Kaiti SC" panose="02010600040101010101" pitchFamily="2" charset="-122"/>
                <a:ea typeface="Kaiti SC" panose="02010600040101010101" pitchFamily="2" charset="-122"/>
              </a:rPr>
              <a:t>Tearoom</a:t>
            </a:r>
            <a:endParaRPr kumimoji="1" lang="zh-CN" altLang="en-US" sz="32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C974914-B8E2-2B42-8CE9-3F0E2E0E44D3}"/>
              </a:ext>
            </a:extLst>
          </p:cNvPr>
          <p:cNvSpPr txBox="1"/>
          <p:nvPr/>
        </p:nvSpPr>
        <p:spPr>
          <a:xfrm>
            <a:off x="10045466" y="1370055"/>
            <a:ext cx="9589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3200" b="1" dirty="0">
                <a:latin typeface="Kaiti SC" panose="02010600040101010101" pitchFamily="2" charset="-122"/>
                <a:ea typeface="Kaiti SC" panose="02010600040101010101" pitchFamily="2" charset="-122"/>
              </a:rPr>
              <a:t>Golf</a:t>
            </a:r>
            <a:endParaRPr kumimoji="1" lang="zh-CN" altLang="en-US" sz="32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53541220"/>
      </p:ext>
    </p:extLst>
  </p:cSld>
  <p:clrMapOvr>
    <a:masterClrMapping/>
  </p:clrMapOvr>
  <p:transition spd="slow" advTm="0">
    <p:fad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218167" cy="6858000"/>
          </a:xfrm>
          <a:prstGeom prst="rect">
            <a:avLst/>
          </a:prstGeom>
        </p:spPr>
      </p:pic>
      <p:grpSp>
        <p:nvGrpSpPr>
          <p:cNvPr id="5" name="组合 4"/>
          <p:cNvGrpSpPr/>
          <p:nvPr/>
        </p:nvGrpSpPr>
        <p:grpSpPr>
          <a:xfrm>
            <a:off x="4994336" y="1120469"/>
            <a:ext cx="2203328" cy="4168225"/>
            <a:chOff x="5007419" y="1754659"/>
            <a:chExt cx="2203328" cy="4168225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3759"/>
            <a:stretch/>
          </p:blipFill>
          <p:spPr>
            <a:xfrm>
              <a:off x="5007419" y="1754659"/>
              <a:ext cx="2203328" cy="1524755"/>
            </a:xfrm>
            <a:prstGeom prst="rect">
              <a:avLst/>
            </a:prstGeom>
          </p:spPr>
        </p:pic>
        <p:pic>
          <p:nvPicPr>
            <p:cNvPr id="4" name="PA_库_图片 6"/>
            <p:cNvPicPr>
              <a:picLocks noChangeAspect="1"/>
            </p:cNvPicPr>
            <p:nvPr>
              <p:custDataLst>
                <p:tags r:id="rId1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4774263" y="3591422"/>
              <a:ext cx="2643471" cy="2019453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pic>
        <p:nvPicPr>
          <p:cNvPr id="42" name="图片 41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693" t="3063" r="2162" b="76396"/>
          <a:stretch/>
        </p:blipFill>
        <p:spPr>
          <a:xfrm>
            <a:off x="1960301" y="89843"/>
            <a:ext cx="984747" cy="976184"/>
          </a:xfrm>
          <a:prstGeom prst="rect">
            <a:avLst/>
          </a:prstGeom>
        </p:spPr>
      </p:pic>
      <p:pic>
        <p:nvPicPr>
          <p:cNvPr id="47" name="图片 46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693" t="3063" r="2162" b="76396"/>
          <a:stretch/>
        </p:blipFill>
        <p:spPr>
          <a:xfrm>
            <a:off x="9236891" y="89843"/>
            <a:ext cx="984747" cy="976184"/>
          </a:xfrm>
          <a:prstGeom prst="rect">
            <a:avLst/>
          </a:prstGeom>
        </p:spPr>
      </p:pic>
      <p:pic>
        <p:nvPicPr>
          <p:cNvPr id="8200" name="Picture 8" descr="Circling : Series of...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0983" y="2932304"/>
            <a:ext cx="1989301" cy="20298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xmlns="" id="{E884D08F-A77E-D44F-9446-D199F5316314}"/>
              </a:ext>
            </a:extLst>
          </p:cNvPr>
          <p:cNvSpPr/>
          <p:nvPr/>
        </p:nvSpPr>
        <p:spPr>
          <a:xfrm>
            <a:off x="78856" y="1326701"/>
            <a:ext cx="5128576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Banquet–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宴请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yànqǐng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kumimoji="1" lang="en-US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1" lang="en-US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Jie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kumimoji="1" lang="en-US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feng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(hosting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dinner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for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visitors)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接风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jiēfēng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kumimoji="1" lang="en-US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Appreciation–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答谢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dáxiè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kumimoji="1" lang="en-US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Drinking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a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toast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敬酒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jìngjiǔ</a:t>
            </a:r>
            <a:r>
              <a:rPr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）</a:t>
            </a:r>
            <a:endParaRPr kumimoji="1" lang="en-US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Host–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主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zhǔ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陪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péi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/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主人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zhǔrén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Guest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of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</a:rPr>
              <a:t>honour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主客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zhǔkè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/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主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zhǔ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宾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bīn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kumimoji="1" lang="en-US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Second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vital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host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副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fù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陪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péi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kumimoji="1" lang="en-US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Second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vital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guest–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副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fù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客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kè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lang="en-GB" altLang="zh-CN" sz="36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endParaRPr lang="en-GB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xmlns="" id="{9E70E062-0F74-9E41-947A-287C02A95A67}"/>
              </a:ext>
            </a:extLst>
          </p:cNvPr>
          <p:cNvSpPr/>
          <p:nvPr/>
        </p:nvSpPr>
        <p:spPr>
          <a:xfrm>
            <a:off x="7276516" y="1295489"/>
            <a:ext cx="4703673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Hotpot–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火锅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huǒguō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kumimoji="1" lang="en-US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Hot</a:t>
            </a:r>
            <a:r>
              <a:rPr kumimoji="1" lang="zh-CN" altLang="en-US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Spring(spa)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温泉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wēnquán</a:t>
            </a:r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kumimoji="1" lang="en-US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Massage–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按摩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ànmó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kumimoji="1" lang="en-US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Mahjong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麻将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májiàng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kumimoji="1" lang="en-US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r>
              <a:rPr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Tearoom</a:t>
            </a:r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茶室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cháshì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kumimoji="1" lang="en-US" altLang="zh-CN" sz="2400" b="1" dirty="0">
              <a:latin typeface="Kaiti SC" panose="02010600040101010101" pitchFamily="2" charset="-122"/>
              <a:ea typeface="Kaiti SC" panose="02010600040101010101" pitchFamily="2" charset="-122"/>
              <a:cs typeface="Times New Roman" panose="02020603050405020304" pitchFamily="18" charset="0"/>
            </a:endParaRPr>
          </a:p>
          <a:p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Tea–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茶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chá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lang="en-GB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r>
              <a:rPr kumimoji="1" lang="en-US" altLang="zh-CN" sz="2400" b="1" dirty="0">
                <a:latin typeface="Kaiti SC" panose="02010600040101010101" pitchFamily="2" charset="-122"/>
                <a:ea typeface="Kaiti SC" panose="02010600040101010101" pitchFamily="2" charset="-122"/>
              </a:rPr>
              <a:t>Golf–</a:t>
            </a:r>
            <a:r>
              <a:rPr lang="zh-CN" altLang="en-GB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高尔夫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2400" b="1" dirty="0" err="1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gāoěrfū</a:t>
            </a:r>
            <a:r>
              <a:rPr lang="en-GB" altLang="zh-CN" sz="2400" b="1" dirty="0">
                <a:latin typeface="Kaiti SC" panose="02010600040101010101" pitchFamily="2" charset="-122"/>
                <a:ea typeface="Kaiti SC" panose="02010600040101010101" pitchFamily="2" charset="-122"/>
                <a:cs typeface="Times New Roman" panose="02020603050405020304" pitchFamily="18" charset="0"/>
              </a:rPr>
              <a:t>)</a:t>
            </a:r>
            <a:endParaRPr lang="en-GB" altLang="zh-CN" sz="48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endParaRPr kumimoji="1" lang="en-US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zh-CN" sz="2400" b="1" dirty="0">
              <a:latin typeface="Kaiti SC" panose="02010600040101010101" pitchFamily="2" charset="-122"/>
              <a:ea typeface="Kaiti SC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39703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0">
        <p14:flip dir="r"/>
      </p:transition>
    </mc:Choice>
    <mc:Fallback xmlns="">
      <p:transition spd="slow" advTm="0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684" y="1878226"/>
            <a:ext cx="10078255" cy="3635684"/>
          </a:xfrm>
          <a:prstGeom prst="rect">
            <a:avLst/>
          </a:prstGeom>
        </p:spPr>
      </p:pic>
      <p:pic>
        <p:nvPicPr>
          <p:cNvPr id="2" name="PA_库_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512527" y="1253749"/>
            <a:ext cx="4228808" cy="315950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001" y="1938081"/>
            <a:ext cx="3251161" cy="422013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243" t="28380" r="642" b="28521"/>
          <a:stretch/>
        </p:blipFill>
        <p:spPr>
          <a:xfrm rot="16200000">
            <a:off x="9192396" y="2953842"/>
            <a:ext cx="1143634" cy="422100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243" t="28380" r="642" b="28521"/>
          <a:stretch/>
        </p:blipFill>
        <p:spPr>
          <a:xfrm rot="16200000">
            <a:off x="5681651" y="3630754"/>
            <a:ext cx="858923" cy="3085194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7282613" y="1724560"/>
            <a:ext cx="268863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6600" b="1" dirty="0">
                <a:latin typeface="楷体" panose="02010609060101010101" pitchFamily="49" charset="-122"/>
                <a:ea typeface="楷体" panose="02010609060101010101" pitchFamily="49" charset="-122"/>
              </a:rPr>
              <a:t>Thank</a:t>
            </a:r>
          </a:p>
          <a:p>
            <a:pPr algn="ctr"/>
            <a:r>
              <a:rPr lang="en-US" altLang="zh-CN" sz="6600" b="1" dirty="0">
                <a:latin typeface="楷体" panose="02010609060101010101" pitchFamily="49" charset="-122"/>
                <a:ea typeface="楷体" panose="02010609060101010101" pitchFamily="49" charset="-122"/>
              </a:rPr>
              <a:t>You</a:t>
            </a:r>
            <a:endParaRPr lang="zh-CN" altLang="en-US" sz="66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08747271"/>
      </p:ext>
    </p:extLst>
  </p:cSld>
  <p:clrMapOvr>
    <a:masterClrMapping/>
  </p:clrMapOvr>
  <p:transition spd="slow" advTm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1655</TotalTime>
  <Words>1473</Words>
  <Application>Microsoft Office PowerPoint</Application>
  <PresentationFormat>Widescreen</PresentationFormat>
  <Paragraphs>228</Paragraphs>
  <Slides>27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41" baseType="lpstr">
      <vt:lpstr>Microsoft YaHei</vt:lpstr>
      <vt:lpstr>SimSun</vt:lpstr>
      <vt:lpstr>楷体</vt:lpstr>
      <vt:lpstr>Arial</vt:lpstr>
      <vt:lpstr>Bradley Hand</vt:lpstr>
      <vt:lpstr>Calibri</vt:lpstr>
      <vt:lpstr>Calibri Light</vt:lpstr>
      <vt:lpstr>Kaiti SC</vt:lpstr>
      <vt:lpstr>Kaiti SC Black</vt:lpstr>
      <vt:lpstr>Poppins</vt:lpstr>
      <vt:lpstr>Times New Roman</vt:lpstr>
      <vt:lpstr>Wingdings</vt:lpstr>
      <vt:lpstr>Xingkai SC</vt:lpstr>
      <vt:lpstr>Office 主题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</dc:creator>
  <cp:lastModifiedBy>Caroline Jawad</cp:lastModifiedBy>
  <cp:revision>140</cp:revision>
  <dcterms:created xsi:type="dcterms:W3CDTF">2018-01-10T03:16:01Z</dcterms:created>
  <dcterms:modified xsi:type="dcterms:W3CDTF">2018-11-19T16:16:58Z</dcterms:modified>
</cp:coreProperties>
</file>