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handoutMasterIdLst>
    <p:handoutMasterId r:id="rId14"/>
  </p:handoutMasterIdLst>
  <p:sldIdLst>
    <p:sldId id="258" r:id="rId2"/>
    <p:sldId id="266" r:id="rId3"/>
    <p:sldId id="265" r:id="rId4"/>
    <p:sldId id="263" r:id="rId5"/>
    <p:sldId id="257" r:id="rId6"/>
    <p:sldId id="259" r:id="rId7"/>
    <p:sldId id="260" r:id="rId8"/>
    <p:sldId id="261" r:id="rId9"/>
    <p:sldId id="262" r:id="rId10"/>
    <p:sldId id="264" r:id="rId11"/>
    <p:sldId id="267" r:id="rId1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EA61A1D0-AC67-4189-81B5-9C2C84DFB4D0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35970EAB-BB68-4530-9D9A-9AE8FA083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1328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1610B7E-CC74-4A02-8D42-AA1661C0D297}" type="datetimeFigureOut">
              <a:rPr lang="en-US" smtClean="0"/>
              <a:t>3/21/2018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13CD1ACA-A6AD-4083-B179-AD6CE7B352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372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67260C89-1C6C-4F27-B7A2-B81FE46C0662}" type="datetimeFigureOut">
              <a:rPr lang="en-US" sz="2000">
                <a:solidFill>
                  <a:prstClr val="black"/>
                </a:solidFill>
                <a:latin typeface="Times" pitchFamily="18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3/21/2018</a:t>
            </a:fld>
            <a:endParaRPr lang="en-GB" sz="2000">
              <a:solidFill>
                <a:prstClr val="black"/>
              </a:solidFill>
              <a:latin typeface="Times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BA72D0-B6AF-4443-AA82-D406A08F069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5332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D175FEC-0D81-4618-AAF1-995D8755A4B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3521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DDF97335-FBD4-48D8-832A-8976B815D5F8}" type="datetimeFigureOut">
              <a:rPr lang="en-US" sz="2000">
                <a:solidFill>
                  <a:prstClr val="black"/>
                </a:solidFill>
                <a:latin typeface="Times" pitchFamily="18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3/21/2018</a:t>
            </a:fld>
            <a:endParaRPr lang="en-GB" sz="2000">
              <a:solidFill>
                <a:prstClr val="black"/>
              </a:solidFill>
              <a:latin typeface="Times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FC3DF8-BF28-424C-8882-A20DF55DECE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0622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2E5F1E62-0F09-496F-8CA0-5FD587C9110D}" type="datetimeFigureOut">
              <a:rPr lang="en-US" sz="2000">
                <a:solidFill>
                  <a:prstClr val="black"/>
                </a:solidFill>
                <a:latin typeface="Times" pitchFamily="18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3/21/2018</a:t>
            </a:fld>
            <a:endParaRPr lang="en-GB" sz="2000">
              <a:solidFill>
                <a:prstClr val="black"/>
              </a:solidFill>
              <a:latin typeface="Times" pitchFamily="18" charset="0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C20C5D-2977-4000-82F6-FDD7297121C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249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A21087AA-7D5D-4240-B9B7-3335993A781C}" type="datetimeFigureOut">
              <a:rPr lang="en-US" sz="2000">
                <a:solidFill>
                  <a:prstClr val="black"/>
                </a:solidFill>
                <a:latin typeface="Times" pitchFamily="18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3/21/2018</a:t>
            </a:fld>
            <a:endParaRPr lang="en-GB" sz="2000">
              <a:solidFill>
                <a:prstClr val="black"/>
              </a:solidFill>
              <a:latin typeface="Times" pitchFamily="18" charset="0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7594A6-6BF0-4C28-B064-67E39519F5B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9415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949941C4-3645-4846-8242-6BD4C78031A5}" type="datetimeFigureOut">
              <a:rPr lang="en-US" sz="2000">
                <a:solidFill>
                  <a:prstClr val="black"/>
                </a:solidFill>
                <a:latin typeface="Times" pitchFamily="18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3/21/2018</a:t>
            </a:fld>
            <a:endParaRPr lang="en-GB" sz="2000">
              <a:solidFill>
                <a:prstClr val="black"/>
              </a:solidFill>
              <a:latin typeface="Times" pitchFamily="18" charset="0"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D84E7A-93CD-4193-A896-6E7AEF7F62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7214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E883F067-F09D-48FB-A84B-9FE2C88F8378}" type="datetimeFigureOut">
              <a:rPr lang="en-US" sz="2000">
                <a:solidFill>
                  <a:prstClr val="black"/>
                </a:solidFill>
                <a:latin typeface="Times" pitchFamily="18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3/21/2018</a:t>
            </a:fld>
            <a:endParaRPr lang="en-GB" sz="2000">
              <a:solidFill>
                <a:prstClr val="black"/>
              </a:solidFill>
              <a:latin typeface="Times" pitchFamily="18" charset="0"/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CA0269-DC4E-40C9-BE22-749668324C8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0375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46996F2-07F9-4EA3-BB00-CB70FE1F7330}" type="datetimeFigureOut">
              <a:rPr lang="en-US" sz="2000">
                <a:solidFill>
                  <a:prstClr val="black"/>
                </a:solidFill>
                <a:latin typeface="Times" pitchFamily="18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3/21/2018</a:t>
            </a:fld>
            <a:endParaRPr lang="en-GB" sz="2000">
              <a:solidFill>
                <a:prstClr val="black"/>
              </a:solidFill>
              <a:latin typeface="Times" pitchFamily="18" charset="0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6C850-BF2A-42F4-AABF-416935AE047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7909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28CE3BDA-6373-4C57-8305-D7D02E51B224}" type="datetimeFigureOut">
              <a:rPr lang="en-US" sz="2000">
                <a:solidFill>
                  <a:prstClr val="black"/>
                </a:solidFill>
                <a:latin typeface="Times" pitchFamily="18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3/21/2018</a:t>
            </a:fld>
            <a:endParaRPr lang="en-GB" sz="2000">
              <a:solidFill>
                <a:prstClr val="black"/>
              </a:solidFill>
              <a:latin typeface="Times" pitchFamily="18" charset="0"/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CBD292-6184-4F7E-B66C-551DEA5E56F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1183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A9FB0674-F0B2-47E8-A770-A123889CF9E7}" type="datetimeFigureOut">
              <a:rPr lang="en-US" sz="2000">
                <a:solidFill>
                  <a:prstClr val="black"/>
                </a:solidFill>
                <a:latin typeface="Times" pitchFamily="18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3/21/2018</a:t>
            </a:fld>
            <a:endParaRPr lang="en-GB" sz="2000">
              <a:solidFill>
                <a:prstClr val="black"/>
              </a:solidFill>
              <a:latin typeface="Times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E7B7F2-1793-4204-8F1F-56B8C7B14B2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4285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FBD8DCF5-F1F6-4E47-8963-3E9EDE489C4D}" type="datetimeFigureOut">
              <a:rPr lang="en-US" sz="2000">
                <a:solidFill>
                  <a:prstClr val="black"/>
                </a:solidFill>
                <a:latin typeface="Times" pitchFamily="18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3/21/2018</a:t>
            </a:fld>
            <a:endParaRPr lang="en-GB" sz="2000">
              <a:solidFill>
                <a:prstClr val="black"/>
              </a:solidFill>
              <a:latin typeface="Times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AF36FD-A9CF-4820-B808-E1F4F64B992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958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Arial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48C7085D-60A0-465E-99D1-E086C83C9623}" type="slidenum">
              <a:rPr lang="en-GB" altLang="en-US"/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1" descr="Logo email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805488"/>
            <a:ext cx="2232025" cy="87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474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sitbritain.org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611560" y="1844824"/>
            <a:ext cx="8424936" cy="136815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rgbClr val="0D0D0D"/>
                </a:solidFill>
                <a:latin typeface="+mn-lt"/>
                <a:ea typeface="+mj-ea"/>
                <a:cs typeface="Arial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0D0D0D"/>
                </a:solidFill>
                <a:latin typeface="Calibri" pitchFamily="34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0D0D0D"/>
                </a:solidFill>
                <a:latin typeface="Calibri" pitchFamily="34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0D0D0D"/>
                </a:solidFill>
                <a:latin typeface="Calibri" pitchFamily="34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0D0D0D"/>
                </a:solidFill>
                <a:latin typeface="Calibri" pitchFamily="34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Calibri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Calibri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Calibri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en-GB" altLang="en-US" sz="3600" dirty="0" smtClean="0">
                <a:cs typeface="Arial" charset="0"/>
              </a:rPr>
              <a:t>Culture and Heritage Tourism Management</a:t>
            </a:r>
          </a:p>
          <a:p>
            <a:pPr eaLnBrk="1" hangingPunct="1"/>
            <a:endParaRPr lang="en-GB" altLang="en-US" sz="3600" dirty="0" smtClean="0">
              <a:cs typeface="Arial" charset="0"/>
            </a:endParaRPr>
          </a:p>
          <a:p>
            <a:pPr eaLnBrk="1" hangingPunct="1"/>
            <a:r>
              <a:rPr lang="en-GB" altLang="en-US" sz="3200" dirty="0" smtClean="0">
                <a:cs typeface="Arial" charset="0"/>
              </a:rPr>
              <a:t>Understanding Britain’s image overseas</a:t>
            </a:r>
            <a:endParaRPr lang="en-GB" altLang="en-US" sz="3200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1632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833" y="1700808"/>
            <a:ext cx="7440033" cy="338437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707904" y="5805264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Source: Tourism: jobs and growth. Deloitte November </a:t>
            </a:r>
            <a:r>
              <a:rPr lang="en-GB" sz="1600" i="1" dirty="0" smtClean="0"/>
              <a:t>2013, </a:t>
            </a:r>
            <a:r>
              <a:rPr lang="en-GB" sz="1600" i="1" dirty="0" smtClean="0">
                <a:hlinkClick r:id="rId3"/>
              </a:rPr>
              <a:t>www.visitbritain.org</a:t>
            </a:r>
            <a:r>
              <a:rPr lang="en-GB" sz="1600" i="1" dirty="0" smtClean="0"/>
              <a:t>, accessed 20/03/18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683568" y="476672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Britain’s visitor economy - facts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4143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5536" y="1700808"/>
            <a:ext cx="7560839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37.6 million overseas visitors who came to the UK in 2016 spent £22.5 billion – both setting records. </a:t>
            </a:r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These </a:t>
            </a:r>
            <a:r>
              <a:rPr lang="en-GB" sz="2800" dirty="0"/>
              <a:t>figures represent a 4% increase in volume and 2% (nominal) increase in value compared with 2015</a:t>
            </a:r>
            <a:r>
              <a:rPr lang="en-GB" sz="28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London accounts for 53% of all inbound visitor spend, the rest of England 35%, Scotland 8% and Wales 2%.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476672"/>
            <a:ext cx="4158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Why is it important?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98407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0200477"/>
              </p:ext>
            </p:extLst>
          </p:nvPr>
        </p:nvGraphicFramePr>
        <p:xfrm>
          <a:off x="750099" y="1700808"/>
          <a:ext cx="7800975" cy="3168351"/>
        </p:xfrm>
        <a:graphic>
          <a:graphicData uri="http://schemas.openxmlformats.org/drawingml/2006/table">
            <a:tbl>
              <a:tblPr/>
              <a:tblGrid>
                <a:gridCol w="2600325"/>
                <a:gridCol w="2600325"/>
                <a:gridCol w="2600325"/>
              </a:tblGrid>
              <a:tr h="686385">
                <a:tc>
                  <a:txBody>
                    <a:bodyPr/>
                    <a:lstStyle/>
                    <a:p>
                      <a:pPr algn="l" fontAlgn="ctr"/>
                      <a:r>
                        <a:rPr lang="en-GB">
                          <a:effectLst/>
                        </a:rPr>
                        <a:t>Emotional Impact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>
                          <a:effectLst/>
                        </a:rPr>
                        <a:t>Different Experiences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dirty="0">
                          <a:effectLst/>
                        </a:rPr>
                        <a:t>Immersion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</a:tr>
              <a:tr h="422813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To be moved and </a:t>
                      </a:r>
                      <a:r>
                        <a:rPr lang="en-GB" dirty="0" smtClean="0">
                          <a:effectLst/>
                        </a:rPr>
                        <a:t>inspired</a:t>
                      </a:r>
                      <a:endParaRPr lang="en-GB" dirty="0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Spiritually enriched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>
                          <a:effectLst/>
                        </a:rPr>
                        <a:t>Share with the 'natives'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813">
                <a:tc>
                  <a:txBody>
                    <a:bodyPr/>
                    <a:lstStyle/>
                    <a:p>
                      <a:pPr algn="l"/>
                      <a:r>
                        <a:rPr lang="en-GB">
                          <a:effectLst/>
                        </a:rPr>
                        <a:t>Astonished and amazed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>
                          <a:effectLst/>
                        </a:rPr>
                        <a:t>Intellectually nourished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>
                          <a:effectLst/>
                        </a:rPr>
                        <a:t>Not just a spectator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8170">
                <a:tc>
                  <a:txBody>
                    <a:bodyPr/>
                    <a:lstStyle/>
                    <a:p>
                      <a:pPr algn="l"/>
                      <a:r>
                        <a:rPr lang="en-GB">
                          <a:effectLst/>
                        </a:rPr>
                        <a:t>Awed and intrigued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>
                          <a:effectLst/>
                        </a:rPr>
                        <a:t>Surprised, stretched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>
                          <a:effectLst/>
                        </a:rPr>
                        <a:t>Genuine, authentic experiences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8170">
                <a:tc>
                  <a:txBody>
                    <a:bodyPr/>
                    <a:lstStyle/>
                    <a:p>
                      <a:pPr algn="l"/>
                      <a:r>
                        <a:rPr lang="en-GB">
                          <a:effectLst/>
                        </a:rPr>
                        <a:t>To feel welcome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>
                          <a:effectLst/>
                        </a:rPr>
                        <a:t>Sense of discovering new places and things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 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55576" y="54868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>
                <a:latin typeface="Arial" panose="020B0604020202020204" pitchFamily="34" charset="0"/>
              </a:rPr>
              <a:t>What holiday makers look for from heritage and culture on holiday</a:t>
            </a:r>
            <a:endParaRPr lang="en-US" altLang="en-US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853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3568" y="1628800"/>
            <a:ext cx="7992888" cy="3888432"/>
          </a:xfrm>
        </p:spPr>
        <p:txBody>
          <a:bodyPr rtlCol="0">
            <a:normAutofit lnSpcReduction="10000"/>
          </a:bodyPr>
          <a:lstStyle/>
          <a:p>
            <a:pPr marL="342900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Britain </a:t>
            </a:r>
            <a:r>
              <a:rPr lang="en-GB" sz="2400" dirty="0">
                <a:solidFill>
                  <a:schemeClr val="tx1"/>
                </a:solidFill>
              </a:rPr>
              <a:t>is recognised as a world class destination for culture and heritage and these aspects of the British holiday offer are repeatedly identified as major draws for overseas </a:t>
            </a:r>
            <a:r>
              <a:rPr lang="en-GB" sz="2400" dirty="0" smtClean="0">
                <a:solidFill>
                  <a:schemeClr val="tx1"/>
                </a:solidFill>
              </a:rPr>
              <a:t>visitors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tx1"/>
                </a:solidFill>
              </a:rPr>
              <a:t>T</a:t>
            </a:r>
            <a:r>
              <a:rPr lang="en-GB" sz="2400" dirty="0" smtClean="0">
                <a:solidFill>
                  <a:schemeClr val="tx1"/>
                </a:solidFill>
              </a:rPr>
              <a:t>he </a:t>
            </a:r>
            <a:r>
              <a:rPr lang="en-GB" sz="2400" dirty="0" err="1">
                <a:solidFill>
                  <a:schemeClr val="tx1"/>
                </a:solidFill>
              </a:rPr>
              <a:t>Anholt</a:t>
            </a:r>
            <a:r>
              <a:rPr lang="en-GB" sz="2400" dirty="0">
                <a:solidFill>
                  <a:schemeClr val="tx1"/>
                </a:solidFill>
              </a:rPr>
              <a:t> Nations Brand Index (NBI) </a:t>
            </a:r>
            <a:r>
              <a:rPr lang="en-GB" sz="2400" dirty="0" smtClean="0">
                <a:solidFill>
                  <a:schemeClr val="tx1"/>
                </a:solidFill>
              </a:rPr>
              <a:t>gives insight </a:t>
            </a:r>
            <a:r>
              <a:rPr lang="en-GB" sz="2400" dirty="0">
                <a:solidFill>
                  <a:schemeClr val="tx1"/>
                </a:solidFill>
              </a:rPr>
              <a:t>into the perceptions of the UK's culture and heritage amongst respondents in 20 countries around the world. 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The </a:t>
            </a:r>
            <a:r>
              <a:rPr lang="en-GB" sz="2400" dirty="0">
                <a:solidFill>
                  <a:schemeClr val="tx1"/>
                </a:solidFill>
              </a:rPr>
              <a:t>NBI consistently ranks the UK's strengths in history and </a:t>
            </a:r>
            <a:r>
              <a:rPr lang="en-GB" sz="2400" dirty="0" smtClean="0">
                <a:solidFill>
                  <a:schemeClr val="tx1"/>
                </a:solidFill>
              </a:rPr>
              <a:t>culture attributes, </a:t>
            </a:r>
            <a:r>
              <a:rPr lang="en-GB" sz="2400" dirty="0">
                <a:solidFill>
                  <a:schemeClr val="tx1"/>
                </a:solidFill>
              </a:rPr>
              <a:t>including contemporary culture, historic buildings and cultural heritage.</a:t>
            </a:r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395536" y="476672"/>
            <a:ext cx="8568952" cy="360040"/>
          </a:xfrm>
        </p:spPr>
        <p:txBody>
          <a:bodyPr/>
          <a:lstStyle/>
          <a:p>
            <a:r>
              <a:rPr lang="en-GB" sz="3200" b="1" dirty="0">
                <a:solidFill>
                  <a:schemeClr val="tx1"/>
                </a:solidFill>
              </a:rPr>
              <a:t>Inbound culture, heritage &amp; attractions </a:t>
            </a:r>
            <a:r>
              <a:rPr lang="en-GB" sz="3200" b="1" dirty="0" smtClean="0">
                <a:solidFill>
                  <a:schemeClr val="tx1"/>
                </a:solidFill>
              </a:rPr>
              <a:t>research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707904" y="5696959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https://www.visitbritain.org/inbound-culture-heritage-attractions-research</a:t>
            </a:r>
          </a:p>
        </p:txBody>
      </p:sp>
    </p:spTree>
    <p:extLst>
      <p:ext uri="{BB962C8B-B14F-4D97-AF65-F5344CB8AC3E}">
        <p14:creationId xmlns:p14="http://schemas.microsoft.com/office/powerpoint/2010/main" val="3894403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95536" y="1405225"/>
            <a:ext cx="828092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 smtClean="0"/>
              <a:t>In </a:t>
            </a:r>
            <a:r>
              <a:rPr lang="en-GB" sz="2200" dirty="0"/>
              <a:t>2017 the UK retained 3rd place as a nation brand, behind Germany and France.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The </a:t>
            </a:r>
            <a:r>
              <a:rPr lang="en-GB" sz="2200" dirty="0" err="1"/>
              <a:t>GfK</a:t>
            </a:r>
            <a:r>
              <a:rPr lang="en-GB" sz="2200" dirty="0"/>
              <a:t> </a:t>
            </a:r>
            <a:r>
              <a:rPr lang="en-GB" sz="2200" dirty="0" err="1"/>
              <a:t>Anholt</a:t>
            </a:r>
            <a:r>
              <a:rPr lang="en-GB" sz="2200" dirty="0"/>
              <a:t> Nations Brand Index is an annual study amongst 20,000 consumers in 20 panel countries around the world. Respondents score 50 nations on a raft of attributes including some relating to tourism, culture and welcome as well as those relating to exports, governance and immigration. </a:t>
            </a:r>
            <a:endParaRPr lang="en-GB" sz="2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 smtClean="0"/>
              <a:t>Respondents </a:t>
            </a:r>
            <a:r>
              <a:rPr lang="en-GB" sz="2200" dirty="0"/>
              <a:t>are representative of the online population in each market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11560" y="62068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</a:t>
            </a:r>
            <a:r>
              <a:rPr lang="en-GB" sz="2400" dirty="0" err="1"/>
              <a:t>Anholt</a:t>
            </a:r>
            <a:r>
              <a:rPr lang="en-GB" sz="2400" dirty="0"/>
              <a:t> </a:t>
            </a:r>
            <a:r>
              <a:rPr lang="en-GB" sz="2400" dirty="0" err="1"/>
              <a:t>GfK</a:t>
            </a:r>
            <a:r>
              <a:rPr lang="en-GB" sz="2400" dirty="0"/>
              <a:t> Nations Brand Index ranks 50 nations each year. </a:t>
            </a:r>
          </a:p>
        </p:txBody>
      </p:sp>
    </p:spTree>
    <p:extLst>
      <p:ext uri="{BB962C8B-B14F-4D97-AF65-F5344CB8AC3E}">
        <p14:creationId xmlns:p14="http://schemas.microsoft.com/office/powerpoint/2010/main" val="4071491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03648" y="1662065"/>
            <a:ext cx="194421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Rank   Nation</a:t>
            </a:r>
            <a:endParaRPr lang="en-GB" sz="2400" dirty="0"/>
          </a:p>
          <a:p>
            <a:r>
              <a:rPr lang="en-GB" sz="2400" dirty="0"/>
              <a:t>1 </a:t>
            </a:r>
            <a:r>
              <a:rPr lang="en-GB" sz="2400" dirty="0" smtClean="0"/>
              <a:t>      </a:t>
            </a:r>
            <a:endParaRPr lang="en-GB" sz="2400" dirty="0"/>
          </a:p>
          <a:p>
            <a:r>
              <a:rPr lang="en-GB" sz="2400" dirty="0"/>
              <a:t>2 </a:t>
            </a:r>
            <a:r>
              <a:rPr lang="en-GB" sz="2400" dirty="0" smtClean="0"/>
              <a:t>      </a:t>
            </a:r>
          </a:p>
          <a:p>
            <a:r>
              <a:rPr lang="en-GB" sz="2400" dirty="0" smtClean="0"/>
              <a:t>3       </a:t>
            </a:r>
            <a:endParaRPr lang="en-GB" sz="2400" dirty="0"/>
          </a:p>
          <a:p>
            <a:r>
              <a:rPr lang="en-GB" sz="2400" dirty="0"/>
              <a:t>4 </a:t>
            </a:r>
            <a:r>
              <a:rPr lang="en-GB" sz="2400" dirty="0" smtClean="0"/>
              <a:t>      </a:t>
            </a:r>
            <a:endParaRPr lang="en-GB" sz="2400" dirty="0"/>
          </a:p>
          <a:p>
            <a:r>
              <a:rPr lang="en-GB" sz="2400" dirty="0"/>
              <a:t>4 </a:t>
            </a:r>
            <a:r>
              <a:rPr lang="en-GB" sz="2400" dirty="0" smtClean="0"/>
              <a:t>      </a:t>
            </a:r>
          </a:p>
          <a:p>
            <a:r>
              <a:rPr lang="en-GB" sz="2400" dirty="0" smtClean="0"/>
              <a:t>6      </a:t>
            </a:r>
          </a:p>
          <a:p>
            <a:r>
              <a:rPr lang="en-GB" sz="2400" dirty="0"/>
              <a:t>7 </a:t>
            </a:r>
            <a:r>
              <a:rPr lang="en-GB" sz="2400" dirty="0" smtClean="0"/>
              <a:t>      </a:t>
            </a:r>
          </a:p>
          <a:p>
            <a:r>
              <a:rPr lang="en-GB" sz="2400" dirty="0"/>
              <a:t>8 </a:t>
            </a:r>
            <a:r>
              <a:rPr lang="en-GB" sz="2400" dirty="0" smtClean="0"/>
              <a:t>      </a:t>
            </a:r>
          </a:p>
          <a:p>
            <a:r>
              <a:rPr lang="en-GB" sz="2400" dirty="0"/>
              <a:t>9 </a:t>
            </a:r>
            <a:r>
              <a:rPr lang="en-GB" sz="2400" dirty="0" smtClean="0"/>
              <a:t>      </a:t>
            </a:r>
          </a:p>
          <a:p>
            <a:r>
              <a:rPr lang="en-GB" sz="2400" dirty="0" smtClean="0"/>
              <a:t>10      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3203848" y="2060848"/>
            <a:ext cx="1944216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300" dirty="0" smtClean="0"/>
              <a:t>Germany</a:t>
            </a:r>
            <a:endParaRPr lang="en-GB" sz="2300" dirty="0"/>
          </a:p>
          <a:p>
            <a:r>
              <a:rPr lang="en-GB" sz="2300" dirty="0" smtClean="0"/>
              <a:t>France</a:t>
            </a:r>
            <a:endParaRPr lang="en-GB" sz="2300" dirty="0"/>
          </a:p>
          <a:p>
            <a:r>
              <a:rPr lang="en-GB" sz="2300" dirty="0" smtClean="0"/>
              <a:t>UK</a:t>
            </a:r>
            <a:endParaRPr lang="en-GB" sz="2300" dirty="0"/>
          </a:p>
          <a:p>
            <a:r>
              <a:rPr lang="en-GB" sz="2300" dirty="0" smtClean="0"/>
              <a:t>Canada</a:t>
            </a:r>
            <a:endParaRPr lang="en-GB" sz="2300" dirty="0"/>
          </a:p>
          <a:p>
            <a:r>
              <a:rPr lang="en-GB" sz="2300" dirty="0" smtClean="0"/>
              <a:t>Japan</a:t>
            </a:r>
          </a:p>
          <a:p>
            <a:r>
              <a:rPr lang="en-GB" sz="2300" dirty="0" smtClean="0"/>
              <a:t>USA</a:t>
            </a:r>
          </a:p>
          <a:p>
            <a:r>
              <a:rPr lang="en-GB" sz="2300" dirty="0" smtClean="0"/>
              <a:t>Italy</a:t>
            </a:r>
          </a:p>
          <a:p>
            <a:r>
              <a:rPr lang="en-GB" sz="2300" dirty="0" smtClean="0"/>
              <a:t>Switzerland         Australia</a:t>
            </a:r>
          </a:p>
          <a:p>
            <a:r>
              <a:rPr lang="en-GB" sz="2300" dirty="0" smtClean="0"/>
              <a:t>Sweden </a:t>
            </a: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3685743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1"/>
            <a:ext cx="8568952" cy="4114816"/>
          </a:xfrm>
        </p:spPr>
        <p:txBody>
          <a:bodyPr/>
          <a:lstStyle/>
          <a:p>
            <a:r>
              <a:rPr lang="en-GB" sz="2200" dirty="0" smtClean="0"/>
              <a:t>Britain’s </a:t>
            </a:r>
            <a:r>
              <a:rPr lang="en-GB" sz="2200" dirty="0"/>
              <a:t>strongest Tourism dimensions are for our 'vibrant city life and urban attractions', ranked </a:t>
            </a:r>
            <a:r>
              <a:rPr lang="en-GB" sz="2200" b="1" dirty="0"/>
              <a:t>4th</a:t>
            </a:r>
            <a:r>
              <a:rPr lang="en-GB" sz="2200" dirty="0"/>
              <a:t>, </a:t>
            </a:r>
            <a:endParaRPr lang="en-GB" sz="2200" dirty="0" smtClean="0"/>
          </a:p>
          <a:p>
            <a:r>
              <a:rPr lang="en-GB" sz="2200" dirty="0" smtClean="0"/>
              <a:t>Being </a:t>
            </a:r>
            <a:r>
              <a:rPr lang="en-GB" sz="2200" dirty="0"/>
              <a:t>'rich in historic buildings and monuments', ranked </a:t>
            </a:r>
            <a:r>
              <a:rPr lang="en-GB" sz="2200" b="1" dirty="0"/>
              <a:t>5th</a:t>
            </a:r>
            <a:r>
              <a:rPr lang="en-GB" sz="2200" dirty="0"/>
              <a:t>.  </a:t>
            </a:r>
            <a:endParaRPr lang="en-GB" sz="2200" dirty="0" smtClean="0"/>
          </a:p>
          <a:p>
            <a:r>
              <a:rPr lang="en-GB" sz="2200" dirty="0" smtClean="0"/>
              <a:t>UK </a:t>
            </a:r>
            <a:r>
              <a:rPr lang="en-GB" sz="2200" dirty="0"/>
              <a:t>ranked 6th as a place people 'would like to visit if money was no object' although this has fallen one place since last year.  </a:t>
            </a:r>
            <a:endParaRPr lang="en-GB" sz="2200" dirty="0" smtClean="0"/>
          </a:p>
          <a:p>
            <a:r>
              <a:rPr lang="en-GB" sz="2200" dirty="0" smtClean="0"/>
              <a:t>Our </a:t>
            </a:r>
            <a:r>
              <a:rPr lang="en-GB" sz="2200" dirty="0"/>
              <a:t>strongest Culture element is for 'contemporary culture', ranked </a:t>
            </a:r>
            <a:r>
              <a:rPr lang="en-GB" sz="2200" b="1" dirty="0" smtClean="0"/>
              <a:t>3</a:t>
            </a:r>
            <a:r>
              <a:rPr lang="en-GB" sz="2200" b="1" baseline="30000" dirty="0" smtClean="0"/>
              <a:t>rd</a:t>
            </a:r>
            <a:endParaRPr lang="en-GB" sz="2200" b="1" dirty="0"/>
          </a:p>
          <a:p>
            <a:r>
              <a:rPr lang="en-GB" sz="2200" dirty="0" smtClean="0"/>
              <a:t>‘Cultural </a:t>
            </a:r>
            <a:r>
              <a:rPr lang="en-GB" sz="2200" dirty="0"/>
              <a:t>heritage' ranked </a:t>
            </a:r>
            <a:r>
              <a:rPr lang="en-GB" sz="2200" b="1" dirty="0"/>
              <a:t>7th</a:t>
            </a:r>
            <a:r>
              <a:rPr lang="en-GB" sz="2200" dirty="0"/>
              <a:t> out of 50. While our cultural heritage rank has held onto 7th rank, contemporary culture has risen one ranking place.</a:t>
            </a:r>
          </a:p>
        </p:txBody>
      </p:sp>
    </p:spTree>
    <p:extLst>
      <p:ext uri="{BB962C8B-B14F-4D97-AF65-F5344CB8AC3E}">
        <p14:creationId xmlns:p14="http://schemas.microsoft.com/office/powerpoint/2010/main" val="761533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3196951"/>
          </a:xfrm>
        </p:spPr>
        <p:txBody>
          <a:bodyPr/>
          <a:lstStyle/>
          <a:p>
            <a:r>
              <a:rPr lang="en-GB" sz="2200" dirty="0"/>
              <a:t>Natural beauty remains a weaker attribute for the UK.  After peaking in 2015 at </a:t>
            </a:r>
            <a:r>
              <a:rPr lang="en-GB" sz="2200" b="1" dirty="0"/>
              <a:t>18th</a:t>
            </a:r>
            <a:r>
              <a:rPr lang="en-GB" sz="2200" dirty="0"/>
              <a:t> it is now holding position in the top half of the table at </a:t>
            </a:r>
            <a:r>
              <a:rPr lang="en-GB" sz="2200" b="1" dirty="0"/>
              <a:t>24th</a:t>
            </a:r>
            <a:r>
              <a:rPr lang="en-GB" sz="2200" dirty="0"/>
              <a:t>. </a:t>
            </a:r>
            <a:endParaRPr lang="en-GB" sz="2200" dirty="0" smtClean="0"/>
          </a:p>
          <a:p>
            <a:r>
              <a:rPr lang="en-GB" sz="2200" dirty="0" smtClean="0"/>
              <a:t>The </a:t>
            </a:r>
            <a:r>
              <a:rPr lang="en-GB" sz="2200" dirty="0"/>
              <a:t>actual score difference on this attribute is minor over time, due to a close grouping of scores among countries. </a:t>
            </a:r>
            <a:endParaRPr lang="en-GB" sz="2200" dirty="0" smtClean="0"/>
          </a:p>
          <a:p>
            <a:r>
              <a:rPr lang="en-GB" sz="2200" dirty="0" smtClean="0"/>
              <a:t>Perceptions </a:t>
            </a:r>
            <a:r>
              <a:rPr lang="en-GB" sz="2200" dirty="0"/>
              <a:t>of welcome – 'if visited, the people would make me feel very welcome' – dropped one place to </a:t>
            </a:r>
            <a:r>
              <a:rPr lang="en-GB" sz="2200" b="1" dirty="0"/>
              <a:t>13th</a:t>
            </a:r>
            <a:r>
              <a:rPr lang="en-GB" sz="2200" dirty="0"/>
              <a:t>, although the actual score remains close to last year.</a:t>
            </a:r>
          </a:p>
        </p:txBody>
      </p:sp>
    </p:spTree>
    <p:extLst>
      <p:ext uri="{BB962C8B-B14F-4D97-AF65-F5344CB8AC3E}">
        <p14:creationId xmlns:p14="http://schemas.microsoft.com/office/powerpoint/2010/main" val="228387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332656"/>
            <a:ext cx="8784976" cy="4608512"/>
          </a:xfrm>
        </p:spPr>
        <p:txBody>
          <a:bodyPr/>
          <a:lstStyle/>
          <a:p>
            <a:pPr marL="0" indent="0">
              <a:buNone/>
            </a:pPr>
            <a:r>
              <a:rPr lang="en-GB" sz="2600" dirty="0"/>
              <a:t>During 2015, VisitBritain explored how best to leverage British Culture in Brazil, China and Italy.  </a:t>
            </a:r>
            <a:endParaRPr lang="en-GB" sz="2600" dirty="0" smtClean="0"/>
          </a:p>
          <a:p>
            <a:r>
              <a:rPr lang="en-GB" sz="2600" dirty="0" smtClean="0"/>
              <a:t>Supporting </a:t>
            </a:r>
            <a:r>
              <a:rPr lang="en-GB" sz="2600" dirty="0"/>
              <a:t>previous research Britain’s built culture ranks highly with opportunities to turn up communications around ‘living the feeling’</a:t>
            </a:r>
            <a:endParaRPr lang="en-GB" sz="2600" dirty="0" smtClean="0"/>
          </a:p>
          <a:p>
            <a:r>
              <a:rPr lang="en-GB" sz="2600" dirty="0" smtClean="0"/>
              <a:t>Including</a:t>
            </a:r>
            <a:r>
              <a:rPr lang="en-GB" sz="2600" dirty="0"/>
              <a:t> people in images making them more engaging</a:t>
            </a:r>
          </a:p>
          <a:p>
            <a:r>
              <a:rPr lang="en-GB" sz="2600" dirty="0"/>
              <a:t>Promoting a discount works better in China than advertising something as free - the latter can be decoded as busy and for the masses, not the discerning</a:t>
            </a:r>
          </a:p>
          <a:p>
            <a:r>
              <a:rPr lang="en-GB" sz="2600" dirty="0"/>
              <a:t>In Brazil and Italy, juxtapositions of old and new work well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2969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about Wales?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http://gov.wales/topics/culture-tourism-sport/?</a:t>
            </a:r>
            <a:r>
              <a:rPr lang="en-GB" dirty="0" smtClean="0"/>
              <a:t>lang=en </a:t>
            </a:r>
          </a:p>
          <a:p>
            <a:r>
              <a:rPr lang="en-GB" dirty="0"/>
              <a:t>http://</a:t>
            </a:r>
            <a:r>
              <a:rPr lang="en-GB" dirty="0" smtClean="0"/>
              <a:t>gov.wales/docs/drah/publications/161213-a-vision-for-culture-in-wales-en.pdf  (</a:t>
            </a:r>
            <a:r>
              <a:rPr lang="en-GB" i="1" dirty="0" smtClean="0"/>
              <a:t>Light springs through the dark: a vision for culture in Wales. Dec. 2016</a:t>
            </a:r>
            <a:r>
              <a:rPr lang="en-GB" dirty="0" smtClean="0"/>
              <a:t>)</a:t>
            </a:r>
          </a:p>
          <a:p>
            <a:r>
              <a:rPr lang="en-GB" dirty="0"/>
              <a:t>https://</a:t>
            </a:r>
            <a:r>
              <a:rPr lang="en-GB" dirty="0" smtClean="0"/>
              <a:t>futuregenerations.wales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057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296</Words>
  <Application>Microsoft Office PowerPoint</Application>
  <PresentationFormat>On-screen Show (4:3)</PresentationFormat>
  <Paragraphs>71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Times</vt:lpstr>
      <vt:lpstr>1_Office Theme</vt:lpstr>
      <vt:lpstr>PowerPoint Presentation</vt:lpstr>
      <vt:lpstr>PowerPoint Presentation</vt:lpstr>
      <vt:lpstr>PowerPoint Presentation</vt:lpstr>
      <vt:lpstr>PowerPoint Presentation</vt:lpstr>
      <vt:lpstr>Inbound culture, heritage &amp; attractions research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about Wales?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Essentials</dc:title>
  <dc:creator>Administrator</dc:creator>
  <cp:lastModifiedBy>Huw Thomas (Business &amp; Management)</cp:lastModifiedBy>
  <cp:revision>8</cp:revision>
  <cp:lastPrinted>2018-03-19T14:16:39Z</cp:lastPrinted>
  <dcterms:created xsi:type="dcterms:W3CDTF">2015-11-16T16:03:36Z</dcterms:created>
  <dcterms:modified xsi:type="dcterms:W3CDTF">2018-03-21T15:12:46Z</dcterms:modified>
</cp:coreProperties>
</file>