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83C3BD20-0881-4E45-B61E-417B0F42FB1F}" type="datetimeFigureOut">
              <a:rPr lang="en-GB" smtClean="0"/>
              <a:t>23/10/2014</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DDD033EB-2F7D-4A5B-B7D4-1883C3DF055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DDD033EB-2F7D-4A5B-B7D4-1883C3DF0559}"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83C3BD20-0881-4E45-B61E-417B0F42FB1F}" type="datetimeFigureOut">
              <a:rPr lang="en-GB" smtClean="0"/>
              <a:t>23/10/2014</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3C3BD20-0881-4E45-B61E-417B0F42FB1F}" type="datetimeFigureOut">
              <a:rPr lang="en-GB" smtClean="0"/>
              <a:t>23/10/2014</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DDD033EB-2F7D-4A5B-B7D4-1883C3DF0559}"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83C3BD20-0881-4E45-B61E-417B0F42FB1F}" type="datetimeFigureOut">
              <a:rPr lang="en-GB" smtClean="0"/>
              <a:t>23/10/2014</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DDD033EB-2F7D-4A5B-B7D4-1883C3DF055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83C3BD20-0881-4E45-B61E-417B0F42FB1F}" type="datetimeFigureOut">
              <a:rPr lang="en-GB" smtClean="0"/>
              <a:t>23/10/2014</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DDD033EB-2F7D-4A5B-B7D4-1883C3DF055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DC Electric </a:t>
            </a:r>
            <a:r>
              <a:rPr lang="en-GB" dirty="0" smtClean="0"/>
              <a:t>Motors</a:t>
            </a:r>
            <a:endParaRPr lang="en-GB" dirty="0"/>
          </a:p>
        </p:txBody>
      </p:sp>
      <p:sp>
        <p:nvSpPr>
          <p:cNvPr id="3" name="Subtitle 2"/>
          <p:cNvSpPr>
            <a:spLocks noGrp="1"/>
          </p:cNvSpPr>
          <p:nvPr>
            <p:ph type="subTitle" idx="1"/>
          </p:nvPr>
        </p:nvSpPr>
        <p:spPr/>
        <p:txBody>
          <a:bodyPr/>
          <a:lstStyle/>
          <a:p>
            <a:r>
              <a:rPr lang="en-GB" dirty="0"/>
              <a:t>B</a:t>
            </a:r>
            <a:r>
              <a:rPr lang="en-GB" dirty="0" smtClean="0"/>
              <a:t>rushed</a:t>
            </a:r>
            <a:endParaRPr lang="en-GB" dirty="0"/>
          </a:p>
        </p:txBody>
      </p:sp>
    </p:spTree>
    <p:extLst>
      <p:ext uri="{BB962C8B-B14F-4D97-AF65-F5344CB8AC3E}">
        <p14:creationId xmlns:p14="http://schemas.microsoft.com/office/powerpoint/2010/main" val="8400882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795544"/>
          </a:xfrm>
        </p:spPr>
        <p:txBody>
          <a:bodyPr>
            <a:normAutofit/>
          </a:bodyPr>
          <a:lstStyle/>
          <a:p>
            <a:r>
              <a:rPr lang="en-GB" sz="1600" dirty="0" smtClean="0"/>
              <a:t>How does a dc motor work, what are its constituent parts and how does it create force or torque</a:t>
            </a:r>
            <a:endParaRPr lang="en-GB" sz="1600" dirty="0"/>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1028" name="Picture 4" descr="http://www.pcbheaven.com/wikipages/images/howdcmotorworks_126954683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040" y="2564904"/>
            <a:ext cx="3054712" cy="15872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5576" y="2132856"/>
            <a:ext cx="4248472" cy="3508653"/>
          </a:xfrm>
          <a:prstGeom prst="rect">
            <a:avLst/>
          </a:prstGeom>
          <a:noFill/>
        </p:spPr>
        <p:txBody>
          <a:bodyPr wrap="square" rtlCol="0">
            <a:spAutoFit/>
          </a:bodyPr>
          <a:lstStyle/>
          <a:p>
            <a:r>
              <a:rPr lang="en-GB" sz="1600" dirty="0" smtClean="0"/>
              <a:t>The basic DC motor has actually two windings and two permanent magnets. The coils are powered from the commutator and the brushes</a:t>
            </a:r>
            <a:r>
              <a:rPr lang="en-GB" sz="1600" dirty="0" smtClean="0"/>
              <a:t>. During </a:t>
            </a:r>
            <a:r>
              <a:rPr lang="en-GB" sz="1600" dirty="0" smtClean="0"/>
              <a:t>a full cycle of the rotor, the current that runs through each winding </a:t>
            </a:r>
            <a:r>
              <a:rPr lang="en-GB" sz="1600" dirty="0" smtClean="0"/>
              <a:t>changes </a:t>
            </a:r>
            <a:r>
              <a:rPr lang="en-GB" sz="1600" dirty="0" smtClean="0"/>
              <a:t>direction once. </a:t>
            </a:r>
            <a:endParaRPr lang="en-GB" sz="1600" dirty="0" smtClean="0"/>
          </a:p>
          <a:p>
            <a:r>
              <a:rPr lang="en-GB" sz="1600" dirty="0" smtClean="0"/>
              <a:t>Thus</a:t>
            </a:r>
            <a:r>
              <a:rPr lang="en-GB" sz="1600" dirty="0" smtClean="0"/>
              <a:t>, each electromagnet will change its magnetic polarity. Moreover, the windings of the two magnets are </a:t>
            </a:r>
            <a:r>
              <a:rPr lang="en-GB" sz="1600" dirty="0" smtClean="0"/>
              <a:t>wound </a:t>
            </a:r>
            <a:r>
              <a:rPr lang="en-GB" sz="1600" dirty="0" smtClean="0"/>
              <a:t>in reversed direction. Thus, when one electromagnet is North, the other is South and vice versa. </a:t>
            </a:r>
            <a:endParaRPr lang="en-GB" sz="1600" dirty="0" smtClean="0"/>
          </a:p>
          <a:p>
            <a:r>
              <a:rPr lang="en-GB" sz="1400" dirty="0" smtClean="0"/>
              <a:t>E</a:t>
            </a:r>
            <a:r>
              <a:rPr lang="en-GB" sz="1400" dirty="0" smtClean="0"/>
              <a:t>xamine the image (right) </a:t>
            </a:r>
            <a:r>
              <a:rPr lang="en-GB" sz="1400" dirty="0" smtClean="0"/>
              <a:t>of </a:t>
            </a:r>
            <a:r>
              <a:rPr lang="en-GB" sz="1400" dirty="0" smtClean="0"/>
              <a:t>a </a:t>
            </a:r>
            <a:r>
              <a:rPr lang="en-GB" sz="1400" dirty="0" smtClean="0"/>
              <a:t>basic DC motor</a:t>
            </a:r>
            <a:endParaRPr lang="en-GB" sz="1400" dirty="0"/>
          </a:p>
        </p:txBody>
      </p:sp>
    </p:spTree>
    <p:extLst>
      <p:ext uri="{BB962C8B-B14F-4D97-AF65-F5344CB8AC3E}">
        <p14:creationId xmlns:p14="http://schemas.microsoft.com/office/powerpoint/2010/main" val="31238770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651527"/>
          </a:xfrm>
        </p:spPr>
        <p:txBody>
          <a:bodyPr>
            <a:normAutofit/>
          </a:bodyPr>
          <a:lstStyle/>
          <a:p>
            <a:r>
              <a:rPr lang="en-GB" sz="1600" dirty="0"/>
              <a:t>The </a:t>
            </a:r>
            <a:r>
              <a:rPr lang="en-GB" sz="1600" dirty="0" smtClean="0"/>
              <a:t>animation below indicates </a:t>
            </a:r>
            <a:r>
              <a:rPr lang="en-GB" sz="1600" dirty="0"/>
              <a:t>how the two electromagnets changes magnetic polarity during a full rotation:</a:t>
            </a:r>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1026" name="Picture 2" descr="http://www.pcbheaven.com/wikipages/images/howdcmotorworks_1269547145.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2492896"/>
            <a:ext cx="1447800" cy="14478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1519" y="2276872"/>
            <a:ext cx="4824536" cy="2554545"/>
          </a:xfrm>
          <a:prstGeom prst="rect">
            <a:avLst/>
          </a:prstGeom>
          <a:noFill/>
        </p:spPr>
        <p:txBody>
          <a:bodyPr wrap="square" rtlCol="0">
            <a:spAutoFit/>
          </a:bodyPr>
          <a:lstStyle/>
          <a:p>
            <a:r>
              <a:rPr lang="en-GB" sz="1600" dirty="0" smtClean="0"/>
              <a:t>RED </a:t>
            </a:r>
            <a:r>
              <a:rPr lang="en-GB" sz="1600" dirty="0" smtClean="0"/>
              <a:t>indicates </a:t>
            </a:r>
            <a:r>
              <a:rPr lang="en-GB" sz="1600" dirty="0" smtClean="0"/>
              <a:t>the North pole and BLUE the South pole. </a:t>
            </a:r>
          </a:p>
          <a:p>
            <a:r>
              <a:rPr lang="en-GB" sz="1600" dirty="0" smtClean="0"/>
              <a:t>Watching </a:t>
            </a:r>
            <a:r>
              <a:rPr lang="en-GB" sz="1600" dirty="0" smtClean="0"/>
              <a:t>this animation, </a:t>
            </a:r>
            <a:r>
              <a:rPr lang="en-GB" sz="1600" dirty="0" smtClean="0"/>
              <a:t>shows that </a:t>
            </a:r>
            <a:r>
              <a:rPr lang="en-GB" sz="1600" dirty="0" smtClean="0"/>
              <a:t>there is one moment that both electromagnets are turned off. This is the time that the basic DC motor provides no torque at all. </a:t>
            </a:r>
            <a:endParaRPr lang="en-GB" sz="1600" dirty="0" smtClean="0"/>
          </a:p>
          <a:p>
            <a:r>
              <a:rPr lang="en-GB" sz="1600" dirty="0" smtClean="0"/>
              <a:t>In </a:t>
            </a:r>
            <a:r>
              <a:rPr lang="en-GB" sz="1600" dirty="0" smtClean="0"/>
              <a:t>all other occasions, the magnets are either PULLED from the opposite pole or PUSHED from the same pole and therefore the mechanical power  or torque is generated.</a:t>
            </a:r>
            <a:endParaRPr lang="en-GB" sz="1600" dirty="0"/>
          </a:p>
        </p:txBody>
      </p:sp>
    </p:spTree>
    <p:extLst>
      <p:ext uri="{BB962C8B-B14F-4D97-AF65-F5344CB8AC3E}">
        <p14:creationId xmlns:p14="http://schemas.microsoft.com/office/powerpoint/2010/main" val="16104495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196752"/>
            <a:ext cx="5410944" cy="291487"/>
          </a:xfrm>
        </p:spPr>
        <p:txBody>
          <a:bodyPr>
            <a:normAutofit fontScale="92500" lnSpcReduction="20000"/>
          </a:bodyPr>
          <a:lstStyle/>
          <a:p>
            <a:r>
              <a:rPr lang="en-GB" sz="1600" dirty="0"/>
              <a:t>The commutator and the brushes of a DC motor</a:t>
            </a:r>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2050" name="Picture 2" descr="http://www.pcbheaven.com/wikipages/images/howdcmotorworks_1269636862.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4168" y="2852936"/>
            <a:ext cx="2684086" cy="18303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9445" y="1628800"/>
            <a:ext cx="5332716" cy="4708981"/>
          </a:xfrm>
          <a:prstGeom prst="rect">
            <a:avLst/>
          </a:prstGeom>
          <a:noFill/>
        </p:spPr>
        <p:txBody>
          <a:bodyPr wrap="square" rtlCol="0">
            <a:spAutoFit/>
          </a:bodyPr>
          <a:lstStyle/>
          <a:p>
            <a:pPr algn="just"/>
            <a:r>
              <a:rPr lang="en-GB" sz="1600" dirty="0" smtClean="0"/>
              <a:t>This kind of DC motor is called "Brushed DC motor". Why? Because it uses brushes. The brushes are the mechanism that provides the coils with power, and the geometrical characteristics and position of the brushes (and the design of the commutator) will be responsible for changing the magnetic field of the two electromagnets according to the position of the rotor. So, how this is achieved? The brushes are two metallic springs. On one side, they have a piece of conductive material, usually made of carbon to withstand the friction. On the other side, they have a pin that connects to the power source which is supplied to the motor. The brushes are pushed (by the action of the spring) against the commutator. The commutator is a metallic ring, also conductive and able to stand friction, that is divided (in this case) in two parts.</a:t>
            </a:r>
          </a:p>
          <a:p>
            <a:r>
              <a:rPr lang="en-GB" sz="1400" dirty="0" smtClean="0"/>
              <a:t>The drawing (right) explains how these parts are assembled.</a:t>
            </a:r>
            <a:endParaRPr lang="en-GB" sz="1400" dirty="0"/>
          </a:p>
        </p:txBody>
      </p:sp>
    </p:spTree>
    <p:extLst>
      <p:ext uri="{BB962C8B-B14F-4D97-AF65-F5344CB8AC3E}">
        <p14:creationId xmlns:p14="http://schemas.microsoft.com/office/powerpoint/2010/main" val="20991219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834880" cy="4755983"/>
          </a:xfrm>
        </p:spPr>
        <p:txBody>
          <a:bodyPr>
            <a:normAutofit/>
          </a:bodyPr>
          <a:lstStyle/>
          <a:p>
            <a:r>
              <a:rPr lang="en-GB" sz="1600" dirty="0"/>
              <a:t>The commutator is </a:t>
            </a:r>
            <a:r>
              <a:rPr lang="en-GB" sz="1600" dirty="0" smtClean="0"/>
              <a:t>attached to the rotor-shaft </a:t>
            </a:r>
            <a:r>
              <a:rPr lang="en-GB" sz="1600" dirty="0"/>
              <a:t>of the motor. Each </a:t>
            </a:r>
            <a:r>
              <a:rPr lang="en-GB" sz="1600" dirty="0" smtClean="0"/>
              <a:t>half-ring </a:t>
            </a:r>
            <a:r>
              <a:rPr lang="en-GB" sz="1600" dirty="0"/>
              <a:t>has one pole of each coil. </a:t>
            </a:r>
            <a:r>
              <a:rPr lang="en-GB" sz="1600" dirty="0" smtClean="0"/>
              <a:t>Powering  both </a:t>
            </a:r>
            <a:r>
              <a:rPr lang="en-GB" sz="1600" dirty="0"/>
              <a:t>half-rings, </a:t>
            </a:r>
            <a:r>
              <a:rPr lang="en-GB" sz="1600" dirty="0" smtClean="0"/>
              <a:t>powers the </a:t>
            </a:r>
            <a:r>
              <a:rPr lang="en-GB" sz="1600" dirty="0"/>
              <a:t>coils. </a:t>
            </a:r>
            <a:r>
              <a:rPr lang="en-GB" sz="1600" dirty="0" smtClean="0"/>
              <a:t>When </a:t>
            </a:r>
            <a:r>
              <a:rPr lang="en-GB" sz="1600" dirty="0"/>
              <a:t>the shaft of the motor rotates, the commutator rotates as well. This causes the </a:t>
            </a:r>
            <a:r>
              <a:rPr lang="en-GB" sz="1600" dirty="0" smtClean="0"/>
              <a:t>current to </a:t>
            </a:r>
            <a:r>
              <a:rPr lang="en-GB" sz="1600" dirty="0"/>
              <a:t>the coils to </a:t>
            </a:r>
            <a:r>
              <a:rPr lang="en-GB" sz="1600" dirty="0" smtClean="0"/>
              <a:t>change direction. </a:t>
            </a:r>
            <a:r>
              <a:rPr lang="en-GB" sz="1600" dirty="0"/>
              <a:t>This </a:t>
            </a:r>
            <a:r>
              <a:rPr lang="en-GB" sz="1600" dirty="0" smtClean="0"/>
              <a:t>changes the </a:t>
            </a:r>
            <a:r>
              <a:rPr lang="en-GB" sz="1600" dirty="0"/>
              <a:t>electric </a:t>
            </a:r>
            <a:r>
              <a:rPr lang="en-GB" sz="1600" dirty="0" smtClean="0"/>
              <a:t>poles, and also the </a:t>
            </a:r>
            <a:r>
              <a:rPr lang="en-GB" sz="1600" dirty="0"/>
              <a:t>magnetic poles as well</a:t>
            </a:r>
            <a:r>
              <a:rPr lang="en-GB" sz="1600" dirty="0" smtClean="0"/>
              <a:t>.</a:t>
            </a:r>
          </a:p>
          <a:p>
            <a:r>
              <a:rPr lang="en-GB" sz="1600" dirty="0" smtClean="0"/>
              <a:t>The </a:t>
            </a:r>
            <a:r>
              <a:rPr lang="en-GB" sz="1600" dirty="0"/>
              <a:t>current direction is changed and </a:t>
            </a:r>
            <a:r>
              <a:rPr lang="en-GB" sz="1600" dirty="0" smtClean="0"/>
              <a:t>the </a:t>
            </a:r>
            <a:r>
              <a:rPr lang="en-GB" sz="1600" dirty="0"/>
              <a:t>poles of the electromagnets </a:t>
            </a:r>
            <a:r>
              <a:rPr lang="en-GB" sz="1600" dirty="0" smtClean="0"/>
              <a:t>also </a:t>
            </a:r>
            <a:r>
              <a:rPr lang="en-GB" sz="1600" dirty="0"/>
              <a:t>change. The </a:t>
            </a:r>
            <a:r>
              <a:rPr lang="en-GB" sz="1600" dirty="0" smtClean="0"/>
              <a:t>two </a:t>
            </a:r>
            <a:r>
              <a:rPr lang="en-GB" sz="1600" dirty="0"/>
              <a:t>animations </a:t>
            </a:r>
            <a:r>
              <a:rPr lang="en-GB" sz="1600" dirty="0" smtClean="0"/>
              <a:t>demonstrate </a:t>
            </a:r>
            <a:r>
              <a:rPr lang="en-GB" sz="1600" dirty="0"/>
              <a:t>this procedure. </a:t>
            </a:r>
            <a:endParaRPr lang="en-GB" sz="1600" dirty="0" smtClean="0"/>
          </a:p>
          <a:p>
            <a:r>
              <a:rPr lang="en-GB" sz="1600" dirty="0" smtClean="0"/>
              <a:t>The </a:t>
            </a:r>
            <a:r>
              <a:rPr lang="en-GB" sz="1600" dirty="0" smtClean="0"/>
              <a:t>top </a:t>
            </a:r>
            <a:r>
              <a:rPr lang="en-GB" sz="1600" dirty="0"/>
              <a:t>one shows the brushes and the commutator from above, while the </a:t>
            </a:r>
            <a:r>
              <a:rPr lang="en-GB" sz="1600" dirty="0" smtClean="0"/>
              <a:t>bottom </a:t>
            </a:r>
            <a:r>
              <a:rPr lang="en-GB" sz="1600" dirty="0"/>
              <a:t>one shows how the electric and magnetic polarity is changed.</a:t>
            </a:r>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4098" name="Picture 2" descr="http://www.pcbheaven.com/wikipages/images/howdcmotorworks_1269637339.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1556792"/>
            <a:ext cx="2447925" cy="153352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pcbheaven.com/wikipages/images/howdcmotorworks_1269637940.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187106" y="3356992"/>
            <a:ext cx="3810000" cy="304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23676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729906" cy="4755983"/>
          </a:xfrm>
        </p:spPr>
        <p:txBody>
          <a:bodyPr>
            <a:normAutofit/>
          </a:bodyPr>
          <a:lstStyle/>
          <a:p>
            <a:r>
              <a:rPr lang="en-GB" sz="1600" dirty="0"/>
              <a:t>Notice how each part of the commutator changes polarity as it rotates. This is </a:t>
            </a:r>
            <a:r>
              <a:rPr lang="en-GB" sz="1600" dirty="0" smtClean="0"/>
              <a:t>fundamental to the operation </a:t>
            </a:r>
            <a:r>
              <a:rPr lang="en-GB" sz="1600" dirty="0"/>
              <a:t>of the DC motor. </a:t>
            </a:r>
            <a:endParaRPr lang="en-GB" sz="1600" dirty="0" smtClean="0"/>
          </a:p>
          <a:p>
            <a:r>
              <a:rPr lang="en-GB" sz="1600" i="1" dirty="0" smtClean="0"/>
              <a:t>Notice </a:t>
            </a:r>
            <a:r>
              <a:rPr lang="en-GB" sz="1600" i="1" dirty="0"/>
              <a:t>also, that there is one moment that the commutator is short-circuited. During this time, the motor produces no power at all, </a:t>
            </a:r>
            <a:r>
              <a:rPr lang="en-GB" sz="1600" i="1" dirty="0" smtClean="0"/>
              <a:t>also, the </a:t>
            </a:r>
            <a:r>
              <a:rPr lang="en-GB" sz="1600" i="1" dirty="0"/>
              <a:t>short-circuit can cause </a:t>
            </a:r>
            <a:r>
              <a:rPr lang="en-GB" sz="1600" i="1" dirty="0" smtClean="0"/>
              <a:t>severe damage </a:t>
            </a:r>
            <a:r>
              <a:rPr lang="en-GB" sz="1600" i="1" dirty="0"/>
              <a:t>due to over current. </a:t>
            </a:r>
            <a:endParaRPr lang="en-GB" sz="1600" i="1" dirty="0" smtClean="0"/>
          </a:p>
          <a:p>
            <a:r>
              <a:rPr lang="en-GB" sz="1600" dirty="0" smtClean="0"/>
              <a:t>This </a:t>
            </a:r>
            <a:r>
              <a:rPr lang="en-GB" sz="1600" dirty="0" smtClean="0"/>
              <a:t>is a very simplified demonstration which does </a:t>
            </a:r>
            <a:r>
              <a:rPr lang="en-GB" sz="1600" dirty="0"/>
              <a:t>not happen in real </a:t>
            </a:r>
            <a:r>
              <a:rPr lang="en-GB" sz="1600" dirty="0" smtClean="0"/>
              <a:t>life </a:t>
            </a:r>
            <a:r>
              <a:rPr lang="en-GB" sz="1600" dirty="0" smtClean="0"/>
              <a:t>as the motors are designed not to let this happen as there are </a:t>
            </a:r>
            <a:r>
              <a:rPr lang="en-GB" sz="1600" dirty="0" smtClean="0"/>
              <a:t>always more than two windings.</a:t>
            </a:r>
            <a:endParaRPr lang="en-GB" sz="1600" dirty="0"/>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4098" name="Picture 2" descr="http://www.pcbheaven.com/wikipages/images/howdcmotorworks_1269637339.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1556792"/>
            <a:ext cx="2447925" cy="153352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pcbheaven.com/wikipages/images/howdcmotorworks_1269637940.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5187106" y="3356992"/>
            <a:ext cx="3810000" cy="3048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9896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266928" cy="4755983"/>
          </a:xfrm>
        </p:spPr>
        <p:txBody>
          <a:bodyPr>
            <a:normAutofit/>
          </a:bodyPr>
          <a:lstStyle/>
          <a:p>
            <a:r>
              <a:rPr lang="en-GB" sz="1600" dirty="0"/>
              <a:t>Real life is </a:t>
            </a:r>
            <a:r>
              <a:rPr lang="en-GB" sz="1600" dirty="0" smtClean="0"/>
              <a:t>different</a:t>
            </a:r>
          </a:p>
          <a:p>
            <a:r>
              <a:rPr lang="en-GB" sz="1600" dirty="0" smtClean="0"/>
              <a:t>The </a:t>
            </a:r>
            <a:r>
              <a:rPr lang="en-GB" sz="1600" dirty="0"/>
              <a:t>theory of operation is absolutely the same as </a:t>
            </a:r>
            <a:r>
              <a:rPr lang="en-GB" sz="1600" dirty="0" smtClean="0"/>
              <a:t>previous discussed. </a:t>
            </a:r>
            <a:r>
              <a:rPr lang="en-GB" sz="1600" dirty="0"/>
              <a:t>What changes is the number of coils. Instead of </a:t>
            </a:r>
            <a:r>
              <a:rPr lang="en-GB" sz="1600" dirty="0" smtClean="0"/>
              <a:t>two, </a:t>
            </a:r>
            <a:r>
              <a:rPr lang="en-GB" sz="1600" dirty="0"/>
              <a:t>there are actually </a:t>
            </a:r>
            <a:r>
              <a:rPr lang="en-GB" sz="1600" dirty="0" smtClean="0"/>
              <a:t>three </a:t>
            </a:r>
            <a:r>
              <a:rPr lang="en-GB" sz="1600" dirty="0"/>
              <a:t>coils </a:t>
            </a:r>
            <a:r>
              <a:rPr lang="en-GB" sz="1600" dirty="0" smtClean="0"/>
              <a:t>in this motor. </a:t>
            </a:r>
          </a:p>
          <a:p>
            <a:r>
              <a:rPr lang="en-GB" sz="1600" dirty="0" smtClean="0"/>
              <a:t>Three </a:t>
            </a:r>
            <a:r>
              <a:rPr lang="en-GB" sz="1600" dirty="0"/>
              <a:t>coils will solve the </a:t>
            </a:r>
            <a:r>
              <a:rPr lang="en-GB" sz="1600" dirty="0" smtClean="0"/>
              <a:t>following  problems</a:t>
            </a:r>
            <a:r>
              <a:rPr lang="en-GB" sz="1600" dirty="0"/>
              <a:t>: </a:t>
            </a:r>
            <a:endParaRPr lang="en-GB" sz="1600" dirty="0" smtClean="0"/>
          </a:p>
          <a:p>
            <a:pPr marL="109728" indent="0">
              <a:buNone/>
            </a:pPr>
            <a:endParaRPr lang="en-GB" sz="1600" dirty="0" smtClean="0"/>
          </a:p>
          <a:p>
            <a:pPr lvl="1"/>
            <a:r>
              <a:rPr lang="en-GB" sz="1200" dirty="0" smtClean="0"/>
              <a:t>First </a:t>
            </a:r>
            <a:r>
              <a:rPr lang="en-GB" sz="1200" dirty="0"/>
              <a:t>of all, there is no </a:t>
            </a:r>
            <a:r>
              <a:rPr lang="en-GB" sz="1200" dirty="0" smtClean="0"/>
              <a:t>position </a:t>
            </a:r>
            <a:r>
              <a:rPr lang="en-GB" sz="1200" dirty="0"/>
              <a:t>that the commutators are </a:t>
            </a:r>
            <a:r>
              <a:rPr lang="en-GB" sz="1200" dirty="0" smtClean="0"/>
              <a:t>short-circuited or disconnected, </a:t>
            </a:r>
            <a:r>
              <a:rPr lang="en-GB" sz="1200" dirty="0"/>
              <a:t>and the motor will provide </a:t>
            </a:r>
            <a:r>
              <a:rPr lang="en-GB" sz="1200" dirty="0" smtClean="0"/>
              <a:t>continuous torque</a:t>
            </a:r>
          </a:p>
          <a:p>
            <a:pPr lvl="1"/>
            <a:r>
              <a:rPr lang="en-GB" sz="1200" dirty="0" smtClean="0"/>
              <a:t>When </a:t>
            </a:r>
            <a:r>
              <a:rPr lang="en-GB" sz="1200" dirty="0"/>
              <a:t>in operation, </a:t>
            </a:r>
            <a:r>
              <a:rPr lang="en-GB" sz="1200" dirty="0" smtClean="0"/>
              <a:t>there are always </a:t>
            </a:r>
            <a:r>
              <a:rPr lang="en-GB" sz="1200" dirty="0"/>
              <a:t>two or three </a:t>
            </a:r>
            <a:r>
              <a:rPr lang="en-GB" sz="1200" dirty="0" smtClean="0"/>
              <a:t>coils </a:t>
            </a:r>
            <a:r>
              <a:rPr lang="en-GB" sz="1200" dirty="0"/>
              <a:t>active </a:t>
            </a:r>
            <a:r>
              <a:rPr lang="en-GB" sz="1200" dirty="0" smtClean="0"/>
              <a:t>which </a:t>
            </a:r>
            <a:r>
              <a:rPr lang="en-GB" sz="1200" dirty="0"/>
              <a:t>interact with the permanent magnets. </a:t>
            </a:r>
            <a:r>
              <a:rPr lang="en-GB" sz="1200" dirty="0" smtClean="0"/>
              <a:t>Due to the </a:t>
            </a:r>
            <a:r>
              <a:rPr lang="en-GB" sz="1200" dirty="0"/>
              <a:t>coils </a:t>
            </a:r>
            <a:r>
              <a:rPr lang="en-GB" sz="1200" dirty="0" smtClean="0"/>
              <a:t>being positioned at </a:t>
            </a:r>
            <a:r>
              <a:rPr lang="en-GB" sz="1200" dirty="0"/>
              <a:t>120</a:t>
            </a:r>
            <a:r>
              <a:rPr lang="en-GB" sz="1200" baseline="30000" dirty="0"/>
              <a:t>o</a:t>
            </a:r>
            <a:r>
              <a:rPr lang="en-GB" sz="1200" dirty="0"/>
              <a:t> </a:t>
            </a:r>
            <a:r>
              <a:rPr lang="en-GB" sz="1200" dirty="0" smtClean="0"/>
              <a:t>to each other, torque </a:t>
            </a:r>
            <a:r>
              <a:rPr lang="en-GB" sz="1200" dirty="0"/>
              <a:t>provided by the motor is </a:t>
            </a:r>
            <a:r>
              <a:rPr lang="en-GB" sz="1200" dirty="0" smtClean="0"/>
              <a:t>smoother. </a:t>
            </a:r>
          </a:p>
          <a:p>
            <a:pPr lvl="1"/>
            <a:r>
              <a:rPr lang="en-GB" sz="1200" dirty="0" smtClean="0"/>
              <a:t>Finally</a:t>
            </a:r>
            <a:r>
              <a:rPr lang="en-GB" sz="1200" dirty="0"/>
              <a:t>, if the motor had </a:t>
            </a:r>
            <a:r>
              <a:rPr lang="en-GB" sz="1200" dirty="0" smtClean="0"/>
              <a:t>only 2 </a:t>
            </a:r>
            <a:r>
              <a:rPr lang="en-GB" sz="1200" dirty="0"/>
              <a:t>coils and it was stopped in this position where the commutator is short-circuited, it would be impossible to start it </a:t>
            </a:r>
            <a:r>
              <a:rPr lang="en-GB" sz="1200" dirty="0" smtClean="0"/>
              <a:t>without external intervention.</a:t>
            </a:r>
            <a:endParaRPr lang="en-GB" sz="1200" dirty="0"/>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5122" name="Picture 2" descr="http://www.pcbheaven.com/wikipages/images/thumbs/howdcmotorworks_1269638219.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7968" y="2437791"/>
            <a:ext cx="1495264" cy="14952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31464" y="4221088"/>
            <a:ext cx="2448271" cy="646331"/>
          </a:xfrm>
          <a:prstGeom prst="rect">
            <a:avLst/>
          </a:prstGeom>
          <a:noFill/>
        </p:spPr>
        <p:txBody>
          <a:bodyPr wrap="square" rtlCol="0">
            <a:spAutoFit/>
          </a:bodyPr>
          <a:lstStyle/>
          <a:p>
            <a:r>
              <a:rPr lang="en-GB" sz="1200" dirty="0" smtClean="0"/>
              <a:t>This is a schematic drawing of the coil arrangement for a real motor.</a:t>
            </a:r>
            <a:endParaRPr lang="en-GB" sz="1200" dirty="0"/>
          </a:p>
        </p:txBody>
      </p:sp>
    </p:spTree>
    <p:extLst>
      <p:ext uri="{BB962C8B-B14F-4D97-AF65-F5344CB8AC3E}">
        <p14:creationId xmlns:p14="http://schemas.microsoft.com/office/powerpoint/2010/main" val="12787817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834880" cy="4755983"/>
          </a:xfrm>
        </p:spPr>
        <p:txBody>
          <a:bodyPr>
            <a:normAutofit/>
          </a:bodyPr>
          <a:lstStyle/>
          <a:p>
            <a:r>
              <a:rPr lang="en-GB" sz="1600" dirty="0" smtClean="0"/>
              <a:t>Having </a:t>
            </a:r>
            <a:r>
              <a:rPr lang="en-GB" sz="1600" dirty="0" smtClean="0"/>
              <a:t>three </a:t>
            </a:r>
            <a:r>
              <a:rPr lang="en-GB" sz="1600" dirty="0"/>
              <a:t>coils </a:t>
            </a:r>
            <a:r>
              <a:rPr lang="en-GB" sz="1600" dirty="0" smtClean="0"/>
              <a:t>requires </a:t>
            </a:r>
            <a:r>
              <a:rPr lang="en-GB" sz="1600" dirty="0" smtClean="0"/>
              <a:t>a </a:t>
            </a:r>
            <a:r>
              <a:rPr lang="en-GB" sz="1600" dirty="0"/>
              <a:t>different construction of the commutator. </a:t>
            </a:r>
            <a:endParaRPr lang="en-GB" sz="1600" dirty="0" smtClean="0"/>
          </a:p>
          <a:p>
            <a:r>
              <a:rPr lang="en-GB" sz="1600" dirty="0" smtClean="0"/>
              <a:t>It </a:t>
            </a:r>
            <a:r>
              <a:rPr lang="en-GB" sz="1600" dirty="0"/>
              <a:t>is composed </a:t>
            </a:r>
            <a:r>
              <a:rPr lang="en-GB" sz="1600" dirty="0" smtClean="0"/>
              <a:t>of three </a:t>
            </a:r>
            <a:r>
              <a:rPr lang="en-GB" sz="1600" dirty="0"/>
              <a:t>pieces instead of two, and the gaps </a:t>
            </a:r>
            <a:r>
              <a:rPr lang="en-GB" sz="1600" dirty="0" smtClean="0"/>
              <a:t>appear at an angle of 120</a:t>
            </a:r>
            <a:r>
              <a:rPr lang="en-GB" sz="1600" baseline="30000" dirty="0" smtClean="0"/>
              <a:t>o</a:t>
            </a:r>
            <a:r>
              <a:rPr lang="en-GB" sz="1600" dirty="0" smtClean="0"/>
              <a:t>. Again </a:t>
            </a:r>
            <a:r>
              <a:rPr lang="en-GB" sz="1600" dirty="0"/>
              <a:t>two</a:t>
            </a:r>
            <a:r>
              <a:rPr lang="en-GB" sz="1600" dirty="0" smtClean="0"/>
              <a:t> </a:t>
            </a:r>
            <a:r>
              <a:rPr lang="en-GB" sz="1600" dirty="0"/>
              <a:t>brushes </a:t>
            </a:r>
            <a:r>
              <a:rPr lang="en-GB" sz="1600" dirty="0" smtClean="0"/>
              <a:t>are utilised. </a:t>
            </a:r>
            <a:r>
              <a:rPr lang="en-GB" sz="1600" dirty="0"/>
              <a:t>The </a:t>
            </a:r>
            <a:r>
              <a:rPr lang="en-GB" sz="1600" dirty="0" smtClean="0"/>
              <a:t>animation (right) shows </a:t>
            </a:r>
            <a:r>
              <a:rPr lang="en-GB" sz="1600" dirty="0"/>
              <a:t>how the real motor with </a:t>
            </a:r>
            <a:r>
              <a:rPr lang="en-GB" sz="1600" dirty="0" smtClean="0"/>
              <a:t>three </a:t>
            </a:r>
            <a:r>
              <a:rPr lang="en-GB" sz="1600" dirty="0"/>
              <a:t>coils </a:t>
            </a:r>
            <a:r>
              <a:rPr lang="en-GB" sz="1600" dirty="0" smtClean="0"/>
              <a:t>operates.</a:t>
            </a:r>
          </a:p>
          <a:p>
            <a:r>
              <a:rPr lang="en-GB" sz="1600" dirty="0"/>
              <a:t>The way that the armature changes magnetic polarity is not that easy to understand as in the simple motor with </a:t>
            </a:r>
            <a:r>
              <a:rPr lang="en-GB" sz="1600" dirty="0" smtClean="0"/>
              <a:t>two </a:t>
            </a:r>
            <a:r>
              <a:rPr lang="en-GB" sz="1600" dirty="0"/>
              <a:t>electromagnets. </a:t>
            </a:r>
            <a:endParaRPr lang="en-GB" sz="1600" dirty="0" smtClean="0"/>
          </a:p>
          <a:p>
            <a:r>
              <a:rPr lang="en-GB" sz="1600" dirty="0" smtClean="0"/>
              <a:t>To </a:t>
            </a:r>
            <a:r>
              <a:rPr lang="en-GB" sz="1600" dirty="0"/>
              <a:t>understand the operation, you need to know first of all how the electromagnets are internally connected. The </a:t>
            </a:r>
            <a:r>
              <a:rPr lang="en-GB" sz="1600" dirty="0" smtClean="0"/>
              <a:t>bottom </a:t>
            </a:r>
            <a:r>
              <a:rPr lang="en-GB" sz="1600" dirty="0"/>
              <a:t>image indicates this </a:t>
            </a:r>
            <a:r>
              <a:rPr lang="en-GB" sz="1600" dirty="0" smtClean="0"/>
              <a:t>connection</a:t>
            </a:r>
            <a:endParaRPr lang="en-GB" sz="1600" dirty="0"/>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7170" name="Picture 2" descr="http://www.pcbheaven.com/wikipages/images/howdcmotorworks_1269681585.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1412776"/>
            <a:ext cx="2095500" cy="18288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http://www.pcbheaven.com/wikipages/images/howdcmotorworks_126968186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5641" y="4005064"/>
            <a:ext cx="2093987" cy="2093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4685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4762872" cy="4755983"/>
          </a:xfrm>
        </p:spPr>
        <p:txBody>
          <a:bodyPr>
            <a:normAutofit/>
          </a:bodyPr>
          <a:lstStyle/>
          <a:p>
            <a:pPr algn="just"/>
            <a:r>
              <a:rPr lang="en-GB" sz="1600" dirty="0"/>
              <a:t>All electromagnets are </a:t>
            </a:r>
            <a:r>
              <a:rPr lang="en-GB" sz="1600" dirty="0" smtClean="0"/>
              <a:t>wound in </a:t>
            </a:r>
            <a:r>
              <a:rPr lang="en-GB" sz="1600" dirty="0"/>
              <a:t>the same </a:t>
            </a:r>
            <a:r>
              <a:rPr lang="en-GB" sz="1600" dirty="0" smtClean="0"/>
              <a:t>direction, assume clockwise. When rotating there are </a:t>
            </a:r>
            <a:r>
              <a:rPr lang="en-GB" sz="1600" dirty="0" smtClean="0"/>
              <a:t>two distinct phases to operation. </a:t>
            </a:r>
            <a:r>
              <a:rPr lang="en-GB" sz="1600" dirty="0" smtClean="0"/>
              <a:t>The </a:t>
            </a:r>
            <a:r>
              <a:rPr lang="en-GB" sz="1600" dirty="0"/>
              <a:t>first </a:t>
            </a:r>
            <a:r>
              <a:rPr lang="en-GB" sz="1600" dirty="0" smtClean="0"/>
              <a:t>phase, </a:t>
            </a:r>
            <a:r>
              <a:rPr lang="en-GB" sz="1600" dirty="0"/>
              <a:t>is when a brush is </a:t>
            </a:r>
            <a:r>
              <a:rPr lang="en-GB" sz="1600" dirty="0" smtClean="0"/>
              <a:t>in contact with </a:t>
            </a:r>
            <a:r>
              <a:rPr lang="en-GB" sz="1600" dirty="0"/>
              <a:t>two </a:t>
            </a:r>
            <a:r>
              <a:rPr lang="en-GB" sz="1600" dirty="0" smtClean="0"/>
              <a:t>points on the commutator, </a:t>
            </a:r>
            <a:r>
              <a:rPr lang="en-GB" sz="1600" dirty="0"/>
              <a:t>a</a:t>
            </a:r>
            <a:r>
              <a:rPr lang="en-GB" sz="1600" dirty="0" smtClean="0"/>
              <a:t>t </a:t>
            </a:r>
            <a:r>
              <a:rPr lang="en-GB" sz="1600" dirty="0"/>
              <a:t>this moment, all </a:t>
            </a:r>
            <a:r>
              <a:rPr lang="en-GB" sz="1600" dirty="0" smtClean="0"/>
              <a:t>coils are connected to the power source. </a:t>
            </a:r>
          </a:p>
          <a:p>
            <a:pPr algn="just"/>
            <a:r>
              <a:rPr lang="en-GB" sz="1600" dirty="0" smtClean="0"/>
              <a:t>One </a:t>
            </a:r>
            <a:r>
              <a:rPr lang="en-GB" sz="1600" dirty="0"/>
              <a:t>coil will have the same polarity </a:t>
            </a:r>
            <a:r>
              <a:rPr lang="en-GB" sz="1600" dirty="0" smtClean="0"/>
              <a:t>at both ends and thus</a:t>
            </a:r>
            <a:r>
              <a:rPr lang="en-GB" sz="1600" dirty="0"/>
              <a:t>, </a:t>
            </a:r>
            <a:r>
              <a:rPr lang="en-GB" sz="1600" dirty="0" smtClean="0"/>
              <a:t>will </a:t>
            </a:r>
            <a:r>
              <a:rPr lang="en-GB" sz="1600" i="1" dirty="0" smtClean="0"/>
              <a:t>not</a:t>
            </a:r>
            <a:r>
              <a:rPr lang="en-GB" sz="1600" dirty="0" smtClean="0"/>
              <a:t> have current flow so it will </a:t>
            </a:r>
            <a:r>
              <a:rPr lang="en-GB" sz="1600" i="1" dirty="0" smtClean="0"/>
              <a:t>not</a:t>
            </a:r>
            <a:r>
              <a:rPr lang="en-GB" sz="1600" dirty="0" smtClean="0"/>
              <a:t> produce </a:t>
            </a:r>
            <a:r>
              <a:rPr lang="en-GB" sz="1600" dirty="0"/>
              <a:t>a magnetic a </a:t>
            </a:r>
            <a:r>
              <a:rPr lang="en-GB" sz="1600" dirty="0" smtClean="0"/>
              <a:t>field. </a:t>
            </a:r>
            <a:r>
              <a:rPr lang="en-GB" sz="1400" dirty="0" smtClean="0"/>
              <a:t>See image right.</a:t>
            </a:r>
            <a:endParaRPr lang="en-GB" sz="1400" dirty="0"/>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pic>
        <p:nvPicPr>
          <p:cNvPr id="1026" name="Picture 2" descr="http://www.pcbheaven.com/wikipages/images/howdcmotorworks_126968390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1556792"/>
            <a:ext cx="2867025" cy="23241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94515" y="4149080"/>
            <a:ext cx="3011040" cy="1015663"/>
          </a:xfrm>
          <a:prstGeom prst="rect">
            <a:avLst/>
          </a:prstGeom>
          <a:noFill/>
        </p:spPr>
        <p:txBody>
          <a:bodyPr wrap="square" rtlCol="0">
            <a:spAutoFit/>
          </a:bodyPr>
          <a:lstStyle/>
          <a:p>
            <a:pPr algn="just"/>
            <a:r>
              <a:rPr lang="en-GB" sz="1200" dirty="0"/>
              <a:t>All commutators </a:t>
            </a:r>
            <a:r>
              <a:rPr lang="en-GB" sz="1200" dirty="0" smtClean="0"/>
              <a:t>segments are connected to power</a:t>
            </a:r>
            <a:r>
              <a:rPr lang="en-GB" sz="1200" dirty="0"/>
              <a:t>. </a:t>
            </a:r>
            <a:r>
              <a:rPr lang="en-GB" sz="1200" dirty="0" smtClean="0"/>
              <a:t>At this point in time coil </a:t>
            </a:r>
            <a:r>
              <a:rPr lang="en-GB" sz="1200" dirty="0"/>
              <a:t>2 has both its ends to the same electric </a:t>
            </a:r>
            <a:r>
              <a:rPr lang="en-GB" sz="1200" dirty="0" smtClean="0"/>
              <a:t>polarity. Thus</a:t>
            </a:r>
            <a:r>
              <a:rPr lang="en-GB" sz="1200" dirty="0"/>
              <a:t>, coil 2 will produce no magnetic </a:t>
            </a:r>
            <a:r>
              <a:rPr lang="en-GB" sz="1200" dirty="0" smtClean="0"/>
              <a:t>field.</a:t>
            </a:r>
            <a:endParaRPr lang="en-GB" sz="1200" dirty="0"/>
          </a:p>
        </p:txBody>
      </p:sp>
    </p:spTree>
    <p:extLst>
      <p:ext uri="{BB962C8B-B14F-4D97-AF65-F5344CB8AC3E}">
        <p14:creationId xmlns:p14="http://schemas.microsoft.com/office/powerpoint/2010/main" val="278041746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pcbheaven.com/wikipages/images/howdcmotorworks_1269683894.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1556792"/>
            <a:ext cx="2867025" cy="2333626"/>
          </a:xfrm>
          <a:prstGeom prst="rect">
            <a:avLst/>
          </a:prstGeom>
          <a:noFill/>
          <a:extLst>
            <a:ext uri="{909E8E84-426E-40DD-AFC4-6F175D3DCCD1}">
              <a14:hiddenFill xmlns:a14="http://schemas.microsoft.com/office/drawing/2010/main">
                <a:solidFill>
                  <a:srgbClr val="FFFFFF"/>
                </a:solidFill>
              </a14:hiddenFill>
            </a:ext>
          </a:extLst>
        </p:spPr>
      </p:pic>
      <p:sp>
        <p:nvSpPr>
          <p:cNvPr id="2" name="Content Placeholder 1"/>
          <p:cNvSpPr>
            <a:spLocks noGrp="1"/>
          </p:cNvSpPr>
          <p:nvPr>
            <p:ph idx="1"/>
          </p:nvPr>
        </p:nvSpPr>
        <p:spPr>
          <a:xfrm>
            <a:off x="457200" y="1481329"/>
            <a:ext cx="4762872" cy="4755983"/>
          </a:xfrm>
        </p:spPr>
        <p:txBody>
          <a:bodyPr>
            <a:normAutofit/>
          </a:bodyPr>
          <a:lstStyle/>
          <a:p>
            <a:pPr algn="just"/>
            <a:r>
              <a:rPr lang="en-GB" sz="1600" dirty="0"/>
              <a:t>The other </a:t>
            </a:r>
            <a:r>
              <a:rPr lang="en-GB" sz="1600" dirty="0" smtClean="0"/>
              <a:t>phase </a:t>
            </a:r>
            <a:r>
              <a:rPr lang="en-GB" sz="1600" dirty="0"/>
              <a:t>is when one commutator </a:t>
            </a:r>
            <a:r>
              <a:rPr lang="en-GB" sz="1600" dirty="0" smtClean="0"/>
              <a:t>segment is not connected to the power source. </a:t>
            </a:r>
            <a:r>
              <a:rPr lang="en-GB" sz="1600" dirty="0"/>
              <a:t>This </a:t>
            </a:r>
            <a:r>
              <a:rPr lang="en-GB" sz="1600" dirty="0" smtClean="0"/>
              <a:t>condition occurs regularly </a:t>
            </a:r>
            <a:r>
              <a:rPr lang="en-GB" sz="1600" dirty="0"/>
              <a:t>during the rotation of the motor</a:t>
            </a:r>
            <a:r>
              <a:rPr lang="en-GB" sz="1600" dirty="0" smtClean="0"/>
              <a:t>.</a:t>
            </a:r>
          </a:p>
          <a:p>
            <a:pPr algn="just"/>
            <a:r>
              <a:rPr lang="en-GB" sz="1600" dirty="0" smtClean="0"/>
              <a:t>At this time, the unpowered commutator segment </a:t>
            </a:r>
            <a:r>
              <a:rPr lang="en-GB" sz="1600" dirty="0"/>
              <a:t>will act as a bridge for the two coils, that have </a:t>
            </a:r>
            <a:r>
              <a:rPr lang="en-GB" sz="1600" dirty="0" smtClean="0"/>
              <a:t>a </a:t>
            </a:r>
            <a:r>
              <a:rPr lang="en-GB" sz="1600" dirty="0"/>
              <a:t>wire connected on it</a:t>
            </a:r>
            <a:r>
              <a:rPr lang="en-GB" sz="1600" dirty="0" smtClean="0"/>
              <a:t>.</a:t>
            </a:r>
          </a:p>
          <a:p>
            <a:pPr algn="just"/>
            <a:r>
              <a:rPr lang="en-GB" sz="1600" dirty="0" smtClean="0"/>
              <a:t>Therefore, </a:t>
            </a:r>
            <a:r>
              <a:rPr lang="en-GB" sz="1600" dirty="0"/>
              <a:t>these two coils will be considered as connected in </a:t>
            </a:r>
            <a:r>
              <a:rPr lang="en-GB" sz="1600" dirty="0" smtClean="0"/>
              <a:t>series, and </a:t>
            </a:r>
            <a:r>
              <a:rPr lang="en-GB" sz="1600" dirty="0"/>
              <a:t>because </a:t>
            </a:r>
            <a:r>
              <a:rPr lang="en-GB" sz="1600" dirty="0" smtClean="0"/>
              <a:t>they have been wound in the same direction they </a:t>
            </a:r>
            <a:r>
              <a:rPr lang="en-GB" sz="1600" dirty="0"/>
              <a:t>will both produce a magnetic field of the </a:t>
            </a:r>
            <a:r>
              <a:rPr lang="en-GB" sz="1600" dirty="0" smtClean="0"/>
              <a:t>same polarity</a:t>
            </a:r>
            <a:r>
              <a:rPr lang="en-GB" sz="1600" dirty="0"/>
              <a:t>. </a:t>
            </a:r>
            <a:endParaRPr lang="en-GB" sz="1600" dirty="0" smtClean="0"/>
          </a:p>
          <a:p>
            <a:pPr algn="just"/>
            <a:r>
              <a:rPr lang="en-GB" sz="1400" dirty="0" smtClean="0"/>
              <a:t>See </a:t>
            </a:r>
            <a:r>
              <a:rPr lang="en-GB" sz="1400" dirty="0"/>
              <a:t>image right.</a:t>
            </a:r>
            <a:endParaRPr lang="en-GB" sz="1400" dirty="0"/>
          </a:p>
        </p:txBody>
      </p:sp>
      <p:sp>
        <p:nvSpPr>
          <p:cNvPr id="3" name="Title 2"/>
          <p:cNvSpPr>
            <a:spLocks noGrp="1"/>
          </p:cNvSpPr>
          <p:nvPr>
            <p:ph type="title"/>
          </p:nvPr>
        </p:nvSpPr>
        <p:spPr/>
        <p:txBody>
          <a:bodyPr>
            <a:normAutofit/>
          </a:bodyPr>
          <a:lstStyle/>
          <a:p>
            <a:r>
              <a:rPr lang="en-GB" sz="2800" dirty="0" smtClean="0"/>
              <a:t>DC Motors</a:t>
            </a:r>
            <a:endParaRPr lang="en-GB" sz="2800" dirty="0"/>
          </a:p>
        </p:txBody>
      </p:sp>
      <p:sp>
        <p:nvSpPr>
          <p:cNvPr id="4" name="TextBox 3"/>
          <p:cNvSpPr txBox="1"/>
          <p:nvPr/>
        </p:nvSpPr>
        <p:spPr>
          <a:xfrm>
            <a:off x="5494515" y="4149080"/>
            <a:ext cx="3011040" cy="1200329"/>
          </a:xfrm>
          <a:prstGeom prst="rect">
            <a:avLst/>
          </a:prstGeom>
          <a:noFill/>
        </p:spPr>
        <p:txBody>
          <a:bodyPr wrap="square" rtlCol="0">
            <a:spAutoFit/>
          </a:bodyPr>
          <a:lstStyle/>
          <a:p>
            <a:pPr algn="just"/>
            <a:r>
              <a:rPr lang="en-GB" sz="1200" dirty="0"/>
              <a:t>The piece of commutator that is black </a:t>
            </a:r>
            <a:r>
              <a:rPr lang="en-GB" sz="1200" dirty="0" smtClean="0"/>
              <a:t>is not connected to the power source, but, it acts </a:t>
            </a:r>
            <a:r>
              <a:rPr lang="en-GB" sz="1200" dirty="0"/>
              <a:t>like a bridge for coils 1 and 2. These coils </a:t>
            </a:r>
            <a:r>
              <a:rPr lang="en-GB" sz="1200" dirty="0" smtClean="0"/>
              <a:t>are thus  </a:t>
            </a:r>
            <a:r>
              <a:rPr lang="en-GB" sz="1200" dirty="0"/>
              <a:t>connected in series and they generate the same magnetic polarity.</a:t>
            </a:r>
          </a:p>
        </p:txBody>
      </p:sp>
    </p:spTree>
    <p:extLst>
      <p:ext uri="{BB962C8B-B14F-4D97-AF65-F5344CB8AC3E}">
        <p14:creationId xmlns:p14="http://schemas.microsoft.com/office/powerpoint/2010/main" val="377856286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2220" y="2204864"/>
            <a:ext cx="4830256" cy="3616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Content Placeholder 1"/>
          <p:cNvSpPr>
            <a:spLocks noGrp="1"/>
          </p:cNvSpPr>
          <p:nvPr>
            <p:ph idx="1"/>
          </p:nvPr>
        </p:nvSpPr>
        <p:spPr>
          <a:xfrm>
            <a:off x="457200" y="1481329"/>
            <a:ext cx="7787208" cy="1875663"/>
          </a:xfrm>
        </p:spPr>
        <p:txBody>
          <a:bodyPr>
            <a:normAutofit/>
          </a:bodyPr>
          <a:lstStyle/>
          <a:p>
            <a:pPr algn="just"/>
            <a:r>
              <a:rPr lang="en-GB" sz="1400" dirty="0" smtClean="0"/>
              <a:t>Here is the body of a dc motor which died from unknown causes.</a:t>
            </a:r>
            <a:endParaRPr lang="en-GB" sz="1400" dirty="0"/>
          </a:p>
        </p:txBody>
      </p:sp>
      <p:sp>
        <p:nvSpPr>
          <p:cNvPr id="3" name="Title 2"/>
          <p:cNvSpPr>
            <a:spLocks noGrp="1"/>
          </p:cNvSpPr>
          <p:nvPr>
            <p:ph type="title"/>
          </p:nvPr>
        </p:nvSpPr>
        <p:spPr/>
        <p:txBody>
          <a:bodyPr>
            <a:normAutofit/>
          </a:bodyPr>
          <a:lstStyle/>
          <a:p>
            <a:r>
              <a:rPr lang="en-GB" sz="2800" dirty="0" smtClean="0"/>
              <a:t>DC </a:t>
            </a:r>
            <a:r>
              <a:rPr lang="en-GB" sz="2800" dirty="0" smtClean="0"/>
              <a:t>Motors Autopsy</a:t>
            </a:r>
            <a:endParaRPr lang="en-GB" sz="2800" dirty="0"/>
          </a:p>
        </p:txBody>
      </p:sp>
    </p:spTree>
    <p:extLst>
      <p:ext uri="{BB962C8B-B14F-4D97-AF65-F5344CB8AC3E}">
        <p14:creationId xmlns:p14="http://schemas.microsoft.com/office/powerpoint/2010/main" val="8212410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1875663"/>
          </a:xfrm>
        </p:spPr>
        <p:txBody>
          <a:bodyPr>
            <a:normAutofit/>
          </a:bodyPr>
          <a:lstStyle/>
          <a:p>
            <a:pPr algn="just"/>
            <a:r>
              <a:rPr lang="en-GB" sz="1600" dirty="0" smtClean="0"/>
              <a:t>This picture shows the disassembled view of the motor.</a:t>
            </a:r>
            <a:endParaRPr lang="en-GB" sz="1600" dirty="0"/>
          </a:p>
        </p:txBody>
      </p:sp>
      <p:sp>
        <p:nvSpPr>
          <p:cNvPr id="3" name="Title 2"/>
          <p:cNvSpPr>
            <a:spLocks noGrp="1"/>
          </p:cNvSpPr>
          <p:nvPr>
            <p:ph type="title"/>
          </p:nvPr>
        </p:nvSpPr>
        <p:spPr/>
        <p:txBody>
          <a:bodyPr>
            <a:normAutofit/>
          </a:bodyPr>
          <a:lstStyle/>
          <a:p>
            <a:r>
              <a:rPr lang="en-GB" sz="2800" dirty="0" smtClean="0"/>
              <a:t>DC </a:t>
            </a:r>
            <a:r>
              <a:rPr lang="en-GB" sz="2800" dirty="0" smtClean="0"/>
              <a:t>Motors Autopsy</a:t>
            </a:r>
            <a:endParaRPr lang="en-GB" sz="2800" dirty="0"/>
          </a:p>
        </p:txBody>
      </p:sp>
      <p:pic>
        <p:nvPicPr>
          <p:cNvPr id="4100"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888" y="2270522"/>
            <a:ext cx="4848225" cy="2743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83568" y="2564904"/>
            <a:ext cx="2880320" cy="1077218"/>
          </a:xfrm>
          <a:prstGeom prst="rect">
            <a:avLst/>
          </a:prstGeom>
          <a:noFill/>
        </p:spPr>
        <p:txBody>
          <a:bodyPr wrap="square" rtlCol="0">
            <a:spAutoFit/>
          </a:bodyPr>
          <a:lstStyle/>
          <a:p>
            <a:r>
              <a:rPr lang="en-GB" sz="1600" dirty="0"/>
              <a:t>An exploded view of a DC motor. You can see the stator the rotor and the </a:t>
            </a:r>
            <a:r>
              <a:rPr lang="en-GB" sz="1600" dirty="0" smtClean="0"/>
              <a:t>cover.</a:t>
            </a:r>
            <a:endParaRPr lang="en-GB" sz="1600" dirty="0"/>
          </a:p>
        </p:txBody>
      </p:sp>
    </p:spTree>
    <p:extLst>
      <p:ext uri="{BB962C8B-B14F-4D97-AF65-F5344CB8AC3E}">
        <p14:creationId xmlns:p14="http://schemas.microsoft.com/office/powerpoint/2010/main" val="21195779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1875663"/>
          </a:xfrm>
        </p:spPr>
        <p:txBody>
          <a:bodyPr>
            <a:normAutofit/>
          </a:bodyPr>
          <a:lstStyle/>
          <a:p>
            <a:pPr algn="just"/>
            <a:r>
              <a:rPr lang="en-GB" sz="1600" dirty="0" smtClean="0"/>
              <a:t>This </a:t>
            </a:r>
            <a:r>
              <a:rPr lang="en-GB" sz="1600" dirty="0" err="1" smtClean="0"/>
              <a:t>imageshows</a:t>
            </a:r>
            <a:r>
              <a:rPr lang="en-GB" sz="1600" dirty="0" smtClean="0"/>
              <a:t> the internal view of the stator.</a:t>
            </a:r>
            <a:endParaRPr lang="en-GB" sz="1600" dirty="0"/>
          </a:p>
        </p:txBody>
      </p:sp>
      <p:sp>
        <p:nvSpPr>
          <p:cNvPr id="3" name="Title 2"/>
          <p:cNvSpPr>
            <a:spLocks noGrp="1"/>
          </p:cNvSpPr>
          <p:nvPr>
            <p:ph type="title"/>
          </p:nvPr>
        </p:nvSpPr>
        <p:spPr/>
        <p:txBody>
          <a:bodyPr>
            <a:normAutofit/>
          </a:bodyPr>
          <a:lstStyle/>
          <a:p>
            <a:r>
              <a:rPr lang="en-GB" sz="2800" dirty="0" smtClean="0"/>
              <a:t>DC </a:t>
            </a:r>
            <a:r>
              <a:rPr lang="en-GB" sz="2800" dirty="0" smtClean="0"/>
              <a:t>Motors Autopsy</a:t>
            </a:r>
            <a:endParaRPr lang="en-GB" sz="2800" dirty="0"/>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844824"/>
            <a:ext cx="5448605" cy="40864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355976" y="2708920"/>
            <a:ext cx="1440160" cy="461665"/>
          </a:xfrm>
          <a:prstGeom prst="rect">
            <a:avLst/>
          </a:prstGeom>
          <a:noFill/>
        </p:spPr>
        <p:txBody>
          <a:bodyPr wrap="square" rtlCol="0">
            <a:spAutoFit/>
          </a:bodyPr>
          <a:lstStyle/>
          <a:p>
            <a:r>
              <a:rPr lang="en-GB" sz="2400" dirty="0" smtClean="0"/>
              <a:t>Magnets</a:t>
            </a:r>
            <a:endParaRPr lang="en-GB" sz="2400" dirty="0"/>
          </a:p>
        </p:txBody>
      </p:sp>
      <p:sp>
        <p:nvSpPr>
          <p:cNvPr id="5" name="TextBox 4"/>
          <p:cNvSpPr txBox="1"/>
          <p:nvPr/>
        </p:nvSpPr>
        <p:spPr>
          <a:xfrm>
            <a:off x="611561" y="2276872"/>
            <a:ext cx="2304256" cy="1323439"/>
          </a:xfrm>
          <a:prstGeom prst="rect">
            <a:avLst/>
          </a:prstGeom>
          <a:noFill/>
        </p:spPr>
        <p:txBody>
          <a:bodyPr wrap="square" rtlCol="0">
            <a:spAutoFit/>
          </a:bodyPr>
          <a:lstStyle/>
          <a:p>
            <a:r>
              <a:rPr lang="en-GB" sz="1600" dirty="0"/>
              <a:t>Inside the stator you can see the two permanent magnets, one opposite the other.</a:t>
            </a:r>
          </a:p>
        </p:txBody>
      </p:sp>
    </p:spTree>
    <p:extLst>
      <p:ext uri="{BB962C8B-B14F-4D97-AF65-F5344CB8AC3E}">
        <p14:creationId xmlns:p14="http://schemas.microsoft.com/office/powerpoint/2010/main" val="7958924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1875663"/>
          </a:xfrm>
        </p:spPr>
        <p:txBody>
          <a:bodyPr>
            <a:normAutofit/>
          </a:bodyPr>
          <a:lstStyle/>
          <a:p>
            <a:pPr algn="just"/>
            <a:r>
              <a:rPr lang="en-GB" sz="1400" dirty="0" smtClean="0"/>
              <a:t>This image shows the highlighted gaps in the commutator.</a:t>
            </a:r>
            <a:endParaRPr lang="en-GB" sz="1400" dirty="0"/>
          </a:p>
        </p:txBody>
      </p:sp>
      <p:sp>
        <p:nvSpPr>
          <p:cNvPr id="3" name="Title 2"/>
          <p:cNvSpPr>
            <a:spLocks noGrp="1"/>
          </p:cNvSpPr>
          <p:nvPr>
            <p:ph type="title"/>
          </p:nvPr>
        </p:nvSpPr>
        <p:spPr/>
        <p:txBody>
          <a:bodyPr>
            <a:normAutofit/>
          </a:bodyPr>
          <a:lstStyle/>
          <a:p>
            <a:r>
              <a:rPr lang="en-GB" sz="2800" dirty="0" smtClean="0"/>
              <a:t>DC </a:t>
            </a:r>
            <a:r>
              <a:rPr lang="en-GB" sz="2800" dirty="0" smtClean="0"/>
              <a:t>Motors Autopsy</a:t>
            </a:r>
            <a:endParaRPr lang="en-GB" sz="2800"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1916832"/>
            <a:ext cx="4449440" cy="3794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83569" y="2348880"/>
            <a:ext cx="3024335" cy="1815882"/>
          </a:xfrm>
          <a:prstGeom prst="rect">
            <a:avLst/>
          </a:prstGeom>
          <a:noFill/>
        </p:spPr>
        <p:txBody>
          <a:bodyPr wrap="square" rtlCol="0">
            <a:spAutoFit/>
          </a:bodyPr>
          <a:lstStyle/>
          <a:p>
            <a:r>
              <a:rPr lang="en-GB" sz="1600" dirty="0"/>
              <a:t>A close look </a:t>
            </a:r>
            <a:r>
              <a:rPr lang="en-GB" sz="1600" dirty="0" smtClean="0"/>
              <a:t>at </a:t>
            </a:r>
            <a:r>
              <a:rPr lang="en-GB" sz="1600" dirty="0"/>
              <a:t>the rotor. The </a:t>
            </a:r>
            <a:r>
              <a:rPr lang="en-GB" sz="1600" dirty="0" smtClean="0"/>
              <a:t>three </a:t>
            </a:r>
            <a:r>
              <a:rPr lang="en-GB" sz="1600" dirty="0"/>
              <a:t>electromagnets (armature) can be </a:t>
            </a:r>
            <a:r>
              <a:rPr lang="en-GB" sz="1600" dirty="0" smtClean="0"/>
              <a:t>observed, along with the commutator. Highlighted is the gap between the commutator segments.</a:t>
            </a:r>
            <a:endParaRPr lang="en-GB" sz="1600" dirty="0"/>
          </a:p>
        </p:txBody>
      </p:sp>
    </p:spTree>
    <p:extLst>
      <p:ext uri="{BB962C8B-B14F-4D97-AF65-F5344CB8AC3E}">
        <p14:creationId xmlns:p14="http://schemas.microsoft.com/office/powerpoint/2010/main" val="31358755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1875663"/>
          </a:xfrm>
        </p:spPr>
        <p:txBody>
          <a:bodyPr>
            <a:normAutofit/>
          </a:bodyPr>
          <a:lstStyle/>
          <a:p>
            <a:pPr algn="just"/>
            <a:r>
              <a:rPr lang="en-GB" sz="1600" dirty="0" smtClean="0"/>
              <a:t>This image shows the brush carriers and end cover</a:t>
            </a:r>
            <a:endParaRPr lang="en-GB" sz="1600" dirty="0"/>
          </a:p>
        </p:txBody>
      </p:sp>
      <p:sp>
        <p:nvSpPr>
          <p:cNvPr id="3" name="Title 2"/>
          <p:cNvSpPr>
            <a:spLocks noGrp="1"/>
          </p:cNvSpPr>
          <p:nvPr>
            <p:ph type="title"/>
          </p:nvPr>
        </p:nvSpPr>
        <p:spPr/>
        <p:txBody>
          <a:bodyPr>
            <a:normAutofit/>
          </a:bodyPr>
          <a:lstStyle/>
          <a:p>
            <a:r>
              <a:rPr lang="en-GB" sz="2800" dirty="0" smtClean="0"/>
              <a:t>DC </a:t>
            </a:r>
            <a:r>
              <a:rPr lang="en-GB" sz="2800" dirty="0" smtClean="0"/>
              <a:t>Motors Autopsy</a:t>
            </a:r>
            <a:endParaRPr lang="en-GB" sz="2800"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18570" y="2132856"/>
            <a:ext cx="4941861" cy="37063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6012160" y="3068960"/>
            <a:ext cx="904415" cy="369332"/>
          </a:xfrm>
          <a:prstGeom prst="rect">
            <a:avLst/>
          </a:prstGeom>
          <a:noFill/>
        </p:spPr>
        <p:txBody>
          <a:bodyPr wrap="none" rtlCol="0">
            <a:spAutoFit/>
          </a:bodyPr>
          <a:lstStyle/>
          <a:p>
            <a:r>
              <a:rPr lang="en-GB" dirty="0" smtClean="0"/>
              <a:t>Spring</a:t>
            </a:r>
            <a:endParaRPr lang="en-GB" dirty="0"/>
          </a:p>
        </p:txBody>
      </p:sp>
      <p:sp>
        <p:nvSpPr>
          <p:cNvPr id="6" name="TextBox 5"/>
          <p:cNvSpPr txBox="1"/>
          <p:nvPr/>
        </p:nvSpPr>
        <p:spPr>
          <a:xfrm>
            <a:off x="6059728" y="4207633"/>
            <a:ext cx="1059906" cy="369332"/>
          </a:xfrm>
          <a:prstGeom prst="rect">
            <a:avLst/>
          </a:prstGeom>
          <a:noFill/>
        </p:spPr>
        <p:txBody>
          <a:bodyPr wrap="none" rtlCol="0">
            <a:spAutoFit/>
          </a:bodyPr>
          <a:lstStyle/>
          <a:p>
            <a:r>
              <a:rPr lang="en-GB" dirty="0" smtClean="0"/>
              <a:t>Brushes</a:t>
            </a:r>
            <a:endParaRPr lang="en-GB" dirty="0"/>
          </a:p>
        </p:txBody>
      </p:sp>
      <p:sp>
        <p:nvSpPr>
          <p:cNvPr id="7" name="TextBox 6"/>
          <p:cNvSpPr txBox="1"/>
          <p:nvPr/>
        </p:nvSpPr>
        <p:spPr>
          <a:xfrm>
            <a:off x="539552" y="2132856"/>
            <a:ext cx="2835002" cy="2554545"/>
          </a:xfrm>
          <a:prstGeom prst="rect">
            <a:avLst/>
          </a:prstGeom>
          <a:noFill/>
        </p:spPr>
        <p:txBody>
          <a:bodyPr wrap="square" rtlCol="0">
            <a:spAutoFit/>
          </a:bodyPr>
          <a:lstStyle/>
          <a:p>
            <a:r>
              <a:rPr lang="en-GB" sz="1600" dirty="0"/>
              <a:t>This is the </a:t>
            </a:r>
            <a:r>
              <a:rPr lang="en-GB" sz="1600" dirty="0" smtClean="0"/>
              <a:t>rear end cover </a:t>
            </a:r>
            <a:r>
              <a:rPr lang="en-GB" sz="1600" dirty="0"/>
              <a:t>from the inside. </a:t>
            </a:r>
            <a:r>
              <a:rPr lang="en-GB" sz="1600" dirty="0" smtClean="0"/>
              <a:t>Brushes </a:t>
            </a:r>
            <a:r>
              <a:rPr lang="en-GB" sz="1600" dirty="0"/>
              <a:t>are fixed on the </a:t>
            </a:r>
            <a:r>
              <a:rPr lang="en-GB" sz="1600" dirty="0" smtClean="0"/>
              <a:t>cover by the springs.</a:t>
            </a:r>
          </a:p>
          <a:p>
            <a:r>
              <a:rPr lang="en-GB" sz="1600" dirty="0" smtClean="0"/>
              <a:t>On </a:t>
            </a:r>
            <a:r>
              <a:rPr lang="en-GB" sz="1600" dirty="0"/>
              <a:t>the other side of each </a:t>
            </a:r>
            <a:r>
              <a:rPr lang="en-GB" sz="1600" dirty="0" smtClean="0"/>
              <a:t>spring </a:t>
            </a:r>
            <a:r>
              <a:rPr lang="en-GB" sz="1600" dirty="0"/>
              <a:t>there is the power contacts of the motor. </a:t>
            </a:r>
            <a:r>
              <a:rPr lang="en-GB" sz="1600" dirty="0" smtClean="0"/>
              <a:t>The contacts </a:t>
            </a:r>
            <a:r>
              <a:rPr lang="en-GB" sz="1600" dirty="0"/>
              <a:t>go out </a:t>
            </a:r>
            <a:r>
              <a:rPr lang="en-GB" sz="1600" dirty="0" smtClean="0"/>
              <a:t>through </a:t>
            </a:r>
            <a:r>
              <a:rPr lang="en-GB" sz="1600" dirty="0"/>
              <a:t>the </a:t>
            </a:r>
            <a:r>
              <a:rPr lang="en-GB" sz="1600" dirty="0" smtClean="0"/>
              <a:t>cover to allow power connection.</a:t>
            </a:r>
            <a:endParaRPr lang="en-GB" sz="1600" dirty="0"/>
          </a:p>
        </p:txBody>
      </p:sp>
    </p:spTree>
    <p:extLst>
      <p:ext uri="{BB962C8B-B14F-4D97-AF65-F5344CB8AC3E}">
        <p14:creationId xmlns:p14="http://schemas.microsoft.com/office/powerpoint/2010/main" val="27355792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787208" cy="1875663"/>
          </a:xfrm>
        </p:spPr>
        <p:txBody>
          <a:bodyPr>
            <a:normAutofit/>
          </a:bodyPr>
          <a:lstStyle/>
          <a:p>
            <a:pPr algn="just"/>
            <a:r>
              <a:rPr lang="en-GB" sz="1400" dirty="0" smtClean="0"/>
              <a:t>This image shows the brush carriers and end cover</a:t>
            </a:r>
            <a:endParaRPr lang="en-GB" sz="1400" dirty="0"/>
          </a:p>
        </p:txBody>
      </p:sp>
      <p:sp>
        <p:nvSpPr>
          <p:cNvPr id="3" name="Title 2"/>
          <p:cNvSpPr>
            <a:spLocks noGrp="1"/>
          </p:cNvSpPr>
          <p:nvPr>
            <p:ph type="title"/>
          </p:nvPr>
        </p:nvSpPr>
        <p:spPr/>
        <p:txBody>
          <a:bodyPr>
            <a:normAutofit/>
          </a:bodyPr>
          <a:lstStyle/>
          <a:p>
            <a:r>
              <a:rPr lang="en-GB" sz="2800" dirty="0" smtClean="0"/>
              <a:t>DC </a:t>
            </a:r>
            <a:r>
              <a:rPr lang="en-GB" sz="2800" dirty="0" smtClean="0"/>
              <a:t>Motors Autopsy</a:t>
            </a:r>
            <a:endParaRPr lang="en-GB" sz="2800" dirty="0"/>
          </a:p>
        </p:txBody>
      </p:sp>
      <p:pic>
        <p:nvPicPr>
          <p:cNvPr id="819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1800" y="1988840"/>
            <a:ext cx="5989961" cy="33923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39552" y="2348880"/>
            <a:ext cx="2088232" cy="1569660"/>
          </a:xfrm>
          <a:prstGeom prst="rect">
            <a:avLst/>
          </a:prstGeom>
          <a:noFill/>
        </p:spPr>
        <p:txBody>
          <a:bodyPr wrap="square" rtlCol="0">
            <a:spAutoFit/>
          </a:bodyPr>
          <a:lstStyle/>
          <a:p>
            <a:r>
              <a:rPr lang="en-GB" sz="1600" dirty="0" smtClean="0"/>
              <a:t>Close inspection shows </a:t>
            </a:r>
            <a:r>
              <a:rPr lang="en-GB" sz="1600" dirty="0"/>
              <a:t>how the brushes are pushed against the commutator contacts.</a:t>
            </a:r>
          </a:p>
        </p:txBody>
      </p:sp>
    </p:spTree>
    <p:extLst>
      <p:ext uri="{BB962C8B-B14F-4D97-AF65-F5344CB8AC3E}">
        <p14:creationId xmlns:p14="http://schemas.microsoft.com/office/powerpoint/2010/main" val="382125019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282</TotalTime>
  <Words>1341</Words>
  <Application>Microsoft Office PowerPoint</Application>
  <PresentationFormat>On-screen Show (4:3)</PresentationFormat>
  <Paragraphs>69</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DC Electric Motors</vt:lpstr>
      <vt:lpstr>DC Motors</vt:lpstr>
      <vt:lpstr>DC Motors</vt:lpstr>
      <vt:lpstr>DC Motors</vt:lpstr>
      <vt:lpstr>DC Motors</vt:lpstr>
      <vt:lpstr>DC Motors</vt:lpstr>
      <vt:lpstr>DC Motors</vt:lpstr>
      <vt:lpstr>DC Motors</vt:lpstr>
      <vt:lpstr>DC Motors</vt:lpstr>
      <vt:lpstr>DC Motors</vt:lpstr>
      <vt:lpstr>DC Motors Autopsy</vt:lpstr>
      <vt:lpstr>DC Motors Autopsy</vt:lpstr>
      <vt:lpstr>DC Motors Autopsy</vt:lpstr>
      <vt:lpstr>DC Motors Autopsy</vt:lpstr>
      <vt:lpstr>DC Motors Autopsy</vt:lpstr>
      <vt:lpstr>DC Motors Autopsy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Electric Motors</dc:title>
  <dc:creator>Jones, Gary (FADE)</dc:creator>
  <cp:lastModifiedBy>Jones, Gary (FADE)</cp:lastModifiedBy>
  <cp:revision>17</cp:revision>
  <dcterms:created xsi:type="dcterms:W3CDTF">2014-10-22T15:08:40Z</dcterms:created>
  <dcterms:modified xsi:type="dcterms:W3CDTF">2014-10-23T13:58:06Z</dcterms:modified>
</cp:coreProperties>
</file>