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6" r:id="rId2"/>
    <p:sldId id="257" r:id="rId3"/>
    <p:sldId id="275" r:id="rId4"/>
    <p:sldId id="261" r:id="rId5"/>
    <p:sldId id="276" r:id="rId6"/>
    <p:sldId id="277" r:id="rId7"/>
    <p:sldId id="262" r:id="rId8"/>
    <p:sldId id="263" r:id="rId9"/>
    <p:sldId id="264" r:id="rId10"/>
    <p:sldId id="266" r:id="rId11"/>
    <p:sldId id="267" r:id="rId12"/>
    <p:sldId id="268" r:id="rId13"/>
    <p:sldId id="269" r:id="rId14"/>
    <p:sldId id="270" r:id="rId15"/>
    <p:sldId id="271" r:id="rId16"/>
    <p:sldId id="272" r:id="rId17"/>
    <p:sldId id="273" r:id="rId18"/>
    <p:sldId id="265"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72" y="412"/>
      </p:cViewPr>
      <p:guideLst>
        <p:guide orient="horz" pos="2160"/>
        <p:guide pos="2880"/>
      </p:guideLst>
    </p:cSldViewPr>
  </p:slideViewPr>
  <p:notesTextViewPr>
    <p:cViewPr>
      <p:scale>
        <a:sx n="1" d="1"/>
        <a:sy n="1" d="1"/>
      </p:scale>
      <p:origin x="0" y="0"/>
    </p:cViewPr>
  </p:notesTextViewPr>
  <p:notesViewPr>
    <p:cSldViewPr>
      <p:cViewPr varScale="1">
        <p:scale>
          <a:sx n="82" d="100"/>
          <a:sy n="82" d="100"/>
        </p:scale>
        <p:origin x="3972"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D0AAA5F-09F9-47E9-8A82-1616AEF505D1}" type="datetimeFigureOut">
              <a:rPr lang="en-GB" smtClean="0"/>
              <a:t>22/01/2025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12CC508B-59F8-4056-B8DD-E20BAC16D39E}" type="slidenum">
              <a:rPr lang="en-GB" smtClean="0"/>
              <a:t>‹#›</a:t>
            </a:fld>
            <a:endParaRPr lang="en-GB"/>
          </a:p>
        </p:txBody>
      </p:sp>
    </p:spTree>
    <p:extLst>
      <p:ext uri="{BB962C8B-B14F-4D97-AF65-F5344CB8AC3E}">
        <p14:creationId xmlns:p14="http://schemas.microsoft.com/office/powerpoint/2010/main" val="4545947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64577B3-E80E-4C38-8536-74E16CF77C52}" type="datetimeFigureOut">
              <a:rPr lang="en-GB" smtClean="0"/>
              <a:t>22/01/2025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0B77B43-2073-4DB9-B3E9-926EF20322EA}" type="slidenum">
              <a:rPr lang="en-GB" smtClean="0"/>
              <a:t>‹#›</a:t>
            </a:fld>
            <a:endParaRPr lang="en-GB"/>
          </a:p>
        </p:txBody>
      </p:sp>
    </p:spTree>
    <p:extLst>
      <p:ext uri="{BB962C8B-B14F-4D97-AF65-F5344CB8AC3E}">
        <p14:creationId xmlns:p14="http://schemas.microsoft.com/office/powerpoint/2010/main" val="4161023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B77B43-2073-4DB9-B3E9-926EF20322EA}" type="slidenum">
              <a:rPr lang="en-GB" smtClean="0"/>
              <a:t>1</a:t>
            </a:fld>
            <a:endParaRPr lang="en-GB"/>
          </a:p>
        </p:txBody>
      </p:sp>
    </p:spTree>
    <p:extLst>
      <p:ext uri="{BB962C8B-B14F-4D97-AF65-F5344CB8AC3E}">
        <p14:creationId xmlns:p14="http://schemas.microsoft.com/office/powerpoint/2010/main" val="812068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a:t>
            </a:r>
            <a:r>
              <a:rPr lang="en-GB" dirty="0" err="1"/>
              <a:t>rhetorics</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2</a:t>
            </a:fld>
            <a:endParaRPr lang="en-GB"/>
          </a:p>
        </p:txBody>
      </p:sp>
    </p:spTree>
    <p:extLst>
      <p:ext uri="{BB962C8B-B14F-4D97-AF65-F5344CB8AC3E}">
        <p14:creationId xmlns:p14="http://schemas.microsoft.com/office/powerpoint/2010/main" val="1655567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views of what promotes creativity</a:t>
            </a:r>
          </a:p>
          <a:p>
            <a:endParaRPr lang="en-GB" dirty="0"/>
          </a:p>
          <a:p>
            <a:r>
              <a:rPr lang="en-GB" dirty="0"/>
              <a:t>Hands up who is a creative person – why?</a:t>
            </a:r>
            <a:r>
              <a:rPr lang="en-GB" baseline="0" dirty="0"/>
              <a:t> Why not?</a:t>
            </a:r>
          </a:p>
          <a:p>
            <a:endParaRPr lang="en-GB" baseline="0" dirty="0"/>
          </a:p>
          <a:p>
            <a:r>
              <a:rPr lang="en-GB" baseline="0" dirty="0"/>
              <a:t>Studies have shown that all these factors can influence creativity </a:t>
            </a:r>
          </a:p>
          <a:p>
            <a:endParaRPr lang="en-GB" baseline="0" dirty="0"/>
          </a:p>
          <a:p>
            <a:r>
              <a:rPr lang="en-GB" baseline="0" dirty="0"/>
              <a:t>Different people have different views about what influences creativity – these are linked to </a:t>
            </a:r>
            <a:r>
              <a:rPr lang="en-GB" baseline="0" dirty="0" err="1"/>
              <a:t>rhetorics</a:t>
            </a:r>
            <a:r>
              <a:rPr lang="en-GB" baseline="0" dirty="0"/>
              <a:t> </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4</a:t>
            </a:fld>
            <a:endParaRPr lang="en-GB"/>
          </a:p>
        </p:txBody>
      </p:sp>
    </p:spTree>
    <p:extLst>
      <p:ext uri="{BB962C8B-B14F-4D97-AF65-F5344CB8AC3E}">
        <p14:creationId xmlns:p14="http://schemas.microsoft.com/office/powerpoint/2010/main" val="109749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 different types</a:t>
            </a:r>
            <a:r>
              <a:rPr lang="en-GB" baseline="0" dirty="0"/>
              <a:t> of </a:t>
            </a:r>
            <a:r>
              <a:rPr lang="en-GB" baseline="0" dirty="0" err="1"/>
              <a:t>rhetorics</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7</a:t>
            </a:fld>
            <a:endParaRPr lang="en-GB"/>
          </a:p>
        </p:txBody>
      </p:sp>
    </p:spTree>
    <p:extLst>
      <p:ext uri="{BB962C8B-B14F-4D97-AF65-F5344CB8AC3E}">
        <p14:creationId xmlns:p14="http://schemas.microsoft.com/office/powerpoint/2010/main" val="289803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18</a:t>
            </a:r>
            <a:r>
              <a:rPr lang="en-GB" baseline="30000" dirty="0"/>
              <a:t>th</a:t>
            </a:r>
            <a:r>
              <a:rPr lang="en-GB" dirty="0"/>
              <a:t> century the term creative only applied to god (the creator) – after this it then applied to the human artist – person seen as unique (a genius) </a:t>
            </a:r>
          </a:p>
          <a:p>
            <a:endParaRPr lang="en-GB" dirty="0"/>
          </a:p>
          <a:p>
            <a:r>
              <a:rPr lang="en-GB" dirty="0"/>
              <a:t>Either you have got it or you haven’t = only a few people were seen to be creative – innate. </a:t>
            </a:r>
          </a:p>
          <a:p>
            <a:endParaRPr lang="en-GB" dirty="0"/>
          </a:p>
          <a:p>
            <a:r>
              <a:rPr lang="en-GB" dirty="0"/>
              <a:t>This is not something that is supported in education today – opportunities for all to be creative.</a:t>
            </a:r>
          </a:p>
          <a:p>
            <a:endParaRPr lang="en-GB" dirty="0"/>
          </a:p>
          <a:p>
            <a:endParaRPr lang="en-GB" dirty="0"/>
          </a:p>
          <a:p>
            <a:r>
              <a:rPr lang="en-GB" dirty="0" err="1"/>
              <a:t>Scrution</a:t>
            </a:r>
            <a:r>
              <a:rPr lang="en-GB" dirty="0"/>
              <a:t> had this view and criticised </a:t>
            </a:r>
            <a:r>
              <a:rPr lang="en-GB" dirty="0" err="1"/>
              <a:t>Plowden</a:t>
            </a:r>
            <a:r>
              <a:rPr lang="en-GB" dirty="0"/>
              <a:t> report (</a:t>
            </a:r>
            <a:r>
              <a:rPr lang="en-GB" dirty="0" err="1"/>
              <a:t>Plowden</a:t>
            </a:r>
            <a:r>
              <a:rPr lang="en-GB" dirty="0"/>
              <a:t> believed creativity should be integrated throughout the curriculum – believed that the report would cause a decline in education standards  - he believed in the promotion of free expression and the ‘unique’ child</a:t>
            </a:r>
          </a:p>
        </p:txBody>
      </p:sp>
      <p:sp>
        <p:nvSpPr>
          <p:cNvPr id="4" name="Slide Number Placeholder 3"/>
          <p:cNvSpPr>
            <a:spLocks noGrp="1"/>
          </p:cNvSpPr>
          <p:nvPr>
            <p:ph type="sldNum" sz="quarter" idx="10"/>
          </p:nvPr>
        </p:nvSpPr>
        <p:spPr/>
        <p:txBody>
          <a:bodyPr/>
          <a:lstStyle/>
          <a:p>
            <a:fld id="{30B77B43-2073-4DB9-B3E9-926EF20322EA}" type="slidenum">
              <a:rPr lang="en-GB" smtClean="0"/>
              <a:t>8</a:t>
            </a:fld>
            <a:endParaRPr lang="en-GB"/>
          </a:p>
        </p:txBody>
      </p:sp>
    </p:spTree>
    <p:extLst>
      <p:ext uri="{BB962C8B-B14F-4D97-AF65-F5344CB8AC3E}">
        <p14:creationId xmlns:p14="http://schemas.microsoft.com/office/powerpoint/2010/main" val="3318393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view believes that culture plays a major influence in creativity – different types of culture (arts-related or more general, elite or popular, social or anthropological) –  arty students dressing to ‘express’ themselves</a:t>
            </a:r>
          </a:p>
          <a:p>
            <a:endParaRPr lang="en-GB" dirty="0"/>
          </a:p>
          <a:p>
            <a:endParaRPr lang="en-GB" dirty="0"/>
          </a:p>
          <a:p>
            <a:r>
              <a:rPr lang="en-GB" dirty="0"/>
              <a:t>Products of culture influence our creativity – what we see in magazines, on film sets and hear from music) – creativity is established from either inclusion in society (wanting to be part of something – </a:t>
            </a:r>
            <a:r>
              <a:rPr lang="en-GB" dirty="0" err="1"/>
              <a:t>e.g</a:t>
            </a:r>
            <a:r>
              <a:rPr lang="en-GB" dirty="0"/>
              <a:t> dressing in particular fashions when attending music concerts) or exclusion from society – rebelling  - graffiti </a:t>
            </a:r>
          </a:p>
          <a:p>
            <a:endParaRPr lang="en-GB" dirty="0"/>
          </a:p>
          <a:p>
            <a:r>
              <a:rPr lang="en-GB" dirty="0"/>
              <a:t>Views either believe that elitism plays a part in creativity or that creativity applies to society as a whole (everyone included) – schools represent a mixture of this – able and talented classes or social inclusion through creativity – creative partnerships  (bring people together through art, culture and creative approaches)  - LOCWS project </a:t>
            </a:r>
          </a:p>
          <a:p>
            <a:endParaRPr lang="en-GB" dirty="0"/>
          </a:p>
          <a:p>
            <a:r>
              <a:rPr lang="en-GB" dirty="0"/>
              <a:t>Paul Willis – author of book based on Gulbenkian funded project, </a:t>
            </a:r>
          </a:p>
          <a:p>
            <a:r>
              <a:rPr lang="en-GB"/>
              <a:t>The Gulbenkian </a:t>
            </a:r>
            <a:r>
              <a:rPr lang="en-GB" dirty="0"/>
              <a:t>Foundation is a charitable foundation established in Portugal in 1956 with cultural, educational, social and scientific interests</a:t>
            </a:r>
          </a:p>
        </p:txBody>
      </p:sp>
      <p:sp>
        <p:nvSpPr>
          <p:cNvPr id="4" name="Slide Number Placeholder 3"/>
          <p:cNvSpPr>
            <a:spLocks noGrp="1"/>
          </p:cNvSpPr>
          <p:nvPr>
            <p:ph type="sldNum" sz="quarter" idx="10"/>
          </p:nvPr>
        </p:nvSpPr>
        <p:spPr/>
        <p:txBody>
          <a:bodyPr/>
          <a:lstStyle/>
          <a:p>
            <a:fld id="{30B77B43-2073-4DB9-B3E9-926EF20322EA}" type="slidenum">
              <a:rPr lang="en-GB" smtClean="0"/>
              <a:t>9</a:t>
            </a:fld>
            <a:endParaRPr lang="en-GB"/>
          </a:p>
        </p:txBody>
      </p:sp>
    </p:spTree>
    <p:extLst>
      <p:ext uri="{BB962C8B-B14F-4D97-AF65-F5344CB8AC3E}">
        <p14:creationId xmlns:p14="http://schemas.microsoft.com/office/powerpoint/2010/main" val="2760952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Views believe that creativity is related to</a:t>
            </a:r>
            <a:r>
              <a:rPr lang="en-GB" baseline="0" dirty="0"/>
              <a:t> the ability</a:t>
            </a:r>
            <a:r>
              <a:rPr lang="en-GB" dirty="0"/>
              <a:t> to respond to aspects of everyday life.</a:t>
            </a:r>
          </a:p>
          <a:p>
            <a:endParaRPr lang="en-GB" dirty="0"/>
          </a:p>
          <a:p>
            <a:r>
              <a:rPr lang="en-GB" dirty="0"/>
              <a:t>In</a:t>
            </a:r>
            <a:r>
              <a:rPr lang="en-GB" baseline="0" dirty="0"/>
              <a:t> early years this relates to interactions with our world and problem solving skills.</a:t>
            </a:r>
          </a:p>
          <a:p>
            <a:endParaRPr lang="en-GB" baseline="0" dirty="0"/>
          </a:p>
          <a:p>
            <a:r>
              <a:rPr lang="en-GB" baseline="0" dirty="0"/>
              <a:t>An example of someone being creative could be a person successfully finding a job during financial crisis (relates to everyday life).  </a:t>
            </a:r>
          </a:p>
          <a:p>
            <a:endParaRPr lang="en-GB" baseline="0" dirty="0"/>
          </a:p>
          <a:p>
            <a:r>
              <a:rPr lang="en-GB" baseline="0" dirty="0"/>
              <a:t>Creativity is about coping well with change – recycling, adapting with the world we live in.  </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10</a:t>
            </a:fld>
            <a:endParaRPr lang="en-GB"/>
          </a:p>
        </p:txBody>
      </p:sp>
    </p:spTree>
    <p:extLst>
      <p:ext uri="{BB962C8B-B14F-4D97-AF65-F5344CB8AC3E}">
        <p14:creationId xmlns:p14="http://schemas.microsoft.com/office/powerpoint/2010/main" val="1402571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NACCCE report</a:t>
            </a:r>
            <a:r>
              <a:rPr lang="en-GB" sz="1200" b="0" i="0" u="none" strike="noStrike" kern="120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suggests that</a:t>
            </a:r>
            <a:r>
              <a:rPr lang="en-GB" sz="1200" b="0" i="0" u="none" strike="noStrike" kern="120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being able to compete in a global market, having a flexible workforce, facing</a:t>
            </a:r>
            <a:r>
              <a:rPr lang="en-GB" sz="1200" b="0" i="0" u="none" strike="noStrike" kern="120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national economic challenges, feeding the ‘creative industries’ and enabling</a:t>
            </a:r>
            <a:r>
              <a:rPr lang="en-GB" sz="1200" b="0" i="0" u="none" strike="noStrike" kern="120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youth to adapt to technological change are the main reasons for fostering a</a:t>
            </a:r>
            <a:r>
              <a:rPr lang="en-GB" sz="1200" b="0" i="0" u="none" strike="noStrike" kern="120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creative curriculum.</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drug use, teenage</a:t>
            </a:r>
          </a:p>
          <a:p>
            <a:r>
              <a:rPr lang="en-GB" sz="1200" b="0" i="0" u="none" strike="noStrike" kern="1200" baseline="0" dirty="0">
                <a:solidFill>
                  <a:schemeClr val="tx1"/>
                </a:solidFill>
                <a:latin typeface="+mn-lt"/>
                <a:ea typeface="+mn-ea"/>
                <a:cs typeface="+mn-cs"/>
              </a:rPr>
              <a:t>alcoholism and other social problems. – aims to do this by revitalising the sense of community in a school and</a:t>
            </a:r>
          </a:p>
          <a:p>
            <a:r>
              <a:rPr lang="en-GB" sz="1200" b="0" i="0" u="none" strike="noStrike" kern="1200" baseline="0" dirty="0">
                <a:solidFill>
                  <a:schemeClr val="tx1"/>
                </a:solidFill>
                <a:latin typeface="+mn-lt"/>
                <a:ea typeface="+mn-ea"/>
                <a:cs typeface="+mn-cs"/>
              </a:rPr>
              <a:t>engaging the whole school with the wider community’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View believes that creativity runs across subject areas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Multidimensional - involving emotional, intellectual, social, cultural,</a:t>
            </a:r>
          </a:p>
          <a:p>
            <a:r>
              <a:rPr lang="en-GB" sz="1200" b="0" i="0" u="none" strike="noStrike" kern="1200" baseline="0" dirty="0">
                <a:solidFill>
                  <a:schemeClr val="tx1"/>
                </a:solidFill>
                <a:latin typeface="+mn-lt"/>
                <a:ea typeface="+mn-ea"/>
                <a:cs typeface="+mn-cs"/>
              </a:rPr>
              <a:t>spiritual, moral, political, technological and economic understanding and</a:t>
            </a:r>
          </a:p>
          <a:p>
            <a:r>
              <a:rPr lang="en-GB" sz="1200" b="0" i="0" u="none" strike="noStrike" kern="1200" baseline="0" dirty="0">
                <a:solidFill>
                  <a:schemeClr val="tx1"/>
                </a:solidFill>
                <a:latin typeface="+mn-lt"/>
                <a:ea typeface="+mn-ea"/>
                <a:cs typeface="+mn-cs"/>
              </a:rPr>
              <a:t>enquiry</a:t>
            </a:r>
            <a:r>
              <a:rPr lang="en-GB" sz="1200" b="0" u="none" strike="noStrike" kern="1200" baseline="0" dirty="0">
                <a:solidFill>
                  <a:schemeClr val="tx1"/>
                </a:solidFill>
              </a:rPr>
              <a:t>; and is not simply ‘free flowing’ but involves knowledge and skills</a:t>
            </a:r>
          </a:p>
          <a:p>
            <a:endParaRPr lang="en-GB" dirty="0"/>
          </a:p>
          <a:p>
            <a:r>
              <a:rPr lang="en-GB" dirty="0"/>
              <a:t>NACCCE -The National Advisory Committee on Creative and Cultural Education was established in February 1998 by the Secretary of State for Education and Employment (David </a:t>
            </a:r>
            <a:r>
              <a:rPr lang="en-GB" dirty="0" err="1"/>
              <a:t>Blunkett</a:t>
            </a:r>
            <a:r>
              <a:rPr lang="en-GB" dirty="0"/>
              <a:t> – at the time) – their purpose - To make recommendations to the Secretaries of State on the creative and cultural development of young people to take stock of current provision and to make proposals for principles, policies and practice</a:t>
            </a:r>
          </a:p>
        </p:txBody>
      </p:sp>
      <p:sp>
        <p:nvSpPr>
          <p:cNvPr id="4" name="Slide Number Placeholder 3"/>
          <p:cNvSpPr>
            <a:spLocks noGrp="1"/>
          </p:cNvSpPr>
          <p:nvPr>
            <p:ph type="sldNum" sz="quarter" idx="10"/>
          </p:nvPr>
        </p:nvSpPr>
        <p:spPr/>
        <p:txBody>
          <a:bodyPr/>
          <a:lstStyle/>
          <a:p>
            <a:fld id="{30B77B43-2073-4DB9-B3E9-926EF20322EA}" type="slidenum">
              <a:rPr lang="en-GB" smtClean="0"/>
              <a:t>11</a:t>
            </a:fld>
            <a:endParaRPr lang="en-GB"/>
          </a:p>
        </p:txBody>
      </p:sp>
    </p:spTree>
    <p:extLst>
      <p:ext uri="{BB962C8B-B14F-4D97-AF65-F5344CB8AC3E}">
        <p14:creationId xmlns:p14="http://schemas.microsoft.com/office/powerpoint/2010/main" val="257465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is about creating a more flexible workforce - Learners and</a:t>
            </a:r>
          </a:p>
          <a:p>
            <a:r>
              <a:rPr lang="en-GB" dirty="0"/>
              <a:t>workers must draw on their entire spectrum of learning experiences and</a:t>
            </a:r>
          </a:p>
          <a:p>
            <a:r>
              <a:rPr lang="en-GB" dirty="0"/>
              <a:t>apply what they have learned in new and creative ways</a:t>
            </a:r>
          </a:p>
          <a:p>
            <a:endParaRPr lang="en-GB" dirty="0"/>
          </a:p>
          <a:p>
            <a:r>
              <a:rPr lang="en-GB" dirty="0"/>
              <a:t>Believe that creativity is a skill that is learned – involves the application of knowledge and skills in a way that achieves goals </a:t>
            </a:r>
          </a:p>
          <a:p>
            <a:endParaRPr lang="en-GB" dirty="0"/>
          </a:p>
          <a:p>
            <a:r>
              <a:rPr lang="en-GB" dirty="0"/>
              <a:t>Unclear definition of creativity – what exactly is it? </a:t>
            </a:r>
          </a:p>
        </p:txBody>
      </p:sp>
      <p:sp>
        <p:nvSpPr>
          <p:cNvPr id="4" name="Slide Number Placeholder 3"/>
          <p:cNvSpPr>
            <a:spLocks noGrp="1"/>
          </p:cNvSpPr>
          <p:nvPr>
            <p:ph type="sldNum" sz="quarter" idx="10"/>
          </p:nvPr>
        </p:nvSpPr>
        <p:spPr/>
        <p:txBody>
          <a:bodyPr/>
          <a:lstStyle/>
          <a:p>
            <a:fld id="{30B77B43-2073-4DB9-B3E9-926EF20322EA}" type="slidenum">
              <a:rPr lang="en-GB" smtClean="0"/>
              <a:t>12</a:t>
            </a:fld>
            <a:endParaRPr lang="en-GB"/>
          </a:p>
        </p:txBody>
      </p:sp>
    </p:spTree>
    <p:extLst>
      <p:ext uri="{BB962C8B-B14F-4D97-AF65-F5344CB8AC3E}">
        <p14:creationId xmlns:p14="http://schemas.microsoft.com/office/powerpoint/2010/main" val="3357825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Play allows children to explore the world, take risks and scaffolds for  problem solving in later life </a:t>
            </a:r>
          </a:p>
          <a:p>
            <a:endParaRPr lang="en-GB" dirty="0"/>
          </a:p>
          <a:p>
            <a:r>
              <a:rPr lang="en-GB" dirty="0"/>
              <a:t>Children should be continually developing their imagination and creativity across the seven Areas of Learning. – cross  curricular </a:t>
            </a:r>
          </a:p>
          <a:p>
            <a:endParaRPr lang="en-GB" dirty="0"/>
          </a:p>
          <a:p>
            <a:endParaRPr lang="en-GB" dirty="0"/>
          </a:p>
          <a:p>
            <a:r>
              <a:rPr lang="en-GB" dirty="0"/>
              <a:t>See blue book – play, learn, grow</a:t>
            </a:r>
          </a:p>
          <a:p>
            <a:endParaRPr lang="en-GB" dirty="0"/>
          </a:p>
          <a:p>
            <a:endParaRPr lang="en-GB" dirty="0"/>
          </a:p>
          <a:p>
            <a:r>
              <a:rPr lang="en-GB" dirty="0"/>
              <a:t>play is said to be an essential process in the development of children as rational, ethical and social beings</a:t>
            </a:r>
          </a:p>
          <a:p>
            <a:endParaRPr lang="en-GB" dirty="0"/>
          </a:p>
          <a:p>
            <a:r>
              <a:rPr lang="en-GB" dirty="0"/>
              <a:t>Influential modern accounts of the relation between play, learning and creativity can be found in developmental psychology and philosophy, especially in the work of</a:t>
            </a:r>
          </a:p>
          <a:p>
            <a:r>
              <a:rPr lang="en-GB" dirty="0"/>
              <a:t>Dewey, Piaget, Vygotsky and Bruner - Question of whether play is</a:t>
            </a:r>
          </a:p>
          <a:p>
            <a:r>
              <a:rPr lang="en-GB" dirty="0"/>
              <a:t>necessarily creative (or, indeed, whether creativity is necessarily playful) is a</a:t>
            </a:r>
          </a:p>
          <a:p>
            <a:r>
              <a:rPr lang="en-GB" dirty="0"/>
              <a:t>persistent one.</a:t>
            </a:r>
          </a:p>
        </p:txBody>
      </p:sp>
      <p:sp>
        <p:nvSpPr>
          <p:cNvPr id="4" name="Slide Number Placeholder 3"/>
          <p:cNvSpPr>
            <a:spLocks noGrp="1"/>
          </p:cNvSpPr>
          <p:nvPr>
            <p:ph type="sldNum" sz="quarter" idx="10"/>
          </p:nvPr>
        </p:nvSpPr>
        <p:spPr/>
        <p:txBody>
          <a:bodyPr/>
          <a:lstStyle/>
          <a:p>
            <a:fld id="{30B77B43-2073-4DB9-B3E9-926EF20322EA}" type="slidenum">
              <a:rPr lang="en-GB" smtClean="0"/>
              <a:t>13</a:t>
            </a:fld>
            <a:endParaRPr lang="en-GB"/>
          </a:p>
        </p:txBody>
      </p:sp>
    </p:spTree>
    <p:extLst>
      <p:ext uri="{BB962C8B-B14F-4D97-AF65-F5344CB8AC3E}">
        <p14:creationId xmlns:p14="http://schemas.microsoft.com/office/powerpoint/2010/main" val="1181243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Thinkers believe that creativity can be developed on and can be taught to a person rather than being an innate quality </a:t>
            </a:r>
          </a:p>
          <a:p>
            <a:endParaRPr lang="en-GB" dirty="0"/>
          </a:p>
          <a:p>
            <a:r>
              <a:rPr lang="en-GB" dirty="0"/>
              <a:t>One includes theories of multiple intelligences (Gardner, 1993) and the testing of mental creativity levels (cf. Cropley 2001), </a:t>
            </a:r>
          </a:p>
          <a:p>
            <a:endParaRPr lang="en-GB" dirty="0"/>
          </a:p>
          <a:p>
            <a:r>
              <a:rPr lang="en-GB" dirty="0">
                <a:effectLst/>
              </a:rPr>
              <a:t>Howard Gardner defined such a creative person as one who “regularly solves problems, fashions products, or defines new questions in a domain in a way that is initially considered novel but that ultimately comes to be accepted in a particular cultural setting”</a:t>
            </a:r>
          </a:p>
          <a:p>
            <a:endParaRPr lang="en-GB" dirty="0"/>
          </a:p>
          <a:p>
            <a:r>
              <a:rPr lang="en-GB" dirty="0" err="1"/>
              <a:t>Athur</a:t>
            </a:r>
            <a:r>
              <a:rPr lang="en-GB" dirty="0"/>
              <a:t> Cropley carried his belief  forward into practical suggestions for teachers in his 2001 </a:t>
            </a:r>
            <a:r>
              <a:rPr lang="en-GB" i="1" dirty="0"/>
              <a:t>Creativity in Education &amp; Learning</a:t>
            </a:r>
            <a:r>
              <a:rPr lang="en-GB" dirty="0"/>
              <a:t>. Art, music and drama therapies are well researched and used in teaching and learning strategies for children with learning difficulties and disabilities.</a:t>
            </a:r>
          </a:p>
          <a:p>
            <a:endParaRPr lang="en-GB" dirty="0"/>
          </a:p>
          <a:p>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14</a:t>
            </a:fld>
            <a:endParaRPr lang="en-GB"/>
          </a:p>
        </p:txBody>
      </p:sp>
    </p:spTree>
    <p:extLst>
      <p:ext uri="{BB962C8B-B14F-4D97-AF65-F5344CB8AC3E}">
        <p14:creationId xmlns:p14="http://schemas.microsoft.com/office/powerpoint/2010/main" val="3509142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creative potential of computers, the internet and new</a:t>
            </a:r>
          </a:p>
          <a:p>
            <a:r>
              <a:rPr lang="en-GB" dirty="0"/>
              <a:t>multimedia visual authoring software packages are sometimes</a:t>
            </a:r>
          </a:p>
          <a:p>
            <a:r>
              <a:rPr lang="en-GB" dirty="0"/>
              <a:t>taken for granted and, at others, challenged by those who view the</a:t>
            </a:r>
          </a:p>
          <a:p>
            <a:r>
              <a:rPr lang="en-GB" dirty="0"/>
              <a:t>increased use of technology as a threat to creativity and as</a:t>
            </a:r>
          </a:p>
          <a:p>
            <a:r>
              <a:rPr lang="en-GB" dirty="0"/>
              <a:t>embodying a variety of risks for children – sometimes seen as an aid to creative processes and other times seen as discouraging creative processes – these days </a:t>
            </a:r>
            <a:r>
              <a:rPr lang="en-GB" dirty="0" err="1"/>
              <a:t>xbox</a:t>
            </a:r>
            <a:r>
              <a:rPr lang="en-GB" dirty="0"/>
              <a:t> and computer games where as years ago children may have drawn a picture or written a story.  </a:t>
            </a:r>
          </a:p>
          <a:p>
            <a:endParaRPr lang="en-GB" dirty="0"/>
          </a:p>
          <a:p>
            <a:r>
              <a:rPr lang="en-GB" dirty="0"/>
              <a:t>Schools keen to use </a:t>
            </a:r>
            <a:r>
              <a:rPr lang="en-GB" dirty="0" err="1"/>
              <a:t>Ipads</a:t>
            </a:r>
            <a:r>
              <a:rPr lang="en-GB" dirty="0"/>
              <a:t> for creative learning – what is this teaching them for the future? </a:t>
            </a:r>
          </a:p>
          <a:p>
            <a:endParaRPr lang="en-GB" dirty="0"/>
          </a:p>
          <a:p>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15</a:t>
            </a:fld>
            <a:endParaRPr lang="en-GB"/>
          </a:p>
        </p:txBody>
      </p:sp>
    </p:spTree>
    <p:extLst>
      <p:ext uri="{BB962C8B-B14F-4D97-AF65-F5344CB8AC3E}">
        <p14:creationId xmlns:p14="http://schemas.microsoft.com/office/powerpoint/2010/main" val="3272064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i="0" u="none" strike="noStrike" kern="1200" baseline="0" dirty="0">
              <a:solidFill>
                <a:schemeClr val="tx1"/>
              </a:solidFill>
            </a:endParaRPr>
          </a:p>
          <a:p>
            <a:r>
              <a:rPr lang="en-GB" dirty="0"/>
              <a:t>the ‘creative classroom’ rhetoric may be seen to promote forms of learning that are generally held to improve the experience of children in education </a:t>
            </a:r>
          </a:p>
          <a:p>
            <a:endParaRPr lang="en-GB" dirty="0"/>
          </a:p>
          <a:p>
            <a:r>
              <a:rPr lang="en-GB" dirty="0"/>
              <a:t> holistic learning, active learning, expanded notions of intelligence, attention to social and cultural contexts, social learning and ethical human development. </a:t>
            </a:r>
          </a:p>
          <a:p>
            <a:endParaRPr lang="en-GB" dirty="0"/>
          </a:p>
          <a:p>
            <a:endParaRPr lang="en-GB" dirty="0"/>
          </a:p>
          <a:p>
            <a:r>
              <a:rPr lang="en-GB" dirty="0"/>
              <a:t>it runs the risk of losing what is distinctive about ‘creativity’ itself – if it cannot be distinguished from all these other things, where is its explanatory power?- is it clearly defined? </a:t>
            </a:r>
            <a:endParaRPr lang="en-GB" sz="1200" i="0" u="none" strike="noStrike" kern="1200" baseline="0" dirty="0">
              <a:solidFill>
                <a:schemeClr val="tx1"/>
              </a:solidFill>
            </a:endParaRPr>
          </a:p>
          <a:p>
            <a:endParaRPr lang="en-GB" sz="1200" b="0" i="0" u="none" strike="noStrike" kern="1200" baseline="0" dirty="0">
              <a:solidFill>
                <a:schemeClr val="tx1"/>
              </a:solidFill>
              <a:latin typeface="+mn-lt"/>
              <a:ea typeface="+mn-ea"/>
              <a:cs typeface="+mn-cs"/>
            </a:endParaRPr>
          </a:p>
          <a:p>
            <a:endParaRPr lang="en-GB" dirty="0"/>
          </a:p>
          <a:p>
            <a:r>
              <a:rPr lang="en-GB" sz="1200" b="0" i="0" u="none" strike="noStrike" kern="1200" baseline="0" dirty="0">
                <a:solidFill>
                  <a:schemeClr val="tx1"/>
                </a:solidFill>
                <a:latin typeface="+mn-lt"/>
                <a:ea typeface="+mn-ea"/>
                <a:cs typeface="+mn-cs"/>
              </a:rPr>
              <a:t>Florence </a:t>
            </a:r>
            <a:r>
              <a:rPr lang="en-GB" sz="1200" b="0" i="0" u="none" strike="noStrike" kern="1200" baseline="0" dirty="0" err="1">
                <a:solidFill>
                  <a:schemeClr val="tx1"/>
                </a:solidFill>
                <a:latin typeface="+mn-lt"/>
                <a:ea typeface="+mn-ea"/>
                <a:cs typeface="+mn-cs"/>
              </a:rPr>
              <a:t>Beetlestone</a:t>
            </a:r>
            <a:r>
              <a:rPr lang="en-GB" sz="1200" b="0" i="0" u="none" strike="noStrike" kern="1200" baseline="0" dirty="0">
                <a:solidFill>
                  <a:schemeClr val="tx1"/>
                </a:solidFill>
                <a:latin typeface="+mn-lt"/>
                <a:ea typeface="+mn-ea"/>
                <a:cs typeface="+mn-cs"/>
              </a:rPr>
              <a:t> (1998) proposes a model of creativity that draws on</a:t>
            </a:r>
          </a:p>
          <a:p>
            <a:r>
              <a:rPr lang="en-GB" sz="1200" b="0" i="0" u="none" strike="noStrike" kern="1200" baseline="0" dirty="0">
                <a:solidFill>
                  <a:schemeClr val="tx1"/>
                </a:solidFill>
                <a:latin typeface="+mn-lt"/>
                <a:ea typeface="+mn-ea"/>
                <a:cs typeface="+mn-cs"/>
              </a:rPr>
              <a:t>ideas from philosophy, cognitive psychology, sociology and ‘spirituality’.</a:t>
            </a:r>
          </a:p>
          <a:p>
            <a:r>
              <a:rPr lang="en-GB" sz="1200" b="0" i="0" u="none" strike="noStrike" kern="1200" baseline="0" dirty="0">
                <a:solidFill>
                  <a:schemeClr val="tx1"/>
                </a:solidFill>
                <a:latin typeface="+mn-lt"/>
                <a:ea typeface="+mn-ea"/>
                <a:cs typeface="+mn-cs"/>
              </a:rPr>
              <a:t>Each of these fields is quite broadly conceived, and at points, the very</a:t>
            </a:r>
          </a:p>
          <a:p>
            <a:r>
              <a:rPr lang="en-GB" sz="1200" b="0" i="0" u="none" strike="noStrike" kern="1200" baseline="0" dirty="0">
                <a:solidFill>
                  <a:schemeClr val="tx1"/>
                </a:solidFill>
                <a:latin typeface="+mn-lt"/>
                <a:ea typeface="+mn-ea"/>
                <a:cs typeface="+mn-cs"/>
              </a:rPr>
              <a:t>simplest (or occasionally, most simplistic) aspects of current </a:t>
            </a:r>
            <a:r>
              <a:rPr lang="en-GB" sz="1200" b="0" i="0" u="none" strike="noStrike" kern="1200" baseline="0" dirty="0" err="1">
                <a:solidFill>
                  <a:schemeClr val="tx1"/>
                </a:solidFill>
                <a:latin typeface="+mn-lt"/>
                <a:ea typeface="+mn-ea"/>
                <a:cs typeface="+mn-cs"/>
              </a:rPr>
              <a:t>assessmentled</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notions of learning are challenged or, more problematically, called upon</a:t>
            </a:r>
          </a:p>
          <a:p>
            <a:r>
              <a:rPr lang="en-GB" sz="1200" b="0" i="0" u="none" strike="noStrike" kern="1200" baseline="0" dirty="0">
                <a:solidFill>
                  <a:schemeClr val="tx1"/>
                </a:solidFill>
                <a:latin typeface="+mn-lt"/>
                <a:ea typeface="+mn-ea"/>
                <a:cs typeface="+mn-cs"/>
              </a:rPr>
              <a:t>to support the argument.</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16</a:t>
            </a:fld>
            <a:endParaRPr lang="en-GB"/>
          </a:p>
        </p:txBody>
      </p:sp>
    </p:spTree>
    <p:extLst>
      <p:ext uri="{BB962C8B-B14F-4D97-AF65-F5344CB8AC3E}">
        <p14:creationId xmlns:p14="http://schemas.microsoft.com/office/powerpoint/2010/main" val="3570090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B77B43-2073-4DB9-B3E9-926EF20322EA}" type="slidenum">
              <a:rPr lang="en-GB" smtClean="0"/>
              <a:t>17</a:t>
            </a:fld>
            <a:endParaRPr lang="en-GB"/>
          </a:p>
        </p:txBody>
      </p:sp>
    </p:spTree>
    <p:extLst>
      <p:ext uri="{BB962C8B-B14F-4D97-AF65-F5344CB8AC3E}">
        <p14:creationId xmlns:p14="http://schemas.microsoft.com/office/powerpoint/2010/main" val="1216320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18</a:t>
            </a:fld>
            <a:endParaRPr lang="en-GB"/>
          </a:p>
        </p:txBody>
      </p:sp>
    </p:spTree>
    <p:extLst>
      <p:ext uri="{BB962C8B-B14F-4D97-AF65-F5344CB8AC3E}">
        <p14:creationId xmlns:p14="http://schemas.microsoft.com/office/powerpoint/2010/main" val="20617066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sphere1.png"/>
          <p:cNvPicPr>
            <a:picLocks noChangeAspect="1"/>
          </p:cNvPicPr>
          <p:nvPr/>
        </p:nvPicPr>
        <p:blipFill>
          <a:blip r:embed="rId2" cstate="print"/>
          <a:stretch>
            <a:fillRect/>
          </a:stretch>
        </p:blipFill>
        <p:spPr>
          <a:xfrm>
            <a:off x="6850374" y="0"/>
            <a:ext cx="2293626" cy="6858000"/>
          </a:xfrm>
          <a:prstGeom prst="rect">
            <a:avLst/>
          </a:prstGeom>
        </p:spPr>
      </p:pic>
      <p:sp>
        <p:nvSpPr>
          <p:cNvPr id="3" name="Subtitle 2"/>
          <p:cNvSpPr>
            <a:spLocks noGrp="1"/>
          </p:cNvSpPr>
          <p:nvPr>
            <p:ph type="subTitle" idx="1"/>
          </p:nvPr>
        </p:nvSpPr>
        <p:spPr>
          <a:xfrm>
            <a:off x="2438400" y="3581400"/>
            <a:ext cx="39624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2438400" y="1447800"/>
            <a:ext cx="3962400" cy="2133600"/>
          </a:xfrm>
        </p:spPr>
        <p:txBody>
          <a:bodyPr anchor="b"/>
          <a:lstStyle/>
          <a:p>
            <a:r>
              <a:rPr lang="en-US"/>
              <a:t>Click to edit Master title style</a:t>
            </a:r>
            <a:endParaRPr lang="en-US" dirty="0"/>
          </a:p>
        </p:txBody>
      </p:sp>
      <p:sp>
        <p:nvSpPr>
          <p:cNvPr id="13" name="Date Placeholder 12"/>
          <p:cNvSpPr>
            <a:spLocks noGrp="1"/>
          </p:cNvSpPr>
          <p:nvPr>
            <p:ph type="dt" sz="half" idx="10"/>
          </p:nvPr>
        </p:nvSpPr>
        <p:spPr>
          <a:xfrm>
            <a:off x="3582988" y="6426201"/>
            <a:ext cx="2819399" cy="126999"/>
          </a:xfrm>
        </p:spPr>
        <p:txBody>
          <a:bodyPr/>
          <a:lstStyle/>
          <a:p>
            <a:fld id="{C7FDEEFD-17E3-4FAE-B26F-F85433DE76D8}" type="datetimeFigureOut">
              <a:rPr lang="en-GB" smtClean="0"/>
              <a:t>22/01/2025</a:t>
            </a:fld>
            <a:endParaRPr lang="en-GB"/>
          </a:p>
        </p:txBody>
      </p:sp>
      <p:sp>
        <p:nvSpPr>
          <p:cNvPr id="14" name="Slide Number Placeholder 13"/>
          <p:cNvSpPr>
            <a:spLocks noGrp="1"/>
          </p:cNvSpPr>
          <p:nvPr>
            <p:ph type="sldNum" sz="quarter" idx="11"/>
          </p:nvPr>
        </p:nvSpPr>
        <p:spPr>
          <a:xfrm>
            <a:off x="6414976" y="6400800"/>
            <a:ext cx="457200" cy="152400"/>
          </a:xfrm>
        </p:spPr>
        <p:txBody>
          <a:bodyPr/>
          <a:lstStyle>
            <a:lvl1pPr algn="r">
              <a:defRPr/>
            </a:lvl1pPr>
          </a:lstStyle>
          <a:p>
            <a:fld id="{98DAECFC-5991-4650-B364-C11BD4E34C9E}" type="slidenum">
              <a:rPr lang="en-GB" smtClean="0"/>
              <a:t>‹#›</a:t>
            </a:fld>
            <a:endParaRPr lang="en-GB"/>
          </a:p>
        </p:txBody>
      </p:sp>
      <p:sp>
        <p:nvSpPr>
          <p:cNvPr id="15" name="Footer Placeholder 14"/>
          <p:cNvSpPr>
            <a:spLocks noGrp="1"/>
          </p:cNvSpPr>
          <p:nvPr>
            <p:ph type="ftr" sz="quarter" idx="12"/>
          </p:nvPr>
        </p:nvSpPr>
        <p:spPr>
          <a:xfrm>
            <a:off x="3581400" y="6296248"/>
            <a:ext cx="2820987" cy="152400"/>
          </a:xfrm>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36576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10" name="Date Placeholder 9"/>
          <p:cNvSpPr>
            <a:spLocks noGrp="1"/>
          </p:cNvSpPr>
          <p:nvPr>
            <p:ph type="dt" sz="half" idx="10"/>
          </p:nvPr>
        </p:nvSpPr>
        <p:spPr/>
        <p:txBody>
          <a:bodyPr/>
          <a:lstStyle/>
          <a:p>
            <a:fld id="{C7FDEEFD-17E3-4FAE-B26F-F85433DE76D8}" type="datetimeFigureOut">
              <a:rPr lang="en-GB" smtClean="0"/>
              <a:t>22/01/2025</a:t>
            </a:fld>
            <a:endParaRPr lang="en-GB"/>
          </a:p>
        </p:txBody>
      </p:sp>
      <p:sp>
        <p:nvSpPr>
          <p:cNvPr id="11" name="Slide Number Placeholder 10"/>
          <p:cNvSpPr>
            <a:spLocks noGrp="1"/>
          </p:cNvSpPr>
          <p:nvPr>
            <p:ph type="sldNum" sz="quarter" idx="11"/>
          </p:nvPr>
        </p:nvSpPr>
        <p:spPr/>
        <p:txBody>
          <a:bodyPr/>
          <a:lstStyle/>
          <a:p>
            <a:fld id="{98DAECFC-5991-4650-B364-C11BD4E34C9E}" type="slidenum">
              <a:rPr lang="en-GB" smtClean="0"/>
              <a:t>‹#›</a:t>
            </a:fld>
            <a:endParaRPr lang="en-GB"/>
          </a:p>
        </p:txBody>
      </p:sp>
      <p:sp>
        <p:nvSpPr>
          <p:cNvPr id="12" name="Footer Placeholder 11"/>
          <p:cNvSpPr>
            <a:spLocks noGrp="1"/>
          </p:cNvSpPr>
          <p:nvPr>
            <p:ph type="ftr" sz="quarter" idx="12"/>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sphere1.png"/>
          <p:cNvPicPr>
            <a:picLocks noChangeAspect="1"/>
          </p:cNvPicPr>
          <p:nvPr/>
        </p:nvPicPr>
        <p:blipFill>
          <a:blip r:embed="rId2" cstate="print"/>
          <a:stretch>
            <a:fillRect/>
          </a:stretch>
        </p:blipFill>
        <p:spPr>
          <a:xfrm>
            <a:off x="6858000" y="0"/>
            <a:ext cx="2293626" cy="6858000"/>
          </a:xfrm>
          <a:prstGeom prst="rect">
            <a:avLst/>
          </a:prstGeom>
        </p:spPr>
      </p:pic>
      <p:sp>
        <p:nvSpPr>
          <p:cNvPr id="12" name="Date Placeholder 11"/>
          <p:cNvSpPr>
            <a:spLocks noGrp="1"/>
          </p:cNvSpPr>
          <p:nvPr>
            <p:ph type="dt" sz="half" idx="10"/>
          </p:nvPr>
        </p:nvSpPr>
        <p:spPr>
          <a:xfrm>
            <a:off x="839788" y="6426201"/>
            <a:ext cx="2819399" cy="126999"/>
          </a:xfrm>
        </p:spPr>
        <p:txBody>
          <a:bodyPr/>
          <a:lstStyle/>
          <a:p>
            <a:fld id="{C7FDEEFD-17E3-4FAE-B26F-F85433DE76D8}" type="datetimeFigureOut">
              <a:rPr lang="en-GB" smtClean="0"/>
              <a:t>22/01/2025</a:t>
            </a:fld>
            <a:endParaRPr lang="en-GB"/>
          </a:p>
        </p:txBody>
      </p:sp>
      <p:sp>
        <p:nvSpPr>
          <p:cNvPr id="13" name="Slide Number Placeholder 12"/>
          <p:cNvSpPr>
            <a:spLocks noGrp="1"/>
          </p:cNvSpPr>
          <p:nvPr>
            <p:ph type="sldNum" sz="quarter" idx="11"/>
          </p:nvPr>
        </p:nvSpPr>
        <p:spPr>
          <a:xfrm>
            <a:off x="4116388" y="6400800"/>
            <a:ext cx="533400" cy="152400"/>
          </a:xfrm>
        </p:spPr>
        <p:txBody>
          <a:bodyPr/>
          <a:lstStyle/>
          <a:p>
            <a:fld id="{98DAECFC-5991-4650-B364-C11BD4E34C9E}" type="slidenum">
              <a:rPr lang="en-GB" smtClean="0"/>
              <a:t>‹#›</a:t>
            </a:fld>
            <a:endParaRPr lang="en-GB"/>
          </a:p>
        </p:txBody>
      </p:sp>
      <p:sp>
        <p:nvSpPr>
          <p:cNvPr id="14" name="Footer Placeholder 13"/>
          <p:cNvSpPr>
            <a:spLocks noGrp="1"/>
          </p:cNvSpPr>
          <p:nvPr>
            <p:ph type="ftr" sz="quarter" idx="12"/>
          </p:nvPr>
        </p:nvSpPr>
        <p:spPr>
          <a:xfrm>
            <a:off x="838200" y="6296248"/>
            <a:ext cx="2820987" cy="152400"/>
          </a:xfrm>
        </p:spPr>
        <p:txBody>
          <a:bodyPr/>
          <a:lstStyle/>
          <a:p>
            <a:endParaRPr lang="en-GB"/>
          </a:p>
        </p:txBody>
      </p:sp>
      <p:sp>
        <p:nvSpPr>
          <p:cNvPr id="15" name="Title 14"/>
          <p:cNvSpPr>
            <a:spLocks noGrp="1"/>
          </p:cNvSpPr>
          <p:nvPr>
            <p:ph type="title"/>
          </p:nvPr>
        </p:nvSpPr>
        <p:spPr>
          <a:xfrm>
            <a:off x="457200" y="1828800"/>
            <a:ext cx="32004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457200" y="3578224"/>
            <a:ext cx="3200645"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34290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7200" y="4572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a:t>Click to edit Master title style</a:t>
            </a:r>
          </a:p>
        </p:txBody>
      </p:sp>
      <p:sp>
        <p:nvSpPr>
          <p:cNvPr id="9" name="Date Placeholder 8"/>
          <p:cNvSpPr>
            <a:spLocks noGrp="1"/>
          </p:cNvSpPr>
          <p:nvPr>
            <p:ph type="dt" sz="half" idx="10"/>
          </p:nvPr>
        </p:nvSpPr>
        <p:spPr/>
        <p:txBody>
          <a:bodyPr/>
          <a:lstStyle/>
          <a:p>
            <a:fld id="{C7FDEEFD-17E3-4FAE-B26F-F85433DE76D8}" type="datetimeFigureOut">
              <a:rPr lang="en-GB" smtClean="0"/>
              <a:t>22/01/2025</a:t>
            </a:fld>
            <a:endParaRPr lang="en-GB"/>
          </a:p>
        </p:txBody>
      </p:sp>
      <p:sp>
        <p:nvSpPr>
          <p:cNvPr id="13" name="Slide Number Placeholder 12"/>
          <p:cNvSpPr>
            <a:spLocks noGrp="1"/>
          </p:cNvSpPr>
          <p:nvPr>
            <p:ph type="sldNum" sz="quarter" idx="11"/>
          </p:nvPr>
        </p:nvSpPr>
        <p:spPr/>
        <p:txBody>
          <a:bodyPr/>
          <a:lstStyle/>
          <a:p>
            <a:fld id="{98DAECFC-5991-4650-B364-C11BD4E34C9E}"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75238"/>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675288"/>
            <a:ext cx="35814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199" y="3429000"/>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199" y="3840162"/>
            <a:ext cx="35814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a:t>Click to edit Master title style</a:t>
            </a:r>
          </a:p>
        </p:txBody>
      </p:sp>
      <p:sp>
        <p:nvSpPr>
          <p:cNvPr id="12" name="Date Placeholder 11"/>
          <p:cNvSpPr>
            <a:spLocks noGrp="1"/>
          </p:cNvSpPr>
          <p:nvPr>
            <p:ph type="dt" sz="half" idx="10"/>
          </p:nvPr>
        </p:nvSpPr>
        <p:spPr/>
        <p:txBody>
          <a:bodyPr/>
          <a:lstStyle/>
          <a:p>
            <a:fld id="{C7FDEEFD-17E3-4FAE-B26F-F85433DE76D8}" type="datetimeFigureOut">
              <a:rPr lang="en-GB" smtClean="0"/>
              <a:t>22/01/2025</a:t>
            </a:fld>
            <a:endParaRPr lang="en-GB"/>
          </a:p>
        </p:txBody>
      </p:sp>
      <p:sp>
        <p:nvSpPr>
          <p:cNvPr id="14" name="Slide Number Placeholder 13"/>
          <p:cNvSpPr>
            <a:spLocks noGrp="1"/>
          </p:cNvSpPr>
          <p:nvPr>
            <p:ph type="sldNum" sz="quarter" idx="11"/>
          </p:nvPr>
        </p:nvSpPr>
        <p:spPr/>
        <p:txBody>
          <a:bodyPr/>
          <a:lstStyle/>
          <a:p>
            <a:fld id="{98DAECFC-5991-4650-B364-C11BD4E34C9E}"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33800" y="457200"/>
            <a:ext cx="3962400" cy="5715000"/>
          </a:xfrm>
        </p:spPr>
        <p:txBody>
          <a:bodyPr/>
          <a:lstStyle/>
          <a:p>
            <a:r>
              <a:rPr lang="en-US"/>
              <a:t>Click to edit Master title style</a:t>
            </a:r>
            <a:endParaRPr lang="en-US" dirty="0"/>
          </a:p>
        </p:txBody>
      </p:sp>
      <p:sp>
        <p:nvSpPr>
          <p:cNvPr id="9" name="Date Placeholder 8"/>
          <p:cNvSpPr>
            <a:spLocks noGrp="1"/>
          </p:cNvSpPr>
          <p:nvPr>
            <p:ph type="dt" sz="half" idx="10"/>
          </p:nvPr>
        </p:nvSpPr>
        <p:spPr/>
        <p:txBody>
          <a:bodyPr/>
          <a:lstStyle/>
          <a:p>
            <a:fld id="{C7FDEEFD-17E3-4FAE-B26F-F85433DE76D8}" type="datetimeFigureOut">
              <a:rPr lang="en-GB" smtClean="0"/>
              <a:t>22/01/2025</a:t>
            </a:fld>
            <a:endParaRPr lang="en-GB"/>
          </a:p>
        </p:txBody>
      </p:sp>
      <p:sp>
        <p:nvSpPr>
          <p:cNvPr id="10" name="Slide Number Placeholder 9"/>
          <p:cNvSpPr>
            <a:spLocks noGrp="1"/>
          </p:cNvSpPr>
          <p:nvPr>
            <p:ph type="sldNum" sz="quarter" idx="11"/>
          </p:nvPr>
        </p:nvSpPr>
        <p:spPr/>
        <p:txBody>
          <a:bodyPr/>
          <a:lstStyle/>
          <a:p>
            <a:fld id="{98DAECFC-5991-4650-B364-C11BD4E34C9E}" type="slidenum">
              <a:rPr lang="en-GB" smtClean="0"/>
              <a:t>‹#›</a:t>
            </a:fld>
            <a:endParaRPr lang="en-GB"/>
          </a:p>
        </p:txBody>
      </p:sp>
      <p:sp>
        <p:nvSpPr>
          <p:cNvPr id="11" name="Footer Placeholder 10"/>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C7FDEEFD-17E3-4FAE-B26F-F85433DE76D8}" type="datetimeFigureOut">
              <a:rPr lang="en-GB" smtClean="0"/>
              <a:t>22/01/2025</a:t>
            </a:fld>
            <a:endParaRPr lang="en-GB"/>
          </a:p>
        </p:txBody>
      </p:sp>
      <p:sp>
        <p:nvSpPr>
          <p:cNvPr id="9" name="Slide Number Placeholder 8"/>
          <p:cNvSpPr>
            <a:spLocks noGrp="1"/>
          </p:cNvSpPr>
          <p:nvPr>
            <p:ph type="sldNum" sz="quarter" idx="11"/>
          </p:nvPr>
        </p:nvSpPr>
        <p:spPr/>
        <p:txBody>
          <a:bodyPr/>
          <a:lstStyle/>
          <a:p>
            <a:fld id="{98DAECFC-5991-4650-B364-C11BD4E34C9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81600" y="1676400"/>
            <a:ext cx="2514600" cy="1874837"/>
          </a:xfrm>
        </p:spPr>
        <p:txBody>
          <a:bodyPr anchor="b">
            <a:normAutofit/>
          </a:bodyPr>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304800" y="1676400"/>
            <a:ext cx="4700016"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C7FDEEFD-17E3-4FAE-B26F-F85433DE76D8}" type="datetimeFigureOut">
              <a:rPr lang="en-GB" smtClean="0"/>
              <a:t>22/01/2025</a:t>
            </a:fld>
            <a:endParaRPr lang="en-GB"/>
          </a:p>
        </p:txBody>
      </p:sp>
      <p:sp>
        <p:nvSpPr>
          <p:cNvPr id="16" name="Slide Number Placeholder 15"/>
          <p:cNvSpPr>
            <a:spLocks noGrp="1"/>
          </p:cNvSpPr>
          <p:nvPr>
            <p:ph type="sldNum" sz="quarter" idx="11"/>
          </p:nvPr>
        </p:nvSpPr>
        <p:spPr/>
        <p:txBody>
          <a:bodyPr/>
          <a:lstStyle/>
          <a:p>
            <a:fld id="{98DAECFC-5991-4650-B364-C11BD4E34C9E}"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04800" y="1676400"/>
            <a:ext cx="4696967" cy="35052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1" name="Title 1"/>
          <p:cNvSpPr>
            <a:spLocks noGrp="1"/>
          </p:cNvSpPr>
          <p:nvPr>
            <p:ph type="title"/>
          </p:nvPr>
        </p:nvSpPr>
        <p:spPr>
          <a:xfrm>
            <a:off x="5181600" y="1676400"/>
            <a:ext cx="2514600" cy="1875972"/>
          </a:xfrm>
        </p:spPr>
        <p:txBody>
          <a:bodyPr anchor="b">
            <a:normAutofit/>
          </a:bodyPr>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Date Placeholder 15"/>
          <p:cNvSpPr>
            <a:spLocks noGrp="1"/>
          </p:cNvSpPr>
          <p:nvPr>
            <p:ph type="dt" sz="half" idx="10"/>
          </p:nvPr>
        </p:nvSpPr>
        <p:spPr/>
        <p:txBody>
          <a:bodyPr/>
          <a:lstStyle/>
          <a:p>
            <a:fld id="{C7FDEEFD-17E3-4FAE-B26F-F85433DE76D8}" type="datetimeFigureOut">
              <a:rPr lang="en-GB" smtClean="0"/>
              <a:t>22/01/2025</a:t>
            </a:fld>
            <a:endParaRPr lang="en-GB"/>
          </a:p>
        </p:txBody>
      </p:sp>
      <p:sp>
        <p:nvSpPr>
          <p:cNvPr id="17" name="Slide Number Placeholder 16"/>
          <p:cNvSpPr>
            <a:spLocks noGrp="1"/>
          </p:cNvSpPr>
          <p:nvPr>
            <p:ph type="sldNum" sz="quarter" idx="11"/>
          </p:nvPr>
        </p:nvSpPr>
        <p:spPr/>
        <p:txBody>
          <a:bodyPr/>
          <a:lstStyle/>
          <a:p>
            <a:fld id="{98DAECFC-5991-4650-B364-C11BD4E34C9E}"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p:cNvSpPr>
            <a:spLocks noGrp="1"/>
          </p:cNvSpPr>
          <p:nvPr>
            <p:ph type="dt" sz="half" idx="10"/>
          </p:nvPr>
        </p:nvSpPr>
        <p:spPr/>
        <p:txBody>
          <a:bodyPr/>
          <a:lstStyle/>
          <a:p>
            <a:fld id="{C7FDEEFD-17E3-4FAE-B26F-F85433DE76D8}" type="datetimeFigureOut">
              <a:rPr lang="en-GB" smtClean="0"/>
              <a:t>22/01/2025</a:t>
            </a:fld>
            <a:endParaRPr lang="en-GB"/>
          </a:p>
        </p:txBody>
      </p:sp>
      <p:sp>
        <p:nvSpPr>
          <p:cNvPr id="14" name="Slide Number Placeholder 13"/>
          <p:cNvSpPr>
            <a:spLocks noGrp="1"/>
          </p:cNvSpPr>
          <p:nvPr>
            <p:ph type="sldNum" sz="quarter" idx="11"/>
          </p:nvPr>
        </p:nvSpPr>
        <p:spPr/>
        <p:txBody>
          <a:bodyPr/>
          <a:lstStyle/>
          <a:p>
            <a:fld id="{98DAECFC-5991-4650-B364-C11BD4E34C9E}"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p:cNvSpPr>
            <a:spLocks noGrp="1"/>
          </p:cNvSpPr>
          <p:nvPr>
            <p:ph type="dt" sz="half" idx="10"/>
          </p:nvPr>
        </p:nvSpPr>
        <p:spPr/>
        <p:txBody>
          <a:bodyPr/>
          <a:lstStyle/>
          <a:p>
            <a:fld id="{C7FDEEFD-17E3-4FAE-B26F-F85433DE76D8}" type="datetimeFigureOut">
              <a:rPr lang="en-GB" smtClean="0"/>
              <a:t>22/01/2025</a:t>
            </a:fld>
            <a:endParaRPr lang="en-GB"/>
          </a:p>
        </p:txBody>
      </p:sp>
      <p:sp>
        <p:nvSpPr>
          <p:cNvPr id="14" name="Slide Number Placeholder 13"/>
          <p:cNvSpPr>
            <a:spLocks noGrp="1"/>
          </p:cNvSpPr>
          <p:nvPr>
            <p:ph type="sldNum" sz="quarter" idx="11"/>
          </p:nvPr>
        </p:nvSpPr>
        <p:spPr/>
        <p:txBody>
          <a:bodyPr/>
          <a:lstStyle/>
          <a:p>
            <a:fld id="{98DAECFC-5991-4650-B364-C11BD4E34C9E}"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8000"/>
          </a:srgbClr>
        </a:solidFill>
        <a:effectLst/>
      </p:bgPr>
    </p:bg>
    <p:spTree>
      <p:nvGrpSpPr>
        <p:cNvPr id="1" name=""/>
        <p:cNvGrpSpPr/>
        <p:nvPr/>
      </p:nvGrpSpPr>
      <p:grpSpPr>
        <a:xfrm>
          <a:off x="0" y="0"/>
          <a:ext cx="0" cy="0"/>
          <a:chOff x="0" y="0"/>
          <a:chExt cx="0" cy="0"/>
        </a:xfrm>
      </p:grpSpPr>
      <p:pic>
        <p:nvPicPr>
          <p:cNvPr id="12" name="Picture 11" descr="sphere2.png"/>
          <p:cNvPicPr>
            <a:picLocks noChangeAspect="1"/>
          </p:cNvPicPr>
          <p:nvPr/>
        </p:nvPicPr>
        <p:blipFill>
          <a:blip r:embed="rId13" cstate="print"/>
          <a:stretch>
            <a:fillRect/>
          </a:stretch>
        </p:blipFill>
        <p:spPr>
          <a:xfrm>
            <a:off x="8823693" y="0"/>
            <a:ext cx="320307" cy="6858000"/>
          </a:xfrm>
          <a:prstGeom prst="rect">
            <a:avLst/>
          </a:prstGeom>
        </p:spPr>
      </p:pic>
      <p:sp>
        <p:nvSpPr>
          <p:cNvPr id="2" name="Title Placeholder 1"/>
          <p:cNvSpPr>
            <a:spLocks noGrp="1"/>
          </p:cNvSpPr>
          <p:nvPr>
            <p:ph type="title"/>
          </p:nvPr>
        </p:nvSpPr>
        <p:spPr>
          <a:xfrm>
            <a:off x="4876800" y="457200"/>
            <a:ext cx="28194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457200"/>
            <a:ext cx="3657600" cy="57149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4"/>
          </p:nvPr>
        </p:nvSpPr>
        <p:spPr>
          <a:xfrm>
            <a:off x="7772400" y="6400800"/>
            <a:ext cx="533400" cy="152400"/>
          </a:xfrm>
          <a:prstGeom prst="rect">
            <a:avLst/>
          </a:prstGeom>
        </p:spPr>
        <p:txBody>
          <a:bodyPr vert="horz" lIns="91440" tIns="45720" rIns="91440" bIns="45720" rtlCol="0" anchor="ctr"/>
          <a:lstStyle>
            <a:lvl1pPr algn="ctr">
              <a:defRPr sz="1050">
                <a:solidFill>
                  <a:schemeClr val="tx1">
                    <a:lumMod val="50000"/>
                    <a:lumOff val="50000"/>
                  </a:schemeClr>
                </a:solidFill>
              </a:defRPr>
            </a:lvl1pPr>
          </a:lstStyle>
          <a:p>
            <a:fld id="{98DAECFC-5991-4650-B364-C11BD4E34C9E}" type="slidenum">
              <a:rPr lang="en-GB" smtClean="0"/>
              <a:t>‹#›</a:t>
            </a:fld>
            <a:endParaRPr lang="en-GB"/>
          </a:p>
        </p:txBody>
      </p:sp>
      <p:sp>
        <p:nvSpPr>
          <p:cNvPr id="9" name="Date Placeholder 8"/>
          <p:cNvSpPr>
            <a:spLocks noGrp="1"/>
          </p:cNvSpPr>
          <p:nvPr>
            <p:ph type="dt" sz="half" idx="2"/>
          </p:nvPr>
        </p:nvSpPr>
        <p:spPr>
          <a:xfrm>
            <a:off x="4876801" y="6426201"/>
            <a:ext cx="2819399" cy="126999"/>
          </a:xfrm>
          <a:prstGeom prst="rect">
            <a:avLst/>
          </a:prstGeom>
        </p:spPr>
        <p:txBody>
          <a:bodyPr vert="horz" lIns="91440" tIns="45720" rIns="91440" bIns="45720" rtlCol="0" anchor="ctr"/>
          <a:lstStyle>
            <a:lvl1pPr algn="r">
              <a:defRPr sz="1050">
                <a:solidFill>
                  <a:schemeClr val="tx1">
                    <a:lumMod val="50000"/>
                    <a:lumOff val="50000"/>
                  </a:schemeClr>
                </a:solidFill>
              </a:defRPr>
            </a:lvl1pPr>
          </a:lstStyle>
          <a:p>
            <a:fld id="{C7FDEEFD-17E3-4FAE-B26F-F85433DE76D8}" type="datetimeFigureOut">
              <a:rPr lang="en-GB" smtClean="0"/>
              <a:t>22/01/2025</a:t>
            </a:fld>
            <a:endParaRPr lang="en-GB"/>
          </a:p>
        </p:txBody>
      </p:sp>
      <p:sp>
        <p:nvSpPr>
          <p:cNvPr id="10" name="Footer Placeholder 9"/>
          <p:cNvSpPr>
            <a:spLocks noGrp="1"/>
          </p:cNvSpPr>
          <p:nvPr>
            <p:ph type="ftr" sz="quarter" idx="3"/>
          </p:nvPr>
        </p:nvSpPr>
        <p:spPr>
          <a:xfrm>
            <a:off x="4875213" y="6296248"/>
            <a:ext cx="2820987" cy="152400"/>
          </a:xfrm>
          <a:prstGeom prst="rect">
            <a:avLst/>
          </a:prstGeom>
        </p:spPr>
        <p:txBody>
          <a:bodyPr vert="horz" lIns="91440" tIns="45720" rIns="91440" bIns="45720" rtlCol="0" anchor="b"/>
          <a:lstStyle>
            <a:lvl1pPr algn="r">
              <a:defRPr sz="1050">
                <a:solidFill>
                  <a:schemeClr val="tx1"/>
                </a:solidFill>
              </a:defRPr>
            </a:lvl1pPr>
          </a:lstStyle>
          <a:p>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spcBef>
          <a:spcPct val="0"/>
        </a:spcBef>
        <a:buNone/>
        <a:defRPr sz="2800" kern="1200">
          <a:gradFill>
            <a:gsLst>
              <a:gs pos="0">
                <a:schemeClr val="tx1">
                  <a:lumMod val="50000"/>
                </a:schemeClr>
              </a:gs>
              <a:gs pos="61000">
                <a:schemeClr val="tx1"/>
              </a:gs>
            </a:gsLst>
            <a:lin ang="5400000" scaled="0"/>
          </a:gradFill>
          <a:effectLst/>
          <a:latin typeface="+mj-lt"/>
          <a:ea typeface="+mj-ea"/>
          <a:cs typeface="+mj-cs"/>
        </a:defRPr>
      </a:lvl1pPr>
    </p:titleStyle>
    <p:body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Aa74IKE4W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ted.com/talks/ken_robinson_says_schools_kill_creativ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83768" y="4581128"/>
            <a:ext cx="3962400" cy="2133600"/>
          </a:xfrm>
        </p:spPr>
        <p:txBody>
          <a:bodyPr/>
          <a:lstStyle/>
          <a:p>
            <a:r>
              <a:rPr lang="en-GB" sz="1800" dirty="0">
                <a:solidFill>
                  <a:srgbClr val="00B050"/>
                </a:solidFill>
              </a:rPr>
              <a:t>Beth </a:t>
            </a:r>
            <a:r>
              <a:rPr lang="en-GB" sz="1800" dirty="0" err="1">
                <a:solidFill>
                  <a:srgbClr val="00B050"/>
                </a:solidFill>
              </a:rPr>
              <a:t>yw</a:t>
            </a:r>
            <a:r>
              <a:rPr lang="en-GB" sz="1800" dirty="0">
                <a:solidFill>
                  <a:srgbClr val="00B050"/>
                </a:solidFill>
              </a:rPr>
              <a:t> </a:t>
            </a:r>
            <a:r>
              <a:rPr lang="en-GB" sz="1800" dirty="0" err="1">
                <a:solidFill>
                  <a:srgbClr val="00B050"/>
                </a:solidFill>
              </a:rPr>
              <a:t>creadigrwydd</a:t>
            </a:r>
            <a:r>
              <a:rPr lang="en-GB" sz="1800" dirty="0">
                <a:solidFill>
                  <a:srgbClr val="00B050"/>
                </a:solidFill>
              </a:rPr>
              <a:t>?</a:t>
            </a:r>
          </a:p>
          <a:p>
            <a:endParaRPr lang="en-GB" sz="1800" dirty="0">
              <a:solidFill>
                <a:srgbClr val="00B050"/>
              </a:solidFill>
            </a:endParaRPr>
          </a:p>
          <a:p>
            <a:r>
              <a:rPr lang="en-GB" sz="1800" dirty="0"/>
              <a:t>What is Creativity?</a:t>
            </a:r>
          </a:p>
          <a:p>
            <a:endParaRPr lang="en-GB" dirty="0"/>
          </a:p>
        </p:txBody>
      </p:sp>
      <p:sp>
        <p:nvSpPr>
          <p:cNvPr id="2" name="Title 1"/>
          <p:cNvSpPr>
            <a:spLocks noGrp="1"/>
          </p:cNvSpPr>
          <p:nvPr>
            <p:ph type="title"/>
          </p:nvPr>
        </p:nvSpPr>
        <p:spPr>
          <a:xfrm>
            <a:off x="2483768" y="2420888"/>
            <a:ext cx="3962400" cy="2133600"/>
          </a:xfrm>
        </p:spPr>
        <p:txBody>
          <a:bodyPr>
            <a:normAutofit fontScale="90000"/>
          </a:bodyPr>
          <a:lstStyle/>
          <a:p>
            <a:r>
              <a:rPr lang="en-GB" dirty="0">
                <a:solidFill>
                  <a:srgbClr val="00B050"/>
                </a:solidFill>
              </a:rPr>
              <a:t>Y Meddwl </a:t>
            </a:r>
            <a:r>
              <a:rPr lang="en-GB" dirty="0" err="1">
                <a:solidFill>
                  <a:srgbClr val="00B050"/>
                </a:solidFill>
              </a:rPr>
              <a:t>Ymholgar</a:t>
            </a:r>
            <a:r>
              <a:rPr lang="en-GB" dirty="0">
                <a:solidFill>
                  <a:srgbClr val="00B050"/>
                </a:solidFill>
              </a:rPr>
              <a:t>: </a:t>
            </a:r>
            <a:r>
              <a:rPr lang="en-GB" dirty="0" err="1">
                <a:solidFill>
                  <a:srgbClr val="00B050"/>
                </a:solidFill>
              </a:rPr>
              <a:t>Dulliau</a:t>
            </a:r>
            <a:r>
              <a:rPr lang="en-GB" dirty="0">
                <a:solidFill>
                  <a:srgbClr val="00B050"/>
                </a:solidFill>
              </a:rPr>
              <a:t> </a:t>
            </a:r>
            <a:r>
              <a:rPr lang="en-GB" dirty="0" err="1">
                <a:solidFill>
                  <a:srgbClr val="00B050"/>
                </a:solidFill>
              </a:rPr>
              <a:t>Creadigol</a:t>
            </a:r>
            <a:br>
              <a:rPr lang="en-GB" dirty="0">
                <a:solidFill>
                  <a:srgbClr val="00B050"/>
                </a:solidFill>
              </a:rPr>
            </a:br>
            <a:r>
              <a:rPr lang="en-GB" dirty="0">
                <a:solidFill>
                  <a:srgbClr val="00B050"/>
                </a:solidFill>
              </a:rPr>
              <a:t> </a:t>
            </a:r>
            <a:br>
              <a:rPr lang="en-GB" dirty="0"/>
            </a:br>
            <a:r>
              <a:rPr lang="en-GB" dirty="0"/>
              <a:t>The Enquiring Mind: Creative Approaches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 y="0"/>
            <a:ext cx="3303285" cy="2564904"/>
          </a:xfrm>
          <a:prstGeom prst="rect">
            <a:avLst/>
          </a:prstGeom>
        </p:spPr>
      </p:pic>
    </p:spTree>
    <p:extLst>
      <p:ext uri="{BB962C8B-B14F-4D97-AF65-F5344CB8AC3E}">
        <p14:creationId xmlns:p14="http://schemas.microsoft.com/office/powerpoint/2010/main" val="211957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476672"/>
            <a:ext cx="6768752" cy="1200329"/>
          </a:xfrm>
          <a:prstGeom prst="rect">
            <a:avLst/>
          </a:prstGeom>
          <a:noFill/>
        </p:spPr>
        <p:txBody>
          <a:bodyPr wrap="square" rtlCol="0">
            <a:spAutoFit/>
          </a:bodyPr>
          <a:lstStyle/>
          <a:p>
            <a:pPr algn="ctr"/>
            <a:r>
              <a:rPr lang="en-GB" sz="3600" dirty="0" err="1">
                <a:solidFill>
                  <a:srgbClr val="00B050"/>
                </a:solidFill>
              </a:rPr>
              <a:t>Nodau</a:t>
            </a:r>
            <a:r>
              <a:rPr lang="en-GB" sz="3600" dirty="0">
                <a:solidFill>
                  <a:srgbClr val="00B050"/>
                </a:solidFill>
              </a:rPr>
              <a:t> ac </a:t>
            </a:r>
            <a:r>
              <a:rPr lang="en-GB" sz="3600" dirty="0" err="1">
                <a:solidFill>
                  <a:srgbClr val="00B050"/>
                </a:solidFill>
              </a:rPr>
              <a:t>Amcanion</a:t>
            </a:r>
            <a:endParaRPr lang="en-GB" sz="3600" dirty="0">
              <a:solidFill>
                <a:srgbClr val="00B050"/>
              </a:solidFill>
            </a:endParaRPr>
          </a:p>
          <a:p>
            <a:pPr algn="ctr"/>
            <a:r>
              <a:rPr lang="en-GB" sz="3600" dirty="0"/>
              <a:t>Aims and Objectives</a:t>
            </a:r>
          </a:p>
        </p:txBody>
      </p:sp>
      <p:sp>
        <p:nvSpPr>
          <p:cNvPr id="5" name="TextBox 4"/>
          <p:cNvSpPr txBox="1"/>
          <p:nvPr/>
        </p:nvSpPr>
        <p:spPr>
          <a:xfrm>
            <a:off x="4860032" y="1772816"/>
            <a:ext cx="3600400" cy="5201424"/>
          </a:xfrm>
          <a:prstGeom prst="rect">
            <a:avLst/>
          </a:prstGeom>
          <a:noFill/>
        </p:spPr>
        <p:txBody>
          <a:bodyPr wrap="square" rtlCol="0">
            <a:spAutoFit/>
          </a:bodyPr>
          <a:lstStyle/>
          <a:p>
            <a:r>
              <a:rPr lang="en-GB" b="1" dirty="0"/>
              <a:t>Aim of the session:</a:t>
            </a:r>
          </a:p>
          <a:p>
            <a:endParaRPr lang="en-GB" dirty="0"/>
          </a:p>
          <a:p>
            <a:pPr marL="285750" indent="-285750">
              <a:buFont typeface="Arial" panose="020B0604020202020204" pitchFamily="34" charset="0"/>
              <a:buChar char="•"/>
            </a:pPr>
            <a:r>
              <a:rPr lang="en-GB" dirty="0"/>
              <a:t>To investigate the concept of creativity in relation to education</a:t>
            </a:r>
          </a:p>
          <a:p>
            <a:endParaRPr lang="en-GB" dirty="0"/>
          </a:p>
          <a:p>
            <a:endParaRPr lang="en-GB" dirty="0"/>
          </a:p>
          <a:p>
            <a:r>
              <a:rPr lang="en-GB" b="1" dirty="0"/>
              <a:t>Learning objectives:</a:t>
            </a:r>
          </a:p>
          <a:p>
            <a:endParaRPr lang="en-GB" dirty="0"/>
          </a:p>
          <a:p>
            <a:pPr marL="285750" indent="-285750">
              <a:buFont typeface="Arial" panose="020B0604020202020204" pitchFamily="34" charset="0"/>
              <a:buChar char="•"/>
            </a:pPr>
            <a:r>
              <a:rPr lang="en-GB" dirty="0"/>
              <a:t>To identify the ‘</a:t>
            </a:r>
            <a:r>
              <a:rPr lang="en-GB" dirty="0" err="1"/>
              <a:t>rhetorics</a:t>
            </a:r>
            <a:r>
              <a:rPr lang="en-GB" dirty="0"/>
              <a:t>’ of creativity which can be used in the field of creative learning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explore the history of creative approaches in education  </a:t>
            </a:r>
          </a:p>
          <a:p>
            <a:endParaRPr lang="en-GB" sz="1600" dirty="0"/>
          </a:p>
          <a:p>
            <a:endParaRPr lang="en-GB" sz="1600" dirty="0"/>
          </a:p>
          <a:p>
            <a:endParaRPr lang="en-GB" sz="1600" dirty="0"/>
          </a:p>
          <a:p>
            <a:endParaRPr lang="en-GB" sz="1600" dirty="0"/>
          </a:p>
          <a:p>
            <a:endParaRPr lang="en-GB" sz="1600" dirty="0"/>
          </a:p>
        </p:txBody>
      </p:sp>
      <p:sp>
        <p:nvSpPr>
          <p:cNvPr id="6" name="TextBox 5"/>
          <p:cNvSpPr txBox="1"/>
          <p:nvPr/>
        </p:nvSpPr>
        <p:spPr>
          <a:xfrm>
            <a:off x="467544" y="1916832"/>
            <a:ext cx="3744416" cy="5355312"/>
          </a:xfrm>
          <a:prstGeom prst="rect">
            <a:avLst/>
          </a:prstGeom>
          <a:noFill/>
        </p:spPr>
        <p:txBody>
          <a:bodyPr wrap="square" rtlCol="0">
            <a:spAutoFit/>
          </a:bodyPr>
          <a:lstStyle/>
          <a:p>
            <a:pPr lvl="0" eaLnBrk="0" fontAlgn="base" hangingPunct="0">
              <a:spcBef>
                <a:spcPct val="0"/>
              </a:spcBef>
              <a:spcAft>
                <a:spcPct val="0"/>
              </a:spcAft>
            </a:pPr>
            <a:r>
              <a:rPr lang="cy-GB" altLang="en-US" b="1" dirty="0">
                <a:solidFill>
                  <a:srgbClr val="00B050"/>
                </a:solidFill>
              </a:rPr>
              <a:t>Nod y sesiwn: </a:t>
            </a:r>
          </a:p>
          <a:p>
            <a:pPr lvl="0" eaLnBrk="0" fontAlgn="base" hangingPunct="0">
              <a:spcBef>
                <a:spcPct val="0"/>
              </a:spcBef>
              <a:spcAft>
                <a:spcPct val="0"/>
              </a:spcAft>
            </a:pPr>
            <a:endParaRPr lang="cy-GB" altLang="en-US" dirty="0">
              <a:solidFill>
                <a:srgbClr val="00B050"/>
              </a:solidFill>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B050"/>
                </a:solidFill>
              </a:rPr>
              <a:t>Ymchwilio i'r cysyniad o greadigrwydd mewn perthynas ag addysg </a:t>
            </a:r>
          </a:p>
          <a:p>
            <a:pPr marL="285750" lvl="0" indent="-285750" eaLnBrk="0" fontAlgn="base" hangingPunct="0">
              <a:spcBef>
                <a:spcPct val="0"/>
              </a:spcBef>
              <a:spcAft>
                <a:spcPct val="0"/>
              </a:spcAft>
              <a:buFont typeface="Arial" panose="020B0604020202020204" pitchFamily="34" charset="0"/>
              <a:buChar char="•"/>
            </a:pPr>
            <a:endParaRPr lang="cy-GB" altLang="en-US" dirty="0">
              <a:solidFill>
                <a:srgbClr val="00B050"/>
              </a:solidFill>
            </a:endParaRPr>
          </a:p>
          <a:p>
            <a:pPr lvl="0" eaLnBrk="0" fontAlgn="base" hangingPunct="0">
              <a:spcBef>
                <a:spcPct val="0"/>
              </a:spcBef>
              <a:spcAft>
                <a:spcPct val="0"/>
              </a:spcAft>
            </a:pPr>
            <a:r>
              <a:rPr lang="cy-GB" altLang="en-US" b="1" dirty="0">
                <a:solidFill>
                  <a:srgbClr val="00B050"/>
                </a:solidFill>
              </a:rPr>
              <a:t>Amcanion dysgu: </a:t>
            </a:r>
          </a:p>
          <a:p>
            <a:pPr lvl="0" eaLnBrk="0" fontAlgn="base" hangingPunct="0">
              <a:spcBef>
                <a:spcPct val="0"/>
              </a:spcBef>
              <a:spcAft>
                <a:spcPct val="0"/>
              </a:spcAft>
            </a:pPr>
            <a:endParaRPr lang="cy-GB" altLang="en-US" dirty="0">
              <a:solidFill>
                <a:srgbClr val="00B050"/>
              </a:solidFill>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B050"/>
                </a:solidFill>
              </a:rPr>
              <a:t>I adnabod y ‘rhethreg’ o greadigrwydd y gellir eu defnyddio ym maes dysgu creadigol </a:t>
            </a:r>
          </a:p>
          <a:p>
            <a:pPr lvl="0" eaLnBrk="0" fontAlgn="base" hangingPunct="0">
              <a:spcBef>
                <a:spcPct val="0"/>
              </a:spcBef>
              <a:spcAft>
                <a:spcPct val="0"/>
              </a:spcAft>
            </a:pPr>
            <a:endParaRPr lang="cy-GB" altLang="en-US" dirty="0">
              <a:solidFill>
                <a:srgbClr val="00B050"/>
              </a:solidFill>
            </a:endParaRPr>
          </a:p>
          <a:p>
            <a:pPr marL="285750" lvl="0" indent="-285750" eaLnBrk="0" fontAlgn="base" hangingPunct="0">
              <a:spcBef>
                <a:spcPct val="0"/>
              </a:spcBef>
              <a:spcAft>
                <a:spcPct val="0"/>
              </a:spcAft>
              <a:buFont typeface="Arial" panose="020B0604020202020204" pitchFamily="34" charset="0"/>
              <a:buChar char="•"/>
            </a:pPr>
            <a:r>
              <a:rPr lang="cy-GB" altLang="en-US" dirty="0">
                <a:solidFill>
                  <a:srgbClr val="00B050"/>
                </a:solidFill>
              </a:rPr>
              <a:t>I archwilio hanes dulliau creadigol mewn addysg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03730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7859216" cy="5714999"/>
          </a:xfrm>
        </p:spPr>
        <p:txBody>
          <a:bodyPr>
            <a:normAutofit/>
          </a:bodyPr>
          <a:lstStyle/>
          <a:p>
            <a:pPr marL="0" indent="0" algn="ctr">
              <a:buNone/>
            </a:pPr>
            <a:r>
              <a:rPr lang="en-GB" sz="4400" b="1" dirty="0">
                <a:solidFill>
                  <a:srgbClr val="00B050"/>
                </a:solidFill>
              </a:rPr>
              <a:t>Beth sy’n gwneud person yn </a:t>
            </a:r>
            <a:r>
              <a:rPr lang="en-GB" sz="4400" b="1" dirty="0" err="1">
                <a:solidFill>
                  <a:srgbClr val="00B050"/>
                </a:solidFill>
              </a:rPr>
              <a:t>greadigol</a:t>
            </a:r>
            <a:r>
              <a:rPr lang="en-GB" sz="4400" b="1" dirty="0">
                <a:solidFill>
                  <a:srgbClr val="00B050"/>
                </a:solidFill>
              </a:rPr>
              <a:t>?</a:t>
            </a:r>
          </a:p>
          <a:p>
            <a:pPr marL="0" indent="0" algn="ctr">
              <a:buNone/>
            </a:pPr>
            <a:r>
              <a:rPr lang="en-GB" sz="4400" b="1" dirty="0"/>
              <a:t>What makes a person creative?</a:t>
            </a:r>
          </a:p>
          <a:p>
            <a:pPr marL="0" indent="0" algn="ctr">
              <a:buNone/>
            </a:pPr>
            <a:endParaRPr lang="en-GB" sz="4400" b="1" dirty="0"/>
          </a:p>
          <a:p>
            <a:pPr marL="0" indent="0" algn="ctr">
              <a:buNone/>
            </a:pPr>
            <a:r>
              <a:rPr lang="en-GB" b="1" dirty="0" err="1">
                <a:solidFill>
                  <a:srgbClr val="00B050"/>
                </a:solidFill>
              </a:rPr>
              <a:t>Ar</a:t>
            </a:r>
            <a:r>
              <a:rPr lang="en-GB" b="1" dirty="0">
                <a:solidFill>
                  <a:srgbClr val="00B050"/>
                </a:solidFill>
              </a:rPr>
              <a:t> </a:t>
            </a:r>
            <a:r>
              <a:rPr lang="en-GB" b="1" dirty="0" err="1">
                <a:solidFill>
                  <a:srgbClr val="00B050"/>
                </a:solidFill>
              </a:rPr>
              <a:t>raddfa</a:t>
            </a:r>
            <a:r>
              <a:rPr lang="en-GB" b="1" dirty="0">
                <a:solidFill>
                  <a:srgbClr val="00B050"/>
                </a:solidFill>
              </a:rPr>
              <a:t> o 1-10 (10 yn </a:t>
            </a:r>
            <a:r>
              <a:rPr lang="en-GB" b="1" dirty="0" err="1">
                <a:solidFill>
                  <a:srgbClr val="00B050"/>
                </a:solidFill>
              </a:rPr>
              <a:t>greadigol</a:t>
            </a:r>
            <a:r>
              <a:rPr lang="en-GB" b="1" dirty="0">
                <a:solidFill>
                  <a:srgbClr val="00B050"/>
                </a:solidFill>
              </a:rPr>
              <a:t> iawn ac 1  ddim yn </a:t>
            </a:r>
            <a:r>
              <a:rPr lang="en-GB" b="1" dirty="0" err="1">
                <a:solidFill>
                  <a:srgbClr val="00B050"/>
                </a:solidFill>
              </a:rPr>
              <a:t>greadigol</a:t>
            </a:r>
            <a:r>
              <a:rPr lang="en-GB" b="1" dirty="0">
                <a:solidFill>
                  <a:srgbClr val="00B050"/>
                </a:solidFill>
              </a:rPr>
              <a:t> o </a:t>
            </a:r>
            <a:r>
              <a:rPr lang="en-GB" b="1" dirty="0" err="1">
                <a:solidFill>
                  <a:srgbClr val="00B050"/>
                </a:solidFill>
              </a:rPr>
              <a:t>gwbl</a:t>
            </a:r>
            <a:r>
              <a:rPr lang="en-GB" b="1" dirty="0">
                <a:solidFill>
                  <a:srgbClr val="00B050"/>
                </a:solidFill>
              </a:rPr>
              <a:t>) </a:t>
            </a:r>
            <a:r>
              <a:rPr lang="en-GB" b="1" dirty="0" err="1">
                <a:solidFill>
                  <a:srgbClr val="00B050"/>
                </a:solidFill>
              </a:rPr>
              <a:t>graddiwch</a:t>
            </a:r>
            <a:r>
              <a:rPr lang="en-GB" b="1" dirty="0">
                <a:solidFill>
                  <a:srgbClr val="00B050"/>
                </a:solidFill>
              </a:rPr>
              <a:t> eich </a:t>
            </a:r>
            <a:r>
              <a:rPr lang="en-GB" b="1" dirty="0" err="1">
                <a:solidFill>
                  <a:srgbClr val="00B050"/>
                </a:solidFill>
              </a:rPr>
              <a:t>galluoedd</a:t>
            </a:r>
            <a:r>
              <a:rPr lang="en-GB" b="1" dirty="0">
                <a:solidFill>
                  <a:srgbClr val="00B050"/>
                </a:solidFill>
              </a:rPr>
              <a:t> </a:t>
            </a:r>
            <a:r>
              <a:rPr lang="en-GB" b="1" dirty="0" err="1">
                <a:solidFill>
                  <a:srgbClr val="00B050"/>
                </a:solidFill>
              </a:rPr>
              <a:t>creadigol</a:t>
            </a:r>
            <a:r>
              <a:rPr lang="en-GB" b="1" dirty="0">
                <a:solidFill>
                  <a:srgbClr val="00B050"/>
                </a:solidFill>
              </a:rPr>
              <a:t> </a:t>
            </a:r>
          </a:p>
          <a:p>
            <a:pPr marL="0" indent="0" algn="ctr">
              <a:buNone/>
            </a:pPr>
            <a:r>
              <a:rPr lang="en-GB" b="1" dirty="0"/>
              <a:t>On a scale of 1-10 (10 being very creative and 1 being not creative at all) rate your creative abilities</a:t>
            </a:r>
          </a:p>
        </p:txBody>
      </p:sp>
      <p:pic>
        <p:nvPicPr>
          <p:cNvPr id="3" name="Picture 2" descr="Search photos &quot;numbers in orders&quot;"/>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11760" y="5517232"/>
            <a:ext cx="3528392" cy="1008112"/>
          </a:xfrm>
          <a:prstGeom prst="rect">
            <a:avLst/>
          </a:prstGeom>
        </p:spPr>
      </p:pic>
    </p:spTree>
    <p:extLst>
      <p:ext uri="{BB962C8B-B14F-4D97-AF65-F5344CB8AC3E}">
        <p14:creationId xmlns:p14="http://schemas.microsoft.com/office/powerpoint/2010/main" val="3773007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47664" y="2924944"/>
            <a:ext cx="6192688" cy="954107"/>
          </a:xfrm>
          <a:prstGeom prst="rect">
            <a:avLst/>
          </a:prstGeom>
          <a:noFill/>
        </p:spPr>
        <p:txBody>
          <a:bodyPr wrap="square" rtlCol="0">
            <a:spAutoFit/>
          </a:bodyPr>
          <a:lstStyle/>
          <a:p>
            <a:pPr algn="ctr"/>
            <a:r>
              <a:rPr lang="en-GB" sz="2800" b="1" dirty="0">
                <a:solidFill>
                  <a:srgbClr val="00B050"/>
                </a:solidFill>
              </a:rPr>
              <a:t>Beth sy’n gwneud person yn </a:t>
            </a:r>
            <a:r>
              <a:rPr lang="en-GB" sz="2800" b="1" dirty="0" err="1">
                <a:solidFill>
                  <a:srgbClr val="00B050"/>
                </a:solidFill>
              </a:rPr>
              <a:t>greadigol</a:t>
            </a:r>
            <a:r>
              <a:rPr lang="en-GB" sz="2800" b="1" dirty="0">
                <a:solidFill>
                  <a:srgbClr val="00B050"/>
                </a:solidFill>
              </a:rPr>
              <a:t>?</a:t>
            </a:r>
          </a:p>
          <a:p>
            <a:pPr algn="ctr"/>
            <a:r>
              <a:rPr lang="en-GB" sz="2800" b="1" dirty="0"/>
              <a:t>What makes a person creative?</a:t>
            </a:r>
          </a:p>
        </p:txBody>
      </p:sp>
      <p:cxnSp>
        <p:nvCxnSpPr>
          <p:cNvPr id="6" name="Straight Arrow Connector 5"/>
          <p:cNvCxnSpPr/>
          <p:nvPr/>
        </p:nvCxnSpPr>
        <p:spPr>
          <a:xfrm flipH="1" flipV="1">
            <a:off x="2843808" y="1412776"/>
            <a:ext cx="648072" cy="15121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907704" y="836712"/>
            <a:ext cx="1584176" cy="646331"/>
          </a:xfrm>
          <a:prstGeom prst="rect">
            <a:avLst/>
          </a:prstGeom>
          <a:noFill/>
        </p:spPr>
        <p:txBody>
          <a:bodyPr wrap="square" rtlCol="0">
            <a:spAutoFit/>
          </a:bodyPr>
          <a:lstStyle/>
          <a:p>
            <a:r>
              <a:rPr lang="en-GB" dirty="0" err="1">
                <a:solidFill>
                  <a:srgbClr val="00B050"/>
                </a:solidFill>
              </a:rPr>
              <a:t>personoliaeth</a:t>
            </a:r>
            <a:r>
              <a:rPr lang="en-GB" dirty="0" err="1"/>
              <a:t>personality</a:t>
            </a:r>
            <a:endParaRPr lang="en-GB" dirty="0"/>
          </a:p>
        </p:txBody>
      </p:sp>
      <p:cxnSp>
        <p:nvCxnSpPr>
          <p:cNvPr id="9" name="Straight Arrow Connector 8"/>
          <p:cNvCxnSpPr>
            <a:stCxn id="4" idx="0"/>
          </p:cNvCxnSpPr>
          <p:nvPr/>
        </p:nvCxnSpPr>
        <p:spPr>
          <a:xfrm flipV="1">
            <a:off x="4644008" y="1206044"/>
            <a:ext cx="288032" cy="17189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427984" y="764704"/>
            <a:ext cx="1656184" cy="646331"/>
          </a:xfrm>
          <a:prstGeom prst="rect">
            <a:avLst/>
          </a:prstGeom>
          <a:noFill/>
        </p:spPr>
        <p:txBody>
          <a:bodyPr wrap="square" rtlCol="0">
            <a:spAutoFit/>
          </a:bodyPr>
          <a:lstStyle/>
          <a:p>
            <a:r>
              <a:rPr lang="en-GB" dirty="0" err="1">
                <a:solidFill>
                  <a:srgbClr val="00B050"/>
                </a:solidFill>
              </a:rPr>
              <a:t>llawdrwydd</a:t>
            </a:r>
            <a:endParaRPr lang="en-GB" dirty="0">
              <a:solidFill>
                <a:srgbClr val="00B050"/>
              </a:solidFill>
            </a:endParaRPr>
          </a:p>
          <a:p>
            <a:r>
              <a:rPr lang="en-GB" dirty="0"/>
              <a:t>handedness</a:t>
            </a:r>
          </a:p>
        </p:txBody>
      </p:sp>
      <p:cxnSp>
        <p:nvCxnSpPr>
          <p:cNvPr id="12" name="Straight Arrow Connector 11"/>
          <p:cNvCxnSpPr>
            <a:cxnSpLocks/>
          </p:cNvCxnSpPr>
          <p:nvPr/>
        </p:nvCxnSpPr>
        <p:spPr>
          <a:xfrm flipH="1">
            <a:off x="3347864" y="3789040"/>
            <a:ext cx="72008"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2699792" y="5157192"/>
            <a:ext cx="1368152" cy="646331"/>
          </a:xfrm>
          <a:prstGeom prst="rect">
            <a:avLst/>
          </a:prstGeom>
          <a:noFill/>
        </p:spPr>
        <p:txBody>
          <a:bodyPr wrap="square" rtlCol="0">
            <a:spAutoFit/>
          </a:bodyPr>
          <a:lstStyle/>
          <a:p>
            <a:r>
              <a:rPr lang="en-GB" dirty="0" err="1">
                <a:solidFill>
                  <a:srgbClr val="00B050"/>
                </a:solidFill>
              </a:rPr>
              <a:t>magwraeth</a:t>
            </a:r>
            <a:endParaRPr lang="en-GB" dirty="0">
              <a:solidFill>
                <a:srgbClr val="00B050"/>
              </a:solidFill>
            </a:endParaRPr>
          </a:p>
          <a:p>
            <a:r>
              <a:rPr lang="en-GB" dirty="0"/>
              <a:t>upbringing</a:t>
            </a:r>
          </a:p>
        </p:txBody>
      </p:sp>
      <p:cxnSp>
        <p:nvCxnSpPr>
          <p:cNvPr id="15" name="Straight Arrow Connector 14"/>
          <p:cNvCxnSpPr/>
          <p:nvPr/>
        </p:nvCxnSpPr>
        <p:spPr>
          <a:xfrm flipV="1">
            <a:off x="6444208" y="1340768"/>
            <a:ext cx="648072" cy="14401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876256" y="836712"/>
            <a:ext cx="1152128" cy="646331"/>
          </a:xfrm>
          <a:prstGeom prst="rect">
            <a:avLst/>
          </a:prstGeom>
          <a:noFill/>
        </p:spPr>
        <p:txBody>
          <a:bodyPr wrap="square" rtlCol="0">
            <a:spAutoFit/>
          </a:bodyPr>
          <a:lstStyle/>
          <a:p>
            <a:r>
              <a:rPr lang="en-GB" dirty="0" err="1">
                <a:solidFill>
                  <a:srgbClr val="00B050"/>
                </a:solidFill>
              </a:rPr>
              <a:t>diwylliant</a:t>
            </a:r>
            <a:endParaRPr lang="en-GB" dirty="0">
              <a:solidFill>
                <a:srgbClr val="00B050"/>
              </a:solidFill>
            </a:endParaRPr>
          </a:p>
          <a:p>
            <a:r>
              <a:rPr lang="en-GB" dirty="0"/>
              <a:t>culture</a:t>
            </a:r>
          </a:p>
        </p:txBody>
      </p:sp>
      <p:cxnSp>
        <p:nvCxnSpPr>
          <p:cNvPr id="18" name="Straight Arrow Connector 17"/>
          <p:cNvCxnSpPr/>
          <p:nvPr/>
        </p:nvCxnSpPr>
        <p:spPr>
          <a:xfrm flipH="1">
            <a:off x="1187624" y="3501008"/>
            <a:ext cx="1080120" cy="9361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23528" y="4797152"/>
            <a:ext cx="1512168" cy="646331"/>
          </a:xfrm>
          <a:prstGeom prst="rect">
            <a:avLst/>
          </a:prstGeom>
          <a:noFill/>
        </p:spPr>
        <p:txBody>
          <a:bodyPr wrap="square" rtlCol="0">
            <a:spAutoFit/>
          </a:bodyPr>
          <a:lstStyle/>
          <a:p>
            <a:r>
              <a:rPr lang="en-GB" dirty="0" err="1">
                <a:solidFill>
                  <a:srgbClr val="00B050"/>
                </a:solidFill>
              </a:rPr>
              <a:t>deallusrwydd</a:t>
            </a:r>
            <a:endParaRPr lang="en-GB" dirty="0">
              <a:solidFill>
                <a:srgbClr val="00B050"/>
              </a:solidFill>
            </a:endParaRPr>
          </a:p>
          <a:p>
            <a:r>
              <a:rPr lang="en-GB" dirty="0"/>
              <a:t>intelligence</a:t>
            </a:r>
          </a:p>
        </p:txBody>
      </p:sp>
      <p:cxnSp>
        <p:nvCxnSpPr>
          <p:cNvPr id="21" name="Straight Arrow Connector 20"/>
          <p:cNvCxnSpPr>
            <a:cxnSpLocks/>
          </p:cNvCxnSpPr>
          <p:nvPr/>
        </p:nvCxnSpPr>
        <p:spPr>
          <a:xfrm>
            <a:off x="5148064" y="3879051"/>
            <a:ext cx="792088" cy="128743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436096" y="5526524"/>
            <a:ext cx="1656184" cy="646331"/>
          </a:xfrm>
          <a:prstGeom prst="rect">
            <a:avLst/>
          </a:prstGeom>
          <a:noFill/>
        </p:spPr>
        <p:txBody>
          <a:bodyPr wrap="square" rtlCol="0">
            <a:spAutoFit/>
          </a:bodyPr>
          <a:lstStyle/>
          <a:p>
            <a:r>
              <a:rPr lang="en-GB" dirty="0" err="1">
                <a:solidFill>
                  <a:srgbClr val="00B050"/>
                </a:solidFill>
              </a:rPr>
              <a:t>addysg</a:t>
            </a:r>
            <a:endParaRPr lang="en-GB" dirty="0">
              <a:solidFill>
                <a:srgbClr val="00B050"/>
              </a:solidFill>
            </a:endParaRPr>
          </a:p>
          <a:p>
            <a:r>
              <a:rPr lang="en-GB" dirty="0"/>
              <a:t>education</a:t>
            </a:r>
          </a:p>
        </p:txBody>
      </p:sp>
      <p:cxnSp>
        <p:nvCxnSpPr>
          <p:cNvPr id="24" name="Straight Arrow Connector 23"/>
          <p:cNvCxnSpPr>
            <a:cxnSpLocks/>
          </p:cNvCxnSpPr>
          <p:nvPr/>
        </p:nvCxnSpPr>
        <p:spPr>
          <a:xfrm>
            <a:off x="6804248" y="3879051"/>
            <a:ext cx="1224136" cy="128743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236296" y="5274785"/>
            <a:ext cx="1728192" cy="646331"/>
          </a:xfrm>
          <a:prstGeom prst="rect">
            <a:avLst/>
          </a:prstGeom>
          <a:noFill/>
        </p:spPr>
        <p:txBody>
          <a:bodyPr wrap="square" rtlCol="0">
            <a:spAutoFit/>
          </a:bodyPr>
          <a:lstStyle/>
          <a:p>
            <a:r>
              <a:rPr lang="en-GB" dirty="0" err="1">
                <a:solidFill>
                  <a:srgbClr val="00B050"/>
                </a:solidFill>
              </a:rPr>
              <a:t>diddordebau</a:t>
            </a:r>
            <a:endParaRPr lang="en-GB" dirty="0">
              <a:solidFill>
                <a:srgbClr val="00B050"/>
              </a:solidFill>
            </a:endParaRPr>
          </a:p>
          <a:p>
            <a:r>
              <a:rPr lang="en-GB" dirty="0"/>
              <a:t>interests</a:t>
            </a:r>
          </a:p>
        </p:txBody>
      </p:sp>
      <p:cxnSp>
        <p:nvCxnSpPr>
          <p:cNvPr id="27" name="Straight Arrow Connector 26"/>
          <p:cNvCxnSpPr/>
          <p:nvPr/>
        </p:nvCxnSpPr>
        <p:spPr>
          <a:xfrm flipH="1" flipV="1">
            <a:off x="971600" y="2060848"/>
            <a:ext cx="1152128"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79512" y="1556792"/>
            <a:ext cx="1728192" cy="646331"/>
          </a:xfrm>
          <a:prstGeom prst="rect">
            <a:avLst/>
          </a:prstGeom>
          <a:noFill/>
        </p:spPr>
        <p:txBody>
          <a:bodyPr wrap="square" rtlCol="0">
            <a:spAutoFit/>
          </a:bodyPr>
          <a:lstStyle/>
          <a:p>
            <a:r>
              <a:rPr lang="en-GB" dirty="0" err="1">
                <a:solidFill>
                  <a:srgbClr val="00B050"/>
                </a:solidFill>
              </a:rPr>
              <a:t>amgylchedd</a:t>
            </a:r>
            <a:endParaRPr lang="en-GB" dirty="0">
              <a:solidFill>
                <a:srgbClr val="00B050"/>
              </a:solidFill>
            </a:endParaRPr>
          </a:p>
          <a:p>
            <a:r>
              <a:rPr lang="en-GB" dirty="0"/>
              <a:t>environment</a:t>
            </a:r>
          </a:p>
        </p:txBody>
      </p:sp>
      <p:cxnSp>
        <p:nvCxnSpPr>
          <p:cNvPr id="30" name="Straight Arrow Connector 29"/>
          <p:cNvCxnSpPr/>
          <p:nvPr/>
        </p:nvCxnSpPr>
        <p:spPr>
          <a:xfrm flipV="1">
            <a:off x="7524328" y="2762852"/>
            <a:ext cx="648072"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7092280" y="2168860"/>
            <a:ext cx="1584176" cy="646331"/>
          </a:xfrm>
          <a:prstGeom prst="rect">
            <a:avLst/>
          </a:prstGeom>
          <a:noFill/>
        </p:spPr>
        <p:txBody>
          <a:bodyPr wrap="square" rtlCol="0">
            <a:spAutoFit/>
          </a:bodyPr>
          <a:lstStyle/>
          <a:p>
            <a:r>
              <a:rPr lang="en-GB" dirty="0" err="1">
                <a:solidFill>
                  <a:srgbClr val="00B050"/>
                </a:solidFill>
              </a:rPr>
              <a:t>cyfleoedd</a:t>
            </a:r>
            <a:endParaRPr lang="en-GB" dirty="0">
              <a:solidFill>
                <a:srgbClr val="00B050"/>
              </a:solidFill>
            </a:endParaRPr>
          </a:p>
          <a:p>
            <a:r>
              <a:rPr lang="en-GB" dirty="0"/>
              <a:t>opportunities</a:t>
            </a:r>
          </a:p>
        </p:txBody>
      </p:sp>
      <p:cxnSp>
        <p:nvCxnSpPr>
          <p:cNvPr id="33" name="Straight Arrow Connector 32"/>
          <p:cNvCxnSpPr/>
          <p:nvPr/>
        </p:nvCxnSpPr>
        <p:spPr>
          <a:xfrm flipH="1">
            <a:off x="899592" y="3296630"/>
            <a:ext cx="79208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107504" y="2924944"/>
            <a:ext cx="1152128" cy="646331"/>
          </a:xfrm>
          <a:prstGeom prst="rect">
            <a:avLst/>
          </a:prstGeom>
          <a:noFill/>
        </p:spPr>
        <p:txBody>
          <a:bodyPr wrap="square" rtlCol="0">
            <a:spAutoFit/>
          </a:bodyPr>
          <a:lstStyle/>
          <a:p>
            <a:r>
              <a:rPr lang="en-GB" dirty="0" err="1">
                <a:solidFill>
                  <a:srgbClr val="00B050"/>
                </a:solidFill>
              </a:rPr>
              <a:t>cynhenid</a:t>
            </a:r>
            <a:endParaRPr lang="en-GB" dirty="0">
              <a:solidFill>
                <a:srgbClr val="00B050"/>
              </a:solidFill>
            </a:endParaRPr>
          </a:p>
          <a:p>
            <a:r>
              <a:rPr lang="en-GB" dirty="0"/>
              <a:t>innate</a:t>
            </a:r>
          </a:p>
        </p:txBody>
      </p:sp>
    </p:spTree>
    <p:extLst>
      <p:ext uri="{BB962C8B-B14F-4D97-AF65-F5344CB8AC3E}">
        <p14:creationId xmlns:p14="http://schemas.microsoft.com/office/powerpoint/2010/main" val="2521567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5320" y="1450032"/>
            <a:ext cx="3384376" cy="5715000"/>
          </a:xfrm>
        </p:spPr>
        <p:txBody>
          <a:bodyPr>
            <a:normAutofit/>
          </a:bodyPr>
          <a:lstStyle/>
          <a:p>
            <a:pPr algn="l"/>
            <a:r>
              <a:rPr lang="en-GB" b="1" dirty="0">
                <a:solidFill>
                  <a:srgbClr val="00B050"/>
                </a:solidFill>
              </a:rPr>
              <a:t>Nawr </a:t>
            </a:r>
            <a:r>
              <a:rPr lang="en-GB" b="1" dirty="0" err="1">
                <a:solidFill>
                  <a:srgbClr val="00B050"/>
                </a:solidFill>
              </a:rPr>
              <a:t>ailadroddwch</a:t>
            </a:r>
            <a:r>
              <a:rPr lang="en-GB" b="1" dirty="0">
                <a:solidFill>
                  <a:srgbClr val="00B050"/>
                </a:solidFill>
              </a:rPr>
              <a:t> y dasg:</a:t>
            </a:r>
            <a:br>
              <a:rPr lang="en-GB" b="1" dirty="0">
                <a:solidFill>
                  <a:srgbClr val="00B050"/>
                </a:solidFill>
              </a:rPr>
            </a:br>
            <a:br>
              <a:rPr lang="en-GB" b="1" dirty="0">
                <a:solidFill>
                  <a:srgbClr val="00B050"/>
                </a:solidFill>
              </a:rPr>
            </a:br>
            <a:r>
              <a:rPr lang="en-GB" b="1" dirty="0" err="1">
                <a:solidFill>
                  <a:srgbClr val="00B050"/>
                </a:solidFill>
              </a:rPr>
              <a:t>Ar</a:t>
            </a:r>
            <a:r>
              <a:rPr lang="en-GB" b="1" dirty="0">
                <a:solidFill>
                  <a:srgbClr val="00B050"/>
                </a:solidFill>
              </a:rPr>
              <a:t> </a:t>
            </a:r>
            <a:r>
              <a:rPr lang="en-GB" b="1" dirty="0" err="1">
                <a:solidFill>
                  <a:srgbClr val="00B050"/>
                </a:solidFill>
              </a:rPr>
              <a:t>raddfa</a:t>
            </a:r>
            <a:r>
              <a:rPr lang="en-GB" b="1" dirty="0">
                <a:solidFill>
                  <a:srgbClr val="00B050"/>
                </a:solidFill>
              </a:rPr>
              <a:t> o 1-10 (10 yn </a:t>
            </a:r>
            <a:r>
              <a:rPr lang="en-GB" b="1" dirty="0" err="1">
                <a:solidFill>
                  <a:srgbClr val="00B050"/>
                </a:solidFill>
              </a:rPr>
              <a:t>greadigol</a:t>
            </a:r>
            <a:r>
              <a:rPr lang="en-GB" b="1" dirty="0">
                <a:solidFill>
                  <a:srgbClr val="00B050"/>
                </a:solidFill>
              </a:rPr>
              <a:t> iawn ac 1 ddim yn </a:t>
            </a:r>
            <a:r>
              <a:rPr lang="en-GB" b="1" dirty="0" err="1">
                <a:solidFill>
                  <a:srgbClr val="00B050"/>
                </a:solidFill>
              </a:rPr>
              <a:t>greadigol</a:t>
            </a:r>
            <a:r>
              <a:rPr lang="en-GB" b="1" dirty="0">
                <a:solidFill>
                  <a:srgbClr val="00B050"/>
                </a:solidFill>
              </a:rPr>
              <a:t> o </a:t>
            </a:r>
            <a:r>
              <a:rPr lang="en-GB" b="1" dirty="0" err="1">
                <a:solidFill>
                  <a:srgbClr val="00B050"/>
                </a:solidFill>
              </a:rPr>
              <a:t>gwbl</a:t>
            </a:r>
            <a:r>
              <a:rPr lang="en-GB" b="1" dirty="0">
                <a:solidFill>
                  <a:srgbClr val="00B050"/>
                </a:solidFill>
              </a:rPr>
              <a:t>) </a:t>
            </a:r>
            <a:r>
              <a:rPr lang="en-GB" b="1" dirty="0" err="1">
                <a:solidFill>
                  <a:srgbClr val="00B050"/>
                </a:solidFill>
              </a:rPr>
              <a:t>graddiwch</a:t>
            </a:r>
            <a:r>
              <a:rPr lang="en-GB" b="1" dirty="0">
                <a:solidFill>
                  <a:srgbClr val="00B050"/>
                </a:solidFill>
              </a:rPr>
              <a:t> eich </a:t>
            </a:r>
            <a:r>
              <a:rPr lang="en-GB" b="1" dirty="0" err="1">
                <a:solidFill>
                  <a:srgbClr val="00B050"/>
                </a:solidFill>
              </a:rPr>
              <a:t>galluoedd</a:t>
            </a:r>
            <a:r>
              <a:rPr lang="en-GB" b="1" dirty="0">
                <a:solidFill>
                  <a:srgbClr val="00B050"/>
                </a:solidFill>
              </a:rPr>
              <a:t> </a:t>
            </a:r>
            <a:r>
              <a:rPr lang="en-GB" b="1" dirty="0" err="1">
                <a:solidFill>
                  <a:srgbClr val="00B050"/>
                </a:solidFill>
              </a:rPr>
              <a:t>creadigol</a:t>
            </a:r>
            <a:br>
              <a:rPr lang="en-GB" b="1" dirty="0">
                <a:solidFill>
                  <a:srgbClr val="00B050"/>
                </a:solidFill>
              </a:rPr>
            </a:br>
            <a:br>
              <a:rPr lang="en-GB" b="1" dirty="0">
                <a:solidFill>
                  <a:srgbClr val="00B050"/>
                </a:solidFill>
              </a:rPr>
            </a:br>
            <a:r>
              <a:rPr lang="en-GB" b="1" dirty="0">
                <a:solidFill>
                  <a:srgbClr val="00B050"/>
                </a:solidFill>
              </a:rPr>
              <a:t>A </a:t>
            </a:r>
            <a:r>
              <a:rPr lang="en-GB" b="1" dirty="0" err="1">
                <a:solidFill>
                  <a:srgbClr val="00B050"/>
                </a:solidFill>
              </a:rPr>
              <a:t>yw</a:t>
            </a:r>
            <a:r>
              <a:rPr lang="en-GB" b="1" dirty="0">
                <a:solidFill>
                  <a:srgbClr val="00B050"/>
                </a:solidFill>
              </a:rPr>
              <a:t> eich </a:t>
            </a:r>
            <a:r>
              <a:rPr lang="en-GB" b="1" dirty="0" err="1">
                <a:solidFill>
                  <a:srgbClr val="00B050"/>
                </a:solidFill>
              </a:rPr>
              <a:t>sgôr</a:t>
            </a:r>
            <a:r>
              <a:rPr lang="en-GB" b="1" dirty="0">
                <a:solidFill>
                  <a:srgbClr val="00B050"/>
                </a:solidFill>
              </a:rPr>
              <a:t> wedi </a:t>
            </a:r>
            <a:r>
              <a:rPr lang="en-GB" b="1" dirty="0" err="1">
                <a:solidFill>
                  <a:srgbClr val="00B050"/>
                </a:solidFill>
              </a:rPr>
              <a:t>newid</a:t>
            </a:r>
            <a:r>
              <a:rPr lang="en-GB" b="1" dirty="0">
                <a:solidFill>
                  <a:srgbClr val="00B050"/>
                </a:solidFill>
              </a:rPr>
              <a:t>?</a:t>
            </a:r>
            <a:br>
              <a:rPr lang="en-GB" b="1" dirty="0">
                <a:solidFill>
                  <a:srgbClr val="00B050"/>
                </a:solidFill>
              </a:rPr>
            </a:br>
            <a:br>
              <a:rPr lang="en-GB" b="1" dirty="0">
                <a:solidFill>
                  <a:srgbClr val="00B050"/>
                </a:solidFill>
              </a:rPr>
            </a:br>
            <a:endParaRPr lang="en-GB" dirty="0">
              <a:solidFill>
                <a:srgbClr val="00B050"/>
              </a:solidFill>
            </a:endParaRPr>
          </a:p>
        </p:txBody>
      </p:sp>
      <p:sp>
        <p:nvSpPr>
          <p:cNvPr id="4" name="Title 2"/>
          <p:cNvSpPr txBox="1">
            <a:spLocks/>
          </p:cNvSpPr>
          <p:nvPr/>
        </p:nvSpPr>
        <p:spPr>
          <a:xfrm>
            <a:off x="4788024" y="1268760"/>
            <a:ext cx="3708648" cy="5715000"/>
          </a:xfrm>
          <a:prstGeom prst="rect">
            <a:avLst/>
          </a:prstGeom>
        </p:spPr>
        <p:txBody>
          <a:bodyPr vert="horz" lIns="91440" tIns="45720" rIns="91440" bIns="45720" rtlCol="0" anchor="ctr">
            <a:normAutofit/>
          </a:bodyPr>
          <a:lstStyle>
            <a:lvl1pPr algn="r" defTabSz="914400" rtl="0" eaLnBrk="1" latinLnBrk="0" hangingPunct="1">
              <a:spcBef>
                <a:spcPct val="0"/>
              </a:spcBef>
              <a:buNone/>
              <a:defRPr sz="2800" kern="1200">
                <a:gradFill>
                  <a:gsLst>
                    <a:gs pos="0">
                      <a:schemeClr val="tx1">
                        <a:lumMod val="50000"/>
                      </a:schemeClr>
                    </a:gs>
                    <a:gs pos="61000">
                      <a:schemeClr val="tx1"/>
                    </a:gs>
                  </a:gsLst>
                  <a:lin ang="5400000" scaled="0"/>
                </a:gradFill>
                <a:effectLst/>
                <a:latin typeface="+mj-lt"/>
                <a:ea typeface="+mj-ea"/>
                <a:cs typeface="+mj-cs"/>
              </a:defRPr>
            </a:lvl1pPr>
          </a:lstStyle>
          <a:p>
            <a:pPr algn="l"/>
            <a:r>
              <a:rPr lang="en-GB" b="1" dirty="0"/>
              <a:t>Now repeat the task:</a:t>
            </a:r>
            <a:br>
              <a:rPr lang="en-GB" b="1" dirty="0"/>
            </a:br>
            <a:br>
              <a:rPr lang="en-GB" b="1" dirty="0"/>
            </a:br>
            <a:r>
              <a:rPr lang="en-GB" b="1" dirty="0"/>
              <a:t>On a scale of 1-10 (10 being very creative and 1 being not creative at all) rate your creative abilities</a:t>
            </a:r>
            <a:br>
              <a:rPr lang="en-GB" b="1" dirty="0"/>
            </a:br>
            <a:br>
              <a:rPr lang="en-GB" b="1" dirty="0"/>
            </a:br>
            <a:r>
              <a:rPr lang="en-GB" b="1" dirty="0"/>
              <a:t>Has your score changed?</a:t>
            </a:r>
            <a:br>
              <a:rPr lang="en-GB" b="1" dirty="0"/>
            </a:br>
            <a:endParaRPr lang="en-GB" dirty="0"/>
          </a:p>
        </p:txBody>
      </p:sp>
      <p:pic>
        <p:nvPicPr>
          <p:cNvPr id="2" name="Picture 1" descr="Search photos &quot;numbers in orders&quot;">
            <a:extLst>
              <a:ext uri="{FF2B5EF4-FFF2-40B4-BE49-F238E27FC236}">
                <a16:creationId xmlns:a16="http://schemas.microsoft.com/office/drawing/2014/main" id="{83AEF290-BDB0-EB8B-D3FC-BB872BDF9F6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47764" y="441920"/>
            <a:ext cx="3528392" cy="1008112"/>
          </a:xfrm>
          <a:prstGeom prst="rect">
            <a:avLst/>
          </a:prstGeom>
        </p:spPr>
      </p:pic>
    </p:spTree>
    <p:extLst>
      <p:ext uri="{BB962C8B-B14F-4D97-AF65-F5344CB8AC3E}">
        <p14:creationId xmlns:p14="http://schemas.microsoft.com/office/powerpoint/2010/main" val="3958519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68579" y="-99392"/>
            <a:ext cx="3503821" cy="6696744"/>
          </a:xfrm>
        </p:spPr>
        <p:txBody>
          <a:bodyPr>
            <a:normAutofit fontScale="70000" lnSpcReduction="20000"/>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sz="3600" dirty="0"/>
          </a:p>
          <a:p>
            <a:pPr marL="0" indent="0" algn="ctr">
              <a:buNone/>
            </a:pPr>
            <a:endParaRPr lang="en-GB" sz="3600" dirty="0"/>
          </a:p>
          <a:p>
            <a:pPr marL="0" indent="0" algn="ctr">
              <a:buNone/>
            </a:pPr>
            <a:r>
              <a:rPr lang="en-GB" sz="3600" dirty="0"/>
              <a:t>Alternative uses test</a:t>
            </a:r>
          </a:p>
          <a:p>
            <a:pPr marL="0" indent="0" algn="ctr">
              <a:buNone/>
            </a:pPr>
            <a:endParaRPr lang="en-GB" dirty="0"/>
          </a:p>
          <a:p>
            <a:pPr marL="0" indent="0" algn="ctr">
              <a:buNone/>
            </a:pPr>
            <a:endParaRPr lang="en-GB" dirty="0"/>
          </a:p>
          <a:p>
            <a:pPr marL="0" indent="0" algn="ctr">
              <a:buNone/>
            </a:pPr>
            <a:r>
              <a:rPr lang="en-GB" sz="2900" dirty="0"/>
              <a:t>How many uses can you think of for a Lego block?</a:t>
            </a:r>
          </a:p>
          <a:p>
            <a:pPr marL="0" indent="0" algn="ctr">
              <a:buNone/>
            </a:pPr>
            <a:endParaRPr lang="en-GB" sz="2900" dirty="0"/>
          </a:p>
          <a:p>
            <a:pPr marL="0" indent="0" algn="ctr">
              <a:buNone/>
            </a:pPr>
            <a:r>
              <a:rPr lang="en-GB" sz="2900" dirty="0"/>
              <a:t>You have one minute to write down your answer</a:t>
            </a:r>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endParaRPr lang="en-GB" sz="2300" dirty="0"/>
          </a:p>
          <a:p>
            <a:pPr marL="0" indent="0" algn="ctr">
              <a:buNone/>
            </a:pPr>
            <a:r>
              <a:rPr lang="en-GB" sz="2900" dirty="0"/>
              <a:t>This test is used to measure creative thinking</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3140968"/>
            <a:ext cx="2327122" cy="1838517"/>
          </a:xfrm>
          <a:prstGeom prst="rect">
            <a:avLst/>
          </a:prstGeom>
        </p:spPr>
      </p:pic>
      <p:sp>
        <p:nvSpPr>
          <p:cNvPr id="5" name="Content Placeholder 1"/>
          <p:cNvSpPr txBox="1">
            <a:spLocks/>
          </p:cNvSpPr>
          <p:nvPr/>
        </p:nvSpPr>
        <p:spPr>
          <a:xfrm>
            <a:off x="792433" y="260648"/>
            <a:ext cx="3528392" cy="6126451"/>
          </a:xfrm>
          <a:prstGeom prst="rect">
            <a:avLst/>
          </a:prstGeom>
        </p:spPr>
        <p:txBody>
          <a:bodyPr vert="horz" lIns="91440" tIns="45720" rIns="91440" bIns="45720" rtlCol="0" anchor="ctr">
            <a:normAutofit fontScale="47500" lnSpcReduction="20000"/>
          </a:bodyPr>
          <a:lst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marL="0" indent="0" algn="ctr">
              <a:buFont typeface="Wingdings" pitchFamily="2" charset="2"/>
              <a:buNone/>
            </a:pPr>
            <a:endParaRPr lang="en-GB" dirty="0"/>
          </a:p>
          <a:p>
            <a:pPr marL="0" indent="0" algn="ctr">
              <a:buFont typeface="Wingdings" pitchFamily="2" charset="2"/>
              <a:buNone/>
            </a:pPr>
            <a:endParaRPr lang="en-GB" dirty="0"/>
          </a:p>
          <a:p>
            <a:pPr marL="0" indent="0" algn="ctr">
              <a:buFont typeface="Wingdings" pitchFamily="2" charset="2"/>
              <a:buNone/>
            </a:pPr>
            <a:endParaRPr lang="en-GB" dirty="0"/>
          </a:p>
          <a:p>
            <a:pPr marL="0" indent="0" algn="ctr">
              <a:buFont typeface="Wingdings" pitchFamily="2" charset="2"/>
              <a:buNone/>
            </a:pPr>
            <a:endParaRPr lang="en-GB" sz="3600" dirty="0"/>
          </a:p>
          <a:p>
            <a:pPr marL="0" indent="0" algn="ctr">
              <a:buFont typeface="Wingdings" pitchFamily="2" charset="2"/>
              <a:buNone/>
            </a:pPr>
            <a:endParaRPr lang="en-GB" sz="3600" dirty="0"/>
          </a:p>
          <a:p>
            <a:pPr marL="0" indent="0" algn="ctr">
              <a:buFont typeface="Wingdings" pitchFamily="2" charset="2"/>
              <a:buNone/>
            </a:pPr>
            <a:r>
              <a:rPr lang="en-GB" sz="5100" dirty="0" err="1">
                <a:solidFill>
                  <a:srgbClr val="00B050"/>
                </a:solidFill>
              </a:rPr>
              <a:t>Prawf</a:t>
            </a:r>
            <a:r>
              <a:rPr lang="en-GB" sz="5100" dirty="0">
                <a:solidFill>
                  <a:srgbClr val="00B050"/>
                </a:solidFill>
              </a:rPr>
              <a:t> </a:t>
            </a:r>
            <a:r>
              <a:rPr lang="en-GB" sz="5100" dirty="0" err="1">
                <a:solidFill>
                  <a:srgbClr val="00B050"/>
                </a:solidFill>
              </a:rPr>
              <a:t>defnyddiau</a:t>
            </a:r>
            <a:r>
              <a:rPr lang="en-GB" sz="5100" dirty="0">
                <a:solidFill>
                  <a:srgbClr val="00B050"/>
                </a:solidFill>
              </a:rPr>
              <a:t> </a:t>
            </a:r>
            <a:r>
              <a:rPr lang="en-GB" sz="5100" dirty="0" err="1">
                <a:solidFill>
                  <a:srgbClr val="00B050"/>
                </a:solidFill>
              </a:rPr>
              <a:t>amgen</a:t>
            </a:r>
            <a:endParaRPr lang="en-GB" sz="5100" dirty="0">
              <a:solidFill>
                <a:srgbClr val="00B050"/>
              </a:solidFill>
            </a:endParaRPr>
          </a:p>
          <a:p>
            <a:pPr marL="0" indent="0" algn="ctr">
              <a:buFont typeface="Wingdings" pitchFamily="2" charset="2"/>
              <a:buNone/>
            </a:pPr>
            <a:endParaRPr lang="en-GB" sz="3400" dirty="0">
              <a:solidFill>
                <a:srgbClr val="00B050"/>
              </a:solidFill>
            </a:endParaRPr>
          </a:p>
          <a:p>
            <a:pPr marL="0" indent="0" algn="ctr">
              <a:buFont typeface="Wingdings" pitchFamily="2" charset="2"/>
              <a:buNone/>
            </a:pPr>
            <a:endParaRPr lang="en-GB" sz="3400" dirty="0">
              <a:solidFill>
                <a:srgbClr val="00B050"/>
              </a:solidFill>
            </a:endParaRPr>
          </a:p>
          <a:p>
            <a:pPr marL="0" indent="0" algn="ctr">
              <a:buFont typeface="Wingdings" pitchFamily="2" charset="2"/>
              <a:buNone/>
            </a:pPr>
            <a:r>
              <a:rPr lang="en-GB" sz="3800" dirty="0">
                <a:solidFill>
                  <a:srgbClr val="00B050"/>
                </a:solidFill>
              </a:rPr>
              <a:t>Faint o </a:t>
            </a:r>
            <a:r>
              <a:rPr lang="en-GB" sz="3800" dirty="0" err="1">
                <a:solidFill>
                  <a:srgbClr val="00B050"/>
                </a:solidFill>
              </a:rPr>
              <a:t>ddefnyddiau</a:t>
            </a:r>
            <a:r>
              <a:rPr lang="en-GB" sz="3800" dirty="0">
                <a:solidFill>
                  <a:srgbClr val="00B050"/>
                </a:solidFill>
              </a:rPr>
              <a:t> </a:t>
            </a:r>
            <a:r>
              <a:rPr lang="en-GB" sz="3800" dirty="0" err="1">
                <a:solidFill>
                  <a:srgbClr val="00B050"/>
                </a:solidFill>
              </a:rPr>
              <a:t>allwch</a:t>
            </a:r>
            <a:r>
              <a:rPr lang="en-GB" sz="3800" dirty="0">
                <a:solidFill>
                  <a:srgbClr val="00B050"/>
                </a:solidFill>
              </a:rPr>
              <a:t> chi feddwl am </a:t>
            </a:r>
            <a:r>
              <a:rPr lang="en-GB" sz="3800" dirty="0" err="1">
                <a:solidFill>
                  <a:srgbClr val="00B050"/>
                </a:solidFill>
              </a:rPr>
              <a:t>ar</a:t>
            </a:r>
            <a:r>
              <a:rPr lang="en-GB" sz="3800" dirty="0">
                <a:solidFill>
                  <a:srgbClr val="00B050"/>
                </a:solidFill>
              </a:rPr>
              <a:t> gyfer bloc Lego?</a:t>
            </a:r>
          </a:p>
          <a:p>
            <a:pPr marL="0" indent="0" algn="ctr">
              <a:buFont typeface="Wingdings" pitchFamily="2" charset="2"/>
              <a:buNone/>
            </a:pPr>
            <a:endParaRPr lang="en-GB" sz="3800" dirty="0">
              <a:solidFill>
                <a:srgbClr val="00B050"/>
              </a:solidFill>
            </a:endParaRPr>
          </a:p>
          <a:p>
            <a:pPr marL="0" indent="0" algn="ctr">
              <a:buFont typeface="Wingdings" pitchFamily="2" charset="2"/>
              <a:buNone/>
            </a:pPr>
            <a:r>
              <a:rPr lang="en-GB" sz="3800" dirty="0">
                <a:solidFill>
                  <a:srgbClr val="00B050"/>
                </a:solidFill>
              </a:rPr>
              <a:t>Mae </a:t>
            </a:r>
            <a:r>
              <a:rPr lang="en-GB" sz="3800" dirty="0" err="1">
                <a:solidFill>
                  <a:srgbClr val="00B050"/>
                </a:solidFill>
              </a:rPr>
              <a:t>gennych</a:t>
            </a:r>
            <a:r>
              <a:rPr lang="en-GB" sz="3800" dirty="0">
                <a:solidFill>
                  <a:srgbClr val="00B050"/>
                </a:solidFill>
              </a:rPr>
              <a:t> 1 </a:t>
            </a:r>
            <a:r>
              <a:rPr lang="en-GB" sz="3800" dirty="0" err="1">
                <a:solidFill>
                  <a:srgbClr val="00B050"/>
                </a:solidFill>
              </a:rPr>
              <a:t>munud</a:t>
            </a:r>
            <a:r>
              <a:rPr lang="en-GB" sz="3800" dirty="0">
                <a:solidFill>
                  <a:srgbClr val="00B050"/>
                </a:solidFill>
              </a:rPr>
              <a:t> </a:t>
            </a:r>
            <a:r>
              <a:rPr lang="en-GB" sz="3800" dirty="0" err="1">
                <a:solidFill>
                  <a:srgbClr val="00B050"/>
                </a:solidFill>
              </a:rPr>
              <a:t>i</a:t>
            </a:r>
            <a:r>
              <a:rPr lang="en-GB" sz="3800" dirty="0">
                <a:solidFill>
                  <a:srgbClr val="00B050"/>
                </a:solidFill>
              </a:rPr>
              <a:t> </a:t>
            </a:r>
            <a:r>
              <a:rPr lang="en-GB" sz="3800" dirty="0" err="1">
                <a:solidFill>
                  <a:srgbClr val="00B050"/>
                </a:solidFill>
              </a:rPr>
              <a:t>gofnodi</a:t>
            </a:r>
            <a:r>
              <a:rPr lang="en-GB" sz="3800" dirty="0">
                <a:solidFill>
                  <a:srgbClr val="00B050"/>
                </a:solidFill>
              </a:rPr>
              <a:t> eich </a:t>
            </a:r>
            <a:r>
              <a:rPr lang="en-GB" sz="3800" dirty="0" err="1">
                <a:solidFill>
                  <a:srgbClr val="00B050"/>
                </a:solidFill>
              </a:rPr>
              <a:t>atebion</a:t>
            </a:r>
            <a:endParaRPr lang="en-GB" sz="38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endParaRPr lang="en-GB" sz="2900" dirty="0">
              <a:solidFill>
                <a:srgbClr val="00B050"/>
              </a:solidFill>
            </a:endParaRPr>
          </a:p>
          <a:p>
            <a:pPr marL="0" indent="0" algn="ctr">
              <a:buFont typeface="Wingdings" pitchFamily="2" charset="2"/>
              <a:buNone/>
            </a:pPr>
            <a:r>
              <a:rPr lang="en-GB" sz="4200" dirty="0" err="1">
                <a:solidFill>
                  <a:srgbClr val="00B050"/>
                </a:solidFill>
              </a:rPr>
              <a:t>Defnyddir</a:t>
            </a:r>
            <a:r>
              <a:rPr lang="en-GB" sz="4200" dirty="0">
                <a:solidFill>
                  <a:srgbClr val="00B050"/>
                </a:solidFill>
              </a:rPr>
              <a:t> y </a:t>
            </a:r>
            <a:r>
              <a:rPr lang="en-GB" sz="4200" dirty="0" err="1">
                <a:solidFill>
                  <a:srgbClr val="00B050"/>
                </a:solidFill>
              </a:rPr>
              <a:t>prawr</a:t>
            </a:r>
            <a:r>
              <a:rPr lang="en-GB" sz="4200" dirty="0">
                <a:solidFill>
                  <a:srgbClr val="00B050"/>
                </a:solidFill>
              </a:rPr>
              <a:t> hwn </a:t>
            </a:r>
            <a:r>
              <a:rPr lang="en-GB" sz="4200" dirty="0" err="1">
                <a:solidFill>
                  <a:srgbClr val="00B050"/>
                </a:solidFill>
              </a:rPr>
              <a:t>i</a:t>
            </a:r>
            <a:r>
              <a:rPr lang="en-GB" sz="4200" dirty="0">
                <a:solidFill>
                  <a:srgbClr val="00B050"/>
                </a:solidFill>
              </a:rPr>
              <a:t> </a:t>
            </a:r>
            <a:r>
              <a:rPr lang="en-GB" sz="4200" dirty="0" err="1">
                <a:solidFill>
                  <a:srgbClr val="00B050"/>
                </a:solidFill>
              </a:rPr>
              <a:t>fesur</a:t>
            </a:r>
            <a:r>
              <a:rPr lang="en-GB" sz="4200" dirty="0">
                <a:solidFill>
                  <a:srgbClr val="00B050"/>
                </a:solidFill>
              </a:rPr>
              <a:t> meddwl </a:t>
            </a:r>
            <a:r>
              <a:rPr lang="en-GB" sz="4200" dirty="0" err="1">
                <a:solidFill>
                  <a:srgbClr val="00B050"/>
                </a:solidFill>
              </a:rPr>
              <a:t>creadigol</a:t>
            </a:r>
            <a:endParaRPr lang="en-GB" sz="4200" dirty="0">
              <a:solidFill>
                <a:srgbClr val="00B050"/>
              </a:solidFill>
            </a:endParaRPr>
          </a:p>
          <a:p>
            <a:pPr marL="0" indent="0" algn="ctr">
              <a:buFont typeface="Wingdings" pitchFamily="2" charset="2"/>
              <a:buNone/>
            </a:pPr>
            <a:endParaRPr lang="en-GB" sz="2900" dirty="0"/>
          </a:p>
          <a:p>
            <a:pPr marL="0" indent="0" algn="ctr">
              <a:buFont typeface="Wingdings" pitchFamily="2" charset="2"/>
              <a:buNone/>
            </a:pPr>
            <a:endParaRPr lang="en-GB" dirty="0"/>
          </a:p>
          <a:p>
            <a:pPr marL="0" indent="0" algn="ctr">
              <a:buFont typeface="Wingdings" pitchFamily="2" charset="2"/>
              <a:buNone/>
            </a:pPr>
            <a:endParaRPr lang="en-GB" dirty="0"/>
          </a:p>
          <a:p>
            <a:pPr marL="0" indent="0" algn="ctr">
              <a:buFont typeface="Wingdings" pitchFamily="2" charset="2"/>
              <a:buNone/>
            </a:pPr>
            <a:endParaRPr lang="en-GB" dirty="0"/>
          </a:p>
          <a:p>
            <a:pPr marL="0" indent="0" algn="ctr">
              <a:buFont typeface="Wingdings" pitchFamily="2" charset="2"/>
              <a:buNone/>
            </a:pPr>
            <a:endParaRPr lang="en-GB" dirty="0"/>
          </a:p>
          <a:p>
            <a:pPr marL="0" indent="0" algn="ctr">
              <a:buFont typeface="Wingdings" pitchFamily="2" charset="2"/>
              <a:buNone/>
            </a:pPr>
            <a:endParaRPr lang="en-GB"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91680" y="3429000"/>
            <a:ext cx="1991653" cy="1573483"/>
          </a:xfrm>
          <a:prstGeom prst="rect">
            <a:avLst/>
          </a:prstGeom>
        </p:spPr>
      </p:pic>
    </p:spTree>
    <p:extLst>
      <p:ext uri="{BB962C8B-B14F-4D97-AF65-F5344CB8AC3E}">
        <p14:creationId xmlns:p14="http://schemas.microsoft.com/office/powerpoint/2010/main" val="371460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19672" y="332656"/>
            <a:ext cx="4752528" cy="1077218"/>
          </a:xfrm>
          <a:prstGeom prst="rect">
            <a:avLst/>
          </a:prstGeom>
          <a:noFill/>
        </p:spPr>
        <p:txBody>
          <a:bodyPr wrap="square" rtlCol="0">
            <a:spAutoFit/>
          </a:bodyPr>
          <a:lstStyle/>
          <a:p>
            <a:pPr algn="ctr"/>
            <a:r>
              <a:rPr lang="en-GB" sz="3200" b="1" dirty="0">
                <a:solidFill>
                  <a:srgbClr val="00B050"/>
                </a:solidFill>
              </a:rPr>
              <a:t>‘</a:t>
            </a:r>
            <a:r>
              <a:rPr lang="en-GB" sz="3200" b="1" dirty="0" err="1">
                <a:solidFill>
                  <a:srgbClr val="00B050"/>
                </a:solidFill>
              </a:rPr>
              <a:t>Rhethrheg</a:t>
            </a:r>
            <a:r>
              <a:rPr lang="en-GB" sz="3200" b="1" dirty="0">
                <a:solidFill>
                  <a:srgbClr val="00B050"/>
                </a:solidFill>
              </a:rPr>
              <a:t>’ </a:t>
            </a:r>
            <a:r>
              <a:rPr lang="en-GB" sz="3200" b="1" dirty="0" err="1">
                <a:solidFill>
                  <a:srgbClr val="00B050"/>
                </a:solidFill>
              </a:rPr>
              <a:t>creadigrwydd</a:t>
            </a:r>
            <a:endParaRPr lang="en-GB" sz="3200" b="1" dirty="0">
              <a:solidFill>
                <a:srgbClr val="00B050"/>
              </a:solidFill>
            </a:endParaRPr>
          </a:p>
          <a:p>
            <a:pPr algn="ctr"/>
            <a:r>
              <a:rPr lang="en-GB" sz="3200" b="1" dirty="0"/>
              <a:t>The ‘</a:t>
            </a:r>
            <a:r>
              <a:rPr lang="en-GB" sz="3200" b="1" dirty="0" err="1"/>
              <a:t>rhetorics</a:t>
            </a:r>
            <a:r>
              <a:rPr lang="en-GB" sz="3200" b="1" dirty="0"/>
              <a:t>’ of creativity </a:t>
            </a:r>
          </a:p>
        </p:txBody>
      </p:sp>
      <p:sp>
        <p:nvSpPr>
          <p:cNvPr id="5" name="TextBox 4"/>
          <p:cNvSpPr txBox="1"/>
          <p:nvPr/>
        </p:nvSpPr>
        <p:spPr>
          <a:xfrm>
            <a:off x="4788024" y="1556792"/>
            <a:ext cx="3960440" cy="4555093"/>
          </a:xfrm>
          <a:prstGeom prst="rect">
            <a:avLst/>
          </a:prstGeom>
          <a:noFill/>
        </p:spPr>
        <p:txBody>
          <a:bodyPr wrap="square" rtlCol="0">
            <a:spAutoFit/>
          </a:bodyPr>
          <a:lstStyle/>
          <a:p>
            <a:r>
              <a:rPr lang="en-GB" sz="1700" dirty="0"/>
              <a:t>There are a number of academic claims about the concept of creativity </a:t>
            </a:r>
          </a:p>
          <a:p>
            <a:endParaRPr lang="en-GB" sz="1700" dirty="0"/>
          </a:p>
          <a:p>
            <a:r>
              <a:rPr lang="en-GB" sz="1700" dirty="0"/>
              <a:t>The term ‘</a:t>
            </a:r>
            <a:r>
              <a:rPr lang="en-GB" sz="1700" dirty="0" err="1"/>
              <a:t>rhetorics</a:t>
            </a:r>
            <a:r>
              <a:rPr lang="en-GB" sz="1700" dirty="0"/>
              <a:t>’ relates to the views people have on creativity</a:t>
            </a:r>
          </a:p>
          <a:p>
            <a:endParaRPr lang="en-GB" sz="1700" dirty="0"/>
          </a:p>
          <a:p>
            <a:endParaRPr lang="en-GB" sz="1700" dirty="0"/>
          </a:p>
          <a:p>
            <a:pPr marL="285750" indent="-285750">
              <a:buFont typeface="Arial" panose="020B0604020202020204" pitchFamily="34" charset="0"/>
              <a:buChar char="•"/>
            </a:pPr>
            <a:r>
              <a:rPr lang="en-GB" sz="1700" dirty="0"/>
              <a:t>The creative genius</a:t>
            </a:r>
          </a:p>
          <a:p>
            <a:pPr marL="285750" indent="-285750">
              <a:buFont typeface="Arial" panose="020B0604020202020204" pitchFamily="34" charset="0"/>
              <a:buChar char="•"/>
            </a:pPr>
            <a:r>
              <a:rPr lang="en-GB" sz="1700" dirty="0"/>
              <a:t>Democratic and political creativity</a:t>
            </a:r>
          </a:p>
          <a:p>
            <a:pPr marL="285750" indent="-285750">
              <a:buFont typeface="Arial" panose="020B0604020202020204" pitchFamily="34" charset="0"/>
              <a:buChar char="•"/>
            </a:pPr>
            <a:r>
              <a:rPr lang="en-GB" sz="1700" dirty="0"/>
              <a:t>Ubiquitous creativity </a:t>
            </a:r>
          </a:p>
          <a:p>
            <a:pPr marL="285750" indent="-285750">
              <a:buFont typeface="Arial" panose="020B0604020202020204" pitchFamily="34" charset="0"/>
              <a:buChar char="•"/>
            </a:pPr>
            <a:r>
              <a:rPr lang="en-GB" sz="1700" dirty="0"/>
              <a:t>Creativity for social good</a:t>
            </a:r>
          </a:p>
          <a:p>
            <a:pPr marL="285750" indent="-285750">
              <a:buFont typeface="Arial" panose="020B0604020202020204" pitchFamily="34" charset="0"/>
              <a:buChar char="•"/>
            </a:pPr>
            <a:r>
              <a:rPr lang="en-GB" sz="1700" dirty="0"/>
              <a:t>Creativity as an economic imperative</a:t>
            </a:r>
          </a:p>
          <a:p>
            <a:pPr marL="285750" indent="-285750">
              <a:buFont typeface="Arial" panose="020B0604020202020204" pitchFamily="34" charset="0"/>
              <a:buChar char="•"/>
            </a:pPr>
            <a:r>
              <a:rPr lang="en-GB" sz="1700" dirty="0"/>
              <a:t>Play and creativity</a:t>
            </a:r>
          </a:p>
          <a:p>
            <a:pPr marL="285750" indent="-285750">
              <a:buFont typeface="Arial" panose="020B0604020202020204" pitchFamily="34" charset="0"/>
              <a:buChar char="•"/>
            </a:pPr>
            <a:r>
              <a:rPr lang="en-GB" sz="1700" dirty="0"/>
              <a:t>Creativity and cognition</a:t>
            </a:r>
          </a:p>
          <a:p>
            <a:pPr marL="285750" indent="-285750">
              <a:buFont typeface="Arial" panose="020B0604020202020204" pitchFamily="34" charset="0"/>
              <a:buChar char="•"/>
            </a:pPr>
            <a:r>
              <a:rPr lang="en-GB" sz="1700" dirty="0"/>
              <a:t>The Creative affordances of technology</a:t>
            </a:r>
          </a:p>
          <a:p>
            <a:pPr marL="285750" indent="-285750">
              <a:buFont typeface="Arial" panose="020B0604020202020204" pitchFamily="34" charset="0"/>
              <a:buChar char="•"/>
            </a:pPr>
            <a:r>
              <a:rPr lang="en-GB" sz="1700" dirty="0"/>
              <a:t>The creative classroom </a:t>
            </a:r>
          </a:p>
          <a:p>
            <a:endParaRPr lang="en-GB" dirty="0"/>
          </a:p>
        </p:txBody>
      </p:sp>
      <p:sp>
        <p:nvSpPr>
          <p:cNvPr id="6" name="TextBox 5"/>
          <p:cNvSpPr txBox="1"/>
          <p:nvPr/>
        </p:nvSpPr>
        <p:spPr>
          <a:xfrm>
            <a:off x="395536" y="1502688"/>
            <a:ext cx="4032448" cy="5078313"/>
          </a:xfrm>
          <a:prstGeom prst="rect">
            <a:avLst/>
          </a:prstGeom>
          <a:noFill/>
        </p:spPr>
        <p:txBody>
          <a:bodyPr wrap="square" rtlCol="0">
            <a:spAutoFit/>
          </a:bodyPr>
          <a:lstStyle/>
          <a:p>
            <a:r>
              <a:rPr lang="en-GB" sz="1700" dirty="0">
                <a:solidFill>
                  <a:srgbClr val="00B050"/>
                </a:solidFill>
              </a:rPr>
              <a:t>Mae </a:t>
            </a:r>
            <a:r>
              <a:rPr lang="en-GB" sz="1700" dirty="0" err="1">
                <a:solidFill>
                  <a:srgbClr val="00B050"/>
                </a:solidFill>
              </a:rPr>
              <a:t>nifer</a:t>
            </a:r>
            <a:r>
              <a:rPr lang="en-GB" sz="1700" dirty="0">
                <a:solidFill>
                  <a:srgbClr val="00B050"/>
                </a:solidFill>
              </a:rPr>
              <a:t> o </a:t>
            </a:r>
            <a:r>
              <a:rPr lang="en-GB" sz="1700" dirty="0" err="1">
                <a:solidFill>
                  <a:srgbClr val="00B050"/>
                </a:solidFill>
              </a:rPr>
              <a:t>honiadau</a:t>
            </a:r>
            <a:r>
              <a:rPr lang="en-GB" sz="1700" dirty="0">
                <a:solidFill>
                  <a:srgbClr val="00B050"/>
                </a:solidFill>
              </a:rPr>
              <a:t> academaidd am y </a:t>
            </a:r>
            <a:r>
              <a:rPr lang="en-GB" sz="1700" dirty="0" err="1">
                <a:solidFill>
                  <a:srgbClr val="00B050"/>
                </a:solidFill>
              </a:rPr>
              <a:t>cysyniad</a:t>
            </a:r>
            <a:r>
              <a:rPr lang="en-GB" sz="1700" dirty="0">
                <a:solidFill>
                  <a:srgbClr val="00B050"/>
                </a:solidFill>
              </a:rPr>
              <a:t> o </a:t>
            </a:r>
            <a:r>
              <a:rPr lang="en-GB" sz="1700" dirty="0" err="1">
                <a:solidFill>
                  <a:srgbClr val="00B050"/>
                </a:solidFill>
              </a:rPr>
              <a:t>greadigrwydd</a:t>
            </a:r>
            <a:r>
              <a:rPr lang="en-GB" sz="1700" dirty="0">
                <a:solidFill>
                  <a:srgbClr val="00B050"/>
                </a:solidFill>
              </a:rPr>
              <a:t> </a:t>
            </a:r>
          </a:p>
          <a:p>
            <a:endParaRPr lang="en-GB" sz="1700" dirty="0">
              <a:solidFill>
                <a:srgbClr val="00B050"/>
              </a:solidFill>
            </a:endParaRPr>
          </a:p>
          <a:p>
            <a:r>
              <a:rPr lang="en-GB" sz="1700" dirty="0">
                <a:solidFill>
                  <a:srgbClr val="00B050"/>
                </a:solidFill>
              </a:rPr>
              <a:t>Mae’r term '</a:t>
            </a:r>
            <a:r>
              <a:rPr lang="en-GB" sz="1700" dirty="0" err="1">
                <a:solidFill>
                  <a:srgbClr val="00B050"/>
                </a:solidFill>
              </a:rPr>
              <a:t>rhethreg</a:t>
            </a:r>
            <a:r>
              <a:rPr lang="en-GB" sz="1700" dirty="0">
                <a:solidFill>
                  <a:srgbClr val="00B050"/>
                </a:solidFill>
              </a:rPr>
              <a:t>' yn ymwneud </a:t>
            </a:r>
            <a:r>
              <a:rPr lang="en-GB" sz="1700" dirty="0" err="1">
                <a:solidFill>
                  <a:srgbClr val="00B050"/>
                </a:solidFill>
              </a:rPr>
              <a:t>â'r</a:t>
            </a:r>
            <a:r>
              <a:rPr lang="en-GB" sz="1700" dirty="0">
                <a:solidFill>
                  <a:srgbClr val="00B050"/>
                </a:solidFill>
              </a:rPr>
              <a:t> safbwyntiau sydd gan </a:t>
            </a:r>
            <a:r>
              <a:rPr lang="en-GB" sz="1700" dirty="0" err="1">
                <a:solidFill>
                  <a:srgbClr val="00B050"/>
                </a:solidFill>
              </a:rPr>
              <a:t>bobl</a:t>
            </a:r>
            <a:r>
              <a:rPr lang="en-GB" sz="1700" dirty="0">
                <a:solidFill>
                  <a:srgbClr val="00B050"/>
                </a:solidFill>
              </a:rPr>
              <a:t> am </a:t>
            </a:r>
            <a:r>
              <a:rPr lang="en-GB" sz="1700" dirty="0" err="1">
                <a:solidFill>
                  <a:srgbClr val="00B050"/>
                </a:solidFill>
              </a:rPr>
              <a:t>greadigrwydd</a:t>
            </a:r>
            <a:endParaRPr lang="en-GB" sz="1700" dirty="0">
              <a:solidFill>
                <a:srgbClr val="00B050"/>
              </a:solidFill>
            </a:endParaRPr>
          </a:p>
          <a:p>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Yr</a:t>
            </a:r>
            <a:r>
              <a:rPr lang="en-GB" sz="1700" dirty="0">
                <a:solidFill>
                  <a:srgbClr val="00B050"/>
                </a:solidFill>
              </a:rPr>
              <a:t> </a:t>
            </a:r>
            <a:r>
              <a:rPr lang="en-GB" sz="1700" dirty="0" err="1">
                <a:solidFill>
                  <a:srgbClr val="00B050"/>
                </a:solidFill>
              </a:rPr>
              <a:t>athrylith</a:t>
            </a:r>
            <a:r>
              <a:rPr lang="en-GB" sz="1700" dirty="0">
                <a:solidFill>
                  <a:srgbClr val="00B050"/>
                </a:solidFill>
              </a:rPr>
              <a:t> </a:t>
            </a:r>
            <a:r>
              <a:rPr lang="en-GB" sz="1700" dirty="0" err="1">
                <a:solidFill>
                  <a:srgbClr val="00B050"/>
                </a:solidFill>
              </a:rPr>
              <a:t>greadigol</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Creadigrwydd</a:t>
            </a:r>
            <a:r>
              <a:rPr lang="en-GB" sz="1700" dirty="0">
                <a:solidFill>
                  <a:srgbClr val="00B050"/>
                </a:solidFill>
              </a:rPr>
              <a:t> </a:t>
            </a:r>
            <a:r>
              <a:rPr lang="en-GB" sz="1700" dirty="0" err="1">
                <a:solidFill>
                  <a:srgbClr val="00B050"/>
                </a:solidFill>
              </a:rPr>
              <a:t>democrataidd</a:t>
            </a:r>
            <a:r>
              <a:rPr lang="en-GB" sz="1700" dirty="0">
                <a:solidFill>
                  <a:srgbClr val="00B050"/>
                </a:solidFill>
              </a:rPr>
              <a:t> a </a:t>
            </a:r>
            <a:r>
              <a:rPr lang="en-GB" sz="1700" dirty="0" err="1">
                <a:solidFill>
                  <a:srgbClr val="00B050"/>
                </a:solidFill>
              </a:rPr>
              <a:t>gwleidyddol</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Creadigrwydd</a:t>
            </a:r>
            <a:r>
              <a:rPr lang="en-GB" sz="1700" dirty="0">
                <a:solidFill>
                  <a:srgbClr val="00B050"/>
                </a:solidFill>
              </a:rPr>
              <a:t> </a:t>
            </a:r>
            <a:r>
              <a:rPr lang="en-GB" sz="1700" dirty="0" err="1">
                <a:solidFill>
                  <a:srgbClr val="00B050"/>
                </a:solidFill>
              </a:rPr>
              <a:t>hollbresennol</a:t>
            </a:r>
            <a:r>
              <a:rPr lang="en-GB" sz="1700" dirty="0">
                <a:solidFill>
                  <a:srgbClr val="00B050"/>
                </a:solidFill>
              </a:rPr>
              <a:t> </a:t>
            </a:r>
          </a:p>
          <a:p>
            <a:pPr marL="285750" indent="-285750">
              <a:buFont typeface="Arial" panose="020B0604020202020204" pitchFamily="34" charset="0"/>
              <a:buChar char="•"/>
            </a:pPr>
            <a:r>
              <a:rPr lang="en-GB" sz="1700" dirty="0" err="1">
                <a:solidFill>
                  <a:srgbClr val="00B050"/>
                </a:solidFill>
              </a:rPr>
              <a:t>Creadigrwydd</a:t>
            </a:r>
            <a:r>
              <a:rPr lang="en-GB" sz="1700" dirty="0">
                <a:solidFill>
                  <a:srgbClr val="00B050"/>
                </a:solidFill>
              </a:rPr>
              <a:t> </a:t>
            </a:r>
            <a:r>
              <a:rPr lang="en-GB" sz="1700" dirty="0" err="1">
                <a:solidFill>
                  <a:srgbClr val="00B050"/>
                </a:solidFill>
              </a:rPr>
              <a:t>er</a:t>
            </a:r>
            <a:r>
              <a:rPr lang="en-GB" sz="1700" dirty="0">
                <a:solidFill>
                  <a:srgbClr val="00B050"/>
                </a:solidFill>
              </a:rPr>
              <a:t> </a:t>
            </a:r>
            <a:r>
              <a:rPr lang="en-GB" sz="1700" dirty="0" err="1">
                <a:solidFill>
                  <a:srgbClr val="00B050"/>
                </a:solidFill>
              </a:rPr>
              <a:t>lles</a:t>
            </a:r>
            <a:r>
              <a:rPr lang="en-GB" sz="1700" dirty="0">
                <a:solidFill>
                  <a:srgbClr val="00B050"/>
                </a:solidFill>
              </a:rPr>
              <a:t> </a:t>
            </a:r>
            <a:r>
              <a:rPr lang="en-GB" sz="1700" dirty="0" err="1">
                <a:solidFill>
                  <a:srgbClr val="00B050"/>
                </a:solidFill>
              </a:rPr>
              <a:t>cymdeithasol</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Creadigrwydd</a:t>
            </a:r>
            <a:r>
              <a:rPr lang="en-GB" sz="1700" dirty="0">
                <a:solidFill>
                  <a:srgbClr val="00B050"/>
                </a:solidFill>
              </a:rPr>
              <a:t> fel </a:t>
            </a:r>
            <a:r>
              <a:rPr lang="en-GB" sz="1700" dirty="0" err="1">
                <a:solidFill>
                  <a:srgbClr val="00B050"/>
                </a:solidFill>
              </a:rPr>
              <a:t>rheidrwydd</a:t>
            </a:r>
            <a:r>
              <a:rPr lang="en-GB" sz="1700" dirty="0">
                <a:solidFill>
                  <a:srgbClr val="00B050"/>
                </a:solidFill>
              </a:rPr>
              <a:t> </a:t>
            </a:r>
            <a:r>
              <a:rPr lang="en-GB" sz="1700" dirty="0" err="1">
                <a:solidFill>
                  <a:srgbClr val="00B050"/>
                </a:solidFill>
              </a:rPr>
              <a:t>economaidd</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Chwarae</a:t>
            </a:r>
            <a:r>
              <a:rPr lang="en-GB" sz="1700" dirty="0">
                <a:solidFill>
                  <a:srgbClr val="00B050"/>
                </a:solidFill>
              </a:rPr>
              <a:t> a </a:t>
            </a:r>
            <a:r>
              <a:rPr lang="en-GB" sz="1700" dirty="0" err="1">
                <a:solidFill>
                  <a:srgbClr val="00B050"/>
                </a:solidFill>
              </a:rPr>
              <a:t>chreadigrwydd</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Creadigrwydd</a:t>
            </a:r>
            <a:r>
              <a:rPr lang="en-GB" sz="1700" dirty="0">
                <a:solidFill>
                  <a:srgbClr val="00B050"/>
                </a:solidFill>
              </a:rPr>
              <a:t> a </a:t>
            </a:r>
            <a:r>
              <a:rPr lang="en-GB" sz="1700" dirty="0" err="1">
                <a:solidFill>
                  <a:srgbClr val="00B050"/>
                </a:solidFill>
              </a:rPr>
              <a:t>gwybyddiaeth</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Fforddiadwyedd</a:t>
            </a:r>
            <a:r>
              <a:rPr lang="en-GB" sz="1700" dirty="0">
                <a:solidFill>
                  <a:srgbClr val="00B050"/>
                </a:solidFill>
              </a:rPr>
              <a:t> </a:t>
            </a:r>
            <a:r>
              <a:rPr lang="en-GB" sz="1700" dirty="0" err="1">
                <a:solidFill>
                  <a:srgbClr val="00B050"/>
                </a:solidFill>
              </a:rPr>
              <a:t>creadigol</a:t>
            </a:r>
            <a:r>
              <a:rPr lang="en-GB" sz="1700" dirty="0">
                <a:solidFill>
                  <a:srgbClr val="00B050"/>
                </a:solidFill>
              </a:rPr>
              <a:t> </a:t>
            </a:r>
            <a:r>
              <a:rPr lang="en-GB" sz="1700" dirty="0" err="1">
                <a:solidFill>
                  <a:srgbClr val="00B050"/>
                </a:solidFill>
              </a:rPr>
              <a:t>technoleg</a:t>
            </a:r>
            <a:endParaRPr lang="en-GB" sz="1700" dirty="0">
              <a:solidFill>
                <a:srgbClr val="00B050"/>
              </a:solidFill>
            </a:endParaRPr>
          </a:p>
          <a:p>
            <a:pPr marL="285750" indent="-285750">
              <a:buFont typeface="Arial" panose="020B0604020202020204" pitchFamily="34" charset="0"/>
              <a:buChar char="•"/>
            </a:pPr>
            <a:r>
              <a:rPr lang="en-GB" sz="1700" dirty="0" err="1">
                <a:solidFill>
                  <a:srgbClr val="00B050"/>
                </a:solidFill>
              </a:rPr>
              <a:t>Yr</a:t>
            </a:r>
            <a:r>
              <a:rPr lang="en-GB" sz="1700" dirty="0">
                <a:solidFill>
                  <a:srgbClr val="00B050"/>
                </a:solidFill>
              </a:rPr>
              <a:t> </a:t>
            </a:r>
            <a:r>
              <a:rPr lang="en-GB" sz="1700" dirty="0" err="1">
                <a:solidFill>
                  <a:srgbClr val="00B050"/>
                </a:solidFill>
              </a:rPr>
              <a:t>ystafell</a:t>
            </a:r>
            <a:r>
              <a:rPr lang="en-GB" sz="1700" dirty="0">
                <a:solidFill>
                  <a:srgbClr val="00B050"/>
                </a:solidFill>
              </a:rPr>
              <a:t> </a:t>
            </a:r>
            <a:r>
              <a:rPr lang="en-GB" sz="1700" dirty="0" err="1">
                <a:solidFill>
                  <a:srgbClr val="00B050"/>
                </a:solidFill>
              </a:rPr>
              <a:t>ddosbarth</a:t>
            </a:r>
            <a:r>
              <a:rPr lang="en-GB" sz="1700" dirty="0">
                <a:solidFill>
                  <a:srgbClr val="00B050"/>
                </a:solidFill>
              </a:rPr>
              <a:t> </a:t>
            </a:r>
            <a:r>
              <a:rPr lang="en-GB" sz="1700" dirty="0" err="1">
                <a:solidFill>
                  <a:srgbClr val="00B050"/>
                </a:solidFill>
              </a:rPr>
              <a:t>greadigol</a:t>
            </a:r>
            <a:r>
              <a:rPr lang="en-GB" sz="1700" dirty="0">
                <a:solidFill>
                  <a:srgbClr val="00B050"/>
                </a:solidFill>
              </a:rPr>
              <a:t> </a:t>
            </a:r>
          </a:p>
          <a:p>
            <a:endParaRPr lang="en-GB" dirty="0"/>
          </a:p>
        </p:txBody>
      </p:sp>
      <p:pic>
        <p:nvPicPr>
          <p:cNvPr id="2" name="Picture 1" descr="Clipart Panda - Free Clipart Imag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6216" y="216592"/>
            <a:ext cx="1503884" cy="1296348"/>
          </a:xfrm>
          <a:prstGeom prst="rect">
            <a:avLst/>
          </a:prstGeom>
        </p:spPr>
      </p:pic>
    </p:spTree>
    <p:extLst>
      <p:ext uri="{BB962C8B-B14F-4D97-AF65-F5344CB8AC3E}">
        <p14:creationId xmlns:p14="http://schemas.microsoft.com/office/powerpoint/2010/main" val="2953424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07704" y="404664"/>
            <a:ext cx="5040560" cy="1077218"/>
          </a:xfrm>
          <a:prstGeom prst="rect">
            <a:avLst/>
          </a:prstGeom>
          <a:noFill/>
        </p:spPr>
        <p:txBody>
          <a:bodyPr wrap="square" rtlCol="0">
            <a:spAutoFit/>
          </a:bodyPr>
          <a:lstStyle/>
          <a:p>
            <a:pPr algn="ctr"/>
            <a:r>
              <a:rPr lang="en-GB" sz="3200" b="1" dirty="0" err="1">
                <a:solidFill>
                  <a:srgbClr val="00B050"/>
                </a:solidFill>
              </a:rPr>
              <a:t>Yr</a:t>
            </a:r>
            <a:r>
              <a:rPr lang="en-GB" sz="3200" b="1" dirty="0">
                <a:solidFill>
                  <a:srgbClr val="00B050"/>
                </a:solidFill>
              </a:rPr>
              <a:t> </a:t>
            </a:r>
            <a:r>
              <a:rPr lang="en-GB" sz="3200" b="1" dirty="0" err="1">
                <a:solidFill>
                  <a:srgbClr val="00B050"/>
                </a:solidFill>
              </a:rPr>
              <a:t>athrylith</a:t>
            </a:r>
            <a:r>
              <a:rPr lang="en-GB" sz="3200" b="1" dirty="0">
                <a:solidFill>
                  <a:srgbClr val="00B050"/>
                </a:solidFill>
              </a:rPr>
              <a:t> </a:t>
            </a:r>
            <a:r>
              <a:rPr lang="en-GB" sz="3200" b="1" dirty="0" err="1">
                <a:solidFill>
                  <a:srgbClr val="00B050"/>
                </a:solidFill>
              </a:rPr>
              <a:t>greadigol</a:t>
            </a:r>
            <a:endParaRPr lang="en-GB" sz="3200" b="1" dirty="0">
              <a:solidFill>
                <a:srgbClr val="00B050"/>
              </a:solidFill>
            </a:endParaRPr>
          </a:p>
          <a:p>
            <a:pPr algn="ctr"/>
            <a:r>
              <a:rPr lang="en-GB" sz="3200" b="1" dirty="0"/>
              <a:t> The creative genius </a:t>
            </a:r>
          </a:p>
        </p:txBody>
      </p:sp>
      <p:sp>
        <p:nvSpPr>
          <p:cNvPr id="5" name="TextBox 4"/>
          <p:cNvSpPr txBox="1"/>
          <p:nvPr/>
        </p:nvSpPr>
        <p:spPr>
          <a:xfrm>
            <a:off x="251520" y="1481882"/>
            <a:ext cx="4392488" cy="6155531"/>
          </a:xfrm>
          <a:prstGeom prst="rect">
            <a:avLst/>
          </a:prstGeom>
          <a:noFill/>
        </p:spPr>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solidFill>
                  <a:srgbClr val="00B050"/>
                </a:solidFill>
              </a:rPr>
              <a:t>Ar</a:t>
            </a:r>
            <a:r>
              <a:rPr lang="en-GB" sz="1600" dirty="0">
                <a:solidFill>
                  <a:srgbClr val="00B050"/>
                </a:solidFill>
              </a:rPr>
              <a:t> </a:t>
            </a:r>
            <a:r>
              <a:rPr lang="en-GB" sz="1600" dirty="0" err="1">
                <a:solidFill>
                  <a:srgbClr val="00B050"/>
                </a:solidFill>
              </a:rPr>
              <a:t>ôl</a:t>
            </a:r>
            <a:r>
              <a:rPr lang="en-GB" sz="1600" dirty="0">
                <a:solidFill>
                  <a:srgbClr val="00B050"/>
                </a:solidFill>
              </a:rPr>
              <a:t> y 18fed </a:t>
            </a:r>
            <a:r>
              <a:rPr lang="en-GB" sz="1600" dirty="0" err="1">
                <a:solidFill>
                  <a:srgbClr val="00B050"/>
                </a:solidFill>
              </a:rPr>
              <a:t>ganrif</a:t>
            </a:r>
            <a:r>
              <a:rPr lang="en-GB" sz="1600" dirty="0">
                <a:solidFill>
                  <a:srgbClr val="00B050"/>
                </a:solidFill>
              </a:rPr>
              <a:t> </a:t>
            </a:r>
            <a:r>
              <a:rPr lang="en-GB" sz="1600" dirty="0" err="1">
                <a:solidFill>
                  <a:srgbClr val="00B050"/>
                </a:solidFill>
              </a:rPr>
              <a:t>roedd</a:t>
            </a:r>
            <a:r>
              <a:rPr lang="en-GB" sz="1600" dirty="0">
                <a:solidFill>
                  <a:srgbClr val="00B050"/>
                </a:solidFill>
              </a:rPr>
              <a:t> y term '</a:t>
            </a:r>
            <a:r>
              <a:rPr lang="en-GB" sz="1600" dirty="0" err="1">
                <a:solidFill>
                  <a:srgbClr val="00B050"/>
                </a:solidFill>
              </a:rPr>
              <a:t>creadigol</a:t>
            </a:r>
            <a:r>
              <a:rPr lang="en-GB" sz="1600" dirty="0">
                <a:solidFill>
                  <a:srgbClr val="00B050"/>
                </a:solidFill>
              </a:rPr>
              <a:t>' nid yn unig yn berthnasol </a:t>
            </a:r>
            <a:r>
              <a:rPr lang="en-GB" sz="1600" dirty="0" err="1">
                <a:solidFill>
                  <a:srgbClr val="00B050"/>
                </a:solidFill>
              </a:rPr>
              <a:t>i</a:t>
            </a:r>
            <a:r>
              <a:rPr lang="en-GB" sz="1600" dirty="0">
                <a:solidFill>
                  <a:srgbClr val="00B050"/>
                </a:solidFill>
              </a:rPr>
              <a:t> </a:t>
            </a:r>
            <a:r>
              <a:rPr lang="en-GB" sz="1600" dirty="0" err="1">
                <a:solidFill>
                  <a:srgbClr val="00B050"/>
                </a:solidFill>
              </a:rPr>
              <a:t>Dduw</a:t>
            </a:r>
            <a:r>
              <a:rPr lang="en-GB" sz="1600" dirty="0">
                <a:solidFill>
                  <a:srgbClr val="00B050"/>
                </a:solidFill>
              </a:rPr>
              <a:t> (y </a:t>
            </a:r>
            <a:r>
              <a:rPr lang="en-GB" sz="1600" dirty="0" err="1">
                <a:solidFill>
                  <a:srgbClr val="00B050"/>
                </a:solidFill>
              </a:rPr>
              <a:t>creawdwr</a:t>
            </a:r>
            <a:r>
              <a:rPr lang="en-GB" sz="1600" dirty="0">
                <a:solidFill>
                  <a:srgbClr val="00B050"/>
                </a:solidFill>
              </a:rPr>
              <a:t>) ond </a:t>
            </a:r>
            <a:r>
              <a:rPr lang="en-GB" sz="1600" dirty="0" err="1">
                <a:solidFill>
                  <a:srgbClr val="00B050"/>
                </a:solidFill>
              </a:rPr>
              <a:t>i</a:t>
            </a:r>
            <a:r>
              <a:rPr lang="en-GB" sz="1600" dirty="0">
                <a:solidFill>
                  <a:srgbClr val="00B050"/>
                </a:solidFill>
              </a:rPr>
              <a:t> </a:t>
            </a:r>
            <a:r>
              <a:rPr lang="en-GB" sz="1600" dirty="0" err="1">
                <a:solidFill>
                  <a:srgbClr val="00B050"/>
                </a:solidFill>
              </a:rPr>
              <a:t>artistiaid</a:t>
            </a:r>
            <a:r>
              <a:rPr lang="en-GB" sz="1600" dirty="0">
                <a:solidFill>
                  <a:srgbClr val="00B050"/>
                </a:solidFill>
              </a:rPr>
              <a:t> </a:t>
            </a:r>
            <a:r>
              <a:rPr lang="en-GB" sz="1600" dirty="0" err="1">
                <a:solidFill>
                  <a:srgbClr val="00B050"/>
                </a:solidFill>
              </a:rPr>
              <a:t>dynol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a:solidFill>
                  <a:srgbClr val="00B050"/>
                </a:solidFill>
              </a:rPr>
              <a:t>Gwelir </a:t>
            </a:r>
            <a:r>
              <a:rPr lang="en-GB" sz="1600" dirty="0" err="1">
                <a:solidFill>
                  <a:srgbClr val="00B050"/>
                </a:solidFill>
              </a:rPr>
              <a:t>creadigrwydd</a:t>
            </a:r>
            <a:r>
              <a:rPr lang="en-GB" sz="1600" dirty="0">
                <a:solidFill>
                  <a:srgbClr val="00B050"/>
                </a:solidFill>
              </a:rPr>
              <a:t> fel </a:t>
            </a:r>
            <a:r>
              <a:rPr lang="en-GB" sz="1600" dirty="0" err="1">
                <a:solidFill>
                  <a:srgbClr val="00B050"/>
                </a:solidFill>
              </a:rPr>
              <a:t>ansawdd</a:t>
            </a:r>
            <a:r>
              <a:rPr lang="en-GB" sz="1600" dirty="0">
                <a:solidFill>
                  <a:srgbClr val="00B050"/>
                </a:solidFill>
              </a:rPr>
              <a:t> </a:t>
            </a:r>
            <a:r>
              <a:rPr lang="en-GB" sz="1600" dirty="0" err="1">
                <a:solidFill>
                  <a:srgbClr val="00B050"/>
                </a:solidFill>
              </a:rPr>
              <a:t>i</a:t>
            </a:r>
            <a:r>
              <a:rPr lang="en-GB" sz="1600" dirty="0">
                <a:solidFill>
                  <a:srgbClr val="00B050"/>
                </a:solidFill>
              </a:rPr>
              <a:t> </a:t>
            </a:r>
            <a:r>
              <a:rPr lang="en-GB" sz="1600" dirty="0" err="1">
                <a:solidFill>
                  <a:srgbClr val="00B050"/>
                </a:solidFill>
              </a:rPr>
              <a:t>ychydig</a:t>
            </a:r>
            <a:r>
              <a:rPr lang="en-GB" sz="1600" dirty="0">
                <a:solidFill>
                  <a:srgbClr val="00B050"/>
                </a:solidFill>
              </a:rPr>
              <a:t> o </a:t>
            </a:r>
            <a:r>
              <a:rPr lang="en-GB" sz="1600" dirty="0" err="1">
                <a:solidFill>
                  <a:srgbClr val="00B050"/>
                </a:solidFill>
              </a:rPr>
              <a:t>unigolion</a:t>
            </a:r>
            <a:r>
              <a:rPr lang="en-GB" sz="1600" dirty="0">
                <a:solidFill>
                  <a:srgbClr val="00B050"/>
                </a:solidFill>
              </a:rPr>
              <a:t> </a:t>
            </a:r>
            <a:r>
              <a:rPr lang="en-GB" sz="1600" dirty="0" err="1">
                <a:solidFill>
                  <a:srgbClr val="00B050"/>
                </a:solidFill>
              </a:rPr>
              <a:t>addysgedig</a:t>
            </a:r>
            <a:r>
              <a:rPr lang="en-GB" sz="1600" dirty="0">
                <a:solidFill>
                  <a:srgbClr val="00B050"/>
                </a:solidFill>
              </a:rPr>
              <a:t> a </a:t>
            </a:r>
            <a:r>
              <a:rPr lang="en-GB" sz="1600" dirty="0" err="1">
                <a:solidFill>
                  <a:srgbClr val="00B050"/>
                </a:solidFill>
              </a:rPr>
              <a:t>disgybledig</a:t>
            </a:r>
            <a:r>
              <a:rPr lang="en-GB" sz="1600" dirty="0">
                <a:solidFill>
                  <a:srgbClr val="00B050"/>
                </a:solidFill>
              </a:rPr>
              <a:t> iawn </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Prin</a:t>
            </a:r>
            <a:r>
              <a:rPr lang="en-GB" sz="1600" dirty="0">
                <a:solidFill>
                  <a:srgbClr val="00B050"/>
                </a:solidFill>
              </a:rPr>
              <a:t> yw'r </a:t>
            </a:r>
            <a:r>
              <a:rPr lang="en-GB" sz="1600" dirty="0" err="1">
                <a:solidFill>
                  <a:srgbClr val="00B050"/>
                </a:solidFill>
              </a:rPr>
              <a:t>addysgwyr</a:t>
            </a:r>
            <a:r>
              <a:rPr lang="en-GB" sz="1600" dirty="0">
                <a:solidFill>
                  <a:srgbClr val="00B050"/>
                </a:solidFill>
              </a:rPr>
              <a:t> sydd am </a:t>
            </a:r>
            <a:r>
              <a:rPr lang="en-GB" sz="1600" dirty="0" err="1">
                <a:solidFill>
                  <a:srgbClr val="00B050"/>
                </a:solidFill>
              </a:rPr>
              <a:t>hyrwyddo'r</a:t>
            </a:r>
            <a:r>
              <a:rPr lang="en-GB" sz="1600" dirty="0">
                <a:solidFill>
                  <a:srgbClr val="00B050"/>
                </a:solidFill>
              </a:rPr>
              <a:t> model hwn o </a:t>
            </a:r>
            <a:r>
              <a:rPr lang="en-GB" sz="1600" dirty="0" err="1">
                <a:solidFill>
                  <a:srgbClr val="00B050"/>
                </a:solidFill>
              </a:rPr>
              <a:t>athrylith</a:t>
            </a:r>
            <a:r>
              <a:rPr lang="en-GB" sz="1600" dirty="0">
                <a:solidFill>
                  <a:srgbClr val="00B050"/>
                </a:solidFill>
              </a:rPr>
              <a:t> </a:t>
            </a:r>
            <a:r>
              <a:rPr lang="en-GB" sz="1600" dirty="0" err="1">
                <a:solidFill>
                  <a:srgbClr val="00B050"/>
                </a:solidFill>
              </a:rPr>
              <a:t>greadigol</a:t>
            </a:r>
            <a:r>
              <a:rPr lang="en-GB" sz="1600" dirty="0">
                <a:solidFill>
                  <a:srgbClr val="00B050"/>
                </a:solidFill>
              </a:rPr>
              <a:t> </a:t>
            </a:r>
            <a:r>
              <a:rPr lang="en-GB" sz="1600" dirty="0" err="1">
                <a:solidFill>
                  <a:srgbClr val="00B050"/>
                </a:solidFill>
              </a:rPr>
              <a:t>unigol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r>
              <a:rPr lang="en-GB" sz="1600" b="1" u="sng" dirty="0" err="1">
                <a:solidFill>
                  <a:srgbClr val="00B050"/>
                </a:solidFill>
              </a:rPr>
              <a:t>Meddyliwr</a:t>
            </a:r>
            <a:r>
              <a:rPr lang="en-GB" sz="1600" b="1" u="sng" dirty="0">
                <a:solidFill>
                  <a:srgbClr val="00B050"/>
                </a:solidFill>
              </a:rPr>
              <a:t> </a:t>
            </a:r>
            <a:r>
              <a:rPr lang="en-GB" sz="1600" b="1" u="sng" dirty="0" err="1">
                <a:solidFill>
                  <a:srgbClr val="00B050"/>
                </a:solidFill>
              </a:rPr>
              <a:t>allweddol</a:t>
            </a:r>
            <a:r>
              <a:rPr lang="en-GB" sz="1600" dirty="0">
                <a:solidFill>
                  <a:srgbClr val="00B050"/>
                </a:solidFill>
              </a:rPr>
              <a:t>: Roger Scruton – </a:t>
            </a:r>
            <a:r>
              <a:rPr lang="en-GB" sz="1600" dirty="0" err="1">
                <a:solidFill>
                  <a:srgbClr val="00B050"/>
                </a:solidFill>
              </a:rPr>
              <a:t>Athronydd</a:t>
            </a:r>
            <a:r>
              <a:rPr lang="en-GB" sz="1600" dirty="0">
                <a:solidFill>
                  <a:srgbClr val="00B050"/>
                </a:solidFill>
              </a:rPr>
              <a:t> </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Credwr</a:t>
            </a:r>
            <a:r>
              <a:rPr lang="en-GB" sz="1600" dirty="0">
                <a:solidFill>
                  <a:srgbClr val="00B050"/>
                </a:solidFill>
              </a:rPr>
              <a:t> mewn </a:t>
            </a:r>
            <a:r>
              <a:rPr lang="en-GB" sz="1600" dirty="0" err="1">
                <a:solidFill>
                  <a:srgbClr val="00B050"/>
                </a:solidFill>
              </a:rPr>
              <a:t>celfyddyd</a:t>
            </a:r>
            <a:r>
              <a:rPr lang="en-GB" sz="1600" dirty="0">
                <a:solidFill>
                  <a:srgbClr val="00B050"/>
                </a:solidFill>
              </a:rPr>
              <a:t> gain 'go iawn'</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Beirniadodd</a:t>
            </a:r>
            <a:r>
              <a:rPr lang="en-GB" sz="1600" dirty="0">
                <a:solidFill>
                  <a:srgbClr val="00B050"/>
                </a:solidFill>
              </a:rPr>
              <a:t> </a:t>
            </a:r>
            <a:r>
              <a:rPr lang="en-GB" sz="1600" dirty="0" err="1">
                <a:solidFill>
                  <a:srgbClr val="00B050"/>
                </a:solidFill>
              </a:rPr>
              <a:t>adroddiad</a:t>
            </a:r>
            <a:r>
              <a:rPr lang="en-GB" sz="1600" dirty="0">
                <a:solidFill>
                  <a:srgbClr val="00B050"/>
                </a:solidFill>
              </a:rPr>
              <a:t> </a:t>
            </a:r>
            <a:r>
              <a:rPr lang="en-GB" sz="1600" dirty="0" err="1">
                <a:solidFill>
                  <a:srgbClr val="00B050"/>
                </a:solidFill>
              </a:rPr>
              <a:t>Plowden</a:t>
            </a:r>
            <a:r>
              <a:rPr lang="en-GB" sz="1600" dirty="0">
                <a:solidFill>
                  <a:srgbClr val="00B050"/>
                </a:solidFill>
              </a:rPr>
              <a:t> – </a:t>
            </a:r>
            <a:r>
              <a:rPr lang="en-GB" sz="1600" dirty="0" err="1">
                <a:solidFill>
                  <a:srgbClr val="00B050"/>
                </a:solidFill>
              </a:rPr>
              <a:t>credai</a:t>
            </a:r>
            <a:r>
              <a:rPr lang="en-GB" sz="1600" dirty="0">
                <a:solidFill>
                  <a:srgbClr val="00B050"/>
                </a:solidFill>
              </a:rPr>
              <a:t> </a:t>
            </a:r>
            <a:r>
              <a:rPr lang="en-GB" sz="1600" dirty="0" err="1">
                <a:solidFill>
                  <a:srgbClr val="00B050"/>
                </a:solidFill>
              </a:rPr>
              <a:t>mai</a:t>
            </a:r>
            <a:r>
              <a:rPr lang="en-GB" sz="1600" dirty="0">
                <a:solidFill>
                  <a:srgbClr val="00B050"/>
                </a:solidFill>
              </a:rPr>
              <a:t> </a:t>
            </a:r>
            <a:r>
              <a:rPr lang="en-GB" sz="1600" dirty="0" err="1">
                <a:solidFill>
                  <a:srgbClr val="00B050"/>
                </a:solidFill>
              </a:rPr>
              <a:t>diben</a:t>
            </a:r>
            <a:r>
              <a:rPr lang="en-GB" sz="1600" dirty="0">
                <a:solidFill>
                  <a:srgbClr val="00B050"/>
                </a:solidFill>
              </a:rPr>
              <a:t> </a:t>
            </a:r>
            <a:r>
              <a:rPr lang="en-GB" sz="1600" dirty="0" err="1">
                <a:solidFill>
                  <a:srgbClr val="00B050"/>
                </a:solidFill>
              </a:rPr>
              <a:t>addysg</a:t>
            </a:r>
            <a:r>
              <a:rPr lang="en-GB" sz="1600" dirty="0">
                <a:solidFill>
                  <a:srgbClr val="00B050"/>
                </a:solidFill>
              </a:rPr>
              <a:t> oedd </a:t>
            </a:r>
            <a:r>
              <a:rPr lang="en-GB" sz="1600" dirty="0" err="1">
                <a:solidFill>
                  <a:srgbClr val="00B050"/>
                </a:solidFill>
              </a:rPr>
              <a:t>gwireddu</a:t>
            </a:r>
            <a:r>
              <a:rPr lang="en-GB" sz="1600" dirty="0">
                <a:solidFill>
                  <a:srgbClr val="00B050"/>
                </a:solidFill>
              </a:rPr>
              <a:t> </a:t>
            </a:r>
            <a:r>
              <a:rPr lang="en-GB" sz="1600" dirty="0" err="1">
                <a:solidFill>
                  <a:srgbClr val="00B050"/>
                </a:solidFill>
              </a:rPr>
              <a:t>potensial</a:t>
            </a:r>
            <a:r>
              <a:rPr lang="en-GB" sz="1600" dirty="0">
                <a:solidFill>
                  <a:srgbClr val="00B050"/>
                </a:solidFill>
              </a:rPr>
              <a:t> </a:t>
            </a:r>
            <a:r>
              <a:rPr lang="en-GB" sz="1600" dirty="0" err="1">
                <a:solidFill>
                  <a:srgbClr val="00B050"/>
                </a:solidFill>
              </a:rPr>
              <a:t>pob</a:t>
            </a:r>
            <a:r>
              <a:rPr lang="en-GB" sz="1600" dirty="0">
                <a:solidFill>
                  <a:srgbClr val="00B050"/>
                </a:solidFill>
              </a:rPr>
              <a:t> </a:t>
            </a:r>
            <a:r>
              <a:rPr lang="en-GB" sz="1600" dirty="0" err="1">
                <a:solidFill>
                  <a:srgbClr val="00B050"/>
                </a:solidFill>
              </a:rPr>
              <a:t>plentyn</a:t>
            </a:r>
            <a:r>
              <a:rPr lang="en-GB" sz="1600" dirty="0">
                <a:solidFill>
                  <a:srgbClr val="00B050"/>
                </a:solidFill>
              </a:rPr>
              <a:t> drwy </a:t>
            </a:r>
            <a:r>
              <a:rPr lang="en-GB" sz="1600" dirty="0" err="1">
                <a:solidFill>
                  <a:srgbClr val="00B050"/>
                </a:solidFill>
              </a:rPr>
              <a:t>fynegiant</a:t>
            </a:r>
            <a:r>
              <a:rPr lang="en-GB" sz="1600" dirty="0">
                <a:solidFill>
                  <a:srgbClr val="00B050"/>
                </a:solidFill>
              </a:rPr>
              <a:t> 'am ddim'  </a:t>
            </a:r>
          </a:p>
          <a:p>
            <a:pPr marL="285750" indent="-285750">
              <a:buFont typeface="Arial" panose="020B0604020202020204" pitchFamily="34" charset="0"/>
              <a:buChar char="•"/>
            </a:pPr>
            <a:endParaRPr lang="en-GB" sz="1600" dirty="0"/>
          </a:p>
          <a:p>
            <a:endParaRPr lang="en-GB" dirty="0"/>
          </a:p>
          <a:p>
            <a:endParaRPr lang="en-GB" dirty="0"/>
          </a:p>
          <a:p>
            <a:endParaRPr lang="en-GB" dirty="0"/>
          </a:p>
          <a:p>
            <a:endParaRPr lang="en-GB" dirty="0"/>
          </a:p>
          <a:p>
            <a:endParaRPr lang="en-GB" dirty="0"/>
          </a:p>
        </p:txBody>
      </p:sp>
      <p:sp>
        <p:nvSpPr>
          <p:cNvPr id="6" name="TextBox 5"/>
          <p:cNvSpPr txBox="1"/>
          <p:nvPr/>
        </p:nvSpPr>
        <p:spPr>
          <a:xfrm>
            <a:off x="4644008" y="1628800"/>
            <a:ext cx="4392488" cy="5663089"/>
          </a:xfrm>
          <a:prstGeom prst="rect">
            <a:avLst/>
          </a:prstGeom>
          <a:noFill/>
        </p:spPr>
        <p:txBody>
          <a:bodyPr wrap="square" rtlCol="0">
            <a:spAutoFit/>
          </a:bodyPr>
          <a:lstStyle/>
          <a:p>
            <a:pPr marL="285750" indent="-285750">
              <a:buFont typeface="Arial" panose="020B0604020202020204" pitchFamily="34" charset="0"/>
              <a:buChar char="•"/>
            </a:pPr>
            <a:r>
              <a:rPr lang="en-GB" sz="1600" dirty="0"/>
              <a:t>After 18</a:t>
            </a:r>
            <a:r>
              <a:rPr lang="en-GB" sz="1600" baseline="30000" dirty="0"/>
              <a:t>th</a:t>
            </a:r>
            <a:r>
              <a:rPr lang="en-GB" sz="1600" dirty="0"/>
              <a:t> century the term ‘creative’ not only applied to a god but to a human artist</a:t>
            </a:r>
          </a:p>
          <a:p>
            <a:endParaRPr lang="en-GB" sz="1600" dirty="0"/>
          </a:p>
          <a:p>
            <a:pPr marL="285750" indent="-285750">
              <a:buFont typeface="Arial" panose="020B0604020202020204" pitchFamily="34" charset="0"/>
              <a:buChar char="•"/>
            </a:pPr>
            <a:r>
              <a:rPr lang="en-GB" sz="1600" dirty="0"/>
              <a:t>Creativity viewed as a quality for a few highly educated and disciplined individuals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Few educators want to promote this model of singular creative genius</a:t>
            </a:r>
          </a:p>
          <a:p>
            <a:pPr marL="285750" indent="-285750">
              <a:buFont typeface="Arial" panose="020B0604020202020204" pitchFamily="34" charset="0"/>
              <a:buChar char="•"/>
            </a:pPr>
            <a:endParaRPr lang="en-GB" sz="1600" dirty="0"/>
          </a:p>
          <a:p>
            <a:r>
              <a:rPr lang="en-GB" sz="1600" b="1" u="sng" dirty="0"/>
              <a:t>Key thinker</a:t>
            </a:r>
            <a:r>
              <a:rPr lang="en-GB" sz="1600" dirty="0"/>
              <a:t>: Roger Scruton – Philosopher </a:t>
            </a:r>
          </a:p>
          <a:p>
            <a:endParaRPr lang="en-GB" sz="1600" dirty="0"/>
          </a:p>
          <a:p>
            <a:pPr marL="285750" indent="-285750">
              <a:buFont typeface="Arial" panose="020B0604020202020204" pitchFamily="34" charset="0"/>
              <a:buChar char="•"/>
            </a:pPr>
            <a:r>
              <a:rPr lang="en-GB" sz="1600" dirty="0"/>
              <a:t>Believer of ‘real’ fine art</a:t>
            </a:r>
          </a:p>
          <a:p>
            <a:endParaRPr lang="en-GB" sz="1600" dirty="0"/>
          </a:p>
          <a:p>
            <a:pPr marL="285750" indent="-285750">
              <a:buFont typeface="Arial" panose="020B0604020202020204" pitchFamily="34" charset="0"/>
              <a:buChar char="•"/>
            </a:pPr>
            <a:r>
              <a:rPr lang="en-GB" sz="1600" dirty="0"/>
              <a:t>Criticised  </a:t>
            </a:r>
            <a:r>
              <a:rPr lang="en-GB" sz="1600" dirty="0" err="1"/>
              <a:t>Plowden</a:t>
            </a:r>
            <a:r>
              <a:rPr lang="en-GB" sz="1600" dirty="0"/>
              <a:t> report – he believed the purpose of education was to realise the potential of every child through ‘free’ expression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3675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260648"/>
            <a:ext cx="7920880" cy="954107"/>
          </a:xfrm>
          <a:prstGeom prst="rect">
            <a:avLst/>
          </a:prstGeom>
          <a:noFill/>
        </p:spPr>
        <p:txBody>
          <a:bodyPr wrap="square" rtlCol="0">
            <a:spAutoFit/>
          </a:bodyPr>
          <a:lstStyle/>
          <a:p>
            <a:pPr algn="ctr"/>
            <a:r>
              <a:rPr lang="en-GB" sz="2800" dirty="0" err="1">
                <a:solidFill>
                  <a:srgbClr val="00B050"/>
                </a:solidFill>
              </a:rPr>
              <a:t>Creadigrwydd</a:t>
            </a:r>
            <a:r>
              <a:rPr lang="en-GB" sz="2800" dirty="0">
                <a:solidFill>
                  <a:srgbClr val="00B050"/>
                </a:solidFill>
              </a:rPr>
              <a:t> </a:t>
            </a:r>
            <a:r>
              <a:rPr lang="en-GB" sz="2800" dirty="0" err="1">
                <a:solidFill>
                  <a:srgbClr val="00B050"/>
                </a:solidFill>
              </a:rPr>
              <a:t>democrataidd</a:t>
            </a:r>
            <a:r>
              <a:rPr lang="en-GB" sz="2800" dirty="0">
                <a:solidFill>
                  <a:srgbClr val="00B050"/>
                </a:solidFill>
              </a:rPr>
              <a:t> a </a:t>
            </a:r>
            <a:r>
              <a:rPr lang="en-GB" sz="2800" dirty="0" err="1">
                <a:solidFill>
                  <a:srgbClr val="00B050"/>
                </a:solidFill>
              </a:rPr>
              <a:t>gwleidyddol</a:t>
            </a:r>
            <a:endParaRPr lang="en-GB" sz="2800" dirty="0">
              <a:solidFill>
                <a:srgbClr val="00B050"/>
              </a:solidFill>
            </a:endParaRPr>
          </a:p>
          <a:p>
            <a:pPr algn="ctr"/>
            <a:r>
              <a:rPr lang="en-GB" sz="2800" b="1" dirty="0"/>
              <a:t>Democratic and political creativity</a:t>
            </a:r>
          </a:p>
        </p:txBody>
      </p:sp>
      <p:sp>
        <p:nvSpPr>
          <p:cNvPr id="5" name="TextBox 4"/>
          <p:cNvSpPr txBox="1"/>
          <p:nvPr/>
        </p:nvSpPr>
        <p:spPr>
          <a:xfrm>
            <a:off x="4644008" y="783868"/>
            <a:ext cx="4104456" cy="7509748"/>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Believe creativity plays a role in young people’s identity construction through interactions with culture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Made up from practices of cultural consumption (films, magazines, popular music)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Creativity in schools situated between ‘elite’ and ‘democratic’ views of creativity </a:t>
            </a:r>
          </a:p>
          <a:p>
            <a:endParaRPr lang="en-GB" sz="1600" dirty="0"/>
          </a:p>
          <a:p>
            <a:pPr marL="285750" indent="-285750">
              <a:buFont typeface="Arial" panose="020B0604020202020204" pitchFamily="34" charset="0"/>
              <a:buChar char="•"/>
            </a:pPr>
            <a:r>
              <a:rPr lang="en-GB" sz="1600" dirty="0"/>
              <a:t>Creative Partnerships</a:t>
            </a:r>
          </a:p>
          <a:p>
            <a:endParaRPr lang="en-GB" sz="1600" dirty="0"/>
          </a:p>
          <a:p>
            <a:r>
              <a:rPr lang="en-GB" sz="1600" b="1" u="sng" dirty="0"/>
              <a:t>Key Thinker </a:t>
            </a:r>
            <a:r>
              <a:rPr lang="en-GB" sz="1600" dirty="0"/>
              <a:t>Paul Willis – Social Scientist</a:t>
            </a:r>
          </a:p>
          <a:p>
            <a:endParaRPr lang="en-GB" sz="1600" dirty="0"/>
          </a:p>
          <a:p>
            <a:r>
              <a:rPr lang="en-GB" sz="1600" dirty="0"/>
              <a:t>Believes young people are ‘full of expression signs and symbols through which individuals and groups seek creatively to establish their presence, identity and meaning’ Willis (1990) </a:t>
            </a:r>
          </a:p>
          <a:p>
            <a:endParaRPr lang="en-GB" sz="1600" dirty="0"/>
          </a:p>
          <a:p>
            <a:r>
              <a:rPr lang="en-GB" sz="1600" dirty="0"/>
              <a: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2" name="Rectangle 1"/>
          <p:cNvSpPr/>
          <p:nvPr/>
        </p:nvSpPr>
        <p:spPr>
          <a:xfrm>
            <a:off x="179512" y="1124744"/>
            <a:ext cx="4176464" cy="8525411"/>
          </a:xfrm>
          <a:prstGeom prst="rect">
            <a:avLst/>
          </a:prstGeom>
        </p:spPr>
        <p:txBody>
          <a:bodyPr wrap="square">
            <a:spAutoFit/>
          </a:bodyPr>
          <a:lstStyle/>
          <a:p>
            <a:pPr marL="285750" indent="-285750">
              <a:buFont typeface="Arial" panose="020B0604020202020204" pitchFamily="34" charset="0"/>
              <a:buChar char="•"/>
            </a:pPr>
            <a:r>
              <a:rPr lang="en-GB" sz="1600" dirty="0" err="1">
                <a:solidFill>
                  <a:srgbClr val="00B050"/>
                </a:solidFill>
              </a:rPr>
              <a:t>Credu</a:t>
            </a:r>
            <a:r>
              <a:rPr lang="en-GB" sz="1600" dirty="0">
                <a:solidFill>
                  <a:srgbClr val="00B050"/>
                </a:solidFill>
              </a:rPr>
              <a:t> bod </a:t>
            </a:r>
            <a:r>
              <a:rPr lang="en-GB" sz="1600" dirty="0" err="1">
                <a:solidFill>
                  <a:srgbClr val="00B050"/>
                </a:solidFill>
              </a:rPr>
              <a:t>creadigrwydd</a:t>
            </a:r>
            <a:r>
              <a:rPr lang="en-GB" sz="1600" dirty="0">
                <a:solidFill>
                  <a:srgbClr val="00B050"/>
                </a:solidFill>
              </a:rPr>
              <a:t> yn </a:t>
            </a:r>
            <a:r>
              <a:rPr lang="en-GB" sz="1600" dirty="0" err="1">
                <a:solidFill>
                  <a:srgbClr val="00B050"/>
                </a:solidFill>
              </a:rPr>
              <a:t>chwarae</a:t>
            </a:r>
            <a:r>
              <a:rPr lang="en-GB" sz="1600" dirty="0">
                <a:solidFill>
                  <a:srgbClr val="00B050"/>
                </a:solidFill>
              </a:rPr>
              <a:t> rhan yn y gwaith o </a:t>
            </a:r>
            <a:r>
              <a:rPr lang="en-GB" sz="1600" dirty="0" err="1">
                <a:solidFill>
                  <a:srgbClr val="00B050"/>
                </a:solidFill>
              </a:rPr>
              <a:t>adeiladu</a:t>
            </a:r>
            <a:r>
              <a:rPr lang="en-GB" sz="1600" dirty="0">
                <a:solidFill>
                  <a:srgbClr val="00B050"/>
                </a:solidFill>
              </a:rPr>
              <a:t> </a:t>
            </a:r>
            <a:r>
              <a:rPr lang="en-GB" sz="1600" dirty="0" err="1">
                <a:solidFill>
                  <a:srgbClr val="00B050"/>
                </a:solidFill>
              </a:rPr>
              <a:t>hunaniaeth</a:t>
            </a:r>
            <a:r>
              <a:rPr lang="en-GB" sz="1600" dirty="0">
                <a:solidFill>
                  <a:srgbClr val="00B050"/>
                </a:solidFill>
              </a:rPr>
              <a:t> </a:t>
            </a:r>
            <a:r>
              <a:rPr lang="en-GB" sz="1600" dirty="0" err="1">
                <a:solidFill>
                  <a:srgbClr val="00B050"/>
                </a:solidFill>
              </a:rPr>
              <a:t>pobl</a:t>
            </a:r>
            <a:r>
              <a:rPr lang="en-GB" sz="1600" dirty="0">
                <a:solidFill>
                  <a:srgbClr val="00B050"/>
                </a:solidFill>
              </a:rPr>
              <a:t> </a:t>
            </a:r>
            <a:r>
              <a:rPr lang="en-GB" sz="1600" dirty="0" err="1">
                <a:solidFill>
                  <a:srgbClr val="00B050"/>
                </a:solidFill>
              </a:rPr>
              <a:t>ifanc</a:t>
            </a:r>
            <a:r>
              <a:rPr lang="en-GB" sz="1600" dirty="0">
                <a:solidFill>
                  <a:srgbClr val="00B050"/>
                </a:solidFill>
              </a:rPr>
              <a:t> drwy </a:t>
            </a:r>
            <a:r>
              <a:rPr lang="en-GB" sz="1600" dirty="0" err="1">
                <a:solidFill>
                  <a:srgbClr val="00B050"/>
                </a:solidFill>
              </a:rPr>
              <a:t>ryngweithio</a:t>
            </a:r>
            <a:r>
              <a:rPr lang="en-GB" sz="1600" dirty="0">
                <a:solidFill>
                  <a:srgbClr val="00B050"/>
                </a:solidFill>
              </a:rPr>
              <a:t> â </a:t>
            </a:r>
            <a:r>
              <a:rPr lang="en-GB" sz="1600" dirty="0" err="1">
                <a:solidFill>
                  <a:srgbClr val="00B050"/>
                </a:solidFill>
              </a:rPr>
              <a:t>diwylliant</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Wedi'i</a:t>
            </a:r>
            <a:r>
              <a:rPr lang="en-GB" sz="1600" dirty="0">
                <a:solidFill>
                  <a:srgbClr val="00B050"/>
                </a:solidFill>
              </a:rPr>
              <a:t> </a:t>
            </a:r>
            <a:r>
              <a:rPr lang="en-GB" sz="1600" dirty="0" err="1">
                <a:solidFill>
                  <a:srgbClr val="00B050"/>
                </a:solidFill>
              </a:rPr>
              <a:t>ffurfio</a:t>
            </a:r>
            <a:r>
              <a:rPr lang="en-GB" sz="1600" dirty="0">
                <a:solidFill>
                  <a:srgbClr val="00B050"/>
                </a:solidFill>
              </a:rPr>
              <a:t> o </a:t>
            </a:r>
            <a:r>
              <a:rPr lang="en-GB" sz="1600" dirty="0" err="1">
                <a:solidFill>
                  <a:srgbClr val="00B050"/>
                </a:solidFill>
              </a:rPr>
              <a:t>arferion</a:t>
            </a:r>
            <a:r>
              <a:rPr lang="en-GB" sz="1600" dirty="0">
                <a:solidFill>
                  <a:srgbClr val="00B050"/>
                </a:solidFill>
              </a:rPr>
              <a:t> defnydd </a:t>
            </a:r>
            <a:r>
              <a:rPr lang="en-GB" sz="1600" dirty="0" err="1">
                <a:solidFill>
                  <a:srgbClr val="00B050"/>
                </a:solidFill>
              </a:rPr>
              <a:t>diwylliannol</a:t>
            </a:r>
            <a:r>
              <a:rPr lang="en-GB" sz="1600" dirty="0">
                <a:solidFill>
                  <a:srgbClr val="00B050"/>
                </a:solidFill>
              </a:rPr>
              <a:t> (</a:t>
            </a:r>
            <a:r>
              <a:rPr lang="en-GB" sz="1600" dirty="0" err="1">
                <a:solidFill>
                  <a:srgbClr val="00B050"/>
                </a:solidFill>
              </a:rPr>
              <a:t>ffilmiau</a:t>
            </a:r>
            <a:r>
              <a:rPr lang="en-GB" sz="1600" dirty="0">
                <a:solidFill>
                  <a:srgbClr val="00B050"/>
                </a:solidFill>
              </a:rPr>
              <a:t>, </a:t>
            </a:r>
            <a:r>
              <a:rPr lang="en-GB" sz="1600" dirty="0" err="1">
                <a:solidFill>
                  <a:srgbClr val="00B050"/>
                </a:solidFill>
              </a:rPr>
              <a:t>cylchgronau</a:t>
            </a:r>
            <a:r>
              <a:rPr lang="en-GB" sz="1600" dirty="0">
                <a:solidFill>
                  <a:srgbClr val="00B050"/>
                </a:solidFill>
              </a:rPr>
              <a:t>, </a:t>
            </a:r>
            <a:r>
              <a:rPr lang="en-GB" sz="1600" dirty="0" err="1">
                <a:solidFill>
                  <a:srgbClr val="00B050"/>
                </a:solidFill>
              </a:rPr>
              <a:t>cerddoriaeth</a:t>
            </a:r>
            <a:r>
              <a:rPr lang="en-GB" sz="1600" dirty="0">
                <a:solidFill>
                  <a:srgbClr val="00B050"/>
                </a:solidFill>
              </a:rPr>
              <a:t> </a:t>
            </a:r>
            <a:r>
              <a:rPr lang="en-GB" sz="1600" dirty="0" err="1">
                <a:solidFill>
                  <a:srgbClr val="00B050"/>
                </a:solidFill>
              </a:rPr>
              <a:t>boblogaidd</a:t>
            </a:r>
            <a:r>
              <a:rPr lang="en-GB" sz="1600" dirty="0">
                <a:solidFill>
                  <a:srgbClr val="00B050"/>
                </a:solidFill>
              </a:rPr>
              <a:t>) </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Creadigrwydd</a:t>
            </a:r>
            <a:r>
              <a:rPr lang="en-GB" sz="1600" dirty="0">
                <a:solidFill>
                  <a:srgbClr val="00B050"/>
                </a:solidFill>
              </a:rPr>
              <a:t> mewn </a:t>
            </a:r>
            <a:r>
              <a:rPr lang="en-GB" sz="1600" dirty="0" err="1">
                <a:solidFill>
                  <a:srgbClr val="00B050"/>
                </a:solidFill>
              </a:rPr>
              <a:t>ysgolion</a:t>
            </a:r>
            <a:r>
              <a:rPr lang="en-GB" sz="1600" dirty="0">
                <a:solidFill>
                  <a:srgbClr val="00B050"/>
                </a:solidFill>
              </a:rPr>
              <a:t> sydd </a:t>
            </a:r>
            <a:r>
              <a:rPr lang="en-GB" sz="1600" dirty="0" err="1">
                <a:solidFill>
                  <a:srgbClr val="00B050"/>
                </a:solidFill>
              </a:rPr>
              <a:t>wedi'u</a:t>
            </a:r>
            <a:r>
              <a:rPr lang="en-GB" sz="1600" dirty="0">
                <a:solidFill>
                  <a:srgbClr val="00B050"/>
                </a:solidFill>
              </a:rPr>
              <a:t> </a:t>
            </a:r>
            <a:r>
              <a:rPr lang="en-GB" sz="1600" dirty="0" err="1">
                <a:solidFill>
                  <a:srgbClr val="00B050"/>
                </a:solidFill>
              </a:rPr>
              <a:t>lleoli</a:t>
            </a:r>
            <a:r>
              <a:rPr lang="en-GB" sz="1600" dirty="0">
                <a:solidFill>
                  <a:srgbClr val="00B050"/>
                </a:solidFill>
              </a:rPr>
              <a:t> rhwng safbwyntiau '</a:t>
            </a:r>
            <a:r>
              <a:rPr lang="en-GB" sz="1600" dirty="0" err="1">
                <a:solidFill>
                  <a:srgbClr val="00B050"/>
                </a:solidFill>
              </a:rPr>
              <a:t>elitaidd</a:t>
            </a:r>
            <a:r>
              <a:rPr lang="en-GB" sz="1600" dirty="0">
                <a:solidFill>
                  <a:srgbClr val="00B050"/>
                </a:solidFill>
              </a:rPr>
              <a:t>' a '</a:t>
            </a:r>
            <a:r>
              <a:rPr lang="en-GB" sz="1600" dirty="0" err="1">
                <a:solidFill>
                  <a:srgbClr val="00B050"/>
                </a:solidFill>
              </a:rPr>
              <a:t>democrataidd</a:t>
            </a:r>
            <a:r>
              <a:rPr lang="en-GB" sz="1600" dirty="0">
                <a:solidFill>
                  <a:srgbClr val="00B050"/>
                </a:solidFill>
              </a:rPr>
              <a:t>' o </a:t>
            </a:r>
            <a:r>
              <a:rPr lang="en-GB" sz="1600" dirty="0" err="1">
                <a:solidFill>
                  <a:srgbClr val="00B050"/>
                </a:solidFill>
              </a:rPr>
              <a:t>greadigrwydd</a:t>
            </a:r>
            <a:r>
              <a:rPr lang="en-GB" sz="1600" dirty="0">
                <a:solidFill>
                  <a:srgbClr val="00B050"/>
                </a:solidFill>
              </a:rPr>
              <a:t> </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Partneriaethau</a:t>
            </a:r>
            <a:r>
              <a:rPr lang="en-GB" sz="1600" dirty="0">
                <a:solidFill>
                  <a:srgbClr val="00B050"/>
                </a:solidFill>
              </a:rPr>
              <a:t> </a:t>
            </a:r>
            <a:r>
              <a:rPr lang="en-GB" sz="1600" dirty="0" err="1">
                <a:solidFill>
                  <a:srgbClr val="00B050"/>
                </a:solidFill>
              </a:rPr>
              <a:t>Creadigol</a:t>
            </a:r>
            <a:endParaRPr lang="en-GB" sz="1600" dirty="0">
              <a:solidFill>
                <a:srgbClr val="00B050"/>
              </a:solidFill>
            </a:endParaRPr>
          </a:p>
          <a:p>
            <a:pPr marL="285750" indent="-285750">
              <a:buFont typeface="Arial" panose="020B0604020202020204" pitchFamily="34" charset="0"/>
              <a:buChar char="•"/>
            </a:pPr>
            <a:endParaRPr lang="en-GB" sz="1600" b="1" dirty="0">
              <a:solidFill>
                <a:srgbClr val="00B050"/>
              </a:solidFill>
            </a:endParaRPr>
          </a:p>
          <a:p>
            <a:r>
              <a:rPr lang="en-GB" sz="1600" b="1" u="sng" dirty="0" err="1">
                <a:solidFill>
                  <a:srgbClr val="00B050"/>
                </a:solidFill>
              </a:rPr>
              <a:t>Meddyliwr</a:t>
            </a:r>
            <a:r>
              <a:rPr lang="en-GB" sz="1600" b="1" u="sng" dirty="0">
                <a:solidFill>
                  <a:srgbClr val="00B050"/>
                </a:solidFill>
              </a:rPr>
              <a:t> </a:t>
            </a:r>
            <a:r>
              <a:rPr lang="en-GB" sz="1600" b="1" u="sng" dirty="0" err="1">
                <a:solidFill>
                  <a:srgbClr val="00B050"/>
                </a:solidFill>
              </a:rPr>
              <a:t>Allweddol</a:t>
            </a:r>
            <a:r>
              <a:rPr lang="en-GB" sz="1600" b="1" u="sng" dirty="0">
                <a:solidFill>
                  <a:srgbClr val="00B050"/>
                </a:solidFill>
              </a:rPr>
              <a:t> </a:t>
            </a:r>
            <a:r>
              <a:rPr lang="en-GB" sz="1600" dirty="0">
                <a:solidFill>
                  <a:srgbClr val="00B050"/>
                </a:solidFill>
              </a:rPr>
              <a:t>Paul Willis – </a:t>
            </a:r>
            <a:r>
              <a:rPr lang="en-GB" sz="1600" dirty="0" err="1">
                <a:solidFill>
                  <a:srgbClr val="00B050"/>
                </a:solidFill>
              </a:rPr>
              <a:t>Gwyddonydd</a:t>
            </a:r>
            <a:r>
              <a:rPr lang="en-GB" sz="1600" dirty="0">
                <a:solidFill>
                  <a:srgbClr val="00B050"/>
                </a:solidFill>
              </a:rPr>
              <a:t> </a:t>
            </a:r>
            <a:r>
              <a:rPr lang="en-GB" sz="1600" dirty="0" err="1">
                <a:solidFill>
                  <a:srgbClr val="00B050"/>
                </a:solidFill>
              </a:rPr>
              <a:t>Cymdeithasol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r>
              <a:rPr lang="en-GB" sz="1600" dirty="0">
                <a:solidFill>
                  <a:srgbClr val="00B050"/>
                </a:solidFill>
              </a:rPr>
              <a:t>Yn </a:t>
            </a:r>
            <a:r>
              <a:rPr lang="en-GB" sz="1600" dirty="0" err="1">
                <a:solidFill>
                  <a:srgbClr val="00B050"/>
                </a:solidFill>
              </a:rPr>
              <a:t>credu</a:t>
            </a:r>
            <a:r>
              <a:rPr lang="en-GB" sz="1600" dirty="0">
                <a:solidFill>
                  <a:srgbClr val="00B050"/>
                </a:solidFill>
              </a:rPr>
              <a:t> bod </a:t>
            </a:r>
            <a:r>
              <a:rPr lang="en-GB" sz="1600" dirty="0" err="1">
                <a:solidFill>
                  <a:srgbClr val="00B050"/>
                </a:solidFill>
              </a:rPr>
              <a:t>pobl</a:t>
            </a:r>
            <a:r>
              <a:rPr lang="en-GB" sz="1600" dirty="0">
                <a:solidFill>
                  <a:srgbClr val="00B050"/>
                </a:solidFill>
              </a:rPr>
              <a:t> </a:t>
            </a:r>
            <a:r>
              <a:rPr lang="en-GB" sz="1600" dirty="0" err="1">
                <a:solidFill>
                  <a:srgbClr val="00B050"/>
                </a:solidFill>
              </a:rPr>
              <a:t>ifanc</a:t>
            </a:r>
            <a:r>
              <a:rPr lang="en-GB" sz="1600" dirty="0">
                <a:solidFill>
                  <a:srgbClr val="00B050"/>
                </a:solidFill>
              </a:rPr>
              <a:t> yn '</a:t>
            </a:r>
            <a:r>
              <a:rPr lang="en-GB" sz="1600" dirty="0" err="1">
                <a:solidFill>
                  <a:srgbClr val="00B050"/>
                </a:solidFill>
              </a:rPr>
              <a:t>llawn</a:t>
            </a:r>
            <a:r>
              <a:rPr lang="en-GB" sz="1600" dirty="0">
                <a:solidFill>
                  <a:srgbClr val="00B050"/>
                </a:solidFill>
              </a:rPr>
              <a:t> </a:t>
            </a:r>
            <a:r>
              <a:rPr lang="en-GB" sz="1600" dirty="0" err="1">
                <a:solidFill>
                  <a:srgbClr val="00B050"/>
                </a:solidFill>
              </a:rPr>
              <a:t>arwyddion</a:t>
            </a:r>
            <a:r>
              <a:rPr lang="en-GB" sz="1600" dirty="0">
                <a:solidFill>
                  <a:srgbClr val="00B050"/>
                </a:solidFill>
              </a:rPr>
              <a:t> </a:t>
            </a:r>
            <a:r>
              <a:rPr lang="en-GB" sz="1600" dirty="0" err="1">
                <a:solidFill>
                  <a:srgbClr val="00B050"/>
                </a:solidFill>
              </a:rPr>
              <a:t>mynegiant</a:t>
            </a:r>
            <a:r>
              <a:rPr lang="en-GB" sz="1600" dirty="0">
                <a:solidFill>
                  <a:srgbClr val="00B050"/>
                </a:solidFill>
              </a:rPr>
              <a:t> a </a:t>
            </a:r>
            <a:r>
              <a:rPr lang="en-GB" sz="1600" dirty="0" err="1">
                <a:solidFill>
                  <a:srgbClr val="00B050"/>
                </a:solidFill>
              </a:rPr>
              <a:t>symbolau</a:t>
            </a:r>
            <a:r>
              <a:rPr lang="en-GB" sz="1600" dirty="0">
                <a:solidFill>
                  <a:srgbClr val="00B050"/>
                </a:solidFill>
              </a:rPr>
              <a:t> y </a:t>
            </a:r>
            <a:r>
              <a:rPr lang="en-GB" sz="1600" dirty="0" err="1">
                <a:solidFill>
                  <a:srgbClr val="00B050"/>
                </a:solidFill>
              </a:rPr>
              <a:t>mae</a:t>
            </a:r>
            <a:r>
              <a:rPr lang="en-GB" sz="1600" dirty="0">
                <a:solidFill>
                  <a:srgbClr val="00B050"/>
                </a:solidFill>
              </a:rPr>
              <a:t> </a:t>
            </a:r>
            <a:r>
              <a:rPr lang="en-GB" sz="1600" dirty="0" err="1">
                <a:solidFill>
                  <a:srgbClr val="00B050"/>
                </a:solidFill>
              </a:rPr>
              <a:t>unigolion</a:t>
            </a:r>
            <a:r>
              <a:rPr lang="en-GB" sz="1600" dirty="0">
                <a:solidFill>
                  <a:srgbClr val="00B050"/>
                </a:solidFill>
              </a:rPr>
              <a:t> a </a:t>
            </a:r>
            <a:r>
              <a:rPr lang="en-GB" sz="1600" dirty="0" err="1">
                <a:solidFill>
                  <a:srgbClr val="00B050"/>
                </a:solidFill>
              </a:rPr>
              <a:t>grwpiau</a:t>
            </a:r>
            <a:r>
              <a:rPr lang="en-GB" sz="1600" dirty="0">
                <a:solidFill>
                  <a:srgbClr val="00B050"/>
                </a:solidFill>
              </a:rPr>
              <a:t> yn </a:t>
            </a:r>
            <a:r>
              <a:rPr lang="en-GB" sz="1600" dirty="0" err="1">
                <a:solidFill>
                  <a:srgbClr val="00B050"/>
                </a:solidFill>
              </a:rPr>
              <a:t>chwilio</a:t>
            </a:r>
            <a:r>
              <a:rPr lang="en-GB" sz="1600" dirty="0">
                <a:solidFill>
                  <a:srgbClr val="00B050"/>
                </a:solidFill>
              </a:rPr>
              <a:t> </a:t>
            </a:r>
            <a:r>
              <a:rPr lang="en-GB" sz="1600" dirty="0" err="1">
                <a:solidFill>
                  <a:srgbClr val="00B050"/>
                </a:solidFill>
              </a:rPr>
              <a:t>drwyddynt</a:t>
            </a:r>
            <a:r>
              <a:rPr lang="en-GB" sz="1600" dirty="0">
                <a:solidFill>
                  <a:srgbClr val="00B050"/>
                </a:solidFill>
              </a:rPr>
              <a:t> yn </a:t>
            </a:r>
            <a:r>
              <a:rPr lang="en-GB" sz="1600" dirty="0" err="1">
                <a:solidFill>
                  <a:srgbClr val="00B050"/>
                </a:solidFill>
              </a:rPr>
              <a:t>greadigol</a:t>
            </a:r>
            <a:r>
              <a:rPr lang="en-GB" sz="1600" dirty="0">
                <a:solidFill>
                  <a:srgbClr val="00B050"/>
                </a:solidFill>
              </a:rPr>
              <a:t> </a:t>
            </a:r>
            <a:r>
              <a:rPr lang="en-GB" sz="1600" dirty="0" err="1">
                <a:solidFill>
                  <a:srgbClr val="00B050"/>
                </a:solidFill>
              </a:rPr>
              <a:t>i</a:t>
            </a:r>
            <a:r>
              <a:rPr lang="en-GB" sz="1600" dirty="0">
                <a:solidFill>
                  <a:srgbClr val="00B050"/>
                </a:solidFill>
              </a:rPr>
              <a:t> </a:t>
            </a:r>
            <a:r>
              <a:rPr lang="en-GB" sz="1600" dirty="0" err="1">
                <a:solidFill>
                  <a:srgbClr val="00B050"/>
                </a:solidFill>
              </a:rPr>
              <a:t>sefydlu</a:t>
            </a:r>
            <a:r>
              <a:rPr lang="en-GB" sz="1600" dirty="0">
                <a:solidFill>
                  <a:srgbClr val="00B050"/>
                </a:solidFill>
              </a:rPr>
              <a:t> </a:t>
            </a:r>
            <a:r>
              <a:rPr lang="en-GB" sz="1600" dirty="0" err="1">
                <a:solidFill>
                  <a:srgbClr val="00B050"/>
                </a:solidFill>
              </a:rPr>
              <a:t>eu</a:t>
            </a:r>
            <a:r>
              <a:rPr lang="en-GB" sz="1600" dirty="0">
                <a:solidFill>
                  <a:srgbClr val="00B050"/>
                </a:solidFill>
              </a:rPr>
              <a:t> </a:t>
            </a:r>
            <a:r>
              <a:rPr lang="en-GB" sz="1600" dirty="0" err="1">
                <a:solidFill>
                  <a:srgbClr val="00B050"/>
                </a:solidFill>
              </a:rPr>
              <a:t>presenoldeb</a:t>
            </a:r>
            <a:r>
              <a:rPr lang="en-GB" sz="1600" dirty="0">
                <a:solidFill>
                  <a:srgbClr val="00B050"/>
                </a:solidFill>
              </a:rPr>
              <a:t>, </a:t>
            </a:r>
            <a:r>
              <a:rPr lang="en-GB" sz="1600" dirty="0" err="1">
                <a:solidFill>
                  <a:srgbClr val="00B050"/>
                </a:solidFill>
              </a:rPr>
              <a:t>eu</a:t>
            </a:r>
            <a:r>
              <a:rPr lang="en-GB" sz="1600" dirty="0">
                <a:solidFill>
                  <a:srgbClr val="00B050"/>
                </a:solidFill>
              </a:rPr>
              <a:t> </a:t>
            </a:r>
            <a:r>
              <a:rPr lang="en-GB" sz="1600" dirty="0" err="1">
                <a:solidFill>
                  <a:srgbClr val="00B050"/>
                </a:solidFill>
              </a:rPr>
              <a:t>hunaniaeth</a:t>
            </a:r>
            <a:r>
              <a:rPr lang="en-GB" sz="1600" dirty="0">
                <a:solidFill>
                  <a:srgbClr val="00B050"/>
                </a:solidFill>
              </a:rPr>
              <a:t> </a:t>
            </a:r>
            <a:r>
              <a:rPr lang="en-GB" sz="1600" dirty="0" err="1">
                <a:solidFill>
                  <a:srgbClr val="00B050"/>
                </a:solidFill>
              </a:rPr>
              <a:t>a'u</a:t>
            </a:r>
            <a:r>
              <a:rPr lang="en-GB" sz="1600" dirty="0">
                <a:solidFill>
                  <a:srgbClr val="00B050"/>
                </a:solidFill>
              </a:rPr>
              <a:t> </a:t>
            </a:r>
            <a:r>
              <a:rPr lang="en-GB" sz="1600" dirty="0" err="1">
                <a:solidFill>
                  <a:srgbClr val="00B050"/>
                </a:solidFill>
              </a:rPr>
              <a:t>hystyr</a:t>
            </a:r>
            <a:r>
              <a:rPr lang="en-GB" sz="1600" dirty="0">
                <a:solidFill>
                  <a:srgbClr val="00B050"/>
                </a:solidFill>
              </a:rPr>
              <a:t>' Willis (1990) </a:t>
            </a:r>
          </a:p>
          <a:p>
            <a:pPr marL="285750" indent="-285750">
              <a:buFont typeface="Arial" panose="020B0604020202020204" pitchFamily="34" charset="0"/>
              <a:buChar char="•"/>
            </a:pPr>
            <a:endParaRPr lang="en-GB" sz="1600" dirty="0">
              <a:solidFill>
                <a:srgbClr val="00B050"/>
              </a:solidFill>
            </a:endParaRPr>
          </a:p>
          <a:p>
            <a:endParaRPr lang="en-GB" dirty="0"/>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74872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75656" y="227093"/>
            <a:ext cx="5328592" cy="954107"/>
          </a:xfrm>
          <a:prstGeom prst="rect">
            <a:avLst/>
          </a:prstGeom>
          <a:noFill/>
        </p:spPr>
        <p:txBody>
          <a:bodyPr wrap="square" rtlCol="0">
            <a:spAutoFit/>
          </a:bodyPr>
          <a:lstStyle/>
          <a:p>
            <a:pPr algn="ctr"/>
            <a:r>
              <a:rPr lang="en-GB" sz="2800" dirty="0" err="1">
                <a:solidFill>
                  <a:srgbClr val="00B050"/>
                </a:solidFill>
              </a:rPr>
              <a:t>Creadigrwydd</a:t>
            </a:r>
            <a:r>
              <a:rPr lang="en-GB" sz="2800" dirty="0">
                <a:solidFill>
                  <a:srgbClr val="00B050"/>
                </a:solidFill>
              </a:rPr>
              <a:t> </a:t>
            </a:r>
            <a:r>
              <a:rPr lang="en-GB" sz="2800" dirty="0" err="1">
                <a:solidFill>
                  <a:srgbClr val="00B050"/>
                </a:solidFill>
              </a:rPr>
              <a:t>hollbresennol</a:t>
            </a:r>
            <a:r>
              <a:rPr lang="en-GB" sz="2800" dirty="0">
                <a:solidFill>
                  <a:srgbClr val="00B050"/>
                </a:solidFill>
              </a:rPr>
              <a:t> </a:t>
            </a:r>
          </a:p>
          <a:p>
            <a:pPr algn="ctr"/>
            <a:r>
              <a:rPr lang="en-GB" sz="2800" b="1" dirty="0"/>
              <a:t>Ubiquitous creativity</a:t>
            </a:r>
            <a:endParaRPr lang="en-GB" sz="2800" dirty="0"/>
          </a:p>
        </p:txBody>
      </p:sp>
      <p:sp>
        <p:nvSpPr>
          <p:cNvPr id="5" name="TextBox 4"/>
          <p:cNvSpPr txBox="1"/>
          <p:nvPr/>
        </p:nvSpPr>
        <p:spPr>
          <a:xfrm>
            <a:off x="4716016" y="1268760"/>
            <a:ext cx="3456384" cy="5909310"/>
          </a:xfrm>
          <a:prstGeom prst="rect">
            <a:avLst/>
          </a:prstGeom>
          <a:noFill/>
        </p:spPr>
        <p:txBody>
          <a:bodyPr wrap="square" rtlCol="0">
            <a:spAutoFit/>
          </a:bodyPr>
          <a:lstStyle/>
          <a:p>
            <a:pPr marL="285750" indent="-285750">
              <a:buFont typeface="Arial" panose="020B0604020202020204" pitchFamily="34" charset="0"/>
              <a:buChar char="•"/>
            </a:pPr>
            <a:r>
              <a:rPr lang="en-GB" dirty="0"/>
              <a:t>Creativity related to the skill of responding to everyday life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Involves individuals being able to respond to problems and changes in the world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Targeted at early years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b="1" u="sng" dirty="0"/>
          </a:p>
          <a:p>
            <a:pPr marL="285750" indent="-285750">
              <a:buFont typeface="Arial" panose="020B0604020202020204" pitchFamily="34" charset="0"/>
              <a:buChar char="•"/>
            </a:pPr>
            <a:r>
              <a:rPr lang="en-GB" b="1" u="sng" dirty="0"/>
              <a:t>Key Thinker </a:t>
            </a:r>
            <a:r>
              <a:rPr lang="en-GB" dirty="0"/>
              <a:t>Anna Craft – Social Scientist</a:t>
            </a:r>
          </a:p>
          <a:p>
            <a:endParaRPr lang="en-GB" b="1" u="sng" dirty="0"/>
          </a:p>
          <a:p>
            <a:pPr marL="285750" indent="-285750">
              <a:buFont typeface="Arial" panose="020B0604020202020204" pitchFamily="34" charset="0"/>
              <a:buChar char="•"/>
            </a:pPr>
            <a:r>
              <a:rPr lang="en-GB" dirty="0"/>
              <a:t>‘little ‘c’  creativity’, the ability to cope effectively with changing life in the 21st century.</a:t>
            </a:r>
            <a:endParaRPr lang="en-GB" u="sng" dirty="0"/>
          </a:p>
          <a:p>
            <a:endParaRPr lang="en-GB" dirty="0"/>
          </a:p>
          <a:p>
            <a:endParaRPr lang="en-GB" dirty="0"/>
          </a:p>
          <a:p>
            <a:pPr marL="285750" indent="-285750">
              <a:buFont typeface="Arial" panose="020B0604020202020204" pitchFamily="34" charset="0"/>
              <a:buChar char="•"/>
            </a:pPr>
            <a:endParaRPr lang="en-GB" dirty="0"/>
          </a:p>
        </p:txBody>
      </p:sp>
      <p:sp>
        <p:nvSpPr>
          <p:cNvPr id="6" name="TextBox 5"/>
          <p:cNvSpPr txBox="1"/>
          <p:nvPr/>
        </p:nvSpPr>
        <p:spPr>
          <a:xfrm>
            <a:off x="611560" y="1268760"/>
            <a:ext cx="3960440" cy="5632311"/>
          </a:xfrm>
          <a:prstGeom prst="rect">
            <a:avLst/>
          </a:prstGeom>
          <a:noFill/>
        </p:spPr>
        <p:txBody>
          <a:bodyPr wrap="square" rtlCol="0">
            <a:spAutoFit/>
          </a:bodyPr>
          <a:lstStyle/>
          <a:p>
            <a:pPr marL="285750" indent="-285750">
              <a:buFont typeface="Arial" panose="020B0604020202020204" pitchFamily="34" charset="0"/>
              <a:buChar char="•"/>
            </a:pPr>
            <a:r>
              <a:rPr lang="en-GB" dirty="0" err="1">
                <a:solidFill>
                  <a:srgbClr val="00B050"/>
                </a:solidFill>
              </a:rPr>
              <a:t>Creadigrwydd</a:t>
            </a:r>
            <a:r>
              <a:rPr lang="en-GB" dirty="0">
                <a:solidFill>
                  <a:srgbClr val="00B050"/>
                </a:solidFill>
              </a:rPr>
              <a:t> sy'n </a:t>
            </a:r>
            <a:r>
              <a:rPr lang="en-GB" dirty="0" err="1">
                <a:solidFill>
                  <a:srgbClr val="00B050"/>
                </a:solidFill>
              </a:rPr>
              <a:t>gysylltiedig</a:t>
            </a:r>
            <a:r>
              <a:rPr lang="en-GB" dirty="0">
                <a:solidFill>
                  <a:srgbClr val="00B050"/>
                </a:solidFill>
              </a:rPr>
              <a:t> </a:t>
            </a:r>
            <a:r>
              <a:rPr lang="en-GB" dirty="0" err="1">
                <a:solidFill>
                  <a:srgbClr val="00B050"/>
                </a:solidFill>
              </a:rPr>
              <a:t>â'r</a:t>
            </a:r>
            <a:r>
              <a:rPr lang="en-GB" dirty="0">
                <a:solidFill>
                  <a:srgbClr val="00B050"/>
                </a:solidFill>
              </a:rPr>
              <a:t> </a:t>
            </a:r>
            <a:r>
              <a:rPr lang="en-GB" dirty="0" err="1">
                <a:solidFill>
                  <a:srgbClr val="00B050"/>
                </a:solidFill>
              </a:rPr>
              <a:t>sgil</a:t>
            </a:r>
            <a:r>
              <a:rPr lang="en-GB" dirty="0">
                <a:solidFill>
                  <a:srgbClr val="00B050"/>
                </a:solidFill>
              </a:rPr>
              <a:t> o </a:t>
            </a:r>
            <a:r>
              <a:rPr lang="en-GB" dirty="0" err="1">
                <a:solidFill>
                  <a:srgbClr val="00B050"/>
                </a:solidFill>
              </a:rPr>
              <a:t>ymateb</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fywyd</a:t>
            </a:r>
            <a:r>
              <a:rPr lang="en-GB" dirty="0">
                <a:solidFill>
                  <a:srgbClr val="00B050"/>
                </a:solidFill>
              </a:rPr>
              <a:t> bob dydd</a:t>
            </a:r>
          </a:p>
          <a:p>
            <a:pPr marL="285750" indent="-285750">
              <a:buFont typeface="Arial" panose="020B0604020202020204" pitchFamily="34" charset="0"/>
              <a:buChar char="•"/>
            </a:pPr>
            <a:endParaRPr lang="en-GB" dirty="0">
              <a:solidFill>
                <a:srgbClr val="00B050"/>
              </a:solidFill>
            </a:endParaRPr>
          </a:p>
          <a:p>
            <a:pPr marL="285750" indent="-285750">
              <a:buFont typeface="Arial" panose="020B0604020202020204" pitchFamily="34" charset="0"/>
              <a:buChar char="•"/>
            </a:pPr>
            <a:r>
              <a:rPr lang="en-GB" dirty="0">
                <a:solidFill>
                  <a:srgbClr val="00B050"/>
                </a:solidFill>
              </a:rPr>
              <a:t>Yn ymwneud ag </a:t>
            </a:r>
            <a:r>
              <a:rPr lang="en-GB" dirty="0" err="1">
                <a:solidFill>
                  <a:srgbClr val="00B050"/>
                </a:solidFill>
              </a:rPr>
              <a:t>unigolion</a:t>
            </a:r>
            <a:r>
              <a:rPr lang="en-GB" dirty="0">
                <a:solidFill>
                  <a:srgbClr val="00B050"/>
                </a:solidFill>
              </a:rPr>
              <a:t> yn gallu </a:t>
            </a:r>
            <a:r>
              <a:rPr lang="en-GB" dirty="0" err="1">
                <a:solidFill>
                  <a:srgbClr val="00B050"/>
                </a:solidFill>
              </a:rPr>
              <a:t>ymateb</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broblemau</a:t>
            </a:r>
            <a:r>
              <a:rPr lang="en-GB" dirty="0">
                <a:solidFill>
                  <a:srgbClr val="00B050"/>
                </a:solidFill>
              </a:rPr>
              <a:t> a </a:t>
            </a:r>
            <a:r>
              <a:rPr lang="en-GB" dirty="0" err="1">
                <a:solidFill>
                  <a:srgbClr val="00B050"/>
                </a:solidFill>
              </a:rPr>
              <a:t>newidiadau</a:t>
            </a:r>
            <a:r>
              <a:rPr lang="en-GB" dirty="0">
                <a:solidFill>
                  <a:srgbClr val="00B050"/>
                </a:solidFill>
              </a:rPr>
              <a:t> yn y </a:t>
            </a:r>
            <a:r>
              <a:rPr lang="en-GB" dirty="0" err="1">
                <a:solidFill>
                  <a:srgbClr val="00B050"/>
                </a:solidFill>
              </a:rPr>
              <a:t>byd</a:t>
            </a:r>
            <a:endParaRPr lang="en-GB" dirty="0">
              <a:solidFill>
                <a:srgbClr val="00B050"/>
              </a:solidFill>
            </a:endParaRPr>
          </a:p>
          <a:p>
            <a:pPr marL="285750" indent="-285750">
              <a:buFont typeface="Arial" panose="020B0604020202020204" pitchFamily="34" charset="0"/>
              <a:buChar char="•"/>
            </a:pPr>
            <a:endParaRPr lang="en-GB" dirty="0">
              <a:solidFill>
                <a:srgbClr val="00B050"/>
              </a:solidFill>
            </a:endParaRPr>
          </a:p>
          <a:p>
            <a:pPr marL="285750" indent="-285750">
              <a:buFont typeface="Arial" panose="020B0604020202020204" pitchFamily="34" charset="0"/>
              <a:buChar char="•"/>
            </a:pPr>
            <a:r>
              <a:rPr lang="en-GB" dirty="0" err="1">
                <a:solidFill>
                  <a:srgbClr val="00B050"/>
                </a:solidFill>
              </a:rPr>
              <a:t>Wedi'i</a:t>
            </a:r>
            <a:r>
              <a:rPr lang="en-GB" dirty="0">
                <a:solidFill>
                  <a:srgbClr val="00B050"/>
                </a:solidFill>
              </a:rPr>
              <a:t> </a:t>
            </a:r>
            <a:r>
              <a:rPr lang="en-GB" dirty="0" err="1">
                <a:solidFill>
                  <a:srgbClr val="00B050"/>
                </a:solidFill>
              </a:rPr>
              <a:t>dargedu</a:t>
            </a:r>
            <a:r>
              <a:rPr lang="en-GB" dirty="0">
                <a:solidFill>
                  <a:srgbClr val="00B050"/>
                </a:solidFill>
              </a:rPr>
              <a:t> at y </a:t>
            </a:r>
            <a:r>
              <a:rPr lang="en-GB" dirty="0" err="1">
                <a:solidFill>
                  <a:srgbClr val="00B050"/>
                </a:solidFill>
              </a:rPr>
              <a:t>blynyddoedd</a:t>
            </a:r>
            <a:r>
              <a:rPr lang="en-GB" dirty="0">
                <a:solidFill>
                  <a:srgbClr val="00B050"/>
                </a:solidFill>
              </a:rPr>
              <a:t> </a:t>
            </a:r>
            <a:r>
              <a:rPr lang="en-GB" dirty="0" err="1">
                <a:solidFill>
                  <a:srgbClr val="00B050"/>
                </a:solidFill>
              </a:rPr>
              <a:t>cynnar</a:t>
            </a:r>
            <a:r>
              <a:rPr lang="en-GB" dirty="0">
                <a:solidFill>
                  <a:srgbClr val="00B050"/>
                </a:solidFill>
              </a:rPr>
              <a:t> </a:t>
            </a:r>
          </a:p>
          <a:p>
            <a:pPr marL="285750" indent="-285750">
              <a:buFont typeface="Arial" panose="020B0604020202020204" pitchFamily="34" charset="0"/>
              <a:buChar char="•"/>
            </a:pPr>
            <a:endParaRPr lang="en-GB" dirty="0">
              <a:solidFill>
                <a:srgbClr val="00B050"/>
              </a:solidFill>
            </a:endParaRPr>
          </a:p>
          <a:p>
            <a:r>
              <a:rPr lang="en-GB" b="1" u="sng" dirty="0" err="1">
                <a:solidFill>
                  <a:srgbClr val="00B050"/>
                </a:solidFill>
              </a:rPr>
              <a:t>Meddyliwr</a:t>
            </a:r>
            <a:r>
              <a:rPr lang="en-GB" b="1" u="sng" dirty="0">
                <a:solidFill>
                  <a:srgbClr val="00B050"/>
                </a:solidFill>
              </a:rPr>
              <a:t> </a:t>
            </a:r>
            <a:r>
              <a:rPr lang="en-GB" b="1" u="sng" dirty="0" err="1">
                <a:solidFill>
                  <a:srgbClr val="00B050"/>
                </a:solidFill>
              </a:rPr>
              <a:t>Allweddol</a:t>
            </a:r>
            <a:r>
              <a:rPr lang="en-GB" b="1" u="sng" dirty="0">
                <a:solidFill>
                  <a:srgbClr val="00B050"/>
                </a:solidFill>
              </a:rPr>
              <a:t> </a:t>
            </a:r>
            <a:r>
              <a:rPr lang="en-GB" dirty="0">
                <a:solidFill>
                  <a:srgbClr val="00B050"/>
                </a:solidFill>
              </a:rPr>
              <a:t>Anna Craft – </a:t>
            </a:r>
            <a:r>
              <a:rPr lang="en-GB" dirty="0" err="1">
                <a:solidFill>
                  <a:srgbClr val="00B050"/>
                </a:solidFill>
              </a:rPr>
              <a:t>Gwyddonydd</a:t>
            </a:r>
            <a:r>
              <a:rPr lang="en-GB" dirty="0">
                <a:solidFill>
                  <a:srgbClr val="00B050"/>
                </a:solidFill>
              </a:rPr>
              <a:t> </a:t>
            </a:r>
            <a:r>
              <a:rPr lang="en-GB" dirty="0" err="1">
                <a:solidFill>
                  <a:srgbClr val="00B050"/>
                </a:solidFill>
              </a:rPr>
              <a:t>Cymdeithasol</a:t>
            </a:r>
            <a:endParaRPr lang="en-GB" dirty="0">
              <a:solidFill>
                <a:srgbClr val="00B050"/>
              </a:solidFill>
            </a:endParaRPr>
          </a:p>
          <a:p>
            <a:pPr marL="285750" indent="-285750">
              <a:buFont typeface="Arial" panose="020B0604020202020204" pitchFamily="34" charset="0"/>
              <a:buChar char="•"/>
            </a:pPr>
            <a:endParaRPr lang="en-GB" dirty="0">
              <a:solidFill>
                <a:srgbClr val="00B050"/>
              </a:solidFill>
            </a:endParaRPr>
          </a:p>
          <a:p>
            <a:r>
              <a:rPr lang="en-GB" dirty="0">
                <a:solidFill>
                  <a:srgbClr val="00B050"/>
                </a:solidFill>
              </a:rPr>
              <a:t>‘little c creativity', y gallu </a:t>
            </a:r>
            <a:r>
              <a:rPr lang="en-GB" dirty="0" err="1">
                <a:solidFill>
                  <a:srgbClr val="00B050"/>
                </a:solidFill>
              </a:rPr>
              <a:t>i</a:t>
            </a:r>
            <a:r>
              <a:rPr lang="en-GB" dirty="0">
                <a:solidFill>
                  <a:srgbClr val="00B050"/>
                </a:solidFill>
              </a:rPr>
              <a:t> </a:t>
            </a:r>
            <a:r>
              <a:rPr lang="en-GB" dirty="0" err="1">
                <a:solidFill>
                  <a:srgbClr val="00B050"/>
                </a:solidFill>
              </a:rPr>
              <a:t>ymdopi'n</a:t>
            </a:r>
            <a:r>
              <a:rPr lang="en-GB" dirty="0">
                <a:solidFill>
                  <a:srgbClr val="00B050"/>
                </a:solidFill>
              </a:rPr>
              <a:t> </a:t>
            </a:r>
            <a:r>
              <a:rPr lang="en-GB" dirty="0" err="1">
                <a:solidFill>
                  <a:srgbClr val="00B050"/>
                </a:solidFill>
              </a:rPr>
              <a:t>effeithiol</a:t>
            </a:r>
            <a:r>
              <a:rPr lang="en-GB" dirty="0">
                <a:solidFill>
                  <a:srgbClr val="00B050"/>
                </a:solidFill>
              </a:rPr>
              <a:t> â </a:t>
            </a:r>
            <a:r>
              <a:rPr lang="en-GB" dirty="0" err="1">
                <a:solidFill>
                  <a:srgbClr val="00B050"/>
                </a:solidFill>
              </a:rPr>
              <a:t>newid</a:t>
            </a:r>
            <a:r>
              <a:rPr lang="en-GB" dirty="0">
                <a:solidFill>
                  <a:srgbClr val="00B050"/>
                </a:solidFill>
              </a:rPr>
              <a:t> </a:t>
            </a:r>
            <a:r>
              <a:rPr lang="en-GB" dirty="0" err="1">
                <a:solidFill>
                  <a:srgbClr val="00B050"/>
                </a:solidFill>
              </a:rPr>
              <a:t>bywyd</a:t>
            </a:r>
            <a:r>
              <a:rPr lang="en-GB" dirty="0">
                <a:solidFill>
                  <a:srgbClr val="00B050"/>
                </a:solidFill>
              </a:rPr>
              <a:t> yn </a:t>
            </a:r>
            <a:r>
              <a:rPr lang="en-GB" dirty="0" err="1">
                <a:solidFill>
                  <a:srgbClr val="00B050"/>
                </a:solidFill>
              </a:rPr>
              <a:t>yr</a:t>
            </a:r>
            <a:r>
              <a:rPr lang="en-GB" dirty="0">
                <a:solidFill>
                  <a:srgbClr val="00B050"/>
                </a:solidFill>
              </a:rPr>
              <a:t> 21ain </a:t>
            </a:r>
            <a:r>
              <a:rPr lang="en-GB" dirty="0" err="1">
                <a:solidFill>
                  <a:srgbClr val="00B050"/>
                </a:solidFill>
              </a:rPr>
              <a:t>ganrif</a:t>
            </a:r>
            <a:r>
              <a:rPr lang="en-GB" dirty="0">
                <a:solidFill>
                  <a:srgbClr val="00B050"/>
                </a:solidFill>
              </a:rPr>
              <a:t>.</a:t>
            </a:r>
          </a:p>
          <a:p>
            <a:pPr marL="285750" indent="-285750">
              <a:buFont typeface="Arial" panose="020B0604020202020204" pitchFamily="34" charset="0"/>
              <a:buChar char="•"/>
            </a:pPr>
            <a:endParaRPr lang="en-GB" dirty="0">
              <a:solidFill>
                <a:srgbClr val="00B050"/>
              </a:solidFill>
            </a:endParaRPr>
          </a:p>
          <a:p>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01367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379278"/>
            <a:ext cx="6768752" cy="954107"/>
          </a:xfrm>
          <a:prstGeom prst="rect">
            <a:avLst/>
          </a:prstGeom>
          <a:noFill/>
        </p:spPr>
        <p:txBody>
          <a:bodyPr wrap="square" rtlCol="0">
            <a:spAutoFit/>
          </a:bodyPr>
          <a:lstStyle/>
          <a:p>
            <a:pPr algn="ctr"/>
            <a:r>
              <a:rPr lang="en-GB" sz="2800" dirty="0" err="1">
                <a:solidFill>
                  <a:srgbClr val="00B050"/>
                </a:solidFill>
              </a:rPr>
              <a:t>Creadigrwydd</a:t>
            </a:r>
            <a:r>
              <a:rPr lang="en-GB" sz="2800" dirty="0">
                <a:solidFill>
                  <a:srgbClr val="00B050"/>
                </a:solidFill>
              </a:rPr>
              <a:t> </a:t>
            </a:r>
            <a:r>
              <a:rPr lang="en-GB" sz="2800" dirty="0" err="1">
                <a:solidFill>
                  <a:srgbClr val="00B050"/>
                </a:solidFill>
              </a:rPr>
              <a:t>er</a:t>
            </a:r>
            <a:r>
              <a:rPr lang="en-GB" sz="2800" dirty="0">
                <a:solidFill>
                  <a:srgbClr val="00B050"/>
                </a:solidFill>
              </a:rPr>
              <a:t> </a:t>
            </a:r>
            <a:r>
              <a:rPr lang="en-GB" sz="2800" dirty="0" err="1">
                <a:solidFill>
                  <a:srgbClr val="00B050"/>
                </a:solidFill>
              </a:rPr>
              <a:t>lles</a:t>
            </a:r>
            <a:r>
              <a:rPr lang="en-GB" sz="2800" dirty="0">
                <a:solidFill>
                  <a:srgbClr val="00B050"/>
                </a:solidFill>
              </a:rPr>
              <a:t> </a:t>
            </a:r>
            <a:r>
              <a:rPr lang="en-GB" sz="2800" dirty="0" err="1">
                <a:solidFill>
                  <a:srgbClr val="00B050"/>
                </a:solidFill>
              </a:rPr>
              <a:t>cymdeithasol</a:t>
            </a:r>
            <a:endParaRPr lang="en-GB" sz="2800" dirty="0">
              <a:solidFill>
                <a:srgbClr val="00B050"/>
              </a:solidFill>
            </a:endParaRPr>
          </a:p>
          <a:p>
            <a:pPr algn="ctr"/>
            <a:r>
              <a:rPr lang="en-GB" sz="2800" b="1" dirty="0"/>
              <a:t>Creativity for social good</a:t>
            </a:r>
          </a:p>
        </p:txBody>
      </p:sp>
      <p:sp>
        <p:nvSpPr>
          <p:cNvPr id="2" name="TextBox 1"/>
          <p:cNvSpPr txBox="1"/>
          <p:nvPr/>
        </p:nvSpPr>
        <p:spPr>
          <a:xfrm>
            <a:off x="4572000" y="1412776"/>
            <a:ext cx="4176464"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a:t>Creativity linked with social structures</a:t>
            </a:r>
          </a:p>
          <a:p>
            <a:pPr marL="285750" indent="-285750">
              <a:buFont typeface="Arial" panose="020B0604020202020204" pitchFamily="34" charset="0"/>
              <a:buChar char="•"/>
            </a:pPr>
            <a:endParaRPr lang="en-GB" sz="1600" dirty="0"/>
          </a:p>
          <a:p>
            <a:endParaRPr lang="en-GB" sz="1600" dirty="0"/>
          </a:p>
          <a:p>
            <a:pPr marL="285750" indent="-285750">
              <a:buFont typeface="Arial" panose="020B0604020202020204" pitchFamily="34" charset="0"/>
              <a:buChar char="•"/>
            </a:pPr>
            <a:r>
              <a:rPr lang="en-GB" sz="1600" dirty="0"/>
              <a:t>Takes into consideration multiculturalism, anti-racism and the combat of social problems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Considers that  creativity is as common across science and mathematics as in the arts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Creativity is multi-dimensional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r>
              <a:rPr lang="en-GB" sz="1600" b="1" u="sng" dirty="0"/>
              <a:t>Key Thinker </a:t>
            </a:r>
            <a:r>
              <a:rPr lang="en-GB" sz="1600" dirty="0"/>
              <a:t>- The </a:t>
            </a:r>
            <a:r>
              <a:rPr lang="en-GB" sz="1600" i="1" dirty="0"/>
              <a:t>National Advisory Committee on Creative and Cultural Education</a:t>
            </a:r>
          </a:p>
          <a:p>
            <a:endParaRPr lang="en-GB" sz="1600" i="1" dirty="0"/>
          </a:p>
          <a:p>
            <a:r>
              <a:rPr lang="en-GB" sz="1600" i="1" dirty="0"/>
              <a:t>The NACCE Report 1999</a:t>
            </a:r>
            <a:endParaRPr lang="en-GB" sz="1600" dirty="0"/>
          </a:p>
        </p:txBody>
      </p:sp>
      <p:sp>
        <p:nvSpPr>
          <p:cNvPr id="5" name="TextBox 4"/>
          <p:cNvSpPr txBox="1"/>
          <p:nvPr/>
        </p:nvSpPr>
        <p:spPr>
          <a:xfrm>
            <a:off x="273346" y="1484784"/>
            <a:ext cx="4176464"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solidFill>
                  <a:srgbClr val="00B050"/>
                </a:solidFill>
              </a:rPr>
              <a:t>Creadigrwydd</a:t>
            </a:r>
            <a:r>
              <a:rPr lang="en-GB" sz="1600" dirty="0">
                <a:solidFill>
                  <a:srgbClr val="00B050"/>
                </a:solidFill>
              </a:rPr>
              <a:t> sy'n </a:t>
            </a:r>
            <a:r>
              <a:rPr lang="en-GB" sz="1600" dirty="0" err="1">
                <a:solidFill>
                  <a:srgbClr val="00B050"/>
                </a:solidFill>
              </a:rPr>
              <a:t>gysylltiedig</a:t>
            </a:r>
            <a:r>
              <a:rPr lang="en-GB" sz="1600" dirty="0">
                <a:solidFill>
                  <a:srgbClr val="00B050"/>
                </a:solidFill>
              </a:rPr>
              <a:t> â </a:t>
            </a:r>
            <a:r>
              <a:rPr lang="en-GB" sz="1600" dirty="0" err="1">
                <a:solidFill>
                  <a:srgbClr val="00B050"/>
                </a:solidFill>
              </a:rPr>
              <a:t>strwythurau</a:t>
            </a:r>
            <a:r>
              <a:rPr lang="en-GB" sz="1600" dirty="0">
                <a:solidFill>
                  <a:srgbClr val="00B050"/>
                </a:solidFill>
              </a:rPr>
              <a:t> </a:t>
            </a:r>
            <a:r>
              <a:rPr lang="en-GB" sz="1600" dirty="0" err="1">
                <a:solidFill>
                  <a:srgbClr val="00B050"/>
                </a:solidFill>
              </a:rPr>
              <a:t>cymdeithasol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a:solidFill>
                  <a:srgbClr val="00B050"/>
                </a:solidFill>
              </a:rPr>
              <a:t>Yn </a:t>
            </a:r>
            <a:r>
              <a:rPr lang="en-GB" sz="1600" dirty="0" err="1">
                <a:solidFill>
                  <a:srgbClr val="00B050"/>
                </a:solidFill>
              </a:rPr>
              <a:t>ystyried</a:t>
            </a:r>
            <a:r>
              <a:rPr lang="en-GB" sz="1600" dirty="0">
                <a:solidFill>
                  <a:srgbClr val="00B050"/>
                </a:solidFill>
              </a:rPr>
              <a:t> </a:t>
            </a:r>
            <a:r>
              <a:rPr lang="en-GB" sz="1600" dirty="0" err="1">
                <a:solidFill>
                  <a:srgbClr val="00B050"/>
                </a:solidFill>
              </a:rPr>
              <a:t>amlddiwylliant</a:t>
            </a:r>
            <a:r>
              <a:rPr lang="en-GB" sz="1600" dirty="0">
                <a:solidFill>
                  <a:srgbClr val="00B050"/>
                </a:solidFill>
              </a:rPr>
              <a:t>, </a:t>
            </a:r>
            <a:r>
              <a:rPr lang="en-GB" sz="1600" dirty="0" err="1">
                <a:solidFill>
                  <a:srgbClr val="00B050"/>
                </a:solidFill>
              </a:rPr>
              <a:t>gwrth-hiliaeth</a:t>
            </a:r>
            <a:r>
              <a:rPr lang="en-GB" sz="1600" dirty="0">
                <a:solidFill>
                  <a:srgbClr val="00B050"/>
                </a:solidFill>
              </a:rPr>
              <a:t> a </a:t>
            </a:r>
            <a:r>
              <a:rPr lang="en-GB" sz="1600" dirty="0" err="1">
                <a:solidFill>
                  <a:srgbClr val="00B050"/>
                </a:solidFill>
              </a:rPr>
              <a:t>gwrthsefyll</a:t>
            </a:r>
            <a:r>
              <a:rPr lang="en-GB" sz="1600" dirty="0">
                <a:solidFill>
                  <a:srgbClr val="00B050"/>
                </a:solidFill>
              </a:rPr>
              <a:t> </a:t>
            </a:r>
            <a:r>
              <a:rPr lang="en-GB" sz="1600" dirty="0" err="1">
                <a:solidFill>
                  <a:srgbClr val="00B050"/>
                </a:solidFill>
              </a:rPr>
              <a:t>problemau</a:t>
            </a:r>
            <a:r>
              <a:rPr lang="en-GB" sz="1600" dirty="0">
                <a:solidFill>
                  <a:srgbClr val="00B050"/>
                </a:solidFill>
              </a:rPr>
              <a:t> </a:t>
            </a:r>
            <a:r>
              <a:rPr lang="en-GB" sz="1600" dirty="0" err="1">
                <a:solidFill>
                  <a:srgbClr val="00B050"/>
                </a:solidFill>
              </a:rPr>
              <a:t>cymdeithasol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a:solidFill>
                  <a:srgbClr val="00B050"/>
                </a:solidFill>
              </a:rPr>
              <a:t>Yn </a:t>
            </a:r>
            <a:r>
              <a:rPr lang="en-GB" sz="1600" dirty="0" err="1">
                <a:solidFill>
                  <a:srgbClr val="00B050"/>
                </a:solidFill>
              </a:rPr>
              <a:t>ystyried</a:t>
            </a:r>
            <a:r>
              <a:rPr lang="en-GB" sz="1600" dirty="0">
                <a:solidFill>
                  <a:srgbClr val="00B050"/>
                </a:solidFill>
              </a:rPr>
              <a:t> bod </a:t>
            </a:r>
            <a:r>
              <a:rPr lang="en-GB" sz="1600" dirty="0" err="1">
                <a:solidFill>
                  <a:srgbClr val="00B050"/>
                </a:solidFill>
              </a:rPr>
              <a:t>creadigrwydd</a:t>
            </a:r>
            <a:r>
              <a:rPr lang="en-GB" sz="1600" dirty="0">
                <a:solidFill>
                  <a:srgbClr val="00B050"/>
                </a:solidFill>
              </a:rPr>
              <a:t> </a:t>
            </a:r>
            <a:r>
              <a:rPr lang="en-GB" sz="1600" dirty="0" err="1">
                <a:solidFill>
                  <a:srgbClr val="00B050"/>
                </a:solidFill>
              </a:rPr>
              <a:t>yr</a:t>
            </a:r>
            <a:r>
              <a:rPr lang="en-GB" sz="1600" dirty="0">
                <a:solidFill>
                  <a:srgbClr val="00B050"/>
                </a:solidFill>
              </a:rPr>
              <a:t> un </a:t>
            </a:r>
            <a:r>
              <a:rPr lang="en-GB" sz="1600" dirty="0" err="1">
                <a:solidFill>
                  <a:srgbClr val="00B050"/>
                </a:solidFill>
              </a:rPr>
              <a:t>mor</a:t>
            </a:r>
            <a:r>
              <a:rPr lang="en-GB" sz="1600" dirty="0">
                <a:solidFill>
                  <a:srgbClr val="00B050"/>
                </a:solidFill>
              </a:rPr>
              <a:t> </a:t>
            </a:r>
            <a:r>
              <a:rPr lang="en-GB" sz="1600" dirty="0" err="1">
                <a:solidFill>
                  <a:srgbClr val="00B050"/>
                </a:solidFill>
              </a:rPr>
              <a:t>gyffredin</a:t>
            </a:r>
            <a:r>
              <a:rPr lang="en-GB" sz="1600" dirty="0">
                <a:solidFill>
                  <a:srgbClr val="00B050"/>
                </a:solidFill>
              </a:rPr>
              <a:t> </a:t>
            </a:r>
            <a:r>
              <a:rPr lang="en-GB" sz="1600" dirty="0" err="1">
                <a:solidFill>
                  <a:srgbClr val="00B050"/>
                </a:solidFill>
              </a:rPr>
              <a:t>ar</a:t>
            </a:r>
            <a:r>
              <a:rPr lang="en-GB" sz="1600" dirty="0">
                <a:solidFill>
                  <a:srgbClr val="00B050"/>
                </a:solidFill>
              </a:rPr>
              <a:t> draws </a:t>
            </a:r>
            <a:r>
              <a:rPr lang="en-GB" sz="1600" dirty="0" err="1">
                <a:solidFill>
                  <a:srgbClr val="00B050"/>
                </a:solidFill>
              </a:rPr>
              <a:t>gwyddoniaeth</a:t>
            </a:r>
            <a:r>
              <a:rPr lang="en-GB" sz="1600" dirty="0">
                <a:solidFill>
                  <a:srgbClr val="00B050"/>
                </a:solidFill>
              </a:rPr>
              <a:t> a </a:t>
            </a:r>
            <a:r>
              <a:rPr lang="en-GB" sz="1600" dirty="0" err="1">
                <a:solidFill>
                  <a:srgbClr val="00B050"/>
                </a:solidFill>
              </a:rPr>
              <a:t>mathemateg</a:t>
            </a:r>
            <a:r>
              <a:rPr lang="en-GB" sz="1600" dirty="0">
                <a:solidFill>
                  <a:srgbClr val="00B050"/>
                </a:solidFill>
              </a:rPr>
              <a:t> ag </a:t>
            </a:r>
            <a:r>
              <a:rPr lang="en-GB" sz="1600" dirty="0" err="1">
                <a:solidFill>
                  <a:srgbClr val="00B050"/>
                </a:solidFill>
              </a:rPr>
              <a:t>yw</a:t>
            </a:r>
            <a:r>
              <a:rPr lang="en-GB" sz="1600" dirty="0">
                <a:solidFill>
                  <a:srgbClr val="00B050"/>
                </a:solidFill>
              </a:rPr>
              <a:t> yn y </a:t>
            </a:r>
            <a:r>
              <a:rPr lang="en-GB" sz="1600" dirty="0" err="1">
                <a:solidFill>
                  <a:srgbClr val="00B050"/>
                </a:solidFill>
              </a:rPr>
              <a:t>celfyddydau</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Creadigrwydd</a:t>
            </a:r>
            <a:r>
              <a:rPr lang="en-GB" sz="1600" dirty="0">
                <a:solidFill>
                  <a:srgbClr val="00B050"/>
                </a:solidFill>
              </a:rPr>
              <a:t> yn </a:t>
            </a:r>
            <a:r>
              <a:rPr lang="en-GB" sz="1600" dirty="0" err="1">
                <a:solidFill>
                  <a:srgbClr val="00B050"/>
                </a:solidFill>
              </a:rPr>
              <a:t>aml-ddimensiwn</a:t>
            </a:r>
            <a:r>
              <a:rPr lang="en-GB" sz="1600" dirty="0">
                <a:solidFill>
                  <a:srgbClr val="00B050"/>
                </a:solidFill>
              </a:rPr>
              <a:t> </a:t>
            </a:r>
          </a:p>
          <a:p>
            <a:pPr marL="285750" indent="-285750">
              <a:buFont typeface="Arial" panose="020B0604020202020204" pitchFamily="34" charset="0"/>
              <a:buChar char="•"/>
            </a:pPr>
            <a:endParaRPr lang="en-GB" sz="1600" dirty="0">
              <a:solidFill>
                <a:srgbClr val="00B050"/>
              </a:solidFill>
            </a:endParaRPr>
          </a:p>
          <a:p>
            <a:r>
              <a:rPr lang="en-GB" sz="1600" b="1" u="sng" dirty="0" err="1">
                <a:solidFill>
                  <a:srgbClr val="00B050"/>
                </a:solidFill>
              </a:rPr>
              <a:t>Meddyliwr</a:t>
            </a:r>
            <a:r>
              <a:rPr lang="en-GB" sz="1600" b="1" u="sng" dirty="0">
                <a:solidFill>
                  <a:srgbClr val="00B050"/>
                </a:solidFill>
              </a:rPr>
              <a:t> </a:t>
            </a:r>
            <a:r>
              <a:rPr lang="en-GB" sz="1600" b="1" u="sng" dirty="0" err="1">
                <a:solidFill>
                  <a:srgbClr val="00B050"/>
                </a:solidFill>
              </a:rPr>
              <a:t>Allweddol</a:t>
            </a:r>
            <a:r>
              <a:rPr lang="en-GB" sz="1600" b="1" u="sng" dirty="0">
                <a:solidFill>
                  <a:srgbClr val="00B050"/>
                </a:solidFill>
              </a:rPr>
              <a:t> </a:t>
            </a:r>
            <a:r>
              <a:rPr lang="en-GB" sz="1600" dirty="0">
                <a:solidFill>
                  <a:srgbClr val="00B050"/>
                </a:solidFill>
              </a:rPr>
              <a:t>- Y </a:t>
            </a:r>
            <a:r>
              <a:rPr lang="en-GB" sz="1600" dirty="0" err="1">
                <a:solidFill>
                  <a:srgbClr val="00B050"/>
                </a:solidFill>
              </a:rPr>
              <a:t>Pwyllgor</a:t>
            </a:r>
            <a:r>
              <a:rPr lang="en-GB" sz="1600" dirty="0">
                <a:solidFill>
                  <a:srgbClr val="00B050"/>
                </a:solidFill>
              </a:rPr>
              <a:t> </a:t>
            </a:r>
            <a:r>
              <a:rPr lang="en-GB" sz="1600" dirty="0" err="1">
                <a:solidFill>
                  <a:srgbClr val="00B050"/>
                </a:solidFill>
              </a:rPr>
              <a:t>Ymgynghorol</a:t>
            </a:r>
            <a:r>
              <a:rPr lang="en-GB" sz="1600" dirty="0">
                <a:solidFill>
                  <a:srgbClr val="00B050"/>
                </a:solidFill>
              </a:rPr>
              <a:t> </a:t>
            </a:r>
            <a:r>
              <a:rPr lang="en-GB" sz="1600" dirty="0" err="1">
                <a:solidFill>
                  <a:srgbClr val="00B050"/>
                </a:solidFill>
              </a:rPr>
              <a:t>Cenedlaethol</a:t>
            </a:r>
            <a:r>
              <a:rPr lang="en-GB" sz="1600" dirty="0">
                <a:solidFill>
                  <a:srgbClr val="00B050"/>
                </a:solidFill>
              </a:rPr>
              <a:t> </a:t>
            </a:r>
            <a:r>
              <a:rPr lang="en-GB" sz="1600" dirty="0" err="1">
                <a:solidFill>
                  <a:srgbClr val="00B050"/>
                </a:solidFill>
              </a:rPr>
              <a:t>ar</a:t>
            </a:r>
            <a:r>
              <a:rPr lang="en-GB" sz="1600" dirty="0">
                <a:solidFill>
                  <a:srgbClr val="00B050"/>
                </a:solidFill>
              </a:rPr>
              <a:t> </a:t>
            </a:r>
            <a:r>
              <a:rPr lang="en-GB" sz="1600" dirty="0" err="1">
                <a:solidFill>
                  <a:srgbClr val="00B050"/>
                </a:solidFill>
              </a:rPr>
              <a:t>Addysg</a:t>
            </a:r>
            <a:r>
              <a:rPr lang="en-GB" sz="1600" dirty="0">
                <a:solidFill>
                  <a:srgbClr val="00B050"/>
                </a:solidFill>
              </a:rPr>
              <a:t> </a:t>
            </a:r>
            <a:r>
              <a:rPr lang="en-GB" sz="1600" dirty="0" err="1">
                <a:solidFill>
                  <a:srgbClr val="00B050"/>
                </a:solidFill>
              </a:rPr>
              <a:t>Greadigol</a:t>
            </a:r>
            <a:r>
              <a:rPr lang="en-GB" sz="1600" dirty="0">
                <a:solidFill>
                  <a:srgbClr val="00B050"/>
                </a:solidFill>
              </a:rPr>
              <a:t> a </a:t>
            </a:r>
            <a:r>
              <a:rPr lang="en-GB" sz="1600" dirty="0" err="1">
                <a:solidFill>
                  <a:srgbClr val="00B050"/>
                </a:solidFill>
              </a:rPr>
              <a:t>Diwylliannol</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r>
              <a:rPr lang="en-GB" sz="1600" dirty="0" err="1">
                <a:solidFill>
                  <a:srgbClr val="00B050"/>
                </a:solidFill>
              </a:rPr>
              <a:t>Adroddiad</a:t>
            </a:r>
            <a:r>
              <a:rPr lang="en-GB" sz="1600" dirty="0">
                <a:solidFill>
                  <a:srgbClr val="00B050"/>
                </a:solidFill>
              </a:rPr>
              <a:t> NACCE 1999</a:t>
            </a:r>
          </a:p>
          <a:p>
            <a:pPr marL="285750" indent="-285750">
              <a:buFont typeface="Arial" panose="020B0604020202020204" pitchFamily="34" charset="0"/>
              <a:buChar char="•"/>
            </a:pPr>
            <a:endParaRPr lang="en-GB" sz="1600" dirty="0">
              <a:solidFill>
                <a:srgbClr val="00B050"/>
              </a:solidFill>
            </a:endParaRPr>
          </a:p>
        </p:txBody>
      </p:sp>
    </p:spTree>
    <p:extLst>
      <p:ext uri="{BB962C8B-B14F-4D97-AF65-F5344CB8AC3E}">
        <p14:creationId xmlns:p14="http://schemas.microsoft.com/office/powerpoint/2010/main" val="1360469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491041"/>
            <a:ext cx="7200800" cy="954107"/>
          </a:xfrm>
          <a:prstGeom prst="rect">
            <a:avLst/>
          </a:prstGeom>
          <a:noFill/>
        </p:spPr>
        <p:txBody>
          <a:bodyPr wrap="square" rtlCol="0">
            <a:spAutoFit/>
          </a:bodyPr>
          <a:lstStyle/>
          <a:p>
            <a:pPr algn="ctr"/>
            <a:r>
              <a:rPr lang="en-GB" sz="2800" dirty="0" err="1">
                <a:solidFill>
                  <a:srgbClr val="00B050"/>
                </a:solidFill>
              </a:rPr>
              <a:t>Creadigrwydd</a:t>
            </a:r>
            <a:r>
              <a:rPr lang="en-GB" sz="2800" dirty="0">
                <a:solidFill>
                  <a:srgbClr val="00B050"/>
                </a:solidFill>
              </a:rPr>
              <a:t> fel </a:t>
            </a:r>
            <a:r>
              <a:rPr lang="en-GB" sz="2800" dirty="0" err="1">
                <a:solidFill>
                  <a:srgbClr val="00B050"/>
                </a:solidFill>
              </a:rPr>
              <a:t>rheidrwydd</a:t>
            </a:r>
            <a:r>
              <a:rPr lang="en-GB" sz="2800" dirty="0">
                <a:solidFill>
                  <a:srgbClr val="00B050"/>
                </a:solidFill>
              </a:rPr>
              <a:t> </a:t>
            </a:r>
            <a:r>
              <a:rPr lang="en-GB" sz="2800" dirty="0" err="1">
                <a:solidFill>
                  <a:srgbClr val="00B050"/>
                </a:solidFill>
              </a:rPr>
              <a:t>economaidd</a:t>
            </a:r>
            <a:endParaRPr lang="en-GB" sz="2800" dirty="0">
              <a:solidFill>
                <a:srgbClr val="00B050"/>
              </a:solidFill>
            </a:endParaRPr>
          </a:p>
          <a:p>
            <a:pPr algn="ctr"/>
            <a:r>
              <a:rPr lang="en-GB" sz="2800" b="1" dirty="0"/>
              <a:t>Creativity as economic imperative</a:t>
            </a:r>
          </a:p>
        </p:txBody>
      </p:sp>
      <p:sp>
        <p:nvSpPr>
          <p:cNvPr id="5" name="TextBox 4"/>
          <p:cNvSpPr txBox="1"/>
          <p:nvPr/>
        </p:nvSpPr>
        <p:spPr>
          <a:xfrm>
            <a:off x="899592" y="1412776"/>
            <a:ext cx="6336704" cy="64633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TextBox 2"/>
          <p:cNvSpPr txBox="1"/>
          <p:nvPr/>
        </p:nvSpPr>
        <p:spPr>
          <a:xfrm>
            <a:off x="4644008" y="1608545"/>
            <a:ext cx="3888432" cy="7786747"/>
          </a:xfrm>
          <a:prstGeom prst="rect">
            <a:avLst/>
          </a:prstGeom>
          <a:noFill/>
        </p:spPr>
        <p:txBody>
          <a:bodyPr wrap="square" rtlCol="0">
            <a:spAutoFit/>
          </a:bodyPr>
          <a:lstStyle/>
          <a:p>
            <a:pPr marL="285750" indent="-285750">
              <a:buFont typeface="Arial" panose="020B0604020202020204" pitchFamily="34" charset="0"/>
              <a:buChar char="•"/>
            </a:pPr>
            <a:r>
              <a:rPr lang="en-GB" sz="1500" dirty="0"/>
              <a:t>To be successful in this emerging creative age, regions must develop, attract and retain talented and creative people who generate innovations, develop technology intensive industries and power economic growth (</a:t>
            </a:r>
            <a:r>
              <a:rPr lang="en-GB" sz="1500" dirty="0" err="1"/>
              <a:t>Gertler</a:t>
            </a:r>
            <a:r>
              <a:rPr lang="en-GB" sz="1500" dirty="0"/>
              <a:t> et al, 2002).</a:t>
            </a:r>
          </a:p>
          <a:p>
            <a:endParaRPr lang="en-GB" sz="1500" dirty="0"/>
          </a:p>
          <a:p>
            <a:pPr marL="285750" indent="-285750">
              <a:buFont typeface="Arial" panose="020B0604020202020204" pitchFamily="34" charset="0"/>
              <a:buChar char="•"/>
            </a:pPr>
            <a:r>
              <a:rPr lang="en-GB" sz="1500" dirty="0"/>
              <a:t>Considers that creativity is learned not innate</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a:t>A ‘problem solving’ approach to creativity</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a:p>
            <a:r>
              <a:rPr lang="en-GB" sz="1500" b="1" u="sng" dirty="0"/>
              <a:t>Key Thinkers </a:t>
            </a:r>
            <a:r>
              <a:rPr lang="en-GB" sz="1500" dirty="0"/>
              <a:t>– Kimberley Seltzer and Tom Bentley, authors of: The Creative Age: Knowledge and Skills for the New Economy (1999)</a:t>
            </a:r>
          </a:p>
          <a:p>
            <a:endParaRPr lang="en-GB" sz="1500" dirty="0"/>
          </a:p>
          <a:p>
            <a:r>
              <a:rPr lang="en-GB" sz="1500" dirty="0"/>
              <a:t>Believes that creativity is about advancing economic prospects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dirty="0"/>
          </a:p>
          <a:p>
            <a:endParaRPr lang="en-GB" dirty="0"/>
          </a:p>
          <a:p>
            <a:endParaRPr lang="en-GB" dirty="0"/>
          </a:p>
          <a:p>
            <a:endParaRPr lang="en-GB" dirty="0"/>
          </a:p>
        </p:txBody>
      </p:sp>
      <p:sp>
        <p:nvSpPr>
          <p:cNvPr id="6" name="TextBox 5"/>
          <p:cNvSpPr txBox="1"/>
          <p:nvPr/>
        </p:nvSpPr>
        <p:spPr>
          <a:xfrm>
            <a:off x="368990" y="1628800"/>
            <a:ext cx="3960440" cy="8032968"/>
          </a:xfrm>
          <a:prstGeom prst="rect">
            <a:avLst/>
          </a:prstGeom>
          <a:noFill/>
        </p:spPr>
        <p:txBody>
          <a:bodyPr wrap="square" rtlCol="0">
            <a:spAutoFit/>
          </a:bodyPr>
          <a:lstStyle/>
          <a:p>
            <a:pPr marL="285750" indent="-285750">
              <a:buFont typeface="Arial" panose="020B0604020202020204" pitchFamily="34" charset="0"/>
              <a:buChar char="•"/>
            </a:pPr>
            <a:r>
              <a:rPr lang="en-GB" sz="1500" dirty="0" err="1">
                <a:solidFill>
                  <a:srgbClr val="00B050"/>
                </a:solidFill>
              </a:rPr>
              <a:t>Er</a:t>
            </a:r>
            <a:r>
              <a:rPr lang="en-GB" sz="1500" dirty="0">
                <a:solidFill>
                  <a:srgbClr val="00B050"/>
                </a:solidFill>
              </a:rPr>
              <a:t> mwyn bod yn </a:t>
            </a:r>
            <a:r>
              <a:rPr lang="en-GB" sz="1500" dirty="0" err="1">
                <a:solidFill>
                  <a:srgbClr val="00B050"/>
                </a:solidFill>
              </a:rPr>
              <a:t>llwyddiannus</a:t>
            </a:r>
            <a:r>
              <a:rPr lang="en-GB" sz="1500" dirty="0">
                <a:solidFill>
                  <a:srgbClr val="00B050"/>
                </a:solidFill>
              </a:rPr>
              <a:t> yn </a:t>
            </a:r>
            <a:r>
              <a:rPr lang="en-GB" sz="1500" dirty="0" err="1">
                <a:solidFill>
                  <a:srgbClr val="00B050"/>
                </a:solidFill>
              </a:rPr>
              <a:t>yr</a:t>
            </a:r>
            <a:r>
              <a:rPr lang="en-GB" sz="1500" dirty="0">
                <a:solidFill>
                  <a:srgbClr val="00B050"/>
                </a:solidFill>
              </a:rPr>
              <a:t> oes </a:t>
            </a:r>
            <a:r>
              <a:rPr lang="en-GB" sz="1500" dirty="0" err="1">
                <a:solidFill>
                  <a:srgbClr val="00B050"/>
                </a:solidFill>
              </a:rPr>
              <a:t>greadigol</a:t>
            </a:r>
            <a:r>
              <a:rPr lang="en-GB" sz="1500" dirty="0">
                <a:solidFill>
                  <a:srgbClr val="00B050"/>
                </a:solidFill>
              </a:rPr>
              <a:t> hon sy'n datblygu, </a:t>
            </a:r>
            <a:r>
              <a:rPr lang="en-GB" sz="1500" dirty="0" err="1">
                <a:solidFill>
                  <a:srgbClr val="00B050"/>
                </a:solidFill>
              </a:rPr>
              <a:t>rhaid</a:t>
            </a:r>
            <a:r>
              <a:rPr lang="en-GB" sz="1500" dirty="0">
                <a:solidFill>
                  <a:srgbClr val="00B050"/>
                </a:solidFill>
              </a:rPr>
              <a:t> </a:t>
            </a:r>
            <a:r>
              <a:rPr lang="en-GB" sz="1500" dirty="0" err="1">
                <a:solidFill>
                  <a:srgbClr val="00B050"/>
                </a:solidFill>
              </a:rPr>
              <a:t>i</a:t>
            </a:r>
            <a:r>
              <a:rPr lang="en-GB" sz="1500" dirty="0">
                <a:solidFill>
                  <a:srgbClr val="00B050"/>
                </a:solidFill>
              </a:rPr>
              <a:t> </a:t>
            </a:r>
            <a:r>
              <a:rPr lang="en-GB" sz="1500" dirty="0" err="1">
                <a:solidFill>
                  <a:srgbClr val="00B050"/>
                </a:solidFill>
              </a:rPr>
              <a:t>ranbarthau</a:t>
            </a:r>
            <a:r>
              <a:rPr lang="en-GB" sz="1500" dirty="0">
                <a:solidFill>
                  <a:srgbClr val="00B050"/>
                </a:solidFill>
              </a:rPr>
              <a:t> </a:t>
            </a:r>
            <a:r>
              <a:rPr lang="en-GB" sz="1500" dirty="0" err="1">
                <a:solidFill>
                  <a:srgbClr val="00B050"/>
                </a:solidFill>
              </a:rPr>
              <a:t>ddatblygu</a:t>
            </a:r>
            <a:r>
              <a:rPr lang="en-GB" sz="1500" dirty="0">
                <a:solidFill>
                  <a:srgbClr val="00B050"/>
                </a:solidFill>
              </a:rPr>
              <a:t>, </a:t>
            </a:r>
            <a:r>
              <a:rPr lang="en-GB" sz="1500" dirty="0" err="1">
                <a:solidFill>
                  <a:srgbClr val="00B050"/>
                </a:solidFill>
              </a:rPr>
              <a:t>denu</a:t>
            </a:r>
            <a:r>
              <a:rPr lang="en-GB" sz="1500" dirty="0">
                <a:solidFill>
                  <a:srgbClr val="00B050"/>
                </a:solidFill>
              </a:rPr>
              <a:t> a </a:t>
            </a:r>
            <a:r>
              <a:rPr lang="en-GB" sz="1500" dirty="0" err="1">
                <a:solidFill>
                  <a:srgbClr val="00B050"/>
                </a:solidFill>
              </a:rPr>
              <a:t>chadw</a:t>
            </a:r>
            <a:r>
              <a:rPr lang="en-GB" sz="1500" dirty="0">
                <a:solidFill>
                  <a:srgbClr val="00B050"/>
                </a:solidFill>
              </a:rPr>
              <a:t> </a:t>
            </a:r>
            <a:r>
              <a:rPr lang="en-GB" sz="1500" dirty="0" err="1">
                <a:solidFill>
                  <a:srgbClr val="00B050"/>
                </a:solidFill>
              </a:rPr>
              <a:t>pobl</a:t>
            </a:r>
            <a:r>
              <a:rPr lang="en-GB" sz="1500" dirty="0">
                <a:solidFill>
                  <a:srgbClr val="00B050"/>
                </a:solidFill>
              </a:rPr>
              <a:t> </a:t>
            </a:r>
            <a:r>
              <a:rPr lang="en-GB" sz="1500" dirty="0" err="1">
                <a:solidFill>
                  <a:srgbClr val="00B050"/>
                </a:solidFill>
              </a:rPr>
              <a:t>dalentog</a:t>
            </a:r>
            <a:r>
              <a:rPr lang="en-GB" sz="1500" dirty="0">
                <a:solidFill>
                  <a:srgbClr val="00B050"/>
                </a:solidFill>
              </a:rPr>
              <a:t> a </a:t>
            </a:r>
            <a:r>
              <a:rPr lang="en-GB" sz="1500" dirty="0" err="1">
                <a:solidFill>
                  <a:srgbClr val="00B050"/>
                </a:solidFill>
              </a:rPr>
              <a:t>chreadigol</a:t>
            </a:r>
            <a:r>
              <a:rPr lang="en-GB" sz="1500" dirty="0">
                <a:solidFill>
                  <a:srgbClr val="00B050"/>
                </a:solidFill>
              </a:rPr>
              <a:t> sy'n </a:t>
            </a:r>
            <a:r>
              <a:rPr lang="en-GB" sz="1500" dirty="0" err="1">
                <a:solidFill>
                  <a:srgbClr val="00B050"/>
                </a:solidFill>
              </a:rPr>
              <a:t>cynhyrchu</a:t>
            </a:r>
            <a:r>
              <a:rPr lang="en-GB" sz="1500" dirty="0">
                <a:solidFill>
                  <a:srgbClr val="00B050"/>
                </a:solidFill>
              </a:rPr>
              <a:t> </a:t>
            </a:r>
            <a:r>
              <a:rPr lang="en-GB" sz="1500" dirty="0" err="1">
                <a:solidFill>
                  <a:srgbClr val="00B050"/>
                </a:solidFill>
              </a:rPr>
              <a:t>datblygiadau</a:t>
            </a:r>
            <a:r>
              <a:rPr lang="en-GB" sz="1500" dirty="0">
                <a:solidFill>
                  <a:srgbClr val="00B050"/>
                </a:solidFill>
              </a:rPr>
              <a:t> </a:t>
            </a:r>
            <a:r>
              <a:rPr lang="en-GB" sz="1500" dirty="0" err="1">
                <a:solidFill>
                  <a:srgbClr val="00B050"/>
                </a:solidFill>
              </a:rPr>
              <a:t>arloesol</a:t>
            </a:r>
            <a:r>
              <a:rPr lang="en-GB" sz="1500" dirty="0">
                <a:solidFill>
                  <a:srgbClr val="00B050"/>
                </a:solidFill>
              </a:rPr>
              <a:t>, datblygu </a:t>
            </a:r>
            <a:r>
              <a:rPr lang="en-GB" sz="1500" dirty="0" err="1">
                <a:solidFill>
                  <a:srgbClr val="00B050"/>
                </a:solidFill>
              </a:rPr>
              <a:t>diwydiannau</a:t>
            </a:r>
            <a:r>
              <a:rPr lang="en-GB" sz="1500" dirty="0">
                <a:solidFill>
                  <a:srgbClr val="00B050"/>
                </a:solidFill>
              </a:rPr>
              <a:t> </a:t>
            </a:r>
            <a:r>
              <a:rPr lang="en-GB" sz="1500" dirty="0" err="1">
                <a:solidFill>
                  <a:srgbClr val="00B050"/>
                </a:solidFill>
              </a:rPr>
              <a:t>technoleg</a:t>
            </a:r>
            <a:r>
              <a:rPr lang="en-GB" sz="1500" dirty="0">
                <a:solidFill>
                  <a:srgbClr val="00B050"/>
                </a:solidFill>
              </a:rPr>
              <a:t> </a:t>
            </a:r>
            <a:r>
              <a:rPr lang="en-GB" sz="1500" dirty="0" err="1">
                <a:solidFill>
                  <a:srgbClr val="00B050"/>
                </a:solidFill>
              </a:rPr>
              <a:t>ddwys</a:t>
            </a:r>
            <a:r>
              <a:rPr lang="en-GB" sz="1500" dirty="0">
                <a:solidFill>
                  <a:srgbClr val="00B050"/>
                </a:solidFill>
              </a:rPr>
              <a:t> a </a:t>
            </a:r>
            <a:r>
              <a:rPr lang="en-GB" sz="1500" dirty="0" err="1">
                <a:solidFill>
                  <a:srgbClr val="00B050"/>
                </a:solidFill>
              </a:rPr>
              <a:t>gyrru</a:t>
            </a:r>
            <a:r>
              <a:rPr lang="en-GB" sz="1500" dirty="0">
                <a:solidFill>
                  <a:srgbClr val="00B050"/>
                </a:solidFill>
              </a:rPr>
              <a:t> </a:t>
            </a:r>
            <a:r>
              <a:rPr lang="en-GB" sz="1500" dirty="0" err="1">
                <a:solidFill>
                  <a:srgbClr val="00B050"/>
                </a:solidFill>
              </a:rPr>
              <a:t>twf</a:t>
            </a:r>
            <a:r>
              <a:rPr lang="en-GB" sz="1500" dirty="0">
                <a:solidFill>
                  <a:srgbClr val="00B050"/>
                </a:solidFill>
              </a:rPr>
              <a:t> </a:t>
            </a:r>
            <a:r>
              <a:rPr lang="en-GB" sz="1500" dirty="0" err="1">
                <a:solidFill>
                  <a:srgbClr val="00B050"/>
                </a:solidFill>
              </a:rPr>
              <a:t>economaidd</a:t>
            </a:r>
            <a:r>
              <a:rPr lang="en-GB" sz="1500" dirty="0">
                <a:solidFill>
                  <a:srgbClr val="00B050"/>
                </a:solidFill>
              </a:rPr>
              <a:t> (</a:t>
            </a:r>
            <a:r>
              <a:rPr lang="en-GB" sz="1500" dirty="0" err="1">
                <a:solidFill>
                  <a:srgbClr val="00B050"/>
                </a:solidFill>
              </a:rPr>
              <a:t>Gertler</a:t>
            </a:r>
            <a:r>
              <a:rPr lang="en-GB" sz="1500" dirty="0">
                <a:solidFill>
                  <a:srgbClr val="00B050"/>
                </a:solidFill>
              </a:rPr>
              <a:t> et al, 2002).</a:t>
            </a:r>
          </a:p>
          <a:p>
            <a:pPr marL="285750" indent="-285750">
              <a:buFont typeface="Arial" panose="020B0604020202020204" pitchFamily="34" charset="0"/>
              <a:buChar char="•"/>
            </a:pPr>
            <a:endParaRPr lang="en-GB" sz="1500" dirty="0">
              <a:solidFill>
                <a:srgbClr val="00B050"/>
              </a:solidFill>
            </a:endParaRPr>
          </a:p>
          <a:p>
            <a:pPr marL="285750" indent="-285750">
              <a:buFont typeface="Arial" panose="020B0604020202020204" pitchFamily="34" charset="0"/>
              <a:buChar char="•"/>
            </a:pPr>
            <a:r>
              <a:rPr lang="en-GB" sz="1500" dirty="0">
                <a:solidFill>
                  <a:srgbClr val="00B050"/>
                </a:solidFill>
              </a:rPr>
              <a:t>Yn </a:t>
            </a:r>
            <a:r>
              <a:rPr lang="en-GB" sz="1500" dirty="0" err="1">
                <a:solidFill>
                  <a:srgbClr val="00B050"/>
                </a:solidFill>
              </a:rPr>
              <a:t>ystyried</a:t>
            </a:r>
            <a:r>
              <a:rPr lang="en-GB" sz="1500" dirty="0">
                <a:solidFill>
                  <a:srgbClr val="00B050"/>
                </a:solidFill>
              </a:rPr>
              <a:t> fod </a:t>
            </a:r>
            <a:r>
              <a:rPr lang="en-GB" sz="1500" dirty="0" err="1">
                <a:solidFill>
                  <a:srgbClr val="00B050"/>
                </a:solidFill>
              </a:rPr>
              <a:t>creadigrwydd</a:t>
            </a:r>
            <a:r>
              <a:rPr lang="en-GB" sz="1500" dirty="0">
                <a:solidFill>
                  <a:srgbClr val="00B050"/>
                </a:solidFill>
              </a:rPr>
              <a:t> yn </a:t>
            </a:r>
            <a:r>
              <a:rPr lang="en-GB" sz="1500" dirty="0" err="1">
                <a:solidFill>
                  <a:srgbClr val="00B050"/>
                </a:solidFill>
              </a:rPr>
              <a:t>cael</a:t>
            </a:r>
            <a:r>
              <a:rPr lang="en-GB" sz="1500" dirty="0">
                <a:solidFill>
                  <a:srgbClr val="00B050"/>
                </a:solidFill>
              </a:rPr>
              <a:t> ei </a:t>
            </a:r>
            <a:r>
              <a:rPr lang="en-GB" sz="1500" dirty="0" err="1">
                <a:solidFill>
                  <a:srgbClr val="00B050"/>
                </a:solidFill>
              </a:rPr>
              <a:t>ddysgu</a:t>
            </a:r>
            <a:r>
              <a:rPr lang="en-GB" sz="1500" dirty="0">
                <a:solidFill>
                  <a:srgbClr val="00B050"/>
                </a:solidFill>
              </a:rPr>
              <a:t> ac nid yn </a:t>
            </a:r>
            <a:r>
              <a:rPr lang="en-GB" sz="1500" dirty="0" err="1">
                <a:solidFill>
                  <a:srgbClr val="00B050"/>
                </a:solidFill>
              </a:rPr>
              <a:t>gynhenid</a:t>
            </a:r>
            <a:endParaRPr lang="en-GB" sz="1500" dirty="0">
              <a:solidFill>
                <a:srgbClr val="00B050"/>
              </a:solidFill>
            </a:endParaRPr>
          </a:p>
          <a:p>
            <a:pPr marL="285750" indent="-285750">
              <a:buFont typeface="Arial" panose="020B0604020202020204" pitchFamily="34" charset="0"/>
              <a:buChar char="•"/>
            </a:pPr>
            <a:endParaRPr lang="en-GB" sz="1500" dirty="0">
              <a:solidFill>
                <a:srgbClr val="00B050"/>
              </a:solidFill>
            </a:endParaRPr>
          </a:p>
          <a:p>
            <a:pPr marL="285750" indent="-285750">
              <a:buFont typeface="Arial" panose="020B0604020202020204" pitchFamily="34" charset="0"/>
              <a:buChar char="•"/>
            </a:pPr>
            <a:r>
              <a:rPr lang="en-GB" sz="1500" dirty="0">
                <a:solidFill>
                  <a:srgbClr val="00B050"/>
                </a:solidFill>
              </a:rPr>
              <a:t>Dull '</a:t>
            </a:r>
            <a:r>
              <a:rPr lang="en-GB" sz="1500" dirty="0" err="1">
                <a:solidFill>
                  <a:srgbClr val="00B050"/>
                </a:solidFill>
              </a:rPr>
              <a:t>datrys</a:t>
            </a:r>
            <a:r>
              <a:rPr lang="en-GB" sz="1500" dirty="0">
                <a:solidFill>
                  <a:srgbClr val="00B050"/>
                </a:solidFill>
              </a:rPr>
              <a:t> </a:t>
            </a:r>
            <a:r>
              <a:rPr lang="en-GB" sz="1500" dirty="0" err="1">
                <a:solidFill>
                  <a:srgbClr val="00B050"/>
                </a:solidFill>
              </a:rPr>
              <a:t>problemau</a:t>
            </a:r>
            <a:r>
              <a:rPr lang="en-GB" sz="1500" dirty="0">
                <a:solidFill>
                  <a:srgbClr val="00B050"/>
                </a:solidFill>
              </a:rPr>
              <a:t>' o ran </a:t>
            </a:r>
            <a:r>
              <a:rPr lang="en-GB" sz="1500" dirty="0" err="1">
                <a:solidFill>
                  <a:srgbClr val="00B050"/>
                </a:solidFill>
              </a:rPr>
              <a:t>creadigrwydd</a:t>
            </a:r>
            <a:endParaRPr lang="en-GB" sz="1500" dirty="0">
              <a:solidFill>
                <a:srgbClr val="00B050"/>
              </a:solidFill>
            </a:endParaRPr>
          </a:p>
          <a:p>
            <a:pPr marL="285750" indent="-285750">
              <a:buFont typeface="Arial" panose="020B0604020202020204" pitchFamily="34" charset="0"/>
              <a:buChar char="•"/>
            </a:pPr>
            <a:endParaRPr lang="en-GB" sz="1500" dirty="0">
              <a:solidFill>
                <a:srgbClr val="00B050"/>
              </a:solidFill>
            </a:endParaRPr>
          </a:p>
          <a:p>
            <a:r>
              <a:rPr lang="en-GB" sz="1500" b="1" u="sng" dirty="0" err="1">
                <a:solidFill>
                  <a:srgbClr val="00B050"/>
                </a:solidFill>
              </a:rPr>
              <a:t>Meddylwyr</a:t>
            </a:r>
            <a:r>
              <a:rPr lang="en-GB" sz="1500" b="1" u="sng" dirty="0">
                <a:solidFill>
                  <a:srgbClr val="00B050"/>
                </a:solidFill>
              </a:rPr>
              <a:t> </a:t>
            </a:r>
            <a:r>
              <a:rPr lang="en-GB" sz="1500" b="1" u="sng" dirty="0" err="1">
                <a:solidFill>
                  <a:srgbClr val="00B050"/>
                </a:solidFill>
              </a:rPr>
              <a:t>Allweddol</a:t>
            </a:r>
            <a:r>
              <a:rPr lang="en-GB" sz="1500" b="1" u="sng" dirty="0">
                <a:solidFill>
                  <a:srgbClr val="00B050"/>
                </a:solidFill>
              </a:rPr>
              <a:t> </a:t>
            </a:r>
            <a:r>
              <a:rPr lang="en-GB" sz="1500" dirty="0">
                <a:solidFill>
                  <a:srgbClr val="00B050"/>
                </a:solidFill>
              </a:rPr>
              <a:t>– Kimberley Seltzer a Tom Bentley, awduron: </a:t>
            </a:r>
            <a:r>
              <a:rPr lang="en-GB" sz="1500" dirty="0" err="1">
                <a:solidFill>
                  <a:srgbClr val="00B050"/>
                </a:solidFill>
              </a:rPr>
              <a:t>Yr</a:t>
            </a:r>
            <a:r>
              <a:rPr lang="en-GB" sz="1500" dirty="0">
                <a:solidFill>
                  <a:srgbClr val="00B050"/>
                </a:solidFill>
              </a:rPr>
              <a:t> Oes </a:t>
            </a:r>
            <a:r>
              <a:rPr lang="en-GB" sz="1500" dirty="0" err="1">
                <a:solidFill>
                  <a:srgbClr val="00B050"/>
                </a:solidFill>
              </a:rPr>
              <a:t>Greadigol</a:t>
            </a:r>
            <a:r>
              <a:rPr lang="en-GB" sz="1500" dirty="0">
                <a:solidFill>
                  <a:srgbClr val="00B050"/>
                </a:solidFill>
              </a:rPr>
              <a:t>: Gwybodaeth a Sgiliau </a:t>
            </a:r>
            <a:r>
              <a:rPr lang="en-GB" sz="1500" dirty="0" err="1">
                <a:solidFill>
                  <a:srgbClr val="00B050"/>
                </a:solidFill>
              </a:rPr>
              <a:t>ar</a:t>
            </a:r>
            <a:r>
              <a:rPr lang="en-GB" sz="1500" dirty="0">
                <a:solidFill>
                  <a:srgbClr val="00B050"/>
                </a:solidFill>
              </a:rPr>
              <a:t> gyfer </a:t>
            </a:r>
            <a:r>
              <a:rPr lang="en-GB" sz="1500" dirty="0" err="1">
                <a:solidFill>
                  <a:srgbClr val="00B050"/>
                </a:solidFill>
              </a:rPr>
              <a:t>yr</a:t>
            </a:r>
            <a:r>
              <a:rPr lang="en-GB" sz="1500" dirty="0">
                <a:solidFill>
                  <a:srgbClr val="00B050"/>
                </a:solidFill>
              </a:rPr>
              <a:t> </a:t>
            </a:r>
            <a:r>
              <a:rPr lang="en-GB" sz="1500" dirty="0" err="1">
                <a:solidFill>
                  <a:srgbClr val="00B050"/>
                </a:solidFill>
              </a:rPr>
              <a:t>Economi</a:t>
            </a:r>
            <a:r>
              <a:rPr lang="en-GB" sz="1500" dirty="0">
                <a:solidFill>
                  <a:srgbClr val="00B050"/>
                </a:solidFill>
              </a:rPr>
              <a:t> Newydd (1999)</a:t>
            </a:r>
          </a:p>
          <a:p>
            <a:pPr marL="285750" indent="-285750">
              <a:buFont typeface="Arial" panose="020B0604020202020204" pitchFamily="34" charset="0"/>
              <a:buChar char="•"/>
            </a:pPr>
            <a:endParaRPr lang="en-GB" sz="1500" dirty="0">
              <a:solidFill>
                <a:srgbClr val="00B050"/>
              </a:solidFill>
            </a:endParaRPr>
          </a:p>
          <a:p>
            <a:r>
              <a:rPr lang="en-GB" sz="1500" dirty="0">
                <a:solidFill>
                  <a:srgbClr val="00B050"/>
                </a:solidFill>
              </a:rPr>
              <a:t>Yn </a:t>
            </a:r>
            <a:r>
              <a:rPr lang="en-GB" sz="1500" dirty="0" err="1">
                <a:solidFill>
                  <a:srgbClr val="00B050"/>
                </a:solidFill>
              </a:rPr>
              <a:t>credu</a:t>
            </a:r>
            <a:r>
              <a:rPr lang="en-GB" sz="1500" dirty="0">
                <a:solidFill>
                  <a:srgbClr val="00B050"/>
                </a:solidFill>
              </a:rPr>
              <a:t> fod </a:t>
            </a:r>
            <a:r>
              <a:rPr lang="en-GB" sz="1500" dirty="0" err="1">
                <a:solidFill>
                  <a:srgbClr val="00B050"/>
                </a:solidFill>
              </a:rPr>
              <a:t>creadigrwydd</a:t>
            </a:r>
            <a:r>
              <a:rPr lang="en-GB" sz="1500" dirty="0">
                <a:solidFill>
                  <a:srgbClr val="00B050"/>
                </a:solidFill>
              </a:rPr>
              <a:t> yn ymwneud â </a:t>
            </a:r>
            <a:r>
              <a:rPr lang="en-GB" sz="1500" dirty="0" err="1">
                <a:solidFill>
                  <a:srgbClr val="00B050"/>
                </a:solidFill>
              </a:rPr>
              <a:t>hyrwyddo</a:t>
            </a:r>
            <a:r>
              <a:rPr lang="en-GB" sz="1500" dirty="0">
                <a:solidFill>
                  <a:srgbClr val="00B050"/>
                </a:solidFill>
              </a:rPr>
              <a:t> </a:t>
            </a:r>
            <a:r>
              <a:rPr lang="en-GB" sz="1500" dirty="0" err="1">
                <a:solidFill>
                  <a:srgbClr val="00B050"/>
                </a:solidFill>
              </a:rPr>
              <a:t>rhagolygon</a:t>
            </a:r>
            <a:r>
              <a:rPr lang="en-GB" sz="1500" dirty="0">
                <a:solidFill>
                  <a:srgbClr val="00B050"/>
                </a:solidFill>
              </a:rPr>
              <a:t> </a:t>
            </a:r>
            <a:r>
              <a:rPr lang="en-GB" sz="1500" dirty="0" err="1">
                <a:solidFill>
                  <a:srgbClr val="00B050"/>
                </a:solidFill>
              </a:rPr>
              <a:t>economaidd</a:t>
            </a:r>
            <a:endParaRPr lang="en-GB" sz="1500" dirty="0">
              <a:solidFill>
                <a:srgbClr val="00B050"/>
              </a:solidFill>
            </a:endParaRP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65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23728" y="332656"/>
            <a:ext cx="4536504" cy="954107"/>
          </a:xfrm>
          <a:prstGeom prst="rect">
            <a:avLst/>
          </a:prstGeom>
          <a:noFill/>
        </p:spPr>
        <p:txBody>
          <a:bodyPr wrap="square" rtlCol="0">
            <a:spAutoFit/>
          </a:bodyPr>
          <a:lstStyle/>
          <a:p>
            <a:pPr algn="ctr"/>
            <a:r>
              <a:rPr lang="en-GB" sz="2800" b="1" dirty="0" err="1">
                <a:solidFill>
                  <a:srgbClr val="00B050"/>
                </a:solidFill>
              </a:rPr>
              <a:t>Chwarae</a:t>
            </a:r>
            <a:r>
              <a:rPr lang="en-GB" sz="2800" b="1" dirty="0">
                <a:solidFill>
                  <a:srgbClr val="00B050"/>
                </a:solidFill>
              </a:rPr>
              <a:t> a </a:t>
            </a:r>
            <a:r>
              <a:rPr lang="en-GB" sz="2800" b="1" dirty="0" err="1">
                <a:solidFill>
                  <a:srgbClr val="00B050"/>
                </a:solidFill>
              </a:rPr>
              <a:t>Chreadigrwydd</a:t>
            </a:r>
            <a:endParaRPr lang="en-GB" sz="2800" b="1" dirty="0">
              <a:solidFill>
                <a:srgbClr val="00B050"/>
              </a:solidFill>
            </a:endParaRPr>
          </a:p>
          <a:p>
            <a:pPr algn="ctr"/>
            <a:r>
              <a:rPr lang="en-GB" sz="2800" b="1" dirty="0"/>
              <a:t>Play and Creativity </a:t>
            </a:r>
            <a:endParaRPr lang="en-GB" sz="2800" dirty="0"/>
          </a:p>
        </p:txBody>
      </p:sp>
      <p:sp>
        <p:nvSpPr>
          <p:cNvPr id="5" name="TextBox 4"/>
          <p:cNvSpPr txBox="1"/>
          <p:nvPr/>
        </p:nvSpPr>
        <p:spPr>
          <a:xfrm>
            <a:off x="611560" y="1124744"/>
            <a:ext cx="4032448" cy="5632311"/>
          </a:xfrm>
          <a:prstGeom prst="rect">
            <a:avLst/>
          </a:prstGeom>
          <a:noFill/>
        </p:spPr>
        <p:txBody>
          <a:bodyPr wrap="square" rtlCol="0">
            <a:spAutoFit/>
          </a:bodyPr>
          <a:lstStyle/>
          <a:p>
            <a:endParaRPr lang="en-GB" sz="1600" dirty="0"/>
          </a:p>
          <a:p>
            <a:pPr marL="285750" indent="-285750">
              <a:buFont typeface="Arial" panose="020B0604020202020204" pitchFamily="34" charset="0"/>
              <a:buChar char="•"/>
            </a:pPr>
            <a:r>
              <a:rPr lang="en-GB" sz="1600" dirty="0" err="1">
                <a:solidFill>
                  <a:srgbClr val="00B050"/>
                </a:solidFill>
              </a:rPr>
              <a:t>Chwarae</a:t>
            </a:r>
            <a:r>
              <a:rPr lang="en-GB" sz="1600" dirty="0">
                <a:solidFill>
                  <a:srgbClr val="00B050"/>
                </a:solidFill>
              </a:rPr>
              <a:t> yn </a:t>
            </a:r>
            <a:r>
              <a:rPr lang="en-GB" sz="1600" dirty="0" err="1">
                <a:solidFill>
                  <a:srgbClr val="00B050"/>
                </a:solidFill>
              </a:rPr>
              <a:t>sgaffaldio</a:t>
            </a:r>
            <a:r>
              <a:rPr lang="en-GB" sz="1600" dirty="0">
                <a:solidFill>
                  <a:srgbClr val="00B050"/>
                </a:solidFill>
              </a:rPr>
              <a:t> sgiliau </a:t>
            </a:r>
            <a:r>
              <a:rPr lang="en-GB" sz="1600" dirty="0" err="1">
                <a:solidFill>
                  <a:srgbClr val="00B050"/>
                </a:solidFill>
              </a:rPr>
              <a:t>datrys</a:t>
            </a:r>
            <a:r>
              <a:rPr lang="en-GB" sz="1600" dirty="0">
                <a:solidFill>
                  <a:srgbClr val="00B050"/>
                </a:solidFill>
              </a:rPr>
              <a:t> </a:t>
            </a:r>
            <a:r>
              <a:rPr lang="en-GB" sz="1600" dirty="0" err="1">
                <a:solidFill>
                  <a:srgbClr val="00B050"/>
                </a:solidFill>
              </a:rPr>
              <a:t>problemau</a:t>
            </a:r>
            <a:r>
              <a:rPr lang="en-GB" sz="1600" dirty="0">
                <a:solidFill>
                  <a:srgbClr val="00B050"/>
                </a:solidFill>
              </a:rPr>
              <a:t> </a:t>
            </a:r>
            <a:r>
              <a:rPr lang="en-GB" sz="1600" dirty="0" err="1">
                <a:solidFill>
                  <a:srgbClr val="00B050"/>
                </a:solidFill>
              </a:rPr>
              <a:t>oedolion</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Cysylltiadau</a:t>
            </a:r>
            <a:r>
              <a:rPr lang="en-GB" sz="1600" dirty="0">
                <a:solidFill>
                  <a:srgbClr val="00B050"/>
                </a:solidFill>
              </a:rPr>
              <a:t> </a:t>
            </a:r>
            <a:r>
              <a:rPr lang="en-GB" sz="1600" dirty="0" err="1">
                <a:solidFill>
                  <a:srgbClr val="00B050"/>
                </a:solidFill>
              </a:rPr>
              <a:t>â'r</a:t>
            </a:r>
            <a:r>
              <a:rPr lang="en-GB" sz="1600" dirty="0">
                <a:solidFill>
                  <a:srgbClr val="00B050"/>
                </a:solidFill>
              </a:rPr>
              <a:t> </a:t>
            </a:r>
            <a:r>
              <a:rPr lang="en-GB" sz="1600" dirty="0" err="1">
                <a:solidFill>
                  <a:srgbClr val="00B050"/>
                </a:solidFill>
              </a:rPr>
              <a:t>Cyfnod</a:t>
            </a:r>
            <a:r>
              <a:rPr lang="en-GB" sz="1600" dirty="0">
                <a:solidFill>
                  <a:srgbClr val="00B050"/>
                </a:solidFill>
              </a:rPr>
              <a:t> Sylfaen</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Mathau</a:t>
            </a:r>
            <a:r>
              <a:rPr lang="en-GB" sz="1600" dirty="0">
                <a:solidFill>
                  <a:srgbClr val="00B050"/>
                </a:solidFill>
              </a:rPr>
              <a:t> </a:t>
            </a:r>
            <a:r>
              <a:rPr lang="en-GB" sz="1600" dirty="0" err="1">
                <a:solidFill>
                  <a:srgbClr val="00B050"/>
                </a:solidFill>
              </a:rPr>
              <a:t>niferus</a:t>
            </a:r>
            <a:r>
              <a:rPr lang="en-GB" sz="1600" dirty="0">
                <a:solidFill>
                  <a:srgbClr val="00B050"/>
                </a:solidFill>
              </a:rPr>
              <a:t> o </a:t>
            </a:r>
            <a:r>
              <a:rPr lang="en-GB" sz="1600" dirty="0" err="1">
                <a:solidFill>
                  <a:srgbClr val="00B050"/>
                </a:solidFill>
              </a:rPr>
              <a:t>chwarae</a:t>
            </a:r>
            <a:r>
              <a:rPr lang="en-GB" sz="1600" dirty="0">
                <a:solidFill>
                  <a:srgbClr val="00B050"/>
                </a:solidFill>
              </a:rPr>
              <a:t> </a:t>
            </a:r>
            <a:r>
              <a:rPr lang="en-GB" sz="1600" dirty="0" err="1">
                <a:solidFill>
                  <a:srgbClr val="00B050"/>
                </a:solidFill>
              </a:rPr>
              <a:t>creadigol</a:t>
            </a:r>
            <a:r>
              <a:rPr lang="en-GB" sz="1600" dirty="0">
                <a:solidFill>
                  <a:srgbClr val="00B050"/>
                </a:solidFill>
              </a:rPr>
              <a:t> – </a:t>
            </a:r>
            <a:r>
              <a:rPr lang="en-GB" sz="1600" dirty="0" err="1">
                <a:solidFill>
                  <a:srgbClr val="00B050"/>
                </a:solidFill>
              </a:rPr>
              <a:t>chwarae</a:t>
            </a:r>
            <a:r>
              <a:rPr lang="en-GB" sz="1600" dirty="0">
                <a:solidFill>
                  <a:srgbClr val="00B050"/>
                </a:solidFill>
              </a:rPr>
              <a:t> </a:t>
            </a:r>
            <a:r>
              <a:rPr lang="en-GB" sz="1600" dirty="0" err="1">
                <a:solidFill>
                  <a:srgbClr val="00B050"/>
                </a:solidFill>
              </a:rPr>
              <a:t>rôl</a:t>
            </a:r>
            <a:r>
              <a:rPr lang="en-GB" sz="1600" dirty="0">
                <a:solidFill>
                  <a:srgbClr val="00B050"/>
                </a:solidFill>
              </a:rPr>
              <a:t>, </a:t>
            </a:r>
            <a:r>
              <a:rPr lang="en-GB" sz="1600" dirty="0" err="1">
                <a:solidFill>
                  <a:srgbClr val="00B050"/>
                </a:solidFill>
              </a:rPr>
              <a:t>arlunio</a:t>
            </a:r>
            <a:r>
              <a:rPr lang="en-GB" sz="1600" dirty="0">
                <a:solidFill>
                  <a:srgbClr val="00B050"/>
                </a:solidFill>
              </a:rPr>
              <a:t>, </a:t>
            </a:r>
            <a:r>
              <a:rPr lang="en-GB" sz="1600" dirty="0" err="1">
                <a:solidFill>
                  <a:srgbClr val="00B050"/>
                </a:solidFill>
              </a:rPr>
              <a:t>paentio</a:t>
            </a:r>
            <a:r>
              <a:rPr lang="en-GB" sz="1600" dirty="0">
                <a:solidFill>
                  <a:srgbClr val="00B050"/>
                </a:solidFill>
              </a:rPr>
              <a:t>, </a:t>
            </a:r>
            <a:r>
              <a:rPr lang="en-GB" sz="1600" dirty="0" err="1">
                <a:solidFill>
                  <a:srgbClr val="00B050"/>
                </a:solidFill>
              </a:rPr>
              <a:t>archwilio</a:t>
            </a:r>
            <a:r>
              <a:rPr lang="en-GB" sz="1600" dirty="0">
                <a:solidFill>
                  <a:srgbClr val="00B050"/>
                </a:solidFill>
              </a:rPr>
              <a:t> ac </a:t>
            </a:r>
            <a:r>
              <a:rPr lang="en-GB" sz="1600" dirty="0" err="1">
                <a:solidFill>
                  <a:srgbClr val="00B050"/>
                </a:solidFill>
              </a:rPr>
              <a:t>ati</a:t>
            </a:r>
            <a:r>
              <a:rPr lang="en-GB" sz="1600" dirty="0">
                <a:solidFill>
                  <a:srgbClr val="00B050"/>
                </a:solidFill>
              </a:rPr>
              <a:t>.</a:t>
            </a:r>
          </a:p>
          <a:p>
            <a:pPr marL="285750" indent="-285750">
              <a:buFont typeface="Arial" panose="020B0604020202020204" pitchFamily="34" charset="0"/>
              <a:buChar char="•"/>
            </a:pPr>
            <a:endParaRPr lang="en-GB" sz="1600" dirty="0">
              <a:solidFill>
                <a:srgbClr val="00B050"/>
              </a:solidFill>
            </a:endParaRPr>
          </a:p>
          <a:p>
            <a:r>
              <a:rPr lang="en-GB" sz="1600" b="1" u="sng" dirty="0" err="1">
                <a:solidFill>
                  <a:srgbClr val="00B050"/>
                </a:solidFill>
              </a:rPr>
              <a:t>Meddylwyr</a:t>
            </a:r>
            <a:r>
              <a:rPr lang="en-GB" sz="1600" b="1" u="sng" dirty="0">
                <a:solidFill>
                  <a:srgbClr val="00B050"/>
                </a:solidFill>
              </a:rPr>
              <a:t> </a:t>
            </a:r>
            <a:r>
              <a:rPr lang="en-GB" sz="1600" b="1" u="sng" dirty="0" err="1">
                <a:solidFill>
                  <a:srgbClr val="00B050"/>
                </a:solidFill>
              </a:rPr>
              <a:t>Allweddol</a:t>
            </a:r>
            <a:endParaRPr lang="en-GB" sz="1600" b="1" u="sng" dirty="0">
              <a:solidFill>
                <a:srgbClr val="00B050"/>
              </a:solidFill>
            </a:endParaRPr>
          </a:p>
          <a:p>
            <a:r>
              <a:rPr lang="en-GB" sz="1600" dirty="0">
                <a:solidFill>
                  <a:srgbClr val="00B050"/>
                </a:solidFill>
              </a:rPr>
              <a:t> - y </a:t>
            </a:r>
            <a:r>
              <a:rPr lang="en-GB" sz="1600" dirty="0" err="1">
                <a:solidFill>
                  <a:srgbClr val="00B050"/>
                </a:solidFill>
              </a:rPr>
              <a:t>berthynas</a:t>
            </a:r>
            <a:r>
              <a:rPr lang="en-GB" sz="1600" dirty="0">
                <a:solidFill>
                  <a:srgbClr val="00B050"/>
                </a:solidFill>
              </a:rPr>
              <a:t> rhwng </a:t>
            </a:r>
            <a:r>
              <a:rPr lang="en-GB" sz="1600" dirty="0" err="1">
                <a:solidFill>
                  <a:srgbClr val="00B050"/>
                </a:solidFill>
              </a:rPr>
              <a:t>chwarae</a:t>
            </a:r>
            <a:r>
              <a:rPr lang="en-GB" sz="1600" dirty="0">
                <a:solidFill>
                  <a:srgbClr val="00B050"/>
                </a:solidFill>
              </a:rPr>
              <a:t>, dysgu a </a:t>
            </a:r>
            <a:r>
              <a:rPr lang="en-GB" sz="1600" dirty="0" err="1">
                <a:solidFill>
                  <a:srgbClr val="00B050"/>
                </a:solidFill>
              </a:rPr>
              <a:t>chreadigrwydd</a:t>
            </a:r>
            <a:r>
              <a:rPr lang="en-GB" sz="1600" dirty="0">
                <a:solidFill>
                  <a:srgbClr val="00B050"/>
                </a:solidFill>
              </a:rPr>
              <a:t> i'w gweld </a:t>
            </a:r>
            <a:r>
              <a:rPr lang="en-GB" sz="1600" dirty="0" err="1">
                <a:solidFill>
                  <a:srgbClr val="00B050"/>
                </a:solidFill>
              </a:rPr>
              <a:t>yng</a:t>
            </a:r>
            <a:r>
              <a:rPr lang="en-GB" sz="1600" dirty="0">
                <a:solidFill>
                  <a:srgbClr val="00B050"/>
                </a:solidFill>
              </a:rPr>
              <a:t> </a:t>
            </a:r>
            <a:r>
              <a:rPr lang="en-GB" sz="1600" dirty="0" err="1">
                <a:solidFill>
                  <a:srgbClr val="00B050"/>
                </a:solidFill>
              </a:rPr>
              <a:t>ngwaith</a:t>
            </a:r>
            <a:r>
              <a:rPr lang="en-GB" sz="1600" dirty="0">
                <a:solidFill>
                  <a:srgbClr val="00B050"/>
                </a:solidFill>
              </a:rPr>
              <a:t>:</a:t>
            </a:r>
          </a:p>
          <a:p>
            <a:pPr marL="285750" indent="-285750">
              <a:buFont typeface="Arial" panose="020B0604020202020204" pitchFamily="34" charset="0"/>
              <a:buChar char="•"/>
            </a:pPr>
            <a:endParaRPr lang="en-GB" sz="1600" dirty="0">
              <a:solidFill>
                <a:srgbClr val="00B050"/>
              </a:solidFill>
            </a:endParaRPr>
          </a:p>
          <a:p>
            <a:r>
              <a:rPr lang="en-GB" sz="1600" dirty="0">
                <a:solidFill>
                  <a:srgbClr val="00B050"/>
                </a:solidFill>
              </a:rPr>
              <a:t>John Dewey</a:t>
            </a:r>
          </a:p>
          <a:p>
            <a:r>
              <a:rPr lang="en-GB" sz="1600" dirty="0">
                <a:solidFill>
                  <a:srgbClr val="00B050"/>
                </a:solidFill>
              </a:rPr>
              <a:t>Jean Piaget</a:t>
            </a:r>
          </a:p>
          <a:p>
            <a:r>
              <a:rPr lang="en-GB" sz="1600" dirty="0">
                <a:solidFill>
                  <a:srgbClr val="00B050"/>
                </a:solidFill>
              </a:rPr>
              <a:t>Lev Vygotsky</a:t>
            </a:r>
          </a:p>
          <a:p>
            <a:r>
              <a:rPr lang="en-GB" sz="1600" dirty="0">
                <a:solidFill>
                  <a:srgbClr val="00B050"/>
                </a:solidFill>
              </a:rPr>
              <a:t>Jerome Bruner</a:t>
            </a:r>
          </a:p>
          <a:p>
            <a:endParaRPr lang="en-GB" dirty="0"/>
          </a:p>
          <a:p>
            <a:r>
              <a:rPr lang="en-GB" dirty="0">
                <a:hlinkClick r:id="rId3"/>
              </a:rPr>
              <a:t>https://www.youtube.com/watch?v=Aa74IKE4Wng</a:t>
            </a:r>
            <a:endParaRPr lang="en-GB" dirty="0"/>
          </a:p>
          <a:p>
            <a:endParaRPr lang="en-GB" dirty="0"/>
          </a:p>
        </p:txBody>
      </p:sp>
      <p:sp>
        <p:nvSpPr>
          <p:cNvPr id="6" name="TextBox 5"/>
          <p:cNvSpPr txBox="1"/>
          <p:nvPr/>
        </p:nvSpPr>
        <p:spPr>
          <a:xfrm>
            <a:off x="4796408" y="1205136"/>
            <a:ext cx="4032448" cy="5632311"/>
          </a:xfrm>
          <a:prstGeom prst="rect">
            <a:avLst/>
          </a:prstGeom>
          <a:noFill/>
        </p:spPr>
        <p:txBody>
          <a:bodyPr wrap="square" rtlCol="0">
            <a:spAutoFit/>
          </a:bodyPr>
          <a:lstStyle/>
          <a:p>
            <a:endParaRPr lang="en-GB" sz="1600" dirty="0"/>
          </a:p>
          <a:p>
            <a:pPr marL="285750" indent="-285750">
              <a:buFont typeface="Arial" panose="020B0604020202020204" pitchFamily="34" charset="0"/>
              <a:buChar char="•"/>
            </a:pPr>
            <a:r>
              <a:rPr lang="en-GB" sz="1600" dirty="0"/>
              <a:t>Play scaffolds adult problem solving skills</a:t>
            </a:r>
          </a:p>
          <a:p>
            <a:endParaRPr lang="en-GB" sz="1600" dirty="0"/>
          </a:p>
          <a:p>
            <a:pPr marL="285750" indent="-285750">
              <a:buFont typeface="Arial" panose="020B0604020202020204" pitchFamily="34" charset="0"/>
              <a:buChar char="•"/>
            </a:pPr>
            <a:r>
              <a:rPr lang="en-GB" sz="1600" dirty="0"/>
              <a:t>Links to the Foundation Phase </a:t>
            </a:r>
          </a:p>
          <a:p>
            <a:endParaRPr lang="en-GB" sz="1600" dirty="0"/>
          </a:p>
          <a:p>
            <a:pPr marL="285750" indent="-285750">
              <a:buFont typeface="Arial" panose="020B0604020202020204" pitchFamily="34" charset="0"/>
              <a:buChar char="•"/>
            </a:pPr>
            <a:r>
              <a:rPr lang="en-GB" sz="1600" dirty="0"/>
              <a:t>Many types of creative play – role play, drawing, painting, exploration etc.</a:t>
            </a:r>
          </a:p>
          <a:p>
            <a:endParaRPr lang="en-GB" sz="1600" dirty="0"/>
          </a:p>
          <a:p>
            <a:endParaRPr lang="en-GB" sz="1600" dirty="0"/>
          </a:p>
          <a:p>
            <a:r>
              <a:rPr lang="en-GB" sz="1600" b="1" u="sng" dirty="0"/>
              <a:t>Key Thinkers</a:t>
            </a:r>
          </a:p>
          <a:p>
            <a:r>
              <a:rPr lang="en-GB" sz="1600" dirty="0"/>
              <a:t>accounts of the relationships between play, learning and creativity can be found in the work of:</a:t>
            </a:r>
          </a:p>
          <a:p>
            <a:endParaRPr lang="en-GB" sz="1600" dirty="0"/>
          </a:p>
          <a:p>
            <a:r>
              <a:rPr lang="en-GB" sz="1600" dirty="0"/>
              <a:t>John Dewey</a:t>
            </a:r>
          </a:p>
          <a:p>
            <a:r>
              <a:rPr lang="en-GB" sz="1600" dirty="0"/>
              <a:t>Jean Piaget</a:t>
            </a:r>
          </a:p>
          <a:p>
            <a:r>
              <a:rPr lang="en-GB" sz="1600" dirty="0"/>
              <a:t>Lev Vygotsky</a:t>
            </a:r>
          </a:p>
          <a:p>
            <a:r>
              <a:rPr lang="en-GB" sz="1600" dirty="0"/>
              <a:t>Jerome Bruner</a:t>
            </a:r>
          </a:p>
          <a:p>
            <a:endParaRPr lang="en-GB" dirty="0"/>
          </a:p>
          <a:p>
            <a:r>
              <a:rPr lang="en-GB" dirty="0">
                <a:hlinkClick r:id="rId3"/>
              </a:rPr>
              <a:t>https://www.youtube.com/watch?v=Aa74IKE4Wng</a:t>
            </a:r>
            <a:endParaRPr lang="en-GB" dirty="0"/>
          </a:p>
          <a:p>
            <a:endParaRPr lang="en-GB" dirty="0"/>
          </a:p>
        </p:txBody>
      </p:sp>
    </p:spTree>
    <p:extLst>
      <p:ext uri="{BB962C8B-B14F-4D97-AF65-F5344CB8AC3E}">
        <p14:creationId xmlns:p14="http://schemas.microsoft.com/office/powerpoint/2010/main" val="3538649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07704" y="421401"/>
            <a:ext cx="4752528" cy="954107"/>
          </a:xfrm>
          <a:prstGeom prst="rect">
            <a:avLst/>
          </a:prstGeom>
          <a:noFill/>
        </p:spPr>
        <p:txBody>
          <a:bodyPr wrap="square" rtlCol="0">
            <a:spAutoFit/>
          </a:bodyPr>
          <a:lstStyle/>
          <a:p>
            <a:pPr algn="ctr"/>
            <a:r>
              <a:rPr lang="en-GB" sz="2800" dirty="0" err="1">
                <a:solidFill>
                  <a:srgbClr val="00B050"/>
                </a:solidFill>
              </a:rPr>
              <a:t>Creadigrwydd</a:t>
            </a:r>
            <a:r>
              <a:rPr lang="en-GB" sz="2800" dirty="0">
                <a:solidFill>
                  <a:srgbClr val="00B050"/>
                </a:solidFill>
              </a:rPr>
              <a:t> a </a:t>
            </a:r>
            <a:r>
              <a:rPr lang="en-GB" sz="2800" dirty="0" err="1">
                <a:solidFill>
                  <a:srgbClr val="00B050"/>
                </a:solidFill>
              </a:rPr>
              <a:t>gwybyddiaeth</a:t>
            </a:r>
            <a:endParaRPr lang="en-GB" sz="2800" dirty="0">
              <a:solidFill>
                <a:srgbClr val="00B050"/>
              </a:solidFill>
            </a:endParaRPr>
          </a:p>
          <a:p>
            <a:pPr algn="ctr"/>
            <a:r>
              <a:rPr lang="en-GB" sz="2800" b="1" dirty="0"/>
              <a:t>Creativity and cognition </a:t>
            </a:r>
          </a:p>
        </p:txBody>
      </p:sp>
      <p:sp>
        <p:nvSpPr>
          <p:cNvPr id="5" name="TextBox 4"/>
          <p:cNvSpPr txBox="1"/>
          <p:nvPr/>
        </p:nvSpPr>
        <p:spPr>
          <a:xfrm>
            <a:off x="683568" y="1196752"/>
            <a:ext cx="6768752" cy="2862322"/>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467544" y="1484784"/>
            <a:ext cx="4176464" cy="5509200"/>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solidFill>
                  <a:srgbClr val="00B050"/>
                </a:solidFill>
              </a:rPr>
              <a:t>Meddylwyr</a:t>
            </a:r>
            <a:r>
              <a:rPr lang="en-GB" sz="1600" dirty="0">
                <a:solidFill>
                  <a:srgbClr val="00B050"/>
                </a:solidFill>
              </a:rPr>
              <a:t> yn </a:t>
            </a:r>
            <a:r>
              <a:rPr lang="en-GB" sz="1600" dirty="0" err="1">
                <a:solidFill>
                  <a:srgbClr val="00B050"/>
                </a:solidFill>
              </a:rPr>
              <a:t>credu</a:t>
            </a:r>
            <a:r>
              <a:rPr lang="en-GB" sz="1600" dirty="0">
                <a:solidFill>
                  <a:srgbClr val="00B050"/>
                </a:solidFill>
              </a:rPr>
              <a:t> </a:t>
            </a:r>
            <a:r>
              <a:rPr lang="en-GB" sz="1600" dirty="0" err="1">
                <a:solidFill>
                  <a:srgbClr val="00B050"/>
                </a:solidFill>
              </a:rPr>
              <a:t>ein</a:t>
            </a:r>
            <a:r>
              <a:rPr lang="en-GB" sz="1600" dirty="0">
                <a:solidFill>
                  <a:srgbClr val="00B050"/>
                </a:solidFill>
              </a:rPr>
              <a:t> bod yn </a:t>
            </a:r>
            <a:r>
              <a:rPr lang="en-GB" sz="1600" dirty="0" err="1">
                <a:solidFill>
                  <a:srgbClr val="00B050"/>
                </a:solidFill>
              </a:rPr>
              <a:t>cael</a:t>
            </a:r>
            <a:r>
              <a:rPr lang="en-GB" sz="1600" dirty="0">
                <a:solidFill>
                  <a:srgbClr val="00B050"/>
                </a:solidFill>
              </a:rPr>
              <a:t> </a:t>
            </a:r>
            <a:r>
              <a:rPr lang="en-GB" sz="1600" dirty="0" err="1">
                <a:solidFill>
                  <a:srgbClr val="00B050"/>
                </a:solidFill>
              </a:rPr>
              <a:t>ein</a:t>
            </a:r>
            <a:r>
              <a:rPr lang="en-GB" sz="1600" dirty="0">
                <a:solidFill>
                  <a:srgbClr val="00B050"/>
                </a:solidFill>
              </a:rPr>
              <a:t> dysgu </a:t>
            </a:r>
            <a:r>
              <a:rPr lang="en-GB" sz="1600" dirty="0" err="1">
                <a:solidFill>
                  <a:srgbClr val="00B050"/>
                </a:solidFill>
              </a:rPr>
              <a:t>i</a:t>
            </a:r>
            <a:r>
              <a:rPr lang="en-GB" sz="1600" dirty="0">
                <a:solidFill>
                  <a:srgbClr val="00B050"/>
                </a:solidFill>
              </a:rPr>
              <a:t> fod yn </a:t>
            </a:r>
            <a:r>
              <a:rPr lang="en-GB" sz="1600" dirty="0" err="1">
                <a:solidFill>
                  <a:srgbClr val="00B050"/>
                </a:solidFill>
              </a:rPr>
              <a:t>greadigol</a:t>
            </a:r>
            <a:r>
              <a:rPr lang="en-GB" sz="1600" dirty="0">
                <a:solidFill>
                  <a:srgbClr val="00B050"/>
                </a:solidFill>
              </a:rPr>
              <a:t> yn hytrach </a:t>
            </a:r>
            <a:r>
              <a:rPr lang="en-GB" sz="1600" dirty="0" err="1">
                <a:solidFill>
                  <a:srgbClr val="00B050"/>
                </a:solidFill>
              </a:rPr>
              <a:t>na</a:t>
            </a:r>
            <a:r>
              <a:rPr lang="en-GB" sz="1600" dirty="0">
                <a:solidFill>
                  <a:srgbClr val="00B050"/>
                </a:solidFill>
              </a:rPr>
              <a:t> bod </a:t>
            </a:r>
            <a:r>
              <a:rPr lang="en-GB" sz="1600" dirty="0" err="1">
                <a:solidFill>
                  <a:srgbClr val="00B050"/>
                </a:solidFill>
              </a:rPr>
              <a:t>creadigrwydd</a:t>
            </a:r>
            <a:r>
              <a:rPr lang="en-GB" sz="1600" dirty="0">
                <a:solidFill>
                  <a:srgbClr val="00B050"/>
                </a:solidFill>
              </a:rPr>
              <a:t> yn </a:t>
            </a:r>
            <a:r>
              <a:rPr lang="en-GB" sz="1600" dirty="0" err="1">
                <a:solidFill>
                  <a:srgbClr val="00B050"/>
                </a:solidFill>
              </a:rPr>
              <a:t>gynhenid</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Cysylltir</a:t>
            </a:r>
            <a:r>
              <a:rPr lang="en-GB" sz="1600" dirty="0">
                <a:solidFill>
                  <a:srgbClr val="00B050"/>
                </a:solidFill>
              </a:rPr>
              <a:t> </a:t>
            </a:r>
            <a:r>
              <a:rPr lang="en-GB" sz="1600" dirty="0" err="1">
                <a:solidFill>
                  <a:srgbClr val="00B050"/>
                </a:solidFill>
              </a:rPr>
              <a:t>deallusrwydd</a:t>
            </a:r>
            <a:r>
              <a:rPr lang="en-GB" sz="1600" dirty="0">
                <a:solidFill>
                  <a:srgbClr val="00B050"/>
                </a:solidFill>
              </a:rPr>
              <a:t> a </a:t>
            </a:r>
            <a:r>
              <a:rPr lang="en-GB" sz="1600" dirty="0" err="1">
                <a:solidFill>
                  <a:srgbClr val="00B050"/>
                </a:solidFill>
              </a:rPr>
              <a:t>chreadigrwydd</a:t>
            </a:r>
            <a:r>
              <a:rPr lang="en-GB" sz="1600" dirty="0">
                <a:solidFill>
                  <a:srgbClr val="00B050"/>
                </a:solidFill>
              </a:rPr>
              <a:t> </a:t>
            </a:r>
            <a:r>
              <a:rPr lang="en-GB" sz="1600" dirty="0" err="1">
                <a:solidFill>
                  <a:srgbClr val="00B050"/>
                </a:solidFill>
              </a:rPr>
              <a:t>â'i</a:t>
            </a:r>
            <a:r>
              <a:rPr lang="en-GB" sz="1600" dirty="0">
                <a:solidFill>
                  <a:srgbClr val="00B050"/>
                </a:solidFill>
              </a:rPr>
              <a:t> gilydd (Gardner, 1993) </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a:solidFill>
                  <a:srgbClr val="00B050"/>
                </a:solidFill>
              </a:rPr>
              <a:t>Cysylltiad rhwng </a:t>
            </a:r>
            <a:r>
              <a:rPr lang="en-GB" sz="1600" dirty="0" err="1">
                <a:solidFill>
                  <a:srgbClr val="00B050"/>
                </a:solidFill>
              </a:rPr>
              <a:t>dychymyg</a:t>
            </a:r>
            <a:r>
              <a:rPr lang="en-GB" sz="1600" dirty="0">
                <a:solidFill>
                  <a:srgbClr val="00B050"/>
                </a:solidFill>
              </a:rPr>
              <a:t> a </a:t>
            </a:r>
            <a:r>
              <a:rPr lang="en-GB" sz="1600" dirty="0" err="1">
                <a:solidFill>
                  <a:srgbClr val="00B050"/>
                </a:solidFill>
              </a:rPr>
              <a:t>chwarae</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Profi</a:t>
            </a:r>
            <a:r>
              <a:rPr lang="en-GB" sz="1600" dirty="0">
                <a:solidFill>
                  <a:srgbClr val="00B050"/>
                </a:solidFill>
              </a:rPr>
              <a:t> </a:t>
            </a:r>
            <a:r>
              <a:rPr lang="en-GB" sz="1600" dirty="0" err="1">
                <a:solidFill>
                  <a:srgbClr val="00B050"/>
                </a:solidFill>
              </a:rPr>
              <a:t>lefelau</a:t>
            </a:r>
            <a:r>
              <a:rPr lang="en-GB" sz="1600" dirty="0">
                <a:solidFill>
                  <a:srgbClr val="00B050"/>
                </a:solidFill>
              </a:rPr>
              <a:t> </a:t>
            </a:r>
            <a:r>
              <a:rPr lang="en-GB" sz="1600" dirty="0" err="1">
                <a:solidFill>
                  <a:srgbClr val="00B050"/>
                </a:solidFill>
              </a:rPr>
              <a:t>creadigrwydd</a:t>
            </a:r>
            <a:r>
              <a:rPr lang="en-GB" sz="1600" dirty="0">
                <a:solidFill>
                  <a:srgbClr val="00B050"/>
                </a:solidFill>
              </a:rPr>
              <a:t> </a:t>
            </a:r>
            <a:r>
              <a:rPr lang="en-GB" sz="1600" dirty="0" err="1">
                <a:solidFill>
                  <a:srgbClr val="00B050"/>
                </a:solidFill>
              </a:rPr>
              <a:t>meddyliol</a:t>
            </a:r>
            <a:r>
              <a:rPr lang="en-GB" sz="1600" dirty="0">
                <a:solidFill>
                  <a:srgbClr val="00B050"/>
                </a:solidFill>
              </a:rPr>
              <a:t> (</a:t>
            </a:r>
            <a:r>
              <a:rPr lang="en-GB" sz="1600" dirty="0" err="1">
                <a:solidFill>
                  <a:srgbClr val="00B050"/>
                </a:solidFill>
              </a:rPr>
              <a:t>Cropley</a:t>
            </a:r>
            <a:r>
              <a:rPr lang="en-GB" sz="1600" dirty="0">
                <a:solidFill>
                  <a:srgbClr val="00B050"/>
                </a:solidFill>
              </a:rPr>
              <a:t>, 2001) </a:t>
            </a:r>
          </a:p>
          <a:p>
            <a:pPr marL="285750" indent="-285750">
              <a:buFont typeface="Arial" panose="020B0604020202020204" pitchFamily="34" charset="0"/>
              <a:buChar char="•"/>
            </a:pPr>
            <a:endParaRPr lang="en-GB" sz="1600" dirty="0">
              <a:solidFill>
                <a:srgbClr val="00B050"/>
              </a:solidFill>
            </a:endParaRPr>
          </a:p>
          <a:p>
            <a:r>
              <a:rPr lang="en-GB" sz="1600" b="1" u="sng" dirty="0" err="1">
                <a:solidFill>
                  <a:srgbClr val="00B050"/>
                </a:solidFill>
              </a:rPr>
              <a:t>Meddyliwyr</a:t>
            </a:r>
            <a:r>
              <a:rPr lang="en-GB" sz="1600" b="1" u="sng" dirty="0">
                <a:solidFill>
                  <a:srgbClr val="00B050"/>
                </a:solidFill>
              </a:rPr>
              <a:t> </a:t>
            </a:r>
            <a:r>
              <a:rPr lang="en-GB" sz="1600" b="1" u="sng" dirty="0" err="1">
                <a:solidFill>
                  <a:srgbClr val="00B050"/>
                </a:solidFill>
              </a:rPr>
              <a:t>Allweddol</a:t>
            </a:r>
            <a:endParaRPr lang="en-GB" sz="1600" b="1" u="sng"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r>
              <a:rPr lang="en-GB" sz="1600" dirty="0">
                <a:solidFill>
                  <a:srgbClr val="00B050"/>
                </a:solidFill>
              </a:rPr>
              <a:t>Howard Gardner – Damcaniaeth </a:t>
            </a:r>
            <a:r>
              <a:rPr lang="en-GB" sz="1600" dirty="0" err="1">
                <a:solidFill>
                  <a:srgbClr val="00B050"/>
                </a:solidFill>
              </a:rPr>
              <a:t>Deallusrwydd</a:t>
            </a:r>
            <a:r>
              <a:rPr lang="en-GB" sz="1600" dirty="0">
                <a:solidFill>
                  <a:srgbClr val="00B050"/>
                </a:solidFill>
              </a:rPr>
              <a:t> </a:t>
            </a:r>
            <a:r>
              <a:rPr lang="en-GB" sz="1600" dirty="0" err="1">
                <a:solidFill>
                  <a:srgbClr val="00B050"/>
                </a:solidFill>
              </a:rPr>
              <a:t>Lluosog</a:t>
            </a:r>
            <a:r>
              <a:rPr lang="en-GB" sz="1600" dirty="0">
                <a:solidFill>
                  <a:srgbClr val="00B050"/>
                </a:solidFill>
              </a:rPr>
              <a:t> </a:t>
            </a:r>
          </a:p>
          <a:p>
            <a:pPr marL="285750" indent="-285750">
              <a:buFont typeface="Arial" panose="020B0604020202020204" pitchFamily="34" charset="0"/>
              <a:buChar char="•"/>
            </a:pPr>
            <a:endParaRPr lang="en-GB" sz="1600" dirty="0">
              <a:solidFill>
                <a:srgbClr val="00B050"/>
              </a:solidFill>
            </a:endParaRPr>
          </a:p>
          <a:p>
            <a:r>
              <a:rPr lang="en-GB" sz="1600" dirty="0">
                <a:solidFill>
                  <a:srgbClr val="00B050"/>
                </a:solidFill>
              </a:rPr>
              <a:t>Arthur </a:t>
            </a:r>
            <a:r>
              <a:rPr lang="en-GB" sz="1600" dirty="0" err="1">
                <a:solidFill>
                  <a:srgbClr val="00B050"/>
                </a:solidFill>
              </a:rPr>
              <a:t>Cropley</a:t>
            </a:r>
            <a:r>
              <a:rPr lang="en-GB" sz="1600" dirty="0">
                <a:solidFill>
                  <a:srgbClr val="00B050"/>
                </a:solidFill>
              </a:rPr>
              <a:t> – </a:t>
            </a:r>
            <a:r>
              <a:rPr lang="en-GB" sz="1600" dirty="0" err="1">
                <a:solidFill>
                  <a:srgbClr val="00B050"/>
                </a:solidFill>
              </a:rPr>
              <a:t>cysylltiad</a:t>
            </a:r>
            <a:r>
              <a:rPr lang="en-GB" sz="1600" dirty="0">
                <a:solidFill>
                  <a:srgbClr val="00B050"/>
                </a:solidFill>
              </a:rPr>
              <a:t> rhwng </a:t>
            </a:r>
            <a:r>
              <a:rPr lang="en-GB" sz="1600" dirty="0" err="1">
                <a:solidFill>
                  <a:srgbClr val="00B050"/>
                </a:solidFill>
              </a:rPr>
              <a:t>creadigrwydd</a:t>
            </a:r>
            <a:r>
              <a:rPr lang="en-GB" sz="1600" dirty="0">
                <a:solidFill>
                  <a:srgbClr val="00B050"/>
                </a:solidFill>
              </a:rPr>
              <a:t> bob dydd ac </a:t>
            </a:r>
            <a:r>
              <a:rPr lang="en-GB" sz="1600" dirty="0" err="1">
                <a:solidFill>
                  <a:srgbClr val="00B050"/>
                </a:solidFill>
              </a:rPr>
              <a:t>iechyd</a:t>
            </a:r>
            <a:r>
              <a:rPr lang="en-GB" sz="1600" dirty="0">
                <a:solidFill>
                  <a:srgbClr val="00B050"/>
                </a:solidFill>
              </a:rPr>
              <a:t> meddwl</a:t>
            </a:r>
          </a:p>
          <a:p>
            <a:pPr marL="285750" indent="-285750">
              <a:buFont typeface="Arial" panose="020B0604020202020204" pitchFamily="34" charset="0"/>
              <a:buChar char="•"/>
            </a:pPr>
            <a:endParaRPr lang="en-GB" sz="1600" dirty="0">
              <a:solidFill>
                <a:srgbClr val="00B050"/>
              </a:solidFill>
            </a:endParaRPr>
          </a:p>
          <a:p>
            <a:endParaRPr lang="en-GB" sz="1600" dirty="0"/>
          </a:p>
          <a:p>
            <a:endParaRPr lang="en-GB" sz="1600" dirty="0"/>
          </a:p>
        </p:txBody>
      </p:sp>
      <p:sp>
        <p:nvSpPr>
          <p:cNvPr id="7" name="TextBox 6"/>
          <p:cNvSpPr txBox="1"/>
          <p:nvPr/>
        </p:nvSpPr>
        <p:spPr>
          <a:xfrm>
            <a:off x="4724400" y="1421160"/>
            <a:ext cx="3808040" cy="5262979"/>
          </a:xfrm>
          <a:prstGeom prst="rect">
            <a:avLst/>
          </a:prstGeom>
          <a:noFill/>
        </p:spPr>
        <p:txBody>
          <a:bodyPr wrap="square" rtlCol="0">
            <a:spAutoFit/>
          </a:bodyPr>
          <a:lstStyle/>
          <a:p>
            <a:pPr marL="285750" indent="-285750">
              <a:buFont typeface="Arial" panose="020B0604020202020204" pitchFamily="34" charset="0"/>
              <a:buChar char="•"/>
            </a:pPr>
            <a:r>
              <a:rPr lang="en-GB" sz="1600" dirty="0"/>
              <a:t>Thinkers believe that we are taught to be creative rather than creativity being innate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 Intelligence and creativity are linked together (Gardner, 1993) </a:t>
            </a:r>
          </a:p>
          <a:p>
            <a:endParaRPr lang="en-GB" sz="1600" dirty="0"/>
          </a:p>
          <a:p>
            <a:pPr marL="285750" indent="-285750">
              <a:buFont typeface="Arial" panose="020B0604020202020204" pitchFamily="34" charset="0"/>
              <a:buChar char="•"/>
            </a:pPr>
            <a:r>
              <a:rPr lang="en-GB" sz="1600" dirty="0"/>
              <a:t>Link between imagination and play</a:t>
            </a:r>
          </a:p>
          <a:p>
            <a:endParaRPr lang="en-GB" sz="1600" dirty="0"/>
          </a:p>
          <a:p>
            <a:pPr marL="285750" indent="-285750">
              <a:buFont typeface="Arial" panose="020B0604020202020204" pitchFamily="34" charset="0"/>
              <a:buChar char="•"/>
            </a:pPr>
            <a:r>
              <a:rPr lang="en-GB" sz="1600" dirty="0"/>
              <a:t>The testing of mental creativity levels (</a:t>
            </a:r>
            <a:r>
              <a:rPr lang="en-GB" sz="1600" dirty="0" err="1"/>
              <a:t>Cropley</a:t>
            </a:r>
            <a:r>
              <a:rPr lang="en-GB" sz="1600" dirty="0"/>
              <a:t>, 2001) </a:t>
            </a:r>
          </a:p>
          <a:p>
            <a:pPr marL="285750" indent="-285750">
              <a:buFont typeface="Arial" panose="020B0604020202020204" pitchFamily="34" charset="0"/>
              <a:buChar char="•"/>
            </a:pPr>
            <a:endParaRPr lang="en-GB" sz="1600" dirty="0"/>
          </a:p>
          <a:p>
            <a:r>
              <a:rPr lang="en-GB" sz="1600" b="1" u="sng" dirty="0"/>
              <a:t>Key Thinkers</a:t>
            </a:r>
          </a:p>
          <a:p>
            <a:endParaRPr lang="en-GB" sz="1600" dirty="0"/>
          </a:p>
          <a:p>
            <a:r>
              <a:rPr lang="en-GB" sz="1600" dirty="0"/>
              <a:t>Howard Gardner – Theory of Multiple Intelligence </a:t>
            </a:r>
          </a:p>
          <a:p>
            <a:endParaRPr lang="en-GB" sz="1600" dirty="0"/>
          </a:p>
          <a:p>
            <a:r>
              <a:rPr lang="en-GB" sz="1600" dirty="0"/>
              <a:t>Arthur Cropley – link between everyday creativity and mental health</a:t>
            </a:r>
          </a:p>
          <a:p>
            <a:endParaRPr lang="en-GB" sz="1600" dirty="0"/>
          </a:p>
          <a:p>
            <a:endParaRPr lang="en-GB" sz="1600" dirty="0"/>
          </a:p>
        </p:txBody>
      </p:sp>
    </p:spTree>
    <p:extLst>
      <p:ext uri="{BB962C8B-B14F-4D97-AF65-F5344CB8AC3E}">
        <p14:creationId xmlns:p14="http://schemas.microsoft.com/office/powerpoint/2010/main" val="8204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59632" y="332656"/>
            <a:ext cx="6192688" cy="954107"/>
          </a:xfrm>
          <a:prstGeom prst="rect">
            <a:avLst/>
          </a:prstGeom>
          <a:noFill/>
        </p:spPr>
        <p:txBody>
          <a:bodyPr wrap="square" rtlCol="0">
            <a:spAutoFit/>
          </a:bodyPr>
          <a:lstStyle/>
          <a:p>
            <a:r>
              <a:rPr lang="en-GB" sz="2800" dirty="0">
                <a:solidFill>
                  <a:srgbClr val="00B050"/>
                </a:solidFill>
              </a:rPr>
              <a:t>  </a:t>
            </a:r>
            <a:r>
              <a:rPr lang="en-GB" sz="2800" dirty="0" err="1">
                <a:solidFill>
                  <a:srgbClr val="00B050"/>
                </a:solidFill>
              </a:rPr>
              <a:t>Fforddiadwyedd</a:t>
            </a:r>
            <a:r>
              <a:rPr lang="en-GB" sz="2800" dirty="0">
                <a:solidFill>
                  <a:srgbClr val="00B050"/>
                </a:solidFill>
              </a:rPr>
              <a:t> </a:t>
            </a:r>
            <a:r>
              <a:rPr lang="en-GB" sz="2800" dirty="0" err="1">
                <a:solidFill>
                  <a:srgbClr val="00B050"/>
                </a:solidFill>
              </a:rPr>
              <a:t>Creadigol</a:t>
            </a:r>
            <a:r>
              <a:rPr lang="en-GB" sz="2800" dirty="0">
                <a:solidFill>
                  <a:srgbClr val="00B050"/>
                </a:solidFill>
              </a:rPr>
              <a:t> </a:t>
            </a:r>
            <a:r>
              <a:rPr lang="en-GB" sz="2800" dirty="0" err="1">
                <a:solidFill>
                  <a:srgbClr val="00B050"/>
                </a:solidFill>
              </a:rPr>
              <a:t>Technoleg</a:t>
            </a:r>
            <a:endParaRPr lang="en-GB" sz="2800" dirty="0">
              <a:solidFill>
                <a:srgbClr val="00B050"/>
              </a:solidFill>
            </a:endParaRPr>
          </a:p>
          <a:p>
            <a:r>
              <a:rPr lang="en-GB" sz="2800" b="1" dirty="0"/>
              <a:t>The Creative Affordances of Technology </a:t>
            </a:r>
            <a:endParaRPr lang="en-GB" sz="2800" dirty="0"/>
          </a:p>
        </p:txBody>
      </p:sp>
      <p:sp>
        <p:nvSpPr>
          <p:cNvPr id="6" name="TextBox 5"/>
          <p:cNvSpPr txBox="1"/>
          <p:nvPr/>
        </p:nvSpPr>
        <p:spPr>
          <a:xfrm>
            <a:off x="323528" y="1457315"/>
            <a:ext cx="4104456" cy="5016758"/>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solidFill>
                  <a:srgbClr val="00B050"/>
                </a:solidFill>
              </a:rPr>
              <a:t>Meddylwyr</a:t>
            </a:r>
            <a:r>
              <a:rPr lang="en-GB" sz="1600" dirty="0">
                <a:solidFill>
                  <a:srgbClr val="00B050"/>
                </a:solidFill>
              </a:rPr>
              <a:t> yn </a:t>
            </a:r>
            <a:r>
              <a:rPr lang="en-GB" sz="1600" dirty="0" err="1">
                <a:solidFill>
                  <a:srgbClr val="00B050"/>
                </a:solidFill>
              </a:rPr>
              <a:t>credu</a:t>
            </a:r>
            <a:r>
              <a:rPr lang="en-GB" sz="1600" dirty="0">
                <a:solidFill>
                  <a:srgbClr val="00B050"/>
                </a:solidFill>
              </a:rPr>
              <a:t> bod </a:t>
            </a:r>
            <a:r>
              <a:rPr lang="en-GB" sz="1600" dirty="0" err="1">
                <a:solidFill>
                  <a:srgbClr val="00B050"/>
                </a:solidFill>
              </a:rPr>
              <a:t>creadigrwydd</a:t>
            </a:r>
            <a:r>
              <a:rPr lang="en-GB" sz="1600" dirty="0">
                <a:solidFill>
                  <a:srgbClr val="00B050"/>
                </a:solidFill>
              </a:rPr>
              <a:t> yn </a:t>
            </a:r>
            <a:r>
              <a:rPr lang="en-GB" sz="1600" dirty="0" err="1">
                <a:solidFill>
                  <a:srgbClr val="00B050"/>
                </a:solidFill>
              </a:rPr>
              <a:t>cael</a:t>
            </a:r>
            <a:r>
              <a:rPr lang="en-GB" sz="1600" dirty="0">
                <a:solidFill>
                  <a:srgbClr val="00B050"/>
                </a:solidFill>
              </a:rPr>
              <a:t> ei </a:t>
            </a:r>
            <a:r>
              <a:rPr lang="en-GB" sz="1600" dirty="0" err="1">
                <a:solidFill>
                  <a:srgbClr val="00B050"/>
                </a:solidFill>
              </a:rPr>
              <a:t>wella</a:t>
            </a:r>
            <a:r>
              <a:rPr lang="en-GB" sz="1600" dirty="0">
                <a:solidFill>
                  <a:srgbClr val="00B050"/>
                </a:solidFill>
              </a:rPr>
              <a:t> drwy </a:t>
            </a:r>
            <a:r>
              <a:rPr lang="en-GB" sz="1600" dirty="0" err="1">
                <a:solidFill>
                  <a:srgbClr val="00B050"/>
                </a:solidFill>
              </a:rPr>
              <a:t>ddefnyddio</a:t>
            </a:r>
            <a:r>
              <a:rPr lang="en-GB" sz="1600" dirty="0">
                <a:solidFill>
                  <a:srgbClr val="00B050"/>
                </a:solidFill>
              </a:rPr>
              <a:t>/y gallu </a:t>
            </a:r>
            <a:r>
              <a:rPr lang="en-GB" sz="1600" dirty="0" err="1">
                <a:solidFill>
                  <a:srgbClr val="00B050"/>
                </a:solidFill>
              </a:rPr>
              <a:t>i</a:t>
            </a:r>
            <a:r>
              <a:rPr lang="en-GB" sz="1600" dirty="0">
                <a:solidFill>
                  <a:srgbClr val="00B050"/>
                </a:solidFill>
              </a:rPr>
              <a:t> </a:t>
            </a:r>
            <a:r>
              <a:rPr lang="en-GB" sz="1600" dirty="0" err="1">
                <a:solidFill>
                  <a:srgbClr val="00B050"/>
                </a:solidFill>
              </a:rPr>
              <a:t>ddefnyddio</a:t>
            </a:r>
            <a:r>
              <a:rPr lang="en-GB" sz="1600" dirty="0">
                <a:solidFill>
                  <a:srgbClr val="00B050"/>
                </a:solidFill>
              </a:rPr>
              <a:t> </a:t>
            </a:r>
            <a:r>
              <a:rPr lang="en-GB" sz="1600" dirty="0" err="1">
                <a:solidFill>
                  <a:srgbClr val="00B050"/>
                </a:solidFill>
              </a:rPr>
              <a:t>technoleg</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Dibyniaeth</a:t>
            </a:r>
            <a:r>
              <a:rPr lang="en-GB" sz="1600" dirty="0">
                <a:solidFill>
                  <a:srgbClr val="00B050"/>
                </a:solidFill>
              </a:rPr>
              <a:t> </a:t>
            </a:r>
            <a:r>
              <a:rPr lang="en-GB" sz="1600" dirty="0" err="1">
                <a:solidFill>
                  <a:srgbClr val="00B050"/>
                </a:solidFill>
              </a:rPr>
              <a:t>uchel</a:t>
            </a:r>
            <a:r>
              <a:rPr lang="en-GB" sz="1600" dirty="0">
                <a:solidFill>
                  <a:srgbClr val="00B050"/>
                </a:solidFill>
              </a:rPr>
              <a:t> </a:t>
            </a:r>
            <a:r>
              <a:rPr lang="en-GB" sz="1600" dirty="0" err="1">
                <a:solidFill>
                  <a:srgbClr val="00B050"/>
                </a:solidFill>
              </a:rPr>
              <a:t>ar</a:t>
            </a:r>
            <a:r>
              <a:rPr lang="en-GB" sz="1600" dirty="0">
                <a:solidFill>
                  <a:srgbClr val="00B050"/>
                </a:solidFill>
              </a:rPr>
              <a:t> </a:t>
            </a:r>
            <a:r>
              <a:rPr lang="en-GB" sz="1600" dirty="0" err="1">
                <a:solidFill>
                  <a:srgbClr val="00B050"/>
                </a:solidFill>
              </a:rPr>
              <a:t>gyfrifiaduron</a:t>
            </a:r>
            <a:r>
              <a:rPr lang="en-GB" sz="1600" dirty="0">
                <a:solidFill>
                  <a:srgbClr val="00B050"/>
                </a:solidFill>
              </a:rPr>
              <a:t>, y </a:t>
            </a:r>
            <a:r>
              <a:rPr lang="en-GB" sz="1600" dirty="0" err="1">
                <a:solidFill>
                  <a:srgbClr val="00B050"/>
                </a:solidFill>
              </a:rPr>
              <a:t>rhyngrwyd</a:t>
            </a:r>
            <a:r>
              <a:rPr lang="en-GB" sz="1600" dirty="0">
                <a:solidFill>
                  <a:srgbClr val="00B050"/>
                </a:solidFill>
              </a:rPr>
              <a:t>, </a:t>
            </a:r>
            <a:r>
              <a:rPr lang="en-GB" sz="1600" dirty="0" err="1">
                <a:solidFill>
                  <a:srgbClr val="00B050"/>
                </a:solidFill>
              </a:rPr>
              <a:t>pecynnau</a:t>
            </a:r>
            <a:r>
              <a:rPr lang="en-GB" sz="1600" dirty="0">
                <a:solidFill>
                  <a:srgbClr val="00B050"/>
                </a:solidFill>
              </a:rPr>
              <a:t> </a:t>
            </a:r>
            <a:r>
              <a:rPr lang="en-GB" sz="1600" dirty="0" err="1">
                <a:solidFill>
                  <a:srgbClr val="00B050"/>
                </a:solidFill>
              </a:rPr>
              <a:t>amlgyfrwng</a:t>
            </a:r>
            <a:r>
              <a:rPr lang="en-GB" sz="1600" dirty="0">
                <a:solidFill>
                  <a:srgbClr val="00B050"/>
                </a:solidFill>
              </a:rPr>
              <a:t> a </a:t>
            </a:r>
            <a:r>
              <a:rPr lang="en-GB" sz="1600" dirty="0" err="1">
                <a:solidFill>
                  <a:srgbClr val="00B050"/>
                </a:solidFill>
              </a:rPr>
              <a:t>meddalwedd</a:t>
            </a:r>
            <a:endParaRPr lang="en-GB" sz="1600" dirty="0">
              <a:solidFill>
                <a:srgbClr val="00B050"/>
              </a:solidFill>
            </a:endParaRP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err="1">
                <a:solidFill>
                  <a:srgbClr val="00B050"/>
                </a:solidFill>
              </a:rPr>
              <a:t>Defnyddio</a:t>
            </a:r>
            <a:r>
              <a:rPr lang="en-GB" sz="1600" dirty="0">
                <a:solidFill>
                  <a:srgbClr val="00B050"/>
                </a:solidFill>
              </a:rPr>
              <a:t> o </a:t>
            </a:r>
            <a:r>
              <a:rPr lang="en-GB" sz="1600" dirty="0" err="1">
                <a:solidFill>
                  <a:srgbClr val="00B050"/>
                </a:solidFill>
              </a:rPr>
              <a:t>dechnolegau</a:t>
            </a:r>
            <a:r>
              <a:rPr lang="en-GB" sz="1600" dirty="0">
                <a:solidFill>
                  <a:srgbClr val="00B050"/>
                </a:solidFill>
              </a:rPr>
              <a:t> newydd mewn </a:t>
            </a:r>
            <a:r>
              <a:rPr lang="en-GB" sz="1600" dirty="0" err="1">
                <a:solidFill>
                  <a:srgbClr val="00B050"/>
                </a:solidFill>
              </a:rPr>
              <a:t>ysgolion</a:t>
            </a:r>
            <a:r>
              <a:rPr lang="en-GB" sz="1600" dirty="0">
                <a:solidFill>
                  <a:srgbClr val="00B050"/>
                </a:solidFill>
              </a:rPr>
              <a:t> yn </a:t>
            </a:r>
            <a:r>
              <a:rPr lang="en-GB" sz="1600" dirty="0" err="1">
                <a:solidFill>
                  <a:srgbClr val="00B050"/>
                </a:solidFill>
              </a:rPr>
              <a:t>hyrwyddo</a:t>
            </a:r>
            <a:r>
              <a:rPr lang="en-GB" sz="1600" dirty="0">
                <a:solidFill>
                  <a:srgbClr val="00B050"/>
                </a:solidFill>
              </a:rPr>
              <a:t> </a:t>
            </a:r>
            <a:r>
              <a:rPr lang="en-GB" sz="1600" dirty="0" err="1">
                <a:solidFill>
                  <a:srgbClr val="00B050"/>
                </a:solidFill>
              </a:rPr>
              <a:t>creadigrwydd</a:t>
            </a:r>
            <a:r>
              <a:rPr lang="en-GB" sz="1600" dirty="0">
                <a:solidFill>
                  <a:srgbClr val="00B050"/>
                </a:solidFill>
              </a:rPr>
              <a:t> (</a:t>
            </a:r>
            <a:r>
              <a:rPr lang="en-GB" sz="1600" dirty="0" err="1">
                <a:solidFill>
                  <a:srgbClr val="00B050"/>
                </a:solidFill>
              </a:rPr>
              <a:t>e.e</a:t>
            </a:r>
            <a:r>
              <a:rPr lang="en-GB" sz="1600" dirty="0">
                <a:solidFill>
                  <a:srgbClr val="00B050"/>
                </a:solidFill>
              </a:rPr>
              <a:t>. iPad)</a:t>
            </a:r>
          </a:p>
          <a:p>
            <a:pPr marL="285750" indent="-285750">
              <a:buFont typeface="Arial" panose="020B0604020202020204" pitchFamily="34" charset="0"/>
              <a:buChar char="•"/>
            </a:pPr>
            <a:endParaRPr lang="en-GB" sz="1600" dirty="0">
              <a:solidFill>
                <a:srgbClr val="00B050"/>
              </a:solidFill>
            </a:endParaRPr>
          </a:p>
          <a:p>
            <a:pPr marL="285750" indent="-285750">
              <a:buFont typeface="Arial" panose="020B0604020202020204" pitchFamily="34" charset="0"/>
              <a:buChar char="•"/>
            </a:pPr>
            <a:r>
              <a:rPr lang="en-GB" sz="1600" dirty="0">
                <a:solidFill>
                  <a:srgbClr val="00B050"/>
                </a:solidFill>
              </a:rPr>
              <a:t>Defnydd o </a:t>
            </a:r>
            <a:r>
              <a:rPr lang="en-GB" sz="1600" dirty="0" err="1">
                <a:solidFill>
                  <a:srgbClr val="00B050"/>
                </a:solidFill>
              </a:rPr>
              <a:t>dechnoleg</a:t>
            </a:r>
            <a:r>
              <a:rPr lang="en-GB" sz="1600" dirty="0">
                <a:solidFill>
                  <a:srgbClr val="00B050"/>
                </a:solidFill>
              </a:rPr>
              <a:t> yn </a:t>
            </a:r>
            <a:r>
              <a:rPr lang="en-GB" sz="1600" dirty="0" err="1">
                <a:solidFill>
                  <a:srgbClr val="00B050"/>
                </a:solidFill>
              </a:rPr>
              <a:t>hyrwyddo</a:t>
            </a:r>
            <a:r>
              <a:rPr lang="en-GB" sz="1600" dirty="0">
                <a:solidFill>
                  <a:srgbClr val="00B050"/>
                </a:solidFill>
              </a:rPr>
              <a:t> ymgysylltu â myfyrwyr</a:t>
            </a:r>
          </a:p>
          <a:p>
            <a:pPr marL="285750" indent="-285750">
              <a:buFont typeface="Arial" panose="020B0604020202020204" pitchFamily="34" charset="0"/>
              <a:buChar char="•"/>
            </a:pPr>
            <a:endParaRPr lang="en-GB" sz="1600" dirty="0">
              <a:solidFill>
                <a:srgbClr val="00B050"/>
              </a:solidFill>
            </a:endParaRPr>
          </a:p>
          <a:p>
            <a:r>
              <a:rPr lang="en-GB" sz="1600" b="1" u="sng" dirty="0" err="1">
                <a:solidFill>
                  <a:srgbClr val="00B050"/>
                </a:solidFill>
              </a:rPr>
              <a:t>Meddylwr</a:t>
            </a:r>
            <a:r>
              <a:rPr lang="en-GB" sz="1600" b="1" u="sng" dirty="0">
                <a:solidFill>
                  <a:srgbClr val="00B050"/>
                </a:solidFill>
              </a:rPr>
              <a:t> </a:t>
            </a:r>
            <a:r>
              <a:rPr lang="en-GB" sz="1600" b="1" u="sng" dirty="0" err="1">
                <a:solidFill>
                  <a:srgbClr val="00B050"/>
                </a:solidFill>
              </a:rPr>
              <a:t>Allweddol</a:t>
            </a:r>
            <a:r>
              <a:rPr lang="en-GB" sz="1600" b="1" u="sng" dirty="0">
                <a:solidFill>
                  <a:srgbClr val="00B050"/>
                </a:solidFill>
              </a:rPr>
              <a:t> </a:t>
            </a:r>
          </a:p>
          <a:p>
            <a:r>
              <a:rPr lang="en-GB" sz="1600" dirty="0">
                <a:solidFill>
                  <a:srgbClr val="00B050"/>
                </a:solidFill>
              </a:rPr>
              <a:t>Avril Loveless – </a:t>
            </a:r>
            <a:r>
              <a:rPr lang="en-GB" sz="1600" dirty="0" err="1">
                <a:solidFill>
                  <a:srgbClr val="00B050"/>
                </a:solidFill>
              </a:rPr>
              <a:t>Athro</a:t>
            </a:r>
            <a:r>
              <a:rPr lang="en-GB" sz="1600" dirty="0">
                <a:solidFill>
                  <a:srgbClr val="00B050"/>
                </a:solidFill>
              </a:rPr>
              <a:t> </a:t>
            </a:r>
            <a:r>
              <a:rPr lang="en-GB" sz="1600" dirty="0" err="1">
                <a:solidFill>
                  <a:srgbClr val="00B050"/>
                </a:solidFill>
              </a:rPr>
              <a:t>Addysg</a:t>
            </a:r>
            <a:endParaRPr lang="en-GB" sz="1600" dirty="0">
              <a:solidFill>
                <a:srgbClr val="00B050"/>
              </a:solidFill>
            </a:endParaRPr>
          </a:p>
          <a:p>
            <a:r>
              <a:rPr lang="en-GB" sz="1600" dirty="0">
                <a:solidFill>
                  <a:srgbClr val="00B050"/>
                </a:solidFill>
              </a:rPr>
              <a:t>Yn </a:t>
            </a:r>
            <a:r>
              <a:rPr lang="en-GB" sz="1600" dirty="0" err="1">
                <a:solidFill>
                  <a:srgbClr val="00B050"/>
                </a:solidFill>
              </a:rPr>
              <a:t>credu</a:t>
            </a:r>
            <a:r>
              <a:rPr lang="en-GB" sz="1600" dirty="0">
                <a:solidFill>
                  <a:srgbClr val="00B050"/>
                </a:solidFill>
              </a:rPr>
              <a:t> bod </a:t>
            </a:r>
            <a:r>
              <a:rPr lang="en-GB" sz="1600" dirty="0" err="1">
                <a:solidFill>
                  <a:srgbClr val="00B050"/>
                </a:solidFill>
              </a:rPr>
              <a:t>technoleg</a:t>
            </a:r>
            <a:r>
              <a:rPr lang="en-GB" sz="1600" dirty="0">
                <a:solidFill>
                  <a:srgbClr val="00B050"/>
                </a:solidFill>
              </a:rPr>
              <a:t> </a:t>
            </a:r>
            <a:r>
              <a:rPr lang="en-GB" sz="1600" dirty="0" err="1">
                <a:solidFill>
                  <a:srgbClr val="00B050"/>
                </a:solidFill>
              </a:rPr>
              <a:t>ddigidol</a:t>
            </a:r>
            <a:r>
              <a:rPr lang="en-GB" sz="1600" dirty="0">
                <a:solidFill>
                  <a:srgbClr val="00B050"/>
                </a:solidFill>
              </a:rPr>
              <a:t> yn ffordd newydd a </a:t>
            </a:r>
            <a:r>
              <a:rPr lang="en-GB" sz="1600" dirty="0" err="1">
                <a:solidFill>
                  <a:srgbClr val="00B050"/>
                </a:solidFill>
              </a:rPr>
              <a:t>dilys</a:t>
            </a:r>
            <a:r>
              <a:rPr lang="en-GB" sz="1600" dirty="0">
                <a:solidFill>
                  <a:srgbClr val="00B050"/>
                </a:solidFill>
              </a:rPr>
              <a:t> o fod yn </a:t>
            </a:r>
            <a:r>
              <a:rPr lang="en-GB" sz="1600" dirty="0" err="1">
                <a:solidFill>
                  <a:srgbClr val="00B050"/>
                </a:solidFill>
              </a:rPr>
              <a:t>greadigol</a:t>
            </a:r>
            <a:r>
              <a:rPr lang="en-GB" sz="1600" dirty="0">
                <a:solidFill>
                  <a:srgbClr val="00B050"/>
                </a:solidFill>
              </a:rPr>
              <a:t> </a:t>
            </a:r>
          </a:p>
          <a:p>
            <a:pPr marL="285750" indent="-285750">
              <a:buFont typeface="Arial" panose="020B0604020202020204" pitchFamily="34" charset="0"/>
              <a:buChar char="•"/>
            </a:pPr>
            <a:endParaRPr lang="en-GB" sz="1600" dirty="0"/>
          </a:p>
        </p:txBody>
      </p:sp>
      <p:sp>
        <p:nvSpPr>
          <p:cNvPr id="4" name="TextBox 3"/>
          <p:cNvSpPr txBox="1"/>
          <p:nvPr/>
        </p:nvSpPr>
        <p:spPr>
          <a:xfrm>
            <a:off x="4508376" y="1457315"/>
            <a:ext cx="4248472" cy="4770537"/>
          </a:xfrm>
          <a:prstGeom prst="rect">
            <a:avLst/>
          </a:prstGeom>
          <a:noFill/>
        </p:spPr>
        <p:txBody>
          <a:bodyPr wrap="square" rtlCol="0">
            <a:spAutoFit/>
          </a:bodyPr>
          <a:lstStyle/>
          <a:p>
            <a:pPr marL="285750" indent="-285750">
              <a:buFont typeface="Arial" panose="020B0604020202020204" pitchFamily="34" charset="0"/>
              <a:buChar char="•"/>
            </a:pPr>
            <a:r>
              <a:rPr lang="en-GB" sz="1600" dirty="0"/>
              <a:t>Thinkers believe that creativity is improved through the use of/ability to use technology</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High dependency on computers, internet, multimedia and software packages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Use of new technologies in schools promote creativity (e.g. iPad)</a:t>
            </a:r>
          </a:p>
          <a:p>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Use of technology promotes student engagement</a:t>
            </a:r>
          </a:p>
          <a:p>
            <a:pPr marL="285750" indent="-285750">
              <a:buFont typeface="Arial" panose="020B0604020202020204" pitchFamily="34" charset="0"/>
              <a:buChar char="•"/>
            </a:pPr>
            <a:endParaRPr lang="en-GB" sz="1600" dirty="0"/>
          </a:p>
          <a:p>
            <a:endParaRPr lang="en-GB" sz="1600" b="1" u="sng" dirty="0"/>
          </a:p>
          <a:p>
            <a:r>
              <a:rPr lang="en-GB" sz="1600" b="1" u="sng" dirty="0"/>
              <a:t>Key Thinker  </a:t>
            </a:r>
          </a:p>
          <a:p>
            <a:r>
              <a:rPr lang="en-GB" sz="1600" dirty="0"/>
              <a:t>Avril Loveless – Professor of Education</a:t>
            </a:r>
          </a:p>
          <a:p>
            <a:r>
              <a:rPr lang="en-GB" sz="1600" dirty="0"/>
              <a:t>Believes that digital technology is a new and authentic way of being creative </a:t>
            </a:r>
          </a:p>
        </p:txBody>
      </p:sp>
    </p:spTree>
    <p:extLst>
      <p:ext uri="{BB962C8B-B14F-4D97-AF65-F5344CB8AC3E}">
        <p14:creationId xmlns:p14="http://schemas.microsoft.com/office/powerpoint/2010/main" val="2669082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5696" y="332656"/>
            <a:ext cx="5112568" cy="954107"/>
          </a:xfrm>
          <a:prstGeom prst="rect">
            <a:avLst/>
          </a:prstGeom>
          <a:noFill/>
        </p:spPr>
        <p:txBody>
          <a:bodyPr wrap="square" rtlCol="0">
            <a:spAutoFit/>
          </a:bodyPr>
          <a:lstStyle/>
          <a:p>
            <a:pPr algn="ctr"/>
            <a:r>
              <a:rPr lang="en-GB" sz="2800" dirty="0" err="1">
                <a:solidFill>
                  <a:srgbClr val="00B050"/>
                </a:solidFill>
              </a:rPr>
              <a:t>Yr</a:t>
            </a:r>
            <a:r>
              <a:rPr lang="en-GB" sz="2800" dirty="0">
                <a:solidFill>
                  <a:srgbClr val="00B050"/>
                </a:solidFill>
              </a:rPr>
              <a:t> </a:t>
            </a:r>
            <a:r>
              <a:rPr lang="en-GB" sz="2800" dirty="0" err="1">
                <a:solidFill>
                  <a:srgbClr val="00B050"/>
                </a:solidFill>
              </a:rPr>
              <a:t>ystafell</a:t>
            </a:r>
            <a:r>
              <a:rPr lang="en-GB" sz="2800" dirty="0">
                <a:solidFill>
                  <a:srgbClr val="00B050"/>
                </a:solidFill>
              </a:rPr>
              <a:t> </a:t>
            </a:r>
            <a:r>
              <a:rPr lang="en-GB" sz="2800" dirty="0" err="1">
                <a:solidFill>
                  <a:srgbClr val="00B050"/>
                </a:solidFill>
              </a:rPr>
              <a:t>ddosbarth</a:t>
            </a:r>
            <a:r>
              <a:rPr lang="en-GB" sz="2800" dirty="0">
                <a:solidFill>
                  <a:srgbClr val="00B050"/>
                </a:solidFill>
              </a:rPr>
              <a:t> </a:t>
            </a:r>
            <a:r>
              <a:rPr lang="en-GB" sz="2800" dirty="0" err="1">
                <a:solidFill>
                  <a:srgbClr val="00B050"/>
                </a:solidFill>
              </a:rPr>
              <a:t>greadigol</a:t>
            </a:r>
            <a:r>
              <a:rPr lang="en-GB" sz="2800" dirty="0">
                <a:solidFill>
                  <a:srgbClr val="00B050"/>
                </a:solidFill>
              </a:rPr>
              <a:t> </a:t>
            </a:r>
          </a:p>
          <a:p>
            <a:pPr algn="ctr"/>
            <a:r>
              <a:rPr lang="en-GB" sz="2800" b="1" dirty="0"/>
              <a:t>The creative classroom</a:t>
            </a:r>
          </a:p>
        </p:txBody>
      </p:sp>
      <p:sp>
        <p:nvSpPr>
          <p:cNvPr id="5" name="TextBox 4"/>
          <p:cNvSpPr txBox="1"/>
          <p:nvPr/>
        </p:nvSpPr>
        <p:spPr>
          <a:xfrm>
            <a:off x="4438066" y="2420887"/>
            <a:ext cx="4320480" cy="6032421"/>
          </a:xfrm>
          <a:prstGeom prst="rect">
            <a:avLst/>
          </a:prstGeom>
          <a:noFill/>
        </p:spPr>
        <p:txBody>
          <a:bodyPr wrap="square" rtlCol="0">
            <a:spAutoFit/>
          </a:bodyPr>
          <a:lstStyle/>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Promotes forms of learning that are generally held to improve the experience of children in education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Holistic</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Engages children’s imagination and emotions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Runs the risk of loosing what is ‘distinctive’ about creativity itself</a:t>
            </a:r>
          </a:p>
          <a:p>
            <a:pPr marL="285750" indent="-285750">
              <a:buFont typeface="Arial" panose="020B0604020202020204" pitchFamily="34" charset="0"/>
              <a:buChar char="•"/>
            </a:pPr>
            <a:endParaRPr lang="en-GB" sz="1400" dirty="0"/>
          </a:p>
          <a:p>
            <a:r>
              <a:rPr lang="en-GB" sz="1400" b="1" u="sng" dirty="0"/>
              <a:t>Key thinker </a:t>
            </a:r>
            <a:r>
              <a:rPr lang="en-GB" sz="1400" dirty="0"/>
              <a:t>– Florence </a:t>
            </a:r>
            <a:r>
              <a:rPr lang="en-GB" sz="1400" dirty="0" err="1"/>
              <a:t>Beetlestone</a:t>
            </a:r>
            <a:r>
              <a:rPr lang="en-GB" sz="1400" dirty="0"/>
              <a:t> – book Creative Children, Imaginative Teaching (1998) </a:t>
            </a:r>
          </a:p>
          <a:p>
            <a:endParaRPr lang="en-GB" sz="1400" dirty="0"/>
          </a:p>
          <a:p>
            <a:r>
              <a:rPr lang="en-GB" sz="1400" dirty="0"/>
              <a:t>Model of creativity – draws upon philosophy, cognitive psychology, sociology and ‘spirituality’.</a:t>
            </a:r>
          </a:p>
          <a:p>
            <a:endParaRPr lang="en-GB" dirty="0"/>
          </a:p>
          <a:p>
            <a:endParaRPr lang="en-GB" dirty="0"/>
          </a:p>
          <a:p>
            <a:r>
              <a:rPr lang="en-GB" dirty="0"/>
              <a:t> </a:t>
            </a:r>
          </a:p>
          <a:p>
            <a:endParaRPr lang="en-GB"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dirty="0"/>
          </a:p>
        </p:txBody>
      </p:sp>
      <p:sp>
        <p:nvSpPr>
          <p:cNvPr id="6" name="TextBox 5"/>
          <p:cNvSpPr txBox="1"/>
          <p:nvPr/>
        </p:nvSpPr>
        <p:spPr>
          <a:xfrm>
            <a:off x="241438" y="2420888"/>
            <a:ext cx="4176464" cy="6463308"/>
          </a:xfrm>
          <a:prstGeom prst="rect">
            <a:avLst/>
          </a:prstGeom>
          <a:noFill/>
        </p:spPr>
        <p:txBody>
          <a:bodyPr wrap="square" rtlCol="0">
            <a:spAutoFit/>
          </a:bodyPr>
          <a:lstStyle/>
          <a:p>
            <a:pPr marL="285750" indent="-285750">
              <a:buFont typeface="Arial" panose="020B0604020202020204" pitchFamily="34" charset="0"/>
              <a:buChar char="•"/>
            </a:pPr>
            <a:endParaRPr lang="en-GB" sz="1400" dirty="0">
              <a:solidFill>
                <a:srgbClr val="00B050"/>
              </a:solidFill>
            </a:endParaRPr>
          </a:p>
          <a:p>
            <a:pPr marL="285750" indent="-285750">
              <a:buFont typeface="Arial" panose="020B0604020202020204" pitchFamily="34" charset="0"/>
              <a:buChar char="•"/>
            </a:pPr>
            <a:r>
              <a:rPr lang="en-GB" sz="1400" dirty="0">
                <a:solidFill>
                  <a:srgbClr val="00B050"/>
                </a:solidFill>
              </a:rPr>
              <a:t>Yn </a:t>
            </a:r>
            <a:r>
              <a:rPr lang="en-GB" sz="1400" dirty="0" err="1">
                <a:solidFill>
                  <a:srgbClr val="00B050"/>
                </a:solidFill>
              </a:rPr>
              <a:t>hyrwyddo</a:t>
            </a:r>
            <a:r>
              <a:rPr lang="en-GB" sz="1400" dirty="0">
                <a:solidFill>
                  <a:srgbClr val="00B050"/>
                </a:solidFill>
              </a:rPr>
              <a:t> </a:t>
            </a:r>
            <a:r>
              <a:rPr lang="en-GB" sz="1400" dirty="0" err="1">
                <a:solidFill>
                  <a:srgbClr val="00B050"/>
                </a:solidFill>
              </a:rPr>
              <a:t>mathau</a:t>
            </a:r>
            <a:r>
              <a:rPr lang="en-GB" sz="1400" dirty="0">
                <a:solidFill>
                  <a:srgbClr val="00B050"/>
                </a:solidFill>
              </a:rPr>
              <a:t> o </a:t>
            </a:r>
            <a:r>
              <a:rPr lang="en-GB" sz="1400" dirty="0" err="1">
                <a:solidFill>
                  <a:srgbClr val="00B050"/>
                </a:solidFill>
              </a:rPr>
              <a:t>ddysgu</a:t>
            </a:r>
            <a:r>
              <a:rPr lang="en-GB" sz="1400" dirty="0">
                <a:solidFill>
                  <a:srgbClr val="00B050"/>
                </a:solidFill>
              </a:rPr>
              <a:t> a </a:t>
            </a:r>
            <a:r>
              <a:rPr lang="en-GB" sz="1400" dirty="0" err="1">
                <a:solidFill>
                  <a:srgbClr val="00B050"/>
                </a:solidFill>
              </a:rPr>
              <a:t>ystyrir</a:t>
            </a:r>
            <a:r>
              <a:rPr lang="en-GB" sz="1400" dirty="0">
                <a:solidFill>
                  <a:srgbClr val="00B050"/>
                </a:solidFill>
              </a:rPr>
              <a:t> yn </a:t>
            </a:r>
            <a:r>
              <a:rPr lang="en-GB" sz="1400" dirty="0" err="1">
                <a:solidFill>
                  <a:srgbClr val="00B050"/>
                </a:solidFill>
              </a:rPr>
              <a:t>gyffredinol</a:t>
            </a:r>
            <a:r>
              <a:rPr lang="en-GB" sz="1400" dirty="0">
                <a:solidFill>
                  <a:srgbClr val="00B050"/>
                </a:solidFill>
              </a:rPr>
              <a:t> </a:t>
            </a:r>
            <a:r>
              <a:rPr lang="en-GB" sz="1400" dirty="0" err="1">
                <a:solidFill>
                  <a:srgbClr val="00B050"/>
                </a:solidFill>
              </a:rPr>
              <a:t>i</a:t>
            </a:r>
            <a:r>
              <a:rPr lang="en-GB" sz="1400" dirty="0">
                <a:solidFill>
                  <a:srgbClr val="00B050"/>
                </a:solidFill>
              </a:rPr>
              <a:t> </a:t>
            </a:r>
            <a:r>
              <a:rPr lang="en-GB" sz="1400" dirty="0" err="1">
                <a:solidFill>
                  <a:srgbClr val="00B050"/>
                </a:solidFill>
              </a:rPr>
              <a:t>wella</a:t>
            </a:r>
            <a:r>
              <a:rPr lang="en-GB" sz="1400" dirty="0">
                <a:solidFill>
                  <a:srgbClr val="00B050"/>
                </a:solidFill>
              </a:rPr>
              <a:t> </a:t>
            </a:r>
            <a:r>
              <a:rPr lang="en-GB" sz="1400" dirty="0" err="1">
                <a:solidFill>
                  <a:srgbClr val="00B050"/>
                </a:solidFill>
              </a:rPr>
              <a:t>profiad</a:t>
            </a:r>
            <a:r>
              <a:rPr lang="en-GB" sz="1400" dirty="0">
                <a:solidFill>
                  <a:srgbClr val="00B050"/>
                </a:solidFill>
              </a:rPr>
              <a:t> plant mewn </a:t>
            </a:r>
            <a:r>
              <a:rPr lang="en-GB" sz="1400" dirty="0" err="1">
                <a:solidFill>
                  <a:srgbClr val="00B050"/>
                </a:solidFill>
              </a:rPr>
              <a:t>addysg</a:t>
            </a:r>
            <a:endParaRPr lang="en-GB" sz="1400" dirty="0">
              <a:solidFill>
                <a:srgbClr val="00B050"/>
              </a:solidFill>
            </a:endParaRPr>
          </a:p>
          <a:p>
            <a:pPr marL="285750" indent="-285750">
              <a:buFont typeface="Arial" panose="020B0604020202020204" pitchFamily="34" charset="0"/>
              <a:buChar char="•"/>
            </a:pPr>
            <a:endParaRPr lang="en-GB" sz="1400" dirty="0">
              <a:solidFill>
                <a:srgbClr val="00B050"/>
              </a:solidFill>
            </a:endParaRPr>
          </a:p>
          <a:p>
            <a:pPr marL="285750" indent="-285750">
              <a:buFont typeface="Arial" panose="020B0604020202020204" pitchFamily="34" charset="0"/>
              <a:buChar char="•"/>
            </a:pPr>
            <a:r>
              <a:rPr lang="en-GB" sz="1400" dirty="0">
                <a:solidFill>
                  <a:srgbClr val="00B050"/>
                </a:solidFill>
              </a:rPr>
              <a:t>Yn </a:t>
            </a:r>
            <a:r>
              <a:rPr lang="en-GB" sz="1400" dirty="0" err="1">
                <a:solidFill>
                  <a:srgbClr val="00B050"/>
                </a:solidFill>
              </a:rPr>
              <a:t>gyfannol</a:t>
            </a:r>
            <a:endParaRPr lang="en-GB" sz="1400" dirty="0">
              <a:solidFill>
                <a:srgbClr val="00B050"/>
              </a:solidFill>
            </a:endParaRPr>
          </a:p>
          <a:p>
            <a:pPr marL="285750" indent="-285750">
              <a:buFont typeface="Arial" panose="020B0604020202020204" pitchFamily="34" charset="0"/>
              <a:buChar char="•"/>
            </a:pPr>
            <a:endParaRPr lang="en-GB" sz="1400" dirty="0">
              <a:solidFill>
                <a:srgbClr val="00B050"/>
              </a:solidFill>
            </a:endParaRPr>
          </a:p>
          <a:p>
            <a:pPr marL="285750" indent="-285750">
              <a:buFont typeface="Arial" panose="020B0604020202020204" pitchFamily="34" charset="0"/>
              <a:buChar char="•"/>
            </a:pPr>
            <a:r>
              <a:rPr lang="en-GB" sz="1400" dirty="0">
                <a:solidFill>
                  <a:srgbClr val="00B050"/>
                </a:solidFill>
              </a:rPr>
              <a:t>Yn </a:t>
            </a:r>
            <a:r>
              <a:rPr lang="en-GB" sz="1400" dirty="0" err="1">
                <a:solidFill>
                  <a:srgbClr val="00B050"/>
                </a:solidFill>
              </a:rPr>
              <a:t>ennyn</a:t>
            </a:r>
            <a:r>
              <a:rPr lang="en-GB" sz="1400" dirty="0">
                <a:solidFill>
                  <a:srgbClr val="00B050"/>
                </a:solidFill>
              </a:rPr>
              <a:t> </a:t>
            </a:r>
            <a:r>
              <a:rPr lang="en-GB" sz="1400" dirty="0" err="1">
                <a:solidFill>
                  <a:srgbClr val="00B050"/>
                </a:solidFill>
              </a:rPr>
              <a:t>dychymyg</a:t>
            </a:r>
            <a:r>
              <a:rPr lang="en-GB" sz="1400" dirty="0">
                <a:solidFill>
                  <a:srgbClr val="00B050"/>
                </a:solidFill>
              </a:rPr>
              <a:t> ac </a:t>
            </a:r>
            <a:r>
              <a:rPr lang="en-GB" sz="1400" dirty="0" err="1">
                <a:solidFill>
                  <a:srgbClr val="00B050"/>
                </a:solidFill>
              </a:rPr>
              <a:t>emosiynau</a:t>
            </a:r>
            <a:r>
              <a:rPr lang="en-GB" sz="1400" dirty="0">
                <a:solidFill>
                  <a:srgbClr val="00B050"/>
                </a:solidFill>
              </a:rPr>
              <a:t> plant </a:t>
            </a:r>
          </a:p>
          <a:p>
            <a:pPr marL="285750" indent="-285750">
              <a:buFont typeface="Arial" panose="020B0604020202020204" pitchFamily="34" charset="0"/>
              <a:buChar char="•"/>
            </a:pPr>
            <a:endParaRPr lang="en-GB" sz="1400" dirty="0">
              <a:solidFill>
                <a:srgbClr val="00B050"/>
              </a:solidFill>
            </a:endParaRPr>
          </a:p>
          <a:p>
            <a:pPr marL="285750" indent="-285750">
              <a:buFont typeface="Arial" panose="020B0604020202020204" pitchFamily="34" charset="0"/>
              <a:buChar char="•"/>
            </a:pPr>
            <a:r>
              <a:rPr lang="en-GB" sz="1400" dirty="0">
                <a:solidFill>
                  <a:srgbClr val="00B050"/>
                </a:solidFill>
              </a:rPr>
              <a:t>Yn </a:t>
            </a:r>
            <a:r>
              <a:rPr lang="en-GB" sz="1400" dirty="0" err="1">
                <a:solidFill>
                  <a:srgbClr val="00B050"/>
                </a:solidFill>
              </a:rPr>
              <a:t>rhedeg</a:t>
            </a:r>
            <a:r>
              <a:rPr lang="en-GB" sz="1400" dirty="0">
                <a:solidFill>
                  <a:srgbClr val="00B050"/>
                </a:solidFill>
              </a:rPr>
              <a:t> y </a:t>
            </a:r>
            <a:r>
              <a:rPr lang="en-GB" sz="1400" dirty="0" err="1">
                <a:solidFill>
                  <a:srgbClr val="00B050"/>
                </a:solidFill>
              </a:rPr>
              <a:t>risg</a:t>
            </a:r>
            <a:r>
              <a:rPr lang="en-GB" sz="1400" dirty="0">
                <a:solidFill>
                  <a:srgbClr val="00B050"/>
                </a:solidFill>
              </a:rPr>
              <a:t> o </a:t>
            </a:r>
            <a:r>
              <a:rPr lang="en-GB" sz="1400" dirty="0" err="1">
                <a:solidFill>
                  <a:srgbClr val="00B050"/>
                </a:solidFill>
              </a:rPr>
              <a:t>golli'r</a:t>
            </a:r>
            <a:r>
              <a:rPr lang="en-GB" sz="1400" dirty="0">
                <a:solidFill>
                  <a:srgbClr val="00B050"/>
                </a:solidFill>
              </a:rPr>
              <a:t> hyn sy'n '</a:t>
            </a:r>
            <a:r>
              <a:rPr lang="en-GB" sz="1400" dirty="0" err="1">
                <a:solidFill>
                  <a:srgbClr val="00B050"/>
                </a:solidFill>
              </a:rPr>
              <a:t>nodedig</a:t>
            </a:r>
            <a:r>
              <a:rPr lang="en-GB" sz="1400" dirty="0">
                <a:solidFill>
                  <a:srgbClr val="00B050"/>
                </a:solidFill>
              </a:rPr>
              <a:t>' am </a:t>
            </a:r>
            <a:r>
              <a:rPr lang="en-GB" sz="1400" dirty="0" err="1">
                <a:solidFill>
                  <a:srgbClr val="00B050"/>
                </a:solidFill>
              </a:rPr>
              <a:t>greadigrwydd</a:t>
            </a:r>
            <a:r>
              <a:rPr lang="en-GB" sz="1400" dirty="0">
                <a:solidFill>
                  <a:srgbClr val="00B050"/>
                </a:solidFill>
              </a:rPr>
              <a:t> ei </a:t>
            </a:r>
            <a:r>
              <a:rPr lang="en-GB" sz="1400" dirty="0" err="1">
                <a:solidFill>
                  <a:srgbClr val="00B050"/>
                </a:solidFill>
              </a:rPr>
              <a:t>hun</a:t>
            </a:r>
            <a:endParaRPr lang="en-GB" sz="1400" dirty="0">
              <a:solidFill>
                <a:srgbClr val="00B050"/>
              </a:solidFill>
            </a:endParaRPr>
          </a:p>
          <a:p>
            <a:pPr marL="285750" indent="-285750">
              <a:buFont typeface="Arial" panose="020B0604020202020204" pitchFamily="34" charset="0"/>
              <a:buChar char="•"/>
            </a:pPr>
            <a:endParaRPr lang="en-GB" sz="1400" dirty="0">
              <a:solidFill>
                <a:srgbClr val="00B050"/>
              </a:solidFill>
            </a:endParaRPr>
          </a:p>
          <a:p>
            <a:r>
              <a:rPr lang="en-GB" sz="1400" b="1" u="sng" dirty="0" err="1">
                <a:solidFill>
                  <a:srgbClr val="00B050"/>
                </a:solidFill>
              </a:rPr>
              <a:t>Meddyliwr</a:t>
            </a:r>
            <a:r>
              <a:rPr lang="en-GB" sz="1400" b="1" u="sng" dirty="0">
                <a:solidFill>
                  <a:srgbClr val="00B050"/>
                </a:solidFill>
              </a:rPr>
              <a:t> </a:t>
            </a:r>
            <a:r>
              <a:rPr lang="en-GB" sz="1400" b="1" u="sng" dirty="0" err="1">
                <a:solidFill>
                  <a:srgbClr val="00B050"/>
                </a:solidFill>
              </a:rPr>
              <a:t>allweddol</a:t>
            </a:r>
            <a:r>
              <a:rPr lang="en-GB" sz="1400" b="1" u="sng" dirty="0">
                <a:solidFill>
                  <a:srgbClr val="00B050"/>
                </a:solidFill>
              </a:rPr>
              <a:t> </a:t>
            </a:r>
            <a:r>
              <a:rPr lang="en-GB" sz="1400" dirty="0">
                <a:solidFill>
                  <a:srgbClr val="00B050"/>
                </a:solidFill>
              </a:rPr>
              <a:t>– Florence </a:t>
            </a:r>
            <a:r>
              <a:rPr lang="en-GB" sz="1400" dirty="0" err="1">
                <a:solidFill>
                  <a:srgbClr val="00B050"/>
                </a:solidFill>
              </a:rPr>
              <a:t>Beetlestone</a:t>
            </a:r>
            <a:r>
              <a:rPr lang="en-GB" sz="1400" dirty="0">
                <a:solidFill>
                  <a:srgbClr val="00B050"/>
                </a:solidFill>
              </a:rPr>
              <a:t> – </a:t>
            </a:r>
            <a:r>
              <a:rPr lang="en-GB" sz="1400" dirty="0" err="1">
                <a:solidFill>
                  <a:srgbClr val="00B050"/>
                </a:solidFill>
              </a:rPr>
              <a:t>llyfr</a:t>
            </a:r>
            <a:r>
              <a:rPr lang="en-GB" sz="1400" dirty="0">
                <a:solidFill>
                  <a:srgbClr val="00B050"/>
                </a:solidFill>
              </a:rPr>
              <a:t> Plant </a:t>
            </a:r>
            <a:r>
              <a:rPr lang="en-GB" sz="1400" dirty="0" err="1">
                <a:solidFill>
                  <a:srgbClr val="00B050"/>
                </a:solidFill>
              </a:rPr>
              <a:t>Creadigol</a:t>
            </a:r>
            <a:r>
              <a:rPr lang="en-GB" sz="1400" dirty="0">
                <a:solidFill>
                  <a:srgbClr val="00B050"/>
                </a:solidFill>
              </a:rPr>
              <a:t>, Addysgu </a:t>
            </a:r>
            <a:r>
              <a:rPr lang="en-GB" sz="1400" dirty="0" err="1">
                <a:solidFill>
                  <a:srgbClr val="00B050"/>
                </a:solidFill>
              </a:rPr>
              <a:t>Dychmygus</a:t>
            </a:r>
            <a:r>
              <a:rPr lang="en-GB" sz="1400" dirty="0">
                <a:solidFill>
                  <a:srgbClr val="00B050"/>
                </a:solidFill>
              </a:rPr>
              <a:t> (1998) </a:t>
            </a:r>
          </a:p>
          <a:p>
            <a:pPr marL="285750" indent="-285750">
              <a:buFont typeface="Arial" panose="020B0604020202020204" pitchFamily="34" charset="0"/>
              <a:buChar char="•"/>
            </a:pPr>
            <a:endParaRPr lang="en-GB" sz="1400" dirty="0">
              <a:solidFill>
                <a:srgbClr val="00B050"/>
              </a:solidFill>
            </a:endParaRPr>
          </a:p>
          <a:p>
            <a:r>
              <a:rPr lang="en-GB" sz="1400" dirty="0">
                <a:solidFill>
                  <a:srgbClr val="00B050"/>
                </a:solidFill>
              </a:rPr>
              <a:t>Model o </a:t>
            </a:r>
            <a:r>
              <a:rPr lang="en-GB" sz="1400" dirty="0" err="1">
                <a:solidFill>
                  <a:srgbClr val="00B050"/>
                </a:solidFill>
              </a:rPr>
              <a:t>greadigrwydd</a:t>
            </a:r>
            <a:r>
              <a:rPr lang="en-GB" sz="1400" dirty="0">
                <a:solidFill>
                  <a:srgbClr val="00B050"/>
                </a:solidFill>
              </a:rPr>
              <a:t> – yn </a:t>
            </a:r>
            <a:r>
              <a:rPr lang="en-GB" sz="1400" dirty="0" err="1">
                <a:solidFill>
                  <a:srgbClr val="00B050"/>
                </a:solidFill>
              </a:rPr>
              <a:t>tynnu</a:t>
            </a:r>
            <a:r>
              <a:rPr lang="en-GB" sz="1400" dirty="0">
                <a:solidFill>
                  <a:srgbClr val="00B050"/>
                </a:solidFill>
              </a:rPr>
              <a:t> </a:t>
            </a:r>
            <a:r>
              <a:rPr lang="en-GB" sz="1400" dirty="0" err="1">
                <a:solidFill>
                  <a:srgbClr val="00B050"/>
                </a:solidFill>
              </a:rPr>
              <a:t>ar</a:t>
            </a:r>
            <a:r>
              <a:rPr lang="en-GB" sz="1400" dirty="0">
                <a:solidFill>
                  <a:srgbClr val="00B050"/>
                </a:solidFill>
              </a:rPr>
              <a:t> </a:t>
            </a:r>
            <a:r>
              <a:rPr lang="en-GB" sz="1400" dirty="0" err="1">
                <a:solidFill>
                  <a:srgbClr val="00B050"/>
                </a:solidFill>
              </a:rPr>
              <a:t>athroniaeth</a:t>
            </a:r>
            <a:r>
              <a:rPr lang="en-GB" sz="1400" dirty="0">
                <a:solidFill>
                  <a:srgbClr val="00B050"/>
                </a:solidFill>
              </a:rPr>
              <a:t>, </a:t>
            </a:r>
            <a:r>
              <a:rPr lang="en-GB" sz="1400" dirty="0" err="1">
                <a:solidFill>
                  <a:srgbClr val="00B050"/>
                </a:solidFill>
              </a:rPr>
              <a:t>seicoleg</a:t>
            </a:r>
            <a:r>
              <a:rPr lang="en-GB" sz="1400" dirty="0">
                <a:solidFill>
                  <a:srgbClr val="00B050"/>
                </a:solidFill>
              </a:rPr>
              <a:t> </a:t>
            </a:r>
            <a:r>
              <a:rPr lang="en-GB" sz="1400" dirty="0" err="1">
                <a:solidFill>
                  <a:srgbClr val="00B050"/>
                </a:solidFill>
              </a:rPr>
              <a:t>wybyddol</a:t>
            </a:r>
            <a:r>
              <a:rPr lang="en-GB" sz="1400" dirty="0">
                <a:solidFill>
                  <a:srgbClr val="00B050"/>
                </a:solidFill>
              </a:rPr>
              <a:t>, </a:t>
            </a:r>
            <a:r>
              <a:rPr lang="en-GB" sz="1400" dirty="0" err="1">
                <a:solidFill>
                  <a:srgbClr val="00B050"/>
                </a:solidFill>
              </a:rPr>
              <a:t>cymdeithaseg</a:t>
            </a:r>
            <a:r>
              <a:rPr lang="en-GB" sz="1400" dirty="0">
                <a:solidFill>
                  <a:srgbClr val="00B050"/>
                </a:solidFill>
              </a:rPr>
              <a:t> ac '</a:t>
            </a:r>
            <a:r>
              <a:rPr lang="en-GB" sz="1400" dirty="0" err="1">
                <a:solidFill>
                  <a:srgbClr val="00B050"/>
                </a:solidFill>
              </a:rPr>
              <a:t>ysbrydolrwydd</a:t>
            </a:r>
            <a:r>
              <a:rPr lang="en-GB" sz="1400" dirty="0">
                <a:solidFill>
                  <a:srgbClr val="00B050"/>
                </a:solidFill>
              </a:rPr>
              <a:t>'.</a:t>
            </a:r>
          </a:p>
          <a:p>
            <a:pPr marL="285750" indent="-285750">
              <a:buFont typeface="Arial" panose="020B0604020202020204" pitchFamily="34" charset="0"/>
              <a:buChar char="•"/>
            </a:pPr>
            <a:endParaRPr lang="en-GB" sz="1400" dirty="0">
              <a:solidFill>
                <a:srgbClr val="00B050"/>
              </a:solidFill>
            </a:endParaRPr>
          </a:p>
          <a:p>
            <a:endParaRPr lang="en-GB" dirty="0"/>
          </a:p>
          <a:p>
            <a:endParaRPr lang="en-GB" dirty="0"/>
          </a:p>
          <a:p>
            <a:r>
              <a:rPr lang="en-GB" dirty="0"/>
              <a:t> </a:t>
            </a:r>
          </a:p>
          <a:p>
            <a:endParaRPr lang="en-GB"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dirty="0"/>
          </a:p>
        </p:txBody>
      </p:sp>
      <p:sp>
        <p:nvSpPr>
          <p:cNvPr id="2" name="TextBox 1"/>
          <p:cNvSpPr txBox="1"/>
          <p:nvPr/>
        </p:nvSpPr>
        <p:spPr>
          <a:xfrm>
            <a:off x="755576" y="1286763"/>
            <a:ext cx="7488832" cy="1200329"/>
          </a:xfrm>
          <a:prstGeom prst="rect">
            <a:avLst/>
          </a:prstGeom>
          <a:noFill/>
        </p:spPr>
        <p:txBody>
          <a:bodyPr wrap="square" rtlCol="0">
            <a:spAutoFit/>
          </a:bodyPr>
          <a:lstStyle/>
          <a:p>
            <a:r>
              <a:rPr lang="en-GB" b="1" dirty="0"/>
              <a:t>‘investigating questions about the connections between knowledge, skills, literacy, teaching and learning and the place of creativity in an increasingly regulated and monitored curriculum.’ </a:t>
            </a:r>
            <a:r>
              <a:rPr lang="en-GB" dirty="0" err="1"/>
              <a:t>Banaji</a:t>
            </a:r>
            <a:r>
              <a:rPr lang="en-GB" dirty="0"/>
              <a:t> et al (2007) </a:t>
            </a:r>
          </a:p>
          <a:p>
            <a:endParaRPr lang="en-GB" dirty="0"/>
          </a:p>
        </p:txBody>
      </p:sp>
    </p:spTree>
    <p:extLst>
      <p:ext uri="{BB962C8B-B14F-4D97-AF65-F5344CB8AC3E}">
        <p14:creationId xmlns:p14="http://schemas.microsoft.com/office/powerpoint/2010/main" val="2155410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8726" y="4149080"/>
            <a:ext cx="7200800" cy="2031325"/>
          </a:xfrm>
          <a:prstGeom prst="rect">
            <a:avLst/>
          </a:prstGeom>
        </p:spPr>
        <p:txBody>
          <a:bodyPr wrap="square">
            <a:spAutoFit/>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http://www.ted.com/talks/ken_robinson_says_schools_kill_creativity</a:t>
            </a:r>
            <a:endParaRPr lang="en-GB" dirty="0"/>
          </a:p>
          <a:p>
            <a:endParaRPr lang="en-GB" dirty="0"/>
          </a:p>
        </p:txBody>
      </p:sp>
      <p:pic>
        <p:nvPicPr>
          <p:cNvPr id="3" name="Picture 2" descr="Pin by Amber Kane on Parenting &amp; Holistic Education | Ken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71800" y="2492896"/>
            <a:ext cx="3187700" cy="2552700"/>
          </a:xfrm>
          <a:prstGeom prst="rect">
            <a:avLst/>
          </a:prstGeom>
        </p:spPr>
      </p:pic>
      <p:sp>
        <p:nvSpPr>
          <p:cNvPr id="4" name="TextBox 3"/>
          <p:cNvSpPr txBox="1"/>
          <p:nvPr/>
        </p:nvSpPr>
        <p:spPr>
          <a:xfrm>
            <a:off x="971600" y="548680"/>
            <a:ext cx="6912768" cy="1200329"/>
          </a:xfrm>
          <a:prstGeom prst="rect">
            <a:avLst/>
          </a:prstGeom>
          <a:noFill/>
        </p:spPr>
        <p:txBody>
          <a:bodyPr wrap="square" rtlCol="0">
            <a:spAutoFit/>
          </a:bodyPr>
          <a:lstStyle/>
          <a:p>
            <a:r>
              <a:rPr lang="en-GB" sz="2400" dirty="0">
                <a:solidFill>
                  <a:srgbClr val="00B050"/>
                </a:solidFill>
              </a:rPr>
              <a:t>TASG: </a:t>
            </a:r>
            <a:r>
              <a:rPr lang="en-GB" sz="2400" dirty="0" err="1">
                <a:solidFill>
                  <a:srgbClr val="00B050"/>
                </a:solidFill>
              </a:rPr>
              <a:t>Ydi</a:t>
            </a:r>
            <a:r>
              <a:rPr lang="en-GB" sz="2400" dirty="0">
                <a:solidFill>
                  <a:srgbClr val="00B050"/>
                </a:solidFill>
              </a:rPr>
              <a:t> </a:t>
            </a:r>
            <a:r>
              <a:rPr lang="en-GB" sz="2400" dirty="0" err="1">
                <a:solidFill>
                  <a:srgbClr val="00B050"/>
                </a:solidFill>
              </a:rPr>
              <a:t>chi’n</a:t>
            </a:r>
            <a:r>
              <a:rPr lang="en-GB" sz="2400" dirty="0">
                <a:solidFill>
                  <a:srgbClr val="00B050"/>
                </a:solidFill>
              </a:rPr>
              <a:t> </a:t>
            </a:r>
            <a:r>
              <a:rPr lang="en-GB" sz="2400" dirty="0" err="1">
                <a:solidFill>
                  <a:srgbClr val="00B050"/>
                </a:solidFill>
              </a:rPr>
              <a:t>cytuno</a:t>
            </a:r>
            <a:r>
              <a:rPr lang="en-GB" sz="2400" dirty="0">
                <a:solidFill>
                  <a:srgbClr val="00B050"/>
                </a:solidFill>
              </a:rPr>
              <a:t> neu yn </a:t>
            </a:r>
            <a:r>
              <a:rPr lang="en-GB" sz="2400" dirty="0" err="1">
                <a:solidFill>
                  <a:srgbClr val="00B050"/>
                </a:solidFill>
              </a:rPr>
              <a:t>anghytuno</a:t>
            </a:r>
            <a:r>
              <a:rPr lang="en-GB" sz="2400" dirty="0">
                <a:solidFill>
                  <a:srgbClr val="00B050"/>
                </a:solidFill>
              </a:rPr>
              <a:t> gyda Ken Robinson? </a:t>
            </a:r>
          </a:p>
          <a:p>
            <a:r>
              <a:rPr lang="en-GB" sz="2400" dirty="0"/>
              <a:t>TASK: Do you agree or disagree with Ken Robinson?</a:t>
            </a:r>
          </a:p>
        </p:txBody>
      </p:sp>
    </p:spTree>
    <p:extLst>
      <p:ext uri="{BB962C8B-B14F-4D97-AF65-F5344CB8AC3E}">
        <p14:creationId xmlns:p14="http://schemas.microsoft.com/office/powerpoint/2010/main" val="3935692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1760" y="404664"/>
            <a:ext cx="4032448" cy="523220"/>
          </a:xfrm>
          <a:prstGeom prst="rect">
            <a:avLst/>
          </a:prstGeom>
          <a:noFill/>
        </p:spPr>
        <p:txBody>
          <a:bodyPr wrap="square" rtlCol="0">
            <a:spAutoFit/>
          </a:bodyPr>
          <a:lstStyle/>
          <a:p>
            <a:pPr algn="ctr"/>
            <a:r>
              <a:rPr lang="en-GB" sz="2800" b="1" dirty="0" err="1">
                <a:solidFill>
                  <a:srgbClr val="00B050"/>
                </a:solidFill>
              </a:rPr>
              <a:t>Cyfeirnodau</a:t>
            </a:r>
            <a:r>
              <a:rPr lang="en-GB" sz="2800" b="1" dirty="0">
                <a:solidFill>
                  <a:srgbClr val="00B050"/>
                </a:solidFill>
              </a:rPr>
              <a:t> / </a:t>
            </a:r>
            <a:r>
              <a:rPr lang="en-GB" sz="2800" b="1" dirty="0"/>
              <a:t>References</a:t>
            </a:r>
          </a:p>
        </p:txBody>
      </p:sp>
      <p:sp>
        <p:nvSpPr>
          <p:cNvPr id="2" name="TextBox 1"/>
          <p:cNvSpPr txBox="1"/>
          <p:nvPr/>
        </p:nvSpPr>
        <p:spPr>
          <a:xfrm>
            <a:off x="971600" y="927884"/>
            <a:ext cx="6912768" cy="5909310"/>
          </a:xfrm>
          <a:prstGeom prst="rect">
            <a:avLst/>
          </a:prstGeom>
          <a:noFill/>
        </p:spPr>
        <p:txBody>
          <a:bodyPr wrap="square" rtlCol="0">
            <a:spAutoFit/>
          </a:bodyPr>
          <a:lstStyle/>
          <a:p>
            <a:endParaRPr lang="en-GB" dirty="0"/>
          </a:p>
          <a:p>
            <a:r>
              <a:rPr lang="en-GB" dirty="0" err="1"/>
              <a:t>Beetlestone</a:t>
            </a:r>
            <a:r>
              <a:rPr lang="en-GB" dirty="0"/>
              <a:t>, F. (</a:t>
            </a:r>
            <a:r>
              <a:rPr lang="en-GB" i="1" dirty="0"/>
              <a:t>1998)Creative Children, Imaginative Teaching</a:t>
            </a:r>
            <a:r>
              <a:rPr lang="en-GB" dirty="0"/>
              <a:t>. Buckingham: Open University Press.</a:t>
            </a:r>
          </a:p>
          <a:p>
            <a:endParaRPr lang="en-GB" dirty="0"/>
          </a:p>
          <a:p>
            <a:r>
              <a:rPr lang="en-GB" dirty="0" err="1"/>
              <a:t>Cropley</a:t>
            </a:r>
            <a:r>
              <a:rPr lang="en-GB" dirty="0"/>
              <a:t>, A. (2001</a:t>
            </a:r>
            <a:r>
              <a:rPr lang="en-GB" i="1" dirty="0"/>
              <a:t>) Creativity in Education and Learning</a:t>
            </a:r>
            <a:r>
              <a:rPr lang="en-GB" dirty="0"/>
              <a:t>, Oxon: Routledge </a:t>
            </a:r>
            <a:r>
              <a:rPr lang="en-GB" dirty="0" err="1"/>
              <a:t>Falmer</a:t>
            </a:r>
            <a:r>
              <a:rPr lang="en-GB" dirty="0"/>
              <a:t>. </a:t>
            </a:r>
          </a:p>
          <a:p>
            <a:endParaRPr lang="en-GB" dirty="0"/>
          </a:p>
          <a:p>
            <a:r>
              <a:rPr lang="en-GB" dirty="0"/>
              <a:t>Gardner, H. (1993) </a:t>
            </a:r>
            <a:r>
              <a:rPr lang="en-GB" i="1" dirty="0"/>
              <a:t>Frames of Mind: The Theory of Multiple Intelligences. </a:t>
            </a:r>
            <a:r>
              <a:rPr lang="en-GB" dirty="0"/>
              <a:t>London: Fontana Press.</a:t>
            </a:r>
          </a:p>
          <a:p>
            <a:endParaRPr lang="en-GB" dirty="0"/>
          </a:p>
          <a:p>
            <a:r>
              <a:rPr lang="en-GB" dirty="0"/>
              <a:t>N.A.C.C.C.E. (1999) </a:t>
            </a:r>
            <a:r>
              <a:rPr lang="en-GB" i="1" dirty="0"/>
              <a:t>All our futures: creativity, culture and education. </a:t>
            </a:r>
            <a:r>
              <a:rPr lang="en-GB" dirty="0"/>
              <a:t>London; </a:t>
            </a:r>
            <a:r>
              <a:rPr lang="en-GB" dirty="0" err="1"/>
              <a:t>DfEE</a:t>
            </a:r>
            <a:r>
              <a:rPr lang="en-GB" dirty="0"/>
              <a:t>.</a:t>
            </a:r>
          </a:p>
          <a:p>
            <a:endParaRPr lang="en-GB" dirty="0"/>
          </a:p>
          <a:p>
            <a:r>
              <a:rPr lang="en-GB" dirty="0"/>
              <a:t>Seltzer, K. and Bentley T (1999) </a:t>
            </a:r>
            <a:r>
              <a:rPr lang="en-GB" i="1" dirty="0"/>
              <a:t>The Creative Age: Knowledge and Skills for the New Economy</a:t>
            </a:r>
            <a:r>
              <a:rPr lang="en-GB" dirty="0"/>
              <a:t>. DEMOS.</a:t>
            </a:r>
          </a:p>
          <a:p>
            <a:endParaRPr lang="en-GB" dirty="0"/>
          </a:p>
          <a:p>
            <a:r>
              <a:rPr lang="en-GB" dirty="0"/>
              <a:t>Willis, P. (1990) </a:t>
            </a:r>
            <a:r>
              <a:rPr lang="en-GB" i="1" dirty="0"/>
              <a:t>Common Culture</a:t>
            </a:r>
            <a:r>
              <a:rPr lang="en-GB" dirty="0"/>
              <a:t>. Milton Keynes: Open University Press.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26837085"/>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Composite</Template>
  <TotalTime>693</TotalTime>
  <Words>3236</Words>
  <Application>Microsoft Office PowerPoint</Application>
  <PresentationFormat>On-screen Show (4:3)</PresentationFormat>
  <Paragraphs>584</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Wingdings</vt:lpstr>
      <vt:lpstr>Composite</vt:lpstr>
      <vt:lpstr>Y Meddwl Ymholgar: Dulliau Creadigol   The Enquiring Mind: Creative Approaches </vt:lpstr>
      <vt:lpstr>PowerPoint Presentation</vt:lpstr>
      <vt:lpstr>PowerPoint Presentation</vt:lpstr>
      <vt:lpstr>PowerPoint Presentation</vt:lpstr>
      <vt:lpstr>Nawr ailadroddwch y dasg:  Ar raddfa o 1-10 (10 yn greadigol iawn ac 1 ddim yn greadigol o gwbl) graddiwch eich galluoedd creadigol  A yw eich sgôr wedi newid?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Mind: Creative Approaches</dc:title>
  <dc:creator>Phillips, Laura</dc:creator>
  <cp:lastModifiedBy>Helen A Griffiths</cp:lastModifiedBy>
  <cp:revision>55</cp:revision>
  <cp:lastPrinted>2016-01-29T14:12:19Z</cp:lastPrinted>
  <dcterms:created xsi:type="dcterms:W3CDTF">2014-09-24T13:15:01Z</dcterms:created>
  <dcterms:modified xsi:type="dcterms:W3CDTF">2025-01-22T22:19:14Z</dcterms:modified>
</cp:coreProperties>
</file>