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325" r:id="rId2"/>
    <p:sldId id="347" r:id="rId3"/>
    <p:sldId id="348" r:id="rId4"/>
    <p:sldId id="281" r:id="rId5"/>
    <p:sldId id="283" r:id="rId6"/>
    <p:sldId id="328" r:id="rId7"/>
    <p:sldId id="330" r:id="rId8"/>
    <p:sldId id="289" r:id="rId9"/>
    <p:sldId id="290" r:id="rId10"/>
    <p:sldId id="291" r:id="rId11"/>
    <p:sldId id="292" r:id="rId12"/>
    <p:sldId id="293" r:id="rId13"/>
    <p:sldId id="294" r:id="rId14"/>
    <p:sldId id="295" r:id="rId15"/>
    <p:sldId id="296" r:id="rId16"/>
    <p:sldId id="297" r:id="rId17"/>
    <p:sldId id="298" r:id="rId18"/>
    <p:sldId id="299" r:id="rId19"/>
    <p:sldId id="300" r:id="rId20"/>
    <p:sldId id="30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FEECE3-3AFB-488A-A3B6-F44F9286EE31}" v="7" dt="2024-02-15T13:31:10.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56FEECE3-3AFB-488A-A3B6-F44F9286EE31}"/>
    <pc:docChg chg="custSel addSld delSld modSld sldOrd">
      <pc:chgData name="Sian Bowen" userId="c345053a-4abb-4e43-8ff7-c21186a2fa29" providerId="ADAL" clId="{56FEECE3-3AFB-488A-A3B6-F44F9286EE31}" dt="2024-02-15T13:38:33.067" v="127"/>
      <pc:docMkLst>
        <pc:docMk/>
      </pc:docMkLst>
      <pc:sldChg chg="del">
        <pc:chgData name="Sian Bowen" userId="c345053a-4abb-4e43-8ff7-c21186a2fa29" providerId="ADAL" clId="{56FEECE3-3AFB-488A-A3B6-F44F9286EE31}" dt="2024-02-11T20:09:40.370" v="0" actId="47"/>
        <pc:sldMkLst>
          <pc:docMk/>
          <pc:sldMk cId="1304751715" sldId="256"/>
        </pc:sldMkLst>
      </pc:sldChg>
      <pc:sldChg chg="delSp modSp add mod ord">
        <pc:chgData name="Sian Bowen" userId="c345053a-4abb-4e43-8ff7-c21186a2fa29" providerId="ADAL" clId="{56FEECE3-3AFB-488A-A3B6-F44F9286EE31}" dt="2024-02-15T13:38:33.067" v="127"/>
        <pc:sldMkLst>
          <pc:docMk/>
          <pc:sldMk cId="0" sldId="281"/>
        </pc:sldMkLst>
        <pc:spChg chg="mod">
          <ac:chgData name="Sian Bowen" userId="c345053a-4abb-4e43-8ff7-c21186a2fa29" providerId="ADAL" clId="{56FEECE3-3AFB-488A-A3B6-F44F9286EE31}" dt="2024-02-15T13:31:08.482" v="21" actId="1076"/>
          <ac:spMkLst>
            <pc:docMk/>
            <pc:sldMk cId="0" sldId="281"/>
            <ac:spMk id="5122" creationId="{112BFFC2-FFB0-9313-46C8-8347B05DB63E}"/>
          </ac:spMkLst>
        </pc:spChg>
        <pc:spChg chg="del">
          <ac:chgData name="Sian Bowen" userId="c345053a-4abb-4e43-8ff7-c21186a2fa29" providerId="ADAL" clId="{56FEECE3-3AFB-488A-A3B6-F44F9286EE31}" dt="2024-02-15T13:31:04.833" v="20" actId="478"/>
          <ac:spMkLst>
            <pc:docMk/>
            <pc:sldMk cId="0" sldId="281"/>
            <ac:spMk id="5123" creationId="{125E6599-CA77-12C8-9A0D-3951F925C9CE}"/>
          </ac:spMkLst>
        </pc:spChg>
        <pc:picChg chg="mod">
          <ac:chgData name="Sian Bowen" userId="c345053a-4abb-4e43-8ff7-c21186a2fa29" providerId="ADAL" clId="{56FEECE3-3AFB-488A-A3B6-F44F9286EE31}" dt="2024-02-15T13:31:10.185" v="22" actId="1076"/>
          <ac:picMkLst>
            <pc:docMk/>
            <pc:sldMk cId="0" sldId="281"/>
            <ac:picMk id="5124" creationId="{0AB7767E-C630-1D05-F17D-1285AF49B877}"/>
          </ac:picMkLst>
        </pc:picChg>
      </pc:sldChg>
      <pc:sldChg chg="addSp delSp modSp add del mod">
        <pc:chgData name="Sian Bowen" userId="c345053a-4abb-4e43-8ff7-c21186a2fa29" providerId="ADAL" clId="{56FEECE3-3AFB-488A-A3B6-F44F9286EE31}" dt="2024-02-15T13:30:38.275" v="14" actId="47"/>
        <pc:sldMkLst>
          <pc:docMk/>
          <pc:sldMk cId="0" sldId="282"/>
        </pc:sldMkLst>
        <pc:spChg chg="add del mod">
          <ac:chgData name="Sian Bowen" userId="c345053a-4abb-4e43-8ff7-c21186a2fa29" providerId="ADAL" clId="{56FEECE3-3AFB-488A-A3B6-F44F9286EE31}" dt="2024-02-15T13:29:29.866" v="10" actId="478"/>
          <ac:spMkLst>
            <pc:docMk/>
            <pc:sldMk cId="0" sldId="282"/>
            <ac:spMk id="3" creationId="{68FFE550-8920-0E38-A67C-CD54BCA990FD}"/>
          </ac:spMkLst>
        </pc:spChg>
        <pc:spChg chg="del mod">
          <ac:chgData name="Sian Bowen" userId="c345053a-4abb-4e43-8ff7-c21186a2fa29" providerId="ADAL" clId="{56FEECE3-3AFB-488A-A3B6-F44F9286EE31}" dt="2024-02-15T13:29:19.150" v="4" actId="478"/>
          <ac:spMkLst>
            <pc:docMk/>
            <pc:sldMk cId="0" sldId="282"/>
            <ac:spMk id="6146" creationId="{ACC3F0E2-FFA7-D2A4-850F-73B42B727F3C}"/>
          </ac:spMkLst>
        </pc:spChg>
        <pc:spChg chg="del mod">
          <ac:chgData name="Sian Bowen" userId="c345053a-4abb-4e43-8ff7-c21186a2fa29" providerId="ADAL" clId="{56FEECE3-3AFB-488A-A3B6-F44F9286EE31}" dt="2024-02-15T13:29:24.495" v="8" actId="478"/>
          <ac:spMkLst>
            <pc:docMk/>
            <pc:sldMk cId="0" sldId="282"/>
            <ac:spMk id="6147" creationId="{BB7BC8C7-0322-F16A-2ED9-8FD5626D8AE4}"/>
          </ac:spMkLst>
        </pc:spChg>
      </pc:sldChg>
      <pc:sldChg chg="addSp delSp modSp add mod ord">
        <pc:chgData name="Sian Bowen" userId="c345053a-4abb-4e43-8ff7-c21186a2fa29" providerId="ADAL" clId="{56FEECE3-3AFB-488A-A3B6-F44F9286EE31}" dt="2024-02-15T13:38:33.067" v="127"/>
        <pc:sldMkLst>
          <pc:docMk/>
          <pc:sldMk cId="0" sldId="283"/>
        </pc:sldMkLst>
        <pc:spChg chg="add del mod">
          <ac:chgData name="Sian Bowen" userId="c345053a-4abb-4e43-8ff7-c21186a2fa29" providerId="ADAL" clId="{56FEECE3-3AFB-488A-A3B6-F44F9286EE31}" dt="2024-02-15T13:30:25.365" v="13" actId="478"/>
          <ac:spMkLst>
            <pc:docMk/>
            <pc:sldMk cId="0" sldId="283"/>
            <ac:spMk id="3" creationId="{86B2A1F8-DC82-A442-C9F3-98E6A6D75D56}"/>
          </ac:spMkLst>
        </pc:spChg>
        <pc:spChg chg="del">
          <ac:chgData name="Sian Bowen" userId="c345053a-4abb-4e43-8ff7-c21186a2fa29" providerId="ADAL" clId="{56FEECE3-3AFB-488A-A3B6-F44F9286EE31}" dt="2024-02-15T13:30:20.186" v="11" actId="478"/>
          <ac:spMkLst>
            <pc:docMk/>
            <pc:sldMk cId="0" sldId="283"/>
            <ac:spMk id="7170" creationId="{53A3001E-B82D-9AD3-6660-4F4462D836EA}"/>
          </ac:spMkLst>
        </pc:spChg>
        <pc:spChg chg="del">
          <ac:chgData name="Sian Bowen" userId="c345053a-4abb-4e43-8ff7-c21186a2fa29" providerId="ADAL" clId="{56FEECE3-3AFB-488A-A3B6-F44F9286EE31}" dt="2024-02-15T13:30:22.486" v="12" actId="478"/>
          <ac:spMkLst>
            <pc:docMk/>
            <pc:sldMk cId="0" sldId="283"/>
            <ac:spMk id="7171" creationId="{EA9F681E-DC4A-EA24-0B67-CB0B9834A479}"/>
          </ac:spMkLst>
        </pc:spChg>
        <pc:picChg chg="add mod">
          <ac:chgData name="Sian Bowen" userId="c345053a-4abb-4e43-8ff7-c21186a2fa29" providerId="ADAL" clId="{56FEECE3-3AFB-488A-A3B6-F44F9286EE31}" dt="2024-02-15T13:30:47.247" v="17" actId="1076"/>
          <ac:picMkLst>
            <pc:docMk/>
            <pc:sldMk cId="0" sldId="283"/>
            <ac:picMk id="4" creationId="{6E326879-1B6A-1D46-B4F2-DB046540AA92}"/>
          </ac:picMkLst>
        </pc:picChg>
        <pc:picChg chg="mod">
          <ac:chgData name="Sian Bowen" userId="c345053a-4abb-4e43-8ff7-c21186a2fa29" providerId="ADAL" clId="{56FEECE3-3AFB-488A-A3B6-F44F9286EE31}" dt="2024-02-15T13:30:48.240" v="18" actId="1076"/>
          <ac:picMkLst>
            <pc:docMk/>
            <pc:sldMk cId="0" sldId="283"/>
            <ac:picMk id="7172" creationId="{C1B1EA0D-26B3-9AAC-3E69-E5BADB845810}"/>
          </ac:picMkLst>
        </pc:picChg>
      </pc:sldChg>
      <pc:sldChg chg="delSp add del">
        <pc:chgData name="Sian Bowen" userId="c345053a-4abb-4e43-8ff7-c21186a2fa29" providerId="ADAL" clId="{56FEECE3-3AFB-488A-A3B6-F44F9286EE31}" dt="2024-02-15T13:30:53.719" v="19" actId="47"/>
        <pc:sldMkLst>
          <pc:docMk/>
          <pc:sldMk cId="0" sldId="284"/>
        </pc:sldMkLst>
        <pc:picChg chg="del">
          <ac:chgData name="Sian Bowen" userId="c345053a-4abb-4e43-8ff7-c21186a2fa29" providerId="ADAL" clId="{56FEECE3-3AFB-488A-A3B6-F44F9286EE31}" dt="2024-02-15T13:30:43.185" v="15" actId="21"/>
          <ac:picMkLst>
            <pc:docMk/>
            <pc:sldMk cId="0" sldId="284"/>
            <ac:picMk id="8196" creationId="{E04AD03B-2460-6C5C-0A6E-1ADD6591404C}"/>
          </ac:picMkLst>
        </pc:picChg>
      </pc:sldChg>
      <pc:sldChg chg="modSp mod">
        <pc:chgData name="Sian Bowen" userId="c345053a-4abb-4e43-8ff7-c21186a2fa29" providerId="ADAL" clId="{56FEECE3-3AFB-488A-A3B6-F44F9286EE31}" dt="2024-02-15T13:37:14.102" v="113" actId="207"/>
        <pc:sldMkLst>
          <pc:docMk/>
          <pc:sldMk cId="0" sldId="289"/>
        </pc:sldMkLst>
        <pc:spChg chg="mod">
          <ac:chgData name="Sian Bowen" userId="c345053a-4abb-4e43-8ff7-c21186a2fa29" providerId="ADAL" clId="{56FEECE3-3AFB-488A-A3B6-F44F9286EE31}" dt="2024-02-15T13:37:00.832" v="109" actId="1076"/>
          <ac:spMkLst>
            <pc:docMk/>
            <pc:sldMk cId="0" sldId="289"/>
            <ac:spMk id="2" creationId="{00000000-0000-0000-0000-000000000000}"/>
          </ac:spMkLst>
        </pc:spChg>
        <pc:spChg chg="mod">
          <ac:chgData name="Sian Bowen" userId="c345053a-4abb-4e43-8ff7-c21186a2fa29" providerId="ADAL" clId="{56FEECE3-3AFB-488A-A3B6-F44F9286EE31}" dt="2024-02-15T13:37:14.102" v="113" actId="207"/>
          <ac:spMkLst>
            <pc:docMk/>
            <pc:sldMk cId="0" sldId="289"/>
            <ac:spMk id="3" creationId="{00000000-0000-0000-0000-000000000000}"/>
          </ac:spMkLst>
        </pc:spChg>
        <pc:picChg chg="mod">
          <ac:chgData name="Sian Bowen" userId="c345053a-4abb-4e43-8ff7-c21186a2fa29" providerId="ADAL" clId="{56FEECE3-3AFB-488A-A3B6-F44F9286EE31}" dt="2024-02-15T13:36:57.645" v="108" actId="1076"/>
          <ac:picMkLst>
            <pc:docMk/>
            <pc:sldMk cId="0" sldId="289"/>
            <ac:picMk id="26626" creationId="{00000000-0000-0000-0000-000000000000}"/>
          </ac:picMkLst>
        </pc:picChg>
      </pc:sldChg>
      <pc:sldChg chg="modSp mod">
        <pc:chgData name="Sian Bowen" userId="c345053a-4abb-4e43-8ff7-c21186a2fa29" providerId="ADAL" clId="{56FEECE3-3AFB-488A-A3B6-F44F9286EE31}" dt="2024-02-15T13:36:53.537" v="107" actId="207"/>
        <pc:sldMkLst>
          <pc:docMk/>
          <pc:sldMk cId="0" sldId="290"/>
        </pc:sldMkLst>
        <pc:spChg chg="mod">
          <ac:chgData name="Sian Bowen" userId="c345053a-4abb-4e43-8ff7-c21186a2fa29" providerId="ADAL" clId="{56FEECE3-3AFB-488A-A3B6-F44F9286EE31}" dt="2024-02-15T13:36:46.932" v="103" actId="1076"/>
          <ac:spMkLst>
            <pc:docMk/>
            <pc:sldMk cId="0" sldId="290"/>
            <ac:spMk id="2" creationId="{00000000-0000-0000-0000-000000000000}"/>
          </ac:spMkLst>
        </pc:spChg>
        <pc:spChg chg="mod">
          <ac:chgData name="Sian Bowen" userId="c345053a-4abb-4e43-8ff7-c21186a2fa29" providerId="ADAL" clId="{56FEECE3-3AFB-488A-A3B6-F44F9286EE31}" dt="2024-02-15T13:36:53.537" v="107" actId="207"/>
          <ac:spMkLst>
            <pc:docMk/>
            <pc:sldMk cId="0" sldId="290"/>
            <ac:spMk id="3" creationId="{00000000-0000-0000-0000-000000000000}"/>
          </ac:spMkLst>
        </pc:spChg>
        <pc:picChg chg="mod">
          <ac:chgData name="Sian Bowen" userId="c345053a-4abb-4e43-8ff7-c21186a2fa29" providerId="ADAL" clId="{56FEECE3-3AFB-488A-A3B6-F44F9286EE31}" dt="2024-02-15T13:36:43.721" v="102" actId="1076"/>
          <ac:picMkLst>
            <pc:docMk/>
            <pc:sldMk cId="0" sldId="290"/>
            <ac:picMk id="27650" creationId="{00000000-0000-0000-0000-000000000000}"/>
          </ac:picMkLst>
        </pc:picChg>
      </pc:sldChg>
      <pc:sldChg chg="modSp mod">
        <pc:chgData name="Sian Bowen" userId="c345053a-4abb-4e43-8ff7-c21186a2fa29" providerId="ADAL" clId="{56FEECE3-3AFB-488A-A3B6-F44F9286EE31}" dt="2024-02-15T13:36:36.212" v="101" actId="207"/>
        <pc:sldMkLst>
          <pc:docMk/>
          <pc:sldMk cId="0" sldId="291"/>
        </pc:sldMkLst>
        <pc:spChg chg="mod">
          <ac:chgData name="Sian Bowen" userId="c345053a-4abb-4e43-8ff7-c21186a2fa29" providerId="ADAL" clId="{56FEECE3-3AFB-488A-A3B6-F44F9286EE31}" dt="2024-02-15T13:36:27.940" v="97" actId="1076"/>
          <ac:spMkLst>
            <pc:docMk/>
            <pc:sldMk cId="0" sldId="291"/>
            <ac:spMk id="2" creationId="{00000000-0000-0000-0000-000000000000}"/>
          </ac:spMkLst>
        </pc:spChg>
        <pc:spChg chg="mod">
          <ac:chgData name="Sian Bowen" userId="c345053a-4abb-4e43-8ff7-c21186a2fa29" providerId="ADAL" clId="{56FEECE3-3AFB-488A-A3B6-F44F9286EE31}" dt="2024-02-15T13:36:36.212" v="101" actId="207"/>
          <ac:spMkLst>
            <pc:docMk/>
            <pc:sldMk cId="0" sldId="291"/>
            <ac:spMk id="3" creationId="{00000000-0000-0000-0000-000000000000}"/>
          </ac:spMkLst>
        </pc:spChg>
        <pc:picChg chg="mod">
          <ac:chgData name="Sian Bowen" userId="c345053a-4abb-4e43-8ff7-c21186a2fa29" providerId="ADAL" clId="{56FEECE3-3AFB-488A-A3B6-F44F9286EE31}" dt="2024-02-15T13:36:24.769" v="96" actId="1076"/>
          <ac:picMkLst>
            <pc:docMk/>
            <pc:sldMk cId="0" sldId="291"/>
            <ac:picMk id="28674" creationId="{00000000-0000-0000-0000-000000000000}"/>
          </ac:picMkLst>
        </pc:picChg>
      </pc:sldChg>
      <pc:sldChg chg="modSp mod">
        <pc:chgData name="Sian Bowen" userId="c345053a-4abb-4e43-8ff7-c21186a2fa29" providerId="ADAL" clId="{56FEECE3-3AFB-488A-A3B6-F44F9286EE31}" dt="2024-02-15T13:36:14.775" v="95" actId="207"/>
        <pc:sldMkLst>
          <pc:docMk/>
          <pc:sldMk cId="0" sldId="292"/>
        </pc:sldMkLst>
        <pc:spChg chg="mod">
          <ac:chgData name="Sian Bowen" userId="c345053a-4abb-4e43-8ff7-c21186a2fa29" providerId="ADAL" clId="{56FEECE3-3AFB-488A-A3B6-F44F9286EE31}" dt="2024-02-15T13:36:07.626" v="91" actId="1076"/>
          <ac:spMkLst>
            <pc:docMk/>
            <pc:sldMk cId="0" sldId="292"/>
            <ac:spMk id="2" creationId="{00000000-0000-0000-0000-000000000000}"/>
          </ac:spMkLst>
        </pc:spChg>
        <pc:spChg chg="mod">
          <ac:chgData name="Sian Bowen" userId="c345053a-4abb-4e43-8ff7-c21186a2fa29" providerId="ADAL" clId="{56FEECE3-3AFB-488A-A3B6-F44F9286EE31}" dt="2024-02-15T13:36:14.775" v="95" actId="207"/>
          <ac:spMkLst>
            <pc:docMk/>
            <pc:sldMk cId="0" sldId="292"/>
            <ac:spMk id="3" creationId="{00000000-0000-0000-0000-000000000000}"/>
          </ac:spMkLst>
        </pc:spChg>
        <pc:picChg chg="mod">
          <ac:chgData name="Sian Bowen" userId="c345053a-4abb-4e43-8ff7-c21186a2fa29" providerId="ADAL" clId="{56FEECE3-3AFB-488A-A3B6-F44F9286EE31}" dt="2024-02-15T13:36:04.391" v="90" actId="1076"/>
          <ac:picMkLst>
            <pc:docMk/>
            <pc:sldMk cId="0" sldId="292"/>
            <ac:picMk id="29698" creationId="{00000000-0000-0000-0000-000000000000}"/>
          </ac:picMkLst>
        </pc:picChg>
      </pc:sldChg>
      <pc:sldChg chg="modSp mod">
        <pc:chgData name="Sian Bowen" userId="c345053a-4abb-4e43-8ff7-c21186a2fa29" providerId="ADAL" clId="{56FEECE3-3AFB-488A-A3B6-F44F9286EE31}" dt="2024-02-15T13:35:59.221" v="89" actId="207"/>
        <pc:sldMkLst>
          <pc:docMk/>
          <pc:sldMk cId="0" sldId="293"/>
        </pc:sldMkLst>
        <pc:spChg chg="mod">
          <ac:chgData name="Sian Bowen" userId="c345053a-4abb-4e43-8ff7-c21186a2fa29" providerId="ADAL" clId="{56FEECE3-3AFB-488A-A3B6-F44F9286EE31}" dt="2024-02-15T13:35:51.194" v="85" actId="1076"/>
          <ac:spMkLst>
            <pc:docMk/>
            <pc:sldMk cId="0" sldId="293"/>
            <ac:spMk id="2" creationId="{00000000-0000-0000-0000-000000000000}"/>
          </ac:spMkLst>
        </pc:spChg>
        <pc:spChg chg="mod">
          <ac:chgData name="Sian Bowen" userId="c345053a-4abb-4e43-8ff7-c21186a2fa29" providerId="ADAL" clId="{56FEECE3-3AFB-488A-A3B6-F44F9286EE31}" dt="2024-02-15T13:35:59.221" v="89" actId="207"/>
          <ac:spMkLst>
            <pc:docMk/>
            <pc:sldMk cId="0" sldId="293"/>
            <ac:spMk id="3" creationId="{00000000-0000-0000-0000-000000000000}"/>
          </ac:spMkLst>
        </pc:spChg>
        <pc:picChg chg="mod">
          <ac:chgData name="Sian Bowen" userId="c345053a-4abb-4e43-8ff7-c21186a2fa29" providerId="ADAL" clId="{56FEECE3-3AFB-488A-A3B6-F44F9286EE31}" dt="2024-02-15T13:35:47.156" v="84" actId="1076"/>
          <ac:picMkLst>
            <pc:docMk/>
            <pc:sldMk cId="0" sldId="293"/>
            <ac:picMk id="30722" creationId="{00000000-0000-0000-0000-000000000000}"/>
          </ac:picMkLst>
        </pc:picChg>
      </pc:sldChg>
      <pc:sldChg chg="modSp mod">
        <pc:chgData name="Sian Bowen" userId="c345053a-4abb-4e43-8ff7-c21186a2fa29" providerId="ADAL" clId="{56FEECE3-3AFB-488A-A3B6-F44F9286EE31}" dt="2024-02-15T13:35:42.087" v="83" actId="207"/>
        <pc:sldMkLst>
          <pc:docMk/>
          <pc:sldMk cId="0" sldId="294"/>
        </pc:sldMkLst>
        <pc:spChg chg="mod">
          <ac:chgData name="Sian Bowen" userId="c345053a-4abb-4e43-8ff7-c21186a2fa29" providerId="ADAL" clId="{56FEECE3-3AFB-488A-A3B6-F44F9286EE31}" dt="2024-02-15T13:35:34.199" v="79" actId="1076"/>
          <ac:spMkLst>
            <pc:docMk/>
            <pc:sldMk cId="0" sldId="294"/>
            <ac:spMk id="2" creationId="{00000000-0000-0000-0000-000000000000}"/>
          </ac:spMkLst>
        </pc:spChg>
        <pc:spChg chg="mod">
          <ac:chgData name="Sian Bowen" userId="c345053a-4abb-4e43-8ff7-c21186a2fa29" providerId="ADAL" clId="{56FEECE3-3AFB-488A-A3B6-F44F9286EE31}" dt="2024-02-15T13:35:42.087" v="83" actId="207"/>
          <ac:spMkLst>
            <pc:docMk/>
            <pc:sldMk cId="0" sldId="294"/>
            <ac:spMk id="3" creationId="{00000000-0000-0000-0000-000000000000}"/>
          </ac:spMkLst>
        </pc:spChg>
        <pc:picChg chg="mod">
          <ac:chgData name="Sian Bowen" userId="c345053a-4abb-4e43-8ff7-c21186a2fa29" providerId="ADAL" clId="{56FEECE3-3AFB-488A-A3B6-F44F9286EE31}" dt="2024-02-15T13:35:30.320" v="78" actId="1076"/>
          <ac:picMkLst>
            <pc:docMk/>
            <pc:sldMk cId="0" sldId="294"/>
            <ac:picMk id="31746" creationId="{00000000-0000-0000-0000-000000000000}"/>
          </ac:picMkLst>
        </pc:picChg>
      </pc:sldChg>
      <pc:sldChg chg="modSp mod">
        <pc:chgData name="Sian Bowen" userId="c345053a-4abb-4e43-8ff7-c21186a2fa29" providerId="ADAL" clId="{56FEECE3-3AFB-488A-A3B6-F44F9286EE31}" dt="2024-02-15T13:35:23.438" v="77" actId="27636"/>
        <pc:sldMkLst>
          <pc:docMk/>
          <pc:sldMk cId="0" sldId="295"/>
        </pc:sldMkLst>
        <pc:spChg chg="mod">
          <ac:chgData name="Sian Bowen" userId="c345053a-4abb-4e43-8ff7-c21186a2fa29" providerId="ADAL" clId="{56FEECE3-3AFB-488A-A3B6-F44F9286EE31}" dt="2024-02-15T13:35:14.076" v="73" actId="1076"/>
          <ac:spMkLst>
            <pc:docMk/>
            <pc:sldMk cId="0" sldId="295"/>
            <ac:spMk id="2" creationId="{00000000-0000-0000-0000-000000000000}"/>
          </ac:spMkLst>
        </pc:spChg>
        <pc:spChg chg="mod">
          <ac:chgData name="Sian Bowen" userId="c345053a-4abb-4e43-8ff7-c21186a2fa29" providerId="ADAL" clId="{56FEECE3-3AFB-488A-A3B6-F44F9286EE31}" dt="2024-02-15T13:35:23.438" v="77" actId="27636"/>
          <ac:spMkLst>
            <pc:docMk/>
            <pc:sldMk cId="0" sldId="295"/>
            <ac:spMk id="3" creationId="{00000000-0000-0000-0000-000000000000}"/>
          </ac:spMkLst>
        </pc:spChg>
        <pc:picChg chg="mod">
          <ac:chgData name="Sian Bowen" userId="c345053a-4abb-4e43-8ff7-c21186a2fa29" providerId="ADAL" clId="{56FEECE3-3AFB-488A-A3B6-F44F9286EE31}" dt="2024-02-15T13:35:11.250" v="72" actId="1076"/>
          <ac:picMkLst>
            <pc:docMk/>
            <pc:sldMk cId="0" sldId="295"/>
            <ac:picMk id="32770" creationId="{00000000-0000-0000-0000-000000000000}"/>
          </ac:picMkLst>
        </pc:picChg>
      </pc:sldChg>
      <pc:sldChg chg="modSp mod">
        <pc:chgData name="Sian Bowen" userId="c345053a-4abb-4e43-8ff7-c21186a2fa29" providerId="ADAL" clId="{56FEECE3-3AFB-488A-A3B6-F44F9286EE31}" dt="2024-02-15T13:34:52.175" v="71" actId="207"/>
        <pc:sldMkLst>
          <pc:docMk/>
          <pc:sldMk cId="0" sldId="296"/>
        </pc:sldMkLst>
        <pc:spChg chg="mod">
          <ac:chgData name="Sian Bowen" userId="c345053a-4abb-4e43-8ff7-c21186a2fa29" providerId="ADAL" clId="{56FEECE3-3AFB-488A-A3B6-F44F9286EE31}" dt="2024-02-15T13:34:43.920" v="67" actId="1076"/>
          <ac:spMkLst>
            <pc:docMk/>
            <pc:sldMk cId="0" sldId="296"/>
            <ac:spMk id="2" creationId="{00000000-0000-0000-0000-000000000000}"/>
          </ac:spMkLst>
        </pc:spChg>
        <pc:spChg chg="mod">
          <ac:chgData name="Sian Bowen" userId="c345053a-4abb-4e43-8ff7-c21186a2fa29" providerId="ADAL" clId="{56FEECE3-3AFB-488A-A3B6-F44F9286EE31}" dt="2024-02-15T13:34:52.175" v="71" actId="207"/>
          <ac:spMkLst>
            <pc:docMk/>
            <pc:sldMk cId="0" sldId="296"/>
            <ac:spMk id="3" creationId="{00000000-0000-0000-0000-000000000000}"/>
          </ac:spMkLst>
        </pc:spChg>
        <pc:picChg chg="mod">
          <ac:chgData name="Sian Bowen" userId="c345053a-4abb-4e43-8ff7-c21186a2fa29" providerId="ADAL" clId="{56FEECE3-3AFB-488A-A3B6-F44F9286EE31}" dt="2024-02-15T13:34:40.366" v="66" actId="1076"/>
          <ac:picMkLst>
            <pc:docMk/>
            <pc:sldMk cId="0" sldId="296"/>
            <ac:picMk id="33794" creationId="{00000000-0000-0000-0000-000000000000}"/>
          </ac:picMkLst>
        </pc:picChg>
      </pc:sldChg>
      <pc:sldChg chg="modSp mod">
        <pc:chgData name="Sian Bowen" userId="c345053a-4abb-4e43-8ff7-c21186a2fa29" providerId="ADAL" clId="{56FEECE3-3AFB-488A-A3B6-F44F9286EE31}" dt="2024-02-15T13:34:34.608" v="65" actId="207"/>
        <pc:sldMkLst>
          <pc:docMk/>
          <pc:sldMk cId="0" sldId="297"/>
        </pc:sldMkLst>
        <pc:spChg chg="mod">
          <ac:chgData name="Sian Bowen" userId="c345053a-4abb-4e43-8ff7-c21186a2fa29" providerId="ADAL" clId="{56FEECE3-3AFB-488A-A3B6-F44F9286EE31}" dt="2024-02-15T13:34:27.011" v="61" actId="1076"/>
          <ac:spMkLst>
            <pc:docMk/>
            <pc:sldMk cId="0" sldId="297"/>
            <ac:spMk id="2" creationId="{00000000-0000-0000-0000-000000000000}"/>
          </ac:spMkLst>
        </pc:spChg>
        <pc:spChg chg="mod">
          <ac:chgData name="Sian Bowen" userId="c345053a-4abb-4e43-8ff7-c21186a2fa29" providerId="ADAL" clId="{56FEECE3-3AFB-488A-A3B6-F44F9286EE31}" dt="2024-02-15T13:34:34.608" v="65" actId="207"/>
          <ac:spMkLst>
            <pc:docMk/>
            <pc:sldMk cId="0" sldId="297"/>
            <ac:spMk id="3" creationId="{00000000-0000-0000-0000-000000000000}"/>
          </ac:spMkLst>
        </pc:spChg>
        <pc:picChg chg="mod">
          <ac:chgData name="Sian Bowen" userId="c345053a-4abb-4e43-8ff7-c21186a2fa29" providerId="ADAL" clId="{56FEECE3-3AFB-488A-A3B6-F44F9286EE31}" dt="2024-02-15T13:34:14.181" v="60" actId="1076"/>
          <ac:picMkLst>
            <pc:docMk/>
            <pc:sldMk cId="0" sldId="297"/>
            <ac:picMk id="34818" creationId="{00000000-0000-0000-0000-000000000000}"/>
          </ac:picMkLst>
        </pc:picChg>
      </pc:sldChg>
      <pc:sldChg chg="modSp mod">
        <pc:chgData name="Sian Bowen" userId="c345053a-4abb-4e43-8ff7-c21186a2fa29" providerId="ADAL" clId="{56FEECE3-3AFB-488A-A3B6-F44F9286EE31}" dt="2024-02-15T13:34:07.995" v="59" actId="207"/>
        <pc:sldMkLst>
          <pc:docMk/>
          <pc:sldMk cId="0" sldId="298"/>
        </pc:sldMkLst>
        <pc:spChg chg="mod">
          <ac:chgData name="Sian Bowen" userId="c345053a-4abb-4e43-8ff7-c21186a2fa29" providerId="ADAL" clId="{56FEECE3-3AFB-488A-A3B6-F44F9286EE31}" dt="2024-02-15T13:33:59.773" v="55" actId="1076"/>
          <ac:spMkLst>
            <pc:docMk/>
            <pc:sldMk cId="0" sldId="298"/>
            <ac:spMk id="2" creationId="{00000000-0000-0000-0000-000000000000}"/>
          </ac:spMkLst>
        </pc:spChg>
        <pc:spChg chg="mod">
          <ac:chgData name="Sian Bowen" userId="c345053a-4abb-4e43-8ff7-c21186a2fa29" providerId="ADAL" clId="{56FEECE3-3AFB-488A-A3B6-F44F9286EE31}" dt="2024-02-15T13:34:07.995" v="59" actId="207"/>
          <ac:spMkLst>
            <pc:docMk/>
            <pc:sldMk cId="0" sldId="298"/>
            <ac:spMk id="3" creationId="{00000000-0000-0000-0000-000000000000}"/>
          </ac:spMkLst>
        </pc:spChg>
        <pc:picChg chg="mod">
          <ac:chgData name="Sian Bowen" userId="c345053a-4abb-4e43-8ff7-c21186a2fa29" providerId="ADAL" clId="{56FEECE3-3AFB-488A-A3B6-F44F9286EE31}" dt="2024-02-15T13:33:56.434" v="54" actId="1076"/>
          <ac:picMkLst>
            <pc:docMk/>
            <pc:sldMk cId="0" sldId="298"/>
            <ac:picMk id="35842" creationId="{00000000-0000-0000-0000-000000000000}"/>
          </ac:picMkLst>
        </pc:picChg>
      </pc:sldChg>
      <pc:sldChg chg="modSp mod">
        <pc:chgData name="Sian Bowen" userId="c345053a-4abb-4e43-8ff7-c21186a2fa29" providerId="ADAL" clId="{56FEECE3-3AFB-488A-A3B6-F44F9286EE31}" dt="2024-02-15T13:33:51.015" v="53" actId="207"/>
        <pc:sldMkLst>
          <pc:docMk/>
          <pc:sldMk cId="0" sldId="299"/>
        </pc:sldMkLst>
        <pc:spChg chg="mod">
          <ac:chgData name="Sian Bowen" userId="c345053a-4abb-4e43-8ff7-c21186a2fa29" providerId="ADAL" clId="{56FEECE3-3AFB-488A-A3B6-F44F9286EE31}" dt="2024-02-15T13:33:43.141" v="49" actId="1076"/>
          <ac:spMkLst>
            <pc:docMk/>
            <pc:sldMk cId="0" sldId="299"/>
            <ac:spMk id="2" creationId="{00000000-0000-0000-0000-000000000000}"/>
          </ac:spMkLst>
        </pc:spChg>
        <pc:spChg chg="mod">
          <ac:chgData name="Sian Bowen" userId="c345053a-4abb-4e43-8ff7-c21186a2fa29" providerId="ADAL" clId="{56FEECE3-3AFB-488A-A3B6-F44F9286EE31}" dt="2024-02-15T13:33:51.015" v="53" actId="207"/>
          <ac:spMkLst>
            <pc:docMk/>
            <pc:sldMk cId="0" sldId="299"/>
            <ac:spMk id="3" creationId="{00000000-0000-0000-0000-000000000000}"/>
          </ac:spMkLst>
        </pc:spChg>
        <pc:picChg chg="mod">
          <ac:chgData name="Sian Bowen" userId="c345053a-4abb-4e43-8ff7-c21186a2fa29" providerId="ADAL" clId="{56FEECE3-3AFB-488A-A3B6-F44F9286EE31}" dt="2024-02-15T13:33:39.095" v="48" actId="1076"/>
          <ac:picMkLst>
            <pc:docMk/>
            <pc:sldMk cId="0" sldId="299"/>
            <ac:picMk id="36866" creationId="{00000000-0000-0000-0000-000000000000}"/>
          </ac:picMkLst>
        </pc:picChg>
      </pc:sldChg>
      <pc:sldChg chg="modSp mod">
        <pc:chgData name="Sian Bowen" userId="c345053a-4abb-4e43-8ff7-c21186a2fa29" providerId="ADAL" clId="{56FEECE3-3AFB-488A-A3B6-F44F9286EE31}" dt="2024-02-15T13:33:25.358" v="47" actId="14100"/>
        <pc:sldMkLst>
          <pc:docMk/>
          <pc:sldMk cId="0" sldId="300"/>
        </pc:sldMkLst>
        <pc:spChg chg="mod">
          <ac:chgData name="Sian Bowen" userId="c345053a-4abb-4e43-8ff7-c21186a2fa29" providerId="ADAL" clId="{56FEECE3-3AFB-488A-A3B6-F44F9286EE31}" dt="2024-02-15T13:32:56.989" v="40" actId="1076"/>
          <ac:spMkLst>
            <pc:docMk/>
            <pc:sldMk cId="0" sldId="300"/>
            <ac:spMk id="2" creationId="{00000000-0000-0000-0000-000000000000}"/>
          </ac:spMkLst>
        </pc:spChg>
        <pc:spChg chg="mod">
          <ac:chgData name="Sian Bowen" userId="c345053a-4abb-4e43-8ff7-c21186a2fa29" providerId="ADAL" clId="{56FEECE3-3AFB-488A-A3B6-F44F9286EE31}" dt="2024-02-15T13:33:25.358" v="47" actId="14100"/>
          <ac:spMkLst>
            <pc:docMk/>
            <pc:sldMk cId="0" sldId="300"/>
            <ac:spMk id="3" creationId="{00000000-0000-0000-0000-000000000000}"/>
          </ac:spMkLst>
        </pc:spChg>
        <pc:picChg chg="mod">
          <ac:chgData name="Sian Bowen" userId="c345053a-4abb-4e43-8ff7-c21186a2fa29" providerId="ADAL" clId="{56FEECE3-3AFB-488A-A3B6-F44F9286EE31}" dt="2024-02-15T13:33:14.077" v="45" actId="1076"/>
          <ac:picMkLst>
            <pc:docMk/>
            <pc:sldMk cId="0" sldId="300"/>
            <ac:picMk id="37890" creationId="{00000000-0000-0000-0000-000000000000}"/>
          </ac:picMkLst>
        </pc:picChg>
      </pc:sldChg>
      <pc:sldChg chg="modSp mod">
        <pc:chgData name="Sian Bowen" userId="c345053a-4abb-4e43-8ff7-c21186a2fa29" providerId="ADAL" clId="{56FEECE3-3AFB-488A-A3B6-F44F9286EE31}" dt="2024-02-15T13:32:25.867" v="38" actId="207"/>
        <pc:sldMkLst>
          <pc:docMk/>
          <pc:sldMk cId="0" sldId="301"/>
        </pc:sldMkLst>
        <pc:spChg chg="mod">
          <ac:chgData name="Sian Bowen" userId="c345053a-4abb-4e43-8ff7-c21186a2fa29" providerId="ADAL" clId="{56FEECE3-3AFB-488A-A3B6-F44F9286EE31}" dt="2024-02-15T13:31:51.597" v="28" actId="1076"/>
          <ac:spMkLst>
            <pc:docMk/>
            <pc:sldMk cId="0" sldId="301"/>
            <ac:spMk id="2" creationId="{00000000-0000-0000-0000-000000000000}"/>
          </ac:spMkLst>
        </pc:spChg>
        <pc:spChg chg="mod">
          <ac:chgData name="Sian Bowen" userId="c345053a-4abb-4e43-8ff7-c21186a2fa29" providerId="ADAL" clId="{56FEECE3-3AFB-488A-A3B6-F44F9286EE31}" dt="2024-02-15T13:32:25.867" v="38" actId="207"/>
          <ac:spMkLst>
            <pc:docMk/>
            <pc:sldMk cId="0" sldId="301"/>
            <ac:spMk id="3" creationId="{00000000-0000-0000-0000-000000000000}"/>
          </ac:spMkLst>
        </pc:spChg>
        <pc:picChg chg="mod">
          <ac:chgData name="Sian Bowen" userId="c345053a-4abb-4e43-8ff7-c21186a2fa29" providerId="ADAL" clId="{56FEECE3-3AFB-488A-A3B6-F44F9286EE31}" dt="2024-02-15T13:31:57.317" v="30" actId="1076"/>
          <ac:picMkLst>
            <pc:docMk/>
            <pc:sldMk cId="0" sldId="301"/>
            <ac:picMk id="38914" creationId="{00000000-0000-0000-0000-000000000000}"/>
          </ac:picMkLst>
        </pc:picChg>
      </pc:sldChg>
      <pc:sldChg chg="modSp mod">
        <pc:chgData name="Sian Bowen" userId="c345053a-4abb-4e43-8ff7-c21186a2fa29" providerId="ADAL" clId="{56FEECE3-3AFB-488A-A3B6-F44F9286EE31}" dt="2024-02-15T13:38:04.816" v="125" actId="207"/>
        <pc:sldMkLst>
          <pc:docMk/>
          <pc:sldMk cId="0" sldId="328"/>
        </pc:sldMkLst>
        <pc:spChg chg="mod">
          <ac:chgData name="Sian Bowen" userId="c345053a-4abb-4e43-8ff7-c21186a2fa29" providerId="ADAL" clId="{56FEECE3-3AFB-488A-A3B6-F44F9286EE31}" dt="2024-02-15T13:37:57.184" v="121" actId="1076"/>
          <ac:spMkLst>
            <pc:docMk/>
            <pc:sldMk cId="0" sldId="328"/>
            <ac:spMk id="2" creationId="{00000000-0000-0000-0000-000000000000}"/>
          </ac:spMkLst>
        </pc:spChg>
        <pc:spChg chg="mod">
          <ac:chgData name="Sian Bowen" userId="c345053a-4abb-4e43-8ff7-c21186a2fa29" providerId="ADAL" clId="{56FEECE3-3AFB-488A-A3B6-F44F9286EE31}" dt="2024-02-15T13:38:04.816" v="125" actId="207"/>
          <ac:spMkLst>
            <pc:docMk/>
            <pc:sldMk cId="0" sldId="328"/>
            <ac:spMk id="3" creationId="{00000000-0000-0000-0000-000000000000}"/>
          </ac:spMkLst>
        </pc:spChg>
        <pc:picChg chg="mod">
          <ac:chgData name="Sian Bowen" userId="c345053a-4abb-4e43-8ff7-c21186a2fa29" providerId="ADAL" clId="{56FEECE3-3AFB-488A-A3B6-F44F9286EE31}" dt="2024-02-15T13:37:54.079" v="120" actId="1076"/>
          <ac:picMkLst>
            <pc:docMk/>
            <pc:sldMk cId="0" sldId="328"/>
            <ac:picMk id="23554" creationId="{00000000-0000-0000-0000-000000000000}"/>
          </ac:picMkLst>
        </pc:picChg>
      </pc:sldChg>
      <pc:sldChg chg="modSp mod">
        <pc:chgData name="Sian Bowen" userId="c345053a-4abb-4e43-8ff7-c21186a2fa29" providerId="ADAL" clId="{56FEECE3-3AFB-488A-A3B6-F44F9286EE31}" dt="2024-02-15T13:37:48.303" v="119" actId="27636"/>
        <pc:sldMkLst>
          <pc:docMk/>
          <pc:sldMk cId="0" sldId="330"/>
        </pc:sldMkLst>
        <pc:spChg chg="mod">
          <ac:chgData name="Sian Bowen" userId="c345053a-4abb-4e43-8ff7-c21186a2fa29" providerId="ADAL" clId="{56FEECE3-3AFB-488A-A3B6-F44F9286EE31}" dt="2024-02-15T13:37:40.975" v="115" actId="1076"/>
          <ac:spMkLst>
            <pc:docMk/>
            <pc:sldMk cId="0" sldId="330"/>
            <ac:spMk id="2" creationId="{00000000-0000-0000-0000-000000000000}"/>
          </ac:spMkLst>
        </pc:spChg>
        <pc:spChg chg="mod">
          <ac:chgData name="Sian Bowen" userId="c345053a-4abb-4e43-8ff7-c21186a2fa29" providerId="ADAL" clId="{56FEECE3-3AFB-488A-A3B6-F44F9286EE31}" dt="2024-02-15T13:37:48.303" v="119" actId="27636"/>
          <ac:spMkLst>
            <pc:docMk/>
            <pc:sldMk cId="0" sldId="330"/>
            <ac:spMk id="3" creationId="{00000000-0000-0000-0000-000000000000}"/>
          </ac:spMkLst>
        </pc:spChg>
        <pc:picChg chg="mod">
          <ac:chgData name="Sian Bowen" userId="c345053a-4abb-4e43-8ff7-c21186a2fa29" providerId="ADAL" clId="{56FEECE3-3AFB-488A-A3B6-F44F9286EE31}" dt="2024-02-15T13:37:37.794" v="114" actId="1076"/>
          <ac:picMkLst>
            <pc:docMk/>
            <pc:sldMk cId="0" sldId="330"/>
            <ac:picMk id="25602" creationId="{00000000-0000-0000-0000-000000000000}"/>
          </ac:picMkLst>
        </pc:picChg>
      </pc:sldChg>
      <pc:sldChg chg="modSp add mod ord">
        <pc:chgData name="Sian Bowen" userId="c345053a-4abb-4e43-8ff7-c21186a2fa29" providerId="ADAL" clId="{56FEECE3-3AFB-488A-A3B6-F44F9286EE31}" dt="2024-02-15T13:38:33.067" v="127"/>
        <pc:sldMkLst>
          <pc:docMk/>
          <pc:sldMk cId="0" sldId="347"/>
        </pc:sldMkLst>
        <pc:spChg chg="mod">
          <ac:chgData name="Sian Bowen" userId="c345053a-4abb-4e43-8ff7-c21186a2fa29" providerId="ADAL" clId="{56FEECE3-3AFB-488A-A3B6-F44F9286EE31}" dt="2024-02-15T13:31:26.550" v="25" actId="1076"/>
          <ac:spMkLst>
            <pc:docMk/>
            <pc:sldMk cId="0" sldId="347"/>
            <ac:spMk id="22532" creationId="{00000000-0000-0000-0000-000000000000}"/>
          </ac:spMkLst>
        </pc:spChg>
        <pc:picChg chg="mod">
          <ac:chgData name="Sian Bowen" userId="c345053a-4abb-4e43-8ff7-c21186a2fa29" providerId="ADAL" clId="{56FEECE3-3AFB-488A-A3B6-F44F9286EE31}" dt="2024-02-15T13:31:29.511" v="26" actId="1076"/>
          <ac:picMkLst>
            <pc:docMk/>
            <pc:sldMk cId="0" sldId="347"/>
            <ac:picMk id="9" creationId="{00000000-0000-0000-0000-000000000000}"/>
          </ac:picMkLst>
        </pc:picChg>
      </pc:sldChg>
      <pc:sldChg chg="modSp add mod ord">
        <pc:chgData name="Sian Bowen" userId="c345053a-4abb-4e43-8ff7-c21186a2fa29" providerId="ADAL" clId="{56FEECE3-3AFB-488A-A3B6-F44F9286EE31}" dt="2024-02-15T13:38:33.067" v="127"/>
        <pc:sldMkLst>
          <pc:docMk/>
          <pc:sldMk cId="0" sldId="348"/>
        </pc:sldMkLst>
        <pc:spChg chg="mod">
          <ac:chgData name="Sian Bowen" userId="c345053a-4abb-4e43-8ff7-c21186a2fa29" providerId="ADAL" clId="{56FEECE3-3AFB-488A-A3B6-F44F9286EE31}" dt="2024-02-15T13:31:16.292" v="23" actId="1076"/>
          <ac:spMkLst>
            <pc:docMk/>
            <pc:sldMk cId="0" sldId="348"/>
            <ac:spMk id="2" creationId="{00000000-0000-0000-0000-000000000000}"/>
          </ac:spMkLst>
        </pc:spChg>
        <pc:picChg chg="mod">
          <ac:chgData name="Sian Bowen" userId="c345053a-4abb-4e43-8ff7-c21186a2fa29" providerId="ADAL" clId="{56FEECE3-3AFB-488A-A3B6-F44F9286EE31}" dt="2024-02-15T13:31:20.727" v="24" actId="1076"/>
          <ac:picMkLst>
            <pc:docMk/>
            <pc:sldMk cId="0" sldId="348"/>
            <ac:picMk id="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3DC3C-4D3F-44BF-AE07-1049D02F07D0}" type="datetimeFigureOut">
              <a:rPr lang="en-GB" smtClean="0"/>
              <a:t>15/02/2024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A45492-8DFB-487F-910E-80EAF8FC3647}" type="slidenum">
              <a:rPr lang="en-GB" smtClean="0"/>
              <a:t>‹#›</a:t>
            </a:fld>
            <a:endParaRPr lang="en-GB"/>
          </a:p>
        </p:txBody>
      </p:sp>
    </p:spTree>
    <p:extLst>
      <p:ext uri="{BB962C8B-B14F-4D97-AF65-F5344CB8AC3E}">
        <p14:creationId xmlns:p14="http://schemas.microsoft.com/office/powerpoint/2010/main" val="1806659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46D0C1D-0836-44ED-8B56-7E1275DBAC1D}"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8491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1198647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1077736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E80917-FD1D-4C69-A6BC-9FF5ABEF0DBD}"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583261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E80917-FD1D-4C69-A6BC-9FF5ABEF0DBD}" type="datetimeFigureOut">
              <a:rPr lang="en-GB" smtClean="0"/>
              <a:t>15/02/2024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4185111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E80917-FD1D-4C69-A6BC-9FF5ABEF0DBD}"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3367695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E80917-FD1D-4C69-A6BC-9FF5ABEF0DBD}" type="datetimeFigureOut">
              <a:rPr lang="en-GB" smtClean="0"/>
              <a:t>15/02/2024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254421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E80917-FD1D-4C69-A6BC-9FF5ABEF0DBD}"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302209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E80917-FD1D-4C69-A6BC-9FF5ABEF0DBD}"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4208758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92E80917-FD1D-4C69-A6BC-9FF5ABEF0DBD}"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476132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134748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88086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1609565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75545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1821773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2633081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E80917-FD1D-4C69-A6BC-9FF5ABEF0DB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AF2D34-0D95-4475-8F99-E70576B4BCAA}" type="slidenum">
              <a:rPr lang="en-GB" smtClean="0"/>
              <a:t>‹#›</a:t>
            </a:fld>
            <a:endParaRPr lang="en-GB"/>
          </a:p>
        </p:txBody>
      </p:sp>
    </p:spTree>
    <p:extLst>
      <p:ext uri="{BB962C8B-B14F-4D97-AF65-F5344CB8AC3E}">
        <p14:creationId xmlns:p14="http://schemas.microsoft.com/office/powerpoint/2010/main" val="3880727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2E80917-FD1D-4C69-A6BC-9FF5ABEF0DBD}" type="datetimeFigureOut">
              <a:rPr lang="en-GB" smtClean="0"/>
              <a:t>15/02/2024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7AF2D34-0D95-4475-8F99-E70576B4BCAA}" type="slidenum">
              <a:rPr lang="en-GB" smtClean="0"/>
              <a:t>‹#›</a:t>
            </a:fld>
            <a:endParaRPr lang="en-GB"/>
          </a:p>
        </p:txBody>
      </p:sp>
    </p:spTree>
    <p:extLst>
      <p:ext uri="{BB962C8B-B14F-4D97-AF65-F5344CB8AC3E}">
        <p14:creationId xmlns:p14="http://schemas.microsoft.com/office/powerpoint/2010/main" val="73112983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err="1"/>
              <a:t>Myology</a:t>
            </a:r>
            <a:endParaRPr lang="en-GB" sz="3600" dirty="0"/>
          </a:p>
        </p:txBody>
      </p:sp>
      <p:sp>
        <p:nvSpPr>
          <p:cNvPr id="3" name="Text Placeholder 2"/>
          <p:cNvSpPr>
            <a:spLocks noGrp="1"/>
          </p:cNvSpPr>
          <p:nvPr>
            <p:ph type="body" idx="1"/>
          </p:nvPr>
        </p:nvSpPr>
        <p:spPr/>
        <p:txBody>
          <a:bodyPr/>
          <a:lstStyle/>
          <a:p>
            <a:pPr algn="ctr"/>
            <a:r>
              <a:rPr lang="en-GB" dirty="0">
                <a:latin typeface="+mj-lt"/>
              </a:rPr>
              <a:t>The Thoracic Spine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4"/>
          <p:cNvSpPr>
            <a:spLocks noGrp="1" noChangeArrowheads="1"/>
          </p:cNvSpPr>
          <p:nvPr>
            <p:ph type="title"/>
          </p:nvPr>
        </p:nvSpPr>
        <p:spPr>
          <a:xfrm>
            <a:off x="151917" y="-116475"/>
            <a:ext cx="8534400" cy="1507067"/>
          </a:xfrm>
        </p:spPr>
        <p:txBody>
          <a:bodyPr/>
          <a:lstStyle/>
          <a:p>
            <a:r>
              <a:rPr lang="en-GB" dirty="0"/>
              <a:t>Back Muscles</a:t>
            </a:r>
          </a:p>
        </p:txBody>
      </p:sp>
      <p:pic>
        <p:nvPicPr>
          <p:cNvPr id="9" name="Content Placeholder 8" descr="muscles_of_the_back.jpg"/>
          <p:cNvPicPr>
            <a:picLocks noGrp="1" noChangeAspect="1"/>
          </p:cNvPicPr>
          <p:nvPr>
            <p:ph idx="1"/>
          </p:nvPr>
        </p:nvPicPr>
        <p:blipFill>
          <a:blip r:embed="rId2" cstate="print"/>
          <a:stretch>
            <a:fillRect/>
          </a:stretch>
        </p:blipFill>
        <p:spPr>
          <a:xfrm>
            <a:off x="524225" y="1070195"/>
            <a:ext cx="5832648" cy="5583881"/>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448" y="-57167"/>
            <a:ext cx="8534400" cy="1507067"/>
          </a:xfrm>
        </p:spPr>
        <p:txBody>
          <a:bodyPr/>
          <a:lstStyle/>
          <a:p>
            <a:r>
              <a:rPr lang="en-GB" dirty="0"/>
              <a:t>Muscles of the Trunk</a:t>
            </a:r>
          </a:p>
        </p:txBody>
      </p:sp>
      <p:pic>
        <p:nvPicPr>
          <p:cNvPr id="4" name="Content Placeholder 3" descr="muscles_of_the_abdomen.jpg"/>
          <p:cNvPicPr>
            <a:picLocks noGrp="1" noChangeAspect="1"/>
          </p:cNvPicPr>
          <p:nvPr>
            <p:ph idx="1"/>
          </p:nvPr>
        </p:nvPicPr>
        <p:blipFill>
          <a:blip r:embed="rId2" cstate="print"/>
          <a:stretch>
            <a:fillRect/>
          </a:stretch>
        </p:blipFill>
        <p:spPr>
          <a:xfrm>
            <a:off x="853872" y="1154572"/>
            <a:ext cx="5368694" cy="5437968"/>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12BFFC2-FFB0-9313-46C8-8347B05DB63E}"/>
              </a:ext>
            </a:extLst>
          </p:cNvPr>
          <p:cNvSpPr>
            <a:spLocks noGrp="1"/>
          </p:cNvSpPr>
          <p:nvPr>
            <p:ph type="title"/>
          </p:nvPr>
        </p:nvSpPr>
        <p:spPr>
          <a:xfrm>
            <a:off x="312952" y="0"/>
            <a:ext cx="8534400" cy="1507067"/>
          </a:xfrm>
        </p:spPr>
        <p:txBody>
          <a:bodyPr/>
          <a:lstStyle/>
          <a:p>
            <a:pPr eaLnBrk="1" hangingPunct="1"/>
            <a:r>
              <a:rPr lang="en-GB" altLang="en-US" dirty="0">
                <a:ea typeface="ＭＳ Ｐゴシック" panose="020B0600070205080204" pitchFamily="34" charset="-128"/>
              </a:rPr>
              <a:t>Review of regional anatomy</a:t>
            </a:r>
          </a:p>
        </p:txBody>
      </p:sp>
      <p:pic>
        <p:nvPicPr>
          <p:cNvPr id="5124" name="Picture 2" descr="http://www.google.co.uk/url?source=imglanding&amp;ct=img&amp;q=http://d3j7fudf8o8iuo.cloudfront.net/var/ezwebin_site/storage/images/media/images/e-anatomy/rachis-anatomy-illustrations/muscles-of-back-anatomy-illustration-micheau/2334812-1-fre-FR/muscles-of-back-anatomy-illustration-micheau_medical512.jpg&amp;sa=X&amp;ei=NJ-RToSiIIWz8QPlqsgp&amp;ved=0CAoQ8wc4Rw&amp;usg=AFQjCNGIJuZ8em6bqFBskqiHgLNiaOWXAQ">
            <a:extLst>
              <a:ext uri="{FF2B5EF4-FFF2-40B4-BE49-F238E27FC236}">
                <a16:creationId xmlns:a16="http://schemas.microsoft.com/office/drawing/2014/main" id="{0AB7767E-C630-1D05-F17D-1285AF49B8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6712" y="1375731"/>
            <a:ext cx="7289800"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2" descr="http://www.google.co.uk/url?source=imglanding&amp;ct=img&amp;q=http://www.nlm.nih.gov/medlineplus/ency/images/ency/fullsize/19072.jpg&amp;sa=X&amp;ei=95-RTueuGMiV8QOT6LQY&amp;ved=0CAsQ8wc&amp;usg=AFQjCNHfieVxl7gNqq753eR9M51AUpDDgg">
            <a:extLst>
              <a:ext uri="{FF2B5EF4-FFF2-40B4-BE49-F238E27FC236}">
                <a16:creationId xmlns:a16="http://schemas.microsoft.com/office/drawing/2014/main" id="{C1B1EA0D-26B3-9AAC-3E69-E5BADB8458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131" y="513563"/>
            <a:ext cx="5221288"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2" descr="http://t0.gstatic.com/images?q=tbn:ANd9GcSWxrca60jxyjsdii9wxrxeK17pEunvg6vmURtHYpDQJJro6YulW97x9myzqA">
            <a:extLst>
              <a:ext uri="{FF2B5EF4-FFF2-40B4-BE49-F238E27FC236}">
                <a16:creationId xmlns:a16="http://schemas.microsoft.com/office/drawing/2014/main" id="{6E326879-1B6A-1D46-B4F2-DB046540AA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794" y="3194981"/>
            <a:ext cx="5934075" cy="32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0221" y="202171"/>
            <a:ext cx="8534400" cy="1507067"/>
          </a:xfrm>
        </p:spPr>
        <p:txBody>
          <a:bodyPr>
            <a:normAutofit fontScale="90000"/>
          </a:bodyPr>
          <a:lstStyle/>
          <a:p>
            <a:pPr algn="ctr"/>
            <a:r>
              <a:rPr lang="en-GB" sz="4000" b="1" dirty="0" err="1"/>
              <a:t>Rotatores</a:t>
            </a:r>
            <a:r>
              <a:rPr lang="en-GB" sz="4000" b="1" dirty="0"/>
              <a:t> Thoracis (</a:t>
            </a:r>
            <a:r>
              <a:rPr lang="en-GB" sz="4000" b="1" dirty="0" err="1"/>
              <a:t>Transversospinalis</a:t>
            </a:r>
            <a:r>
              <a:rPr lang="en-GB" sz="4000" b="1" dirty="0"/>
              <a:t>)</a:t>
            </a:r>
            <a:br>
              <a:rPr lang="en-GB" dirty="0"/>
            </a:br>
            <a:endParaRPr lang="en-GB" dirty="0"/>
          </a:p>
        </p:txBody>
      </p:sp>
      <p:sp>
        <p:nvSpPr>
          <p:cNvPr id="3" name="Content Placeholder 2"/>
          <p:cNvSpPr>
            <a:spLocks noGrp="1"/>
          </p:cNvSpPr>
          <p:nvPr>
            <p:ph idx="1"/>
          </p:nvPr>
        </p:nvSpPr>
        <p:spPr>
          <a:xfrm>
            <a:off x="393032" y="1509219"/>
            <a:ext cx="6310276" cy="4864080"/>
          </a:xfrm>
        </p:spPr>
        <p:txBody>
          <a:bodyPr>
            <a:normAutofit fontScale="70000" lnSpcReduction="20000"/>
          </a:bodyPr>
          <a:lstStyle/>
          <a:p>
            <a:pPr>
              <a:buNone/>
            </a:pPr>
            <a:r>
              <a:rPr lang="en-GB" b="1" dirty="0" err="1">
                <a:solidFill>
                  <a:schemeClr val="tx1"/>
                </a:solidFill>
                <a:latin typeface="+mj-lt"/>
              </a:rPr>
              <a:t>Transversospinalis</a:t>
            </a:r>
            <a:r>
              <a:rPr lang="en-GB" b="1" dirty="0">
                <a:solidFill>
                  <a:schemeClr val="tx1"/>
                </a:solidFill>
                <a:latin typeface="+mj-lt"/>
              </a:rPr>
              <a:t>: </a:t>
            </a:r>
            <a:r>
              <a:rPr lang="en-GB" b="1" dirty="0" err="1">
                <a:solidFill>
                  <a:schemeClr val="tx1"/>
                </a:solidFill>
                <a:latin typeface="+mj-lt"/>
              </a:rPr>
              <a:t>rotatores</a:t>
            </a:r>
            <a:r>
              <a:rPr lang="en-GB" b="1" dirty="0">
                <a:solidFill>
                  <a:schemeClr val="tx1"/>
                </a:solidFill>
                <a:latin typeface="+mj-lt"/>
              </a:rPr>
              <a:t> thoracis</a:t>
            </a:r>
            <a:endParaRPr lang="en-GB" dirty="0">
              <a:solidFill>
                <a:schemeClr val="tx1"/>
              </a:solidFill>
              <a:latin typeface="+mj-lt"/>
            </a:endParaRPr>
          </a:p>
          <a:p>
            <a:pPr>
              <a:buNone/>
            </a:pPr>
            <a:r>
              <a:rPr lang="en-GB" dirty="0">
                <a:solidFill>
                  <a:schemeClr val="tx1"/>
                </a:solidFill>
                <a:latin typeface="+mj-lt"/>
              </a:rPr>
              <a:t>There are eleven pairs between T1/T2 and T11/T12. </a:t>
            </a:r>
          </a:p>
          <a:p>
            <a:pPr>
              <a:buNone/>
            </a:pPr>
            <a:r>
              <a:rPr lang="en-GB" b="1" dirty="0">
                <a:solidFill>
                  <a:schemeClr val="tx1"/>
                </a:solidFill>
                <a:latin typeface="+mj-lt"/>
              </a:rPr>
              <a:t>Proximal Attachment </a:t>
            </a:r>
          </a:p>
          <a:p>
            <a:pPr>
              <a:buNone/>
            </a:pPr>
            <a:r>
              <a:rPr lang="en-GB" dirty="0" err="1">
                <a:solidFill>
                  <a:schemeClr val="tx1"/>
                </a:solidFill>
                <a:latin typeface="+mj-lt"/>
              </a:rPr>
              <a:t>Rotatores</a:t>
            </a:r>
            <a:r>
              <a:rPr lang="en-GB" dirty="0">
                <a:solidFill>
                  <a:schemeClr val="tx1"/>
                </a:solidFill>
                <a:latin typeface="+mj-lt"/>
              </a:rPr>
              <a:t> thoracis (Slide 1 and Slide 2) arise from the supero-posterior aspect of the transverse processes of the thoracic vertebrae. </a:t>
            </a:r>
          </a:p>
          <a:p>
            <a:pPr>
              <a:buNone/>
            </a:pPr>
            <a:r>
              <a:rPr lang="en-GB" b="1" dirty="0">
                <a:solidFill>
                  <a:schemeClr val="tx1"/>
                </a:solidFill>
                <a:latin typeface="+mj-lt"/>
              </a:rPr>
              <a:t>Distal Attachment </a:t>
            </a:r>
          </a:p>
          <a:p>
            <a:pPr>
              <a:buNone/>
            </a:pPr>
            <a:r>
              <a:rPr lang="en-GB" dirty="0">
                <a:solidFill>
                  <a:schemeClr val="tx1"/>
                </a:solidFill>
                <a:latin typeface="+mj-lt"/>
              </a:rPr>
              <a:t>They pass superiorly to the inferior border and lateral surface of the laminae of the vertebra above. </a:t>
            </a:r>
          </a:p>
          <a:p>
            <a:pPr>
              <a:buNone/>
            </a:pPr>
            <a:r>
              <a:rPr lang="en-GB" b="1" dirty="0">
                <a:solidFill>
                  <a:schemeClr val="tx1"/>
                </a:solidFill>
                <a:latin typeface="+mj-lt"/>
              </a:rPr>
              <a:t>Nerve Supply </a:t>
            </a:r>
          </a:p>
          <a:p>
            <a:pPr>
              <a:buNone/>
            </a:pPr>
            <a:r>
              <a:rPr lang="en-GB" dirty="0">
                <a:solidFill>
                  <a:schemeClr val="tx1"/>
                </a:solidFill>
                <a:latin typeface="+mj-lt"/>
              </a:rPr>
              <a:t>They are supplied by the dorsal rami of T1 to T11. </a:t>
            </a:r>
          </a:p>
          <a:p>
            <a:pPr>
              <a:buNone/>
            </a:pPr>
            <a:r>
              <a:rPr lang="en-GB" b="1" dirty="0">
                <a:solidFill>
                  <a:schemeClr val="tx1"/>
                </a:solidFill>
                <a:latin typeface="+mj-lt"/>
              </a:rPr>
              <a:t> Action </a:t>
            </a:r>
          </a:p>
          <a:p>
            <a:pPr>
              <a:buNone/>
            </a:pPr>
            <a:r>
              <a:rPr lang="en-GB" dirty="0">
                <a:solidFill>
                  <a:schemeClr val="tx1"/>
                </a:solidFill>
                <a:latin typeface="+mj-lt"/>
              </a:rPr>
              <a:t>They are responsible for rotation between adjacent thoracic vertebrae. </a:t>
            </a:r>
          </a:p>
          <a:p>
            <a:pPr>
              <a:buNone/>
            </a:pPr>
            <a:r>
              <a:rPr lang="en-GB" dirty="0">
                <a:solidFill>
                  <a:schemeClr val="tx1"/>
                </a:solidFill>
                <a:latin typeface="+mj-lt"/>
              </a:rPr>
              <a:t> Occasionally, there are rotator muscles in the lumbar region, '</a:t>
            </a:r>
            <a:r>
              <a:rPr lang="en-GB" dirty="0" err="1">
                <a:solidFill>
                  <a:schemeClr val="tx1"/>
                </a:solidFill>
                <a:latin typeface="+mj-lt"/>
              </a:rPr>
              <a:t>rotatores</a:t>
            </a:r>
            <a:r>
              <a:rPr lang="en-GB" dirty="0">
                <a:solidFill>
                  <a:schemeClr val="tx1"/>
                </a:solidFill>
                <a:latin typeface="+mj-lt"/>
              </a:rPr>
              <a:t> </a:t>
            </a:r>
            <a:r>
              <a:rPr lang="en-GB" dirty="0" err="1">
                <a:solidFill>
                  <a:schemeClr val="tx1"/>
                </a:solidFill>
                <a:latin typeface="+mj-lt"/>
              </a:rPr>
              <a:t>lumborum</a:t>
            </a:r>
            <a:r>
              <a:rPr lang="en-GB" dirty="0">
                <a:solidFill>
                  <a:schemeClr val="tx1"/>
                </a:solidFill>
                <a:latin typeface="+mj-lt"/>
              </a:rPr>
              <a:t>'. They consist of irregular and variable muscle bundles between T12 and L5 and are responsible for rotation between adjacent lumbar vertebrae.</a:t>
            </a:r>
          </a:p>
          <a:p>
            <a:endParaRPr lang="en-GB" dirty="0">
              <a:solidFill>
                <a:schemeClr val="tx1"/>
              </a:solidFill>
            </a:endParaRPr>
          </a:p>
        </p:txBody>
      </p:sp>
      <p:pic>
        <p:nvPicPr>
          <p:cNvPr id="23554" name="Picture 2" descr="D:\Swansea University Work\Anatomy Pictures\Primal Pictures\Thoracic Spine\Myology\Transversospinalis_ rotatores thoracis.png"/>
          <p:cNvPicPr>
            <a:picLocks noChangeAspect="1" noChangeArrowheads="1"/>
          </p:cNvPicPr>
          <p:nvPr/>
        </p:nvPicPr>
        <p:blipFill>
          <a:blip r:embed="rId2" cstate="print"/>
          <a:srcRect/>
          <a:stretch>
            <a:fillRect/>
          </a:stretch>
        </p:blipFill>
        <p:spPr bwMode="auto">
          <a:xfrm>
            <a:off x="7481531" y="955705"/>
            <a:ext cx="4511402" cy="451140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604" y="87212"/>
            <a:ext cx="8534400" cy="1507067"/>
          </a:xfrm>
        </p:spPr>
        <p:txBody>
          <a:bodyPr>
            <a:normAutofit/>
          </a:bodyPr>
          <a:lstStyle/>
          <a:p>
            <a:pPr algn="ctr"/>
            <a:r>
              <a:rPr lang="en-GB" sz="3600" b="1" dirty="0" err="1"/>
              <a:t>Multifidus</a:t>
            </a:r>
            <a:r>
              <a:rPr lang="en-GB" sz="3600" b="1" dirty="0"/>
              <a:t> (</a:t>
            </a:r>
            <a:r>
              <a:rPr lang="en-GB" sz="3600" b="1" dirty="0" err="1"/>
              <a:t>Transversospinalis</a:t>
            </a:r>
            <a:r>
              <a:rPr lang="en-GB" sz="3600" b="1" dirty="0"/>
              <a:t>)</a:t>
            </a:r>
            <a:br>
              <a:rPr lang="en-GB" sz="3600" dirty="0"/>
            </a:br>
            <a:endParaRPr lang="en-GB" sz="3600" dirty="0"/>
          </a:p>
        </p:txBody>
      </p:sp>
      <p:sp>
        <p:nvSpPr>
          <p:cNvPr id="3" name="Content Placeholder 2"/>
          <p:cNvSpPr>
            <a:spLocks noGrp="1"/>
          </p:cNvSpPr>
          <p:nvPr>
            <p:ph idx="1"/>
          </p:nvPr>
        </p:nvSpPr>
        <p:spPr>
          <a:xfrm>
            <a:off x="351779" y="1016845"/>
            <a:ext cx="6365279" cy="5507707"/>
          </a:xfrm>
        </p:spPr>
        <p:txBody>
          <a:bodyPr>
            <a:normAutofit fontScale="62500" lnSpcReduction="20000"/>
          </a:bodyPr>
          <a:lstStyle/>
          <a:p>
            <a:pPr>
              <a:buNone/>
            </a:pPr>
            <a:r>
              <a:rPr lang="en-GB" b="1" dirty="0" err="1">
                <a:solidFill>
                  <a:schemeClr val="tx1"/>
                </a:solidFill>
                <a:latin typeface="+mj-lt"/>
              </a:rPr>
              <a:t>Transversospinalis</a:t>
            </a:r>
            <a:r>
              <a:rPr lang="en-GB" b="1" dirty="0">
                <a:solidFill>
                  <a:schemeClr val="tx1"/>
                </a:solidFill>
                <a:latin typeface="+mj-lt"/>
              </a:rPr>
              <a:t>: </a:t>
            </a:r>
            <a:r>
              <a:rPr lang="en-GB" b="1" dirty="0" err="1">
                <a:solidFill>
                  <a:schemeClr val="tx1"/>
                </a:solidFill>
                <a:latin typeface="+mj-lt"/>
              </a:rPr>
              <a:t>multifidus</a:t>
            </a:r>
            <a:endParaRPr lang="en-GB" dirty="0">
              <a:solidFill>
                <a:schemeClr val="tx1"/>
              </a:solidFill>
              <a:latin typeface="+mj-lt"/>
            </a:endParaRPr>
          </a:p>
          <a:p>
            <a:pPr>
              <a:buNone/>
            </a:pPr>
            <a:r>
              <a:rPr lang="en-GB" dirty="0" err="1">
                <a:solidFill>
                  <a:schemeClr val="tx1"/>
                </a:solidFill>
                <a:latin typeface="+mj-lt"/>
              </a:rPr>
              <a:t>Multifidus</a:t>
            </a:r>
            <a:r>
              <a:rPr lang="en-GB" dirty="0">
                <a:solidFill>
                  <a:schemeClr val="tx1"/>
                </a:solidFill>
                <a:latin typeface="+mj-lt"/>
              </a:rPr>
              <a:t> lies deep to semispinalis and erector spinae in the groove between the transverse and spinous processes of the sacrum to C2; it consists of a series of fleshy and tendinous fascicles. </a:t>
            </a:r>
          </a:p>
          <a:p>
            <a:pPr>
              <a:buNone/>
            </a:pPr>
            <a:r>
              <a:rPr lang="en-GB" b="1" dirty="0">
                <a:solidFill>
                  <a:schemeClr val="tx1"/>
                </a:solidFill>
                <a:latin typeface="+mj-lt"/>
              </a:rPr>
              <a:t> Proximal Attachment </a:t>
            </a:r>
          </a:p>
          <a:p>
            <a:pPr>
              <a:buNone/>
            </a:pPr>
            <a:r>
              <a:rPr lang="en-GB" dirty="0">
                <a:solidFill>
                  <a:schemeClr val="tx1"/>
                </a:solidFill>
                <a:latin typeface="+mj-lt"/>
              </a:rPr>
              <a:t>It arises inferiorly from the dorsal surface of the sacrum as low as the fourth sacral foramen (deep to the tendon of erector spinae), the </a:t>
            </a:r>
            <a:r>
              <a:rPr lang="en-GB" dirty="0" err="1">
                <a:solidFill>
                  <a:schemeClr val="tx1"/>
                </a:solidFill>
                <a:latin typeface="+mj-lt"/>
              </a:rPr>
              <a:t>aponeurosis</a:t>
            </a:r>
            <a:r>
              <a:rPr lang="en-GB" dirty="0">
                <a:solidFill>
                  <a:schemeClr val="tx1"/>
                </a:solidFill>
                <a:latin typeface="+mj-lt"/>
              </a:rPr>
              <a:t> of erector spinae, the posterior superior iliac spine and posterior </a:t>
            </a:r>
            <a:r>
              <a:rPr lang="en-GB" dirty="0" err="1">
                <a:solidFill>
                  <a:schemeClr val="tx1"/>
                </a:solidFill>
                <a:latin typeface="+mj-lt"/>
              </a:rPr>
              <a:t>sacro</a:t>
            </a:r>
            <a:r>
              <a:rPr lang="en-GB" dirty="0">
                <a:solidFill>
                  <a:schemeClr val="tx1"/>
                </a:solidFill>
                <a:latin typeface="+mj-lt"/>
              </a:rPr>
              <a:t>-iliac ligament. In the lumbar region it arises from the </a:t>
            </a:r>
            <a:r>
              <a:rPr lang="en-GB" dirty="0" err="1">
                <a:solidFill>
                  <a:schemeClr val="tx1"/>
                </a:solidFill>
                <a:latin typeface="+mj-lt"/>
              </a:rPr>
              <a:t>mamillary</a:t>
            </a:r>
            <a:r>
              <a:rPr lang="en-GB" dirty="0">
                <a:solidFill>
                  <a:schemeClr val="tx1"/>
                </a:solidFill>
                <a:latin typeface="+mj-lt"/>
              </a:rPr>
              <a:t> processes of L1 to L5, in the thoracic region from the transverse processes of T1 to T12 and in the cervical region from the articular processes of C4 to C7. </a:t>
            </a:r>
          </a:p>
          <a:p>
            <a:pPr>
              <a:buNone/>
            </a:pPr>
            <a:r>
              <a:rPr lang="en-GB" dirty="0">
                <a:solidFill>
                  <a:schemeClr val="tx1"/>
                </a:solidFill>
                <a:latin typeface="+mj-lt"/>
              </a:rPr>
              <a:t> </a:t>
            </a:r>
            <a:r>
              <a:rPr lang="en-GB" b="1" dirty="0">
                <a:solidFill>
                  <a:schemeClr val="tx1"/>
                </a:solidFill>
                <a:latin typeface="+mj-lt"/>
              </a:rPr>
              <a:t>Distal Attachment </a:t>
            </a:r>
          </a:p>
          <a:p>
            <a:pPr>
              <a:buNone/>
            </a:pPr>
            <a:r>
              <a:rPr lang="en-GB" dirty="0">
                <a:solidFill>
                  <a:schemeClr val="tx1"/>
                </a:solidFill>
                <a:latin typeface="+mj-lt"/>
              </a:rPr>
              <a:t>The fascicles pass obliquely supero-medially to attach to the whole length of the spinous processes of C2 to L5. The muscle is arranged in three layers: the deepest layer attaches to adjacent vertebrae, the intermediate layer to the second or third vertebra above and the superficial layer to the third or fourth vertebra above. </a:t>
            </a:r>
          </a:p>
          <a:p>
            <a:pPr>
              <a:buNone/>
            </a:pPr>
            <a:r>
              <a:rPr lang="en-GB" b="1" dirty="0">
                <a:solidFill>
                  <a:schemeClr val="tx1"/>
                </a:solidFill>
                <a:latin typeface="+mj-lt"/>
              </a:rPr>
              <a:t> Nerve Supply </a:t>
            </a:r>
          </a:p>
          <a:p>
            <a:pPr>
              <a:buNone/>
            </a:pPr>
            <a:r>
              <a:rPr lang="en-GB" dirty="0" err="1">
                <a:solidFill>
                  <a:schemeClr val="tx1"/>
                </a:solidFill>
                <a:latin typeface="+mj-lt"/>
              </a:rPr>
              <a:t>Multifidus</a:t>
            </a:r>
            <a:r>
              <a:rPr lang="en-GB" dirty="0">
                <a:solidFill>
                  <a:schemeClr val="tx1"/>
                </a:solidFill>
                <a:latin typeface="+mj-lt"/>
              </a:rPr>
              <a:t> is supplied by the dorsal rami of all of the spinal nerves. </a:t>
            </a:r>
          </a:p>
          <a:p>
            <a:pPr>
              <a:buNone/>
            </a:pPr>
            <a:r>
              <a:rPr lang="en-GB" b="1" dirty="0">
                <a:solidFill>
                  <a:schemeClr val="tx1"/>
                </a:solidFill>
                <a:latin typeface="+mj-lt"/>
              </a:rPr>
              <a:t> Action </a:t>
            </a:r>
          </a:p>
          <a:p>
            <a:pPr>
              <a:buNone/>
            </a:pPr>
            <a:r>
              <a:rPr lang="en-GB" dirty="0">
                <a:solidFill>
                  <a:schemeClr val="tx1"/>
                </a:solidFill>
                <a:latin typeface="+mj-lt"/>
              </a:rPr>
              <a:t>The precise actions of </a:t>
            </a:r>
            <a:r>
              <a:rPr lang="en-GB" dirty="0" err="1">
                <a:solidFill>
                  <a:schemeClr val="tx1"/>
                </a:solidFill>
                <a:latin typeface="+mj-lt"/>
              </a:rPr>
              <a:t>multifidus</a:t>
            </a:r>
            <a:r>
              <a:rPr lang="en-GB" dirty="0">
                <a:solidFill>
                  <a:schemeClr val="tx1"/>
                </a:solidFill>
                <a:latin typeface="+mj-lt"/>
              </a:rPr>
              <a:t> as well as those of the other short muscles in the back are not fully understood. It is thought that its main role is as a stabilizer of the vertebral column, which is probably of greater functional significance than its role of producing movement. The muscles are thought to extend, laterally flex and rotate the vertebral column, whereby acting as a series of extensible ligaments, adjusting their length to stabilize adjacent vertebrae irrespective of its position.</a:t>
            </a:r>
          </a:p>
          <a:p>
            <a:pPr>
              <a:buNone/>
            </a:pPr>
            <a:endParaRPr lang="en-GB" dirty="0">
              <a:solidFill>
                <a:schemeClr val="tx1"/>
              </a:solidFill>
              <a:latin typeface="+mj-lt"/>
            </a:endParaRPr>
          </a:p>
        </p:txBody>
      </p:sp>
      <p:pic>
        <p:nvPicPr>
          <p:cNvPr id="25602" name="Picture 2" descr="D:\Swansea University Work\Anatomy Pictures\Primal Pictures\Thoracic Spine\Myology\Transversospinalis_ multifidus.png"/>
          <p:cNvPicPr>
            <a:picLocks noChangeAspect="1" noChangeArrowheads="1"/>
          </p:cNvPicPr>
          <p:nvPr/>
        </p:nvPicPr>
        <p:blipFill>
          <a:blip r:embed="rId2" cstate="print"/>
          <a:srcRect/>
          <a:stretch>
            <a:fillRect/>
          </a:stretch>
        </p:blipFill>
        <p:spPr bwMode="auto">
          <a:xfrm>
            <a:off x="7320980" y="907150"/>
            <a:ext cx="4608512" cy="460851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5848" y="320968"/>
            <a:ext cx="8534400" cy="1507067"/>
          </a:xfrm>
        </p:spPr>
        <p:txBody>
          <a:bodyPr>
            <a:normAutofit fontScale="90000"/>
          </a:bodyPr>
          <a:lstStyle/>
          <a:p>
            <a:pPr algn="ctr"/>
            <a:r>
              <a:rPr lang="en-GB" sz="3600" b="1" dirty="0"/>
              <a:t>Semispinalis Thoracis (</a:t>
            </a:r>
            <a:r>
              <a:rPr lang="en-GB" sz="3600" b="1" dirty="0" err="1"/>
              <a:t>Transversospinalis</a:t>
            </a:r>
            <a:r>
              <a:rPr lang="en-GB" sz="3600" b="1" dirty="0"/>
              <a:t>)</a:t>
            </a:r>
            <a:br>
              <a:rPr lang="en-GB" sz="3600" b="1" dirty="0"/>
            </a:br>
            <a:endParaRPr lang="en-GB" sz="3600" dirty="0"/>
          </a:p>
        </p:txBody>
      </p:sp>
      <p:sp>
        <p:nvSpPr>
          <p:cNvPr id="3" name="Content Placeholder 2"/>
          <p:cNvSpPr>
            <a:spLocks noGrp="1"/>
          </p:cNvSpPr>
          <p:nvPr>
            <p:ph idx="1"/>
          </p:nvPr>
        </p:nvSpPr>
        <p:spPr>
          <a:xfrm>
            <a:off x="470091" y="1577970"/>
            <a:ext cx="5263816" cy="4905332"/>
          </a:xfrm>
        </p:spPr>
        <p:txBody>
          <a:bodyPr>
            <a:normAutofit/>
          </a:bodyPr>
          <a:lstStyle/>
          <a:p>
            <a:pPr>
              <a:buNone/>
            </a:pPr>
            <a:r>
              <a:rPr lang="en-GB" sz="1400" b="1" dirty="0">
                <a:solidFill>
                  <a:schemeClr val="tx1"/>
                </a:solidFill>
                <a:latin typeface="+mj-lt"/>
              </a:rPr>
              <a:t>Semispinalis thoracis</a:t>
            </a:r>
            <a:endParaRPr lang="en-GB" sz="1400" dirty="0">
              <a:solidFill>
                <a:schemeClr val="tx1"/>
              </a:solidFill>
              <a:latin typeface="+mj-lt"/>
            </a:endParaRPr>
          </a:p>
          <a:p>
            <a:pPr>
              <a:buNone/>
            </a:pPr>
            <a:r>
              <a:rPr lang="en-GB" sz="1400" b="1" dirty="0">
                <a:solidFill>
                  <a:schemeClr val="tx1"/>
                </a:solidFill>
                <a:latin typeface="+mj-lt"/>
              </a:rPr>
              <a:t>Proximal Attachment </a:t>
            </a:r>
          </a:p>
          <a:p>
            <a:pPr>
              <a:buNone/>
            </a:pPr>
            <a:r>
              <a:rPr lang="en-GB" sz="1400" dirty="0">
                <a:solidFill>
                  <a:schemeClr val="tx1"/>
                </a:solidFill>
                <a:latin typeface="+mj-lt"/>
              </a:rPr>
              <a:t>Semispinalis thoracis arises by a series of tendons from the transverse processes of T6 to T10. </a:t>
            </a:r>
          </a:p>
          <a:p>
            <a:pPr>
              <a:buNone/>
            </a:pPr>
            <a:r>
              <a:rPr lang="en-GB" sz="1400" dirty="0">
                <a:solidFill>
                  <a:schemeClr val="tx1"/>
                </a:solidFill>
                <a:latin typeface="+mj-lt"/>
              </a:rPr>
              <a:t> </a:t>
            </a:r>
            <a:r>
              <a:rPr lang="en-GB" sz="1400" b="1" dirty="0">
                <a:solidFill>
                  <a:schemeClr val="tx1"/>
                </a:solidFill>
                <a:latin typeface="+mj-lt"/>
              </a:rPr>
              <a:t>Distal Attachment </a:t>
            </a:r>
          </a:p>
          <a:p>
            <a:pPr>
              <a:buNone/>
            </a:pPr>
            <a:r>
              <a:rPr lang="en-GB" sz="1400" dirty="0">
                <a:solidFill>
                  <a:schemeClr val="tx1"/>
                </a:solidFill>
                <a:latin typeface="+mj-lt"/>
              </a:rPr>
              <a:t>It passes superiorly to attach by tendons to the spinous processes of C6 to T4: between the long tendons it consists of thin fleshy fascicles. </a:t>
            </a:r>
          </a:p>
          <a:p>
            <a:pPr>
              <a:buNone/>
            </a:pPr>
            <a:r>
              <a:rPr lang="en-GB" sz="1400" dirty="0">
                <a:solidFill>
                  <a:schemeClr val="tx1"/>
                </a:solidFill>
                <a:latin typeface="+mj-lt"/>
              </a:rPr>
              <a:t> </a:t>
            </a:r>
            <a:r>
              <a:rPr lang="en-GB" sz="1400" b="1" dirty="0">
                <a:solidFill>
                  <a:schemeClr val="tx1"/>
                </a:solidFill>
                <a:latin typeface="+mj-lt"/>
              </a:rPr>
              <a:t>Nerve Supply </a:t>
            </a:r>
          </a:p>
          <a:p>
            <a:pPr>
              <a:buNone/>
            </a:pPr>
            <a:r>
              <a:rPr lang="en-GB" sz="1400" dirty="0">
                <a:solidFill>
                  <a:schemeClr val="tx1"/>
                </a:solidFill>
                <a:latin typeface="+mj-lt"/>
              </a:rPr>
              <a:t>It is supplied by the dorsal rami of T3 to T7. </a:t>
            </a:r>
          </a:p>
          <a:p>
            <a:pPr>
              <a:buNone/>
            </a:pPr>
            <a:r>
              <a:rPr lang="en-GB" sz="1400" dirty="0">
                <a:solidFill>
                  <a:schemeClr val="tx1"/>
                </a:solidFill>
                <a:latin typeface="+mj-lt"/>
              </a:rPr>
              <a:t> </a:t>
            </a:r>
            <a:r>
              <a:rPr lang="en-GB" sz="1400" b="1" dirty="0">
                <a:solidFill>
                  <a:schemeClr val="tx1"/>
                </a:solidFill>
                <a:latin typeface="+mj-lt"/>
              </a:rPr>
              <a:t>Action</a:t>
            </a:r>
            <a:r>
              <a:rPr lang="en-GB" sz="1400" dirty="0">
                <a:solidFill>
                  <a:schemeClr val="tx1"/>
                </a:solidFill>
                <a:latin typeface="+mj-lt"/>
              </a:rPr>
              <a:t> </a:t>
            </a:r>
          </a:p>
          <a:p>
            <a:pPr>
              <a:buNone/>
            </a:pPr>
            <a:r>
              <a:rPr lang="en-GB" sz="1400" dirty="0">
                <a:solidFill>
                  <a:schemeClr val="tx1"/>
                </a:solidFill>
                <a:latin typeface="+mj-lt"/>
              </a:rPr>
              <a:t>Semispinalis thoracis extends the thoracic spine and rotates it to the opposite side.</a:t>
            </a:r>
          </a:p>
        </p:txBody>
      </p:sp>
      <p:pic>
        <p:nvPicPr>
          <p:cNvPr id="26626" name="Picture 2" descr="D:\Swansea University Work\Anatomy Pictures\Primal Pictures\Thoracic Spine\Myology\Transversospinalis_ semispinalis thoracis.png"/>
          <p:cNvPicPr>
            <a:picLocks noChangeAspect="1" noChangeArrowheads="1"/>
          </p:cNvPicPr>
          <p:nvPr/>
        </p:nvPicPr>
        <p:blipFill>
          <a:blip r:embed="rId2" cstate="print"/>
          <a:srcRect/>
          <a:stretch>
            <a:fillRect/>
          </a:stretch>
        </p:blipFill>
        <p:spPr bwMode="auto">
          <a:xfrm>
            <a:off x="7210507" y="974612"/>
            <a:ext cx="4511402" cy="451140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8335" y="73461"/>
            <a:ext cx="8534400" cy="1507067"/>
          </a:xfrm>
        </p:spPr>
        <p:txBody>
          <a:bodyPr>
            <a:normAutofit/>
          </a:bodyPr>
          <a:lstStyle/>
          <a:p>
            <a:pPr algn="ctr"/>
            <a:r>
              <a:rPr lang="en-GB" sz="3600" b="1" dirty="0"/>
              <a:t>Sacrospinalis Thoracis</a:t>
            </a:r>
            <a:br>
              <a:rPr lang="en-GB" sz="3600" b="1" dirty="0"/>
            </a:br>
            <a:endParaRPr lang="en-GB" sz="3600" dirty="0"/>
          </a:p>
        </p:txBody>
      </p:sp>
      <p:sp>
        <p:nvSpPr>
          <p:cNvPr id="3" name="Content Placeholder 2"/>
          <p:cNvSpPr>
            <a:spLocks noGrp="1"/>
          </p:cNvSpPr>
          <p:nvPr>
            <p:ph idx="1"/>
          </p:nvPr>
        </p:nvSpPr>
        <p:spPr>
          <a:xfrm>
            <a:off x="362849" y="1095176"/>
            <a:ext cx="5811069" cy="5085617"/>
          </a:xfrm>
        </p:spPr>
        <p:txBody>
          <a:bodyPr>
            <a:normAutofit/>
          </a:bodyPr>
          <a:lstStyle/>
          <a:p>
            <a:pPr>
              <a:buNone/>
            </a:pPr>
            <a:r>
              <a:rPr lang="en-GB" sz="1400" b="1" dirty="0">
                <a:solidFill>
                  <a:schemeClr val="tx1"/>
                </a:solidFill>
                <a:latin typeface="+mj-lt"/>
              </a:rPr>
              <a:t>Erector spinae (Syn. sacrospinalis): spinalis thoracis</a:t>
            </a:r>
            <a:endParaRPr lang="en-GB" sz="1400" dirty="0">
              <a:solidFill>
                <a:schemeClr val="tx1"/>
              </a:solidFill>
              <a:latin typeface="+mj-lt"/>
            </a:endParaRPr>
          </a:p>
          <a:p>
            <a:pPr>
              <a:buNone/>
            </a:pPr>
            <a:r>
              <a:rPr lang="en-GB" sz="1400" dirty="0">
                <a:solidFill>
                  <a:schemeClr val="tx1"/>
                </a:solidFill>
                <a:latin typeface="+mj-lt"/>
              </a:rPr>
              <a:t>Spinalis thoracis is the medial continuation of the erector spinae, lying medial to and blending with longissimus thoracis in its lower part. </a:t>
            </a:r>
          </a:p>
          <a:p>
            <a:pPr>
              <a:buNone/>
            </a:pPr>
            <a:r>
              <a:rPr lang="en-GB" sz="1400" dirty="0">
                <a:solidFill>
                  <a:schemeClr val="tx1"/>
                </a:solidFill>
                <a:latin typeface="+mj-lt"/>
              </a:rPr>
              <a:t> </a:t>
            </a:r>
            <a:r>
              <a:rPr lang="en-GB" sz="1400" b="1" dirty="0">
                <a:solidFill>
                  <a:schemeClr val="tx1"/>
                </a:solidFill>
                <a:latin typeface="+mj-lt"/>
              </a:rPr>
              <a:t>Proximal Attachment </a:t>
            </a:r>
          </a:p>
          <a:p>
            <a:pPr>
              <a:buNone/>
            </a:pPr>
            <a:r>
              <a:rPr lang="en-GB" sz="1400" dirty="0">
                <a:solidFill>
                  <a:schemeClr val="tx1"/>
                </a:solidFill>
                <a:latin typeface="+mj-lt"/>
              </a:rPr>
              <a:t>It arises by tendons from the spinous processes of T11 to L2. </a:t>
            </a:r>
          </a:p>
          <a:p>
            <a:pPr>
              <a:buNone/>
            </a:pPr>
            <a:r>
              <a:rPr lang="en-GB" sz="1400" b="1" dirty="0">
                <a:solidFill>
                  <a:schemeClr val="tx1"/>
                </a:solidFill>
                <a:latin typeface="+mj-lt"/>
              </a:rPr>
              <a:t> Distal Attachment </a:t>
            </a:r>
          </a:p>
          <a:p>
            <a:pPr>
              <a:buNone/>
            </a:pPr>
            <a:r>
              <a:rPr lang="en-GB" sz="1400" dirty="0">
                <a:solidFill>
                  <a:schemeClr val="tx1"/>
                </a:solidFill>
                <a:latin typeface="+mj-lt"/>
              </a:rPr>
              <a:t>It passes superiorly to attach by separate tendons to the spinous processes of T1 to T4 (or as low as T8). </a:t>
            </a:r>
          </a:p>
          <a:p>
            <a:pPr>
              <a:buNone/>
            </a:pPr>
            <a:r>
              <a:rPr lang="en-GB" sz="1400" b="1" dirty="0">
                <a:solidFill>
                  <a:schemeClr val="tx1"/>
                </a:solidFill>
                <a:latin typeface="+mj-lt"/>
              </a:rPr>
              <a:t> Nerve Supply </a:t>
            </a:r>
          </a:p>
          <a:p>
            <a:pPr>
              <a:buNone/>
            </a:pPr>
            <a:r>
              <a:rPr lang="en-GB" sz="1400" dirty="0">
                <a:solidFill>
                  <a:schemeClr val="tx1"/>
                </a:solidFill>
                <a:latin typeface="+mj-lt"/>
              </a:rPr>
              <a:t>Spinalis thoracis is supplied by the dorsal rami of T1 to L1. </a:t>
            </a:r>
          </a:p>
          <a:p>
            <a:pPr>
              <a:buNone/>
            </a:pPr>
            <a:r>
              <a:rPr lang="en-GB" sz="1400" b="1" dirty="0">
                <a:solidFill>
                  <a:schemeClr val="tx1"/>
                </a:solidFill>
                <a:latin typeface="+mj-lt"/>
              </a:rPr>
              <a:t> Action </a:t>
            </a:r>
          </a:p>
          <a:p>
            <a:pPr>
              <a:buNone/>
            </a:pPr>
            <a:r>
              <a:rPr lang="en-GB" sz="1400" dirty="0">
                <a:solidFill>
                  <a:schemeClr val="tx1"/>
                </a:solidFill>
                <a:latin typeface="+mj-lt"/>
              </a:rPr>
              <a:t>Working individually it laterally flexes and slightly extends the thoracic spine. When both sides are working they extend the thoracic spine.</a:t>
            </a:r>
          </a:p>
          <a:p>
            <a:pPr>
              <a:buNone/>
            </a:pPr>
            <a:endParaRPr lang="en-GB" sz="1400" dirty="0">
              <a:solidFill>
                <a:schemeClr val="tx1"/>
              </a:solidFill>
              <a:latin typeface="+mj-lt"/>
            </a:endParaRPr>
          </a:p>
        </p:txBody>
      </p:sp>
      <p:pic>
        <p:nvPicPr>
          <p:cNvPr id="27650" name="Picture 2" descr="D:\Swansea University Work\Anatomy Pictures\Primal Pictures\Thoracic Spine\Myology\Erector spinae (Syn. sacrospinalis)_ spinalis thoracis.png"/>
          <p:cNvPicPr>
            <a:picLocks noChangeAspect="1" noChangeArrowheads="1"/>
          </p:cNvPicPr>
          <p:nvPr/>
        </p:nvPicPr>
        <p:blipFill>
          <a:blip r:embed="rId3" cstate="print"/>
          <a:srcRect/>
          <a:stretch>
            <a:fillRect/>
          </a:stretch>
        </p:blipFill>
        <p:spPr bwMode="auto">
          <a:xfrm>
            <a:off x="7292646" y="947793"/>
            <a:ext cx="4536504" cy="4536504"/>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8891" y="305328"/>
            <a:ext cx="8229600" cy="924712"/>
          </a:xfrm>
        </p:spPr>
        <p:txBody>
          <a:bodyPr>
            <a:normAutofit fontScale="90000"/>
          </a:bodyPr>
          <a:lstStyle/>
          <a:p>
            <a:pPr algn="ctr"/>
            <a:r>
              <a:rPr lang="en-GB" sz="3600" b="1" dirty="0"/>
              <a:t>Longissimus Thoracis</a:t>
            </a:r>
            <a:br>
              <a:rPr lang="en-GB" sz="3600" b="1" dirty="0"/>
            </a:br>
            <a:endParaRPr lang="en-GB" sz="3600" dirty="0"/>
          </a:p>
        </p:txBody>
      </p:sp>
      <p:sp>
        <p:nvSpPr>
          <p:cNvPr id="3" name="Content Placeholder 2"/>
          <p:cNvSpPr>
            <a:spLocks noGrp="1"/>
          </p:cNvSpPr>
          <p:nvPr>
            <p:ph idx="1"/>
          </p:nvPr>
        </p:nvSpPr>
        <p:spPr>
          <a:xfrm>
            <a:off x="324279" y="975961"/>
            <a:ext cx="5849640" cy="5383587"/>
          </a:xfrm>
        </p:spPr>
        <p:txBody>
          <a:bodyPr>
            <a:normAutofit fontScale="32500" lnSpcReduction="20000"/>
          </a:bodyPr>
          <a:lstStyle/>
          <a:p>
            <a:pPr>
              <a:buNone/>
            </a:pPr>
            <a:r>
              <a:rPr lang="en-GB" sz="4800" b="1" dirty="0">
                <a:solidFill>
                  <a:schemeClr val="tx1"/>
                </a:solidFill>
                <a:latin typeface="+mj-lt"/>
              </a:rPr>
              <a:t>Erector spinae (Syn. sacrospinalis): longissimus thoracis</a:t>
            </a:r>
            <a:endParaRPr lang="en-GB" sz="4800" dirty="0">
              <a:solidFill>
                <a:schemeClr val="tx1"/>
              </a:solidFill>
              <a:latin typeface="+mj-lt"/>
            </a:endParaRPr>
          </a:p>
          <a:p>
            <a:pPr>
              <a:buNone/>
            </a:pPr>
            <a:r>
              <a:rPr lang="en-GB" sz="4800" dirty="0">
                <a:solidFill>
                  <a:schemeClr val="tx1"/>
                </a:solidFill>
                <a:latin typeface="+mj-lt"/>
              </a:rPr>
              <a:t>Longissimus thoracis is the largest of the continuations of erector spinae, and blends in the lumbar region with </a:t>
            </a:r>
            <a:r>
              <a:rPr lang="en-GB" sz="4800" dirty="0" err="1">
                <a:solidFill>
                  <a:schemeClr val="tx1"/>
                </a:solidFill>
                <a:latin typeface="+mj-lt"/>
              </a:rPr>
              <a:t>iliocostalis</a:t>
            </a:r>
            <a:r>
              <a:rPr lang="en-GB" sz="4800" dirty="0">
                <a:solidFill>
                  <a:schemeClr val="tx1"/>
                </a:solidFill>
                <a:latin typeface="+mj-lt"/>
              </a:rPr>
              <a:t> </a:t>
            </a:r>
            <a:r>
              <a:rPr lang="en-GB" sz="4800" dirty="0" err="1">
                <a:solidFill>
                  <a:schemeClr val="tx1"/>
                </a:solidFill>
                <a:latin typeface="+mj-lt"/>
              </a:rPr>
              <a:t>lumborum</a:t>
            </a:r>
            <a:r>
              <a:rPr lang="en-GB" sz="4800" dirty="0">
                <a:solidFill>
                  <a:schemeClr val="tx1"/>
                </a:solidFill>
                <a:latin typeface="+mj-lt"/>
              </a:rPr>
              <a:t>. </a:t>
            </a:r>
          </a:p>
          <a:p>
            <a:pPr>
              <a:buNone/>
            </a:pPr>
            <a:r>
              <a:rPr lang="en-GB" sz="4800" dirty="0">
                <a:solidFill>
                  <a:schemeClr val="tx1"/>
                </a:solidFill>
                <a:latin typeface="+mj-lt"/>
              </a:rPr>
              <a:t> </a:t>
            </a:r>
            <a:r>
              <a:rPr lang="en-GB" sz="4800" b="1" dirty="0">
                <a:solidFill>
                  <a:schemeClr val="tx1"/>
                </a:solidFill>
                <a:latin typeface="+mj-lt"/>
              </a:rPr>
              <a:t>Proximal Attachment </a:t>
            </a:r>
          </a:p>
          <a:p>
            <a:pPr>
              <a:buNone/>
            </a:pPr>
            <a:r>
              <a:rPr lang="en-GB" sz="4800" dirty="0">
                <a:solidFill>
                  <a:schemeClr val="tx1"/>
                </a:solidFill>
                <a:latin typeface="+mj-lt"/>
              </a:rPr>
              <a:t>Some </a:t>
            </a:r>
            <a:r>
              <a:rPr lang="en-GB" sz="4800" dirty="0" err="1">
                <a:solidFill>
                  <a:schemeClr val="tx1"/>
                </a:solidFill>
                <a:latin typeface="+mj-lt"/>
              </a:rPr>
              <a:t>fibers</a:t>
            </a:r>
            <a:r>
              <a:rPr lang="en-GB" sz="4800" dirty="0">
                <a:solidFill>
                  <a:schemeClr val="tx1"/>
                </a:solidFill>
                <a:latin typeface="+mj-lt"/>
              </a:rPr>
              <a:t> attach to the whole length of the posterior surfaces of the transverse processes and accessory processes of L1 to L5 and to the middle layer of the </a:t>
            </a:r>
            <a:r>
              <a:rPr lang="en-GB" sz="4800" dirty="0" err="1">
                <a:solidFill>
                  <a:schemeClr val="tx1"/>
                </a:solidFill>
                <a:latin typeface="+mj-lt"/>
              </a:rPr>
              <a:t>thoracolumbar</a:t>
            </a:r>
            <a:r>
              <a:rPr lang="en-GB" sz="4800" dirty="0">
                <a:solidFill>
                  <a:schemeClr val="tx1"/>
                </a:solidFill>
                <a:latin typeface="+mj-lt"/>
              </a:rPr>
              <a:t> fascia. </a:t>
            </a:r>
          </a:p>
          <a:p>
            <a:pPr>
              <a:buNone/>
            </a:pPr>
            <a:r>
              <a:rPr lang="en-GB" sz="4800" dirty="0">
                <a:solidFill>
                  <a:schemeClr val="tx1"/>
                </a:solidFill>
                <a:latin typeface="+mj-lt"/>
              </a:rPr>
              <a:t> </a:t>
            </a:r>
            <a:r>
              <a:rPr lang="en-GB" sz="4800" b="1" dirty="0">
                <a:solidFill>
                  <a:schemeClr val="tx1"/>
                </a:solidFill>
                <a:latin typeface="+mj-lt"/>
              </a:rPr>
              <a:t>Distal attachment </a:t>
            </a:r>
          </a:p>
          <a:p>
            <a:pPr>
              <a:buNone/>
            </a:pPr>
            <a:r>
              <a:rPr lang="en-GB" sz="4800" dirty="0">
                <a:solidFill>
                  <a:schemeClr val="tx1"/>
                </a:solidFill>
                <a:latin typeface="+mj-lt"/>
              </a:rPr>
              <a:t>The muscle runs superiorly to attach to the apices of the transverse processes of T1 to T12 and the fourth to twelfth ribs between the tubercle and angle. </a:t>
            </a:r>
          </a:p>
          <a:p>
            <a:pPr>
              <a:buNone/>
            </a:pPr>
            <a:r>
              <a:rPr lang="en-GB" sz="4800" dirty="0">
                <a:solidFill>
                  <a:schemeClr val="tx1"/>
                </a:solidFill>
                <a:latin typeface="+mj-lt"/>
              </a:rPr>
              <a:t> </a:t>
            </a:r>
            <a:r>
              <a:rPr lang="en-GB" sz="4800" b="1" dirty="0">
                <a:solidFill>
                  <a:schemeClr val="tx1"/>
                </a:solidFill>
                <a:latin typeface="+mj-lt"/>
              </a:rPr>
              <a:t>Nerve Supply </a:t>
            </a:r>
          </a:p>
          <a:p>
            <a:pPr>
              <a:buNone/>
            </a:pPr>
            <a:r>
              <a:rPr lang="en-GB" sz="4800" dirty="0">
                <a:solidFill>
                  <a:schemeClr val="tx1"/>
                </a:solidFill>
                <a:latin typeface="+mj-lt"/>
              </a:rPr>
              <a:t>Longissimus thoracis is supplied by the dorsal rami of T1 to L5. </a:t>
            </a:r>
          </a:p>
          <a:p>
            <a:pPr>
              <a:buNone/>
            </a:pPr>
            <a:r>
              <a:rPr lang="en-GB" sz="4800" b="1" dirty="0">
                <a:solidFill>
                  <a:schemeClr val="tx1"/>
                </a:solidFill>
                <a:latin typeface="+mj-lt"/>
              </a:rPr>
              <a:t> Action </a:t>
            </a:r>
          </a:p>
          <a:p>
            <a:pPr>
              <a:buNone/>
            </a:pPr>
            <a:r>
              <a:rPr lang="en-GB" sz="4800" dirty="0">
                <a:solidFill>
                  <a:schemeClr val="tx1"/>
                </a:solidFill>
                <a:latin typeface="+mj-lt"/>
              </a:rPr>
              <a:t>When working individually longissimus thoracis laterally flexes and slightly extends the thoracic spine. When both sides are working they extend the thoracic spine.</a:t>
            </a:r>
          </a:p>
          <a:p>
            <a:endParaRPr lang="en-GB" dirty="0">
              <a:solidFill>
                <a:schemeClr val="tx1"/>
              </a:solidFill>
            </a:endParaRPr>
          </a:p>
        </p:txBody>
      </p:sp>
      <p:pic>
        <p:nvPicPr>
          <p:cNvPr id="28674" name="Picture 2" descr="D:\Swansea University Work\Anatomy Pictures\Primal Pictures\Thoracic Spine\Myology\Erector spinae (Syn. sacrospinalis)_ longissimus thoracis.png"/>
          <p:cNvPicPr>
            <a:picLocks noChangeAspect="1" noChangeArrowheads="1"/>
          </p:cNvPicPr>
          <p:nvPr/>
        </p:nvPicPr>
        <p:blipFill>
          <a:blip r:embed="rId2" cstate="print"/>
          <a:srcRect/>
          <a:stretch>
            <a:fillRect/>
          </a:stretch>
        </p:blipFill>
        <p:spPr bwMode="auto">
          <a:xfrm>
            <a:off x="7165273" y="1322310"/>
            <a:ext cx="4464496" cy="4464496"/>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508" y="190339"/>
            <a:ext cx="8534400" cy="1507067"/>
          </a:xfrm>
        </p:spPr>
        <p:txBody>
          <a:bodyPr>
            <a:normAutofit/>
          </a:bodyPr>
          <a:lstStyle/>
          <a:p>
            <a:pPr algn="ctr"/>
            <a:r>
              <a:rPr lang="en-GB" sz="3600" b="1" dirty="0" err="1"/>
              <a:t>Iliocostalis</a:t>
            </a:r>
            <a:r>
              <a:rPr lang="en-GB" sz="3600" b="1" dirty="0"/>
              <a:t> Thoracis</a:t>
            </a:r>
            <a:br>
              <a:rPr lang="en-GB" sz="3600" b="1" dirty="0"/>
            </a:br>
            <a:endParaRPr lang="en-GB" sz="3600" dirty="0"/>
          </a:p>
        </p:txBody>
      </p:sp>
      <p:sp>
        <p:nvSpPr>
          <p:cNvPr id="3" name="Content Placeholder 2"/>
          <p:cNvSpPr>
            <a:spLocks noGrp="1"/>
          </p:cNvSpPr>
          <p:nvPr>
            <p:ph idx="1"/>
          </p:nvPr>
        </p:nvSpPr>
        <p:spPr>
          <a:xfrm>
            <a:off x="351779" y="1323587"/>
            <a:ext cx="5856515" cy="5139089"/>
          </a:xfrm>
        </p:spPr>
        <p:txBody>
          <a:bodyPr>
            <a:normAutofit/>
          </a:bodyPr>
          <a:lstStyle/>
          <a:p>
            <a:pPr>
              <a:buNone/>
            </a:pPr>
            <a:r>
              <a:rPr lang="en-GB" sz="1400" b="1" dirty="0">
                <a:solidFill>
                  <a:schemeClr val="tx1"/>
                </a:solidFill>
                <a:latin typeface="+mj-lt"/>
              </a:rPr>
              <a:t>Erector spinae (Syn. sacrospinalis): </a:t>
            </a:r>
            <a:r>
              <a:rPr lang="en-GB" sz="1400" b="1" dirty="0" err="1">
                <a:solidFill>
                  <a:schemeClr val="tx1"/>
                </a:solidFill>
                <a:latin typeface="+mj-lt"/>
              </a:rPr>
              <a:t>iliocostalis</a:t>
            </a:r>
            <a:r>
              <a:rPr lang="en-GB" sz="1400" b="1" dirty="0">
                <a:solidFill>
                  <a:schemeClr val="tx1"/>
                </a:solidFill>
                <a:latin typeface="+mj-lt"/>
              </a:rPr>
              <a:t> thoracis</a:t>
            </a:r>
            <a:endParaRPr lang="en-GB" sz="1400" dirty="0">
              <a:solidFill>
                <a:schemeClr val="tx1"/>
              </a:solidFill>
              <a:latin typeface="+mj-lt"/>
            </a:endParaRPr>
          </a:p>
          <a:p>
            <a:pPr>
              <a:buNone/>
            </a:pPr>
            <a:r>
              <a:rPr lang="en-GB" sz="1400" b="1" dirty="0">
                <a:solidFill>
                  <a:schemeClr val="tx1"/>
                </a:solidFill>
                <a:latin typeface="+mj-lt"/>
              </a:rPr>
              <a:t>Proximal Attachment </a:t>
            </a:r>
          </a:p>
          <a:p>
            <a:pPr>
              <a:buNone/>
            </a:pPr>
            <a:r>
              <a:rPr lang="en-GB" sz="1400" dirty="0" err="1">
                <a:solidFill>
                  <a:schemeClr val="tx1"/>
                </a:solidFill>
                <a:latin typeface="+mj-lt"/>
              </a:rPr>
              <a:t>Iliocostalis</a:t>
            </a:r>
            <a:r>
              <a:rPr lang="en-GB" sz="1400" dirty="0">
                <a:solidFill>
                  <a:schemeClr val="tx1"/>
                </a:solidFill>
                <a:latin typeface="+mj-lt"/>
              </a:rPr>
              <a:t> thoracis arises from the upper borders of the angles of the seventh to twelfth ribs, medial to </a:t>
            </a:r>
            <a:r>
              <a:rPr lang="en-GB" sz="1400" dirty="0" err="1">
                <a:solidFill>
                  <a:schemeClr val="tx1"/>
                </a:solidFill>
                <a:latin typeface="+mj-lt"/>
              </a:rPr>
              <a:t>iliocostalis</a:t>
            </a:r>
            <a:r>
              <a:rPr lang="en-GB" sz="1400" dirty="0">
                <a:solidFill>
                  <a:schemeClr val="tx1"/>
                </a:solidFill>
                <a:latin typeface="+mj-lt"/>
              </a:rPr>
              <a:t> </a:t>
            </a:r>
            <a:r>
              <a:rPr lang="en-GB" sz="1400" dirty="0" err="1">
                <a:solidFill>
                  <a:schemeClr val="tx1"/>
                </a:solidFill>
                <a:latin typeface="+mj-lt"/>
              </a:rPr>
              <a:t>lumborum</a:t>
            </a:r>
            <a:r>
              <a:rPr lang="en-GB" sz="1400" dirty="0">
                <a:solidFill>
                  <a:schemeClr val="tx1"/>
                </a:solidFill>
                <a:latin typeface="+mj-lt"/>
              </a:rPr>
              <a:t>. </a:t>
            </a:r>
          </a:p>
          <a:p>
            <a:pPr>
              <a:buNone/>
            </a:pPr>
            <a:r>
              <a:rPr lang="en-GB" sz="1400" b="1" dirty="0">
                <a:solidFill>
                  <a:schemeClr val="tx1"/>
                </a:solidFill>
                <a:latin typeface="+mj-lt"/>
              </a:rPr>
              <a:t> Distal Attachment </a:t>
            </a:r>
          </a:p>
          <a:p>
            <a:pPr>
              <a:buNone/>
            </a:pPr>
            <a:r>
              <a:rPr lang="en-GB" sz="1400" dirty="0">
                <a:solidFill>
                  <a:schemeClr val="tx1"/>
                </a:solidFill>
                <a:latin typeface="+mj-lt"/>
              </a:rPr>
              <a:t>It ascends to the superior borders of the angles of the first to sixth ribs and the posterior surface of the transverse process of C7. </a:t>
            </a:r>
          </a:p>
          <a:p>
            <a:pPr>
              <a:buNone/>
            </a:pPr>
            <a:r>
              <a:rPr lang="en-GB" sz="1400" dirty="0">
                <a:solidFill>
                  <a:schemeClr val="tx1"/>
                </a:solidFill>
                <a:latin typeface="+mj-lt"/>
              </a:rPr>
              <a:t> </a:t>
            </a:r>
            <a:r>
              <a:rPr lang="en-GB" sz="1400" b="1" dirty="0">
                <a:solidFill>
                  <a:schemeClr val="tx1"/>
                </a:solidFill>
                <a:latin typeface="+mj-lt"/>
              </a:rPr>
              <a:t>Nerve Supply </a:t>
            </a:r>
          </a:p>
          <a:p>
            <a:pPr>
              <a:buNone/>
            </a:pPr>
            <a:r>
              <a:rPr lang="en-GB" sz="1400" dirty="0" err="1">
                <a:solidFill>
                  <a:schemeClr val="tx1"/>
                </a:solidFill>
                <a:latin typeface="+mj-lt"/>
              </a:rPr>
              <a:t>Iliocostalis</a:t>
            </a:r>
            <a:r>
              <a:rPr lang="en-GB" sz="1400" dirty="0">
                <a:solidFill>
                  <a:schemeClr val="tx1"/>
                </a:solidFill>
                <a:latin typeface="+mj-lt"/>
              </a:rPr>
              <a:t> thoracis is supplied by the dorsal rami of T1 to T12. </a:t>
            </a:r>
          </a:p>
          <a:p>
            <a:pPr>
              <a:buNone/>
            </a:pPr>
            <a:r>
              <a:rPr lang="en-GB" sz="1400" b="1" dirty="0">
                <a:solidFill>
                  <a:schemeClr val="tx1"/>
                </a:solidFill>
                <a:latin typeface="+mj-lt"/>
              </a:rPr>
              <a:t>Action</a:t>
            </a:r>
            <a:r>
              <a:rPr lang="en-GB" sz="1400" dirty="0">
                <a:solidFill>
                  <a:schemeClr val="tx1"/>
                </a:solidFill>
                <a:latin typeface="+mj-lt"/>
              </a:rPr>
              <a:t> </a:t>
            </a:r>
          </a:p>
          <a:p>
            <a:pPr>
              <a:buNone/>
            </a:pPr>
            <a:r>
              <a:rPr lang="en-GB" sz="1400" dirty="0">
                <a:solidFill>
                  <a:schemeClr val="tx1"/>
                </a:solidFill>
                <a:latin typeface="+mj-lt"/>
              </a:rPr>
              <a:t>When working on one side only, it produces lateral flexion and some extension. Both sides work together to extend the thoracic spine.</a:t>
            </a:r>
          </a:p>
        </p:txBody>
      </p:sp>
      <p:pic>
        <p:nvPicPr>
          <p:cNvPr id="29698" name="Picture 2" descr="D:\Swansea University Work\Anatomy Pictures\Primal Pictures\Thoracic Spine\Myology\Illiocostailis Thoracis.png"/>
          <p:cNvPicPr>
            <a:picLocks noChangeAspect="1" noChangeArrowheads="1"/>
          </p:cNvPicPr>
          <p:nvPr/>
        </p:nvPicPr>
        <p:blipFill>
          <a:blip r:embed="rId2" cstate="print"/>
          <a:srcRect/>
          <a:stretch>
            <a:fillRect/>
          </a:stretch>
        </p:blipFill>
        <p:spPr bwMode="auto">
          <a:xfrm>
            <a:off x="7168892" y="999175"/>
            <a:ext cx="4536504" cy="453650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1463" y="100962"/>
            <a:ext cx="8534400" cy="1507067"/>
          </a:xfrm>
        </p:spPr>
        <p:txBody>
          <a:bodyPr>
            <a:normAutofit/>
          </a:bodyPr>
          <a:lstStyle/>
          <a:p>
            <a:pPr algn="ctr"/>
            <a:r>
              <a:rPr lang="en-GB" sz="3600" b="1" dirty="0" err="1"/>
              <a:t>Iliocostalis</a:t>
            </a:r>
            <a:r>
              <a:rPr lang="en-GB" sz="3600" b="1" dirty="0"/>
              <a:t> </a:t>
            </a:r>
            <a:r>
              <a:rPr lang="en-GB" sz="3600" b="1" dirty="0" err="1"/>
              <a:t>Lumborum</a:t>
            </a:r>
            <a:br>
              <a:rPr lang="en-GB" sz="3600" b="1" dirty="0"/>
            </a:br>
            <a:endParaRPr lang="en-GB" sz="3600" dirty="0"/>
          </a:p>
        </p:txBody>
      </p:sp>
      <p:sp>
        <p:nvSpPr>
          <p:cNvPr id="3" name="Content Placeholder 2"/>
          <p:cNvSpPr>
            <a:spLocks noGrp="1"/>
          </p:cNvSpPr>
          <p:nvPr>
            <p:ph idx="1"/>
          </p:nvPr>
        </p:nvSpPr>
        <p:spPr>
          <a:xfrm>
            <a:off x="338029" y="1041706"/>
            <a:ext cx="5884015" cy="5510348"/>
          </a:xfrm>
        </p:spPr>
        <p:txBody>
          <a:bodyPr>
            <a:normAutofit fontScale="70000" lnSpcReduction="20000"/>
          </a:bodyPr>
          <a:lstStyle/>
          <a:p>
            <a:pPr>
              <a:buNone/>
            </a:pPr>
            <a:r>
              <a:rPr lang="en-GB" b="1" dirty="0">
                <a:solidFill>
                  <a:schemeClr val="tx1"/>
                </a:solidFill>
                <a:latin typeface="+mj-lt"/>
              </a:rPr>
              <a:t>Erector spinae (Syn. sacrospinalis): </a:t>
            </a:r>
            <a:r>
              <a:rPr lang="en-GB" b="1" dirty="0" err="1">
                <a:solidFill>
                  <a:schemeClr val="tx1"/>
                </a:solidFill>
                <a:latin typeface="+mj-lt"/>
              </a:rPr>
              <a:t>iliocostalis</a:t>
            </a:r>
            <a:r>
              <a:rPr lang="en-GB" b="1" dirty="0">
                <a:solidFill>
                  <a:schemeClr val="tx1"/>
                </a:solidFill>
                <a:latin typeface="+mj-lt"/>
              </a:rPr>
              <a:t> </a:t>
            </a:r>
            <a:r>
              <a:rPr lang="en-GB" b="1" dirty="0" err="1">
                <a:solidFill>
                  <a:schemeClr val="tx1"/>
                </a:solidFill>
                <a:latin typeface="+mj-lt"/>
              </a:rPr>
              <a:t>lumborum</a:t>
            </a:r>
            <a:endParaRPr lang="en-GB" dirty="0">
              <a:solidFill>
                <a:schemeClr val="tx1"/>
              </a:solidFill>
              <a:latin typeface="+mj-lt"/>
            </a:endParaRPr>
          </a:p>
          <a:p>
            <a:pPr>
              <a:buNone/>
            </a:pPr>
            <a:r>
              <a:rPr lang="en-GB" b="1" dirty="0">
                <a:solidFill>
                  <a:schemeClr val="tx1"/>
                </a:solidFill>
                <a:latin typeface="+mj-lt"/>
              </a:rPr>
              <a:t>Proximal Attachments </a:t>
            </a:r>
          </a:p>
          <a:p>
            <a:pPr>
              <a:buNone/>
            </a:pPr>
            <a:r>
              <a:rPr lang="en-GB" dirty="0">
                <a:solidFill>
                  <a:schemeClr val="tx1"/>
                </a:solidFill>
                <a:latin typeface="+mj-lt"/>
              </a:rPr>
              <a:t>Erector spinae has a U-shaped origin. It arises from the anterior surface of a broad thick tendon inferiorly, which attaches to the median sacral crest, the spinous processes of L5 to T11 and their supraspinous ligaments, the medial aspect of the dorsal part of the iliac crest and the lateral sacral crest. Deep to the lateral limb there is a fleshy attachment to the iliac tuberosity and the inner lip of the iliac crest. Muscle </a:t>
            </a:r>
            <a:r>
              <a:rPr lang="en-GB" dirty="0" err="1">
                <a:solidFill>
                  <a:schemeClr val="tx1"/>
                </a:solidFill>
                <a:latin typeface="+mj-lt"/>
              </a:rPr>
              <a:t>fibers</a:t>
            </a:r>
            <a:r>
              <a:rPr lang="en-GB" dirty="0">
                <a:solidFill>
                  <a:schemeClr val="tx1"/>
                </a:solidFill>
                <a:latin typeface="+mj-lt"/>
              </a:rPr>
              <a:t> pass superiorly and divide in the upper lumbar region around the level of the twelfth rib into 3 columns: the </a:t>
            </a:r>
            <a:r>
              <a:rPr lang="en-GB" dirty="0" err="1">
                <a:solidFill>
                  <a:schemeClr val="tx1"/>
                </a:solidFill>
                <a:latin typeface="+mj-lt"/>
              </a:rPr>
              <a:t>iliocostalis</a:t>
            </a:r>
            <a:r>
              <a:rPr lang="en-GB" dirty="0">
                <a:solidFill>
                  <a:schemeClr val="tx1"/>
                </a:solidFill>
                <a:latin typeface="+mj-lt"/>
              </a:rPr>
              <a:t> laterally, the longissimus intermediately and the spinalis medially, each of which is further subdivided. </a:t>
            </a:r>
          </a:p>
          <a:p>
            <a:pPr>
              <a:buNone/>
            </a:pPr>
            <a:r>
              <a:rPr lang="en-GB" b="1" dirty="0">
                <a:solidFill>
                  <a:schemeClr val="tx1"/>
                </a:solidFill>
                <a:latin typeface="+mj-lt"/>
              </a:rPr>
              <a:t>Distal Attachments </a:t>
            </a:r>
          </a:p>
          <a:p>
            <a:pPr>
              <a:buNone/>
            </a:pPr>
            <a:r>
              <a:rPr lang="en-GB" dirty="0" err="1">
                <a:solidFill>
                  <a:schemeClr val="tx1"/>
                </a:solidFill>
                <a:latin typeface="+mj-lt"/>
              </a:rPr>
              <a:t>Iliocostalis</a:t>
            </a:r>
            <a:r>
              <a:rPr lang="en-GB" dirty="0">
                <a:solidFill>
                  <a:schemeClr val="tx1"/>
                </a:solidFill>
                <a:latin typeface="+mj-lt"/>
              </a:rPr>
              <a:t> </a:t>
            </a:r>
            <a:r>
              <a:rPr lang="en-GB" dirty="0" err="1">
                <a:solidFill>
                  <a:schemeClr val="tx1"/>
                </a:solidFill>
                <a:latin typeface="+mj-lt"/>
              </a:rPr>
              <a:t>lumborum</a:t>
            </a:r>
            <a:r>
              <a:rPr lang="en-GB" dirty="0">
                <a:solidFill>
                  <a:schemeClr val="tx1"/>
                </a:solidFill>
                <a:latin typeface="+mj-lt"/>
              </a:rPr>
              <a:t> passes superiorly and laterally from its origin, inferiorly, to attach by a series of flattened tendons to the inferior borders of the angles of the seventh to twelfth ribs. </a:t>
            </a:r>
          </a:p>
          <a:p>
            <a:pPr>
              <a:buNone/>
            </a:pPr>
            <a:r>
              <a:rPr lang="en-GB" b="1" dirty="0">
                <a:solidFill>
                  <a:schemeClr val="tx1"/>
                </a:solidFill>
                <a:latin typeface="+mj-lt"/>
              </a:rPr>
              <a:t>Nerve Supply </a:t>
            </a:r>
          </a:p>
          <a:p>
            <a:pPr>
              <a:buNone/>
            </a:pPr>
            <a:r>
              <a:rPr lang="en-GB" dirty="0" err="1">
                <a:solidFill>
                  <a:schemeClr val="tx1"/>
                </a:solidFill>
                <a:latin typeface="+mj-lt"/>
              </a:rPr>
              <a:t>Iliocostalis</a:t>
            </a:r>
            <a:r>
              <a:rPr lang="en-GB" dirty="0">
                <a:solidFill>
                  <a:schemeClr val="tx1"/>
                </a:solidFill>
                <a:latin typeface="+mj-lt"/>
              </a:rPr>
              <a:t> </a:t>
            </a:r>
            <a:r>
              <a:rPr lang="en-GB" dirty="0" err="1">
                <a:solidFill>
                  <a:schemeClr val="tx1"/>
                </a:solidFill>
                <a:latin typeface="+mj-lt"/>
              </a:rPr>
              <a:t>lumborum</a:t>
            </a:r>
            <a:r>
              <a:rPr lang="en-GB" dirty="0">
                <a:solidFill>
                  <a:schemeClr val="tx1"/>
                </a:solidFill>
                <a:latin typeface="+mj-lt"/>
              </a:rPr>
              <a:t> is supplied by the dorsal rami of T11 to L5. </a:t>
            </a:r>
          </a:p>
          <a:p>
            <a:pPr>
              <a:buNone/>
            </a:pPr>
            <a:r>
              <a:rPr lang="en-GB" b="1" dirty="0">
                <a:solidFill>
                  <a:schemeClr val="tx1"/>
                </a:solidFill>
                <a:latin typeface="+mj-lt"/>
              </a:rPr>
              <a:t>Action</a:t>
            </a:r>
            <a:r>
              <a:rPr lang="en-GB" dirty="0">
                <a:solidFill>
                  <a:schemeClr val="tx1"/>
                </a:solidFill>
                <a:latin typeface="+mj-lt"/>
              </a:rPr>
              <a:t> </a:t>
            </a:r>
          </a:p>
          <a:p>
            <a:pPr>
              <a:buNone/>
            </a:pPr>
            <a:r>
              <a:rPr lang="en-GB" dirty="0">
                <a:solidFill>
                  <a:schemeClr val="tx1"/>
                </a:solidFill>
                <a:latin typeface="+mj-lt"/>
              </a:rPr>
              <a:t>When working on one side only it produces lateral flexion and some extension. When both sides are working they extend the lumbar spine. </a:t>
            </a:r>
          </a:p>
          <a:p>
            <a:pPr>
              <a:buNone/>
            </a:pPr>
            <a:endParaRPr lang="en-GB" dirty="0">
              <a:solidFill>
                <a:schemeClr val="tx1"/>
              </a:solidFill>
              <a:latin typeface="+mj-lt"/>
            </a:endParaRPr>
          </a:p>
        </p:txBody>
      </p:sp>
      <p:pic>
        <p:nvPicPr>
          <p:cNvPr id="30722" name="Picture 2" descr="D:\Swansea University Work\Anatomy Pictures\Primal Pictures\Thoracic Spine\Myology\Erector spinae (Syn. sacrospinalis)_ iliocostalis lumborum.png"/>
          <p:cNvPicPr>
            <a:picLocks noChangeAspect="1" noChangeArrowheads="1"/>
          </p:cNvPicPr>
          <p:nvPr/>
        </p:nvPicPr>
        <p:blipFill>
          <a:blip r:embed="rId2" cstate="print"/>
          <a:srcRect/>
          <a:stretch>
            <a:fillRect/>
          </a:stretch>
        </p:blipFill>
        <p:spPr bwMode="auto">
          <a:xfrm>
            <a:off x="7268401" y="1247046"/>
            <a:ext cx="4511402" cy="4511402"/>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906" y="162839"/>
            <a:ext cx="8534400" cy="1507067"/>
          </a:xfrm>
        </p:spPr>
        <p:txBody>
          <a:bodyPr>
            <a:normAutofit/>
          </a:bodyPr>
          <a:lstStyle/>
          <a:p>
            <a:pPr algn="ctr"/>
            <a:r>
              <a:rPr lang="en-GB" sz="3600" b="1" dirty="0"/>
              <a:t>Splenius Cervicis</a:t>
            </a:r>
            <a:br>
              <a:rPr lang="en-GB" sz="3600" dirty="0"/>
            </a:br>
            <a:endParaRPr lang="en-GB" sz="3600" dirty="0"/>
          </a:p>
        </p:txBody>
      </p:sp>
      <p:sp>
        <p:nvSpPr>
          <p:cNvPr id="3" name="Content Placeholder 2"/>
          <p:cNvSpPr>
            <a:spLocks noGrp="1"/>
          </p:cNvSpPr>
          <p:nvPr>
            <p:ph idx="1"/>
          </p:nvPr>
        </p:nvSpPr>
        <p:spPr>
          <a:xfrm>
            <a:off x="276153" y="1234440"/>
            <a:ext cx="6406530" cy="5406992"/>
          </a:xfrm>
        </p:spPr>
        <p:txBody>
          <a:bodyPr>
            <a:normAutofit/>
          </a:bodyPr>
          <a:lstStyle/>
          <a:p>
            <a:pPr>
              <a:buNone/>
            </a:pPr>
            <a:r>
              <a:rPr lang="en-GB" sz="1400" b="1" dirty="0">
                <a:solidFill>
                  <a:schemeClr val="tx1"/>
                </a:solidFill>
                <a:latin typeface="+mj-lt"/>
              </a:rPr>
              <a:t>Splenius cervicis</a:t>
            </a:r>
            <a:endParaRPr lang="en-GB" sz="1400" dirty="0">
              <a:solidFill>
                <a:schemeClr val="tx1"/>
              </a:solidFill>
              <a:latin typeface="+mj-lt"/>
            </a:endParaRPr>
          </a:p>
          <a:p>
            <a:pPr>
              <a:buNone/>
            </a:pPr>
            <a:r>
              <a:rPr lang="en-GB" sz="1400" b="1" dirty="0">
                <a:solidFill>
                  <a:schemeClr val="tx1"/>
                </a:solidFill>
                <a:latin typeface="+mj-lt"/>
              </a:rPr>
              <a:t>Proximal Attachment </a:t>
            </a:r>
          </a:p>
          <a:p>
            <a:pPr>
              <a:buNone/>
            </a:pPr>
            <a:r>
              <a:rPr lang="en-GB" sz="1400" dirty="0">
                <a:solidFill>
                  <a:schemeClr val="tx1"/>
                </a:solidFill>
                <a:latin typeface="+mj-lt"/>
              </a:rPr>
              <a:t>Splenius cervicis attaches to the spinous processes of T3 to T6. </a:t>
            </a:r>
          </a:p>
          <a:p>
            <a:pPr>
              <a:buNone/>
            </a:pPr>
            <a:r>
              <a:rPr lang="en-GB" sz="1400" b="1" dirty="0">
                <a:solidFill>
                  <a:schemeClr val="tx1"/>
                </a:solidFill>
                <a:latin typeface="+mj-lt"/>
              </a:rPr>
              <a:t> Distal Attachment </a:t>
            </a:r>
          </a:p>
          <a:p>
            <a:pPr>
              <a:buNone/>
            </a:pPr>
            <a:r>
              <a:rPr lang="en-GB" sz="1400" dirty="0">
                <a:solidFill>
                  <a:schemeClr val="tx1"/>
                </a:solidFill>
                <a:latin typeface="+mj-lt"/>
              </a:rPr>
              <a:t>The muscle ascends, immediately anterior to levator scapulae, to attach to the posterior tubercles of the transverse processes of C1 to C3. </a:t>
            </a:r>
          </a:p>
          <a:p>
            <a:pPr>
              <a:buNone/>
            </a:pPr>
            <a:r>
              <a:rPr lang="en-GB" sz="1400" dirty="0">
                <a:solidFill>
                  <a:schemeClr val="tx1"/>
                </a:solidFill>
                <a:latin typeface="+mj-lt"/>
              </a:rPr>
              <a:t> Splenius cervicis varies in its vertebral attachments, with accessory slips also occurring; rarely, the muscle may be absent. </a:t>
            </a:r>
          </a:p>
          <a:p>
            <a:pPr>
              <a:buNone/>
            </a:pPr>
            <a:r>
              <a:rPr lang="en-GB" sz="1400" b="1" dirty="0">
                <a:solidFill>
                  <a:schemeClr val="tx1"/>
                </a:solidFill>
                <a:latin typeface="+mj-lt"/>
              </a:rPr>
              <a:t> Nerve Supply </a:t>
            </a:r>
          </a:p>
          <a:p>
            <a:pPr>
              <a:buNone/>
            </a:pPr>
            <a:r>
              <a:rPr lang="en-GB" sz="1400" dirty="0">
                <a:solidFill>
                  <a:schemeClr val="tx1"/>
                </a:solidFill>
                <a:latin typeface="+mj-lt"/>
              </a:rPr>
              <a:t>Lateral branches of the dorsal rami of C5 to C7 supply splenius cervicis. </a:t>
            </a:r>
          </a:p>
          <a:p>
            <a:pPr>
              <a:buNone/>
            </a:pPr>
            <a:r>
              <a:rPr lang="en-GB" sz="1400" b="1" dirty="0">
                <a:solidFill>
                  <a:schemeClr val="tx1"/>
                </a:solidFill>
                <a:latin typeface="+mj-lt"/>
              </a:rPr>
              <a:t>Action </a:t>
            </a:r>
          </a:p>
          <a:p>
            <a:pPr>
              <a:buNone/>
            </a:pPr>
            <a:r>
              <a:rPr lang="en-GB" sz="1400" dirty="0">
                <a:solidFill>
                  <a:schemeClr val="tx1"/>
                </a:solidFill>
                <a:latin typeface="+mj-lt"/>
              </a:rPr>
              <a:t>Acting individually, splenius cervicis laterally flexes and slightly rotates the neck to the same side. Acting together the muscles extend the neck</a:t>
            </a:r>
          </a:p>
        </p:txBody>
      </p:sp>
      <p:pic>
        <p:nvPicPr>
          <p:cNvPr id="31746" name="Picture 2" descr="D:\Swansea University Work\Anatomy Pictures\Primal Pictures\Thoracic Spine\Myology\Splenius cervicis.png"/>
          <p:cNvPicPr>
            <a:picLocks noChangeAspect="1" noChangeArrowheads="1"/>
          </p:cNvPicPr>
          <p:nvPr/>
        </p:nvPicPr>
        <p:blipFill>
          <a:blip r:embed="rId2" cstate="print"/>
          <a:srcRect/>
          <a:stretch>
            <a:fillRect/>
          </a:stretch>
        </p:blipFill>
        <p:spPr bwMode="auto">
          <a:xfrm>
            <a:off x="7392988" y="1376772"/>
            <a:ext cx="4104456" cy="410445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5235" y="0"/>
            <a:ext cx="8534400" cy="1507067"/>
          </a:xfrm>
        </p:spPr>
        <p:txBody>
          <a:bodyPr>
            <a:normAutofit/>
          </a:bodyPr>
          <a:lstStyle/>
          <a:p>
            <a:pPr algn="ctr"/>
            <a:r>
              <a:rPr lang="en-GB" sz="3600" b="1" dirty="0"/>
              <a:t>Splenius Capitis</a:t>
            </a:r>
            <a:br>
              <a:rPr lang="en-GB" sz="3600" dirty="0"/>
            </a:br>
            <a:endParaRPr lang="en-GB" sz="3600" dirty="0"/>
          </a:p>
        </p:txBody>
      </p:sp>
      <p:sp>
        <p:nvSpPr>
          <p:cNvPr id="3" name="Content Placeholder 2"/>
          <p:cNvSpPr>
            <a:spLocks noGrp="1"/>
          </p:cNvSpPr>
          <p:nvPr>
            <p:ph idx="1"/>
          </p:nvPr>
        </p:nvSpPr>
        <p:spPr>
          <a:xfrm>
            <a:off x="331154" y="1069206"/>
            <a:ext cx="5764846" cy="5365969"/>
          </a:xfrm>
        </p:spPr>
        <p:txBody>
          <a:bodyPr>
            <a:normAutofit fontScale="70000" lnSpcReduction="20000"/>
          </a:bodyPr>
          <a:lstStyle/>
          <a:p>
            <a:pPr>
              <a:buNone/>
            </a:pPr>
            <a:r>
              <a:rPr lang="en-GB" b="1" dirty="0">
                <a:solidFill>
                  <a:schemeClr val="tx1"/>
                </a:solidFill>
                <a:latin typeface="+mj-lt"/>
              </a:rPr>
              <a:t>Splenius capitis</a:t>
            </a:r>
            <a:endParaRPr lang="en-GB" dirty="0">
              <a:solidFill>
                <a:schemeClr val="tx1"/>
              </a:solidFill>
              <a:latin typeface="+mj-lt"/>
            </a:endParaRPr>
          </a:p>
          <a:p>
            <a:pPr>
              <a:buNone/>
            </a:pPr>
            <a:r>
              <a:rPr lang="en-GB" dirty="0">
                <a:solidFill>
                  <a:schemeClr val="tx1"/>
                </a:solidFill>
                <a:latin typeface="+mj-lt"/>
              </a:rPr>
              <a:t>Splenius capitis forms part of the floor of the posterior triangle of the neck, above and behind levator scapulae; it is deep to the </a:t>
            </a:r>
            <a:r>
              <a:rPr lang="en-GB" dirty="0" err="1">
                <a:solidFill>
                  <a:schemeClr val="tx1"/>
                </a:solidFill>
                <a:latin typeface="+mj-lt"/>
              </a:rPr>
              <a:t>rhomboideus</a:t>
            </a:r>
            <a:r>
              <a:rPr lang="en-GB" dirty="0">
                <a:solidFill>
                  <a:schemeClr val="tx1"/>
                </a:solidFill>
                <a:latin typeface="+mj-lt"/>
              </a:rPr>
              <a:t> and trapezius. </a:t>
            </a:r>
          </a:p>
          <a:p>
            <a:pPr>
              <a:buNone/>
            </a:pPr>
            <a:r>
              <a:rPr lang="en-GB" b="1" dirty="0">
                <a:solidFill>
                  <a:schemeClr val="tx1"/>
                </a:solidFill>
                <a:latin typeface="+mj-lt"/>
              </a:rPr>
              <a:t>Proximal Attachment </a:t>
            </a:r>
          </a:p>
          <a:p>
            <a:pPr>
              <a:buNone/>
            </a:pPr>
            <a:r>
              <a:rPr lang="en-GB" dirty="0">
                <a:solidFill>
                  <a:schemeClr val="tx1"/>
                </a:solidFill>
                <a:latin typeface="+mj-lt"/>
              </a:rPr>
              <a:t>It is attached proximally to the lower half of the ligamentum nuchae, spinous processes of C7 to T4 and intervening supraspinous ligaments. </a:t>
            </a:r>
          </a:p>
          <a:p>
            <a:pPr>
              <a:buNone/>
            </a:pPr>
            <a:r>
              <a:rPr lang="en-GB" b="1" dirty="0">
                <a:solidFill>
                  <a:schemeClr val="tx1"/>
                </a:solidFill>
                <a:latin typeface="+mj-lt"/>
              </a:rPr>
              <a:t>Distal Attachment </a:t>
            </a:r>
          </a:p>
          <a:p>
            <a:pPr>
              <a:buNone/>
            </a:pPr>
            <a:r>
              <a:rPr lang="en-GB" dirty="0">
                <a:solidFill>
                  <a:schemeClr val="tx1"/>
                </a:solidFill>
                <a:latin typeface="+mj-lt"/>
              </a:rPr>
              <a:t>The muscle passes supero-laterally to attach to the mastoid process and occipital bone below the lateral third of the superior nuchal line deep to </a:t>
            </a:r>
            <a:r>
              <a:rPr lang="en-GB" dirty="0" err="1">
                <a:solidFill>
                  <a:schemeClr val="tx1"/>
                </a:solidFill>
                <a:latin typeface="+mj-lt"/>
              </a:rPr>
              <a:t>sternocleidomastoid</a:t>
            </a:r>
            <a:r>
              <a:rPr lang="en-GB" dirty="0">
                <a:solidFill>
                  <a:schemeClr val="tx1"/>
                </a:solidFill>
                <a:latin typeface="+mj-lt"/>
              </a:rPr>
              <a:t>. </a:t>
            </a:r>
          </a:p>
          <a:p>
            <a:pPr>
              <a:buNone/>
            </a:pPr>
            <a:r>
              <a:rPr lang="en-GB" b="1" dirty="0">
                <a:solidFill>
                  <a:schemeClr val="tx1"/>
                </a:solidFill>
                <a:latin typeface="+mj-lt"/>
              </a:rPr>
              <a:t>Nerve Supply </a:t>
            </a:r>
          </a:p>
          <a:p>
            <a:pPr>
              <a:buNone/>
            </a:pPr>
            <a:r>
              <a:rPr lang="en-GB" dirty="0">
                <a:solidFill>
                  <a:schemeClr val="tx1"/>
                </a:solidFill>
                <a:latin typeface="+mj-lt"/>
              </a:rPr>
              <a:t>Lateral branches of the dorsal rami of C3 to C5. </a:t>
            </a:r>
          </a:p>
          <a:p>
            <a:pPr>
              <a:buNone/>
            </a:pPr>
            <a:r>
              <a:rPr lang="en-GB" b="1" dirty="0">
                <a:solidFill>
                  <a:schemeClr val="tx1"/>
                </a:solidFill>
                <a:latin typeface="+mj-lt"/>
              </a:rPr>
              <a:t>Action </a:t>
            </a:r>
          </a:p>
          <a:p>
            <a:pPr>
              <a:buNone/>
            </a:pPr>
            <a:r>
              <a:rPr lang="en-GB" dirty="0">
                <a:solidFill>
                  <a:schemeClr val="tx1"/>
                </a:solidFill>
                <a:latin typeface="+mj-lt"/>
              </a:rPr>
              <a:t>Working individually it extends the head and neck, accompanied by lateral flexion of the neck and rotation of the face to the same side. Pure extension is achieved when both muscles act together. </a:t>
            </a:r>
          </a:p>
          <a:p>
            <a:pPr>
              <a:buNone/>
            </a:pPr>
            <a:endParaRPr lang="en-GB" dirty="0">
              <a:solidFill>
                <a:schemeClr val="tx1"/>
              </a:solidFill>
              <a:latin typeface="+mj-lt"/>
            </a:endParaRPr>
          </a:p>
        </p:txBody>
      </p:sp>
      <p:pic>
        <p:nvPicPr>
          <p:cNvPr id="32770" name="Picture 2" descr="D:\Swansea University Work\Anatomy Pictures\Primal Pictures\Thoracic Spine\Myology\Splenius capitis.png"/>
          <p:cNvPicPr>
            <a:picLocks noChangeAspect="1" noChangeArrowheads="1"/>
          </p:cNvPicPr>
          <p:nvPr/>
        </p:nvPicPr>
        <p:blipFill>
          <a:blip r:embed="rId2" cstate="print"/>
          <a:srcRect/>
          <a:stretch>
            <a:fillRect/>
          </a:stretch>
        </p:blipFill>
        <p:spPr bwMode="auto">
          <a:xfrm>
            <a:off x="7319784" y="863601"/>
            <a:ext cx="4320480" cy="432048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66" y="176589"/>
            <a:ext cx="8534400" cy="1507067"/>
          </a:xfrm>
        </p:spPr>
        <p:txBody>
          <a:bodyPr>
            <a:normAutofit/>
          </a:bodyPr>
          <a:lstStyle/>
          <a:p>
            <a:pPr algn="ctr"/>
            <a:r>
              <a:rPr lang="en-GB" sz="4000" b="1" dirty="0"/>
              <a:t>Serratus Posterior Superior</a:t>
            </a:r>
            <a:br>
              <a:rPr lang="en-GB" sz="5400" dirty="0"/>
            </a:br>
            <a:endParaRPr lang="en-GB" dirty="0"/>
          </a:p>
        </p:txBody>
      </p:sp>
      <p:sp>
        <p:nvSpPr>
          <p:cNvPr id="3" name="Content Placeholder 2"/>
          <p:cNvSpPr>
            <a:spLocks noGrp="1"/>
          </p:cNvSpPr>
          <p:nvPr>
            <p:ph idx="1"/>
          </p:nvPr>
        </p:nvSpPr>
        <p:spPr>
          <a:xfrm>
            <a:off x="248652" y="1096706"/>
            <a:ext cx="6186523" cy="5386595"/>
          </a:xfrm>
        </p:spPr>
        <p:txBody>
          <a:bodyPr>
            <a:normAutofit fontScale="77500" lnSpcReduction="20000"/>
          </a:bodyPr>
          <a:lstStyle/>
          <a:p>
            <a:pPr>
              <a:buNone/>
            </a:pPr>
            <a:r>
              <a:rPr lang="en-GB" sz="2200" b="1" dirty="0">
                <a:solidFill>
                  <a:schemeClr val="tx1"/>
                </a:solidFill>
                <a:latin typeface="+mj-lt"/>
              </a:rPr>
              <a:t>Serratus posterior: superior</a:t>
            </a:r>
            <a:endParaRPr lang="en-GB" sz="2200" dirty="0">
              <a:solidFill>
                <a:schemeClr val="tx1"/>
              </a:solidFill>
              <a:latin typeface="+mj-lt"/>
            </a:endParaRPr>
          </a:p>
          <a:p>
            <a:pPr>
              <a:buNone/>
            </a:pPr>
            <a:r>
              <a:rPr lang="en-GB" sz="2200" dirty="0">
                <a:solidFill>
                  <a:schemeClr val="tx1"/>
                </a:solidFill>
                <a:latin typeface="+mj-lt"/>
              </a:rPr>
              <a:t>Serratus posterior superior is a thin, quadrilateral muscle lying deep to the </a:t>
            </a:r>
            <a:r>
              <a:rPr lang="en-GB" sz="2200" dirty="0" err="1">
                <a:solidFill>
                  <a:schemeClr val="tx1"/>
                </a:solidFill>
                <a:latin typeface="+mj-lt"/>
              </a:rPr>
              <a:t>rhomboideus</a:t>
            </a:r>
            <a:r>
              <a:rPr lang="en-GB" sz="2200" dirty="0">
                <a:solidFill>
                  <a:schemeClr val="tx1"/>
                </a:solidFill>
                <a:latin typeface="+mj-lt"/>
              </a:rPr>
              <a:t> and superficial to the </a:t>
            </a:r>
            <a:r>
              <a:rPr lang="en-GB" sz="2200" dirty="0" err="1">
                <a:solidFill>
                  <a:schemeClr val="tx1"/>
                </a:solidFill>
                <a:latin typeface="+mj-lt"/>
              </a:rPr>
              <a:t>thoracolumbar</a:t>
            </a:r>
            <a:r>
              <a:rPr lang="en-GB" sz="2200" dirty="0">
                <a:solidFill>
                  <a:schemeClr val="tx1"/>
                </a:solidFill>
                <a:latin typeface="+mj-lt"/>
              </a:rPr>
              <a:t> fascia. </a:t>
            </a:r>
          </a:p>
          <a:p>
            <a:pPr>
              <a:buNone/>
            </a:pPr>
            <a:r>
              <a:rPr lang="en-GB" sz="2200" b="1" dirty="0">
                <a:solidFill>
                  <a:schemeClr val="tx1"/>
                </a:solidFill>
                <a:latin typeface="+mj-lt"/>
              </a:rPr>
              <a:t>Proximal Attachment </a:t>
            </a:r>
          </a:p>
          <a:p>
            <a:pPr>
              <a:buNone/>
            </a:pPr>
            <a:r>
              <a:rPr lang="en-GB" sz="2200" dirty="0">
                <a:solidFill>
                  <a:schemeClr val="tx1"/>
                </a:solidFill>
                <a:latin typeface="+mj-lt"/>
              </a:rPr>
              <a:t>It arises from the lower part of the ligamentum nuchae, the spinous processes of C7 to T3 and the intervening supraspinous ligaments. </a:t>
            </a:r>
          </a:p>
          <a:p>
            <a:pPr>
              <a:buNone/>
            </a:pPr>
            <a:r>
              <a:rPr lang="en-GB" sz="2200" b="1" dirty="0">
                <a:solidFill>
                  <a:schemeClr val="tx1"/>
                </a:solidFill>
                <a:latin typeface="+mj-lt"/>
              </a:rPr>
              <a:t>Distal Attachment </a:t>
            </a:r>
          </a:p>
          <a:p>
            <a:pPr>
              <a:buNone/>
            </a:pPr>
            <a:r>
              <a:rPr lang="en-GB" sz="2200" dirty="0">
                <a:solidFill>
                  <a:schemeClr val="tx1"/>
                </a:solidFill>
                <a:latin typeface="+mj-lt"/>
              </a:rPr>
              <a:t>It descends </a:t>
            </a:r>
            <a:r>
              <a:rPr lang="en-GB" sz="2200" dirty="0" err="1">
                <a:solidFill>
                  <a:schemeClr val="tx1"/>
                </a:solidFill>
                <a:latin typeface="+mj-lt"/>
              </a:rPr>
              <a:t>infero</a:t>
            </a:r>
            <a:r>
              <a:rPr lang="en-GB" sz="2200" dirty="0">
                <a:solidFill>
                  <a:schemeClr val="tx1"/>
                </a:solidFill>
                <a:latin typeface="+mj-lt"/>
              </a:rPr>
              <a:t>-laterally ending in four digitations, which attach to the upper borders and external surfaces of the second to the fifth rib lateral to the angle. </a:t>
            </a:r>
          </a:p>
          <a:p>
            <a:pPr>
              <a:buNone/>
            </a:pPr>
            <a:r>
              <a:rPr lang="en-GB" sz="2200" b="1" dirty="0">
                <a:solidFill>
                  <a:schemeClr val="tx1"/>
                </a:solidFill>
                <a:latin typeface="+mj-lt"/>
              </a:rPr>
              <a:t>Nerve Supply </a:t>
            </a:r>
          </a:p>
          <a:p>
            <a:pPr>
              <a:buNone/>
            </a:pPr>
            <a:r>
              <a:rPr lang="en-GB" sz="2200" dirty="0">
                <a:solidFill>
                  <a:schemeClr val="tx1"/>
                </a:solidFill>
                <a:latin typeface="+mj-lt"/>
              </a:rPr>
              <a:t>Serratus posterior superior is supplied by the second to fifth </a:t>
            </a:r>
            <a:r>
              <a:rPr lang="en-GB" sz="2200" dirty="0" err="1">
                <a:solidFill>
                  <a:schemeClr val="tx1"/>
                </a:solidFill>
                <a:latin typeface="+mj-lt"/>
              </a:rPr>
              <a:t>intercostal</a:t>
            </a:r>
            <a:r>
              <a:rPr lang="en-GB" sz="2200" dirty="0">
                <a:solidFill>
                  <a:schemeClr val="tx1"/>
                </a:solidFill>
                <a:latin typeface="+mj-lt"/>
              </a:rPr>
              <a:t> nerves. </a:t>
            </a:r>
          </a:p>
          <a:p>
            <a:pPr>
              <a:buNone/>
            </a:pPr>
            <a:r>
              <a:rPr lang="en-GB" sz="2200" dirty="0">
                <a:solidFill>
                  <a:schemeClr val="tx1"/>
                </a:solidFill>
                <a:latin typeface="+mj-lt"/>
              </a:rPr>
              <a:t> </a:t>
            </a:r>
            <a:r>
              <a:rPr lang="en-GB" sz="2200" b="1" dirty="0">
                <a:solidFill>
                  <a:schemeClr val="tx1"/>
                </a:solidFill>
                <a:latin typeface="+mj-lt"/>
              </a:rPr>
              <a:t>Action </a:t>
            </a:r>
          </a:p>
          <a:p>
            <a:pPr>
              <a:buNone/>
            </a:pPr>
            <a:r>
              <a:rPr lang="en-GB" sz="2200" dirty="0">
                <a:solidFill>
                  <a:schemeClr val="tx1"/>
                </a:solidFill>
                <a:latin typeface="+mj-lt"/>
              </a:rPr>
              <a:t>Serratus posterior superior elevates the ribs</a:t>
            </a:r>
          </a:p>
          <a:p>
            <a:pPr>
              <a:buNone/>
            </a:pPr>
            <a:endParaRPr lang="en-GB" dirty="0">
              <a:solidFill>
                <a:schemeClr val="tx1"/>
              </a:solidFill>
            </a:endParaRPr>
          </a:p>
        </p:txBody>
      </p:sp>
      <p:pic>
        <p:nvPicPr>
          <p:cNvPr id="33794" name="Picture 2" descr="D:\Swansea University Work\Anatomy Pictures\Primal Pictures\Thoracic Spine\Myology\Serratus posterior_ superior.png"/>
          <p:cNvPicPr>
            <a:picLocks noChangeAspect="1" noChangeArrowheads="1"/>
          </p:cNvPicPr>
          <p:nvPr/>
        </p:nvPicPr>
        <p:blipFill>
          <a:blip r:embed="rId2" cstate="print"/>
          <a:srcRect/>
          <a:stretch>
            <a:fillRect/>
          </a:stretch>
        </p:blipFill>
        <p:spPr bwMode="auto">
          <a:xfrm>
            <a:off x="7068394" y="991709"/>
            <a:ext cx="4439394" cy="4439394"/>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828" y="0"/>
            <a:ext cx="8534400" cy="1507067"/>
          </a:xfrm>
        </p:spPr>
        <p:txBody>
          <a:bodyPr>
            <a:normAutofit/>
          </a:bodyPr>
          <a:lstStyle/>
          <a:p>
            <a:pPr algn="ctr"/>
            <a:r>
              <a:rPr lang="en-GB" sz="3600" b="1" dirty="0"/>
              <a:t>Serratus Posterior Inferior</a:t>
            </a:r>
            <a:br>
              <a:rPr lang="en-GB" sz="3600" dirty="0"/>
            </a:br>
            <a:endParaRPr lang="en-GB" sz="3600" dirty="0"/>
          </a:p>
        </p:txBody>
      </p:sp>
      <p:sp>
        <p:nvSpPr>
          <p:cNvPr id="3" name="Content Placeholder 2"/>
          <p:cNvSpPr>
            <a:spLocks noGrp="1"/>
          </p:cNvSpPr>
          <p:nvPr>
            <p:ph idx="1"/>
          </p:nvPr>
        </p:nvSpPr>
        <p:spPr>
          <a:xfrm>
            <a:off x="372405" y="1110458"/>
            <a:ext cx="5801513" cy="5304092"/>
          </a:xfrm>
        </p:spPr>
        <p:txBody>
          <a:bodyPr>
            <a:normAutofit fontScale="77500" lnSpcReduction="20000"/>
          </a:bodyPr>
          <a:lstStyle/>
          <a:p>
            <a:pPr>
              <a:buNone/>
            </a:pPr>
            <a:r>
              <a:rPr lang="en-GB" sz="2200" b="1" dirty="0">
                <a:solidFill>
                  <a:schemeClr val="tx1"/>
                </a:solidFill>
                <a:latin typeface="+mj-lt"/>
              </a:rPr>
              <a:t>Serratus posterior: inferior</a:t>
            </a:r>
            <a:endParaRPr lang="en-GB" sz="2200" dirty="0">
              <a:solidFill>
                <a:schemeClr val="tx1"/>
              </a:solidFill>
              <a:latin typeface="+mj-lt"/>
            </a:endParaRPr>
          </a:p>
          <a:p>
            <a:pPr>
              <a:buNone/>
            </a:pPr>
            <a:r>
              <a:rPr lang="en-GB" sz="2200" dirty="0">
                <a:solidFill>
                  <a:schemeClr val="tx1"/>
                </a:solidFill>
                <a:latin typeface="+mj-lt"/>
              </a:rPr>
              <a:t>Serratus posterior inferior is a thin, irregular quadrilateral muscle deep to latissimus at the junction of the thoracic and lumbar regions. </a:t>
            </a:r>
          </a:p>
          <a:p>
            <a:pPr>
              <a:buNone/>
            </a:pPr>
            <a:r>
              <a:rPr lang="en-GB" sz="2200" b="1" dirty="0">
                <a:solidFill>
                  <a:schemeClr val="tx1"/>
                </a:solidFill>
                <a:latin typeface="+mj-lt"/>
              </a:rPr>
              <a:t>Proximal Attachment </a:t>
            </a:r>
          </a:p>
          <a:p>
            <a:pPr>
              <a:buNone/>
            </a:pPr>
            <a:r>
              <a:rPr lang="en-GB" sz="2200" dirty="0">
                <a:solidFill>
                  <a:schemeClr val="tx1"/>
                </a:solidFill>
                <a:latin typeface="+mj-lt"/>
              </a:rPr>
              <a:t>It arises by a thin </a:t>
            </a:r>
            <a:r>
              <a:rPr lang="en-GB" sz="2200" dirty="0" err="1">
                <a:solidFill>
                  <a:schemeClr val="tx1"/>
                </a:solidFill>
                <a:latin typeface="+mj-lt"/>
              </a:rPr>
              <a:t>aponeurosis</a:t>
            </a:r>
            <a:r>
              <a:rPr lang="en-GB" sz="2200" dirty="0">
                <a:solidFill>
                  <a:schemeClr val="tx1"/>
                </a:solidFill>
                <a:latin typeface="+mj-lt"/>
              </a:rPr>
              <a:t>, which blends with the lumbar part of the </a:t>
            </a:r>
            <a:r>
              <a:rPr lang="en-GB" sz="2200" dirty="0" err="1">
                <a:solidFill>
                  <a:schemeClr val="tx1"/>
                </a:solidFill>
                <a:latin typeface="+mj-lt"/>
              </a:rPr>
              <a:t>thoracolumbar</a:t>
            </a:r>
            <a:r>
              <a:rPr lang="en-GB" sz="2200" dirty="0">
                <a:solidFill>
                  <a:schemeClr val="tx1"/>
                </a:solidFill>
                <a:latin typeface="+mj-lt"/>
              </a:rPr>
              <a:t> fascia, from the spinous processes of T11 to L2/L3 and the intervening supraspinous ligaments. </a:t>
            </a:r>
          </a:p>
          <a:p>
            <a:pPr>
              <a:buNone/>
            </a:pPr>
            <a:r>
              <a:rPr lang="en-GB" sz="2200" b="1" dirty="0">
                <a:solidFill>
                  <a:schemeClr val="tx1"/>
                </a:solidFill>
                <a:latin typeface="+mj-lt"/>
              </a:rPr>
              <a:t>Distal Attachment </a:t>
            </a:r>
          </a:p>
          <a:p>
            <a:pPr>
              <a:buNone/>
            </a:pPr>
            <a:r>
              <a:rPr lang="en-GB" sz="2200" dirty="0">
                <a:solidFill>
                  <a:schemeClr val="tx1"/>
                </a:solidFill>
                <a:latin typeface="+mj-lt"/>
              </a:rPr>
              <a:t>It ascends supero-medially ending as four digitations, which attach to the inferior borders and external surfaces of the ninth to twelfth ribs, lateral to their angle. </a:t>
            </a:r>
          </a:p>
          <a:p>
            <a:pPr>
              <a:buNone/>
            </a:pPr>
            <a:r>
              <a:rPr lang="en-GB" sz="2200" b="1" dirty="0">
                <a:solidFill>
                  <a:schemeClr val="tx1"/>
                </a:solidFill>
                <a:latin typeface="+mj-lt"/>
              </a:rPr>
              <a:t>Nerve Supply </a:t>
            </a:r>
          </a:p>
          <a:p>
            <a:pPr>
              <a:buNone/>
            </a:pPr>
            <a:r>
              <a:rPr lang="en-GB" sz="2200" dirty="0">
                <a:solidFill>
                  <a:schemeClr val="tx1"/>
                </a:solidFill>
                <a:latin typeface="+mj-lt"/>
              </a:rPr>
              <a:t>It is supplied by the ventral rami of T9 to T12. </a:t>
            </a:r>
          </a:p>
          <a:p>
            <a:pPr>
              <a:buNone/>
            </a:pPr>
            <a:r>
              <a:rPr lang="en-GB" sz="2200" dirty="0">
                <a:solidFill>
                  <a:schemeClr val="tx1"/>
                </a:solidFill>
                <a:latin typeface="+mj-lt"/>
              </a:rPr>
              <a:t> </a:t>
            </a:r>
            <a:r>
              <a:rPr lang="en-GB" sz="2200" b="1" dirty="0">
                <a:solidFill>
                  <a:schemeClr val="tx1"/>
                </a:solidFill>
                <a:latin typeface="+mj-lt"/>
              </a:rPr>
              <a:t>Action </a:t>
            </a:r>
          </a:p>
          <a:p>
            <a:pPr>
              <a:buNone/>
            </a:pPr>
            <a:r>
              <a:rPr lang="en-GB" sz="2200" dirty="0">
                <a:solidFill>
                  <a:schemeClr val="tx1"/>
                </a:solidFill>
                <a:latin typeface="+mj-lt"/>
              </a:rPr>
              <a:t>Serratus posterior inferior pulls the ribs downwards and backwards. </a:t>
            </a:r>
          </a:p>
          <a:p>
            <a:endParaRPr lang="en-GB" dirty="0">
              <a:solidFill>
                <a:schemeClr val="tx1"/>
              </a:solidFill>
            </a:endParaRPr>
          </a:p>
        </p:txBody>
      </p:sp>
      <p:pic>
        <p:nvPicPr>
          <p:cNvPr id="34818" name="Picture 2" descr="D:\Swansea University Work\Anatomy Pictures\Primal Pictures\Thoracic Spine\Myology\Serratus posterior_ inferior.png"/>
          <p:cNvPicPr>
            <a:picLocks noChangeAspect="1" noChangeArrowheads="1"/>
          </p:cNvPicPr>
          <p:nvPr/>
        </p:nvPicPr>
        <p:blipFill>
          <a:blip r:embed="rId2" cstate="print"/>
          <a:srcRect/>
          <a:stretch>
            <a:fillRect/>
          </a:stretch>
        </p:blipFill>
        <p:spPr bwMode="auto">
          <a:xfrm>
            <a:off x="7172148" y="1015162"/>
            <a:ext cx="4392488" cy="4392488"/>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4597" y="135338"/>
            <a:ext cx="8534400" cy="1507067"/>
          </a:xfrm>
        </p:spPr>
        <p:txBody>
          <a:bodyPr>
            <a:normAutofit/>
          </a:bodyPr>
          <a:lstStyle/>
          <a:p>
            <a:pPr algn="ctr"/>
            <a:r>
              <a:rPr lang="en-GB" sz="3600" b="1" dirty="0" err="1"/>
              <a:t>Rhomboideus</a:t>
            </a:r>
            <a:r>
              <a:rPr lang="en-GB" sz="3600" b="1" dirty="0"/>
              <a:t> Minor</a:t>
            </a:r>
            <a:br>
              <a:rPr lang="en-GB" sz="3600" dirty="0"/>
            </a:br>
            <a:endParaRPr lang="en-GB" sz="3600" dirty="0"/>
          </a:p>
        </p:txBody>
      </p:sp>
      <p:sp>
        <p:nvSpPr>
          <p:cNvPr id="3" name="Content Placeholder 2"/>
          <p:cNvSpPr>
            <a:spLocks noGrp="1"/>
          </p:cNvSpPr>
          <p:nvPr>
            <p:ph idx="1"/>
          </p:nvPr>
        </p:nvSpPr>
        <p:spPr>
          <a:xfrm>
            <a:off x="310529" y="1048580"/>
            <a:ext cx="6062770" cy="5620351"/>
          </a:xfrm>
        </p:spPr>
        <p:txBody>
          <a:bodyPr>
            <a:normAutofit fontScale="70000" lnSpcReduction="20000"/>
          </a:bodyPr>
          <a:lstStyle/>
          <a:p>
            <a:pPr>
              <a:buNone/>
            </a:pPr>
            <a:r>
              <a:rPr lang="en-GB" b="1" dirty="0" err="1">
                <a:solidFill>
                  <a:schemeClr val="tx1"/>
                </a:solidFill>
                <a:latin typeface="+mj-lt"/>
              </a:rPr>
              <a:t>Rhomboideus</a:t>
            </a:r>
            <a:r>
              <a:rPr lang="en-GB" b="1" dirty="0">
                <a:solidFill>
                  <a:schemeClr val="tx1"/>
                </a:solidFill>
                <a:latin typeface="+mj-lt"/>
              </a:rPr>
              <a:t> minor</a:t>
            </a:r>
            <a:endParaRPr lang="en-GB" dirty="0">
              <a:solidFill>
                <a:schemeClr val="tx1"/>
              </a:solidFill>
              <a:latin typeface="+mj-lt"/>
            </a:endParaRPr>
          </a:p>
          <a:p>
            <a:pPr>
              <a:buNone/>
            </a:pPr>
            <a:r>
              <a:rPr lang="en-GB" dirty="0" err="1">
                <a:solidFill>
                  <a:schemeClr val="tx1"/>
                </a:solidFill>
                <a:latin typeface="+mj-lt"/>
              </a:rPr>
              <a:t>Rhomboideus</a:t>
            </a:r>
            <a:r>
              <a:rPr lang="en-GB" dirty="0">
                <a:solidFill>
                  <a:schemeClr val="tx1"/>
                </a:solidFill>
                <a:latin typeface="+mj-lt"/>
              </a:rPr>
              <a:t> minor is a small quadrilateral muscle, which lies between </a:t>
            </a:r>
            <a:r>
              <a:rPr lang="en-GB" dirty="0" err="1">
                <a:solidFill>
                  <a:schemeClr val="tx1"/>
                </a:solidFill>
                <a:latin typeface="+mj-lt"/>
              </a:rPr>
              <a:t>rhomboideus</a:t>
            </a:r>
            <a:r>
              <a:rPr lang="en-GB" dirty="0">
                <a:solidFill>
                  <a:schemeClr val="tx1"/>
                </a:solidFill>
                <a:latin typeface="+mj-lt"/>
              </a:rPr>
              <a:t> major inferiorly and levator scapulae superiorly in the posterior neck and chest wall, superficial to the long back muscles and deep to trapezius. </a:t>
            </a:r>
          </a:p>
          <a:p>
            <a:pPr>
              <a:buNone/>
            </a:pPr>
            <a:r>
              <a:rPr lang="en-GB" dirty="0">
                <a:solidFill>
                  <a:schemeClr val="tx1"/>
                </a:solidFill>
                <a:latin typeface="+mj-lt"/>
              </a:rPr>
              <a:t> </a:t>
            </a:r>
            <a:r>
              <a:rPr lang="en-GB" b="1" dirty="0">
                <a:solidFill>
                  <a:schemeClr val="tx1"/>
                </a:solidFill>
                <a:latin typeface="+mj-lt"/>
              </a:rPr>
              <a:t>Proximal Attachment </a:t>
            </a:r>
          </a:p>
          <a:p>
            <a:pPr>
              <a:buNone/>
            </a:pPr>
            <a:r>
              <a:rPr lang="en-GB" dirty="0">
                <a:solidFill>
                  <a:schemeClr val="tx1"/>
                </a:solidFill>
                <a:latin typeface="+mj-lt"/>
              </a:rPr>
              <a:t>It arises from the lower part of the ligamentum nuchae, the spinous processes of C7 and T1 and intervening supraspinous ligament. </a:t>
            </a:r>
          </a:p>
          <a:p>
            <a:pPr>
              <a:buNone/>
            </a:pPr>
            <a:r>
              <a:rPr lang="en-GB" b="1" dirty="0">
                <a:solidFill>
                  <a:schemeClr val="tx1"/>
                </a:solidFill>
                <a:latin typeface="+mj-lt"/>
              </a:rPr>
              <a:t> Distal Attachment </a:t>
            </a:r>
          </a:p>
          <a:p>
            <a:pPr>
              <a:buNone/>
            </a:pPr>
            <a:r>
              <a:rPr lang="en-GB" dirty="0">
                <a:solidFill>
                  <a:schemeClr val="tx1"/>
                </a:solidFill>
                <a:latin typeface="+mj-lt"/>
              </a:rPr>
              <a:t>The </a:t>
            </a:r>
            <a:r>
              <a:rPr lang="en-GB" dirty="0" err="1">
                <a:solidFill>
                  <a:schemeClr val="tx1"/>
                </a:solidFill>
                <a:latin typeface="+mj-lt"/>
              </a:rPr>
              <a:t>fibers</a:t>
            </a:r>
            <a:r>
              <a:rPr lang="en-GB" dirty="0">
                <a:solidFill>
                  <a:schemeClr val="tx1"/>
                </a:solidFill>
                <a:latin typeface="+mj-lt"/>
              </a:rPr>
              <a:t> pass obliquely </a:t>
            </a:r>
            <a:r>
              <a:rPr lang="en-GB" dirty="0" err="1">
                <a:solidFill>
                  <a:schemeClr val="tx1"/>
                </a:solidFill>
                <a:latin typeface="+mj-lt"/>
              </a:rPr>
              <a:t>infero</a:t>
            </a:r>
            <a:r>
              <a:rPr lang="en-GB" dirty="0">
                <a:solidFill>
                  <a:schemeClr val="tx1"/>
                </a:solidFill>
                <a:latin typeface="+mj-lt"/>
              </a:rPr>
              <a:t>-laterally to attach to the smooth triangular surface at the medial end of the scapular spine by anterior and posterior layers, which enclose the inferior border of levator scapulae. The anterior layer is wide and strong, extending medial to and below levator scapulae, while the posterior layer attaches to the rim of the triangular surface behind and below levator scapulae. </a:t>
            </a:r>
          </a:p>
          <a:p>
            <a:pPr>
              <a:buNone/>
            </a:pPr>
            <a:r>
              <a:rPr lang="en-GB" b="1" dirty="0">
                <a:solidFill>
                  <a:schemeClr val="tx1"/>
                </a:solidFill>
                <a:latin typeface="+mj-lt"/>
              </a:rPr>
              <a:t>Nerve Supply </a:t>
            </a:r>
          </a:p>
          <a:p>
            <a:pPr>
              <a:buNone/>
            </a:pPr>
            <a:r>
              <a:rPr lang="en-GB" dirty="0">
                <a:solidFill>
                  <a:schemeClr val="tx1"/>
                </a:solidFill>
                <a:latin typeface="+mj-lt"/>
              </a:rPr>
              <a:t>The dorsal scapular nerve, derived from C4 and C5, supplies </a:t>
            </a:r>
            <a:r>
              <a:rPr lang="en-GB" dirty="0" err="1">
                <a:solidFill>
                  <a:schemeClr val="tx1"/>
                </a:solidFill>
                <a:latin typeface="+mj-lt"/>
              </a:rPr>
              <a:t>rhomboideus</a:t>
            </a:r>
            <a:r>
              <a:rPr lang="en-GB" dirty="0">
                <a:solidFill>
                  <a:schemeClr val="tx1"/>
                </a:solidFill>
                <a:latin typeface="+mj-lt"/>
              </a:rPr>
              <a:t> minor. </a:t>
            </a:r>
          </a:p>
          <a:p>
            <a:pPr>
              <a:buNone/>
            </a:pPr>
            <a:r>
              <a:rPr lang="en-GB" dirty="0">
                <a:solidFill>
                  <a:schemeClr val="tx1"/>
                </a:solidFill>
                <a:latin typeface="+mj-lt"/>
              </a:rPr>
              <a:t> </a:t>
            </a:r>
            <a:r>
              <a:rPr lang="en-GB" b="1" dirty="0">
                <a:solidFill>
                  <a:schemeClr val="tx1"/>
                </a:solidFill>
                <a:latin typeface="+mj-lt"/>
              </a:rPr>
              <a:t>Action </a:t>
            </a:r>
          </a:p>
          <a:p>
            <a:pPr>
              <a:buNone/>
            </a:pPr>
            <a:r>
              <a:rPr lang="en-GB" dirty="0">
                <a:solidFill>
                  <a:schemeClr val="tx1"/>
                </a:solidFill>
                <a:latin typeface="+mj-lt"/>
              </a:rPr>
              <a:t>Together with </a:t>
            </a:r>
            <a:r>
              <a:rPr lang="en-GB" dirty="0" err="1">
                <a:solidFill>
                  <a:schemeClr val="tx1"/>
                </a:solidFill>
                <a:latin typeface="+mj-lt"/>
              </a:rPr>
              <a:t>rhomboideus</a:t>
            </a:r>
            <a:r>
              <a:rPr lang="en-GB" dirty="0">
                <a:solidFill>
                  <a:schemeClr val="tx1"/>
                </a:solidFill>
                <a:latin typeface="+mj-lt"/>
              </a:rPr>
              <a:t> major, levator scapulae and pectoralis minor it medial rotates the scapula; with </a:t>
            </a:r>
            <a:r>
              <a:rPr lang="en-GB" dirty="0" err="1">
                <a:solidFill>
                  <a:schemeClr val="tx1"/>
                </a:solidFill>
                <a:latin typeface="+mj-lt"/>
              </a:rPr>
              <a:t>rhomboideus</a:t>
            </a:r>
            <a:r>
              <a:rPr lang="en-GB" dirty="0">
                <a:solidFill>
                  <a:schemeClr val="tx1"/>
                </a:solidFill>
                <a:latin typeface="+mj-lt"/>
              </a:rPr>
              <a:t> major and trapezius it retracts the scapula.</a:t>
            </a:r>
          </a:p>
        </p:txBody>
      </p:sp>
      <p:pic>
        <p:nvPicPr>
          <p:cNvPr id="35842" name="Picture 2" descr="D:\Swansea University Work\Anatomy Pictures\Primal Pictures\Thoracic Spine\Myology\Rhomboideus minor.png"/>
          <p:cNvPicPr>
            <a:picLocks noChangeAspect="1" noChangeArrowheads="1"/>
          </p:cNvPicPr>
          <p:nvPr/>
        </p:nvPicPr>
        <p:blipFill>
          <a:blip r:embed="rId2" cstate="print"/>
          <a:srcRect/>
          <a:stretch>
            <a:fillRect/>
          </a:stretch>
        </p:blipFill>
        <p:spPr bwMode="auto">
          <a:xfrm>
            <a:off x="7392988" y="999176"/>
            <a:ext cx="4295378" cy="4295378"/>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7090" y="191953"/>
            <a:ext cx="8534400" cy="1507067"/>
          </a:xfrm>
        </p:spPr>
        <p:txBody>
          <a:bodyPr>
            <a:normAutofit/>
          </a:bodyPr>
          <a:lstStyle/>
          <a:p>
            <a:pPr algn="ctr"/>
            <a:r>
              <a:rPr lang="en-GB" sz="4000" b="1" dirty="0" err="1"/>
              <a:t>Rhomboideus</a:t>
            </a:r>
            <a:r>
              <a:rPr lang="en-GB" sz="4000" b="1" dirty="0"/>
              <a:t> Major</a:t>
            </a:r>
            <a:br>
              <a:rPr lang="en-GB" dirty="0"/>
            </a:br>
            <a:endParaRPr lang="en-GB" dirty="0"/>
          </a:p>
        </p:txBody>
      </p:sp>
      <p:sp>
        <p:nvSpPr>
          <p:cNvPr id="3" name="Content Placeholder 2"/>
          <p:cNvSpPr>
            <a:spLocks noGrp="1"/>
          </p:cNvSpPr>
          <p:nvPr>
            <p:ph idx="1"/>
          </p:nvPr>
        </p:nvSpPr>
        <p:spPr>
          <a:xfrm>
            <a:off x="283027" y="1275383"/>
            <a:ext cx="6179649" cy="5390664"/>
          </a:xfrm>
        </p:spPr>
        <p:txBody>
          <a:bodyPr>
            <a:normAutofit fontScale="70000" lnSpcReduction="20000"/>
          </a:bodyPr>
          <a:lstStyle/>
          <a:p>
            <a:pPr>
              <a:buNone/>
            </a:pPr>
            <a:r>
              <a:rPr lang="en-GB" b="1" dirty="0" err="1">
                <a:solidFill>
                  <a:schemeClr val="tx1"/>
                </a:solidFill>
                <a:latin typeface="+mj-lt"/>
              </a:rPr>
              <a:t>Rhomboideus</a:t>
            </a:r>
            <a:r>
              <a:rPr lang="en-GB" b="1" dirty="0">
                <a:solidFill>
                  <a:schemeClr val="tx1"/>
                </a:solidFill>
                <a:latin typeface="+mj-lt"/>
              </a:rPr>
              <a:t> major</a:t>
            </a:r>
            <a:endParaRPr lang="en-GB" dirty="0">
              <a:solidFill>
                <a:schemeClr val="tx1"/>
              </a:solidFill>
              <a:latin typeface="+mj-lt"/>
            </a:endParaRPr>
          </a:p>
          <a:p>
            <a:pPr>
              <a:buNone/>
            </a:pPr>
            <a:r>
              <a:rPr lang="en-GB" dirty="0" err="1">
                <a:solidFill>
                  <a:schemeClr val="tx1"/>
                </a:solidFill>
                <a:latin typeface="+mj-lt"/>
              </a:rPr>
              <a:t>Rhomboideus</a:t>
            </a:r>
            <a:r>
              <a:rPr lang="en-GB" dirty="0">
                <a:solidFill>
                  <a:schemeClr val="tx1"/>
                </a:solidFill>
                <a:latin typeface="+mj-lt"/>
              </a:rPr>
              <a:t> major is a quadrilateral sheet of muscle, which lies with </a:t>
            </a:r>
            <a:r>
              <a:rPr lang="en-GB" dirty="0" err="1">
                <a:solidFill>
                  <a:schemeClr val="tx1"/>
                </a:solidFill>
                <a:latin typeface="+mj-lt"/>
              </a:rPr>
              <a:t>rhomboideus</a:t>
            </a:r>
            <a:r>
              <a:rPr lang="en-GB" dirty="0">
                <a:solidFill>
                  <a:schemeClr val="tx1"/>
                </a:solidFill>
                <a:latin typeface="+mj-lt"/>
              </a:rPr>
              <a:t> minor and levator scapulae in the posterior neck and chest wall, superficial to the long back muscles and deep to trapezius, except at the Triangle of auscultation. </a:t>
            </a:r>
          </a:p>
          <a:p>
            <a:pPr>
              <a:buNone/>
            </a:pPr>
            <a:r>
              <a:rPr lang="en-GB" b="1" dirty="0">
                <a:solidFill>
                  <a:schemeClr val="tx1"/>
                </a:solidFill>
                <a:latin typeface="+mj-lt"/>
              </a:rPr>
              <a:t>Proximal Attachment </a:t>
            </a:r>
          </a:p>
          <a:p>
            <a:pPr>
              <a:buNone/>
            </a:pPr>
            <a:r>
              <a:rPr lang="en-GB" dirty="0">
                <a:solidFill>
                  <a:schemeClr val="tx1"/>
                </a:solidFill>
                <a:latin typeface="+mj-lt"/>
              </a:rPr>
              <a:t>It arises by tendinous </a:t>
            </a:r>
            <a:r>
              <a:rPr lang="en-GB" dirty="0" err="1">
                <a:solidFill>
                  <a:schemeClr val="tx1"/>
                </a:solidFill>
                <a:latin typeface="+mj-lt"/>
              </a:rPr>
              <a:t>fibers</a:t>
            </a:r>
            <a:r>
              <a:rPr lang="en-GB" dirty="0">
                <a:solidFill>
                  <a:schemeClr val="tx1"/>
                </a:solidFill>
                <a:latin typeface="+mj-lt"/>
              </a:rPr>
              <a:t> from the spinous processes and intervening supraspinous ligaments of T2 to T5. </a:t>
            </a:r>
          </a:p>
          <a:p>
            <a:pPr>
              <a:buNone/>
            </a:pPr>
            <a:r>
              <a:rPr lang="en-GB" b="1" dirty="0">
                <a:solidFill>
                  <a:schemeClr val="tx1"/>
                </a:solidFill>
                <a:latin typeface="+mj-lt"/>
              </a:rPr>
              <a:t>Distal Attachment </a:t>
            </a:r>
          </a:p>
          <a:p>
            <a:pPr>
              <a:buNone/>
            </a:pPr>
            <a:r>
              <a:rPr lang="en-GB" dirty="0">
                <a:solidFill>
                  <a:schemeClr val="tx1"/>
                </a:solidFill>
                <a:latin typeface="+mj-lt"/>
              </a:rPr>
              <a:t>It passes obliquely </a:t>
            </a:r>
            <a:r>
              <a:rPr lang="en-GB" dirty="0" err="1">
                <a:solidFill>
                  <a:schemeClr val="tx1"/>
                </a:solidFill>
                <a:latin typeface="+mj-lt"/>
              </a:rPr>
              <a:t>infero</a:t>
            </a:r>
            <a:r>
              <a:rPr lang="en-GB" dirty="0">
                <a:solidFill>
                  <a:schemeClr val="tx1"/>
                </a:solidFill>
                <a:latin typeface="+mj-lt"/>
              </a:rPr>
              <a:t>-laterally with most </a:t>
            </a:r>
            <a:r>
              <a:rPr lang="en-GB" dirty="0" err="1">
                <a:solidFill>
                  <a:schemeClr val="tx1"/>
                </a:solidFill>
                <a:latin typeface="+mj-lt"/>
              </a:rPr>
              <a:t>fibers</a:t>
            </a:r>
            <a:r>
              <a:rPr lang="en-GB" dirty="0">
                <a:solidFill>
                  <a:schemeClr val="tx1"/>
                </a:solidFill>
                <a:latin typeface="+mj-lt"/>
              </a:rPr>
              <a:t> ending in a tendinous band attaching to the medial border of the scapula by a thin membrane between the base of the spine and inferior angle: some muscular </a:t>
            </a:r>
            <a:r>
              <a:rPr lang="en-GB" dirty="0" err="1">
                <a:solidFill>
                  <a:schemeClr val="tx1"/>
                </a:solidFill>
                <a:latin typeface="+mj-lt"/>
              </a:rPr>
              <a:t>fibers</a:t>
            </a:r>
            <a:r>
              <a:rPr lang="en-GB" dirty="0">
                <a:solidFill>
                  <a:schemeClr val="tx1"/>
                </a:solidFill>
                <a:latin typeface="+mj-lt"/>
              </a:rPr>
              <a:t> may attach directly to the scapula. </a:t>
            </a:r>
          </a:p>
          <a:p>
            <a:pPr>
              <a:buNone/>
            </a:pPr>
            <a:r>
              <a:rPr lang="en-GB" b="1" dirty="0">
                <a:solidFill>
                  <a:schemeClr val="tx1"/>
                </a:solidFill>
                <a:latin typeface="+mj-lt"/>
              </a:rPr>
              <a:t>Nerve Supply </a:t>
            </a:r>
          </a:p>
          <a:p>
            <a:pPr>
              <a:buNone/>
            </a:pPr>
            <a:r>
              <a:rPr lang="en-GB" dirty="0">
                <a:solidFill>
                  <a:schemeClr val="tx1"/>
                </a:solidFill>
                <a:latin typeface="+mj-lt"/>
              </a:rPr>
              <a:t>The dorsal scapular nerve, derived from C4 and C5, supplies </a:t>
            </a:r>
            <a:r>
              <a:rPr lang="en-GB" dirty="0" err="1">
                <a:solidFill>
                  <a:schemeClr val="tx1"/>
                </a:solidFill>
                <a:latin typeface="+mj-lt"/>
              </a:rPr>
              <a:t>rhomboideus</a:t>
            </a:r>
            <a:r>
              <a:rPr lang="en-GB" dirty="0">
                <a:solidFill>
                  <a:schemeClr val="tx1"/>
                </a:solidFill>
                <a:latin typeface="+mj-lt"/>
              </a:rPr>
              <a:t> major. </a:t>
            </a:r>
          </a:p>
          <a:p>
            <a:pPr>
              <a:buNone/>
            </a:pPr>
            <a:r>
              <a:rPr lang="en-GB" b="1" dirty="0">
                <a:solidFill>
                  <a:schemeClr val="tx1"/>
                </a:solidFill>
                <a:latin typeface="+mj-lt"/>
              </a:rPr>
              <a:t> Action </a:t>
            </a:r>
          </a:p>
          <a:p>
            <a:pPr>
              <a:buNone/>
            </a:pPr>
            <a:r>
              <a:rPr lang="en-GB" dirty="0">
                <a:solidFill>
                  <a:schemeClr val="tx1"/>
                </a:solidFill>
                <a:latin typeface="+mj-lt"/>
              </a:rPr>
              <a:t>Together with </a:t>
            </a:r>
            <a:r>
              <a:rPr lang="en-GB" dirty="0" err="1">
                <a:solidFill>
                  <a:schemeClr val="tx1"/>
                </a:solidFill>
                <a:latin typeface="+mj-lt"/>
              </a:rPr>
              <a:t>rhomboideus</a:t>
            </a:r>
            <a:r>
              <a:rPr lang="en-GB" dirty="0">
                <a:solidFill>
                  <a:schemeClr val="tx1"/>
                </a:solidFill>
                <a:latin typeface="+mj-lt"/>
              </a:rPr>
              <a:t> minor, levator scapulae and pectoralis minor it medial rotates the scapula; with </a:t>
            </a:r>
            <a:r>
              <a:rPr lang="en-GB" dirty="0" err="1">
                <a:solidFill>
                  <a:schemeClr val="tx1"/>
                </a:solidFill>
                <a:latin typeface="+mj-lt"/>
              </a:rPr>
              <a:t>rhomboideus</a:t>
            </a:r>
            <a:r>
              <a:rPr lang="en-GB" dirty="0">
                <a:solidFill>
                  <a:schemeClr val="tx1"/>
                </a:solidFill>
                <a:latin typeface="+mj-lt"/>
              </a:rPr>
              <a:t> minor and trapezius it retracts the scapula. It also acts to stabilize the scapula when other muscle groups are active.</a:t>
            </a:r>
          </a:p>
          <a:p>
            <a:endParaRPr lang="en-GB" dirty="0">
              <a:solidFill>
                <a:schemeClr val="tx1"/>
              </a:solidFill>
            </a:endParaRPr>
          </a:p>
        </p:txBody>
      </p:sp>
      <p:pic>
        <p:nvPicPr>
          <p:cNvPr id="36866" name="Picture 2" descr="D:\Swansea University Work\Anatomy Pictures\Primal Pictures\Thoracic Spine\Myology\Rhomboideus major.png"/>
          <p:cNvPicPr>
            <a:picLocks noChangeAspect="1" noChangeArrowheads="1"/>
          </p:cNvPicPr>
          <p:nvPr/>
        </p:nvPicPr>
        <p:blipFill>
          <a:blip r:embed="rId2" cstate="print"/>
          <a:srcRect/>
          <a:stretch>
            <a:fillRect/>
          </a:stretch>
        </p:blipFill>
        <p:spPr bwMode="auto">
          <a:xfrm>
            <a:off x="7070923" y="945487"/>
            <a:ext cx="4295378" cy="4295378"/>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5256" y="87212"/>
            <a:ext cx="8534400" cy="1507067"/>
          </a:xfrm>
        </p:spPr>
        <p:txBody>
          <a:bodyPr>
            <a:normAutofit/>
          </a:bodyPr>
          <a:lstStyle/>
          <a:p>
            <a:pPr algn="ctr"/>
            <a:r>
              <a:rPr lang="en-GB" sz="3600" b="1" dirty="0"/>
              <a:t>Trapezius</a:t>
            </a:r>
            <a:br>
              <a:rPr lang="en-GB" sz="3600" dirty="0"/>
            </a:br>
            <a:endParaRPr lang="en-GB" sz="3600" dirty="0"/>
          </a:p>
        </p:txBody>
      </p:sp>
      <p:sp>
        <p:nvSpPr>
          <p:cNvPr id="3" name="Content Placeholder 2"/>
          <p:cNvSpPr>
            <a:spLocks noGrp="1"/>
          </p:cNvSpPr>
          <p:nvPr>
            <p:ph idx="1"/>
          </p:nvPr>
        </p:nvSpPr>
        <p:spPr>
          <a:xfrm>
            <a:off x="241778" y="995919"/>
            <a:ext cx="5684634" cy="5583636"/>
          </a:xfrm>
        </p:spPr>
        <p:txBody>
          <a:bodyPr>
            <a:noAutofit/>
          </a:bodyPr>
          <a:lstStyle/>
          <a:p>
            <a:pPr>
              <a:buNone/>
            </a:pPr>
            <a:r>
              <a:rPr lang="en-GB" sz="900" b="1" dirty="0">
                <a:solidFill>
                  <a:schemeClr val="tx1"/>
                </a:solidFill>
                <a:latin typeface="+mj-lt"/>
              </a:rPr>
              <a:t>Trapezius</a:t>
            </a:r>
            <a:endParaRPr lang="en-GB" sz="900" dirty="0">
              <a:solidFill>
                <a:schemeClr val="tx1"/>
              </a:solidFill>
              <a:latin typeface="+mj-lt"/>
            </a:endParaRPr>
          </a:p>
          <a:p>
            <a:pPr>
              <a:buNone/>
            </a:pPr>
            <a:r>
              <a:rPr lang="en-GB" sz="900" dirty="0">
                <a:solidFill>
                  <a:schemeClr val="tx1"/>
                </a:solidFill>
                <a:latin typeface="+mj-lt"/>
              </a:rPr>
              <a:t>Trapezius is a flat triangular muscle, which lies superficially over the back of the neck and upper trunk, overlapping the supero-medial part of latissimus dorsi. The pair forming the 'trapezium' from which it derives its name. </a:t>
            </a:r>
          </a:p>
          <a:p>
            <a:pPr>
              <a:buNone/>
            </a:pPr>
            <a:r>
              <a:rPr lang="en-GB" sz="900" dirty="0">
                <a:solidFill>
                  <a:schemeClr val="tx1"/>
                </a:solidFill>
                <a:latin typeface="+mj-lt"/>
              </a:rPr>
              <a:t>The triangle of auscultation is formed between its lower border, the medial border of the scapula and the upper border of latissimus dorsi, which has part of </a:t>
            </a:r>
            <a:r>
              <a:rPr lang="en-GB" sz="900" dirty="0" err="1">
                <a:solidFill>
                  <a:schemeClr val="tx1"/>
                </a:solidFill>
                <a:latin typeface="+mj-lt"/>
              </a:rPr>
              <a:t>rhomboideus</a:t>
            </a:r>
            <a:r>
              <a:rPr lang="en-GB" sz="900" dirty="0">
                <a:solidFill>
                  <a:schemeClr val="tx1"/>
                </a:solidFill>
                <a:latin typeface="+mj-lt"/>
              </a:rPr>
              <a:t> major as its floor. </a:t>
            </a:r>
          </a:p>
          <a:p>
            <a:pPr>
              <a:buNone/>
            </a:pPr>
            <a:r>
              <a:rPr lang="en-GB" sz="900" dirty="0">
                <a:solidFill>
                  <a:schemeClr val="tx1"/>
                </a:solidFill>
                <a:latin typeface="+mj-lt"/>
              </a:rPr>
              <a:t>The upper </a:t>
            </a:r>
            <a:r>
              <a:rPr lang="en-GB" sz="900" dirty="0" err="1">
                <a:solidFill>
                  <a:schemeClr val="tx1"/>
                </a:solidFill>
                <a:latin typeface="+mj-lt"/>
              </a:rPr>
              <a:t>fibers</a:t>
            </a:r>
            <a:r>
              <a:rPr lang="en-GB" sz="900" dirty="0">
                <a:solidFill>
                  <a:schemeClr val="tx1"/>
                </a:solidFill>
                <a:latin typeface="+mj-lt"/>
              </a:rPr>
              <a:t> form the posterior border of the posterior triangle of the neck. </a:t>
            </a:r>
          </a:p>
          <a:p>
            <a:pPr>
              <a:buNone/>
            </a:pPr>
            <a:r>
              <a:rPr lang="en-GB" sz="900" b="1" dirty="0">
                <a:solidFill>
                  <a:schemeClr val="tx1"/>
                </a:solidFill>
                <a:latin typeface="+mj-lt"/>
              </a:rPr>
              <a:t>Proximal Attachment </a:t>
            </a:r>
          </a:p>
          <a:p>
            <a:pPr>
              <a:buNone/>
            </a:pPr>
            <a:r>
              <a:rPr lang="en-GB" sz="900" dirty="0">
                <a:solidFill>
                  <a:schemeClr val="tx1"/>
                </a:solidFill>
                <a:latin typeface="+mj-lt"/>
              </a:rPr>
              <a:t>It arises by muscular slips from the medial-third of the superior nuchal line of the occipital bone, the external occipital protuberance, the ligamentum nuchae and the tips of the spinous processes and intervening supraspinous ligaments from C7 to T12; a triangular </a:t>
            </a:r>
            <a:r>
              <a:rPr lang="en-GB" sz="900" dirty="0" err="1">
                <a:solidFill>
                  <a:schemeClr val="tx1"/>
                </a:solidFill>
                <a:latin typeface="+mj-lt"/>
              </a:rPr>
              <a:t>aponeurosis</a:t>
            </a:r>
            <a:r>
              <a:rPr lang="en-GB" sz="900" dirty="0">
                <a:solidFill>
                  <a:schemeClr val="tx1"/>
                </a:solidFill>
                <a:latin typeface="+mj-lt"/>
              </a:rPr>
              <a:t> exists between C6 and T3 corresponding to a hollow seen in the living. </a:t>
            </a:r>
          </a:p>
          <a:p>
            <a:pPr>
              <a:buNone/>
            </a:pPr>
            <a:r>
              <a:rPr lang="en-GB" sz="900" b="1" dirty="0">
                <a:solidFill>
                  <a:schemeClr val="tx1"/>
                </a:solidFill>
                <a:latin typeface="+mj-lt"/>
              </a:rPr>
              <a:t>Distal Attachment </a:t>
            </a:r>
          </a:p>
          <a:p>
            <a:pPr>
              <a:buNone/>
            </a:pPr>
            <a:r>
              <a:rPr lang="en-GB" sz="900" dirty="0">
                <a:solidFill>
                  <a:schemeClr val="tx1"/>
                </a:solidFill>
                <a:latin typeface="+mj-lt"/>
              </a:rPr>
              <a:t>The superior </a:t>
            </a:r>
            <a:r>
              <a:rPr lang="en-GB" sz="900" dirty="0" err="1">
                <a:solidFill>
                  <a:schemeClr val="tx1"/>
                </a:solidFill>
                <a:latin typeface="+mj-lt"/>
              </a:rPr>
              <a:t>fibers</a:t>
            </a:r>
            <a:r>
              <a:rPr lang="en-GB" sz="900" dirty="0">
                <a:solidFill>
                  <a:schemeClr val="tx1"/>
                </a:solidFill>
                <a:latin typeface="+mj-lt"/>
              </a:rPr>
              <a:t> descend to attach to the posterior border of the lateral-third of the clavicle; the middle </a:t>
            </a:r>
            <a:r>
              <a:rPr lang="en-GB" sz="900" dirty="0" err="1">
                <a:solidFill>
                  <a:schemeClr val="tx1"/>
                </a:solidFill>
                <a:latin typeface="+mj-lt"/>
              </a:rPr>
              <a:t>fibers</a:t>
            </a:r>
            <a:r>
              <a:rPr lang="en-GB" sz="900" dirty="0">
                <a:solidFill>
                  <a:schemeClr val="tx1"/>
                </a:solidFill>
                <a:latin typeface="+mj-lt"/>
              </a:rPr>
              <a:t> pass horizontally to attach to the medial </a:t>
            </a:r>
            <a:r>
              <a:rPr lang="en-GB" sz="900" dirty="0" err="1">
                <a:solidFill>
                  <a:schemeClr val="tx1"/>
                </a:solidFill>
                <a:latin typeface="+mj-lt"/>
              </a:rPr>
              <a:t>acromial</a:t>
            </a:r>
            <a:r>
              <a:rPr lang="en-GB" sz="900" dirty="0">
                <a:solidFill>
                  <a:schemeClr val="tx1"/>
                </a:solidFill>
                <a:latin typeface="+mj-lt"/>
              </a:rPr>
              <a:t> margin and superior lip of the crest of the scapular spine; the inferior </a:t>
            </a:r>
            <a:r>
              <a:rPr lang="en-GB" sz="900" dirty="0" err="1">
                <a:solidFill>
                  <a:schemeClr val="tx1"/>
                </a:solidFill>
                <a:latin typeface="+mj-lt"/>
              </a:rPr>
              <a:t>fibers</a:t>
            </a:r>
            <a:r>
              <a:rPr lang="en-GB" sz="900" dirty="0">
                <a:solidFill>
                  <a:schemeClr val="tx1"/>
                </a:solidFill>
                <a:latin typeface="+mj-lt"/>
              </a:rPr>
              <a:t> ascend and become </a:t>
            </a:r>
            <a:r>
              <a:rPr lang="en-GB" sz="900" dirty="0" err="1">
                <a:solidFill>
                  <a:schemeClr val="tx1"/>
                </a:solidFill>
                <a:latin typeface="+mj-lt"/>
              </a:rPr>
              <a:t>aponeurotic</a:t>
            </a:r>
            <a:r>
              <a:rPr lang="en-GB" sz="900" dirty="0">
                <a:solidFill>
                  <a:schemeClr val="tx1"/>
                </a:solidFill>
                <a:latin typeface="+mj-lt"/>
              </a:rPr>
              <a:t> as they glide over the smooth triangular surface at the medial end of the scapular spine attaching to a tubercle at its lateral apex. The occipital attachment is by a fibrous lamina. </a:t>
            </a:r>
          </a:p>
          <a:p>
            <a:pPr>
              <a:buNone/>
            </a:pPr>
            <a:r>
              <a:rPr lang="en-GB" sz="900" b="1" dirty="0">
                <a:solidFill>
                  <a:schemeClr val="tx1"/>
                </a:solidFill>
                <a:latin typeface="+mj-lt"/>
              </a:rPr>
              <a:t>Nerve Supply </a:t>
            </a:r>
          </a:p>
          <a:p>
            <a:pPr>
              <a:buNone/>
            </a:pPr>
            <a:r>
              <a:rPr lang="en-GB" sz="900" dirty="0">
                <a:solidFill>
                  <a:schemeClr val="tx1"/>
                </a:solidFill>
                <a:latin typeface="+mj-lt"/>
              </a:rPr>
              <a:t>Trapezius receives motor </a:t>
            </a:r>
            <a:r>
              <a:rPr lang="en-GB" sz="900" dirty="0" err="1">
                <a:solidFill>
                  <a:schemeClr val="tx1"/>
                </a:solidFill>
                <a:latin typeface="+mj-lt"/>
              </a:rPr>
              <a:t>innervation</a:t>
            </a:r>
            <a:r>
              <a:rPr lang="en-GB" sz="900" dirty="0">
                <a:solidFill>
                  <a:schemeClr val="tx1"/>
                </a:solidFill>
                <a:latin typeface="+mj-lt"/>
              </a:rPr>
              <a:t> from the spinal part of the accessory (XI) nerve, which enters from the posterior triangle. Sensory (</a:t>
            </a:r>
            <a:r>
              <a:rPr lang="en-GB" sz="900" dirty="0" err="1">
                <a:solidFill>
                  <a:schemeClr val="tx1"/>
                </a:solidFill>
                <a:latin typeface="+mj-lt"/>
              </a:rPr>
              <a:t>proprioception</a:t>
            </a:r>
            <a:r>
              <a:rPr lang="en-GB" sz="900" dirty="0">
                <a:solidFill>
                  <a:schemeClr val="tx1"/>
                </a:solidFill>
                <a:latin typeface="+mj-lt"/>
              </a:rPr>
              <a:t>) is received from the ventral rami of C3, C4. </a:t>
            </a:r>
          </a:p>
          <a:p>
            <a:pPr>
              <a:buNone/>
            </a:pPr>
            <a:r>
              <a:rPr lang="en-GB" sz="900" b="1" dirty="0">
                <a:solidFill>
                  <a:schemeClr val="tx1"/>
                </a:solidFill>
                <a:latin typeface="+mj-lt"/>
              </a:rPr>
              <a:t>Action </a:t>
            </a:r>
          </a:p>
          <a:p>
            <a:pPr>
              <a:buNone/>
            </a:pPr>
            <a:r>
              <a:rPr lang="en-GB" sz="900" dirty="0">
                <a:solidFill>
                  <a:schemeClr val="tx1"/>
                </a:solidFill>
                <a:latin typeface="+mj-lt"/>
              </a:rPr>
              <a:t>Trapezius stabilizes the scapula during movements of the upper limb. The middle </a:t>
            </a:r>
            <a:r>
              <a:rPr lang="en-GB" sz="900" dirty="0" err="1">
                <a:solidFill>
                  <a:schemeClr val="tx1"/>
                </a:solidFill>
                <a:latin typeface="+mj-lt"/>
              </a:rPr>
              <a:t>fibers</a:t>
            </a:r>
            <a:r>
              <a:rPr lang="en-GB" sz="900" dirty="0">
                <a:solidFill>
                  <a:schemeClr val="tx1"/>
                </a:solidFill>
                <a:latin typeface="+mj-lt"/>
              </a:rPr>
              <a:t> retract the scapula and may be aided by the upper and lower </a:t>
            </a:r>
            <a:r>
              <a:rPr lang="en-GB" sz="900" dirty="0" err="1">
                <a:solidFill>
                  <a:schemeClr val="tx1"/>
                </a:solidFill>
                <a:latin typeface="+mj-lt"/>
              </a:rPr>
              <a:t>fibers</a:t>
            </a:r>
            <a:r>
              <a:rPr lang="en-GB" sz="900" dirty="0">
                <a:solidFill>
                  <a:schemeClr val="tx1"/>
                </a:solidFill>
                <a:latin typeface="+mj-lt"/>
              </a:rPr>
              <a:t> producing a resolved force towards the midline. The upper </a:t>
            </a:r>
            <a:r>
              <a:rPr lang="en-GB" sz="900" dirty="0" err="1">
                <a:solidFill>
                  <a:schemeClr val="tx1"/>
                </a:solidFill>
                <a:latin typeface="+mj-lt"/>
              </a:rPr>
              <a:t>fibers</a:t>
            </a:r>
            <a:r>
              <a:rPr lang="en-GB" sz="900" dirty="0">
                <a:solidFill>
                  <a:schemeClr val="tx1"/>
                </a:solidFill>
                <a:latin typeface="+mj-lt"/>
              </a:rPr>
              <a:t> elevate the pectoral girdle and maintain the level of the shoulders against gravity or a carried load. The lower </a:t>
            </a:r>
            <a:r>
              <a:rPr lang="en-GB" sz="900" dirty="0" err="1">
                <a:solidFill>
                  <a:schemeClr val="tx1"/>
                </a:solidFill>
                <a:latin typeface="+mj-lt"/>
              </a:rPr>
              <a:t>fibers</a:t>
            </a:r>
            <a:r>
              <a:rPr lang="en-GB" sz="900" dirty="0">
                <a:solidFill>
                  <a:schemeClr val="tx1"/>
                </a:solidFill>
                <a:latin typeface="+mj-lt"/>
              </a:rPr>
              <a:t> pull down (depress) the medial part of the scapula, for example using the hands to rise from sitting. Working together the upper and lower </a:t>
            </a:r>
            <a:r>
              <a:rPr lang="en-GB" sz="900" dirty="0" err="1">
                <a:solidFill>
                  <a:schemeClr val="tx1"/>
                </a:solidFill>
                <a:latin typeface="+mj-lt"/>
              </a:rPr>
              <a:t>fibers</a:t>
            </a:r>
            <a:r>
              <a:rPr lang="en-GB" sz="900" dirty="0">
                <a:solidFill>
                  <a:schemeClr val="tx1"/>
                </a:solidFill>
                <a:latin typeface="+mj-lt"/>
              </a:rPr>
              <a:t> produce lateral rotation of the scapula around a point close to the base of the spine, so that the glenoid </a:t>
            </a:r>
            <a:r>
              <a:rPr lang="en-GB" sz="900" dirty="0" err="1">
                <a:solidFill>
                  <a:schemeClr val="tx1"/>
                </a:solidFill>
                <a:latin typeface="+mj-lt"/>
              </a:rPr>
              <a:t>fossa</a:t>
            </a:r>
            <a:r>
              <a:rPr lang="en-GB" sz="900" dirty="0">
                <a:solidFill>
                  <a:schemeClr val="tx1"/>
                </a:solidFill>
                <a:latin typeface="+mj-lt"/>
              </a:rPr>
              <a:t> points upwards and forwards. With the scapula fixed trapezius extends the head and neck when working together, or produces lateral flexion when acting individually.</a:t>
            </a:r>
          </a:p>
          <a:p>
            <a:endParaRPr lang="en-GB" sz="900" dirty="0">
              <a:solidFill>
                <a:schemeClr val="tx1"/>
              </a:solidFill>
            </a:endParaRPr>
          </a:p>
        </p:txBody>
      </p:sp>
      <p:pic>
        <p:nvPicPr>
          <p:cNvPr id="37890" name="Picture 2" descr="D:\Swansea University Work\Anatomy Pictures\Primal Pictures\Thoracic Spine\Myology\Trapezius.png"/>
          <p:cNvPicPr>
            <a:picLocks noChangeAspect="1" noChangeArrowheads="1"/>
          </p:cNvPicPr>
          <p:nvPr/>
        </p:nvPicPr>
        <p:blipFill>
          <a:blip r:embed="rId2" cstate="print"/>
          <a:srcRect/>
          <a:stretch>
            <a:fillRect/>
          </a:stretch>
        </p:blipFill>
        <p:spPr bwMode="auto">
          <a:xfrm>
            <a:off x="6910528" y="995919"/>
            <a:ext cx="4295378" cy="4295378"/>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5232" y="114712"/>
            <a:ext cx="8534400" cy="1507067"/>
          </a:xfrm>
        </p:spPr>
        <p:txBody>
          <a:bodyPr>
            <a:normAutofit/>
          </a:bodyPr>
          <a:lstStyle/>
          <a:p>
            <a:pPr algn="ctr"/>
            <a:r>
              <a:rPr lang="en-GB" sz="3600" b="1" dirty="0"/>
              <a:t>Latissimus Dorsi</a:t>
            </a:r>
            <a:br>
              <a:rPr lang="en-GB" sz="3600" dirty="0"/>
            </a:br>
            <a:endParaRPr lang="en-GB" sz="3600" dirty="0"/>
          </a:p>
        </p:txBody>
      </p:sp>
      <p:sp>
        <p:nvSpPr>
          <p:cNvPr id="3" name="Content Placeholder 2"/>
          <p:cNvSpPr>
            <a:spLocks noGrp="1"/>
          </p:cNvSpPr>
          <p:nvPr>
            <p:ph idx="1"/>
          </p:nvPr>
        </p:nvSpPr>
        <p:spPr>
          <a:xfrm>
            <a:off x="221282" y="868245"/>
            <a:ext cx="6487885" cy="5670059"/>
          </a:xfrm>
        </p:spPr>
        <p:txBody>
          <a:bodyPr>
            <a:normAutofit fontScale="47500" lnSpcReduction="20000"/>
          </a:bodyPr>
          <a:lstStyle/>
          <a:p>
            <a:pPr>
              <a:buNone/>
            </a:pPr>
            <a:r>
              <a:rPr lang="en-GB" b="1" dirty="0">
                <a:solidFill>
                  <a:schemeClr val="tx1"/>
                </a:solidFill>
                <a:latin typeface="+mj-lt"/>
              </a:rPr>
              <a:t>Latissimus dorsi</a:t>
            </a:r>
            <a:endParaRPr lang="en-GB" dirty="0">
              <a:solidFill>
                <a:schemeClr val="tx1"/>
              </a:solidFill>
              <a:latin typeface="+mj-lt"/>
            </a:endParaRPr>
          </a:p>
          <a:p>
            <a:pPr>
              <a:buNone/>
            </a:pPr>
            <a:r>
              <a:rPr lang="en-GB" dirty="0">
                <a:solidFill>
                  <a:schemeClr val="tx1"/>
                </a:solidFill>
                <a:latin typeface="+mj-lt"/>
              </a:rPr>
              <a:t>Latissimus dorsi is a large, flat, triangular muscle, which passes between the lumbar and lower thoracic regions of the trunk to the humerus, acting on both the shoulder joint and the shoulder girdle. </a:t>
            </a:r>
          </a:p>
          <a:p>
            <a:pPr>
              <a:buNone/>
            </a:pPr>
            <a:r>
              <a:rPr lang="en-GB" b="1" dirty="0">
                <a:solidFill>
                  <a:schemeClr val="tx1"/>
                </a:solidFill>
                <a:latin typeface="+mj-lt"/>
              </a:rPr>
              <a:t>Proximal Attachment </a:t>
            </a:r>
          </a:p>
          <a:p>
            <a:pPr>
              <a:buNone/>
            </a:pPr>
            <a:r>
              <a:rPr lang="en-GB" dirty="0">
                <a:solidFill>
                  <a:schemeClr val="tx1"/>
                </a:solidFill>
                <a:latin typeface="+mj-lt"/>
              </a:rPr>
              <a:t>It arises deep to trapezius by tendinous </a:t>
            </a:r>
            <a:r>
              <a:rPr lang="en-GB" dirty="0" err="1">
                <a:solidFill>
                  <a:schemeClr val="tx1"/>
                </a:solidFill>
                <a:latin typeface="+mj-lt"/>
              </a:rPr>
              <a:t>fibers</a:t>
            </a:r>
            <a:r>
              <a:rPr lang="en-GB" dirty="0">
                <a:solidFill>
                  <a:schemeClr val="tx1"/>
                </a:solidFill>
                <a:latin typeface="+mj-lt"/>
              </a:rPr>
              <a:t> from the spinous processes and supraspinous ligaments of T7 to T12, the posterior layer of the </a:t>
            </a:r>
            <a:r>
              <a:rPr lang="en-GB" dirty="0" err="1">
                <a:solidFill>
                  <a:schemeClr val="tx1"/>
                </a:solidFill>
                <a:latin typeface="+mj-lt"/>
              </a:rPr>
              <a:t>thoracolumbar</a:t>
            </a:r>
            <a:r>
              <a:rPr lang="en-GB" dirty="0">
                <a:solidFill>
                  <a:schemeClr val="tx1"/>
                </a:solidFill>
                <a:latin typeface="+mj-lt"/>
              </a:rPr>
              <a:t> fascia, by which it is attached to the spines of all lumbar and sacral vertebrae, the posterior part of the iliac crest and by muscular </a:t>
            </a:r>
            <a:r>
              <a:rPr lang="en-GB" dirty="0" err="1">
                <a:solidFill>
                  <a:schemeClr val="tx1"/>
                </a:solidFill>
                <a:latin typeface="+mj-lt"/>
              </a:rPr>
              <a:t>fibers</a:t>
            </a:r>
            <a:r>
              <a:rPr lang="en-GB" dirty="0">
                <a:solidFill>
                  <a:schemeClr val="tx1"/>
                </a:solidFill>
                <a:latin typeface="+mj-lt"/>
              </a:rPr>
              <a:t> from the outer lip of the iliac crest lateral to erector spinae and the lower four ribs </a:t>
            </a:r>
            <a:r>
              <a:rPr lang="en-GB" dirty="0" err="1">
                <a:solidFill>
                  <a:schemeClr val="tx1"/>
                </a:solidFill>
                <a:latin typeface="+mj-lt"/>
              </a:rPr>
              <a:t>interdigitating</a:t>
            </a:r>
            <a:r>
              <a:rPr lang="en-GB" dirty="0">
                <a:solidFill>
                  <a:schemeClr val="tx1"/>
                </a:solidFill>
                <a:latin typeface="+mj-lt"/>
              </a:rPr>
              <a:t> with external oblique. </a:t>
            </a:r>
          </a:p>
          <a:p>
            <a:pPr>
              <a:buNone/>
            </a:pPr>
            <a:r>
              <a:rPr lang="en-GB" b="1" dirty="0">
                <a:solidFill>
                  <a:schemeClr val="tx1"/>
                </a:solidFill>
                <a:latin typeface="+mj-lt"/>
              </a:rPr>
              <a:t>Distal Attachment </a:t>
            </a:r>
          </a:p>
          <a:p>
            <a:pPr>
              <a:buNone/>
            </a:pPr>
            <a:r>
              <a:rPr lang="en-GB" dirty="0">
                <a:solidFill>
                  <a:schemeClr val="tx1"/>
                </a:solidFill>
                <a:latin typeface="+mj-lt"/>
              </a:rPr>
              <a:t>The </a:t>
            </a:r>
            <a:r>
              <a:rPr lang="en-GB" dirty="0" err="1">
                <a:solidFill>
                  <a:schemeClr val="tx1"/>
                </a:solidFill>
                <a:latin typeface="+mj-lt"/>
              </a:rPr>
              <a:t>fibers</a:t>
            </a:r>
            <a:r>
              <a:rPr lang="en-GB" dirty="0">
                <a:solidFill>
                  <a:schemeClr val="tx1"/>
                </a:solidFill>
                <a:latin typeface="+mj-lt"/>
              </a:rPr>
              <a:t> pass laterally, converging to a narrow flat tendon; the upper </a:t>
            </a:r>
            <a:r>
              <a:rPr lang="en-GB" dirty="0" err="1">
                <a:solidFill>
                  <a:schemeClr val="tx1"/>
                </a:solidFill>
                <a:latin typeface="+mj-lt"/>
              </a:rPr>
              <a:t>fibers</a:t>
            </a:r>
            <a:r>
              <a:rPr lang="en-GB" dirty="0">
                <a:solidFill>
                  <a:schemeClr val="tx1"/>
                </a:solidFill>
                <a:latin typeface="+mj-lt"/>
              </a:rPr>
              <a:t> almost overlap the inferior angle of the scapula horizontally, where it may receive additional </a:t>
            </a:r>
            <a:r>
              <a:rPr lang="en-GB" dirty="0" err="1">
                <a:solidFill>
                  <a:schemeClr val="tx1"/>
                </a:solidFill>
                <a:latin typeface="+mj-lt"/>
              </a:rPr>
              <a:t>fibers</a:t>
            </a:r>
            <a:r>
              <a:rPr lang="en-GB" dirty="0">
                <a:solidFill>
                  <a:schemeClr val="tx1"/>
                </a:solidFill>
                <a:latin typeface="+mj-lt"/>
              </a:rPr>
              <a:t>. The middle </a:t>
            </a:r>
            <a:r>
              <a:rPr lang="en-GB" dirty="0" err="1">
                <a:solidFill>
                  <a:schemeClr val="tx1"/>
                </a:solidFill>
                <a:latin typeface="+mj-lt"/>
              </a:rPr>
              <a:t>fibers</a:t>
            </a:r>
            <a:r>
              <a:rPr lang="en-GB" dirty="0">
                <a:solidFill>
                  <a:schemeClr val="tx1"/>
                </a:solidFill>
                <a:latin typeface="+mj-lt"/>
              </a:rPr>
              <a:t> pass obliquely and the lower </a:t>
            </a:r>
            <a:r>
              <a:rPr lang="en-GB" dirty="0" err="1">
                <a:solidFill>
                  <a:schemeClr val="tx1"/>
                </a:solidFill>
                <a:latin typeface="+mj-lt"/>
              </a:rPr>
              <a:t>fibers</a:t>
            </a:r>
            <a:r>
              <a:rPr lang="en-GB" dirty="0">
                <a:solidFill>
                  <a:schemeClr val="tx1"/>
                </a:solidFill>
                <a:latin typeface="+mj-lt"/>
              </a:rPr>
              <a:t> pass almost vertically. The tendon passes anterior to that of </a:t>
            </a:r>
            <a:r>
              <a:rPr lang="en-GB" dirty="0" err="1">
                <a:solidFill>
                  <a:schemeClr val="tx1"/>
                </a:solidFill>
                <a:latin typeface="+mj-lt"/>
              </a:rPr>
              <a:t>teres</a:t>
            </a:r>
            <a:r>
              <a:rPr lang="en-GB" dirty="0">
                <a:solidFill>
                  <a:schemeClr val="tx1"/>
                </a:solidFill>
                <a:latin typeface="+mj-lt"/>
              </a:rPr>
              <a:t> major, the lower border of the tendon unites with the tendon of </a:t>
            </a:r>
            <a:r>
              <a:rPr lang="en-GB" dirty="0" err="1">
                <a:solidFill>
                  <a:schemeClr val="tx1"/>
                </a:solidFill>
                <a:latin typeface="+mj-lt"/>
              </a:rPr>
              <a:t>teres</a:t>
            </a:r>
            <a:r>
              <a:rPr lang="en-GB" dirty="0">
                <a:solidFill>
                  <a:schemeClr val="tx1"/>
                </a:solidFill>
                <a:latin typeface="+mj-lt"/>
              </a:rPr>
              <a:t> major for a short distance and a bursa lies between the two. The fascicles of the tendon rotate around each other, to attach to the floor of the </a:t>
            </a:r>
            <a:r>
              <a:rPr lang="en-GB" dirty="0" err="1">
                <a:solidFill>
                  <a:schemeClr val="tx1"/>
                </a:solidFill>
                <a:latin typeface="+mj-lt"/>
              </a:rPr>
              <a:t>intertubercular</a:t>
            </a:r>
            <a:r>
              <a:rPr lang="en-GB" dirty="0">
                <a:solidFill>
                  <a:schemeClr val="tx1"/>
                </a:solidFill>
                <a:latin typeface="+mj-lt"/>
              </a:rPr>
              <a:t> </a:t>
            </a:r>
            <a:r>
              <a:rPr lang="en-GB" dirty="0" err="1">
                <a:solidFill>
                  <a:schemeClr val="tx1"/>
                </a:solidFill>
                <a:latin typeface="+mj-lt"/>
              </a:rPr>
              <a:t>sulcus</a:t>
            </a:r>
            <a:r>
              <a:rPr lang="en-GB" dirty="0">
                <a:solidFill>
                  <a:schemeClr val="tx1"/>
                </a:solidFill>
                <a:latin typeface="+mj-lt"/>
              </a:rPr>
              <a:t> (groove) of the humerus. Due to the rotation of the fascicles, the lower </a:t>
            </a:r>
            <a:r>
              <a:rPr lang="en-GB" dirty="0" err="1">
                <a:solidFill>
                  <a:schemeClr val="tx1"/>
                </a:solidFill>
                <a:latin typeface="+mj-lt"/>
              </a:rPr>
              <a:t>fibers</a:t>
            </a:r>
            <a:r>
              <a:rPr lang="en-GB" dirty="0">
                <a:solidFill>
                  <a:schemeClr val="tx1"/>
                </a:solidFill>
                <a:latin typeface="+mj-lt"/>
              </a:rPr>
              <a:t> attach highest on the humerus and the upper </a:t>
            </a:r>
            <a:r>
              <a:rPr lang="en-GB" dirty="0" err="1">
                <a:solidFill>
                  <a:schemeClr val="tx1"/>
                </a:solidFill>
                <a:latin typeface="+mj-lt"/>
              </a:rPr>
              <a:t>fibers</a:t>
            </a:r>
            <a:r>
              <a:rPr lang="en-GB" dirty="0">
                <a:solidFill>
                  <a:schemeClr val="tx1"/>
                </a:solidFill>
                <a:latin typeface="+mj-lt"/>
              </a:rPr>
              <a:t> lowest. Latissimus dorsi and </a:t>
            </a:r>
            <a:r>
              <a:rPr lang="en-GB" dirty="0" err="1">
                <a:solidFill>
                  <a:schemeClr val="tx1"/>
                </a:solidFill>
                <a:latin typeface="+mj-lt"/>
              </a:rPr>
              <a:t>teres</a:t>
            </a:r>
            <a:r>
              <a:rPr lang="en-GB" dirty="0">
                <a:solidFill>
                  <a:schemeClr val="tx1"/>
                </a:solidFill>
                <a:latin typeface="+mj-lt"/>
              </a:rPr>
              <a:t> major form the posterior fold of the </a:t>
            </a:r>
            <a:r>
              <a:rPr lang="en-GB" dirty="0" err="1">
                <a:solidFill>
                  <a:schemeClr val="tx1"/>
                </a:solidFill>
                <a:latin typeface="+mj-lt"/>
              </a:rPr>
              <a:t>axilla</a:t>
            </a:r>
            <a:r>
              <a:rPr lang="en-GB" dirty="0">
                <a:solidFill>
                  <a:schemeClr val="tx1"/>
                </a:solidFill>
                <a:latin typeface="+mj-lt"/>
              </a:rPr>
              <a:t> </a:t>
            </a:r>
          </a:p>
          <a:p>
            <a:pPr>
              <a:buNone/>
            </a:pPr>
            <a:r>
              <a:rPr lang="en-GB" dirty="0">
                <a:solidFill>
                  <a:schemeClr val="tx1"/>
                </a:solidFill>
                <a:latin typeface="+mj-lt"/>
              </a:rPr>
              <a:t> Between the inferior border of latissimus dorsi, the iliac crest and the posterior border of external oblique, is the lumbar triangle. Between the superior borders of latissimus dorsi, the medial border of the scapula and the inferior border of trapezius is the triangle of auscultation, which has part of </a:t>
            </a:r>
            <a:r>
              <a:rPr lang="en-GB" dirty="0" err="1">
                <a:solidFill>
                  <a:schemeClr val="tx1"/>
                </a:solidFill>
                <a:latin typeface="+mj-lt"/>
              </a:rPr>
              <a:t>rhomboideus</a:t>
            </a:r>
            <a:r>
              <a:rPr lang="en-GB" dirty="0">
                <a:solidFill>
                  <a:schemeClr val="tx1"/>
                </a:solidFill>
                <a:latin typeface="+mj-lt"/>
              </a:rPr>
              <a:t> major as its floor. </a:t>
            </a:r>
          </a:p>
          <a:p>
            <a:pPr>
              <a:buNone/>
            </a:pPr>
            <a:r>
              <a:rPr lang="en-GB" b="1" dirty="0">
                <a:solidFill>
                  <a:schemeClr val="tx1"/>
                </a:solidFill>
                <a:latin typeface="+mj-lt"/>
              </a:rPr>
              <a:t>Nerve Supply </a:t>
            </a:r>
          </a:p>
          <a:p>
            <a:pPr>
              <a:buNone/>
            </a:pPr>
            <a:r>
              <a:rPr lang="en-GB" dirty="0">
                <a:solidFill>
                  <a:schemeClr val="tx1"/>
                </a:solidFill>
                <a:latin typeface="+mj-lt"/>
              </a:rPr>
              <a:t>It is supplied by the </a:t>
            </a:r>
            <a:r>
              <a:rPr lang="en-GB" dirty="0" err="1">
                <a:solidFill>
                  <a:schemeClr val="tx1"/>
                </a:solidFill>
                <a:latin typeface="+mj-lt"/>
              </a:rPr>
              <a:t>thoracodorsal</a:t>
            </a:r>
            <a:r>
              <a:rPr lang="en-GB" dirty="0">
                <a:solidFill>
                  <a:schemeClr val="tx1"/>
                </a:solidFill>
                <a:latin typeface="+mj-lt"/>
              </a:rPr>
              <a:t> nerve, which is derived from the posterior cord of the brachial plexus (C6 to C8). </a:t>
            </a:r>
          </a:p>
          <a:p>
            <a:pPr>
              <a:buNone/>
            </a:pPr>
            <a:r>
              <a:rPr lang="en-GB" dirty="0">
                <a:solidFill>
                  <a:schemeClr val="tx1"/>
                </a:solidFill>
                <a:latin typeface="+mj-lt"/>
              </a:rPr>
              <a:t> </a:t>
            </a:r>
            <a:r>
              <a:rPr lang="en-GB" b="1" dirty="0">
                <a:solidFill>
                  <a:schemeClr val="tx1"/>
                </a:solidFill>
                <a:latin typeface="+mj-lt"/>
              </a:rPr>
              <a:t>Action </a:t>
            </a:r>
          </a:p>
          <a:p>
            <a:pPr>
              <a:buNone/>
            </a:pPr>
            <a:r>
              <a:rPr lang="en-GB" dirty="0">
                <a:solidFill>
                  <a:schemeClr val="tx1"/>
                </a:solidFill>
                <a:latin typeface="+mj-lt"/>
              </a:rPr>
              <a:t>Latissimus dorsi extends, adducts and medially rotates the arm at the shoulder joint, being most powerful when the arm is flexed and/or abducted. With the humerus fixed it retracts the pectoral girdle. With the arms raised above the head it pulls the trunk upwards and forwards. It aids deep inspiration and is active towards the end of forced expiration and in all violent expiratory efforts, such as in coughing and sneezing.</a:t>
            </a:r>
          </a:p>
          <a:p>
            <a:pPr>
              <a:buNone/>
            </a:pPr>
            <a:endParaRPr lang="en-GB" dirty="0">
              <a:solidFill>
                <a:schemeClr val="tx1"/>
              </a:solidFill>
              <a:latin typeface="+mj-lt"/>
            </a:endParaRPr>
          </a:p>
        </p:txBody>
      </p:sp>
      <p:pic>
        <p:nvPicPr>
          <p:cNvPr id="38914" name="Picture 2" descr="D:\Swansea University Work\Anatomy Pictures\Primal Pictures\Thoracic Spine\Myology\Latissimus dorsi.png"/>
          <p:cNvPicPr>
            <a:picLocks noChangeAspect="1" noChangeArrowheads="1"/>
          </p:cNvPicPr>
          <p:nvPr/>
        </p:nvPicPr>
        <p:blipFill>
          <a:blip r:embed="rId2" cstate="print"/>
          <a:srcRect/>
          <a:stretch>
            <a:fillRect/>
          </a:stretch>
        </p:blipFill>
        <p:spPr bwMode="auto">
          <a:xfrm>
            <a:off x="7329996" y="768313"/>
            <a:ext cx="4104456" cy="4104456"/>
          </a:xfrm>
          <a:prstGeom prst="rect">
            <a:avLst/>
          </a:prstGeom>
          <a:noFill/>
        </p:spPr>
      </p:pic>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11</TotalTime>
  <Words>2802</Words>
  <Application>Microsoft Office PowerPoint</Application>
  <PresentationFormat>Widescreen</PresentationFormat>
  <Paragraphs>172</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Century Gothic</vt:lpstr>
      <vt:lpstr>Wingdings 3</vt:lpstr>
      <vt:lpstr>Slice</vt:lpstr>
      <vt:lpstr>Myology</vt:lpstr>
      <vt:lpstr>Back Muscles</vt:lpstr>
      <vt:lpstr>Muscles of the Trunk</vt:lpstr>
      <vt:lpstr>Review of regional anatomy</vt:lpstr>
      <vt:lpstr>PowerPoint Presentation</vt:lpstr>
      <vt:lpstr>Rotatores Thoracis (Transversospinalis) </vt:lpstr>
      <vt:lpstr>Multifidus (Transversospinalis) </vt:lpstr>
      <vt:lpstr>Semispinalis Thoracis (Transversospinalis) </vt:lpstr>
      <vt:lpstr>Sacrospinalis Thoracis </vt:lpstr>
      <vt:lpstr>Longissimus Thoracis </vt:lpstr>
      <vt:lpstr>Iliocostalis Thoracis </vt:lpstr>
      <vt:lpstr>Iliocostalis Lumborum </vt:lpstr>
      <vt:lpstr>Splenius Cervicis </vt:lpstr>
      <vt:lpstr>Splenius Capitis </vt:lpstr>
      <vt:lpstr>Serratus Posterior Superior </vt:lpstr>
      <vt:lpstr>Serratus Posterior Inferior </vt:lpstr>
      <vt:lpstr>Rhomboideus Minor </vt:lpstr>
      <vt:lpstr>Rhomboideus Major </vt:lpstr>
      <vt:lpstr>Trapezius </vt:lpstr>
      <vt:lpstr>Latissimus Dorsi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Sian Bowen</dc:creator>
  <cp:lastModifiedBy>Sian Bowen</cp:lastModifiedBy>
  <cp:revision>1</cp:revision>
  <dcterms:created xsi:type="dcterms:W3CDTF">2024-02-11T20:09:12Z</dcterms:created>
  <dcterms:modified xsi:type="dcterms:W3CDTF">2024-02-15T13:38:38Z</dcterms:modified>
</cp:coreProperties>
</file>