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637" r:id="rId2"/>
    <p:sldId id="617" r:id="rId3"/>
    <p:sldId id="260" r:id="rId4"/>
    <p:sldId id="286" r:id="rId5"/>
    <p:sldId id="629" r:id="rId6"/>
    <p:sldId id="639" r:id="rId7"/>
    <p:sldId id="257" r:id="rId8"/>
    <p:sldId id="259" r:id="rId9"/>
    <p:sldId id="261" r:id="rId10"/>
    <p:sldId id="618" r:id="rId11"/>
    <p:sldId id="620" r:id="rId12"/>
    <p:sldId id="302" r:id="rId13"/>
    <p:sldId id="638" r:id="rId14"/>
    <p:sldId id="266" r:id="rId15"/>
    <p:sldId id="463" r:id="rId16"/>
    <p:sldId id="462" r:id="rId17"/>
    <p:sldId id="640" r:id="rId18"/>
    <p:sldId id="283" r:id="rId19"/>
    <p:sldId id="605" r:id="rId20"/>
    <p:sldId id="606" r:id="rId21"/>
    <p:sldId id="268" r:id="rId22"/>
    <p:sldId id="607" r:id="rId23"/>
    <p:sldId id="624" r:id="rId24"/>
    <p:sldId id="256" r:id="rId25"/>
    <p:sldId id="296" r:id="rId26"/>
    <p:sldId id="325" r:id="rId27"/>
    <p:sldId id="317" r:id="rId28"/>
    <p:sldId id="298" r:id="rId29"/>
    <p:sldId id="285" r:id="rId30"/>
    <p:sldId id="610" r:id="rId31"/>
    <p:sldId id="625" r:id="rId32"/>
    <p:sldId id="626" r:id="rId33"/>
    <p:sldId id="627" r:id="rId34"/>
    <p:sldId id="611" r:id="rId35"/>
    <p:sldId id="612" r:id="rId36"/>
    <p:sldId id="608"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p:cViewPr varScale="1">
        <p:scale>
          <a:sx n="118" d="100"/>
          <a:sy n="118" d="100"/>
        </p:scale>
        <p:origin x="19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9D75D3-5246-4DA3-B849-1FB2F6F9FE9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06C17DB-6E74-4627-9C44-5D84177C89E3}">
      <dgm:prSet/>
      <dgm:spPr/>
      <dgm:t>
        <a:bodyPr/>
        <a:lstStyle/>
        <a:p>
          <a:r>
            <a:rPr lang="en-GB" b="1" i="0"/>
            <a:t>Module Aim</a:t>
          </a:r>
          <a:endParaRPr lang="en-US"/>
        </a:p>
      </dgm:t>
    </dgm:pt>
    <dgm:pt modelId="{85074AB9-58D6-43F8-B6F2-5020E4707BBC}" type="parTrans" cxnId="{486198DA-4DD2-4433-AD5E-1C7EA05E4DAD}">
      <dgm:prSet/>
      <dgm:spPr/>
      <dgm:t>
        <a:bodyPr/>
        <a:lstStyle/>
        <a:p>
          <a:endParaRPr lang="en-US"/>
        </a:p>
      </dgm:t>
    </dgm:pt>
    <dgm:pt modelId="{E24F8152-C121-4D22-9284-F68C6CB7CC50}" type="sibTrans" cxnId="{486198DA-4DD2-4433-AD5E-1C7EA05E4DAD}">
      <dgm:prSet/>
      <dgm:spPr/>
      <dgm:t>
        <a:bodyPr/>
        <a:lstStyle/>
        <a:p>
          <a:endParaRPr lang="en-US"/>
        </a:p>
      </dgm:t>
    </dgm:pt>
    <dgm:pt modelId="{EB805AA0-3550-4A04-84DF-E4D7B77BCC4B}">
      <dgm:prSet/>
      <dgm:spPr/>
      <dgm:t>
        <a:bodyPr/>
        <a:lstStyle/>
        <a:p>
          <a:r>
            <a:rPr lang="en-GB" b="0" i="0" dirty="0"/>
            <a:t>To critically examine the principles of conducting police investigations from initial contact to post trial.</a:t>
          </a:r>
          <a:endParaRPr lang="en-US" dirty="0"/>
        </a:p>
      </dgm:t>
    </dgm:pt>
    <dgm:pt modelId="{58038D72-3440-4AB5-9EAF-25817A39003B}" type="parTrans" cxnId="{7D669A81-BE45-48C9-B9C8-269E25585260}">
      <dgm:prSet/>
      <dgm:spPr/>
      <dgm:t>
        <a:bodyPr/>
        <a:lstStyle/>
        <a:p>
          <a:endParaRPr lang="en-US"/>
        </a:p>
      </dgm:t>
    </dgm:pt>
    <dgm:pt modelId="{FB6D889B-C1C1-4B71-B0C9-2EBE298621E7}" type="sibTrans" cxnId="{7D669A81-BE45-48C9-B9C8-269E25585260}">
      <dgm:prSet/>
      <dgm:spPr/>
      <dgm:t>
        <a:bodyPr/>
        <a:lstStyle/>
        <a:p>
          <a:endParaRPr lang="en-US"/>
        </a:p>
      </dgm:t>
    </dgm:pt>
    <dgm:pt modelId="{859E96A9-27A3-48A6-B4CC-F7E3D69354AC}" type="pres">
      <dgm:prSet presAssocID="{729D75D3-5246-4DA3-B849-1FB2F6F9FE9E}" presName="root" presStyleCnt="0">
        <dgm:presLayoutVars>
          <dgm:dir/>
          <dgm:resizeHandles val="exact"/>
        </dgm:presLayoutVars>
      </dgm:prSet>
      <dgm:spPr/>
    </dgm:pt>
    <dgm:pt modelId="{5643FCC7-0765-468D-AF47-6E0DEA140B81}" type="pres">
      <dgm:prSet presAssocID="{306C17DB-6E74-4627-9C44-5D84177C89E3}" presName="compNode" presStyleCnt="0"/>
      <dgm:spPr/>
    </dgm:pt>
    <dgm:pt modelId="{A8719ECA-6787-46C0-886D-A0DBA73DBAE2}" type="pres">
      <dgm:prSet presAssocID="{306C17DB-6E74-4627-9C44-5D84177C89E3}" presName="bgRect" presStyleLbl="bgShp" presStyleIdx="0" presStyleCnt="2"/>
      <dgm:spPr/>
    </dgm:pt>
    <dgm:pt modelId="{7006ABE5-4E82-4FD0-9571-1FCFAA5B36F8}" type="pres">
      <dgm:prSet presAssocID="{306C17DB-6E74-4627-9C44-5D84177C89E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1ECB16D2-197E-454F-9CA9-209738344322}" type="pres">
      <dgm:prSet presAssocID="{306C17DB-6E74-4627-9C44-5D84177C89E3}" presName="spaceRect" presStyleCnt="0"/>
      <dgm:spPr/>
    </dgm:pt>
    <dgm:pt modelId="{C6C2269D-3477-4F77-A042-0A49569F7EA5}" type="pres">
      <dgm:prSet presAssocID="{306C17DB-6E74-4627-9C44-5D84177C89E3}" presName="parTx" presStyleLbl="revTx" presStyleIdx="0" presStyleCnt="2">
        <dgm:presLayoutVars>
          <dgm:chMax val="0"/>
          <dgm:chPref val="0"/>
        </dgm:presLayoutVars>
      </dgm:prSet>
      <dgm:spPr/>
    </dgm:pt>
    <dgm:pt modelId="{65DD7E0B-F163-41E8-BE1F-D2D69E32A2CA}" type="pres">
      <dgm:prSet presAssocID="{E24F8152-C121-4D22-9284-F68C6CB7CC50}" presName="sibTrans" presStyleCnt="0"/>
      <dgm:spPr/>
    </dgm:pt>
    <dgm:pt modelId="{76AFF6B6-7E75-4F45-AA94-6073763B119E}" type="pres">
      <dgm:prSet presAssocID="{EB805AA0-3550-4A04-84DF-E4D7B77BCC4B}" presName="compNode" presStyleCnt="0"/>
      <dgm:spPr/>
    </dgm:pt>
    <dgm:pt modelId="{E87E746F-AA49-40F9-9AEF-3D12380B5453}" type="pres">
      <dgm:prSet presAssocID="{EB805AA0-3550-4A04-84DF-E4D7B77BCC4B}" presName="bgRect" presStyleLbl="bgShp" presStyleIdx="1" presStyleCnt="2"/>
      <dgm:spPr/>
    </dgm:pt>
    <dgm:pt modelId="{470BD290-945D-4AB2-9385-7C65F0278409}" type="pres">
      <dgm:prSet presAssocID="{EB805AA0-3550-4A04-84DF-E4D7B77BCC4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428F3642-477A-4B95-A8C0-F5EC46FD5EEC}" type="pres">
      <dgm:prSet presAssocID="{EB805AA0-3550-4A04-84DF-E4D7B77BCC4B}" presName="spaceRect" presStyleCnt="0"/>
      <dgm:spPr/>
    </dgm:pt>
    <dgm:pt modelId="{565EC508-7CD1-4CE7-A72F-FCA6EFC8444E}" type="pres">
      <dgm:prSet presAssocID="{EB805AA0-3550-4A04-84DF-E4D7B77BCC4B}" presName="parTx" presStyleLbl="revTx" presStyleIdx="1" presStyleCnt="2">
        <dgm:presLayoutVars>
          <dgm:chMax val="0"/>
          <dgm:chPref val="0"/>
        </dgm:presLayoutVars>
      </dgm:prSet>
      <dgm:spPr/>
    </dgm:pt>
  </dgm:ptLst>
  <dgm:cxnLst>
    <dgm:cxn modelId="{5C042B5E-886B-48AA-8F69-B0D360E8CBE2}" type="presOf" srcId="{306C17DB-6E74-4627-9C44-5D84177C89E3}" destId="{C6C2269D-3477-4F77-A042-0A49569F7EA5}" srcOrd="0" destOrd="0" presId="urn:microsoft.com/office/officeart/2018/2/layout/IconVerticalSolidList"/>
    <dgm:cxn modelId="{DFAD2344-FC5F-4E82-B3FC-0F2D0521D003}" type="presOf" srcId="{729D75D3-5246-4DA3-B849-1FB2F6F9FE9E}" destId="{859E96A9-27A3-48A6-B4CC-F7E3D69354AC}" srcOrd="0" destOrd="0" presId="urn:microsoft.com/office/officeart/2018/2/layout/IconVerticalSolidList"/>
    <dgm:cxn modelId="{7D669A81-BE45-48C9-B9C8-269E25585260}" srcId="{729D75D3-5246-4DA3-B849-1FB2F6F9FE9E}" destId="{EB805AA0-3550-4A04-84DF-E4D7B77BCC4B}" srcOrd="1" destOrd="0" parTransId="{58038D72-3440-4AB5-9EAF-25817A39003B}" sibTransId="{FB6D889B-C1C1-4B71-B0C9-2EBE298621E7}"/>
    <dgm:cxn modelId="{526C58B8-24BC-4ED2-A197-05C86DB66B44}" type="presOf" srcId="{EB805AA0-3550-4A04-84DF-E4D7B77BCC4B}" destId="{565EC508-7CD1-4CE7-A72F-FCA6EFC8444E}" srcOrd="0" destOrd="0" presId="urn:microsoft.com/office/officeart/2018/2/layout/IconVerticalSolidList"/>
    <dgm:cxn modelId="{486198DA-4DD2-4433-AD5E-1C7EA05E4DAD}" srcId="{729D75D3-5246-4DA3-B849-1FB2F6F9FE9E}" destId="{306C17DB-6E74-4627-9C44-5D84177C89E3}" srcOrd="0" destOrd="0" parTransId="{85074AB9-58D6-43F8-B6F2-5020E4707BBC}" sibTransId="{E24F8152-C121-4D22-9284-F68C6CB7CC50}"/>
    <dgm:cxn modelId="{71AD77C7-5C0B-40C2-8855-4F628E39E07F}" type="presParOf" srcId="{859E96A9-27A3-48A6-B4CC-F7E3D69354AC}" destId="{5643FCC7-0765-468D-AF47-6E0DEA140B81}" srcOrd="0" destOrd="0" presId="urn:microsoft.com/office/officeart/2018/2/layout/IconVerticalSolidList"/>
    <dgm:cxn modelId="{CDE9E3BA-7BF4-493C-AD0F-784880997737}" type="presParOf" srcId="{5643FCC7-0765-468D-AF47-6E0DEA140B81}" destId="{A8719ECA-6787-46C0-886D-A0DBA73DBAE2}" srcOrd="0" destOrd="0" presId="urn:microsoft.com/office/officeart/2018/2/layout/IconVerticalSolidList"/>
    <dgm:cxn modelId="{C779CBCE-B2B0-48BC-9A84-76E5647AD74E}" type="presParOf" srcId="{5643FCC7-0765-468D-AF47-6E0DEA140B81}" destId="{7006ABE5-4E82-4FD0-9571-1FCFAA5B36F8}" srcOrd="1" destOrd="0" presId="urn:microsoft.com/office/officeart/2018/2/layout/IconVerticalSolidList"/>
    <dgm:cxn modelId="{4A4DD968-5219-4797-8348-643451708830}" type="presParOf" srcId="{5643FCC7-0765-468D-AF47-6E0DEA140B81}" destId="{1ECB16D2-197E-454F-9CA9-209738344322}" srcOrd="2" destOrd="0" presId="urn:microsoft.com/office/officeart/2018/2/layout/IconVerticalSolidList"/>
    <dgm:cxn modelId="{C8053B1F-786D-4D37-8830-997959535D30}" type="presParOf" srcId="{5643FCC7-0765-468D-AF47-6E0DEA140B81}" destId="{C6C2269D-3477-4F77-A042-0A49569F7EA5}" srcOrd="3" destOrd="0" presId="urn:microsoft.com/office/officeart/2018/2/layout/IconVerticalSolidList"/>
    <dgm:cxn modelId="{566E1F4A-7315-4674-BED7-3115E1DB1FD6}" type="presParOf" srcId="{859E96A9-27A3-48A6-B4CC-F7E3D69354AC}" destId="{65DD7E0B-F163-41E8-BE1F-D2D69E32A2CA}" srcOrd="1" destOrd="0" presId="urn:microsoft.com/office/officeart/2018/2/layout/IconVerticalSolidList"/>
    <dgm:cxn modelId="{22C892B0-A73F-4554-8007-49C67E660C76}" type="presParOf" srcId="{859E96A9-27A3-48A6-B4CC-F7E3D69354AC}" destId="{76AFF6B6-7E75-4F45-AA94-6073763B119E}" srcOrd="2" destOrd="0" presId="urn:microsoft.com/office/officeart/2018/2/layout/IconVerticalSolidList"/>
    <dgm:cxn modelId="{926C892F-B998-4F7A-B96B-AA3E8EC72CBB}" type="presParOf" srcId="{76AFF6B6-7E75-4F45-AA94-6073763B119E}" destId="{E87E746F-AA49-40F9-9AEF-3D12380B5453}" srcOrd="0" destOrd="0" presId="urn:microsoft.com/office/officeart/2018/2/layout/IconVerticalSolidList"/>
    <dgm:cxn modelId="{50FB3974-DC81-4294-8A01-62552C02AB02}" type="presParOf" srcId="{76AFF6B6-7E75-4F45-AA94-6073763B119E}" destId="{470BD290-945D-4AB2-9385-7C65F0278409}" srcOrd="1" destOrd="0" presId="urn:microsoft.com/office/officeart/2018/2/layout/IconVerticalSolidList"/>
    <dgm:cxn modelId="{7570B74B-8E7B-420A-8AC7-5A6CC1D83E11}" type="presParOf" srcId="{76AFF6B6-7E75-4F45-AA94-6073763B119E}" destId="{428F3642-477A-4B95-A8C0-F5EC46FD5EEC}" srcOrd="2" destOrd="0" presId="urn:microsoft.com/office/officeart/2018/2/layout/IconVerticalSolidList"/>
    <dgm:cxn modelId="{AB66AFCD-E826-4229-AC5D-CF17DCB4EFEB}" type="presParOf" srcId="{76AFF6B6-7E75-4F45-AA94-6073763B119E}" destId="{565EC508-7CD1-4CE7-A72F-FCA6EFC8444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72D641B-C179-46ED-9554-5C3D7E2AD5E6}" type="doc">
      <dgm:prSet loTypeId="urn:microsoft.com/office/officeart/2005/8/layout/vList2" loCatId="list" qsTypeId="urn:microsoft.com/office/officeart/2005/8/quickstyle/simple1" qsCatId="simple" csTypeId="urn:microsoft.com/office/officeart/2005/8/colors/accent3_2" csCatId="accent3" phldr="1"/>
      <dgm:spPr/>
      <dgm:t>
        <a:bodyPr/>
        <a:lstStyle/>
        <a:p>
          <a:endParaRPr lang="en-US"/>
        </a:p>
      </dgm:t>
    </dgm:pt>
    <dgm:pt modelId="{02ECCF07-204B-4B62-B51E-6131FBADF533}">
      <dgm:prSet custT="1"/>
      <dgm:spPr>
        <a:solidFill>
          <a:schemeClr val="tx1"/>
        </a:solidFill>
      </dgm:spPr>
      <dgm:t>
        <a:bodyPr/>
        <a:lstStyle/>
        <a:p>
          <a:r>
            <a:rPr lang="en-GB" sz="1400" b="1" i="0" dirty="0"/>
            <a:t>Upon the successful completion of this module, students will be able to:</a:t>
          </a:r>
        </a:p>
        <a:p>
          <a:endParaRPr lang="en-GB" sz="1400" b="1" i="0" dirty="0"/>
        </a:p>
        <a:p>
          <a:r>
            <a:rPr lang="en-GB" sz="1400" b="0" i="0" dirty="0"/>
            <a:t>Demonstrate systemic understanding of the role of a response police constable in non specialist investigations.</a:t>
          </a:r>
        </a:p>
        <a:p>
          <a:endParaRPr lang="en-GB" sz="1400" b="0" i="0" dirty="0"/>
        </a:p>
        <a:p>
          <a:r>
            <a:rPr lang="en-GB" sz="1400" b="0" i="0" dirty="0"/>
            <a:t>Identify offences which require a specialist investigators and be able to explain the different types of investigations and roles, and how this may add value to the investigation process.</a:t>
          </a:r>
        </a:p>
        <a:p>
          <a:endParaRPr lang="en-GB" sz="1400" b="0" i="0" dirty="0"/>
        </a:p>
        <a:p>
          <a:r>
            <a:rPr lang="en-GB" sz="1400" b="0" i="0" dirty="0"/>
            <a:t>Explain the need for professionalism throughout the investigation, what this means for the victim's journey, engagement with suspects, evaluate its effectiveness and consequence of not doing so.</a:t>
          </a:r>
        </a:p>
        <a:p>
          <a:endParaRPr lang="en-GB" sz="1400" b="0" i="0" dirty="0"/>
        </a:p>
        <a:p>
          <a:r>
            <a:rPr lang="en-GB" sz="1400" b="0" i="0" dirty="0"/>
            <a:t>Undertake a role play exercise to demonstrate investigation in practice.</a:t>
          </a:r>
        </a:p>
        <a:p>
          <a:endParaRPr lang="en-GB" sz="1400" b="1" i="0" dirty="0"/>
        </a:p>
        <a:p>
          <a:endParaRPr lang="en-US" sz="1400" b="1" dirty="0"/>
        </a:p>
      </dgm:t>
    </dgm:pt>
    <dgm:pt modelId="{3F8AB9A4-9CEB-4338-997B-ADC837F3BD62}" type="parTrans" cxnId="{42826A5B-ADF1-4825-BB25-6B19F6D4FDB8}">
      <dgm:prSet/>
      <dgm:spPr/>
      <dgm:t>
        <a:bodyPr/>
        <a:lstStyle/>
        <a:p>
          <a:endParaRPr lang="en-GB"/>
        </a:p>
      </dgm:t>
    </dgm:pt>
    <dgm:pt modelId="{EA390CA6-666A-4B89-8A76-F3D3C6044D86}" type="sibTrans" cxnId="{42826A5B-ADF1-4825-BB25-6B19F6D4FDB8}">
      <dgm:prSet/>
      <dgm:spPr/>
      <dgm:t>
        <a:bodyPr/>
        <a:lstStyle/>
        <a:p>
          <a:endParaRPr lang="en-GB"/>
        </a:p>
      </dgm:t>
    </dgm:pt>
    <dgm:pt modelId="{3FD5647B-3DC6-EE49-9AE4-D7D2274DC71D}" type="pres">
      <dgm:prSet presAssocID="{A72D641B-C179-46ED-9554-5C3D7E2AD5E6}" presName="linear" presStyleCnt="0">
        <dgm:presLayoutVars>
          <dgm:animLvl val="lvl"/>
          <dgm:resizeHandles val="exact"/>
        </dgm:presLayoutVars>
      </dgm:prSet>
      <dgm:spPr/>
    </dgm:pt>
    <dgm:pt modelId="{D9A5AB69-DD38-4E33-8E87-668F7429862C}" type="pres">
      <dgm:prSet presAssocID="{02ECCF07-204B-4B62-B51E-6131FBADF533}" presName="parentText" presStyleLbl="node1" presStyleIdx="0" presStyleCnt="1" custScaleY="446252" custLinFactNeighborX="-26255" custLinFactNeighborY="2094">
        <dgm:presLayoutVars>
          <dgm:chMax val="0"/>
          <dgm:bulletEnabled val="1"/>
        </dgm:presLayoutVars>
      </dgm:prSet>
      <dgm:spPr/>
    </dgm:pt>
  </dgm:ptLst>
  <dgm:cxnLst>
    <dgm:cxn modelId="{42826A5B-ADF1-4825-BB25-6B19F6D4FDB8}" srcId="{A72D641B-C179-46ED-9554-5C3D7E2AD5E6}" destId="{02ECCF07-204B-4B62-B51E-6131FBADF533}" srcOrd="0" destOrd="0" parTransId="{3F8AB9A4-9CEB-4338-997B-ADC837F3BD62}" sibTransId="{EA390CA6-666A-4B89-8A76-F3D3C6044D86}"/>
    <dgm:cxn modelId="{1652E156-CBDB-4D5F-BB6C-98A05C45259F}" type="presOf" srcId="{02ECCF07-204B-4B62-B51E-6131FBADF533}" destId="{D9A5AB69-DD38-4E33-8E87-668F7429862C}" srcOrd="0" destOrd="0" presId="urn:microsoft.com/office/officeart/2005/8/layout/vList2"/>
    <dgm:cxn modelId="{6EB6CEF5-7525-714A-A166-E7679361B51B}" type="presOf" srcId="{A72D641B-C179-46ED-9554-5C3D7E2AD5E6}" destId="{3FD5647B-3DC6-EE49-9AE4-D7D2274DC71D}" srcOrd="0" destOrd="0" presId="urn:microsoft.com/office/officeart/2005/8/layout/vList2"/>
    <dgm:cxn modelId="{E90FD479-4C55-43DF-9738-A1AE17FA22B7}" type="presParOf" srcId="{3FD5647B-3DC6-EE49-9AE4-D7D2274DC71D}" destId="{D9A5AB69-DD38-4E33-8E87-668F7429862C}"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614A1B-C878-4CA4-B691-40D63ED230AF}"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US"/>
        </a:p>
      </dgm:t>
    </dgm:pt>
    <dgm:pt modelId="{59F21618-0476-4A01-9066-60FCB85F5520}">
      <dgm:prSet/>
      <dgm:spPr/>
      <dgm:t>
        <a:bodyPr/>
        <a:lstStyle/>
        <a:p>
          <a:r>
            <a:rPr lang="en-GB"/>
            <a:t>Component 1: 50% </a:t>
          </a:r>
          <a:br>
            <a:rPr lang="en-GB"/>
          </a:br>
          <a:r>
            <a:rPr lang="en-GB"/>
            <a:t>Role Play </a:t>
          </a:r>
          <a:endParaRPr lang="en-US"/>
        </a:p>
      </dgm:t>
    </dgm:pt>
    <dgm:pt modelId="{0BF0E1C7-3D43-4B2C-A2BC-3FD484BBD032}" type="parTrans" cxnId="{EA36535A-1219-4815-902D-9057FA1CDD89}">
      <dgm:prSet/>
      <dgm:spPr/>
      <dgm:t>
        <a:bodyPr/>
        <a:lstStyle/>
        <a:p>
          <a:endParaRPr lang="en-US"/>
        </a:p>
      </dgm:t>
    </dgm:pt>
    <dgm:pt modelId="{AA114A8D-1BA0-43B7-B916-E88BF2C1CCFF}" type="sibTrans" cxnId="{EA36535A-1219-4815-902D-9057FA1CDD89}">
      <dgm:prSet/>
      <dgm:spPr/>
      <dgm:t>
        <a:bodyPr/>
        <a:lstStyle/>
        <a:p>
          <a:endParaRPr lang="en-US"/>
        </a:p>
      </dgm:t>
    </dgm:pt>
    <dgm:pt modelId="{114FA89B-158E-495D-A885-55D7FD212F80}">
      <dgm:prSet/>
      <dgm:spPr/>
      <dgm:t>
        <a:bodyPr/>
        <a:lstStyle/>
        <a:p>
          <a:r>
            <a:rPr lang="en-GB" dirty="0"/>
            <a:t>Component 2: 50% </a:t>
          </a:r>
        </a:p>
        <a:p>
          <a:r>
            <a:rPr lang="en-GB" dirty="0"/>
            <a:t>Exam (2 hours) </a:t>
          </a:r>
          <a:endParaRPr lang="en-US" dirty="0"/>
        </a:p>
      </dgm:t>
    </dgm:pt>
    <dgm:pt modelId="{DBCBECD0-5560-4475-8B93-36549597DAAC}" type="parTrans" cxnId="{3B49442D-66C2-465F-A29B-F0AFCB5460E5}">
      <dgm:prSet/>
      <dgm:spPr/>
      <dgm:t>
        <a:bodyPr/>
        <a:lstStyle/>
        <a:p>
          <a:endParaRPr lang="en-US"/>
        </a:p>
      </dgm:t>
    </dgm:pt>
    <dgm:pt modelId="{7423E67E-20C5-4ABC-B380-902457FBA997}" type="sibTrans" cxnId="{3B49442D-66C2-465F-A29B-F0AFCB5460E5}">
      <dgm:prSet/>
      <dgm:spPr/>
      <dgm:t>
        <a:bodyPr/>
        <a:lstStyle/>
        <a:p>
          <a:endParaRPr lang="en-US"/>
        </a:p>
      </dgm:t>
    </dgm:pt>
    <dgm:pt modelId="{63ABD08F-A351-6743-A614-3EFDE2B7D4FE}" type="pres">
      <dgm:prSet presAssocID="{46614A1B-C878-4CA4-B691-40D63ED230AF}" presName="diagram" presStyleCnt="0">
        <dgm:presLayoutVars>
          <dgm:dir/>
          <dgm:resizeHandles val="exact"/>
        </dgm:presLayoutVars>
      </dgm:prSet>
      <dgm:spPr/>
    </dgm:pt>
    <dgm:pt modelId="{801499EF-5794-194E-95AC-8B3118416A28}" type="pres">
      <dgm:prSet presAssocID="{59F21618-0476-4A01-9066-60FCB85F5520}" presName="node" presStyleLbl="node1" presStyleIdx="0" presStyleCnt="2">
        <dgm:presLayoutVars>
          <dgm:bulletEnabled val="1"/>
        </dgm:presLayoutVars>
      </dgm:prSet>
      <dgm:spPr/>
    </dgm:pt>
    <dgm:pt modelId="{94821409-EEBF-5648-801E-6DEA0922CBE9}" type="pres">
      <dgm:prSet presAssocID="{AA114A8D-1BA0-43B7-B916-E88BF2C1CCFF}" presName="sibTrans" presStyleCnt="0"/>
      <dgm:spPr/>
    </dgm:pt>
    <dgm:pt modelId="{8F32FBCF-CB94-1B46-A5C7-02384AB4E303}" type="pres">
      <dgm:prSet presAssocID="{114FA89B-158E-495D-A885-55D7FD212F80}" presName="node" presStyleLbl="node1" presStyleIdx="1" presStyleCnt="2">
        <dgm:presLayoutVars>
          <dgm:bulletEnabled val="1"/>
        </dgm:presLayoutVars>
      </dgm:prSet>
      <dgm:spPr/>
    </dgm:pt>
  </dgm:ptLst>
  <dgm:cxnLst>
    <dgm:cxn modelId="{3B49442D-66C2-465F-A29B-F0AFCB5460E5}" srcId="{46614A1B-C878-4CA4-B691-40D63ED230AF}" destId="{114FA89B-158E-495D-A885-55D7FD212F80}" srcOrd="1" destOrd="0" parTransId="{DBCBECD0-5560-4475-8B93-36549597DAAC}" sibTransId="{7423E67E-20C5-4ABC-B380-902457FBA997}"/>
    <dgm:cxn modelId="{EA36535A-1219-4815-902D-9057FA1CDD89}" srcId="{46614A1B-C878-4CA4-B691-40D63ED230AF}" destId="{59F21618-0476-4A01-9066-60FCB85F5520}" srcOrd="0" destOrd="0" parTransId="{0BF0E1C7-3D43-4B2C-A2BC-3FD484BBD032}" sibTransId="{AA114A8D-1BA0-43B7-B916-E88BF2C1CCFF}"/>
    <dgm:cxn modelId="{E0E9FACA-B79F-E54C-B6F6-B05B52DFF23A}" type="presOf" srcId="{114FA89B-158E-495D-A885-55D7FD212F80}" destId="{8F32FBCF-CB94-1B46-A5C7-02384AB4E303}" srcOrd="0" destOrd="0" presId="urn:microsoft.com/office/officeart/2005/8/layout/default"/>
    <dgm:cxn modelId="{33E7ABD5-6F88-8144-BD8A-37976579E931}" type="presOf" srcId="{46614A1B-C878-4CA4-B691-40D63ED230AF}" destId="{63ABD08F-A351-6743-A614-3EFDE2B7D4FE}" srcOrd="0" destOrd="0" presId="urn:microsoft.com/office/officeart/2005/8/layout/default"/>
    <dgm:cxn modelId="{6DC288E6-5178-954C-B945-AFEBD2190306}" type="presOf" srcId="{59F21618-0476-4A01-9066-60FCB85F5520}" destId="{801499EF-5794-194E-95AC-8B3118416A28}" srcOrd="0" destOrd="0" presId="urn:microsoft.com/office/officeart/2005/8/layout/default"/>
    <dgm:cxn modelId="{438CD647-496C-4248-B824-1FA4ACAC316D}" type="presParOf" srcId="{63ABD08F-A351-6743-A614-3EFDE2B7D4FE}" destId="{801499EF-5794-194E-95AC-8B3118416A28}" srcOrd="0" destOrd="0" presId="urn:microsoft.com/office/officeart/2005/8/layout/default"/>
    <dgm:cxn modelId="{C408F66A-B076-204D-8469-9636504380EE}" type="presParOf" srcId="{63ABD08F-A351-6743-A614-3EFDE2B7D4FE}" destId="{94821409-EEBF-5648-801E-6DEA0922CBE9}" srcOrd="1" destOrd="0" presId="urn:microsoft.com/office/officeart/2005/8/layout/default"/>
    <dgm:cxn modelId="{94664EDA-B53A-8A49-8D19-3F729E307E3C}" type="presParOf" srcId="{63ABD08F-A351-6743-A614-3EFDE2B7D4FE}" destId="{8F32FBCF-CB94-1B46-A5C7-02384AB4E303}" srcOrd="2"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80BCB2-DC3E-4C6E-8264-44F74C032061}"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E88DF96A-E07E-49BF-B333-B3983F4E313D}">
      <dgm:prSet custT="1"/>
      <dgm:spPr/>
      <dgm:t>
        <a:bodyPr/>
        <a:lstStyle/>
        <a:p>
          <a:r>
            <a:rPr lang="en-US" sz="2500" dirty="0"/>
            <a:t>Conducting Investigations</a:t>
          </a:r>
        </a:p>
      </dgm:t>
    </dgm:pt>
    <dgm:pt modelId="{79183B1F-A4A6-499D-A87D-680E7722957C}" type="parTrans" cxnId="{DFF27E08-D122-414B-9E14-8453E001DB6D}">
      <dgm:prSet/>
      <dgm:spPr/>
      <dgm:t>
        <a:bodyPr/>
        <a:lstStyle/>
        <a:p>
          <a:endParaRPr lang="en-US"/>
        </a:p>
      </dgm:t>
    </dgm:pt>
    <dgm:pt modelId="{00159AFE-9D06-4079-9BB5-3FC09CB4B369}" type="sibTrans" cxnId="{DFF27E08-D122-414B-9E14-8453E001DB6D}">
      <dgm:prSet/>
      <dgm:spPr/>
      <dgm:t>
        <a:bodyPr/>
        <a:lstStyle/>
        <a:p>
          <a:endParaRPr lang="en-US"/>
        </a:p>
      </dgm:t>
    </dgm:pt>
    <dgm:pt modelId="{AA1C6A0B-6885-4C58-AD0B-D569E1557B7B}">
      <dgm:prSet/>
      <dgm:spPr/>
      <dgm:t>
        <a:bodyPr/>
        <a:lstStyle/>
        <a:p>
          <a:r>
            <a:rPr lang="en-US" dirty="0"/>
            <a:t>Investigation processes</a:t>
          </a:r>
        </a:p>
      </dgm:t>
    </dgm:pt>
    <dgm:pt modelId="{92930434-BFB0-41F8-9005-3BC3BAA7D95D}" type="parTrans" cxnId="{3EA20C69-CD51-4127-A237-DBDAECD47188}">
      <dgm:prSet/>
      <dgm:spPr/>
      <dgm:t>
        <a:bodyPr/>
        <a:lstStyle/>
        <a:p>
          <a:endParaRPr lang="en-US"/>
        </a:p>
      </dgm:t>
    </dgm:pt>
    <dgm:pt modelId="{BE653BC8-AC64-4BC7-9DC7-8A445CDC514B}" type="sibTrans" cxnId="{3EA20C69-CD51-4127-A237-DBDAECD47188}">
      <dgm:prSet/>
      <dgm:spPr/>
      <dgm:t>
        <a:bodyPr/>
        <a:lstStyle/>
        <a:p>
          <a:endParaRPr lang="en-US"/>
        </a:p>
      </dgm:t>
    </dgm:pt>
    <dgm:pt modelId="{062999D7-1D9D-4632-8805-F639FEB3661C}">
      <dgm:prSet/>
      <dgm:spPr/>
      <dgm:t>
        <a:bodyPr/>
        <a:lstStyle/>
        <a:p>
          <a:r>
            <a:rPr lang="en-US"/>
            <a:t>Managing investigations </a:t>
          </a:r>
        </a:p>
      </dgm:t>
    </dgm:pt>
    <dgm:pt modelId="{DF4F0AED-4ABF-42AE-85D0-C8262846E0DA}" type="parTrans" cxnId="{58782824-0075-488E-8D2B-492FE00C0326}">
      <dgm:prSet/>
      <dgm:spPr/>
      <dgm:t>
        <a:bodyPr/>
        <a:lstStyle/>
        <a:p>
          <a:endParaRPr lang="en-US"/>
        </a:p>
      </dgm:t>
    </dgm:pt>
    <dgm:pt modelId="{671DDDE8-600D-4422-A15E-1760E87720DB}" type="sibTrans" cxnId="{58782824-0075-488E-8D2B-492FE00C0326}">
      <dgm:prSet/>
      <dgm:spPr/>
      <dgm:t>
        <a:bodyPr/>
        <a:lstStyle/>
        <a:p>
          <a:endParaRPr lang="en-US"/>
        </a:p>
      </dgm:t>
    </dgm:pt>
    <dgm:pt modelId="{0C9215E4-10BE-4EDC-958F-EECEC40B0580}">
      <dgm:prSet/>
      <dgm:spPr/>
      <dgm:t>
        <a:bodyPr/>
        <a:lstStyle/>
        <a:p>
          <a:r>
            <a:rPr lang="en-US"/>
            <a:t>Forensics </a:t>
          </a:r>
        </a:p>
      </dgm:t>
    </dgm:pt>
    <dgm:pt modelId="{13288068-2B36-4ABE-AC5B-236057F0A236}" type="parTrans" cxnId="{158F2155-0F06-4EAF-AE9B-308D9F3C2F53}">
      <dgm:prSet/>
      <dgm:spPr/>
      <dgm:t>
        <a:bodyPr/>
        <a:lstStyle/>
        <a:p>
          <a:endParaRPr lang="en-US"/>
        </a:p>
      </dgm:t>
    </dgm:pt>
    <dgm:pt modelId="{6703960D-FFD9-4A14-9381-6D57DB43578D}" type="sibTrans" cxnId="{158F2155-0F06-4EAF-AE9B-308D9F3C2F53}">
      <dgm:prSet/>
      <dgm:spPr/>
      <dgm:t>
        <a:bodyPr/>
        <a:lstStyle/>
        <a:p>
          <a:endParaRPr lang="en-US"/>
        </a:p>
      </dgm:t>
    </dgm:pt>
    <dgm:pt modelId="{5E566313-295D-4822-8EE5-FDDA895363A6}">
      <dgm:prSet/>
      <dgm:spPr/>
      <dgm:t>
        <a:bodyPr/>
        <a:lstStyle/>
        <a:p>
          <a:r>
            <a:rPr lang="en-US" dirty="0"/>
            <a:t>Working with suspects, victims and witnesses </a:t>
          </a:r>
        </a:p>
      </dgm:t>
    </dgm:pt>
    <dgm:pt modelId="{1C887AC6-2F69-4D3E-8654-7736EA1A048F}" type="parTrans" cxnId="{7C98D61D-1BEC-41B3-BBFF-628E6853C22A}">
      <dgm:prSet/>
      <dgm:spPr/>
      <dgm:t>
        <a:bodyPr/>
        <a:lstStyle/>
        <a:p>
          <a:endParaRPr lang="en-US"/>
        </a:p>
      </dgm:t>
    </dgm:pt>
    <dgm:pt modelId="{D66059DD-2F67-46EE-BB94-715FA3DBB072}" type="sibTrans" cxnId="{7C98D61D-1BEC-41B3-BBFF-628E6853C22A}">
      <dgm:prSet/>
      <dgm:spPr/>
      <dgm:t>
        <a:bodyPr/>
        <a:lstStyle/>
        <a:p>
          <a:endParaRPr lang="en-US"/>
        </a:p>
      </dgm:t>
    </dgm:pt>
    <dgm:pt modelId="{08DC63FD-98DD-4A03-93E7-4695E35EB977}">
      <dgm:prSet/>
      <dgm:spPr/>
      <dgm:t>
        <a:bodyPr/>
        <a:lstStyle/>
        <a:p>
          <a:r>
            <a:rPr lang="en-US"/>
            <a:t>Interviewing </a:t>
          </a:r>
        </a:p>
      </dgm:t>
    </dgm:pt>
    <dgm:pt modelId="{A9673AEA-62C5-4B4B-A50F-158533D89BAA}" type="parTrans" cxnId="{9D3CED0E-493C-416E-AFC8-95735EFBEC0B}">
      <dgm:prSet/>
      <dgm:spPr/>
      <dgm:t>
        <a:bodyPr/>
        <a:lstStyle/>
        <a:p>
          <a:endParaRPr lang="en-US"/>
        </a:p>
      </dgm:t>
    </dgm:pt>
    <dgm:pt modelId="{6A5F2CC0-7B81-4D4C-A56F-528622B58EE6}" type="sibTrans" cxnId="{9D3CED0E-493C-416E-AFC8-95735EFBEC0B}">
      <dgm:prSet/>
      <dgm:spPr/>
      <dgm:t>
        <a:bodyPr/>
        <a:lstStyle/>
        <a:p>
          <a:endParaRPr lang="en-US"/>
        </a:p>
      </dgm:t>
    </dgm:pt>
    <dgm:pt modelId="{07E7EC57-7893-4870-8609-6E5CA7F4B4E0}">
      <dgm:prSet/>
      <dgm:spPr/>
      <dgm:t>
        <a:bodyPr/>
        <a:lstStyle/>
        <a:p>
          <a:r>
            <a:rPr lang="en-US" dirty="0"/>
            <a:t>Investigative strategies </a:t>
          </a:r>
        </a:p>
      </dgm:t>
    </dgm:pt>
    <dgm:pt modelId="{78E98B89-8FC1-40B3-8D6A-748445F683FE}" type="parTrans" cxnId="{13E0F36E-29D9-4B37-B666-642F99CF5BA0}">
      <dgm:prSet/>
      <dgm:spPr/>
      <dgm:t>
        <a:bodyPr/>
        <a:lstStyle/>
        <a:p>
          <a:endParaRPr lang="en-US"/>
        </a:p>
      </dgm:t>
    </dgm:pt>
    <dgm:pt modelId="{42D04963-97BB-4B2B-A3D2-EF01D9527510}" type="sibTrans" cxnId="{13E0F36E-29D9-4B37-B666-642F99CF5BA0}">
      <dgm:prSet/>
      <dgm:spPr/>
      <dgm:t>
        <a:bodyPr/>
        <a:lstStyle/>
        <a:p>
          <a:endParaRPr lang="en-US"/>
        </a:p>
      </dgm:t>
    </dgm:pt>
    <dgm:pt modelId="{4EE29EC4-C02B-8142-9189-CAF2398285D0}">
      <dgm:prSet/>
      <dgm:spPr/>
      <dgm:t>
        <a:bodyPr/>
        <a:lstStyle/>
        <a:p>
          <a:endParaRPr lang="en-GB" dirty="0"/>
        </a:p>
      </dgm:t>
    </dgm:pt>
    <dgm:pt modelId="{7526E2C4-9727-A544-87B2-ADBF937FE4F3}" type="parTrans" cxnId="{60809267-C48E-8749-9281-1CF585F9BF3A}">
      <dgm:prSet/>
      <dgm:spPr/>
      <dgm:t>
        <a:bodyPr/>
        <a:lstStyle/>
        <a:p>
          <a:endParaRPr lang="en-GB"/>
        </a:p>
      </dgm:t>
    </dgm:pt>
    <dgm:pt modelId="{EA7719D1-CE67-A241-AB5A-2F864A02E42F}" type="sibTrans" cxnId="{60809267-C48E-8749-9281-1CF585F9BF3A}">
      <dgm:prSet/>
      <dgm:spPr/>
      <dgm:t>
        <a:bodyPr/>
        <a:lstStyle/>
        <a:p>
          <a:endParaRPr lang="en-GB"/>
        </a:p>
      </dgm:t>
    </dgm:pt>
    <dgm:pt modelId="{65CEA965-7708-C44E-B86C-D89F475AB0E8}" type="pres">
      <dgm:prSet presAssocID="{4880BCB2-DC3E-4C6E-8264-44F74C032061}" presName="vert0" presStyleCnt="0">
        <dgm:presLayoutVars>
          <dgm:dir/>
          <dgm:animOne val="branch"/>
          <dgm:animLvl val="lvl"/>
        </dgm:presLayoutVars>
      </dgm:prSet>
      <dgm:spPr/>
    </dgm:pt>
    <dgm:pt modelId="{8FD19CBB-ED3F-3D45-A2B9-24FFE988E9D5}" type="pres">
      <dgm:prSet presAssocID="{E88DF96A-E07E-49BF-B333-B3983F4E313D}" presName="thickLine" presStyleLbl="alignNode1" presStyleIdx="0" presStyleCnt="8"/>
      <dgm:spPr/>
    </dgm:pt>
    <dgm:pt modelId="{1EBC1A3C-B14D-DD44-B6BB-F7011B44A12D}" type="pres">
      <dgm:prSet presAssocID="{E88DF96A-E07E-49BF-B333-B3983F4E313D}" presName="horz1" presStyleCnt="0"/>
      <dgm:spPr/>
    </dgm:pt>
    <dgm:pt modelId="{88941CB8-4191-884D-BA76-54D1D2B617AC}" type="pres">
      <dgm:prSet presAssocID="{E88DF96A-E07E-49BF-B333-B3983F4E313D}" presName="tx1" presStyleLbl="revTx" presStyleIdx="0" presStyleCnt="8"/>
      <dgm:spPr/>
    </dgm:pt>
    <dgm:pt modelId="{B494F7A8-713F-3B42-AD83-C12FB6366DEB}" type="pres">
      <dgm:prSet presAssocID="{E88DF96A-E07E-49BF-B333-B3983F4E313D}" presName="vert1" presStyleCnt="0"/>
      <dgm:spPr/>
    </dgm:pt>
    <dgm:pt modelId="{61C827F0-5C2D-4847-875B-AA50C5826FB6}" type="pres">
      <dgm:prSet presAssocID="{AA1C6A0B-6885-4C58-AD0B-D569E1557B7B}" presName="thickLine" presStyleLbl="alignNode1" presStyleIdx="1" presStyleCnt="8"/>
      <dgm:spPr/>
    </dgm:pt>
    <dgm:pt modelId="{DB4CF567-A9CF-264B-BF48-5913D6BD282F}" type="pres">
      <dgm:prSet presAssocID="{AA1C6A0B-6885-4C58-AD0B-D569E1557B7B}" presName="horz1" presStyleCnt="0"/>
      <dgm:spPr/>
    </dgm:pt>
    <dgm:pt modelId="{4327C3AF-A463-2540-9A7A-A5313B55B308}" type="pres">
      <dgm:prSet presAssocID="{AA1C6A0B-6885-4C58-AD0B-D569E1557B7B}" presName="tx1" presStyleLbl="revTx" presStyleIdx="1" presStyleCnt="8"/>
      <dgm:spPr/>
    </dgm:pt>
    <dgm:pt modelId="{E0E9CC89-D196-7449-9B31-32FE8380DA3B}" type="pres">
      <dgm:prSet presAssocID="{AA1C6A0B-6885-4C58-AD0B-D569E1557B7B}" presName="vert1" presStyleCnt="0"/>
      <dgm:spPr/>
    </dgm:pt>
    <dgm:pt modelId="{AF8289B4-F1EC-8B42-B393-3C29E472B325}" type="pres">
      <dgm:prSet presAssocID="{062999D7-1D9D-4632-8805-F639FEB3661C}" presName="thickLine" presStyleLbl="alignNode1" presStyleIdx="2" presStyleCnt="8"/>
      <dgm:spPr/>
    </dgm:pt>
    <dgm:pt modelId="{20BBA8FE-0DAB-F549-A54E-9E7317CF3872}" type="pres">
      <dgm:prSet presAssocID="{062999D7-1D9D-4632-8805-F639FEB3661C}" presName="horz1" presStyleCnt="0"/>
      <dgm:spPr/>
    </dgm:pt>
    <dgm:pt modelId="{852F3919-2447-EE4C-AF92-68EECF627D8C}" type="pres">
      <dgm:prSet presAssocID="{062999D7-1D9D-4632-8805-F639FEB3661C}" presName="tx1" presStyleLbl="revTx" presStyleIdx="2" presStyleCnt="8"/>
      <dgm:spPr/>
    </dgm:pt>
    <dgm:pt modelId="{4E4A74F3-F24D-9C47-B2A0-BE481AF79662}" type="pres">
      <dgm:prSet presAssocID="{062999D7-1D9D-4632-8805-F639FEB3661C}" presName="vert1" presStyleCnt="0"/>
      <dgm:spPr/>
    </dgm:pt>
    <dgm:pt modelId="{1E525F17-BD5A-804F-9A93-FF01C47C253E}" type="pres">
      <dgm:prSet presAssocID="{0C9215E4-10BE-4EDC-958F-EECEC40B0580}" presName="thickLine" presStyleLbl="alignNode1" presStyleIdx="3" presStyleCnt="8"/>
      <dgm:spPr/>
    </dgm:pt>
    <dgm:pt modelId="{DBD9EEC2-BA91-2C4A-8B2C-A811244CC04E}" type="pres">
      <dgm:prSet presAssocID="{0C9215E4-10BE-4EDC-958F-EECEC40B0580}" presName="horz1" presStyleCnt="0"/>
      <dgm:spPr/>
    </dgm:pt>
    <dgm:pt modelId="{887ABA08-8A59-FE4A-BF7F-74FAF6A613BA}" type="pres">
      <dgm:prSet presAssocID="{0C9215E4-10BE-4EDC-958F-EECEC40B0580}" presName="tx1" presStyleLbl="revTx" presStyleIdx="3" presStyleCnt="8"/>
      <dgm:spPr/>
    </dgm:pt>
    <dgm:pt modelId="{DFAEE566-284C-F745-AED5-4E84D7FD56E5}" type="pres">
      <dgm:prSet presAssocID="{0C9215E4-10BE-4EDC-958F-EECEC40B0580}" presName="vert1" presStyleCnt="0"/>
      <dgm:spPr/>
    </dgm:pt>
    <dgm:pt modelId="{87EB6330-8D48-D141-8266-9B212C2EC013}" type="pres">
      <dgm:prSet presAssocID="{5E566313-295D-4822-8EE5-FDDA895363A6}" presName="thickLine" presStyleLbl="alignNode1" presStyleIdx="4" presStyleCnt="8"/>
      <dgm:spPr/>
    </dgm:pt>
    <dgm:pt modelId="{4B095F42-F5B6-BD4A-A37C-DE3757CF60C7}" type="pres">
      <dgm:prSet presAssocID="{5E566313-295D-4822-8EE5-FDDA895363A6}" presName="horz1" presStyleCnt="0"/>
      <dgm:spPr/>
    </dgm:pt>
    <dgm:pt modelId="{653E0292-7D9A-294B-8F78-EA04C19167C3}" type="pres">
      <dgm:prSet presAssocID="{5E566313-295D-4822-8EE5-FDDA895363A6}" presName="tx1" presStyleLbl="revTx" presStyleIdx="4" presStyleCnt="8"/>
      <dgm:spPr/>
    </dgm:pt>
    <dgm:pt modelId="{7CFF120E-CA74-254E-928B-73A7FDAA8708}" type="pres">
      <dgm:prSet presAssocID="{5E566313-295D-4822-8EE5-FDDA895363A6}" presName="vert1" presStyleCnt="0"/>
      <dgm:spPr/>
    </dgm:pt>
    <dgm:pt modelId="{86430EC2-D0C5-6848-91D6-621F7A9B8E8D}" type="pres">
      <dgm:prSet presAssocID="{08DC63FD-98DD-4A03-93E7-4695E35EB977}" presName="thickLine" presStyleLbl="alignNode1" presStyleIdx="5" presStyleCnt="8"/>
      <dgm:spPr/>
    </dgm:pt>
    <dgm:pt modelId="{17F77E95-D53C-004C-AC5C-5782B109FF36}" type="pres">
      <dgm:prSet presAssocID="{08DC63FD-98DD-4A03-93E7-4695E35EB977}" presName="horz1" presStyleCnt="0"/>
      <dgm:spPr/>
    </dgm:pt>
    <dgm:pt modelId="{10B7891D-8C65-8848-8FCF-44BFBC236BB0}" type="pres">
      <dgm:prSet presAssocID="{08DC63FD-98DD-4A03-93E7-4695E35EB977}" presName="tx1" presStyleLbl="revTx" presStyleIdx="5" presStyleCnt="8"/>
      <dgm:spPr/>
    </dgm:pt>
    <dgm:pt modelId="{3DED191D-98CF-7A45-B47C-8E804260E46E}" type="pres">
      <dgm:prSet presAssocID="{08DC63FD-98DD-4A03-93E7-4695E35EB977}" presName="vert1" presStyleCnt="0"/>
      <dgm:spPr/>
    </dgm:pt>
    <dgm:pt modelId="{6F50B2C3-5F69-894A-90E6-A8C18E754119}" type="pres">
      <dgm:prSet presAssocID="{07E7EC57-7893-4870-8609-6E5CA7F4B4E0}" presName="thickLine" presStyleLbl="alignNode1" presStyleIdx="6" presStyleCnt="8"/>
      <dgm:spPr/>
    </dgm:pt>
    <dgm:pt modelId="{6E7DA02E-39EA-6A48-BEFE-B5BF0208970C}" type="pres">
      <dgm:prSet presAssocID="{07E7EC57-7893-4870-8609-6E5CA7F4B4E0}" presName="horz1" presStyleCnt="0"/>
      <dgm:spPr/>
    </dgm:pt>
    <dgm:pt modelId="{2731F99E-1BC0-7648-BFD8-0EBB0DE1A4C0}" type="pres">
      <dgm:prSet presAssocID="{07E7EC57-7893-4870-8609-6E5CA7F4B4E0}" presName="tx1" presStyleLbl="revTx" presStyleIdx="6" presStyleCnt="8"/>
      <dgm:spPr/>
    </dgm:pt>
    <dgm:pt modelId="{54B3B59D-D6E9-5F45-95AA-2A0E2931CCCF}" type="pres">
      <dgm:prSet presAssocID="{07E7EC57-7893-4870-8609-6E5CA7F4B4E0}" presName="vert1" presStyleCnt="0"/>
      <dgm:spPr/>
    </dgm:pt>
    <dgm:pt modelId="{9003FA5E-0B2A-E34B-A5A6-09D21A4F6B7E}" type="pres">
      <dgm:prSet presAssocID="{4EE29EC4-C02B-8142-9189-CAF2398285D0}" presName="thickLine" presStyleLbl="alignNode1" presStyleIdx="7" presStyleCnt="8"/>
      <dgm:spPr/>
    </dgm:pt>
    <dgm:pt modelId="{9FA0AE70-B28D-9C47-9743-DF6B278CB9A7}" type="pres">
      <dgm:prSet presAssocID="{4EE29EC4-C02B-8142-9189-CAF2398285D0}" presName="horz1" presStyleCnt="0"/>
      <dgm:spPr/>
    </dgm:pt>
    <dgm:pt modelId="{BBB9DB46-6825-7B46-A0B6-78F73AF3061D}" type="pres">
      <dgm:prSet presAssocID="{4EE29EC4-C02B-8142-9189-CAF2398285D0}" presName="tx1" presStyleLbl="revTx" presStyleIdx="7" presStyleCnt="8"/>
      <dgm:spPr/>
    </dgm:pt>
    <dgm:pt modelId="{E229D857-C3B7-154F-8569-DEC89BE3823C}" type="pres">
      <dgm:prSet presAssocID="{4EE29EC4-C02B-8142-9189-CAF2398285D0}" presName="vert1" presStyleCnt="0"/>
      <dgm:spPr/>
    </dgm:pt>
  </dgm:ptLst>
  <dgm:cxnLst>
    <dgm:cxn modelId="{DFF27E08-D122-414B-9E14-8453E001DB6D}" srcId="{4880BCB2-DC3E-4C6E-8264-44F74C032061}" destId="{E88DF96A-E07E-49BF-B333-B3983F4E313D}" srcOrd="0" destOrd="0" parTransId="{79183B1F-A4A6-499D-A87D-680E7722957C}" sibTransId="{00159AFE-9D06-4079-9BB5-3FC09CB4B369}"/>
    <dgm:cxn modelId="{C31F630C-362D-E44D-A62C-406D99B6214C}" type="presOf" srcId="{4EE29EC4-C02B-8142-9189-CAF2398285D0}" destId="{BBB9DB46-6825-7B46-A0B6-78F73AF3061D}" srcOrd="0" destOrd="0" presId="urn:microsoft.com/office/officeart/2008/layout/LinedList"/>
    <dgm:cxn modelId="{9D3CED0E-493C-416E-AFC8-95735EFBEC0B}" srcId="{4880BCB2-DC3E-4C6E-8264-44F74C032061}" destId="{08DC63FD-98DD-4A03-93E7-4695E35EB977}" srcOrd="5" destOrd="0" parTransId="{A9673AEA-62C5-4B4B-A50F-158533D89BAA}" sibTransId="{6A5F2CC0-7B81-4D4C-A56F-528622B58EE6}"/>
    <dgm:cxn modelId="{7C98D61D-1BEC-41B3-BBFF-628E6853C22A}" srcId="{4880BCB2-DC3E-4C6E-8264-44F74C032061}" destId="{5E566313-295D-4822-8EE5-FDDA895363A6}" srcOrd="4" destOrd="0" parTransId="{1C887AC6-2F69-4D3E-8654-7736EA1A048F}" sibTransId="{D66059DD-2F67-46EE-BB94-715FA3DBB072}"/>
    <dgm:cxn modelId="{58782824-0075-488E-8D2B-492FE00C0326}" srcId="{4880BCB2-DC3E-4C6E-8264-44F74C032061}" destId="{062999D7-1D9D-4632-8805-F639FEB3661C}" srcOrd="2" destOrd="0" parTransId="{DF4F0AED-4ABF-42AE-85D0-C8262846E0DA}" sibTransId="{671DDDE8-600D-4422-A15E-1760E87720DB}"/>
    <dgm:cxn modelId="{60809267-C48E-8749-9281-1CF585F9BF3A}" srcId="{4880BCB2-DC3E-4C6E-8264-44F74C032061}" destId="{4EE29EC4-C02B-8142-9189-CAF2398285D0}" srcOrd="7" destOrd="0" parTransId="{7526E2C4-9727-A544-87B2-ADBF937FE4F3}" sibTransId="{EA7719D1-CE67-A241-AB5A-2F864A02E42F}"/>
    <dgm:cxn modelId="{3EA20C69-CD51-4127-A237-DBDAECD47188}" srcId="{4880BCB2-DC3E-4C6E-8264-44F74C032061}" destId="{AA1C6A0B-6885-4C58-AD0B-D569E1557B7B}" srcOrd="1" destOrd="0" parTransId="{92930434-BFB0-41F8-9005-3BC3BAA7D95D}" sibTransId="{BE653BC8-AC64-4BC7-9DC7-8A445CDC514B}"/>
    <dgm:cxn modelId="{13E0F36E-29D9-4B37-B666-642F99CF5BA0}" srcId="{4880BCB2-DC3E-4C6E-8264-44F74C032061}" destId="{07E7EC57-7893-4870-8609-6E5CA7F4B4E0}" srcOrd="6" destOrd="0" parTransId="{78E98B89-8FC1-40B3-8D6A-748445F683FE}" sibTransId="{42D04963-97BB-4B2B-A3D2-EF01D9527510}"/>
    <dgm:cxn modelId="{158F2155-0F06-4EAF-AE9B-308D9F3C2F53}" srcId="{4880BCB2-DC3E-4C6E-8264-44F74C032061}" destId="{0C9215E4-10BE-4EDC-958F-EECEC40B0580}" srcOrd="3" destOrd="0" parTransId="{13288068-2B36-4ABE-AC5B-236057F0A236}" sibTransId="{6703960D-FFD9-4A14-9381-6D57DB43578D}"/>
    <dgm:cxn modelId="{D5E50477-8AFF-314E-A254-7FC17E4BEEF7}" type="presOf" srcId="{08DC63FD-98DD-4A03-93E7-4695E35EB977}" destId="{10B7891D-8C65-8848-8FCF-44BFBC236BB0}" srcOrd="0" destOrd="0" presId="urn:microsoft.com/office/officeart/2008/layout/LinedList"/>
    <dgm:cxn modelId="{234E4D5A-1A59-2E46-88D6-357499B6651C}" type="presOf" srcId="{062999D7-1D9D-4632-8805-F639FEB3661C}" destId="{852F3919-2447-EE4C-AF92-68EECF627D8C}" srcOrd="0" destOrd="0" presId="urn:microsoft.com/office/officeart/2008/layout/LinedList"/>
    <dgm:cxn modelId="{19DDA087-92B6-7F46-B370-27F1FAB6D4F0}" type="presOf" srcId="{0C9215E4-10BE-4EDC-958F-EECEC40B0580}" destId="{887ABA08-8A59-FE4A-BF7F-74FAF6A613BA}" srcOrd="0" destOrd="0" presId="urn:microsoft.com/office/officeart/2008/layout/LinedList"/>
    <dgm:cxn modelId="{D8B5A990-9F00-444D-9635-A66901A22822}" type="presOf" srcId="{07E7EC57-7893-4870-8609-6E5CA7F4B4E0}" destId="{2731F99E-1BC0-7648-BFD8-0EBB0DE1A4C0}" srcOrd="0" destOrd="0" presId="urn:microsoft.com/office/officeart/2008/layout/LinedList"/>
    <dgm:cxn modelId="{4A23F8A1-E5C6-7F4E-8901-47E5741B3E5C}" type="presOf" srcId="{AA1C6A0B-6885-4C58-AD0B-D569E1557B7B}" destId="{4327C3AF-A463-2540-9A7A-A5313B55B308}" srcOrd="0" destOrd="0" presId="urn:microsoft.com/office/officeart/2008/layout/LinedList"/>
    <dgm:cxn modelId="{4E2197D0-F4F6-B74A-B1AC-4712C0A3657E}" type="presOf" srcId="{5E566313-295D-4822-8EE5-FDDA895363A6}" destId="{653E0292-7D9A-294B-8F78-EA04C19167C3}" srcOrd="0" destOrd="0" presId="urn:microsoft.com/office/officeart/2008/layout/LinedList"/>
    <dgm:cxn modelId="{FA785CF3-D9D7-B748-A946-088E2DB29FAD}" type="presOf" srcId="{E88DF96A-E07E-49BF-B333-B3983F4E313D}" destId="{88941CB8-4191-884D-BA76-54D1D2B617AC}" srcOrd="0" destOrd="0" presId="urn:microsoft.com/office/officeart/2008/layout/LinedList"/>
    <dgm:cxn modelId="{D96D0EF9-64BF-434A-A8DF-549F5D2C8A02}" type="presOf" srcId="{4880BCB2-DC3E-4C6E-8264-44F74C032061}" destId="{65CEA965-7708-C44E-B86C-D89F475AB0E8}" srcOrd="0" destOrd="0" presId="urn:microsoft.com/office/officeart/2008/layout/LinedList"/>
    <dgm:cxn modelId="{FE587232-4D5F-BC45-8131-E5287FD59D6F}" type="presParOf" srcId="{65CEA965-7708-C44E-B86C-D89F475AB0E8}" destId="{8FD19CBB-ED3F-3D45-A2B9-24FFE988E9D5}" srcOrd="0" destOrd="0" presId="urn:microsoft.com/office/officeart/2008/layout/LinedList"/>
    <dgm:cxn modelId="{A8B35475-07B5-E844-85AE-BE65C61F1A55}" type="presParOf" srcId="{65CEA965-7708-C44E-B86C-D89F475AB0E8}" destId="{1EBC1A3C-B14D-DD44-B6BB-F7011B44A12D}" srcOrd="1" destOrd="0" presId="urn:microsoft.com/office/officeart/2008/layout/LinedList"/>
    <dgm:cxn modelId="{A289F944-0A1D-4845-8A59-70CDE6E45AAB}" type="presParOf" srcId="{1EBC1A3C-B14D-DD44-B6BB-F7011B44A12D}" destId="{88941CB8-4191-884D-BA76-54D1D2B617AC}" srcOrd="0" destOrd="0" presId="urn:microsoft.com/office/officeart/2008/layout/LinedList"/>
    <dgm:cxn modelId="{7BE34711-1A36-BC4E-802A-C7619E983CFA}" type="presParOf" srcId="{1EBC1A3C-B14D-DD44-B6BB-F7011B44A12D}" destId="{B494F7A8-713F-3B42-AD83-C12FB6366DEB}" srcOrd="1" destOrd="0" presId="urn:microsoft.com/office/officeart/2008/layout/LinedList"/>
    <dgm:cxn modelId="{D9300B2D-ECF9-AA4F-B81C-63A1BBCB01B7}" type="presParOf" srcId="{65CEA965-7708-C44E-B86C-D89F475AB0E8}" destId="{61C827F0-5C2D-4847-875B-AA50C5826FB6}" srcOrd="2" destOrd="0" presId="urn:microsoft.com/office/officeart/2008/layout/LinedList"/>
    <dgm:cxn modelId="{03282B05-1783-CE42-A649-00CC30FC267C}" type="presParOf" srcId="{65CEA965-7708-C44E-B86C-D89F475AB0E8}" destId="{DB4CF567-A9CF-264B-BF48-5913D6BD282F}" srcOrd="3" destOrd="0" presId="urn:microsoft.com/office/officeart/2008/layout/LinedList"/>
    <dgm:cxn modelId="{9AA7EC28-31CD-5945-B6C8-F1C1858BC9F8}" type="presParOf" srcId="{DB4CF567-A9CF-264B-BF48-5913D6BD282F}" destId="{4327C3AF-A463-2540-9A7A-A5313B55B308}" srcOrd="0" destOrd="0" presId="urn:microsoft.com/office/officeart/2008/layout/LinedList"/>
    <dgm:cxn modelId="{81E91A1C-3E5E-544E-B21D-F43F04DD7568}" type="presParOf" srcId="{DB4CF567-A9CF-264B-BF48-5913D6BD282F}" destId="{E0E9CC89-D196-7449-9B31-32FE8380DA3B}" srcOrd="1" destOrd="0" presId="urn:microsoft.com/office/officeart/2008/layout/LinedList"/>
    <dgm:cxn modelId="{1B47CA6A-B0F5-7346-9368-1A558B0D3C5E}" type="presParOf" srcId="{65CEA965-7708-C44E-B86C-D89F475AB0E8}" destId="{AF8289B4-F1EC-8B42-B393-3C29E472B325}" srcOrd="4" destOrd="0" presId="urn:microsoft.com/office/officeart/2008/layout/LinedList"/>
    <dgm:cxn modelId="{950A04FB-2B20-9344-A232-90D60138A711}" type="presParOf" srcId="{65CEA965-7708-C44E-B86C-D89F475AB0E8}" destId="{20BBA8FE-0DAB-F549-A54E-9E7317CF3872}" srcOrd="5" destOrd="0" presId="urn:microsoft.com/office/officeart/2008/layout/LinedList"/>
    <dgm:cxn modelId="{008E73AB-6556-B24B-BF9F-49D400FA046F}" type="presParOf" srcId="{20BBA8FE-0DAB-F549-A54E-9E7317CF3872}" destId="{852F3919-2447-EE4C-AF92-68EECF627D8C}" srcOrd="0" destOrd="0" presId="urn:microsoft.com/office/officeart/2008/layout/LinedList"/>
    <dgm:cxn modelId="{51CA55BE-3024-384A-BE80-1EA26BE5F362}" type="presParOf" srcId="{20BBA8FE-0DAB-F549-A54E-9E7317CF3872}" destId="{4E4A74F3-F24D-9C47-B2A0-BE481AF79662}" srcOrd="1" destOrd="0" presId="urn:microsoft.com/office/officeart/2008/layout/LinedList"/>
    <dgm:cxn modelId="{B98F0347-9117-6D40-AA84-60139E560E91}" type="presParOf" srcId="{65CEA965-7708-C44E-B86C-D89F475AB0E8}" destId="{1E525F17-BD5A-804F-9A93-FF01C47C253E}" srcOrd="6" destOrd="0" presId="urn:microsoft.com/office/officeart/2008/layout/LinedList"/>
    <dgm:cxn modelId="{5ED440E5-036B-4343-9D56-674BCE1F205C}" type="presParOf" srcId="{65CEA965-7708-C44E-B86C-D89F475AB0E8}" destId="{DBD9EEC2-BA91-2C4A-8B2C-A811244CC04E}" srcOrd="7" destOrd="0" presId="urn:microsoft.com/office/officeart/2008/layout/LinedList"/>
    <dgm:cxn modelId="{AE341998-C75E-A546-A48D-FED381F7A4AB}" type="presParOf" srcId="{DBD9EEC2-BA91-2C4A-8B2C-A811244CC04E}" destId="{887ABA08-8A59-FE4A-BF7F-74FAF6A613BA}" srcOrd="0" destOrd="0" presId="urn:microsoft.com/office/officeart/2008/layout/LinedList"/>
    <dgm:cxn modelId="{5D106C21-3B89-3643-9A2C-51EA610A0001}" type="presParOf" srcId="{DBD9EEC2-BA91-2C4A-8B2C-A811244CC04E}" destId="{DFAEE566-284C-F745-AED5-4E84D7FD56E5}" srcOrd="1" destOrd="0" presId="urn:microsoft.com/office/officeart/2008/layout/LinedList"/>
    <dgm:cxn modelId="{A27BBEE4-AF45-504B-84A4-487C853E5AE7}" type="presParOf" srcId="{65CEA965-7708-C44E-B86C-D89F475AB0E8}" destId="{87EB6330-8D48-D141-8266-9B212C2EC013}" srcOrd="8" destOrd="0" presId="urn:microsoft.com/office/officeart/2008/layout/LinedList"/>
    <dgm:cxn modelId="{FF1E000D-0F45-1C40-8308-ABBD6B5196CD}" type="presParOf" srcId="{65CEA965-7708-C44E-B86C-D89F475AB0E8}" destId="{4B095F42-F5B6-BD4A-A37C-DE3757CF60C7}" srcOrd="9" destOrd="0" presId="urn:microsoft.com/office/officeart/2008/layout/LinedList"/>
    <dgm:cxn modelId="{D2FF6F23-9640-C941-A223-AFCD5810BCEA}" type="presParOf" srcId="{4B095F42-F5B6-BD4A-A37C-DE3757CF60C7}" destId="{653E0292-7D9A-294B-8F78-EA04C19167C3}" srcOrd="0" destOrd="0" presId="urn:microsoft.com/office/officeart/2008/layout/LinedList"/>
    <dgm:cxn modelId="{B0528D82-63B0-1E48-999D-5935F9EC2D4A}" type="presParOf" srcId="{4B095F42-F5B6-BD4A-A37C-DE3757CF60C7}" destId="{7CFF120E-CA74-254E-928B-73A7FDAA8708}" srcOrd="1" destOrd="0" presId="urn:microsoft.com/office/officeart/2008/layout/LinedList"/>
    <dgm:cxn modelId="{3F961144-60C8-594D-B149-E78CB898FE1E}" type="presParOf" srcId="{65CEA965-7708-C44E-B86C-D89F475AB0E8}" destId="{86430EC2-D0C5-6848-91D6-621F7A9B8E8D}" srcOrd="10" destOrd="0" presId="urn:microsoft.com/office/officeart/2008/layout/LinedList"/>
    <dgm:cxn modelId="{AEBE9762-4A0A-C748-869E-EE805FF7CCBE}" type="presParOf" srcId="{65CEA965-7708-C44E-B86C-D89F475AB0E8}" destId="{17F77E95-D53C-004C-AC5C-5782B109FF36}" srcOrd="11" destOrd="0" presId="urn:microsoft.com/office/officeart/2008/layout/LinedList"/>
    <dgm:cxn modelId="{271B6161-5190-BF4E-9BA1-0BBC39AB1125}" type="presParOf" srcId="{17F77E95-D53C-004C-AC5C-5782B109FF36}" destId="{10B7891D-8C65-8848-8FCF-44BFBC236BB0}" srcOrd="0" destOrd="0" presId="urn:microsoft.com/office/officeart/2008/layout/LinedList"/>
    <dgm:cxn modelId="{3D0AB483-7524-9D46-97A2-DF274E863C73}" type="presParOf" srcId="{17F77E95-D53C-004C-AC5C-5782B109FF36}" destId="{3DED191D-98CF-7A45-B47C-8E804260E46E}" srcOrd="1" destOrd="0" presId="urn:microsoft.com/office/officeart/2008/layout/LinedList"/>
    <dgm:cxn modelId="{61786A03-C968-9748-8429-421FEB2DCB14}" type="presParOf" srcId="{65CEA965-7708-C44E-B86C-D89F475AB0E8}" destId="{6F50B2C3-5F69-894A-90E6-A8C18E754119}" srcOrd="12" destOrd="0" presId="urn:microsoft.com/office/officeart/2008/layout/LinedList"/>
    <dgm:cxn modelId="{94AE00E5-6226-D741-8D65-1DED13C938AC}" type="presParOf" srcId="{65CEA965-7708-C44E-B86C-D89F475AB0E8}" destId="{6E7DA02E-39EA-6A48-BEFE-B5BF0208970C}" srcOrd="13" destOrd="0" presId="urn:microsoft.com/office/officeart/2008/layout/LinedList"/>
    <dgm:cxn modelId="{B343FB6F-7FFA-BA4D-873D-54C5BED4BE3E}" type="presParOf" srcId="{6E7DA02E-39EA-6A48-BEFE-B5BF0208970C}" destId="{2731F99E-1BC0-7648-BFD8-0EBB0DE1A4C0}" srcOrd="0" destOrd="0" presId="urn:microsoft.com/office/officeart/2008/layout/LinedList"/>
    <dgm:cxn modelId="{7A0FB2E5-53E9-D941-BB37-E30C92ADDE7F}" type="presParOf" srcId="{6E7DA02E-39EA-6A48-BEFE-B5BF0208970C}" destId="{54B3B59D-D6E9-5F45-95AA-2A0E2931CCCF}" srcOrd="1" destOrd="0" presId="urn:microsoft.com/office/officeart/2008/layout/LinedList"/>
    <dgm:cxn modelId="{3A409002-96F8-1248-AC0F-A1882ECE3C04}" type="presParOf" srcId="{65CEA965-7708-C44E-B86C-D89F475AB0E8}" destId="{9003FA5E-0B2A-E34B-A5A6-09D21A4F6B7E}" srcOrd="14" destOrd="0" presId="urn:microsoft.com/office/officeart/2008/layout/LinedList"/>
    <dgm:cxn modelId="{C635DF75-7238-274C-BB54-B106327C96A6}" type="presParOf" srcId="{65CEA965-7708-C44E-B86C-D89F475AB0E8}" destId="{9FA0AE70-B28D-9C47-9743-DF6B278CB9A7}" srcOrd="15" destOrd="0" presId="urn:microsoft.com/office/officeart/2008/layout/LinedList"/>
    <dgm:cxn modelId="{AD54BD40-1DB9-DD49-8C9D-737427EF6169}" type="presParOf" srcId="{9FA0AE70-B28D-9C47-9743-DF6B278CB9A7}" destId="{BBB9DB46-6825-7B46-A0B6-78F73AF3061D}" srcOrd="0" destOrd="0" presId="urn:microsoft.com/office/officeart/2008/layout/LinedList"/>
    <dgm:cxn modelId="{A9070C5E-B554-494E-8855-251C561D989D}" type="presParOf" srcId="{9FA0AE70-B28D-9C47-9743-DF6B278CB9A7}" destId="{E229D857-C3B7-154F-8569-DEC89BE3823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D33CD73-81B0-4CC9-8423-03A4049EB830}"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CB13179E-02F5-4D0D-B61A-3F67B1598437}">
      <dgm:prSet/>
      <dgm:spPr/>
      <dgm:t>
        <a:bodyPr/>
        <a:lstStyle/>
        <a:p>
          <a:r>
            <a:rPr lang="en-GB" dirty="0"/>
            <a:t>C</a:t>
          </a:r>
          <a:r>
            <a:rPr lang="en-GB" b="0" i="0" dirty="0"/>
            <a:t>rimes that have been committed</a:t>
          </a:r>
          <a:endParaRPr lang="en-US" dirty="0"/>
        </a:p>
      </dgm:t>
    </dgm:pt>
    <dgm:pt modelId="{8BE23D7A-69F5-41F5-BC07-54F864768510}" type="parTrans" cxnId="{28A58E56-7FA5-4377-898F-5A59A60F78DD}">
      <dgm:prSet/>
      <dgm:spPr/>
      <dgm:t>
        <a:bodyPr/>
        <a:lstStyle/>
        <a:p>
          <a:endParaRPr lang="en-US"/>
        </a:p>
      </dgm:t>
    </dgm:pt>
    <dgm:pt modelId="{55D4777C-897A-41D8-8EB0-BD48708DAB09}" type="sibTrans" cxnId="{28A58E56-7FA5-4377-898F-5A59A60F78DD}">
      <dgm:prSet/>
      <dgm:spPr/>
      <dgm:t>
        <a:bodyPr/>
        <a:lstStyle/>
        <a:p>
          <a:endParaRPr lang="en-US"/>
        </a:p>
      </dgm:t>
    </dgm:pt>
    <dgm:pt modelId="{8AB5E4A8-A063-44D7-BDF8-071C3B307E3D}">
      <dgm:prSet/>
      <dgm:spPr/>
      <dgm:t>
        <a:bodyPr/>
        <a:lstStyle/>
        <a:p>
          <a:r>
            <a:rPr lang="en-GB"/>
            <a:t>I</a:t>
          </a:r>
          <a:r>
            <a:rPr lang="en-GB" b="0" i="0"/>
            <a:t>dentifying whether a crime has </a:t>
          </a:r>
          <a:r>
            <a:rPr lang="en-GB" b="0" i="1"/>
            <a:t>actually</a:t>
          </a:r>
          <a:r>
            <a:rPr lang="en-GB" b="0" i="0"/>
            <a:t> been committed, with a view to commencing criminal proceedings</a:t>
          </a:r>
          <a:endParaRPr lang="en-US"/>
        </a:p>
      </dgm:t>
    </dgm:pt>
    <dgm:pt modelId="{A4CAF990-4CA8-46AD-A21A-43710649E081}" type="parTrans" cxnId="{9536B002-B1F9-4599-9BF6-EB656C1CD346}">
      <dgm:prSet/>
      <dgm:spPr/>
      <dgm:t>
        <a:bodyPr/>
        <a:lstStyle/>
        <a:p>
          <a:endParaRPr lang="en-US"/>
        </a:p>
      </dgm:t>
    </dgm:pt>
    <dgm:pt modelId="{A74B1970-93B8-4781-9DED-4900BF249528}" type="sibTrans" cxnId="{9536B002-B1F9-4599-9BF6-EB656C1CD346}">
      <dgm:prSet/>
      <dgm:spPr/>
      <dgm:t>
        <a:bodyPr/>
        <a:lstStyle/>
        <a:p>
          <a:endParaRPr lang="en-US"/>
        </a:p>
      </dgm:t>
    </dgm:pt>
    <dgm:pt modelId="{85C04050-4D06-409E-9839-39F16BEC02C5}">
      <dgm:prSet/>
      <dgm:spPr/>
      <dgm:t>
        <a:bodyPr/>
        <a:lstStyle/>
        <a:p>
          <a:r>
            <a:rPr lang="en-GB"/>
            <a:t>C</a:t>
          </a:r>
          <a:r>
            <a:rPr lang="en-GB" b="0" i="0"/>
            <a:t>rimes that the police believe may be committed, for example, when premises or individuals are kept under observation for a period of time, with a view to the possible institution of criminal proceedings</a:t>
          </a:r>
          <a:endParaRPr lang="en-US"/>
        </a:p>
      </dgm:t>
    </dgm:pt>
    <dgm:pt modelId="{27EF6E7B-163C-44D7-A281-CDAD528BC410}" type="parTrans" cxnId="{9CDC85CF-106B-4B23-BD77-49FFD25D7289}">
      <dgm:prSet/>
      <dgm:spPr/>
      <dgm:t>
        <a:bodyPr/>
        <a:lstStyle/>
        <a:p>
          <a:endParaRPr lang="en-US"/>
        </a:p>
      </dgm:t>
    </dgm:pt>
    <dgm:pt modelId="{A374C6D5-763C-4551-89E4-553C7A8DEC58}" type="sibTrans" cxnId="{9CDC85CF-106B-4B23-BD77-49FFD25D7289}">
      <dgm:prSet/>
      <dgm:spPr/>
      <dgm:t>
        <a:bodyPr/>
        <a:lstStyle/>
        <a:p>
          <a:endParaRPr lang="en-US"/>
        </a:p>
      </dgm:t>
    </dgm:pt>
    <dgm:pt modelId="{8997BDE7-C929-3D44-BDC8-7CFF8721E2E8}" type="pres">
      <dgm:prSet presAssocID="{CD33CD73-81B0-4CC9-8423-03A4049EB830}" presName="Name0" presStyleCnt="0">
        <dgm:presLayoutVars>
          <dgm:dir/>
          <dgm:animLvl val="lvl"/>
          <dgm:resizeHandles val="exact"/>
        </dgm:presLayoutVars>
      </dgm:prSet>
      <dgm:spPr/>
    </dgm:pt>
    <dgm:pt modelId="{05968D0D-BA5E-F14E-BE98-52AFCCEAA882}" type="pres">
      <dgm:prSet presAssocID="{85C04050-4D06-409E-9839-39F16BEC02C5}" presName="boxAndChildren" presStyleCnt="0"/>
      <dgm:spPr/>
    </dgm:pt>
    <dgm:pt modelId="{32775DCB-23AB-7D41-8AA3-94855295C7EF}" type="pres">
      <dgm:prSet presAssocID="{85C04050-4D06-409E-9839-39F16BEC02C5}" presName="parentTextBox" presStyleLbl="node1" presStyleIdx="0" presStyleCnt="3"/>
      <dgm:spPr/>
    </dgm:pt>
    <dgm:pt modelId="{E8C40226-F438-FA4D-906C-3F5217AC1597}" type="pres">
      <dgm:prSet presAssocID="{A74B1970-93B8-4781-9DED-4900BF249528}" presName="sp" presStyleCnt="0"/>
      <dgm:spPr/>
    </dgm:pt>
    <dgm:pt modelId="{50D8BE7A-E348-5F4C-B341-405F004C073F}" type="pres">
      <dgm:prSet presAssocID="{8AB5E4A8-A063-44D7-BDF8-071C3B307E3D}" presName="arrowAndChildren" presStyleCnt="0"/>
      <dgm:spPr/>
    </dgm:pt>
    <dgm:pt modelId="{257D0BF1-4588-6341-B4AF-AC1BD4C22AE2}" type="pres">
      <dgm:prSet presAssocID="{8AB5E4A8-A063-44D7-BDF8-071C3B307E3D}" presName="parentTextArrow" presStyleLbl="node1" presStyleIdx="1" presStyleCnt="3"/>
      <dgm:spPr/>
    </dgm:pt>
    <dgm:pt modelId="{F94410C6-4FD1-AB46-A536-4E9D4C69BFFA}" type="pres">
      <dgm:prSet presAssocID="{55D4777C-897A-41D8-8EB0-BD48708DAB09}" presName="sp" presStyleCnt="0"/>
      <dgm:spPr/>
    </dgm:pt>
    <dgm:pt modelId="{59FBFB4C-205C-784C-B60B-C91952BBE1AF}" type="pres">
      <dgm:prSet presAssocID="{CB13179E-02F5-4D0D-B61A-3F67B1598437}" presName="arrowAndChildren" presStyleCnt="0"/>
      <dgm:spPr/>
    </dgm:pt>
    <dgm:pt modelId="{D070FF4D-1232-0249-8C68-C8A3C9E1477A}" type="pres">
      <dgm:prSet presAssocID="{CB13179E-02F5-4D0D-B61A-3F67B1598437}" presName="parentTextArrow" presStyleLbl="node1" presStyleIdx="2" presStyleCnt="3"/>
      <dgm:spPr/>
    </dgm:pt>
  </dgm:ptLst>
  <dgm:cxnLst>
    <dgm:cxn modelId="{9536B002-B1F9-4599-9BF6-EB656C1CD346}" srcId="{CD33CD73-81B0-4CC9-8423-03A4049EB830}" destId="{8AB5E4A8-A063-44D7-BDF8-071C3B307E3D}" srcOrd="1" destOrd="0" parTransId="{A4CAF990-4CA8-46AD-A21A-43710649E081}" sibTransId="{A74B1970-93B8-4781-9DED-4900BF249528}"/>
    <dgm:cxn modelId="{0D82892E-850C-CE4C-8CC8-4AAFDCB3B1F7}" type="presOf" srcId="{CB13179E-02F5-4D0D-B61A-3F67B1598437}" destId="{D070FF4D-1232-0249-8C68-C8A3C9E1477A}" srcOrd="0" destOrd="0" presId="urn:microsoft.com/office/officeart/2005/8/layout/process4"/>
    <dgm:cxn modelId="{4BC63374-5C73-F543-95DA-1EFCCB079797}" type="presOf" srcId="{85C04050-4D06-409E-9839-39F16BEC02C5}" destId="{32775DCB-23AB-7D41-8AA3-94855295C7EF}" srcOrd="0" destOrd="0" presId="urn:microsoft.com/office/officeart/2005/8/layout/process4"/>
    <dgm:cxn modelId="{28A58E56-7FA5-4377-898F-5A59A60F78DD}" srcId="{CD33CD73-81B0-4CC9-8423-03A4049EB830}" destId="{CB13179E-02F5-4D0D-B61A-3F67B1598437}" srcOrd="0" destOrd="0" parTransId="{8BE23D7A-69F5-41F5-BC07-54F864768510}" sibTransId="{55D4777C-897A-41D8-8EB0-BD48708DAB09}"/>
    <dgm:cxn modelId="{85125490-0DF9-434B-80D4-4C1D6361B38D}" type="presOf" srcId="{CD33CD73-81B0-4CC9-8423-03A4049EB830}" destId="{8997BDE7-C929-3D44-BDC8-7CFF8721E2E8}" srcOrd="0" destOrd="0" presId="urn:microsoft.com/office/officeart/2005/8/layout/process4"/>
    <dgm:cxn modelId="{9CDC85CF-106B-4B23-BD77-49FFD25D7289}" srcId="{CD33CD73-81B0-4CC9-8423-03A4049EB830}" destId="{85C04050-4D06-409E-9839-39F16BEC02C5}" srcOrd="2" destOrd="0" parTransId="{27EF6E7B-163C-44D7-A281-CDAD528BC410}" sibTransId="{A374C6D5-763C-4551-89E4-553C7A8DEC58}"/>
    <dgm:cxn modelId="{D3DE3DEB-3688-264B-AF90-30BE5EF59E97}" type="presOf" srcId="{8AB5E4A8-A063-44D7-BDF8-071C3B307E3D}" destId="{257D0BF1-4588-6341-B4AF-AC1BD4C22AE2}" srcOrd="0" destOrd="0" presId="urn:microsoft.com/office/officeart/2005/8/layout/process4"/>
    <dgm:cxn modelId="{AD2123F3-F02B-0347-A068-8D52CC2C7141}" type="presParOf" srcId="{8997BDE7-C929-3D44-BDC8-7CFF8721E2E8}" destId="{05968D0D-BA5E-F14E-BE98-52AFCCEAA882}" srcOrd="0" destOrd="0" presId="urn:microsoft.com/office/officeart/2005/8/layout/process4"/>
    <dgm:cxn modelId="{AB87DA95-AAA6-1546-BD17-F8ADBE5473F3}" type="presParOf" srcId="{05968D0D-BA5E-F14E-BE98-52AFCCEAA882}" destId="{32775DCB-23AB-7D41-8AA3-94855295C7EF}" srcOrd="0" destOrd="0" presId="urn:microsoft.com/office/officeart/2005/8/layout/process4"/>
    <dgm:cxn modelId="{0BFB5A91-9DD5-9C40-A3B6-931EA520E89A}" type="presParOf" srcId="{8997BDE7-C929-3D44-BDC8-7CFF8721E2E8}" destId="{E8C40226-F438-FA4D-906C-3F5217AC1597}" srcOrd="1" destOrd="0" presId="urn:microsoft.com/office/officeart/2005/8/layout/process4"/>
    <dgm:cxn modelId="{F4B2C8AB-F5E1-364E-9E13-9603623D3FCC}" type="presParOf" srcId="{8997BDE7-C929-3D44-BDC8-7CFF8721E2E8}" destId="{50D8BE7A-E348-5F4C-B341-405F004C073F}" srcOrd="2" destOrd="0" presId="urn:microsoft.com/office/officeart/2005/8/layout/process4"/>
    <dgm:cxn modelId="{BD93A305-AF72-B04B-A66D-2B913C3CC152}" type="presParOf" srcId="{50D8BE7A-E348-5F4C-B341-405F004C073F}" destId="{257D0BF1-4588-6341-B4AF-AC1BD4C22AE2}" srcOrd="0" destOrd="0" presId="urn:microsoft.com/office/officeart/2005/8/layout/process4"/>
    <dgm:cxn modelId="{FBC1AD57-B332-CB40-AF2B-B90631D1543C}" type="presParOf" srcId="{8997BDE7-C929-3D44-BDC8-7CFF8721E2E8}" destId="{F94410C6-4FD1-AB46-A536-4E9D4C69BFFA}" srcOrd="3" destOrd="0" presId="urn:microsoft.com/office/officeart/2005/8/layout/process4"/>
    <dgm:cxn modelId="{2643AA6B-6990-9241-977D-E8ECDB33E24C}" type="presParOf" srcId="{8997BDE7-C929-3D44-BDC8-7CFF8721E2E8}" destId="{59FBFB4C-205C-784C-B60B-C91952BBE1AF}" srcOrd="4" destOrd="0" presId="urn:microsoft.com/office/officeart/2005/8/layout/process4"/>
    <dgm:cxn modelId="{7B7F6043-E403-E246-9D8B-3A3A7088C798}" type="presParOf" srcId="{59FBFB4C-205C-784C-B60B-C91952BBE1AF}" destId="{D070FF4D-1232-0249-8C68-C8A3C9E1477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4C366C6-C16B-4035-ACE9-2F5B0BDB71F9}" type="doc">
      <dgm:prSet loTypeId="urn:microsoft.com/office/officeart/2005/8/layout/hProcess7" loCatId="list" qsTypeId="urn:microsoft.com/office/officeart/2005/8/quickstyle/simple1" qsCatId="simple" csTypeId="urn:microsoft.com/office/officeart/2005/8/colors/accent3_2" csCatId="accent3" phldr="1"/>
      <dgm:spPr/>
      <dgm:t>
        <a:bodyPr/>
        <a:lstStyle/>
        <a:p>
          <a:endParaRPr lang="en-US"/>
        </a:p>
      </dgm:t>
    </dgm:pt>
    <dgm:pt modelId="{C4296442-2E5E-401F-9663-F2CD621FFEA3}">
      <dgm:prSet phldrT="[Text]" custT="1"/>
      <dgm:spPr/>
      <dgm:t>
        <a:bodyPr/>
        <a:lstStyle/>
        <a:p>
          <a:r>
            <a:rPr lang="en-US" sz="2600"/>
            <a:t>Reactive</a:t>
          </a:r>
          <a:endParaRPr lang="en-US" sz="2600" dirty="0"/>
        </a:p>
      </dgm:t>
    </dgm:pt>
    <dgm:pt modelId="{BAE9D113-7EE9-4C87-99DE-62448A4B686A}" type="parTrans" cxnId="{0C701F39-33D3-4681-B30D-0999D2D23879}">
      <dgm:prSet/>
      <dgm:spPr/>
      <dgm:t>
        <a:bodyPr/>
        <a:lstStyle/>
        <a:p>
          <a:endParaRPr lang="en-US"/>
        </a:p>
      </dgm:t>
    </dgm:pt>
    <dgm:pt modelId="{8D5ADE91-8E8E-4941-80D4-3B3A12CCE410}" type="sibTrans" cxnId="{0C701F39-33D3-4681-B30D-0999D2D23879}">
      <dgm:prSet/>
      <dgm:spPr/>
      <dgm:t>
        <a:bodyPr/>
        <a:lstStyle/>
        <a:p>
          <a:endParaRPr lang="en-US"/>
        </a:p>
      </dgm:t>
    </dgm:pt>
    <dgm:pt modelId="{E0EA3FA7-0200-459D-A1E1-DFC746F095ED}">
      <dgm:prSet phldrT="[Text]" custT="1"/>
      <dgm:spPr/>
      <dgm:t>
        <a:bodyPr/>
        <a:lstStyle/>
        <a:p>
          <a:r>
            <a:rPr lang="en-US" sz="2400" dirty="0"/>
            <a:t>This starts with the discovery of a crime &amp; seeks to bring offenders to justice by uncovering material that identifies suspects &amp; provides sufficient evidence to enable a court to determine their guilt</a:t>
          </a:r>
        </a:p>
      </dgm:t>
    </dgm:pt>
    <dgm:pt modelId="{B811C8F3-CBD7-4493-9C89-FECFA3D5FB05}" type="parTrans" cxnId="{0E456EC1-867F-4E17-BE5D-6929B7FBD68A}">
      <dgm:prSet/>
      <dgm:spPr/>
      <dgm:t>
        <a:bodyPr/>
        <a:lstStyle/>
        <a:p>
          <a:endParaRPr lang="en-US"/>
        </a:p>
      </dgm:t>
    </dgm:pt>
    <dgm:pt modelId="{9FB3DEFF-935B-4964-9A46-46BDBC209FB5}" type="sibTrans" cxnId="{0E456EC1-867F-4E17-BE5D-6929B7FBD68A}">
      <dgm:prSet/>
      <dgm:spPr/>
      <dgm:t>
        <a:bodyPr/>
        <a:lstStyle/>
        <a:p>
          <a:endParaRPr lang="en-US"/>
        </a:p>
      </dgm:t>
    </dgm:pt>
    <dgm:pt modelId="{22306665-6B0C-4381-9701-03B2A27B0704}">
      <dgm:prSet phldrT="[Text]" custT="1"/>
      <dgm:spPr/>
      <dgm:t>
        <a:bodyPr/>
        <a:lstStyle/>
        <a:p>
          <a:r>
            <a:rPr lang="en-US" sz="2600"/>
            <a:t>Proactive</a:t>
          </a:r>
          <a:endParaRPr lang="en-US" sz="2600" dirty="0"/>
        </a:p>
      </dgm:t>
    </dgm:pt>
    <dgm:pt modelId="{77B49989-C1A0-4892-AFAD-CD11F61ABCB3}" type="parTrans" cxnId="{04737436-03D8-41E5-9A00-D004176F01FA}">
      <dgm:prSet/>
      <dgm:spPr/>
      <dgm:t>
        <a:bodyPr/>
        <a:lstStyle/>
        <a:p>
          <a:endParaRPr lang="en-US"/>
        </a:p>
      </dgm:t>
    </dgm:pt>
    <dgm:pt modelId="{29A8D181-B805-4CDD-AE3D-C70FA955FA21}" type="sibTrans" cxnId="{04737436-03D8-41E5-9A00-D004176F01FA}">
      <dgm:prSet/>
      <dgm:spPr/>
      <dgm:t>
        <a:bodyPr/>
        <a:lstStyle/>
        <a:p>
          <a:endParaRPr lang="en-US"/>
        </a:p>
      </dgm:t>
    </dgm:pt>
    <dgm:pt modelId="{1F362DE6-13F7-4B76-9ACE-3D01DB5D1DFC}">
      <dgm:prSet phldrT="[Text]" custT="1"/>
      <dgm:spPr/>
      <dgm:t>
        <a:bodyPr/>
        <a:lstStyle/>
        <a:p>
          <a:r>
            <a:rPr lang="en-US" sz="2400"/>
            <a:t>This usually starts with an intelligence analysis that a particular individual or group is involved in criminal enterprise</a:t>
          </a:r>
          <a:endParaRPr lang="en-US" sz="2400" dirty="0"/>
        </a:p>
      </dgm:t>
    </dgm:pt>
    <dgm:pt modelId="{A37A754B-8326-4589-9E2E-38D519B3A6AD}" type="parTrans" cxnId="{814A77FC-E895-40D3-949B-87DFE1E53515}">
      <dgm:prSet/>
      <dgm:spPr/>
      <dgm:t>
        <a:bodyPr/>
        <a:lstStyle/>
        <a:p>
          <a:endParaRPr lang="en-US"/>
        </a:p>
      </dgm:t>
    </dgm:pt>
    <dgm:pt modelId="{F6005D56-38B7-45C7-9593-7198898A5E6B}" type="sibTrans" cxnId="{814A77FC-E895-40D3-949B-87DFE1E53515}">
      <dgm:prSet/>
      <dgm:spPr/>
      <dgm:t>
        <a:bodyPr/>
        <a:lstStyle/>
        <a:p>
          <a:endParaRPr lang="en-US"/>
        </a:p>
      </dgm:t>
    </dgm:pt>
    <dgm:pt modelId="{B127B929-D84E-4A6D-A379-9F636DD1FF8E}" type="pres">
      <dgm:prSet presAssocID="{E4C366C6-C16B-4035-ACE9-2F5B0BDB71F9}" presName="Name0" presStyleCnt="0">
        <dgm:presLayoutVars>
          <dgm:dir/>
          <dgm:animLvl val="lvl"/>
          <dgm:resizeHandles val="exact"/>
        </dgm:presLayoutVars>
      </dgm:prSet>
      <dgm:spPr/>
    </dgm:pt>
    <dgm:pt modelId="{C474D5EC-6998-45D7-8411-DCCC10AF5533}" type="pres">
      <dgm:prSet presAssocID="{C4296442-2E5E-401F-9663-F2CD621FFEA3}" presName="compositeNode" presStyleCnt="0">
        <dgm:presLayoutVars>
          <dgm:bulletEnabled val="1"/>
        </dgm:presLayoutVars>
      </dgm:prSet>
      <dgm:spPr/>
    </dgm:pt>
    <dgm:pt modelId="{A1DF1F63-2763-4135-A1DA-ECB7B98BD17C}" type="pres">
      <dgm:prSet presAssocID="{C4296442-2E5E-401F-9663-F2CD621FFEA3}" presName="bgRect" presStyleLbl="node1" presStyleIdx="0" presStyleCnt="2"/>
      <dgm:spPr/>
    </dgm:pt>
    <dgm:pt modelId="{AB797D98-41A8-4CC8-8308-63AAE802E828}" type="pres">
      <dgm:prSet presAssocID="{C4296442-2E5E-401F-9663-F2CD621FFEA3}" presName="parentNode" presStyleLbl="node1" presStyleIdx="0" presStyleCnt="2">
        <dgm:presLayoutVars>
          <dgm:chMax val="0"/>
          <dgm:bulletEnabled val="1"/>
        </dgm:presLayoutVars>
      </dgm:prSet>
      <dgm:spPr/>
    </dgm:pt>
    <dgm:pt modelId="{7E8336F9-CC29-4DC2-9527-D2D0F4A0AB5F}" type="pres">
      <dgm:prSet presAssocID="{C4296442-2E5E-401F-9663-F2CD621FFEA3}" presName="childNode" presStyleLbl="node1" presStyleIdx="0" presStyleCnt="2">
        <dgm:presLayoutVars>
          <dgm:bulletEnabled val="1"/>
        </dgm:presLayoutVars>
      </dgm:prSet>
      <dgm:spPr/>
    </dgm:pt>
    <dgm:pt modelId="{58E1C14B-ABD7-4B99-9966-441FBE1366A8}" type="pres">
      <dgm:prSet presAssocID="{8D5ADE91-8E8E-4941-80D4-3B3A12CCE410}" presName="hSp" presStyleCnt="0"/>
      <dgm:spPr/>
    </dgm:pt>
    <dgm:pt modelId="{E4F67C20-86F6-44D5-8B15-FF2FC34B5882}" type="pres">
      <dgm:prSet presAssocID="{8D5ADE91-8E8E-4941-80D4-3B3A12CCE410}" presName="vProcSp" presStyleCnt="0"/>
      <dgm:spPr/>
    </dgm:pt>
    <dgm:pt modelId="{EDFE9858-CACA-4484-A622-894104201B68}" type="pres">
      <dgm:prSet presAssocID="{8D5ADE91-8E8E-4941-80D4-3B3A12CCE410}" presName="vSp1" presStyleCnt="0"/>
      <dgm:spPr/>
    </dgm:pt>
    <dgm:pt modelId="{AEFFE743-B824-4830-A4C5-EA90239FB717}" type="pres">
      <dgm:prSet presAssocID="{8D5ADE91-8E8E-4941-80D4-3B3A12CCE410}" presName="simulatedConn" presStyleLbl="solidFgAcc1" presStyleIdx="0" presStyleCnt="1"/>
      <dgm:spPr/>
    </dgm:pt>
    <dgm:pt modelId="{90C3F73A-AAA2-407D-A0AA-00BE41FF602D}" type="pres">
      <dgm:prSet presAssocID="{8D5ADE91-8E8E-4941-80D4-3B3A12CCE410}" presName="vSp2" presStyleCnt="0"/>
      <dgm:spPr/>
    </dgm:pt>
    <dgm:pt modelId="{4E2AEBCF-71E8-45AE-A754-7AF6E3BBB9AE}" type="pres">
      <dgm:prSet presAssocID="{8D5ADE91-8E8E-4941-80D4-3B3A12CCE410}" presName="sibTrans" presStyleCnt="0"/>
      <dgm:spPr/>
    </dgm:pt>
    <dgm:pt modelId="{30F07C50-761E-4604-BB4B-4E50930CEA67}" type="pres">
      <dgm:prSet presAssocID="{22306665-6B0C-4381-9701-03B2A27B0704}" presName="compositeNode" presStyleCnt="0">
        <dgm:presLayoutVars>
          <dgm:bulletEnabled val="1"/>
        </dgm:presLayoutVars>
      </dgm:prSet>
      <dgm:spPr/>
    </dgm:pt>
    <dgm:pt modelId="{DA0AF2C6-6BB1-4772-88CE-8D1B7A36BDBB}" type="pres">
      <dgm:prSet presAssocID="{22306665-6B0C-4381-9701-03B2A27B0704}" presName="bgRect" presStyleLbl="node1" presStyleIdx="1" presStyleCnt="2"/>
      <dgm:spPr/>
    </dgm:pt>
    <dgm:pt modelId="{CD86B990-B7CF-4E23-9BDC-054A4FECCC62}" type="pres">
      <dgm:prSet presAssocID="{22306665-6B0C-4381-9701-03B2A27B0704}" presName="parentNode" presStyleLbl="node1" presStyleIdx="1" presStyleCnt="2">
        <dgm:presLayoutVars>
          <dgm:chMax val="0"/>
          <dgm:bulletEnabled val="1"/>
        </dgm:presLayoutVars>
      </dgm:prSet>
      <dgm:spPr/>
    </dgm:pt>
    <dgm:pt modelId="{BE16E3B2-35B5-40DF-8750-054BD60AEB43}" type="pres">
      <dgm:prSet presAssocID="{22306665-6B0C-4381-9701-03B2A27B0704}" presName="childNode" presStyleLbl="node1" presStyleIdx="1" presStyleCnt="2">
        <dgm:presLayoutVars>
          <dgm:bulletEnabled val="1"/>
        </dgm:presLayoutVars>
      </dgm:prSet>
      <dgm:spPr/>
    </dgm:pt>
  </dgm:ptLst>
  <dgm:cxnLst>
    <dgm:cxn modelId="{04737436-03D8-41E5-9A00-D004176F01FA}" srcId="{E4C366C6-C16B-4035-ACE9-2F5B0BDB71F9}" destId="{22306665-6B0C-4381-9701-03B2A27B0704}" srcOrd="1" destOrd="0" parTransId="{77B49989-C1A0-4892-AFAD-CD11F61ABCB3}" sibTransId="{29A8D181-B805-4CDD-AE3D-C70FA955FA21}"/>
    <dgm:cxn modelId="{0C701F39-33D3-4681-B30D-0999D2D23879}" srcId="{E4C366C6-C16B-4035-ACE9-2F5B0BDB71F9}" destId="{C4296442-2E5E-401F-9663-F2CD621FFEA3}" srcOrd="0" destOrd="0" parTransId="{BAE9D113-7EE9-4C87-99DE-62448A4B686A}" sibTransId="{8D5ADE91-8E8E-4941-80D4-3B3A12CCE410}"/>
    <dgm:cxn modelId="{8FE7E83C-0ADE-486F-8EA3-F6726A58BB5A}" type="presOf" srcId="{22306665-6B0C-4381-9701-03B2A27B0704}" destId="{DA0AF2C6-6BB1-4772-88CE-8D1B7A36BDBB}" srcOrd="0" destOrd="0" presId="urn:microsoft.com/office/officeart/2005/8/layout/hProcess7"/>
    <dgm:cxn modelId="{5C829C50-EE45-4A91-ABD4-5889AD2893C1}" type="presOf" srcId="{C4296442-2E5E-401F-9663-F2CD621FFEA3}" destId="{AB797D98-41A8-4CC8-8308-63AAE802E828}" srcOrd="1" destOrd="0" presId="urn:microsoft.com/office/officeart/2005/8/layout/hProcess7"/>
    <dgm:cxn modelId="{8DAFC785-001F-4BE5-852F-1302C0AE1FDD}" type="presOf" srcId="{E4C366C6-C16B-4035-ACE9-2F5B0BDB71F9}" destId="{B127B929-D84E-4A6D-A379-9F636DD1FF8E}" srcOrd="0" destOrd="0" presId="urn:microsoft.com/office/officeart/2005/8/layout/hProcess7"/>
    <dgm:cxn modelId="{AE945BAD-A57D-4F55-863A-1E44676B13B0}" type="presOf" srcId="{1F362DE6-13F7-4B76-9ACE-3D01DB5D1DFC}" destId="{BE16E3B2-35B5-40DF-8750-054BD60AEB43}" srcOrd="0" destOrd="0" presId="urn:microsoft.com/office/officeart/2005/8/layout/hProcess7"/>
    <dgm:cxn modelId="{0E456EC1-867F-4E17-BE5D-6929B7FBD68A}" srcId="{C4296442-2E5E-401F-9663-F2CD621FFEA3}" destId="{E0EA3FA7-0200-459D-A1E1-DFC746F095ED}" srcOrd="0" destOrd="0" parTransId="{B811C8F3-CBD7-4493-9C89-FECFA3D5FB05}" sibTransId="{9FB3DEFF-935B-4964-9A46-46BDBC209FB5}"/>
    <dgm:cxn modelId="{8BCF8BC4-8D1F-41AB-A786-5C1EDA829C74}" type="presOf" srcId="{E0EA3FA7-0200-459D-A1E1-DFC746F095ED}" destId="{7E8336F9-CC29-4DC2-9527-D2D0F4A0AB5F}" srcOrd="0" destOrd="0" presId="urn:microsoft.com/office/officeart/2005/8/layout/hProcess7"/>
    <dgm:cxn modelId="{A7F72CCF-AD6D-487E-BD1A-0C8732FE6A76}" type="presOf" srcId="{22306665-6B0C-4381-9701-03B2A27B0704}" destId="{CD86B990-B7CF-4E23-9BDC-054A4FECCC62}" srcOrd="1" destOrd="0" presId="urn:microsoft.com/office/officeart/2005/8/layout/hProcess7"/>
    <dgm:cxn modelId="{F9560FD5-4FB3-4672-840D-3A4147112E52}" type="presOf" srcId="{C4296442-2E5E-401F-9663-F2CD621FFEA3}" destId="{A1DF1F63-2763-4135-A1DA-ECB7B98BD17C}" srcOrd="0" destOrd="0" presId="urn:microsoft.com/office/officeart/2005/8/layout/hProcess7"/>
    <dgm:cxn modelId="{814A77FC-E895-40D3-949B-87DFE1E53515}" srcId="{22306665-6B0C-4381-9701-03B2A27B0704}" destId="{1F362DE6-13F7-4B76-9ACE-3D01DB5D1DFC}" srcOrd="0" destOrd="0" parTransId="{A37A754B-8326-4589-9E2E-38D519B3A6AD}" sibTransId="{F6005D56-38B7-45C7-9593-7198898A5E6B}"/>
    <dgm:cxn modelId="{D04152CE-BC88-47E9-A5C1-FB5CDCE53051}" type="presParOf" srcId="{B127B929-D84E-4A6D-A379-9F636DD1FF8E}" destId="{C474D5EC-6998-45D7-8411-DCCC10AF5533}" srcOrd="0" destOrd="0" presId="urn:microsoft.com/office/officeart/2005/8/layout/hProcess7"/>
    <dgm:cxn modelId="{D5ECCFC9-245A-4179-A1D2-6A8F5FE67922}" type="presParOf" srcId="{C474D5EC-6998-45D7-8411-DCCC10AF5533}" destId="{A1DF1F63-2763-4135-A1DA-ECB7B98BD17C}" srcOrd="0" destOrd="0" presId="urn:microsoft.com/office/officeart/2005/8/layout/hProcess7"/>
    <dgm:cxn modelId="{3A75DC05-CD5B-469D-841D-FAA2890A1A30}" type="presParOf" srcId="{C474D5EC-6998-45D7-8411-DCCC10AF5533}" destId="{AB797D98-41A8-4CC8-8308-63AAE802E828}" srcOrd="1" destOrd="0" presId="urn:microsoft.com/office/officeart/2005/8/layout/hProcess7"/>
    <dgm:cxn modelId="{E61A50F4-DC67-496E-B528-A3DBC4595981}" type="presParOf" srcId="{C474D5EC-6998-45D7-8411-DCCC10AF5533}" destId="{7E8336F9-CC29-4DC2-9527-D2D0F4A0AB5F}" srcOrd="2" destOrd="0" presId="urn:microsoft.com/office/officeart/2005/8/layout/hProcess7"/>
    <dgm:cxn modelId="{8D203785-EA4A-4AD3-A4E5-2A295C1F3F97}" type="presParOf" srcId="{B127B929-D84E-4A6D-A379-9F636DD1FF8E}" destId="{58E1C14B-ABD7-4B99-9966-441FBE1366A8}" srcOrd="1" destOrd="0" presId="urn:microsoft.com/office/officeart/2005/8/layout/hProcess7"/>
    <dgm:cxn modelId="{0F6EB7C2-15C8-4F6F-834F-DEC3EF9167CB}" type="presParOf" srcId="{B127B929-D84E-4A6D-A379-9F636DD1FF8E}" destId="{E4F67C20-86F6-44D5-8B15-FF2FC34B5882}" srcOrd="2" destOrd="0" presId="urn:microsoft.com/office/officeart/2005/8/layout/hProcess7"/>
    <dgm:cxn modelId="{0D18333A-D241-41B5-9725-D30DD041A8E3}" type="presParOf" srcId="{E4F67C20-86F6-44D5-8B15-FF2FC34B5882}" destId="{EDFE9858-CACA-4484-A622-894104201B68}" srcOrd="0" destOrd="0" presId="urn:microsoft.com/office/officeart/2005/8/layout/hProcess7"/>
    <dgm:cxn modelId="{D5FEF16C-98AC-44ED-9811-854718E13239}" type="presParOf" srcId="{E4F67C20-86F6-44D5-8B15-FF2FC34B5882}" destId="{AEFFE743-B824-4830-A4C5-EA90239FB717}" srcOrd="1" destOrd="0" presId="urn:microsoft.com/office/officeart/2005/8/layout/hProcess7"/>
    <dgm:cxn modelId="{E386E929-0BA3-482C-AD64-DD3905F70501}" type="presParOf" srcId="{E4F67C20-86F6-44D5-8B15-FF2FC34B5882}" destId="{90C3F73A-AAA2-407D-A0AA-00BE41FF602D}" srcOrd="2" destOrd="0" presId="urn:microsoft.com/office/officeart/2005/8/layout/hProcess7"/>
    <dgm:cxn modelId="{B224ACB9-E542-4B9E-AB5C-B092D5FFB078}" type="presParOf" srcId="{B127B929-D84E-4A6D-A379-9F636DD1FF8E}" destId="{4E2AEBCF-71E8-45AE-A754-7AF6E3BBB9AE}" srcOrd="3" destOrd="0" presId="urn:microsoft.com/office/officeart/2005/8/layout/hProcess7"/>
    <dgm:cxn modelId="{D4A24D0B-66E9-41DA-BB6A-990DD2546FDA}" type="presParOf" srcId="{B127B929-D84E-4A6D-A379-9F636DD1FF8E}" destId="{30F07C50-761E-4604-BB4B-4E50930CEA67}" srcOrd="4" destOrd="0" presId="urn:microsoft.com/office/officeart/2005/8/layout/hProcess7"/>
    <dgm:cxn modelId="{156AE197-D097-4AE4-A2FC-9FD5B48213CF}" type="presParOf" srcId="{30F07C50-761E-4604-BB4B-4E50930CEA67}" destId="{DA0AF2C6-6BB1-4772-88CE-8D1B7A36BDBB}" srcOrd="0" destOrd="0" presId="urn:microsoft.com/office/officeart/2005/8/layout/hProcess7"/>
    <dgm:cxn modelId="{3E7B2B58-858C-464C-A2B9-4711582D32E1}" type="presParOf" srcId="{30F07C50-761E-4604-BB4B-4E50930CEA67}" destId="{CD86B990-B7CF-4E23-9BDC-054A4FECCC62}" srcOrd="1" destOrd="0" presId="urn:microsoft.com/office/officeart/2005/8/layout/hProcess7"/>
    <dgm:cxn modelId="{15DEFBA0-D47A-43AB-A1FD-18641775807E}" type="presParOf" srcId="{30F07C50-761E-4604-BB4B-4E50930CEA67}" destId="{BE16E3B2-35B5-40DF-8750-054BD60AEB43}" srcOrd="2" destOrd="0" presId="urn:microsoft.com/office/officeart/2005/8/layout/hProcess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C3B3AC8-DE06-4829-ABE0-D7475914E66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18FEA81-DF9A-4917-83E2-33E76B145A32}">
      <dgm:prSet/>
      <dgm:spPr/>
      <dgm:t>
        <a:bodyPr/>
        <a:lstStyle/>
        <a:p>
          <a:r>
            <a:rPr lang="en-US" dirty="0"/>
            <a:t>The planning required to conduct an investigation and the investigative process</a:t>
          </a:r>
        </a:p>
      </dgm:t>
    </dgm:pt>
    <dgm:pt modelId="{730096F0-5D07-4B1B-A82A-B1F0B14D97C8}" type="parTrans" cxnId="{00B931D6-AB22-49C3-ADD3-835AF6B63D4B}">
      <dgm:prSet/>
      <dgm:spPr/>
      <dgm:t>
        <a:bodyPr/>
        <a:lstStyle/>
        <a:p>
          <a:endParaRPr lang="en-US"/>
        </a:p>
      </dgm:t>
    </dgm:pt>
    <dgm:pt modelId="{8EB027FB-144C-452B-8C89-9809F49D532A}" type="sibTrans" cxnId="{00B931D6-AB22-49C3-ADD3-835AF6B63D4B}">
      <dgm:prSet/>
      <dgm:spPr/>
      <dgm:t>
        <a:bodyPr/>
        <a:lstStyle/>
        <a:p>
          <a:endParaRPr lang="en-US"/>
        </a:p>
      </dgm:t>
    </dgm:pt>
    <dgm:pt modelId="{EDE70053-EAAB-46EF-92FA-045F3277CB5F}">
      <dgm:prSet/>
      <dgm:spPr/>
      <dgm:t>
        <a:bodyPr/>
        <a:lstStyle/>
        <a:p>
          <a:r>
            <a:rPr lang="en-US" dirty="0"/>
            <a:t>Decision making and how it can be improved by applying the investigative mindset</a:t>
          </a:r>
        </a:p>
      </dgm:t>
    </dgm:pt>
    <dgm:pt modelId="{F3BC982D-157B-4AC2-AFC2-16090D8E2291}" type="parTrans" cxnId="{A86B70CC-E06B-42CC-BE6F-274EA2D294DD}">
      <dgm:prSet/>
      <dgm:spPr/>
      <dgm:t>
        <a:bodyPr/>
        <a:lstStyle/>
        <a:p>
          <a:endParaRPr lang="en-US"/>
        </a:p>
      </dgm:t>
    </dgm:pt>
    <dgm:pt modelId="{ECE10B0D-2BBE-41EA-B809-06BEB95EDC98}" type="sibTrans" cxnId="{A86B70CC-E06B-42CC-BE6F-274EA2D294DD}">
      <dgm:prSet/>
      <dgm:spPr/>
      <dgm:t>
        <a:bodyPr/>
        <a:lstStyle/>
        <a:p>
          <a:endParaRPr lang="en-US"/>
        </a:p>
      </dgm:t>
    </dgm:pt>
    <dgm:pt modelId="{F8939EDE-A375-425D-842D-9BE951171B8D}">
      <dgm:prSet/>
      <dgm:spPr/>
      <dgm:t>
        <a:bodyPr/>
        <a:lstStyle/>
        <a:p>
          <a:r>
            <a:rPr lang="en-US" dirty="0"/>
            <a:t>Investigative and evidential evaluation (which can assist the investigator to determine the value of material gathered during the investigation)</a:t>
          </a:r>
        </a:p>
      </dgm:t>
    </dgm:pt>
    <dgm:pt modelId="{237C49BB-C843-4FE2-AF05-3AD2B5397F33}" type="parTrans" cxnId="{64FB3AC0-9152-486C-A157-DA5C0BC2DB5B}">
      <dgm:prSet/>
      <dgm:spPr/>
      <dgm:t>
        <a:bodyPr/>
        <a:lstStyle/>
        <a:p>
          <a:endParaRPr lang="en-US"/>
        </a:p>
      </dgm:t>
    </dgm:pt>
    <dgm:pt modelId="{56564D4F-FA13-4A9C-9001-309F62EE7F5C}" type="sibTrans" cxnId="{64FB3AC0-9152-486C-A157-DA5C0BC2DB5B}">
      <dgm:prSet/>
      <dgm:spPr/>
      <dgm:t>
        <a:bodyPr/>
        <a:lstStyle/>
        <a:p>
          <a:endParaRPr lang="en-US"/>
        </a:p>
      </dgm:t>
    </dgm:pt>
    <dgm:pt modelId="{FF791996-2DF6-470F-9030-00B468B03E8B}">
      <dgm:prSet/>
      <dgm:spPr/>
      <dgm:t>
        <a:bodyPr/>
        <a:lstStyle/>
        <a:p>
          <a:r>
            <a:rPr lang="en-US"/>
            <a:t>Creative thinking</a:t>
          </a:r>
        </a:p>
      </dgm:t>
    </dgm:pt>
    <dgm:pt modelId="{3075C5F0-6AF0-4E71-A4B2-E716695BAE07}" type="parTrans" cxnId="{A1FDFC67-5720-4465-B096-C8BD6BB57015}">
      <dgm:prSet/>
      <dgm:spPr/>
      <dgm:t>
        <a:bodyPr/>
        <a:lstStyle/>
        <a:p>
          <a:endParaRPr lang="en-US"/>
        </a:p>
      </dgm:t>
    </dgm:pt>
    <dgm:pt modelId="{E86277B4-9B75-478F-A40A-E9C2FE0AA6E6}" type="sibTrans" cxnId="{A1FDFC67-5720-4465-B096-C8BD6BB57015}">
      <dgm:prSet/>
      <dgm:spPr/>
      <dgm:t>
        <a:bodyPr/>
        <a:lstStyle/>
        <a:p>
          <a:endParaRPr lang="en-US"/>
        </a:p>
      </dgm:t>
    </dgm:pt>
    <dgm:pt modelId="{6C3A4D95-91A6-44DC-82B9-5D1687409784}">
      <dgm:prSet/>
      <dgm:spPr/>
      <dgm:t>
        <a:bodyPr/>
        <a:lstStyle/>
        <a:p>
          <a:r>
            <a:rPr lang="en-US"/>
            <a:t>Challenging experts</a:t>
          </a:r>
        </a:p>
      </dgm:t>
    </dgm:pt>
    <dgm:pt modelId="{6F8DB10C-FABD-4B71-9DF2-8AFA8D6888E6}" type="parTrans" cxnId="{C8895998-5B95-48F4-9F4F-5C28AE88310F}">
      <dgm:prSet/>
      <dgm:spPr/>
      <dgm:t>
        <a:bodyPr/>
        <a:lstStyle/>
        <a:p>
          <a:endParaRPr lang="en-US"/>
        </a:p>
      </dgm:t>
    </dgm:pt>
    <dgm:pt modelId="{2449D3F5-9192-4AC3-8168-E60B9EA75074}" type="sibTrans" cxnId="{C8895998-5B95-48F4-9F4F-5C28AE88310F}">
      <dgm:prSet/>
      <dgm:spPr/>
      <dgm:t>
        <a:bodyPr/>
        <a:lstStyle/>
        <a:p>
          <a:endParaRPr lang="en-US"/>
        </a:p>
      </dgm:t>
    </dgm:pt>
    <dgm:pt modelId="{01633685-2655-4126-9A9A-AA095C7B0C4B}">
      <dgm:prSet/>
      <dgm:spPr/>
      <dgm:t>
        <a:bodyPr/>
        <a:lstStyle/>
        <a:p>
          <a:r>
            <a:rPr lang="en-US"/>
            <a:t>Victim and witness care</a:t>
          </a:r>
        </a:p>
      </dgm:t>
    </dgm:pt>
    <dgm:pt modelId="{DE94D95E-F2CE-45E5-BCD9-C960DBAD2C9D}" type="parTrans" cxnId="{06E1C50F-6677-4618-8F54-89DEF0E31769}">
      <dgm:prSet/>
      <dgm:spPr/>
      <dgm:t>
        <a:bodyPr/>
        <a:lstStyle/>
        <a:p>
          <a:endParaRPr lang="en-US"/>
        </a:p>
      </dgm:t>
    </dgm:pt>
    <dgm:pt modelId="{4FCD05B9-8387-4A85-BF3F-E9787CA6D3B3}" type="sibTrans" cxnId="{06E1C50F-6677-4618-8F54-89DEF0E31769}">
      <dgm:prSet/>
      <dgm:spPr/>
      <dgm:t>
        <a:bodyPr/>
        <a:lstStyle/>
        <a:p>
          <a:endParaRPr lang="en-US"/>
        </a:p>
      </dgm:t>
    </dgm:pt>
    <dgm:pt modelId="{BDC69030-D5C6-484D-9A02-F1E6715D80DE}">
      <dgm:prSet/>
      <dgm:spPr/>
      <dgm:t>
        <a:bodyPr/>
        <a:lstStyle/>
        <a:p>
          <a:r>
            <a:rPr lang="en-US" dirty="0"/>
            <a:t>Investigators need to be skilled in the following areas:</a:t>
          </a:r>
        </a:p>
      </dgm:t>
    </dgm:pt>
    <dgm:pt modelId="{25080CB1-DDC1-4A8F-944D-BB5CFFC7F93C}" type="sibTrans" cxnId="{FE2BF6EF-2AAE-43D3-8C54-2C884FDBE844}">
      <dgm:prSet/>
      <dgm:spPr/>
      <dgm:t>
        <a:bodyPr/>
        <a:lstStyle/>
        <a:p>
          <a:endParaRPr lang="en-US"/>
        </a:p>
      </dgm:t>
    </dgm:pt>
    <dgm:pt modelId="{A6599CD2-6268-49D9-AC96-E30BB392C949}" type="parTrans" cxnId="{FE2BF6EF-2AAE-43D3-8C54-2C884FDBE844}">
      <dgm:prSet/>
      <dgm:spPr/>
      <dgm:t>
        <a:bodyPr/>
        <a:lstStyle/>
        <a:p>
          <a:endParaRPr lang="en-US"/>
        </a:p>
      </dgm:t>
    </dgm:pt>
    <dgm:pt modelId="{911E4FAD-8A69-F347-B7CF-4DF09DAA02A3}" type="pres">
      <dgm:prSet presAssocID="{6C3B3AC8-DE06-4829-ABE0-D7475914E666}" presName="linear" presStyleCnt="0">
        <dgm:presLayoutVars>
          <dgm:animLvl val="lvl"/>
          <dgm:resizeHandles val="exact"/>
        </dgm:presLayoutVars>
      </dgm:prSet>
      <dgm:spPr/>
    </dgm:pt>
    <dgm:pt modelId="{EA5063E1-086A-294E-8363-B296531B4208}" type="pres">
      <dgm:prSet presAssocID="{BDC69030-D5C6-484D-9A02-F1E6715D80DE}" presName="parentText" presStyleLbl="node1" presStyleIdx="0" presStyleCnt="1">
        <dgm:presLayoutVars>
          <dgm:chMax val="0"/>
          <dgm:bulletEnabled val="1"/>
        </dgm:presLayoutVars>
      </dgm:prSet>
      <dgm:spPr/>
    </dgm:pt>
    <dgm:pt modelId="{62F03D9D-A6FE-9644-BB11-8DA7B8CDC8AC}" type="pres">
      <dgm:prSet presAssocID="{BDC69030-D5C6-484D-9A02-F1E6715D80DE}" presName="childText" presStyleLbl="revTx" presStyleIdx="0" presStyleCnt="1">
        <dgm:presLayoutVars>
          <dgm:bulletEnabled val="1"/>
        </dgm:presLayoutVars>
      </dgm:prSet>
      <dgm:spPr/>
    </dgm:pt>
  </dgm:ptLst>
  <dgm:cxnLst>
    <dgm:cxn modelId="{06E1C50F-6677-4618-8F54-89DEF0E31769}" srcId="{BDC69030-D5C6-484D-9A02-F1E6715D80DE}" destId="{01633685-2655-4126-9A9A-AA095C7B0C4B}" srcOrd="5" destOrd="0" parTransId="{DE94D95E-F2CE-45E5-BCD9-C960DBAD2C9D}" sibTransId="{4FCD05B9-8387-4A85-BF3F-E9787CA6D3B3}"/>
    <dgm:cxn modelId="{2F0C4442-557A-4748-A839-3A7046656BFF}" type="presOf" srcId="{6C3B3AC8-DE06-4829-ABE0-D7475914E666}" destId="{911E4FAD-8A69-F347-B7CF-4DF09DAA02A3}" srcOrd="0" destOrd="0" presId="urn:microsoft.com/office/officeart/2005/8/layout/vList2"/>
    <dgm:cxn modelId="{5AA61744-A93A-9140-97BB-D51190634EF7}" type="presOf" srcId="{01633685-2655-4126-9A9A-AA095C7B0C4B}" destId="{62F03D9D-A6FE-9644-BB11-8DA7B8CDC8AC}" srcOrd="0" destOrd="5" presId="urn:microsoft.com/office/officeart/2005/8/layout/vList2"/>
    <dgm:cxn modelId="{78265044-E46F-1741-B6F7-D3C20F9D6A46}" type="presOf" srcId="{FF791996-2DF6-470F-9030-00B468B03E8B}" destId="{62F03D9D-A6FE-9644-BB11-8DA7B8CDC8AC}" srcOrd="0" destOrd="3" presId="urn:microsoft.com/office/officeart/2005/8/layout/vList2"/>
    <dgm:cxn modelId="{A1FDFC67-5720-4465-B096-C8BD6BB57015}" srcId="{BDC69030-D5C6-484D-9A02-F1E6715D80DE}" destId="{FF791996-2DF6-470F-9030-00B468B03E8B}" srcOrd="3" destOrd="0" parTransId="{3075C5F0-6AF0-4E71-A4B2-E716695BAE07}" sibTransId="{E86277B4-9B75-478F-A40A-E9C2FE0AA6E6}"/>
    <dgm:cxn modelId="{AEB3834F-7A29-CE40-9894-525C1A78D296}" type="presOf" srcId="{F8939EDE-A375-425D-842D-9BE951171B8D}" destId="{62F03D9D-A6FE-9644-BB11-8DA7B8CDC8AC}" srcOrd="0" destOrd="2" presId="urn:microsoft.com/office/officeart/2005/8/layout/vList2"/>
    <dgm:cxn modelId="{C8895998-5B95-48F4-9F4F-5C28AE88310F}" srcId="{BDC69030-D5C6-484D-9A02-F1E6715D80DE}" destId="{6C3A4D95-91A6-44DC-82B9-5D1687409784}" srcOrd="4" destOrd="0" parTransId="{6F8DB10C-FABD-4B71-9DF2-8AFA8D6888E6}" sibTransId="{2449D3F5-9192-4AC3-8168-E60B9EA75074}"/>
    <dgm:cxn modelId="{84B36599-A68E-A140-BBA8-CE30D111E858}" type="presOf" srcId="{318FEA81-DF9A-4917-83E2-33E76B145A32}" destId="{62F03D9D-A6FE-9644-BB11-8DA7B8CDC8AC}" srcOrd="0" destOrd="0" presId="urn:microsoft.com/office/officeart/2005/8/layout/vList2"/>
    <dgm:cxn modelId="{9AE2A9AC-D380-0748-A93F-AE7139873A94}" type="presOf" srcId="{6C3A4D95-91A6-44DC-82B9-5D1687409784}" destId="{62F03D9D-A6FE-9644-BB11-8DA7B8CDC8AC}" srcOrd="0" destOrd="4" presId="urn:microsoft.com/office/officeart/2005/8/layout/vList2"/>
    <dgm:cxn modelId="{64FB3AC0-9152-486C-A157-DA5C0BC2DB5B}" srcId="{BDC69030-D5C6-484D-9A02-F1E6715D80DE}" destId="{F8939EDE-A375-425D-842D-9BE951171B8D}" srcOrd="2" destOrd="0" parTransId="{237C49BB-C843-4FE2-AF05-3AD2B5397F33}" sibTransId="{56564D4F-FA13-4A9C-9001-309F62EE7F5C}"/>
    <dgm:cxn modelId="{71AA6EC0-9E69-E849-81A5-A7021FBFC4E6}" type="presOf" srcId="{EDE70053-EAAB-46EF-92FA-045F3277CB5F}" destId="{62F03D9D-A6FE-9644-BB11-8DA7B8CDC8AC}" srcOrd="0" destOrd="1" presId="urn:microsoft.com/office/officeart/2005/8/layout/vList2"/>
    <dgm:cxn modelId="{A86B70CC-E06B-42CC-BE6F-274EA2D294DD}" srcId="{BDC69030-D5C6-484D-9A02-F1E6715D80DE}" destId="{EDE70053-EAAB-46EF-92FA-045F3277CB5F}" srcOrd="1" destOrd="0" parTransId="{F3BC982D-157B-4AC2-AFC2-16090D8E2291}" sibTransId="{ECE10B0D-2BBE-41EA-B809-06BEB95EDC98}"/>
    <dgm:cxn modelId="{00B931D6-AB22-49C3-ADD3-835AF6B63D4B}" srcId="{BDC69030-D5C6-484D-9A02-F1E6715D80DE}" destId="{318FEA81-DF9A-4917-83E2-33E76B145A32}" srcOrd="0" destOrd="0" parTransId="{730096F0-5D07-4B1B-A82A-B1F0B14D97C8}" sibTransId="{8EB027FB-144C-452B-8C89-9809F49D532A}"/>
    <dgm:cxn modelId="{FE2BF6EF-2AAE-43D3-8C54-2C884FDBE844}" srcId="{6C3B3AC8-DE06-4829-ABE0-D7475914E666}" destId="{BDC69030-D5C6-484D-9A02-F1E6715D80DE}" srcOrd="0" destOrd="0" parTransId="{A6599CD2-6268-49D9-AC96-E30BB392C949}" sibTransId="{25080CB1-DDC1-4A8F-944D-BB5CFFC7F93C}"/>
    <dgm:cxn modelId="{4D6776F9-E308-0B48-8984-7FCB4FF88276}" type="presOf" srcId="{BDC69030-D5C6-484D-9A02-F1E6715D80DE}" destId="{EA5063E1-086A-294E-8363-B296531B4208}" srcOrd="0" destOrd="0" presId="urn:microsoft.com/office/officeart/2005/8/layout/vList2"/>
    <dgm:cxn modelId="{9EB18461-919B-EB4F-A762-08DB75E08803}" type="presParOf" srcId="{911E4FAD-8A69-F347-B7CF-4DF09DAA02A3}" destId="{EA5063E1-086A-294E-8363-B296531B4208}" srcOrd="0" destOrd="0" presId="urn:microsoft.com/office/officeart/2005/8/layout/vList2"/>
    <dgm:cxn modelId="{AD25B205-408C-B647-B01D-8ADBBCD3BA4E}" type="presParOf" srcId="{911E4FAD-8A69-F347-B7CF-4DF09DAA02A3}" destId="{62F03D9D-A6FE-9644-BB11-8DA7B8CDC8AC}"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E1506C7-F850-40DD-B155-0373A79BE9FA}" type="doc">
      <dgm:prSet loTypeId="urn:microsoft.com/office/officeart/2005/8/layout/default" loCatId="list" qsTypeId="urn:microsoft.com/office/officeart/2005/8/quickstyle/simple2" qsCatId="simple" csTypeId="urn:microsoft.com/office/officeart/2005/8/colors/accent5_2" csCatId="accent5" phldr="1"/>
      <dgm:spPr/>
      <dgm:t>
        <a:bodyPr/>
        <a:lstStyle/>
        <a:p>
          <a:endParaRPr lang="en-US"/>
        </a:p>
      </dgm:t>
    </dgm:pt>
    <dgm:pt modelId="{7B8D2189-1331-4F63-AE8F-40DB7AA39F14}">
      <dgm:prSet/>
      <dgm:spPr/>
      <dgm:t>
        <a:bodyPr/>
        <a:lstStyle/>
        <a:p>
          <a:r>
            <a:rPr lang="en-GB" dirty="0"/>
            <a:t>“Term used to describe a systematic approach to gathering and assessing material, underpinning an effective investigation’’ </a:t>
          </a:r>
          <a:br>
            <a:rPr lang="en-GB" dirty="0"/>
          </a:br>
          <a:r>
            <a:rPr lang="en-GB" dirty="0"/>
            <a:t>(ACPO Core Investigative Doctrine, 2005, p. 61).</a:t>
          </a:r>
          <a:endParaRPr lang="en-US" dirty="0"/>
        </a:p>
      </dgm:t>
    </dgm:pt>
    <dgm:pt modelId="{EFCF995E-1153-4540-95D0-C905011E2353}" type="parTrans" cxnId="{A17B8CE6-357C-4F73-B639-1B13EF303756}">
      <dgm:prSet/>
      <dgm:spPr/>
      <dgm:t>
        <a:bodyPr/>
        <a:lstStyle/>
        <a:p>
          <a:endParaRPr lang="en-US" sz="2000"/>
        </a:p>
      </dgm:t>
    </dgm:pt>
    <dgm:pt modelId="{21CF779F-F369-428C-A8D1-223DD1D7755C}" type="sibTrans" cxnId="{A17B8CE6-357C-4F73-B639-1B13EF303756}">
      <dgm:prSet/>
      <dgm:spPr/>
      <dgm:t>
        <a:bodyPr/>
        <a:lstStyle/>
        <a:p>
          <a:endParaRPr lang="en-US"/>
        </a:p>
      </dgm:t>
    </dgm:pt>
    <dgm:pt modelId="{B2EB6664-9203-4493-9AC6-4E6492DF48CD}">
      <dgm:prSet/>
      <dgm:spPr/>
      <dgm:t>
        <a:bodyPr/>
        <a:lstStyle/>
        <a:p>
          <a:r>
            <a:rPr lang="en-GB" dirty="0"/>
            <a:t>“The application of an investigative mindset will bring some order to the way in which investigators examine material and make decisions’’ </a:t>
          </a:r>
          <a:br>
            <a:rPr lang="en-GB" dirty="0"/>
          </a:br>
          <a:r>
            <a:rPr lang="en-GB" dirty="0"/>
            <a:t>(ACPO Core Investigative Doctrine, 2021, p, 84). </a:t>
          </a:r>
          <a:endParaRPr lang="en-US" dirty="0"/>
        </a:p>
      </dgm:t>
    </dgm:pt>
    <dgm:pt modelId="{615983AC-E1A1-4B07-86B9-7AD2400689E4}" type="parTrans" cxnId="{9F6BFAB1-FC36-433B-B691-293B303AB479}">
      <dgm:prSet/>
      <dgm:spPr/>
      <dgm:t>
        <a:bodyPr/>
        <a:lstStyle/>
        <a:p>
          <a:endParaRPr lang="en-US" sz="2000"/>
        </a:p>
      </dgm:t>
    </dgm:pt>
    <dgm:pt modelId="{641B9D4B-1966-4CB2-AF07-6959E92C33F7}" type="sibTrans" cxnId="{9F6BFAB1-FC36-433B-B691-293B303AB479}">
      <dgm:prSet/>
      <dgm:spPr/>
      <dgm:t>
        <a:bodyPr/>
        <a:lstStyle/>
        <a:p>
          <a:endParaRPr lang="en-US"/>
        </a:p>
      </dgm:t>
    </dgm:pt>
    <dgm:pt modelId="{C887B9BF-89F4-AA42-BF05-38B2162FB94C}" type="pres">
      <dgm:prSet presAssocID="{9E1506C7-F850-40DD-B155-0373A79BE9FA}" presName="diagram" presStyleCnt="0">
        <dgm:presLayoutVars>
          <dgm:dir/>
          <dgm:resizeHandles val="exact"/>
        </dgm:presLayoutVars>
      </dgm:prSet>
      <dgm:spPr/>
    </dgm:pt>
    <dgm:pt modelId="{C31A974A-89A3-444E-A13F-0940B4529408}" type="pres">
      <dgm:prSet presAssocID="{7B8D2189-1331-4F63-AE8F-40DB7AA39F14}" presName="node" presStyleLbl="node1" presStyleIdx="0" presStyleCnt="2">
        <dgm:presLayoutVars>
          <dgm:bulletEnabled val="1"/>
        </dgm:presLayoutVars>
      </dgm:prSet>
      <dgm:spPr/>
    </dgm:pt>
    <dgm:pt modelId="{66DC29E4-DE6C-C64F-8948-7B6467F070A2}" type="pres">
      <dgm:prSet presAssocID="{21CF779F-F369-428C-A8D1-223DD1D7755C}" presName="sibTrans" presStyleCnt="0"/>
      <dgm:spPr/>
    </dgm:pt>
    <dgm:pt modelId="{8BF64E7F-8C0B-934F-A060-A2C4FFF8EAE7}" type="pres">
      <dgm:prSet presAssocID="{B2EB6664-9203-4493-9AC6-4E6492DF48CD}" presName="node" presStyleLbl="node1" presStyleIdx="1" presStyleCnt="2">
        <dgm:presLayoutVars>
          <dgm:bulletEnabled val="1"/>
        </dgm:presLayoutVars>
      </dgm:prSet>
      <dgm:spPr/>
    </dgm:pt>
  </dgm:ptLst>
  <dgm:cxnLst>
    <dgm:cxn modelId="{384F5A1B-8171-434C-8BC6-4401C0191186}" type="presOf" srcId="{B2EB6664-9203-4493-9AC6-4E6492DF48CD}" destId="{8BF64E7F-8C0B-934F-A060-A2C4FFF8EAE7}" srcOrd="0" destOrd="0" presId="urn:microsoft.com/office/officeart/2005/8/layout/default"/>
    <dgm:cxn modelId="{B24D6F49-311F-AD4B-A944-AF03EDA961FB}" type="presOf" srcId="{9E1506C7-F850-40DD-B155-0373A79BE9FA}" destId="{C887B9BF-89F4-AA42-BF05-38B2162FB94C}" srcOrd="0" destOrd="0" presId="urn:microsoft.com/office/officeart/2005/8/layout/default"/>
    <dgm:cxn modelId="{3B12EAAE-79AD-B14B-A618-FA1E18D36ED1}" type="presOf" srcId="{7B8D2189-1331-4F63-AE8F-40DB7AA39F14}" destId="{C31A974A-89A3-444E-A13F-0940B4529408}" srcOrd="0" destOrd="0" presId="urn:microsoft.com/office/officeart/2005/8/layout/default"/>
    <dgm:cxn modelId="{9F6BFAB1-FC36-433B-B691-293B303AB479}" srcId="{9E1506C7-F850-40DD-B155-0373A79BE9FA}" destId="{B2EB6664-9203-4493-9AC6-4E6492DF48CD}" srcOrd="1" destOrd="0" parTransId="{615983AC-E1A1-4B07-86B9-7AD2400689E4}" sibTransId="{641B9D4B-1966-4CB2-AF07-6959E92C33F7}"/>
    <dgm:cxn modelId="{A17B8CE6-357C-4F73-B639-1B13EF303756}" srcId="{9E1506C7-F850-40DD-B155-0373A79BE9FA}" destId="{7B8D2189-1331-4F63-AE8F-40DB7AA39F14}" srcOrd="0" destOrd="0" parTransId="{EFCF995E-1153-4540-95D0-C905011E2353}" sibTransId="{21CF779F-F369-428C-A8D1-223DD1D7755C}"/>
    <dgm:cxn modelId="{C1B57C7E-83FE-564F-96C4-FF46A4A44572}" type="presParOf" srcId="{C887B9BF-89F4-AA42-BF05-38B2162FB94C}" destId="{C31A974A-89A3-444E-A13F-0940B4529408}" srcOrd="0" destOrd="0" presId="urn:microsoft.com/office/officeart/2005/8/layout/default"/>
    <dgm:cxn modelId="{5B318952-2B28-734D-91BA-AC60F71AE2F6}" type="presParOf" srcId="{C887B9BF-89F4-AA42-BF05-38B2162FB94C}" destId="{66DC29E4-DE6C-C64F-8948-7B6467F070A2}" srcOrd="1" destOrd="0" presId="urn:microsoft.com/office/officeart/2005/8/layout/default"/>
    <dgm:cxn modelId="{310961E0-BE01-E549-8CF0-CF2DF9ABADCB}" type="presParOf" srcId="{C887B9BF-89F4-AA42-BF05-38B2162FB94C}" destId="{8BF64E7F-8C0B-934F-A060-A2C4FFF8EAE7}"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ata9.xml><?xml version="1.0" encoding="utf-8"?>
<dgm:dataModel xmlns:dgm="http://schemas.openxmlformats.org/drawingml/2006/diagram" xmlns:a="http://schemas.openxmlformats.org/drawingml/2006/main">
  <dgm:ptLst>
    <dgm:pt modelId="{EE43DF8F-B802-411E-882B-448F1579E8F8}" type="doc">
      <dgm:prSet loTypeId="urn:microsoft.com/office/officeart/2005/8/layout/default" loCatId="list" qsTypeId="urn:microsoft.com/office/officeart/2005/8/quickstyle/simple3" qsCatId="simple" csTypeId="urn:microsoft.com/office/officeart/2005/8/colors/colorful2" csCatId="colorful" phldr="1"/>
      <dgm:spPr/>
      <dgm:t>
        <a:bodyPr/>
        <a:lstStyle/>
        <a:p>
          <a:endParaRPr lang="en-US"/>
        </a:p>
      </dgm:t>
    </dgm:pt>
    <dgm:pt modelId="{592D4043-989F-47EC-B2DD-CF2C829665CA}">
      <dgm:prSet/>
      <dgm:spPr/>
      <dgm:t>
        <a:bodyPr/>
        <a:lstStyle/>
        <a:p>
          <a:r>
            <a:rPr lang="en-GB" dirty="0"/>
            <a:t>T</a:t>
          </a:r>
          <a:r>
            <a:rPr lang="en-GB" b="0" i="0" dirty="0"/>
            <a:t>he exercise of legal powers should not be oppressive and should be proportionate to the crime under investigation</a:t>
          </a:r>
          <a:endParaRPr lang="en-US" dirty="0"/>
        </a:p>
      </dgm:t>
    </dgm:pt>
    <dgm:pt modelId="{B3B874CC-282F-42D3-81DA-BEA2B803DC61}" type="parTrans" cxnId="{EE330FD0-BA56-420A-AA0B-89037D891E66}">
      <dgm:prSet/>
      <dgm:spPr/>
      <dgm:t>
        <a:bodyPr/>
        <a:lstStyle/>
        <a:p>
          <a:endParaRPr lang="en-US"/>
        </a:p>
      </dgm:t>
    </dgm:pt>
    <dgm:pt modelId="{B773B303-F02F-4D94-A84C-C9D6E6DCA79B}" type="sibTrans" cxnId="{EE330FD0-BA56-420A-AA0B-89037D891E66}">
      <dgm:prSet/>
      <dgm:spPr/>
      <dgm:t>
        <a:bodyPr/>
        <a:lstStyle/>
        <a:p>
          <a:endParaRPr lang="en-US"/>
        </a:p>
      </dgm:t>
    </dgm:pt>
    <dgm:pt modelId="{637D743A-9532-4864-B902-519958B3DF5E}">
      <dgm:prSet/>
      <dgm:spPr/>
      <dgm:t>
        <a:bodyPr/>
        <a:lstStyle/>
        <a:p>
          <a:r>
            <a:rPr lang="en-GB" dirty="0"/>
            <a:t>A</a:t>
          </a:r>
          <a:r>
            <a:rPr lang="en-GB" b="0" i="0" dirty="0"/>
            <a:t>s far as is operationally practical and having regard to an individual’s right to confidentiality, investigations should be carried out as transparently as possible – victims, witnesses and suspects should be kept up to date with developments in the case</a:t>
          </a:r>
          <a:endParaRPr lang="en-US" dirty="0"/>
        </a:p>
      </dgm:t>
    </dgm:pt>
    <dgm:pt modelId="{6E16AB7D-BA14-4BC1-8E60-F3C3F3ECBF63}" type="parTrans" cxnId="{1065761E-05D8-4A73-A943-DF3F69EB935D}">
      <dgm:prSet/>
      <dgm:spPr/>
      <dgm:t>
        <a:bodyPr/>
        <a:lstStyle/>
        <a:p>
          <a:endParaRPr lang="en-US"/>
        </a:p>
      </dgm:t>
    </dgm:pt>
    <dgm:pt modelId="{F250E05F-A437-4936-9BDA-C03E43CFFCB0}" type="sibTrans" cxnId="{1065761E-05D8-4A73-A943-DF3F69EB935D}">
      <dgm:prSet/>
      <dgm:spPr/>
      <dgm:t>
        <a:bodyPr/>
        <a:lstStyle/>
        <a:p>
          <a:endParaRPr lang="en-US"/>
        </a:p>
      </dgm:t>
    </dgm:pt>
    <dgm:pt modelId="{357A288C-EF4E-4576-B5C4-58CBF00367E4}">
      <dgm:prSet/>
      <dgm:spPr/>
      <dgm:t>
        <a:bodyPr/>
        <a:lstStyle/>
        <a:p>
          <a:r>
            <a:rPr lang="en-GB" dirty="0"/>
            <a:t>I</a:t>
          </a:r>
          <a:r>
            <a:rPr lang="en-GB" b="0" i="0" dirty="0"/>
            <a:t>nvestigators should take all reasonable steps to understand the particular needs of individuals, including, but not limited to, any protected characteristics they may have, in order to comply with the provisions of the Equality Act 2010</a:t>
          </a:r>
          <a:endParaRPr lang="en-US" dirty="0"/>
        </a:p>
      </dgm:t>
    </dgm:pt>
    <dgm:pt modelId="{2EBD01AC-8C59-4C16-A09B-2E984525C1D5}" type="parTrans" cxnId="{0AD58588-4F2E-45F3-B91D-87FDEF9F2B53}">
      <dgm:prSet/>
      <dgm:spPr/>
      <dgm:t>
        <a:bodyPr/>
        <a:lstStyle/>
        <a:p>
          <a:endParaRPr lang="en-US"/>
        </a:p>
      </dgm:t>
    </dgm:pt>
    <dgm:pt modelId="{DD802AB7-A5E8-4F35-8D19-3EBCF1BBD935}" type="sibTrans" cxnId="{0AD58588-4F2E-45F3-B91D-87FDEF9F2B53}">
      <dgm:prSet/>
      <dgm:spPr/>
      <dgm:t>
        <a:bodyPr/>
        <a:lstStyle/>
        <a:p>
          <a:endParaRPr lang="en-US"/>
        </a:p>
      </dgm:t>
    </dgm:pt>
    <dgm:pt modelId="{77C25D9B-18AD-934A-B0EE-505FC828DEF6}" type="pres">
      <dgm:prSet presAssocID="{EE43DF8F-B802-411E-882B-448F1579E8F8}" presName="diagram" presStyleCnt="0">
        <dgm:presLayoutVars>
          <dgm:dir/>
          <dgm:resizeHandles val="exact"/>
        </dgm:presLayoutVars>
      </dgm:prSet>
      <dgm:spPr/>
    </dgm:pt>
    <dgm:pt modelId="{C2C0B64D-068E-3B44-9DD5-AEE4BD10B1D0}" type="pres">
      <dgm:prSet presAssocID="{592D4043-989F-47EC-B2DD-CF2C829665CA}" presName="node" presStyleLbl="node1" presStyleIdx="0" presStyleCnt="3" custScaleY="180062">
        <dgm:presLayoutVars>
          <dgm:bulletEnabled val="1"/>
        </dgm:presLayoutVars>
      </dgm:prSet>
      <dgm:spPr/>
    </dgm:pt>
    <dgm:pt modelId="{1C1C273C-5E1F-8F4F-8766-3896CFC6AB3C}" type="pres">
      <dgm:prSet presAssocID="{B773B303-F02F-4D94-A84C-C9D6E6DCA79B}" presName="sibTrans" presStyleCnt="0"/>
      <dgm:spPr/>
    </dgm:pt>
    <dgm:pt modelId="{EFE7E131-855A-8744-96A6-2F1F66503891}" type="pres">
      <dgm:prSet presAssocID="{637D743A-9532-4864-B902-519958B3DF5E}" presName="node" presStyleLbl="node1" presStyleIdx="1" presStyleCnt="3" custScaleY="180343">
        <dgm:presLayoutVars>
          <dgm:bulletEnabled val="1"/>
        </dgm:presLayoutVars>
      </dgm:prSet>
      <dgm:spPr/>
    </dgm:pt>
    <dgm:pt modelId="{E6D664E6-113C-2846-917C-F845FD952B54}" type="pres">
      <dgm:prSet presAssocID="{F250E05F-A437-4936-9BDA-C03E43CFFCB0}" presName="sibTrans" presStyleCnt="0"/>
      <dgm:spPr/>
    </dgm:pt>
    <dgm:pt modelId="{8E897FC3-44F8-D14E-9993-8228F730C5EB}" type="pres">
      <dgm:prSet presAssocID="{357A288C-EF4E-4576-B5C4-58CBF00367E4}" presName="node" presStyleLbl="node1" presStyleIdx="2" presStyleCnt="3" custScaleY="180343" custLinFactNeighborX="-4408" custLinFactNeighborY="-38200">
        <dgm:presLayoutVars>
          <dgm:bulletEnabled val="1"/>
        </dgm:presLayoutVars>
      </dgm:prSet>
      <dgm:spPr/>
    </dgm:pt>
  </dgm:ptLst>
  <dgm:cxnLst>
    <dgm:cxn modelId="{1065761E-05D8-4A73-A943-DF3F69EB935D}" srcId="{EE43DF8F-B802-411E-882B-448F1579E8F8}" destId="{637D743A-9532-4864-B902-519958B3DF5E}" srcOrd="1" destOrd="0" parTransId="{6E16AB7D-BA14-4BC1-8E60-F3C3F3ECBF63}" sibTransId="{F250E05F-A437-4936-9BDA-C03E43CFFCB0}"/>
    <dgm:cxn modelId="{B12C5A65-2F5A-F546-9AB9-DFC5C03ED24D}" type="presOf" srcId="{EE43DF8F-B802-411E-882B-448F1579E8F8}" destId="{77C25D9B-18AD-934A-B0EE-505FC828DEF6}" srcOrd="0" destOrd="0" presId="urn:microsoft.com/office/officeart/2005/8/layout/default"/>
    <dgm:cxn modelId="{0AD58588-4F2E-45F3-B91D-87FDEF9F2B53}" srcId="{EE43DF8F-B802-411E-882B-448F1579E8F8}" destId="{357A288C-EF4E-4576-B5C4-58CBF00367E4}" srcOrd="2" destOrd="0" parTransId="{2EBD01AC-8C59-4C16-A09B-2E984525C1D5}" sibTransId="{DD802AB7-A5E8-4F35-8D19-3EBCF1BBD935}"/>
    <dgm:cxn modelId="{67C71E8D-BF23-BB45-B887-6B2DE12CC46B}" type="presOf" srcId="{637D743A-9532-4864-B902-519958B3DF5E}" destId="{EFE7E131-855A-8744-96A6-2F1F66503891}" srcOrd="0" destOrd="0" presId="urn:microsoft.com/office/officeart/2005/8/layout/default"/>
    <dgm:cxn modelId="{EE330FD0-BA56-420A-AA0B-89037D891E66}" srcId="{EE43DF8F-B802-411E-882B-448F1579E8F8}" destId="{592D4043-989F-47EC-B2DD-CF2C829665CA}" srcOrd="0" destOrd="0" parTransId="{B3B874CC-282F-42D3-81DA-BEA2B803DC61}" sibTransId="{B773B303-F02F-4D94-A84C-C9D6E6DCA79B}"/>
    <dgm:cxn modelId="{51F1B9D9-F90A-F94B-837C-0E3545F5849A}" type="presOf" srcId="{357A288C-EF4E-4576-B5C4-58CBF00367E4}" destId="{8E897FC3-44F8-D14E-9993-8228F730C5EB}" srcOrd="0" destOrd="0" presId="urn:microsoft.com/office/officeart/2005/8/layout/default"/>
    <dgm:cxn modelId="{33F393E2-10DD-AF4B-9498-CA5F43BCF7FC}" type="presOf" srcId="{592D4043-989F-47EC-B2DD-CF2C829665CA}" destId="{C2C0B64D-068E-3B44-9DD5-AEE4BD10B1D0}" srcOrd="0" destOrd="0" presId="urn:microsoft.com/office/officeart/2005/8/layout/default"/>
    <dgm:cxn modelId="{B42DFCD5-CD66-DF43-91D7-DC0AA2422D38}" type="presParOf" srcId="{77C25D9B-18AD-934A-B0EE-505FC828DEF6}" destId="{C2C0B64D-068E-3B44-9DD5-AEE4BD10B1D0}" srcOrd="0" destOrd="0" presId="urn:microsoft.com/office/officeart/2005/8/layout/default"/>
    <dgm:cxn modelId="{FEC310A8-980B-B64C-8075-7C80B9945BD4}" type="presParOf" srcId="{77C25D9B-18AD-934A-B0EE-505FC828DEF6}" destId="{1C1C273C-5E1F-8F4F-8766-3896CFC6AB3C}" srcOrd="1" destOrd="0" presId="urn:microsoft.com/office/officeart/2005/8/layout/default"/>
    <dgm:cxn modelId="{85D930E9-0E83-1D48-A6FB-ECC5D223D251}" type="presParOf" srcId="{77C25D9B-18AD-934A-B0EE-505FC828DEF6}" destId="{EFE7E131-855A-8744-96A6-2F1F66503891}" srcOrd="2" destOrd="0" presId="urn:microsoft.com/office/officeart/2005/8/layout/default"/>
    <dgm:cxn modelId="{56C7DB18-3454-7748-AF97-9B9DF72672E5}" type="presParOf" srcId="{77C25D9B-18AD-934A-B0EE-505FC828DEF6}" destId="{E6D664E6-113C-2846-917C-F845FD952B54}" srcOrd="3" destOrd="0" presId="urn:microsoft.com/office/officeart/2005/8/layout/default"/>
    <dgm:cxn modelId="{A14B08B8-5177-3943-B8F8-C5EC36E42697}" type="presParOf" srcId="{77C25D9B-18AD-934A-B0EE-505FC828DEF6}" destId="{8E897FC3-44F8-D14E-9993-8228F730C5EB}"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E43DF8F-B802-411E-882B-448F1579E8F8}" type="doc">
      <dgm:prSet loTypeId="urn:microsoft.com/office/officeart/2005/8/layout/default" loCatId="list" qsTypeId="urn:microsoft.com/office/officeart/2005/8/quickstyle/simple3" qsCatId="simple" csTypeId="urn:microsoft.com/office/officeart/2005/8/colors/colorful2" csCatId="colorful" phldr="1"/>
      <dgm:spPr/>
      <dgm:t>
        <a:bodyPr/>
        <a:lstStyle/>
        <a:p>
          <a:endParaRPr lang="en-US"/>
        </a:p>
      </dgm:t>
    </dgm:pt>
    <dgm:pt modelId="{19DE79CD-9BB0-4007-94A5-87CB080775A5}">
      <dgm:prSet/>
      <dgm:spPr/>
      <dgm:t>
        <a:bodyPr/>
        <a:lstStyle/>
        <a:p>
          <a:r>
            <a:rPr lang="en-GB" dirty="0"/>
            <a:t>I</a:t>
          </a:r>
          <a:r>
            <a:rPr lang="en-GB" b="0" i="0" dirty="0"/>
            <a:t>nvestigators should have particular regard for vulnerable people and children</a:t>
          </a:r>
          <a:endParaRPr lang="en-US" dirty="0"/>
        </a:p>
      </dgm:t>
    </dgm:pt>
    <dgm:pt modelId="{014AF240-FDBA-4E23-B270-B15BFC801E8B}" type="parTrans" cxnId="{A9EBFF41-8A07-4EC7-AEC9-F7B6EB20C979}">
      <dgm:prSet/>
      <dgm:spPr/>
      <dgm:t>
        <a:bodyPr/>
        <a:lstStyle/>
        <a:p>
          <a:endParaRPr lang="en-US"/>
        </a:p>
      </dgm:t>
    </dgm:pt>
    <dgm:pt modelId="{A535DF9B-BF5C-49E2-8873-5C43DD4B4AF3}" type="sibTrans" cxnId="{A9EBFF41-8A07-4EC7-AEC9-F7B6EB20C979}">
      <dgm:prSet/>
      <dgm:spPr/>
      <dgm:t>
        <a:bodyPr/>
        <a:lstStyle/>
        <a:p>
          <a:endParaRPr lang="en-US"/>
        </a:p>
      </dgm:t>
    </dgm:pt>
    <dgm:pt modelId="{34F1338D-9D62-4CE6-BA59-A64C1921DBD7}">
      <dgm:prSet/>
      <dgm:spPr/>
      <dgm:t>
        <a:bodyPr/>
        <a:lstStyle/>
        <a:p>
          <a:r>
            <a:rPr lang="en-GB" dirty="0"/>
            <a:t>I</a:t>
          </a:r>
          <a:r>
            <a:rPr lang="en-GB" b="0" i="0" dirty="0"/>
            <a:t>nvestigators should respect the professional ethics of others. This is particularly important when working with those whose role it is to support suspects</a:t>
          </a:r>
          <a:endParaRPr lang="en-US" dirty="0"/>
        </a:p>
      </dgm:t>
    </dgm:pt>
    <dgm:pt modelId="{7F05A73E-8FB8-4B56-AABA-05EDB65B19D5}" type="parTrans" cxnId="{48CDD573-EBF3-49DF-B0B4-8FED6ACEEC77}">
      <dgm:prSet/>
      <dgm:spPr/>
      <dgm:t>
        <a:bodyPr/>
        <a:lstStyle/>
        <a:p>
          <a:endParaRPr lang="en-US"/>
        </a:p>
      </dgm:t>
    </dgm:pt>
    <dgm:pt modelId="{47671D81-3886-4AED-87E1-CB745BF93402}" type="sibTrans" cxnId="{48CDD573-EBF3-49DF-B0B4-8FED6ACEEC77}">
      <dgm:prSet/>
      <dgm:spPr/>
      <dgm:t>
        <a:bodyPr/>
        <a:lstStyle/>
        <a:p>
          <a:endParaRPr lang="en-US"/>
        </a:p>
      </dgm:t>
    </dgm:pt>
    <dgm:pt modelId="{1C2825F3-8869-4A2A-8442-AE7B2411FF23}">
      <dgm:prSet/>
      <dgm:spPr/>
      <dgm:t>
        <a:bodyPr/>
        <a:lstStyle/>
        <a:p>
          <a:r>
            <a:rPr lang="en-GB" b="0" i="0" dirty="0"/>
            <a:t>These principles, the investigation process, and an investigative mindset provide a structure to support quality investigations.</a:t>
          </a:r>
          <a:endParaRPr lang="en-US" dirty="0"/>
        </a:p>
      </dgm:t>
    </dgm:pt>
    <dgm:pt modelId="{DAE9AA1B-9A0A-4300-B346-288CE35C3F1A}" type="parTrans" cxnId="{06F6A5D1-E7E1-43B5-888C-BD1155C04D58}">
      <dgm:prSet/>
      <dgm:spPr/>
      <dgm:t>
        <a:bodyPr/>
        <a:lstStyle/>
        <a:p>
          <a:endParaRPr lang="en-US"/>
        </a:p>
      </dgm:t>
    </dgm:pt>
    <dgm:pt modelId="{7B997E1B-FC20-4462-98D6-5CC20BD0176C}" type="sibTrans" cxnId="{06F6A5D1-E7E1-43B5-888C-BD1155C04D58}">
      <dgm:prSet/>
      <dgm:spPr/>
      <dgm:t>
        <a:bodyPr/>
        <a:lstStyle/>
        <a:p>
          <a:endParaRPr lang="en-US"/>
        </a:p>
      </dgm:t>
    </dgm:pt>
    <dgm:pt modelId="{77C25D9B-18AD-934A-B0EE-505FC828DEF6}" type="pres">
      <dgm:prSet presAssocID="{EE43DF8F-B802-411E-882B-448F1579E8F8}" presName="diagram" presStyleCnt="0">
        <dgm:presLayoutVars>
          <dgm:dir/>
          <dgm:resizeHandles val="exact"/>
        </dgm:presLayoutVars>
      </dgm:prSet>
      <dgm:spPr/>
    </dgm:pt>
    <dgm:pt modelId="{F58FBB97-D935-D54E-9046-010FC235C9A0}" type="pres">
      <dgm:prSet presAssocID="{19DE79CD-9BB0-4007-94A5-87CB080775A5}" presName="node" presStyleLbl="node1" presStyleIdx="0" presStyleCnt="3" custScaleY="179138">
        <dgm:presLayoutVars>
          <dgm:bulletEnabled val="1"/>
        </dgm:presLayoutVars>
      </dgm:prSet>
      <dgm:spPr/>
    </dgm:pt>
    <dgm:pt modelId="{8C73D5FC-C33D-FC4E-B7AF-93C2F4969507}" type="pres">
      <dgm:prSet presAssocID="{A535DF9B-BF5C-49E2-8873-5C43DD4B4AF3}" presName="sibTrans" presStyleCnt="0"/>
      <dgm:spPr/>
    </dgm:pt>
    <dgm:pt modelId="{F16DF868-E27C-4F48-88AE-1041378D54E9}" type="pres">
      <dgm:prSet presAssocID="{34F1338D-9D62-4CE6-BA59-A64C1921DBD7}" presName="node" presStyleLbl="node1" presStyleIdx="1" presStyleCnt="3" custScaleY="180062">
        <dgm:presLayoutVars>
          <dgm:bulletEnabled val="1"/>
        </dgm:presLayoutVars>
      </dgm:prSet>
      <dgm:spPr/>
    </dgm:pt>
    <dgm:pt modelId="{649A7F40-2C0B-5449-954C-259503D4C1FC}" type="pres">
      <dgm:prSet presAssocID="{47671D81-3886-4AED-87E1-CB745BF93402}" presName="sibTrans" presStyleCnt="0"/>
      <dgm:spPr/>
    </dgm:pt>
    <dgm:pt modelId="{E0771FF2-E5BB-FB4F-B3F5-6DA1A8457950}" type="pres">
      <dgm:prSet presAssocID="{1C2825F3-8869-4A2A-8442-AE7B2411FF23}" presName="node" presStyleLbl="node1" presStyleIdx="2" presStyleCnt="3" custScaleY="180343">
        <dgm:presLayoutVars>
          <dgm:bulletEnabled val="1"/>
        </dgm:presLayoutVars>
      </dgm:prSet>
      <dgm:spPr/>
    </dgm:pt>
  </dgm:ptLst>
  <dgm:cxnLst>
    <dgm:cxn modelId="{AA1D2327-6531-2942-93DE-5EB086D07ECD}" type="presOf" srcId="{34F1338D-9D62-4CE6-BA59-A64C1921DBD7}" destId="{F16DF868-E27C-4F48-88AE-1041378D54E9}" srcOrd="0" destOrd="0" presId="urn:microsoft.com/office/officeart/2005/8/layout/default"/>
    <dgm:cxn modelId="{A9EBFF41-8A07-4EC7-AEC9-F7B6EB20C979}" srcId="{EE43DF8F-B802-411E-882B-448F1579E8F8}" destId="{19DE79CD-9BB0-4007-94A5-87CB080775A5}" srcOrd="0" destOrd="0" parTransId="{014AF240-FDBA-4E23-B270-B15BFC801E8B}" sibTransId="{A535DF9B-BF5C-49E2-8873-5C43DD4B4AF3}"/>
    <dgm:cxn modelId="{B12C5A65-2F5A-F546-9AB9-DFC5C03ED24D}" type="presOf" srcId="{EE43DF8F-B802-411E-882B-448F1579E8F8}" destId="{77C25D9B-18AD-934A-B0EE-505FC828DEF6}" srcOrd="0" destOrd="0" presId="urn:microsoft.com/office/officeart/2005/8/layout/default"/>
    <dgm:cxn modelId="{48CDD573-EBF3-49DF-B0B4-8FED6ACEEC77}" srcId="{EE43DF8F-B802-411E-882B-448F1579E8F8}" destId="{34F1338D-9D62-4CE6-BA59-A64C1921DBD7}" srcOrd="1" destOrd="0" parTransId="{7F05A73E-8FB8-4B56-AABA-05EDB65B19D5}" sibTransId="{47671D81-3886-4AED-87E1-CB745BF93402}"/>
    <dgm:cxn modelId="{06F6A5D1-E7E1-43B5-888C-BD1155C04D58}" srcId="{EE43DF8F-B802-411E-882B-448F1579E8F8}" destId="{1C2825F3-8869-4A2A-8442-AE7B2411FF23}" srcOrd="2" destOrd="0" parTransId="{DAE9AA1B-9A0A-4300-B346-288CE35C3F1A}" sibTransId="{7B997E1B-FC20-4462-98D6-5CC20BD0176C}"/>
    <dgm:cxn modelId="{B449ACD4-856D-304C-891B-750BC18C1D2E}" type="presOf" srcId="{1C2825F3-8869-4A2A-8442-AE7B2411FF23}" destId="{E0771FF2-E5BB-FB4F-B3F5-6DA1A8457950}" srcOrd="0" destOrd="0" presId="urn:microsoft.com/office/officeart/2005/8/layout/default"/>
    <dgm:cxn modelId="{804E39EA-B580-1746-A99A-9C9BE23F59D6}" type="presOf" srcId="{19DE79CD-9BB0-4007-94A5-87CB080775A5}" destId="{F58FBB97-D935-D54E-9046-010FC235C9A0}" srcOrd="0" destOrd="0" presId="urn:microsoft.com/office/officeart/2005/8/layout/default"/>
    <dgm:cxn modelId="{D556AE90-AE41-CE48-A944-1845F862502B}" type="presParOf" srcId="{77C25D9B-18AD-934A-B0EE-505FC828DEF6}" destId="{F58FBB97-D935-D54E-9046-010FC235C9A0}" srcOrd="0" destOrd="0" presId="urn:microsoft.com/office/officeart/2005/8/layout/default"/>
    <dgm:cxn modelId="{21491440-FA0B-5240-BC90-6B86A87D3226}" type="presParOf" srcId="{77C25D9B-18AD-934A-B0EE-505FC828DEF6}" destId="{8C73D5FC-C33D-FC4E-B7AF-93C2F4969507}" srcOrd="1" destOrd="0" presId="urn:microsoft.com/office/officeart/2005/8/layout/default"/>
    <dgm:cxn modelId="{B1C85A43-7CC5-8147-998F-13196BA70511}" type="presParOf" srcId="{77C25D9B-18AD-934A-B0EE-505FC828DEF6}" destId="{F16DF868-E27C-4F48-88AE-1041378D54E9}" srcOrd="2" destOrd="0" presId="urn:microsoft.com/office/officeart/2005/8/layout/default"/>
    <dgm:cxn modelId="{3E784E9A-3531-8447-94AD-69EAC6D98B73}" type="presParOf" srcId="{77C25D9B-18AD-934A-B0EE-505FC828DEF6}" destId="{649A7F40-2C0B-5449-954C-259503D4C1FC}" srcOrd="3" destOrd="0" presId="urn:microsoft.com/office/officeart/2005/8/layout/default"/>
    <dgm:cxn modelId="{11E5F811-982C-9744-A29B-38CF17F9ED14}" type="presParOf" srcId="{77C25D9B-18AD-934A-B0EE-505FC828DEF6}" destId="{E0771FF2-E5BB-FB4F-B3F5-6DA1A8457950}"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8ED815B-F9F7-4B6C-A57C-E99F2D7E498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9C7F4E3-5E4B-4310-880A-731AA84A2786}">
      <dgm:prSet/>
      <dgm:spPr/>
      <dgm:t>
        <a:bodyPr/>
        <a:lstStyle/>
        <a:p>
          <a:r>
            <a:rPr lang="en-GB" b="0" i="0" dirty="0"/>
            <a:t>The success of an investigation relies on the goodwill and cooperation of victims, witnesses and the community. Investigators should be aware that:</a:t>
          </a:r>
          <a:endParaRPr lang="en-US" dirty="0"/>
        </a:p>
      </dgm:t>
    </dgm:pt>
    <dgm:pt modelId="{24F131BC-A0FC-4781-AC96-E14F0DE648BC}" type="parTrans" cxnId="{8AE98973-B434-468B-9EAC-9E2EA1CD0C00}">
      <dgm:prSet/>
      <dgm:spPr/>
      <dgm:t>
        <a:bodyPr/>
        <a:lstStyle/>
        <a:p>
          <a:endParaRPr lang="en-US"/>
        </a:p>
      </dgm:t>
    </dgm:pt>
    <dgm:pt modelId="{F250BBA0-A4BE-4415-83AB-0B2B14732002}" type="sibTrans" cxnId="{8AE98973-B434-468B-9EAC-9E2EA1CD0C00}">
      <dgm:prSet/>
      <dgm:spPr/>
      <dgm:t>
        <a:bodyPr/>
        <a:lstStyle/>
        <a:p>
          <a:endParaRPr lang="en-US"/>
        </a:p>
      </dgm:t>
    </dgm:pt>
    <dgm:pt modelId="{5A7BE900-70F9-4A2F-8CD3-00684D0D767F}">
      <dgm:prSet/>
      <dgm:spPr/>
      <dgm:t>
        <a:bodyPr/>
        <a:lstStyle/>
        <a:p>
          <a:r>
            <a:rPr lang="en-GB" b="0" i="0"/>
            <a:t>investigations should be conducted with integrity, common sense and sound judgement</a:t>
          </a:r>
          <a:endParaRPr lang="en-US"/>
        </a:p>
      </dgm:t>
    </dgm:pt>
    <dgm:pt modelId="{9A009A46-C09B-4446-BF5C-5CC1FB244602}" type="parTrans" cxnId="{B40FA0D4-5B63-481D-A3CA-D126B44D9076}">
      <dgm:prSet/>
      <dgm:spPr/>
      <dgm:t>
        <a:bodyPr/>
        <a:lstStyle/>
        <a:p>
          <a:endParaRPr lang="en-US"/>
        </a:p>
      </dgm:t>
    </dgm:pt>
    <dgm:pt modelId="{C36B5460-DBDB-48A7-9A9F-FB1533196BC8}" type="sibTrans" cxnId="{B40FA0D4-5B63-481D-A3CA-D126B44D9076}">
      <dgm:prSet/>
      <dgm:spPr/>
      <dgm:t>
        <a:bodyPr/>
        <a:lstStyle/>
        <a:p>
          <a:endParaRPr lang="en-US"/>
        </a:p>
      </dgm:t>
    </dgm:pt>
    <dgm:pt modelId="{0A584510-173B-4301-8B92-5446796FD664}">
      <dgm:prSet/>
      <dgm:spPr/>
      <dgm:t>
        <a:bodyPr/>
        <a:lstStyle/>
        <a:p>
          <a:r>
            <a:rPr lang="en-GB" b="0" i="0"/>
            <a:t>heavy-handed, discriminatory or disproportionate actions risk losing cooperation and any future criminal proceedings</a:t>
          </a:r>
          <a:endParaRPr lang="en-US"/>
        </a:p>
      </dgm:t>
    </dgm:pt>
    <dgm:pt modelId="{54F2829B-3497-4B6C-AE47-83740BEB636D}" type="parTrans" cxnId="{105BF440-9FA3-4223-8F79-AE110026D189}">
      <dgm:prSet/>
      <dgm:spPr/>
      <dgm:t>
        <a:bodyPr/>
        <a:lstStyle/>
        <a:p>
          <a:endParaRPr lang="en-US"/>
        </a:p>
      </dgm:t>
    </dgm:pt>
    <dgm:pt modelId="{6BDDE53F-46B6-4F25-B242-CA0E4B9B6E88}" type="sibTrans" cxnId="{105BF440-9FA3-4223-8F79-AE110026D189}">
      <dgm:prSet/>
      <dgm:spPr/>
      <dgm:t>
        <a:bodyPr/>
        <a:lstStyle/>
        <a:p>
          <a:endParaRPr lang="en-US"/>
        </a:p>
      </dgm:t>
    </dgm:pt>
    <dgm:pt modelId="{D71F84F1-F284-49CA-ABB4-B45523592764}">
      <dgm:prSet/>
      <dgm:spPr/>
      <dgm:t>
        <a:bodyPr/>
        <a:lstStyle/>
        <a:p>
          <a:r>
            <a:rPr lang="en-GB" b="0" i="0"/>
            <a:t>effective investigators maintain a balance that recognises the concerns of all the parties involved</a:t>
          </a:r>
          <a:endParaRPr lang="en-US"/>
        </a:p>
      </dgm:t>
    </dgm:pt>
    <dgm:pt modelId="{17F1E283-9154-4965-A759-6DBAABF219B7}" type="parTrans" cxnId="{65FBDC9D-4657-4876-8E93-905BA530B562}">
      <dgm:prSet/>
      <dgm:spPr/>
      <dgm:t>
        <a:bodyPr/>
        <a:lstStyle/>
        <a:p>
          <a:endParaRPr lang="en-US"/>
        </a:p>
      </dgm:t>
    </dgm:pt>
    <dgm:pt modelId="{84F6B6AB-6367-4886-A683-ECAFDEC5EA22}" type="sibTrans" cxnId="{65FBDC9D-4657-4876-8E93-905BA530B562}">
      <dgm:prSet/>
      <dgm:spPr/>
      <dgm:t>
        <a:bodyPr/>
        <a:lstStyle/>
        <a:p>
          <a:endParaRPr lang="en-US"/>
        </a:p>
      </dgm:t>
    </dgm:pt>
    <dgm:pt modelId="{E191B6C9-E6B6-4947-8636-037A0A4EB1BB}">
      <dgm:prSet/>
      <dgm:spPr/>
      <dgm:t>
        <a:bodyPr/>
        <a:lstStyle/>
        <a:p>
          <a:r>
            <a:rPr lang="en-GB" b="0" i="0"/>
            <a:t>understanding the response to crime assists investigators to build this relationship</a:t>
          </a:r>
          <a:endParaRPr lang="en-US"/>
        </a:p>
      </dgm:t>
    </dgm:pt>
    <dgm:pt modelId="{74D14E4E-D622-46E7-A4E4-B6F8B0C10760}" type="parTrans" cxnId="{BC5A3A1B-6FA9-4EE2-A8B3-76D4AC4DFB37}">
      <dgm:prSet/>
      <dgm:spPr/>
      <dgm:t>
        <a:bodyPr/>
        <a:lstStyle/>
        <a:p>
          <a:endParaRPr lang="en-US"/>
        </a:p>
      </dgm:t>
    </dgm:pt>
    <dgm:pt modelId="{4F331631-2A58-4ECF-8492-58B7BC1CFB3B}" type="sibTrans" cxnId="{BC5A3A1B-6FA9-4EE2-A8B3-76D4AC4DFB37}">
      <dgm:prSet/>
      <dgm:spPr/>
      <dgm:t>
        <a:bodyPr/>
        <a:lstStyle/>
        <a:p>
          <a:endParaRPr lang="en-US"/>
        </a:p>
      </dgm:t>
    </dgm:pt>
    <dgm:pt modelId="{A8F3A90C-08B6-46F9-AE0A-41437E193A9A}">
      <dgm:prSet/>
      <dgm:spPr/>
      <dgm:t>
        <a:bodyPr/>
        <a:lstStyle/>
        <a:p>
          <a:r>
            <a:rPr lang="en-GB" b="0" i="0"/>
            <a:t>a professional approach to investigations benefits the victim, the public and</a:t>
          </a:r>
          <a:br>
            <a:rPr lang="en-GB" b="0" i="0"/>
          </a:br>
          <a:r>
            <a:rPr lang="en-GB" b="0" i="0"/>
            <a:t>the police</a:t>
          </a:r>
          <a:endParaRPr lang="en-US"/>
        </a:p>
      </dgm:t>
    </dgm:pt>
    <dgm:pt modelId="{068FE541-1ADA-4A2A-BF5F-CBA26AEFAC2D}" type="parTrans" cxnId="{F92E134B-74DE-40DE-951C-F5C82F99D19A}">
      <dgm:prSet/>
      <dgm:spPr/>
      <dgm:t>
        <a:bodyPr/>
        <a:lstStyle/>
        <a:p>
          <a:endParaRPr lang="en-US"/>
        </a:p>
      </dgm:t>
    </dgm:pt>
    <dgm:pt modelId="{B97F1C72-8AA1-4F4F-BFD0-68C109FD4440}" type="sibTrans" cxnId="{F92E134B-74DE-40DE-951C-F5C82F99D19A}">
      <dgm:prSet/>
      <dgm:spPr/>
      <dgm:t>
        <a:bodyPr/>
        <a:lstStyle/>
        <a:p>
          <a:endParaRPr lang="en-US"/>
        </a:p>
      </dgm:t>
    </dgm:pt>
    <dgm:pt modelId="{7415F65D-16A1-4D48-BC12-8BBB53BDF909}" type="pres">
      <dgm:prSet presAssocID="{98ED815B-F9F7-4B6C-A57C-E99F2D7E498E}" presName="linear" presStyleCnt="0">
        <dgm:presLayoutVars>
          <dgm:animLvl val="lvl"/>
          <dgm:resizeHandles val="exact"/>
        </dgm:presLayoutVars>
      </dgm:prSet>
      <dgm:spPr/>
    </dgm:pt>
    <dgm:pt modelId="{C6EB9611-3AE6-954C-AFFE-380F9A13AAF1}" type="pres">
      <dgm:prSet presAssocID="{69C7F4E3-5E4B-4310-880A-731AA84A2786}" presName="parentText" presStyleLbl="node1" presStyleIdx="0" presStyleCnt="1" custLinFactNeighborX="2421" custLinFactNeighborY="-13099">
        <dgm:presLayoutVars>
          <dgm:chMax val="0"/>
          <dgm:bulletEnabled val="1"/>
        </dgm:presLayoutVars>
      </dgm:prSet>
      <dgm:spPr/>
    </dgm:pt>
    <dgm:pt modelId="{68590124-E0F5-DE49-B31A-1579F09C63FA}" type="pres">
      <dgm:prSet presAssocID="{69C7F4E3-5E4B-4310-880A-731AA84A2786}" presName="childText" presStyleLbl="revTx" presStyleIdx="0" presStyleCnt="1">
        <dgm:presLayoutVars>
          <dgm:bulletEnabled val="1"/>
        </dgm:presLayoutVars>
      </dgm:prSet>
      <dgm:spPr/>
    </dgm:pt>
  </dgm:ptLst>
  <dgm:cxnLst>
    <dgm:cxn modelId="{BC5A3A1B-6FA9-4EE2-A8B3-76D4AC4DFB37}" srcId="{69C7F4E3-5E4B-4310-880A-731AA84A2786}" destId="{E191B6C9-E6B6-4947-8636-037A0A4EB1BB}" srcOrd="3" destOrd="0" parTransId="{74D14E4E-D622-46E7-A4E4-B6F8B0C10760}" sibTransId="{4F331631-2A58-4ECF-8492-58B7BC1CFB3B}"/>
    <dgm:cxn modelId="{105BF440-9FA3-4223-8F79-AE110026D189}" srcId="{69C7F4E3-5E4B-4310-880A-731AA84A2786}" destId="{0A584510-173B-4301-8B92-5446796FD664}" srcOrd="1" destOrd="0" parTransId="{54F2829B-3497-4B6C-AE47-83740BEB636D}" sibTransId="{6BDDE53F-46B6-4F25-B242-CA0E4B9B6E88}"/>
    <dgm:cxn modelId="{F92E134B-74DE-40DE-951C-F5C82F99D19A}" srcId="{69C7F4E3-5E4B-4310-880A-731AA84A2786}" destId="{A8F3A90C-08B6-46F9-AE0A-41437E193A9A}" srcOrd="4" destOrd="0" parTransId="{068FE541-1ADA-4A2A-BF5F-CBA26AEFAC2D}" sibTransId="{B97F1C72-8AA1-4F4F-BFD0-68C109FD4440}"/>
    <dgm:cxn modelId="{F01D546E-F28F-EA4D-A4F5-D4E7C8763382}" type="presOf" srcId="{5A7BE900-70F9-4A2F-8CD3-00684D0D767F}" destId="{68590124-E0F5-DE49-B31A-1579F09C63FA}" srcOrd="0" destOrd="0" presId="urn:microsoft.com/office/officeart/2005/8/layout/vList2"/>
    <dgm:cxn modelId="{3412FD51-6819-6E44-B5D2-660BC28ED12B}" type="presOf" srcId="{A8F3A90C-08B6-46F9-AE0A-41437E193A9A}" destId="{68590124-E0F5-DE49-B31A-1579F09C63FA}" srcOrd="0" destOrd="4" presId="urn:microsoft.com/office/officeart/2005/8/layout/vList2"/>
    <dgm:cxn modelId="{8AE98973-B434-468B-9EAC-9E2EA1CD0C00}" srcId="{98ED815B-F9F7-4B6C-A57C-E99F2D7E498E}" destId="{69C7F4E3-5E4B-4310-880A-731AA84A2786}" srcOrd="0" destOrd="0" parTransId="{24F131BC-A0FC-4781-AC96-E14F0DE648BC}" sibTransId="{F250BBA0-A4BE-4415-83AB-0B2B14732002}"/>
    <dgm:cxn modelId="{9847BE8E-0CE1-A948-B656-267DBB5EF47B}" type="presOf" srcId="{D71F84F1-F284-49CA-ABB4-B45523592764}" destId="{68590124-E0F5-DE49-B31A-1579F09C63FA}" srcOrd="0" destOrd="2" presId="urn:microsoft.com/office/officeart/2005/8/layout/vList2"/>
    <dgm:cxn modelId="{691C049A-A539-564F-BC9C-A2499AAF7F67}" type="presOf" srcId="{98ED815B-F9F7-4B6C-A57C-E99F2D7E498E}" destId="{7415F65D-16A1-4D48-BC12-8BBB53BDF909}" srcOrd="0" destOrd="0" presId="urn:microsoft.com/office/officeart/2005/8/layout/vList2"/>
    <dgm:cxn modelId="{65FBDC9D-4657-4876-8E93-905BA530B562}" srcId="{69C7F4E3-5E4B-4310-880A-731AA84A2786}" destId="{D71F84F1-F284-49CA-ABB4-B45523592764}" srcOrd="2" destOrd="0" parTransId="{17F1E283-9154-4965-A759-6DBAABF219B7}" sibTransId="{84F6B6AB-6367-4886-A683-ECAFDEC5EA22}"/>
    <dgm:cxn modelId="{9D8C23A9-E3E2-7249-934B-2B06C4FD9FA7}" type="presOf" srcId="{0A584510-173B-4301-8B92-5446796FD664}" destId="{68590124-E0F5-DE49-B31A-1579F09C63FA}" srcOrd="0" destOrd="1" presId="urn:microsoft.com/office/officeart/2005/8/layout/vList2"/>
    <dgm:cxn modelId="{C567D0BD-0A62-E64B-B238-50B5C19DCA85}" type="presOf" srcId="{69C7F4E3-5E4B-4310-880A-731AA84A2786}" destId="{C6EB9611-3AE6-954C-AFFE-380F9A13AAF1}" srcOrd="0" destOrd="0" presId="urn:microsoft.com/office/officeart/2005/8/layout/vList2"/>
    <dgm:cxn modelId="{6FDA04CC-7AB8-FF4E-AE21-3ECA12149F92}" type="presOf" srcId="{E191B6C9-E6B6-4947-8636-037A0A4EB1BB}" destId="{68590124-E0F5-DE49-B31A-1579F09C63FA}" srcOrd="0" destOrd="3" presId="urn:microsoft.com/office/officeart/2005/8/layout/vList2"/>
    <dgm:cxn modelId="{B40FA0D4-5B63-481D-A3CA-D126B44D9076}" srcId="{69C7F4E3-5E4B-4310-880A-731AA84A2786}" destId="{5A7BE900-70F9-4A2F-8CD3-00684D0D767F}" srcOrd="0" destOrd="0" parTransId="{9A009A46-C09B-4446-BF5C-5CC1FB244602}" sibTransId="{C36B5460-DBDB-48A7-9A9F-FB1533196BC8}"/>
    <dgm:cxn modelId="{4041C332-FEAD-2441-BF3A-C6615DB86C24}" type="presParOf" srcId="{7415F65D-16A1-4D48-BC12-8BBB53BDF909}" destId="{C6EB9611-3AE6-954C-AFFE-380F9A13AAF1}" srcOrd="0" destOrd="0" presId="urn:microsoft.com/office/officeart/2005/8/layout/vList2"/>
    <dgm:cxn modelId="{74201F31-3037-B848-AD1A-AD27D703BFDF}" type="presParOf" srcId="{7415F65D-16A1-4D48-BC12-8BBB53BDF909}" destId="{68590124-E0F5-DE49-B31A-1579F09C63FA}"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719ECA-6787-46C0-886D-A0DBA73DBAE2}">
      <dsp:nvSpPr>
        <dsp:cNvPr id="0" name=""/>
        <dsp:cNvSpPr/>
      </dsp:nvSpPr>
      <dsp:spPr>
        <a:xfrm>
          <a:off x="0" y="958220"/>
          <a:ext cx="6588691" cy="17690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06ABE5-4E82-4FD0-9571-1FCFAA5B36F8}">
      <dsp:nvSpPr>
        <dsp:cNvPr id="0" name=""/>
        <dsp:cNvSpPr/>
      </dsp:nvSpPr>
      <dsp:spPr>
        <a:xfrm>
          <a:off x="535129" y="1356250"/>
          <a:ext cx="972962" cy="9729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C2269D-3477-4F77-A042-0A49569F7EA5}">
      <dsp:nvSpPr>
        <dsp:cNvPr id="0" name=""/>
        <dsp:cNvSpPr/>
      </dsp:nvSpPr>
      <dsp:spPr>
        <a:xfrm>
          <a:off x="2043221" y="958220"/>
          <a:ext cx="4545469" cy="1769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222" tIns="187222" rIns="187222" bIns="187222" numCol="1" spcCol="1270" anchor="ctr" anchorCtr="0">
          <a:noAutofit/>
        </a:bodyPr>
        <a:lstStyle/>
        <a:p>
          <a:pPr marL="0" lvl="0" indent="0" algn="l" defTabSz="1066800">
            <a:lnSpc>
              <a:spcPct val="90000"/>
            </a:lnSpc>
            <a:spcBef>
              <a:spcPct val="0"/>
            </a:spcBef>
            <a:spcAft>
              <a:spcPct val="35000"/>
            </a:spcAft>
            <a:buNone/>
          </a:pPr>
          <a:r>
            <a:rPr lang="en-GB" sz="2400" b="1" i="0" kern="1200"/>
            <a:t>Module Aim</a:t>
          </a:r>
          <a:endParaRPr lang="en-US" sz="2400" kern="1200"/>
        </a:p>
      </dsp:txBody>
      <dsp:txXfrm>
        <a:off x="2043221" y="958220"/>
        <a:ext cx="4545469" cy="1769022"/>
      </dsp:txXfrm>
    </dsp:sp>
    <dsp:sp modelId="{E87E746F-AA49-40F9-9AEF-3D12380B5453}">
      <dsp:nvSpPr>
        <dsp:cNvPr id="0" name=""/>
        <dsp:cNvSpPr/>
      </dsp:nvSpPr>
      <dsp:spPr>
        <a:xfrm>
          <a:off x="0" y="3169499"/>
          <a:ext cx="6588691" cy="17690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0BD290-945D-4AB2-9385-7C65F0278409}">
      <dsp:nvSpPr>
        <dsp:cNvPr id="0" name=""/>
        <dsp:cNvSpPr/>
      </dsp:nvSpPr>
      <dsp:spPr>
        <a:xfrm>
          <a:off x="535129" y="3567529"/>
          <a:ext cx="972962" cy="9729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5EC508-7CD1-4CE7-A72F-FCA6EFC8444E}">
      <dsp:nvSpPr>
        <dsp:cNvPr id="0" name=""/>
        <dsp:cNvSpPr/>
      </dsp:nvSpPr>
      <dsp:spPr>
        <a:xfrm>
          <a:off x="2043221" y="3169499"/>
          <a:ext cx="4545469" cy="1769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222" tIns="187222" rIns="187222" bIns="187222" numCol="1" spcCol="1270" anchor="ctr" anchorCtr="0">
          <a:noAutofit/>
        </a:bodyPr>
        <a:lstStyle/>
        <a:p>
          <a:pPr marL="0" lvl="0" indent="0" algn="l" defTabSz="1066800">
            <a:lnSpc>
              <a:spcPct val="90000"/>
            </a:lnSpc>
            <a:spcBef>
              <a:spcPct val="0"/>
            </a:spcBef>
            <a:spcAft>
              <a:spcPct val="35000"/>
            </a:spcAft>
            <a:buNone/>
          </a:pPr>
          <a:r>
            <a:rPr lang="en-GB" sz="2400" b="0" i="0" kern="1200" dirty="0"/>
            <a:t>To critically examine the principles of conducting police investigations from initial contact to post trial.</a:t>
          </a:r>
          <a:endParaRPr lang="en-US" sz="2400" kern="1200" dirty="0"/>
        </a:p>
      </dsp:txBody>
      <dsp:txXfrm>
        <a:off x="2043221" y="3169499"/>
        <a:ext cx="4545469" cy="17690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A5AB69-DD38-4E33-8E87-668F7429862C}">
      <dsp:nvSpPr>
        <dsp:cNvPr id="0" name=""/>
        <dsp:cNvSpPr/>
      </dsp:nvSpPr>
      <dsp:spPr>
        <a:xfrm>
          <a:off x="0" y="5887"/>
          <a:ext cx="5255846" cy="6022656"/>
        </a:xfrm>
        <a:prstGeom prst="roundRect">
          <a:avLst/>
        </a:prstGeom>
        <a:solidFill>
          <a:schemeClr val="tx1"/>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dirty="0"/>
            <a:t>Upon the successful completion of this module, students will be able to:</a:t>
          </a:r>
        </a:p>
        <a:p>
          <a:pPr marL="0" lvl="0" indent="0" algn="l" defTabSz="622300">
            <a:lnSpc>
              <a:spcPct val="90000"/>
            </a:lnSpc>
            <a:spcBef>
              <a:spcPct val="0"/>
            </a:spcBef>
            <a:spcAft>
              <a:spcPct val="35000"/>
            </a:spcAft>
            <a:buNone/>
          </a:pPr>
          <a:endParaRPr lang="en-GB" sz="1400" b="1" i="0" kern="1200" dirty="0"/>
        </a:p>
        <a:p>
          <a:pPr marL="0" lvl="0" indent="0" algn="l" defTabSz="622300">
            <a:lnSpc>
              <a:spcPct val="90000"/>
            </a:lnSpc>
            <a:spcBef>
              <a:spcPct val="0"/>
            </a:spcBef>
            <a:spcAft>
              <a:spcPct val="35000"/>
            </a:spcAft>
            <a:buNone/>
          </a:pPr>
          <a:r>
            <a:rPr lang="en-GB" sz="1400" b="0" i="0" kern="1200" dirty="0"/>
            <a:t>Demonstrate systemic understanding of the role of a response police constable in non specialist investigations.</a:t>
          </a:r>
        </a:p>
        <a:p>
          <a:pPr marL="0" lvl="0" indent="0" algn="l" defTabSz="622300">
            <a:lnSpc>
              <a:spcPct val="90000"/>
            </a:lnSpc>
            <a:spcBef>
              <a:spcPct val="0"/>
            </a:spcBef>
            <a:spcAft>
              <a:spcPct val="35000"/>
            </a:spcAft>
            <a:buNone/>
          </a:pPr>
          <a:endParaRPr lang="en-GB" sz="1400" b="0" i="0" kern="1200" dirty="0"/>
        </a:p>
        <a:p>
          <a:pPr marL="0" lvl="0" indent="0" algn="l" defTabSz="622300">
            <a:lnSpc>
              <a:spcPct val="90000"/>
            </a:lnSpc>
            <a:spcBef>
              <a:spcPct val="0"/>
            </a:spcBef>
            <a:spcAft>
              <a:spcPct val="35000"/>
            </a:spcAft>
            <a:buNone/>
          </a:pPr>
          <a:r>
            <a:rPr lang="en-GB" sz="1400" b="0" i="0" kern="1200" dirty="0"/>
            <a:t>Identify offences which require a specialist investigators and be able to explain the different types of investigations and roles, and how this may add value to the investigation process.</a:t>
          </a:r>
        </a:p>
        <a:p>
          <a:pPr marL="0" lvl="0" indent="0" algn="l" defTabSz="622300">
            <a:lnSpc>
              <a:spcPct val="90000"/>
            </a:lnSpc>
            <a:spcBef>
              <a:spcPct val="0"/>
            </a:spcBef>
            <a:spcAft>
              <a:spcPct val="35000"/>
            </a:spcAft>
            <a:buNone/>
          </a:pPr>
          <a:endParaRPr lang="en-GB" sz="1400" b="0" i="0" kern="1200" dirty="0"/>
        </a:p>
        <a:p>
          <a:pPr marL="0" lvl="0" indent="0" algn="l" defTabSz="622300">
            <a:lnSpc>
              <a:spcPct val="90000"/>
            </a:lnSpc>
            <a:spcBef>
              <a:spcPct val="0"/>
            </a:spcBef>
            <a:spcAft>
              <a:spcPct val="35000"/>
            </a:spcAft>
            <a:buNone/>
          </a:pPr>
          <a:r>
            <a:rPr lang="en-GB" sz="1400" b="0" i="0" kern="1200" dirty="0"/>
            <a:t>Explain the need for professionalism throughout the investigation, what this means for the victim's journey, engagement with suspects, evaluate its effectiveness and consequence of not doing so.</a:t>
          </a:r>
        </a:p>
        <a:p>
          <a:pPr marL="0" lvl="0" indent="0" algn="l" defTabSz="622300">
            <a:lnSpc>
              <a:spcPct val="90000"/>
            </a:lnSpc>
            <a:spcBef>
              <a:spcPct val="0"/>
            </a:spcBef>
            <a:spcAft>
              <a:spcPct val="35000"/>
            </a:spcAft>
            <a:buNone/>
          </a:pPr>
          <a:endParaRPr lang="en-GB" sz="1400" b="0" i="0" kern="1200" dirty="0"/>
        </a:p>
        <a:p>
          <a:pPr marL="0" lvl="0" indent="0" algn="l" defTabSz="622300">
            <a:lnSpc>
              <a:spcPct val="90000"/>
            </a:lnSpc>
            <a:spcBef>
              <a:spcPct val="0"/>
            </a:spcBef>
            <a:spcAft>
              <a:spcPct val="35000"/>
            </a:spcAft>
            <a:buNone/>
          </a:pPr>
          <a:r>
            <a:rPr lang="en-GB" sz="1400" b="0" i="0" kern="1200" dirty="0"/>
            <a:t>Undertake a role play exercise to demonstrate investigation in practice.</a:t>
          </a:r>
        </a:p>
        <a:p>
          <a:pPr marL="0" lvl="0" indent="0" algn="l" defTabSz="622300">
            <a:lnSpc>
              <a:spcPct val="90000"/>
            </a:lnSpc>
            <a:spcBef>
              <a:spcPct val="0"/>
            </a:spcBef>
            <a:spcAft>
              <a:spcPct val="35000"/>
            </a:spcAft>
            <a:buNone/>
          </a:pPr>
          <a:endParaRPr lang="en-GB" sz="1400" b="1" i="0" kern="1200" dirty="0"/>
        </a:p>
        <a:p>
          <a:pPr marL="0" lvl="0" indent="0" algn="l" defTabSz="622300">
            <a:lnSpc>
              <a:spcPct val="90000"/>
            </a:lnSpc>
            <a:spcBef>
              <a:spcPct val="0"/>
            </a:spcBef>
            <a:spcAft>
              <a:spcPct val="35000"/>
            </a:spcAft>
            <a:buNone/>
          </a:pPr>
          <a:endParaRPr lang="en-US" sz="1400" b="1" kern="1200" dirty="0"/>
        </a:p>
      </dsp:txBody>
      <dsp:txXfrm>
        <a:off x="256569" y="262456"/>
        <a:ext cx="4742708" cy="55095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1499EF-5794-194E-95AC-8B3118416A28}">
      <dsp:nvSpPr>
        <dsp:cNvPr id="0" name=""/>
        <dsp:cNvSpPr/>
      </dsp:nvSpPr>
      <dsp:spPr>
        <a:xfrm>
          <a:off x="657841" y="1200"/>
          <a:ext cx="2682121" cy="1609272"/>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Component 1: 50% </a:t>
          </a:r>
          <a:br>
            <a:rPr lang="en-GB" sz="2900" kern="1200"/>
          </a:br>
          <a:r>
            <a:rPr lang="en-GB" sz="2900" kern="1200"/>
            <a:t>Role Play </a:t>
          </a:r>
          <a:endParaRPr lang="en-US" sz="2900" kern="1200"/>
        </a:p>
      </dsp:txBody>
      <dsp:txXfrm>
        <a:off x="657841" y="1200"/>
        <a:ext cx="2682121" cy="1609272"/>
      </dsp:txXfrm>
    </dsp:sp>
    <dsp:sp modelId="{8F32FBCF-CB94-1B46-A5C7-02384AB4E303}">
      <dsp:nvSpPr>
        <dsp:cNvPr id="0" name=""/>
        <dsp:cNvSpPr/>
      </dsp:nvSpPr>
      <dsp:spPr>
        <a:xfrm>
          <a:off x="657841" y="1878685"/>
          <a:ext cx="2682121" cy="1609272"/>
        </a:xfrm>
        <a:prstGeom prst="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Component 2: 50% </a:t>
          </a:r>
        </a:p>
        <a:p>
          <a:pPr marL="0" lvl="0" indent="0" algn="ctr" defTabSz="1289050">
            <a:lnSpc>
              <a:spcPct val="90000"/>
            </a:lnSpc>
            <a:spcBef>
              <a:spcPct val="0"/>
            </a:spcBef>
            <a:spcAft>
              <a:spcPct val="35000"/>
            </a:spcAft>
            <a:buNone/>
          </a:pPr>
          <a:r>
            <a:rPr lang="en-GB" sz="2900" kern="1200" dirty="0"/>
            <a:t>Exam (2 hours) </a:t>
          </a:r>
          <a:endParaRPr lang="en-US" sz="2900" kern="1200" dirty="0"/>
        </a:p>
      </dsp:txBody>
      <dsp:txXfrm>
        <a:off x="657841" y="1878685"/>
        <a:ext cx="2682121" cy="16092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D19CBB-ED3F-3D45-A2B9-24FFE988E9D5}">
      <dsp:nvSpPr>
        <dsp:cNvPr id="0" name=""/>
        <dsp:cNvSpPr/>
      </dsp:nvSpPr>
      <dsp:spPr>
        <a:xfrm>
          <a:off x="0" y="0"/>
          <a:ext cx="604750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8941CB8-4191-884D-BA76-54D1D2B617AC}">
      <dsp:nvSpPr>
        <dsp:cNvPr id="0" name=""/>
        <dsp:cNvSpPr/>
      </dsp:nvSpPr>
      <dsp:spPr>
        <a:xfrm>
          <a:off x="0" y="0"/>
          <a:ext cx="6047509" cy="606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Conducting Investigations</a:t>
          </a:r>
        </a:p>
      </dsp:txBody>
      <dsp:txXfrm>
        <a:off x="0" y="0"/>
        <a:ext cx="6047509" cy="606338"/>
      </dsp:txXfrm>
    </dsp:sp>
    <dsp:sp modelId="{61C827F0-5C2D-4847-875B-AA50C5826FB6}">
      <dsp:nvSpPr>
        <dsp:cNvPr id="0" name=""/>
        <dsp:cNvSpPr/>
      </dsp:nvSpPr>
      <dsp:spPr>
        <a:xfrm>
          <a:off x="0" y="606338"/>
          <a:ext cx="6047509" cy="0"/>
        </a:xfrm>
        <a:prstGeom prst="line">
          <a:avLst/>
        </a:prstGeom>
        <a:gradFill rotWithShape="0">
          <a:gsLst>
            <a:gs pos="0">
              <a:schemeClr val="accent5">
                <a:hueOff val="-1736021"/>
                <a:satOff val="-118"/>
                <a:lumOff val="280"/>
                <a:alphaOff val="0"/>
                <a:satMod val="103000"/>
                <a:lumMod val="102000"/>
                <a:tint val="94000"/>
              </a:schemeClr>
            </a:gs>
            <a:gs pos="50000">
              <a:schemeClr val="accent5">
                <a:hueOff val="-1736021"/>
                <a:satOff val="-118"/>
                <a:lumOff val="280"/>
                <a:alphaOff val="0"/>
                <a:satMod val="110000"/>
                <a:lumMod val="100000"/>
                <a:shade val="100000"/>
              </a:schemeClr>
            </a:gs>
            <a:gs pos="100000">
              <a:schemeClr val="accent5">
                <a:hueOff val="-1736021"/>
                <a:satOff val="-118"/>
                <a:lumOff val="280"/>
                <a:alphaOff val="0"/>
                <a:lumMod val="99000"/>
                <a:satMod val="120000"/>
                <a:shade val="78000"/>
              </a:schemeClr>
            </a:gs>
          </a:gsLst>
          <a:lin ang="5400000" scaled="0"/>
        </a:gradFill>
        <a:ln w="12700" cap="flat" cmpd="sng" algn="ctr">
          <a:solidFill>
            <a:schemeClr val="accent5">
              <a:hueOff val="-1736021"/>
              <a:satOff val="-118"/>
              <a:lumOff val="28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327C3AF-A463-2540-9A7A-A5313B55B308}">
      <dsp:nvSpPr>
        <dsp:cNvPr id="0" name=""/>
        <dsp:cNvSpPr/>
      </dsp:nvSpPr>
      <dsp:spPr>
        <a:xfrm>
          <a:off x="0" y="606338"/>
          <a:ext cx="6047509" cy="606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Investigation processes</a:t>
          </a:r>
        </a:p>
      </dsp:txBody>
      <dsp:txXfrm>
        <a:off x="0" y="606338"/>
        <a:ext cx="6047509" cy="606338"/>
      </dsp:txXfrm>
    </dsp:sp>
    <dsp:sp modelId="{AF8289B4-F1EC-8B42-B393-3C29E472B325}">
      <dsp:nvSpPr>
        <dsp:cNvPr id="0" name=""/>
        <dsp:cNvSpPr/>
      </dsp:nvSpPr>
      <dsp:spPr>
        <a:xfrm>
          <a:off x="0" y="1212677"/>
          <a:ext cx="6047509" cy="0"/>
        </a:xfrm>
        <a:prstGeom prst="line">
          <a:avLst/>
        </a:prstGeom>
        <a:gradFill rotWithShape="0">
          <a:gsLst>
            <a:gs pos="0">
              <a:schemeClr val="accent5">
                <a:hueOff val="-3472043"/>
                <a:satOff val="-236"/>
                <a:lumOff val="560"/>
                <a:alphaOff val="0"/>
                <a:satMod val="103000"/>
                <a:lumMod val="102000"/>
                <a:tint val="94000"/>
              </a:schemeClr>
            </a:gs>
            <a:gs pos="50000">
              <a:schemeClr val="accent5">
                <a:hueOff val="-3472043"/>
                <a:satOff val="-236"/>
                <a:lumOff val="560"/>
                <a:alphaOff val="0"/>
                <a:satMod val="110000"/>
                <a:lumMod val="100000"/>
                <a:shade val="100000"/>
              </a:schemeClr>
            </a:gs>
            <a:gs pos="100000">
              <a:schemeClr val="accent5">
                <a:hueOff val="-3472043"/>
                <a:satOff val="-236"/>
                <a:lumOff val="560"/>
                <a:alphaOff val="0"/>
                <a:lumMod val="99000"/>
                <a:satMod val="120000"/>
                <a:shade val="78000"/>
              </a:schemeClr>
            </a:gs>
          </a:gsLst>
          <a:lin ang="5400000" scaled="0"/>
        </a:gradFill>
        <a:ln w="12700" cap="flat" cmpd="sng" algn="ctr">
          <a:solidFill>
            <a:schemeClr val="accent5">
              <a:hueOff val="-3472043"/>
              <a:satOff val="-236"/>
              <a:lumOff val="56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52F3919-2447-EE4C-AF92-68EECF627D8C}">
      <dsp:nvSpPr>
        <dsp:cNvPr id="0" name=""/>
        <dsp:cNvSpPr/>
      </dsp:nvSpPr>
      <dsp:spPr>
        <a:xfrm>
          <a:off x="0" y="1212677"/>
          <a:ext cx="6047509" cy="606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Managing investigations </a:t>
          </a:r>
        </a:p>
      </dsp:txBody>
      <dsp:txXfrm>
        <a:off x="0" y="1212677"/>
        <a:ext cx="6047509" cy="606338"/>
      </dsp:txXfrm>
    </dsp:sp>
    <dsp:sp modelId="{1E525F17-BD5A-804F-9A93-FF01C47C253E}">
      <dsp:nvSpPr>
        <dsp:cNvPr id="0" name=""/>
        <dsp:cNvSpPr/>
      </dsp:nvSpPr>
      <dsp:spPr>
        <a:xfrm>
          <a:off x="0" y="1819016"/>
          <a:ext cx="6047509" cy="0"/>
        </a:xfrm>
        <a:prstGeom prst="line">
          <a:avLst/>
        </a:prstGeom>
        <a:gradFill rotWithShape="0">
          <a:gsLst>
            <a:gs pos="0">
              <a:schemeClr val="accent5">
                <a:hueOff val="-5208064"/>
                <a:satOff val="-354"/>
                <a:lumOff val="840"/>
                <a:alphaOff val="0"/>
                <a:satMod val="103000"/>
                <a:lumMod val="102000"/>
                <a:tint val="94000"/>
              </a:schemeClr>
            </a:gs>
            <a:gs pos="50000">
              <a:schemeClr val="accent5">
                <a:hueOff val="-5208064"/>
                <a:satOff val="-354"/>
                <a:lumOff val="840"/>
                <a:alphaOff val="0"/>
                <a:satMod val="110000"/>
                <a:lumMod val="100000"/>
                <a:shade val="100000"/>
              </a:schemeClr>
            </a:gs>
            <a:gs pos="100000">
              <a:schemeClr val="accent5">
                <a:hueOff val="-5208064"/>
                <a:satOff val="-354"/>
                <a:lumOff val="840"/>
                <a:alphaOff val="0"/>
                <a:lumMod val="99000"/>
                <a:satMod val="120000"/>
                <a:shade val="78000"/>
              </a:schemeClr>
            </a:gs>
          </a:gsLst>
          <a:lin ang="5400000" scaled="0"/>
        </a:gradFill>
        <a:ln w="12700" cap="flat" cmpd="sng" algn="ctr">
          <a:solidFill>
            <a:schemeClr val="accent5">
              <a:hueOff val="-5208064"/>
              <a:satOff val="-354"/>
              <a:lumOff val="84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87ABA08-8A59-FE4A-BF7F-74FAF6A613BA}">
      <dsp:nvSpPr>
        <dsp:cNvPr id="0" name=""/>
        <dsp:cNvSpPr/>
      </dsp:nvSpPr>
      <dsp:spPr>
        <a:xfrm>
          <a:off x="0" y="1819016"/>
          <a:ext cx="6047509" cy="606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Forensics </a:t>
          </a:r>
        </a:p>
      </dsp:txBody>
      <dsp:txXfrm>
        <a:off x="0" y="1819016"/>
        <a:ext cx="6047509" cy="606338"/>
      </dsp:txXfrm>
    </dsp:sp>
    <dsp:sp modelId="{87EB6330-8D48-D141-8266-9B212C2EC013}">
      <dsp:nvSpPr>
        <dsp:cNvPr id="0" name=""/>
        <dsp:cNvSpPr/>
      </dsp:nvSpPr>
      <dsp:spPr>
        <a:xfrm>
          <a:off x="0" y="2425355"/>
          <a:ext cx="6047509" cy="0"/>
        </a:xfrm>
        <a:prstGeom prst="line">
          <a:avLst/>
        </a:prstGeom>
        <a:gradFill rotWithShape="0">
          <a:gsLst>
            <a:gs pos="0">
              <a:schemeClr val="accent5">
                <a:hueOff val="-6944086"/>
                <a:satOff val="-472"/>
                <a:lumOff val="1121"/>
                <a:alphaOff val="0"/>
                <a:satMod val="103000"/>
                <a:lumMod val="102000"/>
                <a:tint val="94000"/>
              </a:schemeClr>
            </a:gs>
            <a:gs pos="50000">
              <a:schemeClr val="accent5">
                <a:hueOff val="-6944086"/>
                <a:satOff val="-472"/>
                <a:lumOff val="1121"/>
                <a:alphaOff val="0"/>
                <a:satMod val="110000"/>
                <a:lumMod val="100000"/>
                <a:shade val="100000"/>
              </a:schemeClr>
            </a:gs>
            <a:gs pos="100000">
              <a:schemeClr val="accent5">
                <a:hueOff val="-6944086"/>
                <a:satOff val="-472"/>
                <a:lumOff val="1121"/>
                <a:alphaOff val="0"/>
                <a:lumMod val="99000"/>
                <a:satMod val="120000"/>
                <a:shade val="78000"/>
              </a:schemeClr>
            </a:gs>
          </a:gsLst>
          <a:lin ang="5400000" scaled="0"/>
        </a:gradFill>
        <a:ln w="12700" cap="flat" cmpd="sng" algn="ctr">
          <a:solidFill>
            <a:schemeClr val="accent5">
              <a:hueOff val="-6944086"/>
              <a:satOff val="-472"/>
              <a:lumOff val="112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53E0292-7D9A-294B-8F78-EA04C19167C3}">
      <dsp:nvSpPr>
        <dsp:cNvPr id="0" name=""/>
        <dsp:cNvSpPr/>
      </dsp:nvSpPr>
      <dsp:spPr>
        <a:xfrm>
          <a:off x="0" y="2425354"/>
          <a:ext cx="6047509" cy="606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Working with suspects, victims and witnesses </a:t>
          </a:r>
        </a:p>
      </dsp:txBody>
      <dsp:txXfrm>
        <a:off x="0" y="2425354"/>
        <a:ext cx="6047509" cy="606338"/>
      </dsp:txXfrm>
    </dsp:sp>
    <dsp:sp modelId="{86430EC2-D0C5-6848-91D6-621F7A9B8E8D}">
      <dsp:nvSpPr>
        <dsp:cNvPr id="0" name=""/>
        <dsp:cNvSpPr/>
      </dsp:nvSpPr>
      <dsp:spPr>
        <a:xfrm>
          <a:off x="0" y="3031693"/>
          <a:ext cx="6047509" cy="0"/>
        </a:xfrm>
        <a:prstGeom prst="line">
          <a:avLst/>
        </a:prstGeom>
        <a:gradFill rotWithShape="0">
          <a:gsLst>
            <a:gs pos="0">
              <a:schemeClr val="accent5">
                <a:hueOff val="-8680107"/>
                <a:satOff val="-590"/>
                <a:lumOff val="1401"/>
                <a:alphaOff val="0"/>
                <a:satMod val="103000"/>
                <a:lumMod val="102000"/>
                <a:tint val="94000"/>
              </a:schemeClr>
            </a:gs>
            <a:gs pos="50000">
              <a:schemeClr val="accent5">
                <a:hueOff val="-8680107"/>
                <a:satOff val="-590"/>
                <a:lumOff val="1401"/>
                <a:alphaOff val="0"/>
                <a:satMod val="110000"/>
                <a:lumMod val="100000"/>
                <a:shade val="100000"/>
              </a:schemeClr>
            </a:gs>
            <a:gs pos="100000">
              <a:schemeClr val="accent5">
                <a:hueOff val="-8680107"/>
                <a:satOff val="-590"/>
                <a:lumOff val="1401"/>
                <a:alphaOff val="0"/>
                <a:lumMod val="99000"/>
                <a:satMod val="120000"/>
                <a:shade val="78000"/>
              </a:schemeClr>
            </a:gs>
          </a:gsLst>
          <a:lin ang="5400000" scaled="0"/>
        </a:gradFill>
        <a:ln w="12700" cap="flat" cmpd="sng" algn="ctr">
          <a:solidFill>
            <a:schemeClr val="accent5">
              <a:hueOff val="-8680107"/>
              <a:satOff val="-590"/>
              <a:lumOff val="140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0B7891D-8C65-8848-8FCF-44BFBC236BB0}">
      <dsp:nvSpPr>
        <dsp:cNvPr id="0" name=""/>
        <dsp:cNvSpPr/>
      </dsp:nvSpPr>
      <dsp:spPr>
        <a:xfrm>
          <a:off x="0" y="3031693"/>
          <a:ext cx="6047509" cy="606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Interviewing </a:t>
          </a:r>
        </a:p>
      </dsp:txBody>
      <dsp:txXfrm>
        <a:off x="0" y="3031693"/>
        <a:ext cx="6047509" cy="606338"/>
      </dsp:txXfrm>
    </dsp:sp>
    <dsp:sp modelId="{6F50B2C3-5F69-894A-90E6-A8C18E754119}">
      <dsp:nvSpPr>
        <dsp:cNvPr id="0" name=""/>
        <dsp:cNvSpPr/>
      </dsp:nvSpPr>
      <dsp:spPr>
        <a:xfrm>
          <a:off x="0" y="3638032"/>
          <a:ext cx="6047509" cy="0"/>
        </a:xfrm>
        <a:prstGeom prst="line">
          <a:avLst/>
        </a:prstGeom>
        <a:gradFill rotWithShape="0">
          <a:gsLst>
            <a:gs pos="0">
              <a:schemeClr val="accent5">
                <a:hueOff val="-10416129"/>
                <a:satOff val="-708"/>
                <a:lumOff val="1681"/>
                <a:alphaOff val="0"/>
                <a:satMod val="103000"/>
                <a:lumMod val="102000"/>
                <a:tint val="94000"/>
              </a:schemeClr>
            </a:gs>
            <a:gs pos="50000">
              <a:schemeClr val="accent5">
                <a:hueOff val="-10416129"/>
                <a:satOff val="-708"/>
                <a:lumOff val="1681"/>
                <a:alphaOff val="0"/>
                <a:satMod val="110000"/>
                <a:lumMod val="100000"/>
                <a:shade val="100000"/>
              </a:schemeClr>
            </a:gs>
            <a:gs pos="100000">
              <a:schemeClr val="accent5">
                <a:hueOff val="-10416129"/>
                <a:satOff val="-708"/>
                <a:lumOff val="1681"/>
                <a:alphaOff val="0"/>
                <a:lumMod val="99000"/>
                <a:satMod val="120000"/>
                <a:shade val="78000"/>
              </a:schemeClr>
            </a:gs>
          </a:gsLst>
          <a:lin ang="5400000" scaled="0"/>
        </a:gradFill>
        <a:ln w="12700" cap="flat" cmpd="sng" algn="ctr">
          <a:solidFill>
            <a:schemeClr val="accent5">
              <a:hueOff val="-10416129"/>
              <a:satOff val="-708"/>
              <a:lumOff val="168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731F99E-1BC0-7648-BFD8-0EBB0DE1A4C0}">
      <dsp:nvSpPr>
        <dsp:cNvPr id="0" name=""/>
        <dsp:cNvSpPr/>
      </dsp:nvSpPr>
      <dsp:spPr>
        <a:xfrm>
          <a:off x="0" y="3638032"/>
          <a:ext cx="6047509" cy="606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Investigative strategies </a:t>
          </a:r>
        </a:p>
      </dsp:txBody>
      <dsp:txXfrm>
        <a:off x="0" y="3638032"/>
        <a:ext cx="6047509" cy="606338"/>
      </dsp:txXfrm>
    </dsp:sp>
    <dsp:sp modelId="{9003FA5E-0B2A-E34B-A5A6-09D21A4F6B7E}">
      <dsp:nvSpPr>
        <dsp:cNvPr id="0" name=""/>
        <dsp:cNvSpPr/>
      </dsp:nvSpPr>
      <dsp:spPr>
        <a:xfrm>
          <a:off x="0" y="4244371"/>
          <a:ext cx="6047509" cy="0"/>
        </a:xfrm>
        <a:prstGeom prst="line">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w="12700" cap="flat" cmpd="sng" algn="ctr">
          <a:solidFill>
            <a:schemeClr val="accent5">
              <a:hueOff val="-12152150"/>
              <a:satOff val="-826"/>
              <a:lumOff val="196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BB9DB46-6825-7B46-A0B6-78F73AF3061D}">
      <dsp:nvSpPr>
        <dsp:cNvPr id="0" name=""/>
        <dsp:cNvSpPr/>
      </dsp:nvSpPr>
      <dsp:spPr>
        <a:xfrm>
          <a:off x="0" y="4244371"/>
          <a:ext cx="6047509" cy="606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endParaRPr lang="en-GB" sz="2300" kern="1200" dirty="0"/>
        </a:p>
      </dsp:txBody>
      <dsp:txXfrm>
        <a:off x="0" y="4244371"/>
        <a:ext cx="6047509" cy="60633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775DCB-23AB-7D41-8AA3-94855295C7EF}">
      <dsp:nvSpPr>
        <dsp:cNvPr id="0" name=""/>
        <dsp:cNvSpPr/>
      </dsp:nvSpPr>
      <dsp:spPr>
        <a:xfrm>
          <a:off x="0" y="3100718"/>
          <a:ext cx="6713552" cy="101772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C</a:t>
          </a:r>
          <a:r>
            <a:rPr lang="en-GB" sz="1700" b="0" i="0" kern="1200"/>
            <a:t>rimes that the police believe may be committed, for example, when premises or individuals are kept under observation for a period of time, with a view to the possible institution of criminal proceedings</a:t>
          </a:r>
          <a:endParaRPr lang="en-US" sz="1700" kern="1200"/>
        </a:p>
      </dsp:txBody>
      <dsp:txXfrm>
        <a:off x="0" y="3100718"/>
        <a:ext cx="6713552" cy="1017725"/>
      </dsp:txXfrm>
    </dsp:sp>
    <dsp:sp modelId="{257D0BF1-4588-6341-B4AF-AC1BD4C22AE2}">
      <dsp:nvSpPr>
        <dsp:cNvPr id="0" name=""/>
        <dsp:cNvSpPr/>
      </dsp:nvSpPr>
      <dsp:spPr>
        <a:xfrm rot="10800000">
          <a:off x="0" y="1550723"/>
          <a:ext cx="6713552" cy="1565261"/>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I</a:t>
          </a:r>
          <a:r>
            <a:rPr lang="en-GB" sz="1700" b="0" i="0" kern="1200"/>
            <a:t>dentifying whether a crime has </a:t>
          </a:r>
          <a:r>
            <a:rPr lang="en-GB" sz="1700" b="0" i="1" kern="1200"/>
            <a:t>actually</a:t>
          </a:r>
          <a:r>
            <a:rPr lang="en-GB" sz="1700" b="0" i="0" kern="1200"/>
            <a:t> been committed, with a view to commencing criminal proceedings</a:t>
          </a:r>
          <a:endParaRPr lang="en-US" sz="1700" kern="1200"/>
        </a:p>
      </dsp:txBody>
      <dsp:txXfrm rot="10800000">
        <a:off x="0" y="1550723"/>
        <a:ext cx="6713552" cy="1017060"/>
      </dsp:txXfrm>
    </dsp:sp>
    <dsp:sp modelId="{D070FF4D-1232-0249-8C68-C8A3C9E1477A}">
      <dsp:nvSpPr>
        <dsp:cNvPr id="0" name=""/>
        <dsp:cNvSpPr/>
      </dsp:nvSpPr>
      <dsp:spPr>
        <a:xfrm rot="10800000">
          <a:off x="0" y="728"/>
          <a:ext cx="6713552" cy="1565261"/>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t>C</a:t>
          </a:r>
          <a:r>
            <a:rPr lang="en-GB" sz="1700" b="0" i="0" kern="1200" dirty="0"/>
            <a:t>rimes that have been committed</a:t>
          </a:r>
          <a:endParaRPr lang="en-US" sz="1700" kern="1200" dirty="0"/>
        </a:p>
      </dsp:txBody>
      <dsp:txXfrm rot="10800000">
        <a:off x="0" y="728"/>
        <a:ext cx="6713552" cy="10170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DF1F63-2763-4135-A1DA-ECB7B98BD17C}">
      <dsp:nvSpPr>
        <dsp:cNvPr id="0" name=""/>
        <dsp:cNvSpPr/>
      </dsp:nvSpPr>
      <dsp:spPr>
        <a:xfrm>
          <a:off x="1494" y="0"/>
          <a:ext cx="3806324" cy="3504022"/>
        </a:xfrm>
        <a:prstGeom prst="roundRect">
          <a:avLst>
            <a:gd name="adj" fmla="val 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US" sz="2600" kern="1200"/>
            <a:t>Reactive</a:t>
          </a:r>
          <a:endParaRPr lang="en-US" sz="2600" kern="1200" dirty="0"/>
        </a:p>
      </dsp:txBody>
      <dsp:txXfrm rot="16200000">
        <a:off x="-1054522" y="1056016"/>
        <a:ext cx="2873298" cy="761264"/>
      </dsp:txXfrm>
    </dsp:sp>
    <dsp:sp modelId="{7E8336F9-CC29-4DC2-9527-D2D0F4A0AB5F}">
      <dsp:nvSpPr>
        <dsp:cNvPr id="0" name=""/>
        <dsp:cNvSpPr/>
      </dsp:nvSpPr>
      <dsp:spPr>
        <a:xfrm>
          <a:off x="762759" y="0"/>
          <a:ext cx="2835711" cy="350402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t>This starts with the discovery of a crime &amp; seeks to bring offenders to justice by uncovering material that identifies suspects &amp; provides sufficient evidence to enable a court to determine their guilt</a:t>
          </a:r>
        </a:p>
      </dsp:txBody>
      <dsp:txXfrm>
        <a:off x="762759" y="0"/>
        <a:ext cx="2835711" cy="3504022"/>
      </dsp:txXfrm>
    </dsp:sp>
    <dsp:sp modelId="{DA0AF2C6-6BB1-4772-88CE-8D1B7A36BDBB}">
      <dsp:nvSpPr>
        <dsp:cNvPr id="0" name=""/>
        <dsp:cNvSpPr/>
      </dsp:nvSpPr>
      <dsp:spPr>
        <a:xfrm>
          <a:off x="3941040" y="0"/>
          <a:ext cx="3806324" cy="3504022"/>
        </a:xfrm>
        <a:prstGeom prst="roundRect">
          <a:avLst>
            <a:gd name="adj" fmla="val 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US" sz="2600" kern="1200"/>
            <a:t>Proactive</a:t>
          </a:r>
          <a:endParaRPr lang="en-US" sz="2600" kern="1200" dirty="0"/>
        </a:p>
      </dsp:txBody>
      <dsp:txXfrm rot="16200000">
        <a:off x="2885023" y="1056016"/>
        <a:ext cx="2873298" cy="761264"/>
      </dsp:txXfrm>
    </dsp:sp>
    <dsp:sp modelId="{AEFFE743-B824-4830-A4C5-EA90239FB717}">
      <dsp:nvSpPr>
        <dsp:cNvPr id="0" name=""/>
        <dsp:cNvSpPr/>
      </dsp:nvSpPr>
      <dsp:spPr>
        <a:xfrm rot="5400000">
          <a:off x="3702690" y="2717303"/>
          <a:ext cx="514761" cy="570948"/>
        </a:xfrm>
        <a:prstGeom prst="flowChartExtract">
          <a:avLst/>
        </a:prstGeom>
        <a:solidFill>
          <a:schemeClr val="lt1">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16E3B2-35B5-40DF-8750-054BD60AEB43}">
      <dsp:nvSpPr>
        <dsp:cNvPr id="0" name=""/>
        <dsp:cNvSpPr/>
      </dsp:nvSpPr>
      <dsp:spPr>
        <a:xfrm>
          <a:off x="4702305" y="0"/>
          <a:ext cx="2835711" cy="350402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a:t>This usually starts with an intelligence analysis that a particular individual or group is involved in criminal enterprise</a:t>
          </a:r>
          <a:endParaRPr lang="en-US" sz="2400" kern="1200" dirty="0"/>
        </a:p>
      </dsp:txBody>
      <dsp:txXfrm>
        <a:off x="4702305" y="0"/>
        <a:ext cx="2835711" cy="350402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5063E1-086A-294E-8363-B296531B4208}">
      <dsp:nvSpPr>
        <dsp:cNvPr id="0" name=""/>
        <dsp:cNvSpPr/>
      </dsp:nvSpPr>
      <dsp:spPr>
        <a:xfrm>
          <a:off x="0" y="30158"/>
          <a:ext cx="10515600" cy="76167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Investigators need to be skilled in the following areas:</a:t>
          </a:r>
        </a:p>
      </dsp:txBody>
      <dsp:txXfrm>
        <a:off x="37182" y="67340"/>
        <a:ext cx="10441236" cy="687306"/>
      </dsp:txXfrm>
    </dsp:sp>
    <dsp:sp modelId="{62F03D9D-A6FE-9644-BB11-8DA7B8CDC8AC}">
      <dsp:nvSpPr>
        <dsp:cNvPr id="0" name=""/>
        <dsp:cNvSpPr/>
      </dsp:nvSpPr>
      <dsp:spPr>
        <a:xfrm>
          <a:off x="0" y="791828"/>
          <a:ext cx="10515600" cy="3529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The planning required to conduct an investigation and the investigative process</a:t>
          </a:r>
        </a:p>
        <a:p>
          <a:pPr marL="228600" lvl="1" indent="-228600" algn="l" defTabSz="1066800">
            <a:lnSpc>
              <a:spcPct val="90000"/>
            </a:lnSpc>
            <a:spcBef>
              <a:spcPct val="0"/>
            </a:spcBef>
            <a:spcAft>
              <a:spcPct val="20000"/>
            </a:spcAft>
            <a:buChar char="•"/>
          </a:pPr>
          <a:r>
            <a:rPr lang="en-US" sz="2400" kern="1200" dirty="0"/>
            <a:t>Decision making and how it can be improved by applying the investigative mindset</a:t>
          </a:r>
        </a:p>
        <a:p>
          <a:pPr marL="228600" lvl="1" indent="-228600" algn="l" defTabSz="1066800">
            <a:lnSpc>
              <a:spcPct val="90000"/>
            </a:lnSpc>
            <a:spcBef>
              <a:spcPct val="0"/>
            </a:spcBef>
            <a:spcAft>
              <a:spcPct val="20000"/>
            </a:spcAft>
            <a:buChar char="•"/>
          </a:pPr>
          <a:r>
            <a:rPr lang="en-US" sz="2400" kern="1200" dirty="0"/>
            <a:t>Investigative and evidential evaluation (which can assist the investigator to determine the value of material gathered during the investigation)</a:t>
          </a:r>
        </a:p>
        <a:p>
          <a:pPr marL="228600" lvl="1" indent="-228600" algn="l" defTabSz="1066800">
            <a:lnSpc>
              <a:spcPct val="90000"/>
            </a:lnSpc>
            <a:spcBef>
              <a:spcPct val="0"/>
            </a:spcBef>
            <a:spcAft>
              <a:spcPct val="20000"/>
            </a:spcAft>
            <a:buChar char="•"/>
          </a:pPr>
          <a:r>
            <a:rPr lang="en-US" sz="2400" kern="1200"/>
            <a:t>Creative thinking</a:t>
          </a:r>
        </a:p>
        <a:p>
          <a:pPr marL="228600" lvl="1" indent="-228600" algn="l" defTabSz="1066800">
            <a:lnSpc>
              <a:spcPct val="90000"/>
            </a:lnSpc>
            <a:spcBef>
              <a:spcPct val="0"/>
            </a:spcBef>
            <a:spcAft>
              <a:spcPct val="20000"/>
            </a:spcAft>
            <a:buChar char="•"/>
          </a:pPr>
          <a:r>
            <a:rPr lang="en-US" sz="2400" kern="1200"/>
            <a:t>Challenging experts</a:t>
          </a:r>
        </a:p>
        <a:p>
          <a:pPr marL="228600" lvl="1" indent="-228600" algn="l" defTabSz="1066800">
            <a:lnSpc>
              <a:spcPct val="90000"/>
            </a:lnSpc>
            <a:spcBef>
              <a:spcPct val="0"/>
            </a:spcBef>
            <a:spcAft>
              <a:spcPct val="20000"/>
            </a:spcAft>
            <a:buChar char="•"/>
          </a:pPr>
          <a:r>
            <a:rPr lang="en-US" sz="2400" kern="1200"/>
            <a:t>Victim and witness care</a:t>
          </a:r>
        </a:p>
      </dsp:txBody>
      <dsp:txXfrm>
        <a:off x="0" y="791828"/>
        <a:ext cx="10515600" cy="352935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1A974A-89A3-444E-A13F-0940B4529408}">
      <dsp:nvSpPr>
        <dsp:cNvPr id="0" name=""/>
        <dsp:cNvSpPr/>
      </dsp:nvSpPr>
      <dsp:spPr>
        <a:xfrm>
          <a:off x="750256" y="1500"/>
          <a:ext cx="3058911" cy="1835346"/>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“Term used to describe a systematic approach to gathering and assessing material, underpinning an effective investigation’’ </a:t>
          </a:r>
          <a:br>
            <a:rPr lang="en-GB" sz="1700" kern="1200" dirty="0"/>
          </a:br>
          <a:r>
            <a:rPr lang="en-GB" sz="1700" kern="1200" dirty="0"/>
            <a:t>(ACPO Core Investigative Doctrine, 2005, p. 61).</a:t>
          </a:r>
          <a:endParaRPr lang="en-US" sz="1700" kern="1200" dirty="0"/>
        </a:p>
      </dsp:txBody>
      <dsp:txXfrm>
        <a:off x="750256" y="1500"/>
        <a:ext cx="3058911" cy="1835346"/>
      </dsp:txXfrm>
    </dsp:sp>
    <dsp:sp modelId="{8BF64E7F-8C0B-934F-A060-A2C4FFF8EAE7}">
      <dsp:nvSpPr>
        <dsp:cNvPr id="0" name=""/>
        <dsp:cNvSpPr/>
      </dsp:nvSpPr>
      <dsp:spPr>
        <a:xfrm>
          <a:off x="750256" y="2142738"/>
          <a:ext cx="3058911" cy="1835346"/>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“The application of an investigative mindset will bring some order to the way in which investigators examine material and make decisions’’ </a:t>
          </a:r>
          <a:br>
            <a:rPr lang="en-GB" sz="1700" kern="1200" dirty="0"/>
          </a:br>
          <a:r>
            <a:rPr lang="en-GB" sz="1700" kern="1200" dirty="0"/>
            <a:t>(ACPO Core Investigative Doctrine, 2021, p, 84). </a:t>
          </a:r>
          <a:endParaRPr lang="en-US" sz="1700" kern="1200" dirty="0"/>
        </a:p>
      </dsp:txBody>
      <dsp:txXfrm>
        <a:off x="750256" y="2142738"/>
        <a:ext cx="3058911" cy="183534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C0B64D-068E-3B44-9DD5-AEE4BD10B1D0}">
      <dsp:nvSpPr>
        <dsp:cNvPr id="0" name=""/>
        <dsp:cNvSpPr/>
      </dsp:nvSpPr>
      <dsp:spPr>
        <a:xfrm>
          <a:off x="8537" y="2878"/>
          <a:ext cx="3409610" cy="3683647"/>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T</a:t>
          </a:r>
          <a:r>
            <a:rPr lang="en-GB" sz="2200" b="0" i="0" kern="1200" dirty="0"/>
            <a:t>he exercise of legal powers should not be oppressive and should be proportionate to the crime under investigation</a:t>
          </a:r>
          <a:endParaRPr lang="en-US" sz="2200" kern="1200" dirty="0"/>
        </a:p>
      </dsp:txBody>
      <dsp:txXfrm>
        <a:off x="8537" y="2878"/>
        <a:ext cx="3409610" cy="3683647"/>
      </dsp:txXfrm>
    </dsp:sp>
    <dsp:sp modelId="{EFE7E131-855A-8744-96A6-2F1F66503891}">
      <dsp:nvSpPr>
        <dsp:cNvPr id="0" name=""/>
        <dsp:cNvSpPr/>
      </dsp:nvSpPr>
      <dsp:spPr>
        <a:xfrm>
          <a:off x="3759109" y="4"/>
          <a:ext cx="3409610" cy="3689396"/>
        </a:xfrm>
        <a:prstGeom prst="rect">
          <a:avLst/>
        </a:prstGeom>
        <a:gradFill rotWithShape="0">
          <a:gsLst>
            <a:gs pos="0">
              <a:schemeClr val="accent2">
                <a:hueOff val="3221807"/>
                <a:satOff val="-9246"/>
                <a:lumOff val="-14805"/>
                <a:alphaOff val="0"/>
                <a:lumMod val="110000"/>
                <a:satMod val="105000"/>
                <a:tint val="67000"/>
              </a:schemeClr>
            </a:gs>
            <a:gs pos="50000">
              <a:schemeClr val="accent2">
                <a:hueOff val="3221807"/>
                <a:satOff val="-9246"/>
                <a:lumOff val="-14805"/>
                <a:alphaOff val="0"/>
                <a:lumMod val="105000"/>
                <a:satMod val="103000"/>
                <a:tint val="73000"/>
              </a:schemeClr>
            </a:gs>
            <a:gs pos="100000">
              <a:schemeClr val="accent2">
                <a:hueOff val="3221807"/>
                <a:satOff val="-9246"/>
                <a:lumOff val="-1480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A</a:t>
          </a:r>
          <a:r>
            <a:rPr lang="en-GB" sz="2200" b="0" i="0" kern="1200" dirty="0"/>
            <a:t>s far as is operationally practical and having regard to an individual’s right to confidentiality, investigations should be carried out as transparently as possible – victims, witnesses and suspects should be kept up to date with developments in the case</a:t>
          </a:r>
          <a:endParaRPr lang="en-US" sz="2200" kern="1200" dirty="0"/>
        </a:p>
      </dsp:txBody>
      <dsp:txXfrm>
        <a:off x="3759109" y="4"/>
        <a:ext cx="3409610" cy="3689396"/>
      </dsp:txXfrm>
    </dsp:sp>
    <dsp:sp modelId="{8E897FC3-44F8-D14E-9993-8228F730C5EB}">
      <dsp:nvSpPr>
        <dsp:cNvPr id="0" name=""/>
        <dsp:cNvSpPr/>
      </dsp:nvSpPr>
      <dsp:spPr>
        <a:xfrm>
          <a:off x="7359385" y="0"/>
          <a:ext cx="3409610" cy="3689396"/>
        </a:xfrm>
        <a:prstGeom prst="rect">
          <a:avLst/>
        </a:prstGeom>
        <a:gradFill rotWithShape="0">
          <a:gsLst>
            <a:gs pos="0">
              <a:schemeClr val="accent2">
                <a:hueOff val="6443614"/>
                <a:satOff val="-18493"/>
                <a:lumOff val="-29609"/>
                <a:alphaOff val="0"/>
                <a:lumMod val="110000"/>
                <a:satMod val="105000"/>
                <a:tint val="67000"/>
              </a:schemeClr>
            </a:gs>
            <a:gs pos="50000">
              <a:schemeClr val="accent2">
                <a:hueOff val="6443614"/>
                <a:satOff val="-18493"/>
                <a:lumOff val="-29609"/>
                <a:alphaOff val="0"/>
                <a:lumMod val="105000"/>
                <a:satMod val="103000"/>
                <a:tint val="73000"/>
              </a:schemeClr>
            </a:gs>
            <a:gs pos="100000">
              <a:schemeClr val="accent2">
                <a:hueOff val="6443614"/>
                <a:satOff val="-18493"/>
                <a:lumOff val="-2960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I</a:t>
          </a:r>
          <a:r>
            <a:rPr lang="en-GB" sz="2200" b="0" i="0" kern="1200" dirty="0"/>
            <a:t>nvestigators should take all reasonable steps to understand the particular needs of individuals, including, but not limited to, any protected characteristics they may have, in order to comply with the provisions of the Equality Act 2010</a:t>
          </a:r>
          <a:endParaRPr lang="en-US" sz="2200" kern="1200" dirty="0"/>
        </a:p>
      </dsp:txBody>
      <dsp:txXfrm>
        <a:off x="7359385" y="0"/>
        <a:ext cx="3409610" cy="368939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8FBB97-D935-D54E-9046-010FC235C9A0}">
      <dsp:nvSpPr>
        <dsp:cNvPr id="0" name=""/>
        <dsp:cNvSpPr/>
      </dsp:nvSpPr>
      <dsp:spPr>
        <a:xfrm>
          <a:off x="8537" y="12329"/>
          <a:ext cx="3409610" cy="3664745"/>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I</a:t>
          </a:r>
          <a:r>
            <a:rPr lang="en-GB" sz="2700" b="0" i="0" kern="1200" dirty="0"/>
            <a:t>nvestigators should have particular regard for vulnerable people and children</a:t>
          </a:r>
          <a:endParaRPr lang="en-US" sz="2700" kern="1200" dirty="0"/>
        </a:p>
      </dsp:txBody>
      <dsp:txXfrm>
        <a:off x="8537" y="12329"/>
        <a:ext cx="3409610" cy="3664745"/>
      </dsp:txXfrm>
    </dsp:sp>
    <dsp:sp modelId="{F16DF868-E27C-4F48-88AE-1041378D54E9}">
      <dsp:nvSpPr>
        <dsp:cNvPr id="0" name=""/>
        <dsp:cNvSpPr/>
      </dsp:nvSpPr>
      <dsp:spPr>
        <a:xfrm>
          <a:off x="3759109" y="2878"/>
          <a:ext cx="3409610" cy="3683647"/>
        </a:xfrm>
        <a:prstGeom prst="rect">
          <a:avLst/>
        </a:prstGeom>
        <a:gradFill rotWithShape="0">
          <a:gsLst>
            <a:gs pos="0">
              <a:schemeClr val="accent2">
                <a:hueOff val="3221807"/>
                <a:satOff val="-9246"/>
                <a:lumOff val="-14805"/>
                <a:alphaOff val="0"/>
                <a:lumMod val="110000"/>
                <a:satMod val="105000"/>
                <a:tint val="67000"/>
              </a:schemeClr>
            </a:gs>
            <a:gs pos="50000">
              <a:schemeClr val="accent2">
                <a:hueOff val="3221807"/>
                <a:satOff val="-9246"/>
                <a:lumOff val="-14805"/>
                <a:alphaOff val="0"/>
                <a:lumMod val="105000"/>
                <a:satMod val="103000"/>
                <a:tint val="73000"/>
              </a:schemeClr>
            </a:gs>
            <a:gs pos="100000">
              <a:schemeClr val="accent2">
                <a:hueOff val="3221807"/>
                <a:satOff val="-9246"/>
                <a:lumOff val="-1480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I</a:t>
          </a:r>
          <a:r>
            <a:rPr lang="en-GB" sz="2700" b="0" i="0" kern="1200" dirty="0"/>
            <a:t>nvestigators should respect the professional ethics of others. This is particularly important when working with those whose role it is to support suspects</a:t>
          </a:r>
          <a:endParaRPr lang="en-US" sz="2700" kern="1200" dirty="0"/>
        </a:p>
      </dsp:txBody>
      <dsp:txXfrm>
        <a:off x="3759109" y="2878"/>
        <a:ext cx="3409610" cy="3683647"/>
      </dsp:txXfrm>
    </dsp:sp>
    <dsp:sp modelId="{E0771FF2-E5BB-FB4F-B3F5-6DA1A8457950}">
      <dsp:nvSpPr>
        <dsp:cNvPr id="0" name=""/>
        <dsp:cNvSpPr/>
      </dsp:nvSpPr>
      <dsp:spPr>
        <a:xfrm>
          <a:off x="7509680" y="4"/>
          <a:ext cx="3409610" cy="3689396"/>
        </a:xfrm>
        <a:prstGeom prst="rect">
          <a:avLst/>
        </a:prstGeom>
        <a:gradFill rotWithShape="0">
          <a:gsLst>
            <a:gs pos="0">
              <a:schemeClr val="accent2">
                <a:hueOff val="6443614"/>
                <a:satOff val="-18493"/>
                <a:lumOff val="-29609"/>
                <a:alphaOff val="0"/>
                <a:lumMod val="110000"/>
                <a:satMod val="105000"/>
                <a:tint val="67000"/>
              </a:schemeClr>
            </a:gs>
            <a:gs pos="50000">
              <a:schemeClr val="accent2">
                <a:hueOff val="6443614"/>
                <a:satOff val="-18493"/>
                <a:lumOff val="-29609"/>
                <a:alphaOff val="0"/>
                <a:lumMod val="105000"/>
                <a:satMod val="103000"/>
                <a:tint val="73000"/>
              </a:schemeClr>
            </a:gs>
            <a:gs pos="100000">
              <a:schemeClr val="accent2">
                <a:hueOff val="6443614"/>
                <a:satOff val="-18493"/>
                <a:lumOff val="-2960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0" i="0" kern="1200" dirty="0"/>
            <a:t>These principles, the investigation process, and an investigative mindset provide a structure to support quality investigations.</a:t>
          </a:r>
          <a:endParaRPr lang="en-US" sz="2700" kern="1200" dirty="0"/>
        </a:p>
      </dsp:txBody>
      <dsp:txXfrm>
        <a:off x="7509680" y="4"/>
        <a:ext cx="3409610" cy="368939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EB9611-3AE6-954C-AFFE-380F9A13AAF1}">
      <dsp:nvSpPr>
        <dsp:cNvPr id="0" name=""/>
        <dsp:cNvSpPr/>
      </dsp:nvSpPr>
      <dsp:spPr>
        <a:xfrm>
          <a:off x="0" y="0"/>
          <a:ext cx="6900512" cy="178425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dirty="0"/>
            <a:t>The success of an investigation relies on the goodwill and cooperation of victims, witnesses and the community. Investigators should be aware that:</a:t>
          </a:r>
          <a:endParaRPr lang="en-US" sz="2500" kern="1200" dirty="0"/>
        </a:p>
      </dsp:txBody>
      <dsp:txXfrm>
        <a:off x="87100" y="87100"/>
        <a:ext cx="6726312" cy="1610050"/>
      </dsp:txXfrm>
    </dsp:sp>
    <dsp:sp modelId="{68590124-E0F5-DE49-B31A-1579F09C63FA}">
      <dsp:nvSpPr>
        <dsp:cNvPr id="0" name=""/>
        <dsp:cNvSpPr/>
      </dsp:nvSpPr>
      <dsp:spPr>
        <a:xfrm>
          <a:off x="0" y="1797195"/>
          <a:ext cx="6900512" cy="372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GB" sz="2000" b="0" i="0" kern="1200"/>
            <a:t>investigations should be conducted with integrity, common sense and sound judgement</a:t>
          </a:r>
          <a:endParaRPr lang="en-US" sz="2000" kern="1200"/>
        </a:p>
        <a:p>
          <a:pPr marL="228600" lvl="1" indent="-228600" algn="l" defTabSz="889000">
            <a:lnSpc>
              <a:spcPct val="90000"/>
            </a:lnSpc>
            <a:spcBef>
              <a:spcPct val="0"/>
            </a:spcBef>
            <a:spcAft>
              <a:spcPct val="20000"/>
            </a:spcAft>
            <a:buChar char="•"/>
          </a:pPr>
          <a:r>
            <a:rPr lang="en-GB" sz="2000" b="0" i="0" kern="1200"/>
            <a:t>heavy-handed, discriminatory or disproportionate actions risk losing cooperation and any future criminal proceedings</a:t>
          </a:r>
          <a:endParaRPr lang="en-US" sz="2000" kern="1200"/>
        </a:p>
        <a:p>
          <a:pPr marL="228600" lvl="1" indent="-228600" algn="l" defTabSz="889000">
            <a:lnSpc>
              <a:spcPct val="90000"/>
            </a:lnSpc>
            <a:spcBef>
              <a:spcPct val="0"/>
            </a:spcBef>
            <a:spcAft>
              <a:spcPct val="20000"/>
            </a:spcAft>
            <a:buChar char="•"/>
          </a:pPr>
          <a:r>
            <a:rPr lang="en-GB" sz="2000" b="0" i="0" kern="1200"/>
            <a:t>effective investigators maintain a balance that recognises the concerns of all the parties involved</a:t>
          </a:r>
          <a:endParaRPr lang="en-US" sz="2000" kern="1200"/>
        </a:p>
        <a:p>
          <a:pPr marL="228600" lvl="1" indent="-228600" algn="l" defTabSz="889000">
            <a:lnSpc>
              <a:spcPct val="90000"/>
            </a:lnSpc>
            <a:spcBef>
              <a:spcPct val="0"/>
            </a:spcBef>
            <a:spcAft>
              <a:spcPct val="20000"/>
            </a:spcAft>
            <a:buChar char="•"/>
          </a:pPr>
          <a:r>
            <a:rPr lang="en-GB" sz="2000" b="0" i="0" kern="1200"/>
            <a:t>understanding the response to crime assists investigators to build this relationship</a:t>
          </a:r>
          <a:endParaRPr lang="en-US" sz="2000" kern="1200"/>
        </a:p>
        <a:p>
          <a:pPr marL="228600" lvl="1" indent="-228600" algn="l" defTabSz="889000">
            <a:lnSpc>
              <a:spcPct val="90000"/>
            </a:lnSpc>
            <a:spcBef>
              <a:spcPct val="0"/>
            </a:spcBef>
            <a:spcAft>
              <a:spcPct val="20000"/>
            </a:spcAft>
            <a:buChar char="•"/>
          </a:pPr>
          <a:r>
            <a:rPr lang="en-GB" sz="2000" b="0" i="0" kern="1200"/>
            <a:t>a professional approach to investigations benefits the victim, the public and</a:t>
          </a:r>
          <a:br>
            <a:rPr lang="en-GB" sz="2000" b="0" i="0" kern="1200"/>
          </a:br>
          <a:r>
            <a:rPr lang="en-GB" sz="2000" b="0" i="0" kern="1200"/>
            <a:t>the police</a:t>
          </a:r>
          <a:endParaRPr lang="en-US" sz="2000" kern="1200"/>
        </a:p>
      </dsp:txBody>
      <dsp:txXfrm>
        <a:off x="0" y="1797195"/>
        <a:ext cx="6900512" cy="3726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37A2F7-D1E6-40AD-A57D-5D32A827EF79}" type="datetimeFigureOut">
              <a:rPr lang="en-GB" smtClean="0"/>
              <a:t>30/09/2025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C783F4-475A-4117-8F54-2BFDEA698739}" type="slidenum">
              <a:rPr lang="en-GB" smtClean="0"/>
              <a:t>‹#›</a:t>
            </a:fld>
            <a:endParaRPr lang="en-GB"/>
          </a:p>
        </p:txBody>
      </p:sp>
    </p:spTree>
    <p:extLst>
      <p:ext uri="{BB962C8B-B14F-4D97-AF65-F5344CB8AC3E}">
        <p14:creationId xmlns:p14="http://schemas.microsoft.com/office/powerpoint/2010/main" val="117797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3397E-5ED9-DC4D-B041-AFF18D7CADFD}" type="slidenum">
              <a:rPr lang="en-GB" smtClean="0"/>
              <a:t>14</a:t>
            </a:fld>
            <a:endParaRPr lang="en-GB"/>
          </a:p>
        </p:txBody>
      </p:sp>
    </p:spTree>
    <p:extLst>
      <p:ext uri="{BB962C8B-B14F-4D97-AF65-F5344CB8AC3E}">
        <p14:creationId xmlns:p14="http://schemas.microsoft.com/office/powerpoint/2010/main" val="41048805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FA3B81-1FFD-284C-AEB9-9147FA945C58}" type="slidenum">
              <a:rPr lang="en-US" smtClean="0"/>
              <a:t>15</a:t>
            </a:fld>
            <a:endParaRPr lang="en-US"/>
          </a:p>
        </p:txBody>
      </p:sp>
    </p:spTree>
    <p:extLst>
      <p:ext uri="{BB962C8B-B14F-4D97-AF65-F5344CB8AC3E}">
        <p14:creationId xmlns:p14="http://schemas.microsoft.com/office/powerpoint/2010/main" val="27905427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b="1" dirty="0">
                <a:solidFill>
                  <a:prstClr val="black"/>
                </a:solidFill>
                <a:cs typeface="Arial" panose="020B0604020202020204" pitchFamily="34" charset="0"/>
              </a:rPr>
              <a:t>Reactive: </a:t>
            </a:r>
            <a:r>
              <a:rPr lang="en-GB" dirty="0">
                <a:solidFill>
                  <a:prstClr val="black"/>
                </a:solidFill>
                <a:cs typeface="Arial" panose="020B0604020202020204" pitchFamily="34" charset="0"/>
              </a:rPr>
              <a:t>This starts with the discovery of a crime and seeks to bring offenders to justice by uncovering material that identifies suspects and provides sufficient evidence to enable a court to determine their guilt. The technique of reactive investigations focuses on interviewing victims, witnesses and suspects, the examination of scenes and the development of forensic links between suspects and the offence. </a:t>
            </a:r>
          </a:p>
          <a:p>
            <a:pPr defTabSz="990752">
              <a:defRPr/>
            </a:pPr>
            <a:endParaRPr lang="en-GB" b="1"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Proactive : </a:t>
            </a:r>
            <a:r>
              <a:rPr lang="en-GB" dirty="0">
                <a:solidFill>
                  <a:prstClr val="black"/>
                </a:solidFill>
                <a:cs typeface="Arial" panose="020B0604020202020204" pitchFamily="34" charset="0"/>
              </a:rPr>
              <a:t>The proactive method usually starts with an intelligence analysis that a particular individual or group is involved in criminal enterprise. This is often organised crime such as drug dealing, fraud or people trafficking. Individual instances of such offending are rarely reported to the police and so generally the techniques of reactive investigation cannot be used. As a result investigators generally use a range of covert surveillance techniques, which are designed to link offenders to the criminal enterprise. These techniques are often complemented by financial investigations and forensic science techniques.  </a:t>
            </a:r>
          </a:p>
          <a:p>
            <a:pPr defTabSz="990752">
              <a:defRPr/>
            </a:pPr>
            <a:r>
              <a:rPr lang="en-GB" dirty="0">
                <a:solidFill>
                  <a:prstClr val="black"/>
                </a:solidFill>
                <a:cs typeface="Arial" panose="020B0604020202020204" pitchFamily="34" charset="0"/>
              </a:rPr>
              <a:t>At PIP level 1 It is expected that you will be involved mainly in reactive investigations. </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21</a:t>
            </a:fld>
            <a:endParaRPr lang="en-GB"/>
          </a:p>
        </p:txBody>
      </p:sp>
    </p:spTree>
    <p:extLst>
      <p:ext uri="{BB962C8B-B14F-4D97-AF65-F5344CB8AC3E}">
        <p14:creationId xmlns:p14="http://schemas.microsoft.com/office/powerpoint/2010/main" val="37757718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Reference: Core Investigative Doctrine 2005 https://</a:t>
            </a:r>
            <a:r>
              <a:rPr lang="en-GB" sz="1200" kern="1200" dirty="0" err="1">
                <a:solidFill>
                  <a:schemeClr val="tx1"/>
                </a:solidFill>
                <a:effectLst/>
                <a:latin typeface="+mn-lt"/>
                <a:ea typeface="+mn-ea"/>
                <a:cs typeface="+mn-cs"/>
              </a:rPr>
              <a:t>polka.pnn.police.uk</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GPDocuments</a:t>
            </a:r>
            <a:r>
              <a:rPr lang="en-GB" sz="1200" kern="1200" dirty="0">
                <a:solidFill>
                  <a:schemeClr val="tx1"/>
                </a:solidFill>
                <a:effectLst/>
                <a:latin typeface="+mn-lt"/>
                <a:ea typeface="+mn-ea"/>
                <a:cs typeface="+mn-cs"/>
              </a:rPr>
              <a:t>/38/Shared%20Knowledge%20Documents/ 213/ACPO%20Guidance%20and%20Procedures/</a:t>
            </a:r>
            <a:r>
              <a:rPr lang="en-GB" sz="1200" kern="1200" dirty="0" err="1">
                <a:solidFill>
                  <a:schemeClr val="tx1"/>
                </a:solidFill>
                <a:effectLst/>
                <a:latin typeface="+mn-lt"/>
                <a:ea typeface="+mn-ea"/>
                <a:cs typeface="+mn-cs"/>
              </a:rPr>
              <a:t>Core_Investigative_Doctrine.pdf</a:t>
            </a:r>
            <a:r>
              <a:rPr lang="en-GB" sz="1200" kern="1200" dirty="0">
                <a:solidFill>
                  <a:schemeClr val="tx1"/>
                </a:solidFill>
                <a:effectLst/>
                <a:latin typeface="+mn-lt"/>
                <a:ea typeface="+mn-ea"/>
                <a:cs typeface="+mn-cs"/>
              </a:rPr>
              <a:t>/c7 176a74-879b-46a1-96ab-440ab8c6dad7/Core_Investigative_Doctrine_V1.pdf </a:t>
            </a:r>
            <a:endParaRPr lang="en-GB" dirty="0">
              <a:effectLst/>
            </a:endParaRPr>
          </a:p>
          <a:p>
            <a:r>
              <a:rPr lang="en-GB" sz="1200" kern="1200" dirty="0">
                <a:solidFill>
                  <a:schemeClr val="tx1"/>
                </a:solidFill>
                <a:effectLst/>
                <a:latin typeface="+mn-lt"/>
                <a:ea typeface="+mn-ea"/>
                <a:cs typeface="+mn-cs"/>
              </a:rPr>
              <a:t>There is no formal decision of an Investigative mind-set, so.....</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 - What does the term ‘investigative mind – set’ it mean to you? </a:t>
            </a:r>
            <a:r>
              <a:rPr lang="en-GB" sz="1200" kern="1200" dirty="0">
                <a:solidFill>
                  <a:schemeClr val="tx1"/>
                </a:solidFill>
                <a:effectLst/>
                <a:latin typeface="+mn-lt"/>
                <a:ea typeface="+mn-ea"/>
                <a:cs typeface="+mn-cs"/>
              </a:rPr>
              <a:t>Record the student observations </a:t>
            </a:r>
            <a:endParaRPr lang="en-GB" dirty="0">
              <a:effectLst/>
            </a:endParaRPr>
          </a:p>
          <a:p>
            <a:r>
              <a:rPr lang="en-GB" sz="1200" kern="1200" dirty="0">
                <a:solidFill>
                  <a:schemeClr val="tx1"/>
                </a:solidFill>
                <a:effectLst/>
                <a:latin typeface="+mn-lt"/>
                <a:ea typeface="+mn-ea"/>
                <a:cs typeface="+mn-cs"/>
              </a:rPr>
              <a:t>According to the College of Policing the application of an investigative mind-set will bring some order to the way in which investigators examine material and make decisions. </a:t>
            </a:r>
            <a:endParaRPr lang="en-GB" dirty="0">
              <a:effectLst/>
            </a:endParaRPr>
          </a:p>
          <a:p>
            <a:r>
              <a:rPr lang="en-GB" sz="1200" kern="1200" dirty="0">
                <a:solidFill>
                  <a:schemeClr val="tx1"/>
                </a:solidFill>
                <a:effectLst/>
                <a:latin typeface="+mn-lt"/>
                <a:ea typeface="+mn-ea"/>
                <a:cs typeface="+mn-cs"/>
              </a:rPr>
              <a:t>There is no process map that will assist the investigator to develop the mind-set, it </a:t>
            </a:r>
            <a:r>
              <a:rPr lang="en-GB" sz="1200" b="1" kern="1200" dirty="0">
                <a:solidFill>
                  <a:schemeClr val="tx1"/>
                </a:solidFill>
                <a:effectLst/>
                <a:latin typeface="+mn-lt"/>
                <a:ea typeface="+mn-ea"/>
                <a:cs typeface="+mn-cs"/>
              </a:rPr>
              <a:t>involves applying a set of principles to the investigation process. </a:t>
            </a:r>
            <a:endParaRPr lang="en-GB" b="1" dirty="0">
              <a:effectLst/>
            </a:endParaRPr>
          </a:p>
          <a:p>
            <a:r>
              <a:rPr lang="en-GB" sz="1200" kern="1200" dirty="0">
                <a:solidFill>
                  <a:schemeClr val="tx1"/>
                </a:solidFill>
                <a:effectLst/>
                <a:latin typeface="+mn-lt"/>
                <a:ea typeface="+mn-ea"/>
                <a:cs typeface="+mn-cs"/>
              </a:rPr>
              <a:t>It is a state of mind or attitude which investigators adopt and which can be developed over time through continued use. </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will enable investigators to develop a disciplined approach which ensures that the decisions they make are appropriate to the case, are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reasonable and can be explained to others. </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25</a:t>
            </a:fld>
            <a:endParaRPr lang="en-GB"/>
          </a:p>
        </p:txBody>
      </p:sp>
    </p:spTree>
    <p:extLst>
      <p:ext uri="{BB962C8B-B14F-4D97-AF65-F5344CB8AC3E}">
        <p14:creationId xmlns:p14="http://schemas.microsoft.com/office/powerpoint/2010/main" val="39601946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26</a:t>
            </a:fld>
            <a:endParaRPr lang="en-GB"/>
          </a:p>
        </p:txBody>
      </p:sp>
    </p:spTree>
    <p:extLst>
      <p:ext uri="{BB962C8B-B14F-4D97-AF65-F5344CB8AC3E}">
        <p14:creationId xmlns:p14="http://schemas.microsoft.com/office/powerpoint/2010/main" val="6393190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27</a:t>
            </a:fld>
            <a:endParaRPr lang="en-GB"/>
          </a:p>
        </p:txBody>
      </p:sp>
    </p:spTree>
    <p:extLst>
      <p:ext uri="{BB962C8B-B14F-4D97-AF65-F5344CB8AC3E}">
        <p14:creationId xmlns:p14="http://schemas.microsoft.com/office/powerpoint/2010/main" val="4821066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dirty="0"/>
          </a:p>
        </p:txBody>
      </p:sp>
      <p:sp>
        <p:nvSpPr>
          <p:cNvPr id="4" name="Slide Number Placeholder 3"/>
          <p:cNvSpPr>
            <a:spLocks noGrp="1"/>
          </p:cNvSpPr>
          <p:nvPr>
            <p:ph type="sldNum" sz="quarter" idx="5"/>
          </p:nvPr>
        </p:nvSpPr>
        <p:spPr/>
        <p:txBody>
          <a:bodyPr/>
          <a:lstStyle/>
          <a:p>
            <a:fld id="{5C7059A3-74E6-104D-9360-E0BD558F742E}" type="slidenum">
              <a:rPr lang="en-GB" smtClean="0"/>
              <a:t>28</a:t>
            </a:fld>
            <a:endParaRPr lang="en-GB"/>
          </a:p>
        </p:txBody>
      </p:sp>
    </p:spTree>
    <p:extLst>
      <p:ext uri="{BB962C8B-B14F-4D97-AF65-F5344CB8AC3E}">
        <p14:creationId xmlns:p14="http://schemas.microsoft.com/office/powerpoint/2010/main" val="14509259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29</a:t>
            </a:fld>
            <a:endParaRPr lang="en-GB"/>
          </a:p>
        </p:txBody>
      </p:sp>
    </p:spTree>
    <p:extLst>
      <p:ext uri="{BB962C8B-B14F-4D97-AF65-F5344CB8AC3E}">
        <p14:creationId xmlns:p14="http://schemas.microsoft.com/office/powerpoint/2010/main" val="2227718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04C2E-AB8C-140E-1D74-9DBD07225B1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7C14AFC-3FB5-073B-155E-683DE88D2F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E78EE92-D3E3-1F43-E4B7-88B48EDE2CE1}"/>
              </a:ext>
            </a:extLst>
          </p:cNvPr>
          <p:cNvSpPr>
            <a:spLocks noGrp="1"/>
          </p:cNvSpPr>
          <p:nvPr>
            <p:ph type="dt" sz="half" idx="10"/>
          </p:nvPr>
        </p:nvSpPr>
        <p:spPr/>
        <p:txBody>
          <a:bodyPr/>
          <a:lstStyle/>
          <a:p>
            <a:fld id="{E1814800-3E5A-4BC4-96BA-F1743FDBCD74}" type="datetimeFigureOut">
              <a:rPr lang="en-GB" smtClean="0"/>
              <a:t>30/09/2025</a:t>
            </a:fld>
            <a:endParaRPr lang="en-GB"/>
          </a:p>
        </p:txBody>
      </p:sp>
      <p:sp>
        <p:nvSpPr>
          <p:cNvPr id="5" name="Footer Placeholder 4">
            <a:extLst>
              <a:ext uri="{FF2B5EF4-FFF2-40B4-BE49-F238E27FC236}">
                <a16:creationId xmlns:a16="http://schemas.microsoft.com/office/drawing/2014/main" id="{7C0A550B-067F-CF45-CEA8-13C8C68662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172D59-3B8C-3E4D-9DF2-8B2F400AC9F9}"/>
              </a:ext>
            </a:extLst>
          </p:cNvPr>
          <p:cNvSpPr>
            <a:spLocks noGrp="1"/>
          </p:cNvSpPr>
          <p:nvPr>
            <p:ph type="sldNum" sz="quarter" idx="12"/>
          </p:nvPr>
        </p:nvSpPr>
        <p:spPr/>
        <p:txBody>
          <a:bodyPr/>
          <a:lstStyle/>
          <a:p>
            <a:fld id="{E55C785C-37D8-4099-8A3D-05DB8FE1F64B}" type="slidenum">
              <a:rPr lang="en-GB" smtClean="0"/>
              <a:t>‹#›</a:t>
            </a:fld>
            <a:endParaRPr lang="en-GB"/>
          </a:p>
        </p:txBody>
      </p:sp>
    </p:spTree>
    <p:extLst>
      <p:ext uri="{BB962C8B-B14F-4D97-AF65-F5344CB8AC3E}">
        <p14:creationId xmlns:p14="http://schemas.microsoft.com/office/powerpoint/2010/main" val="10841843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A77E7-665A-5A37-A0B3-2FCF232195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3C58158-9AE0-8D1D-259E-48436D8EDE9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AEF920-FE28-F519-A2B8-DB65DC234B57}"/>
              </a:ext>
            </a:extLst>
          </p:cNvPr>
          <p:cNvSpPr>
            <a:spLocks noGrp="1"/>
          </p:cNvSpPr>
          <p:nvPr>
            <p:ph type="dt" sz="half" idx="10"/>
          </p:nvPr>
        </p:nvSpPr>
        <p:spPr/>
        <p:txBody>
          <a:bodyPr/>
          <a:lstStyle/>
          <a:p>
            <a:fld id="{E1814800-3E5A-4BC4-96BA-F1743FDBCD74}" type="datetimeFigureOut">
              <a:rPr lang="en-GB" smtClean="0"/>
              <a:t>30/09/2025</a:t>
            </a:fld>
            <a:endParaRPr lang="en-GB"/>
          </a:p>
        </p:txBody>
      </p:sp>
      <p:sp>
        <p:nvSpPr>
          <p:cNvPr id="5" name="Footer Placeholder 4">
            <a:extLst>
              <a:ext uri="{FF2B5EF4-FFF2-40B4-BE49-F238E27FC236}">
                <a16:creationId xmlns:a16="http://schemas.microsoft.com/office/drawing/2014/main" id="{D49EA265-7585-631E-C7A2-C9751AC174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A57612-DF2A-C8D2-778E-E6A54CE7D5CE}"/>
              </a:ext>
            </a:extLst>
          </p:cNvPr>
          <p:cNvSpPr>
            <a:spLocks noGrp="1"/>
          </p:cNvSpPr>
          <p:nvPr>
            <p:ph type="sldNum" sz="quarter" idx="12"/>
          </p:nvPr>
        </p:nvSpPr>
        <p:spPr/>
        <p:txBody>
          <a:bodyPr/>
          <a:lstStyle/>
          <a:p>
            <a:fld id="{E55C785C-37D8-4099-8A3D-05DB8FE1F64B}" type="slidenum">
              <a:rPr lang="en-GB" smtClean="0"/>
              <a:t>‹#›</a:t>
            </a:fld>
            <a:endParaRPr lang="en-GB"/>
          </a:p>
        </p:txBody>
      </p:sp>
    </p:spTree>
    <p:extLst>
      <p:ext uri="{BB962C8B-B14F-4D97-AF65-F5344CB8AC3E}">
        <p14:creationId xmlns:p14="http://schemas.microsoft.com/office/powerpoint/2010/main" val="2386632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13B8-9E0C-D167-C5B9-6FB4015C355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F61C756-34D5-E47C-AC20-301CE7BAB7E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F0CC46D-CE63-34B0-B339-FC17983F20FA}"/>
              </a:ext>
            </a:extLst>
          </p:cNvPr>
          <p:cNvSpPr>
            <a:spLocks noGrp="1"/>
          </p:cNvSpPr>
          <p:nvPr>
            <p:ph type="dt" sz="half" idx="10"/>
          </p:nvPr>
        </p:nvSpPr>
        <p:spPr/>
        <p:txBody>
          <a:bodyPr/>
          <a:lstStyle/>
          <a:p>
            <a:fld id="{E1814800-3E5A-4BC4-96BA-F1743FDBCD74}" type="datetimeFigureOut">
              <a:rPr lang="en-GB" smtClean="0"/>
              <a:t>30/09/2025</a:t>
            </a:fld>
            <a:endParaRPr lang="en-GB"/>
          </a:p>
        </p:txBody>
      </p:sp>
      <p:sp>
        <p:nvSpPr>
          <p:cNvPr id="5" name="Footer Placeholder 4">
            <a:extLst>
              <a:ext uri="{FF2B5EF4-FFF2-40B4-BE49-F238E27FC236}">
                <a16:creationId xmlns:a16="http://schemas.microsoft.com/office/drawing/2014/main" id="{CBE1B3DB-2AEC-EA9E-34E8-37BA82CE81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0C0988-38ED-2364-0F6F-FB6224002ACE}"/>
              </a:ext>
            </a:extLst>
          </p:cNvPr>
          <p:cNvSpPr>
            <a:spLocks noGrp="1"/>
          </p:cNvSpPr>
          <p:nvPr>
            <p:ph type="sldNum" sz="quarter" idx="12"/>
          </p:nvPr>
        </p:nvSpPr>
        <p:spPr/>
        <p:txBody>
          <a:bodyPr/>
          <a:lstStyle/>
          <a:p>
            <a:fld id="{E55C785C-37D8-4099-8A3D-05DB8FE1F64B}" type="slidenum">
              <a:rPr lang="en-GB" smtClean="0"/>
              <a:t>‹#›</a:t>
            </a:fld>
            <a:endParaRPr lang="en-GB"/>
          </a:p>
        </p:txBody>
      </p:sp>
    </p:spTree>
    <p:extLst>
      <p:ext uri="{BB962C8B-B14F-4D97-AF65-F5344CB8AC3E}">
        <p14:creationId xmlns:p14="http://schemas.microsoft.com/office/powerpoint/2010/main" val="37285109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18973-FF44-AACD-7D18-BC0E9B1291B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6F19C32-15BD-0A3E-8C8A-04DBDFD2D05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E3FEF47-CC09-08C6-63D5-C6C4F0751DD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B033E8A-6A14-AEE7-1801-8B2C23FA5D46}"/>
              </a:ext>
            </a:extLst>
          </p:cNvPr>
          <p:cNvSpPr>
            <a:spLocks noGrp="1"/>
          </p:cNvSpPr>
          <p:nvPr>
            <p:ph type="dt" sz="half" idx="10"/>
          </p:nvPr>
        </p:nvSpPr>
        <p:spPr/>
        <p:txBody>
          <a:bodyPr/>
          <a:lstStyle/>
          <a:p>
            <a:fld id="{E1814800-3E5A-4BC4-96BA-F1743FDBCD74}" type="datetimeFigureOut">
              <a:rPr lang="en-GB" smtClean="0"/>
              <a:t>30/09/2025</a:t>
            </a:fld>
            <a:endParaRPr lang="en-GB"/>
          </a:p>
        </p:txBody>
      </p:sp>
      <p:sp>
        <p:nvSpPr>
          <p:cNvPr id="6" name="Footer Placeholder 5">
            <a:extLst>
              <a:ext uri="{FF2B5EF4-FFF2-40B4-BE49-F238E27FC236}">
                <a16:creationId xmlns:a16="http://schemas.microsoft.com/office/drawing/2014/main" id="{FB2930AD-7A84-12E3-D7B4-F3B19C0FAC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8055CE-9921-4EE6-F538-666E75940780}"/>
              </a:ext>
            </a:extLst>
          </p:cNvPr>
          <p:cNvSpPr>
            <a:spLocks noGrp="1"/>
          </p:cNvSpPr>
          <p:nvPr>
            <p:ph type="sldNum" sz="quarter" idx="12"/>
          </p:nvPr>
        </p:nvSpPr>
        <p:spPr/>
        <p:txBody>
          <a:bodyPr/>
          <a:lstStyle/>
          <a:p>
            <a:fld id="{E55C785C-37D8-4099-8A3D-05DB8FE1F64B}" type="slidenum">
              <a:rPr lang="en-GB" smtClean="0"/>
              <a:t>‹#›</a:t>
            </a:fld>
            <a:endParaRPr lang="en-GB"/>
          </a:p>
        </p:txBody>
      </p:sp>
    </p:spTree>
    <p:extLst>
      <p:ext uri="{BB962C8B-B14F-4D97-AF65-F5344CB8AC3E}">
        <p14:creationId xmlns:p14="http://schemas.microsoft.com/office/powerpoint/2010/main" val="28819955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24289-2AC6-186A-049E-1F6C7AF119D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0C27211-F319-2FB9-48A1-37AD16FCEA6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5C2AB64-BAAF-0740-D1EF-7070DE693A1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B4F8FF-AFEF-EF71-A2C3-883DFF3E9D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A520280-38B3-A04F-1720-AA4EC4468A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9A3EB0C-7797-659C-A013-ED722A17FF0B}"/>
              </a:ext>
            </a:extLst>
          </p:cNvPr>
          <p:cNvSpPr>
            <a:spLocks noGrp="1"/>
          </p:cNvSpPr>
          <p:nvPr>
            <p:ph type="dt" sz="half" idx="10"/>
          </p:nvPr>
        </p:nvSpPr>
        <p:spPr/>
        <p:txBody>
          <a:bodyPr/>
          <a:lstStyle/>
          <a:p>
            <a:fld id="{E1814800-3E5A-4BC4-96BA-F1743FDBCD74}" type="datetimeFigureOut">
              <a:rPr lang="en-GB" smtClean="0"/>
              <a:t>30/09/2025</a:t>
            </a:fld>
            <a:endParaRPr lang="en-GB"/>
          </a:p>
        </p:txBody>
      </p:sp>
      <p:sp>
        <p:nvSpPr>
          <p:cNvPr id="8" name="Footer Placeholder 7">
            <a:extLst>
              <a:ext uri="{FF2B5EF4-FFF2-40B4-BE49-F238E27FC236}">
                <a16:creationId xmlns:a16="http://schemas.microsoft.com/office/drawing/2014/main" id="{65FAA119-A435-8F44-1814-91C1FD8BAF9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00A7535-11F7-6035-6689-2743AF7FA220}"/>
              </a:ext>
            </a:extLst>
          </p:cNvPr>
          <p:cNvSpPr>
            <a:spLocks noGrp="1"/>
          </p:cNvSpPr>
          <p:nvPr>
            <p:ph type="sldNum" sz="quarter" idx="12"/>
          </p:nvPr>
        </p:nvSpPr>
        <p:spPr/>
        <p:txBody>
          <a:bodyPr/>
          <a:lstStyle/>
          <a:p>
            <a:fld id="{E55C785C-37D8-4099-8A3D-05DB8FE1F64B}" type="slidenum">
              <a:rPr lang="en-GB" smtClean="0"/>
              <a:t>‹#›</a:t>
            </a:fld>
            <a:endParaRPr lang="en-GB"/>
          </a:p>
        </p:txBody>
      </p:sp>
    </p:spTree>
    <p:extLst>
      <p:ext uri="{BB962C8B-B14F-4D97-AF65-F5344CB8AC3E}">
        <p14:creationId xmlns:p14="http://schemas.microsoft.com/office/powerpoint/2010/main" val="2542144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18AA3-FAF8-F086-35DB-8D92073B81A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D416657-D67E-16F4-81BA-AFD493078577}"/>
              </a:ext>
            </a:extLst>
          </p:cNvPr>
          <p:cNvSpPr>
            <a:spLocks noGrp="1"/>
          </p:cNvSpPr>
          <p:nvPr>
            <p:ph type="dt" sz="half" idx="10"/>
          </p:nvPr>
        </p:nvSpPr>
        <p:spPr/>
        <p:txBody>
          <a:bodyPr/>
          <a:lstStyle/>
          <a:p>
            <a:fld id="{E1814800-3E5A-4BC4-96BA-F1743FDBCD74}" type="datetimeFigureOut">
              <a:rPr lang="en-GB" smtClean="0"/>
              <a:t>30/09/2025</a:t>
            </a:fld>
            <a:endParaRPr lang="en-GB"/>
          </a:p>
        </p:txBody>
      </p:sp>
      <p:sp>
        <p:nvSpPr>
          <p:cNvPr id="4" name="Footer Placeholder 3">
            <a:extLst>
              <a:ext uri="{FF2B5EF4-FFF2-40B4-BE49-F238E27FC236}">
                <a16:creationId xmlns:a16="http://schemas.microsoft.com/office/drawing/2014/main" id="{5AC1B0FA-08B2-5DC2-9690-DF49CEF8210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F80D658-498D-FD5E-065A-4C6B1D8EB085}"/>
              </a:ext>
            </a:extLst>
          </p:cNvPr>
          <p:cNvSpPr>
            <a:spLocks noGrp="1"/>
          </p:cNvSpPr>
          <p:nvPr>
            <p:ph type="sldNum" sz="quarter" idx="12"/>
          </p:nvPr>
        </p:nvSpPr>
        <p:spPr/>
        <p:txBody>
          <a:bodyPr/>
          <a:lstStyle/>
          <a:p>
            <a:fld id="{E55C785C-37D8-4099-8A3D-05DB8FE1F64B}" type="slidenum">
              <a:rPr lang="en-GB" smtClean="0"/>
              <a:t>‹#›</a:t>
            </a:fld>
            <a:endParaRPr lang="en-GB"/>
          </a:p>
        </p:txBody>
      </p:sp>
    </p:spTree>
    <p:extLst>
      <p:ext uri="{BB962C8B-B14F-4D97-AF65-F5344CB8AC3E}">
        <p14:creationId xmlns:p14="http://schemas.microsoft.com/office/powerpoint/2010/main" val="24928927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E22FA2D-30A6-7F84-80B8-DA1DDE24E1EF}"/>
              </a:ext>
            </a:extLst>
          </p:cNvPr>
          <p:cNvSpPr>
            <a:spLocks noGrp="1"/>
          </p:cNvSpPr>
          <p:nvPr>
            <p:ph type="dt" sz="half" idx="10"/>
          </p:nvPr>
        </p:nvSpPr>
        <p:spPr/>
        <p:txBody>
          <a:bodyPr/>
          <a:lstStyle/>
          <a:p>
            <a:fld id="{E1814800-3E5A-4BC4-96BA-F1743FDBCD74}" type="datetimeFigureOut">
              <a:rPr lang="en-GB" smtClean="0"/>
              <a:t>30/09/2025</a:t>
            </a:fld>
            <a:endParaRPr lang="en-GB"/>
          </a:p>
        </p:txBody>
      </p:sp>
      <p:sp>
        <p:nvSpPr>
          <p:cNvPr id="3" name="Footer Placeholder 2">
            <a:extLst>
              <a:ext uri="{FF2B5EF4-FFF2-40B4-BE49-F238E27FC236}">
                <a16:creationId xmlns:a16="http://schemas.microsoft.com/office/drawing/2014/main" id="{0A48B9FA-5183-2BD8-D6C2-161F02C0396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F9A3615-5D31-898C-38BA-4DD01CE03921}"/>
              </a:ext>
            </a:extLst>
          </p:cNvPr>
          <p:cNvSpPr>
            <a:spLocks noGrp="1"/>
          </p:cNvSpPr>
          <p:nvPr>
            <p:ph type="sldNum" sz="quarter" idx="12"/>
          </p:nvPr>
        </p:nvSpPr>
        <p:spPr/>
        <p:txBody>
          <a:bodyPr/>
          <a:lstStyle/>
          <a:p>
            <a:fld id="{E55C785C-37D8-4099-8A3D-05DB8FE1F64B}" type="slidenum">
              <a:rPr lang="en-GB" smtClean="0"/>
              <a:t>‹#›</a:t>
            </a:fld>
            <a:endParaRPr lang="en-GB"/>
          </a:p>
        </p:txBody>
      </p:sp>
    </p:spTree>
    <p:extLst>
      <p:ext uri="{BB962C8B-B14F-4D97-AF65-F5344CB8AC3E}">
        <p14:creationId xmlns:p14="http://schemas.microsoft.com/office/powerpoint/2010/main" val="2338470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D42B3-4F58-FA35-0A32-8B41B4EBD9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890442F-A54D-D0B2-6581-49632F684B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C02ABB0-1965-6F47-0A9D-44EC80E070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08958E-EB79-4508-8B40-0347515A3574}"/>
              </a:ext>
            </a:extLst>
          </p:cNvPr>
          <p:cNvSpPr>
            <a:spLocks noGrp="1"/>
          </p:cNvSpPr>
          <p:nvPr>
            <p:ph type="dt" sz="half" idx="10"/>
          </p:nvPr>
        </p:nvSpPr>
        <p:spPr/>
        <p:txBody>
          <a:bodyPr/>
          <a:lstStyle/>
          <a:p>
            <a:fld id="{E1814800-3E5A-4BC4-96BA-F1743FDBCD74}" type="datetimeFigureOut">
              <a:rPr lang="en-GB" smtClean="0"/>
              <a:t>30/09/2025</a:t>
            </a:fld>
            <a:endParaRPr lang="en-GB"/>
          </a:p>
        </p:txBody>
      </p:sp>
      <p:sp>
        <p:nvSpPr>
          <p:cNvPr id="6" name="Footer Placeholder 5">
            <a:extLst>
              <a:ext uri="{FF2B5EF4-FFF2-40B4-BE49-F238E27FC236}">
                <a16:creationId xmlns:a16="http://schemas.microsoft.com/office/drawing/2014/main" id="{2026CA2F-6ED4-406E-BD69-D34ACA4C01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4EB2B5-0902-3EDF-2BBE-0B3DE3A06A6C}"/>
              </a:ext>
            </a:extLst>
          </p:cNvPr>
          <p:cNvSpPr>
            <a:spLocks noGrp="1"/>
          </p:cNvSpPr>
          <p:nvPr>
            <p:ph type="sldNum" sz="quarter" idx="12"/>
          </p:nvPr>
        </p:nvSpPr>
        <p:spPr/>
        <p:txBody>
          <a:bodyPr/>
          <a:lstStyle/>
          <a:p>
            <a:fld id="{E55C785C-37D8-4099-8A3D-05DB8FE1F64B}" type="slidenum">
              <a:rPr lang="en-GB" smtClean="0"/>
              <a:t>‹#›</a:t>
            </a:fld>
            <a:endParaRPr lang="en-GB"/>
          </a:p>
        </p:txBody>
      </p:sp>
    </p:spTree>
    <p:extLst>
      <p:ext uri="{BB962C8B-B14F-4D97-AF65-F5344CB8AC3E}">
        <p14:creationId xmlns:p14="http://schemas.microsoft.com/office/powerpoint/2010/main" val="1304670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FAF90-9724-CF36-DA87-3CE4E241B4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2957C0-EC90-94A5-02BD-7830720303B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362E9AC-23B5-2ADA-CE1D-DFE3B20905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CA45FF-0351-ABD8-9A76-EC5862627B6F}"/>
              </a:ext>
            </a:extLst>
          </p:cNvPr>
          <p:cNvSpPr>
            <a:spLocks noGrp="1"/>
          </p:cNvSpPr>
          <p:nvPr>
            <p:ph type="dt" sz="half" idx="10"/>
          </p:nvPr>
        </p:nvSpPr>
        <p:spPr/>
        <p:txBody>
          <a:bodyPr/>
          <a:lstStyle/>
          <a:p>
            <a:fld id="{E1814800-3E5A-4BC4-96BA-F1743FDBCD74}" type="datetimeFigureOut">
              <a:rPr lang="en-GB" smtClean="0"/>
              <a:t>30/09/2025</a:t>
            </a:fld>
            <a:endParaRPr lang="en-GB"/>
          </a:p>
        </p:txBody>
      </p:sp>
      <p:sp>
        <p:nvSpPr>
          <p:cNvPr id="6" name="Footer Placeholder 5">
            <a:extLst>
              <a:ext uri="{FF2B5EF4-FFF2-40B4-BE49-F238E27FC236}">
                <a16:creationId xmlns:a16="http://schemas.microsoft.com/office/drawing/2014/main" id="{51F8470F-934D-D75F-6859-F50D363C45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AD8186-2EBC-D9CB-AAF9-4C70BF07DBD8}"/>
              </a:ext>
            </a:extLst>
          </p:cNvPr>
          <p:cNvSpPr>
            <a:spLocks noGrp="1"/>
          </p:cNvSpPr>
          <p:nvPr>
            <p:ph type="sldNum" sz="quarter" idx="12"/>
          </p:nvPr>
        </p:nvSpPr>
        <p:spPr/>
        <p:txBody>
          <a:bodyPr/>
          <a:lstStyle/>
          <a:p>
            <a:fld id="{E55C785C-37D8-4099-8A3D-05DB8FE1F64B}" type="slidenum">
              <a:rPr lang="en-GB" smtClean="0"/>
              <a:t>‹#›</a:t>
            </a:fld>
            <a:endParaRPr lang="en-GB"/>
          </a:p>
        </p:txBody>
      </p:sp>
    </p:spTree>
    <p:extLst>
      <p:ext uri="{BB962C8B-B14F-4D97-AF65-F5344CB8AC3E}">
        <p14:creationId xmlns:p14="http://schemas.microsoft.com/office/powerpoint/2010/main" val="4372188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EF29D-BFA9-CCC4-9068-D85FCAC99CB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0D9C48-286E-EEE5-2D0C-32EDB6C6DF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139A99-7CF9-5F9B-E48B-7D26A4F33D19}"/>
              </a:ext>
            </a:extLst>
          </p:cNvPr>
          <p:cNvSpPr>
            <a:spLocks noGrp="1"/>
          </p:cNvSpPr>
          <p:nvPr>
            <p:ph type="dt" sz="half" idx="10"/>
          </p:nvPr>
        </p:nvSpPr>
        <p:spPr/>
        <p:txBody>
          <a:bodyPr/>
          <a:lstStyle/>
          <a:p>
            <a:fld id="{E1814800-3E5A-4BC4-96BA-F1743FDBCD74}" type="datetimeFigureOut">
              <a:rPr lang="en-GB" smtClean="0"/>
              <a:t>30/09/2025</a:t>
            </a:fld>
            <a:endParaRPr lang="en-GB"/>
          </a:p>
        </p:txBody>
      </p:sp>
      <p:sp>
        <p:nvSpPr>
          <p:cNvPr id="5" name="Footer Placeholder 4">
            <a:extLst>
              <a:ext uri="{FF2B5EF4-FFF2-40B4-BE49-F238E27FC236}">
                <a16:creationId xmlns:a16="http://schemas.microsoft.com/office/drawing/2014/main" id="{11E6E3F2-1C0C-50A5-9328-CBAE965FDB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7A8A64-AD55-A7C7-C59C-17B93D500870}"/>
              </a:ext>
            </a:extLst>
          </p:cNvPr>
          <p:cNvSpPr>
            <a:spLocks noGrp="1"/>
          </p:cNvSpPr>
          <p:nvPr>
            <p:ph type="sldNum" sz="quarter" idx="12"/>
          </p:nvPr>
        </p:nvSpPr>
        <p:spPr/>
        <p:txBody>
          <a:bodyPr/>
          <a:lstStyle/>
          <a:p>
            <a:fld id="{E55C785C-37D8-4099-8A3D-05DB8FE1F64B}" type="slidenum">
              <a:rPr lang="en-GB" smtClean="0"/>
              <a:t>‹#›</a:t>
            </a:fld>
            <a:endParaRPr lang="en-GB"/>
          </a:p>
        </p:txBody>
      </p:sp>
    </p:spTree>
    <p:extLst>
      <p:ext uri="{BB962C8B-B14F-4D97-AF65-F5344CB8AC3E}">
        <p14:creationId xmlns:p14="http://schemas.microsoft.com/office/powerpoint/2010/main" val="1744087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1F0BA9-F0E2-5B91-6997-6D2B0A95F58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1A1AAE-51DC-A716-9722-989C4410602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C932D9-8BFE-D753-9A01-ADB81876B08C}"/>
              </a:ext>
            </a:extLst>
          </p:cNvPr>
          <p:cNvSpPr>
            <a:spLocks noGrp="1"/>
          </p:cNvSpPr>
          <p:nvPr>
            <p:ph type="dt" sz="half" idx="10"/>
          </p:nvPr>
        </p:nvSpPr>
        <p:spPr/>
        <p:txBody>
          <a:bodyPr/>
          <a:lstStyle/>
          <a:p>
            <a:fld id="{E1814800-3E5A-4BC4-96BA-F1743FDBCD74}" type="datetimeFigureOut">
              <a:rPr lang="en-GB" smtClean="0"/>
              <a:t>30/09/2025</a:t>
            </a:fld>
            <a:endParaRPr lang="en-GB"/>
          </a:p>
        </p:txBody>
      </p:sp>
      <p:sp>
        <p:nvSpPr>
          <p:cNvPr id="5" name="Footer Placeholder 4">
            <a:extLst>
              <a:ext uri="{FF2B5EF4-FFF2-40B4-BE49-F238E27FC236}">
                <a16:creationId xmlns:a16="http://schemas.microsoft.com/office/drawing/2014/main" id="{88F0E6E5-D713-5ED9-72CC-824E65484A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7BADCD-556D-9729-54AB-E341773A1030}"/>
              </a:ext>
            </a:extLst>
          </p:cNvPr>
          <p:cNvSpPr>
            <a:spLocks noGrp="1"/>
          </p:cNvSpPr>
          <p:nvPr>
            <p:ph type="sldNum" sz="quarter" idx="12"/>
          </p:nvPr>
        </p:nvSpPr>
        <p:spPr/>
        <p:txBody>
          <a:bodyPr/>
          <a:lstStyle/>
          <a:p>
            <a:fld id="{E55C785C-37D8-4099-8A3D-05DB8FE1F64B}" type="slidenum">
              <a:rPr lang="en-GB" smtClean="0"/>
              <a:t>‹#›</a:t>
            </a:fld>
            <a:endParaRPr lang="en-GB"/>
          </a:p>
        </p:txBody>
      </p:sp>
    </p:spTree>
    <p:extLst>
      <p:ext uri="{BB962C8B-B14F-4D97-AF65-F5344CB8AC3E}">
        <p14:creationId xmlns:p14="http://schemas.microsoft.com/office/powerpoint/2010/main" val="3685766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552DAF-D22D-AA06-1A4C-5E91CF78E23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F064EF1-398B-1E65-A746-17EA1070A01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9B4AB3-6AAD-19E7-FF53-339322424E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1814800-3E5A-4BC4-96BA-F1743FDBCD74}" type="datetimeFigureOut">
              <a:rPr lang="en-GB" smtClean="0"/>
              <a:t>30/09/2025</a:t>
            </a:fld>
            <a:endParaRPr lang="en-GB"/>
          </a:p>
        </p:txBody>
      </p:sp>
      <p:sp>
        <p:nvSpPr>
          <p:cNvPr id="5" name="Footer Placeholder 4">
            <a:extLst>
              <a:ext uri="{FF2B5EF4-FFF2-40B4-BE49-F238E27FC236}">
                <a16:creationId xmlns:a16="http://schemas.microsoft.com/office/drawing/2014/main" id="{39867727-52CF-01BF-3594-B9969F85C0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E13AEAE-429B-E155-CD60-318927D3A64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55C785C-37D8-4099-8A3D-05DB8FE1F64B}" type="slidenum">
              <a:rPr lang="en-GB" smtClean="0"/>
              <a:t>‹#›</a:t>
            </a:fld>
            <a:endParaRPr lang="en-GB"/>
          </a:p>
        </p:txBody>
      </p:sp>
    </p:spTree>
    <p:extLst>
      <p:ext uri="{BB962C8B-B14F-4D97-AF65-F5344CB8AC3E}">
        <p14:creationId xmlns:p14="http://schemas.microsoft.com/office/powerpoint/2010/main" val="32188137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Layout" Target="../diagrams/layout1.xml"/><Relationship Id="rId7" Type="http://schemas.openxmlformats.org/officeDocument/2006/relationships/image" Target="../media/image13.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5.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17.jpeg"/><Relationship Id="rId7" Type="http://schemas.openxmlformats.org/officeDocument/2006/relationships/diagramLayout" Target="../diagrams/layout3.xm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diagramData" Target="../diagrams/data3.xml"/><Relationship Id="rId5" Type="http://schemas.openxmlformats.org/officeDocument/2006/relationships/image" Target="../media/image19.jpeg"/><Relationship Id="rId10" Type="http://schemas.microsoft.com/office/2007/relationships/diagramDrawing" Target="../diagrams/drawing3.xml"/><Relationship Id="rId4" Type="http://schemas.openxmlformats.org/officeDocument/2006/relationships/image" Target="../media/image18.jpeg"/><Relationship Id="rId9" Type="http://schemas.openxmlformats.org/officeDocument/2006/relationships/diagramColors" Target="../diagrams/colors3.xml"/></Relationships>
</file>

<file path=ppt/slides/_rels/slide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8.jpeg"/><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jpeg"/></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30.jpeg"/><Relationship Id="rId7" Type="http://schemas.openxmlformats.org/officeDocument/2006/relationships/image" Target="../media/image32.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31.png"/><Relationship Id="rId11" Type="http://schemas.openxmlformats.org/officeDocument/2006/relationships/image" Target="../media/image36.png"/><Relationship Id="rId5" Type="http://schemas.openxmlformats.org/officeDocument/2006/relationships/hyperlink" Target="mailto:hwb@uwtsd.ac.uk" TargetMode="External"/><Relationship Id="rId10" Type="http://schemas.openxmlformats.org/officeDocument/2006/relationships/image" Target="../media/image35.jpeg"/><Relationship Id="rId4" Type="http://schemas.openxmlformats.org/officeDocument/2006/relationships/hyperlink" Target="mailto:r.lloyd@uwtsd.ac.uk" TargetMode="External"/><Relationship Id="rId9" Type="http://schemas.openxmlformats.org/officeDocument/2006/relationships/image" Target="../media/image34.jpeg"/></Relationships>
</file>

<file path=ppt/slides/_rels/slide1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3.jpeg"/><Relationship Id="rId7" Type="http://schemas.openxmlformats.org/officeDocument/2006/relationships/diagramColors" Target="../diagrams/colors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6.xml.rels><?xml version="1.0" encoding="UTF-8" standalone="yes"?>
<Relationships xmlns="http://schemas.openxmlformats.org/package/2006/relationships"><Relationship Id="rId3" Type="http://schemas.openxmlformats.org/officeDocument/2006/relationships/hyperlink" Target="https://www.google.co.uk/search?q=what+is+a+criminal+investigastion&amp;sca_esv=251b1afa33144db8&amp;biw=1872&amp;bih=932&amp;tbm=vid&amp;sxsrf=ACQVn0_loTxwxrn36pMg59cxfSezVwegEw%3A1706613946529&amp;ei=uty4ZeD4H5a7hbIPjemKiA0&amp;ved=0ahUKEwjgvbSwgIWEAxWWXUEAHY20AtEQ4dUDCA0&amp;uact=5&amp;oq=what+is+a+criminal+investigastion&amp;gs_lp=Eg1nd3Mtd2l6LXZpZGVvIiF3aGF0IGlzIGEgY3JpbWluYWwgaW52ZXN0aWdhc3Rpb25I4ElQAFjIR3ABeACQAQGYAYUDoAH7G6oBCTIxLjExLjEuMbgBA8gBAPgBAcICBBAjGCfCAgoQABiABBiKBRhDwgIFEAAYgATCAg4QABiABBiKBRixAxiDAcICCxAAGIAEGLEDGIMBwgIIEAAYgAQYsQPCAgsQABiABBiKBRixA8ICCxAAGIAEGIoFGIYDwgIHEAAYgAQYCsICCBAAGIAEGKIE&amp;sclient=gws-wiz-video#fpstate=ive&amp;vld=cid:52cb78c7,vid:W_5yU-xK-Lw,st:0" TargetMode="External"/><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gov.uk/guidance/police-and-criminal-evidence-act-1984-pace-codes-of-practice" TargetMode="External"/><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hyperlink" Target="https://www.gov.uk/guidance/police-and-criminal-evidence-act-1984-pace-codes-of-practice"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41.jpe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42.png"/><Relationship Id="rId7" Type="http://schemas.openxmlformats.org/officeDocument/2006/relationships/diagramColors" Target="../diagrams/colors6.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22.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45.jpeg"/><Relationship Id="rId7" Type="http://schemas.openxmlformats.org/officeDocument/2006/relationships/diagramColors" Target="../diagrams/colors8.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2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48.jpeg"/><Relationship Id="rId4" Type="http://schemas.openxmlformats.org/officeDocument/2006/relationships/image" Target="../media/image47.svg"/></Relationships>
</file>

<file path=ppt/slides/_rels/slide2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2.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diagramLayout" Target="../diagrams/layout11.xml"/><Relationship Id="rId7" Type="http://schemas.openxmlformats.org/officeDocument/2006/relationships/image" Target="../media/image53.png"/><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6.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5" name="Rectangle 1034">
            <a:extLst>
              <a:ext uri="{FF2B5EF4-FFF2-40B4-BE49-F238E27FC236}">
                <a16:creationId xmlns:a16="http://schemas.microsoft.com/office/drawing/2014/main" id="{E6659C6F-A29D-4D83-86DA-5B0289733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t's time to stop defending the police and acknowledge the truth: our  policing system is broken">
            <a:extLst>
              <a:ext uri="{FF2B5EF4-FFF2-40B4-BE49-F238E27FC236}">
                <a16:creationId xmlns:a16="http://schemas.microsoft.com/office/drawing/2014/main" id="{D85594FF-2664-C264-6649-D07718E1770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267" r="21534" b="1"/>
          <a:stretch/>
        </p:blipFill>
        <p:spPr bwMode="auto">
          <a:xfrm>
            <a:off x="4472902" y="18"/>
            <a:ext cx="4049486" cy="368138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olice evidence bags for ensuring that evidential items remain  uncontaminated - License, download or print for £37.20 | Photos | Picfair">
            <a:extLst>
              <a:ext uri="{FF2B5EF4-FFF2-40B4-BE49-F238E27FC236}">
                <a16:creationId xmlns:a16="http://schemas.microsoft.com/office/drawing/2014/main" id="{A576A249-A428-B5F5-3035-E7843FA4829A}"/>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320" r="1" b="1"/>
          <a:stretch/>
        </p:blipFill>
        <p:spPr bwMode="auto">
          <a:xfrm>
            <a:off x="8522390" y="-7"/>
            <a:ext cx="3669610"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ow To Conduct A Quality Internal Investigation">
            <a:extLst>
              <a:ext uri="{FF2B5EF4-FFF2-40B4-BE49-F238E27FC236}">
                <a16:creationId xmlns:a16="http://schemas.microsoft.com/office/drawing/2014/main" id="{5F2FF93B-BF30-EAA1-A60A-2112434AADE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 b="38158"/>
          <a:stretch/>
        </p:blipFill>
        <p:spPr bwMode="auto">
          <a:xfrm>
            <a:off x="4472902" y="3681405"/>
            <a:ext cx="7719098" cy="3176595"/>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3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D96340-A384-437C-8AC8-BAC06CE8E223}"/>
              </a:ext>
            </a:extLst>
          </p:cNvPr>
          <p:cNvSpPr>
            <a:spLocks noGrp="1"/>
          </p:cNvSpPr>
          <p:nvPr>
            <p:ph type="ctrTitle"/>
          </p:nvPr>
        </p:nvSpPr>
        <p:spPr>
          <a:xfrm>
            <a:off x="838200" y="1115219"/>
            <a:ext cx="5395912" cy="2387600"/>
          </a:xfrm>
        </p:spPr>
        <p:txBody>
          <a:bodyPr>
            <a:normAutofit fontScale="90000"/>
          </a:bodyPr>
          <a:lstStyle/>
          <a:p>
            <a:pPr algn="l"/>
            <a:r>
              <a:rPr lang="en-US" sz="5000" dirty="0">
                <a:solidFill>
                  <a:schemeClr val="bg1"/>
                </a:solidFill>
              </a:rPr>
              <a:t>BMLC600 </a:t>
            </a:r>
            <a:br>
              <a:rPr lang="en-US" sz="5000" dirty="0">
                <a:solidFill>
                  <a:schemeClr val="bg1"/>
                </a:solidFill>
              </a:rPr>
            </a:br>
            <a:r>
              <a:rPr lang="en-US" sz="5000" dirty="0">
                <a:solidFill>
                  <a:schemeClr val="bg1"/>
                </a:solidFill>
              </a:rPr>
              <a:t>Conducting Police Investigations 30.9.25</a:t>
            </a:r>
          </a:p>
        </p:txBody>
      </p:sp>
      <p:sp>
        <p:nvSpPr>
          <p:cNvPr id="3" name="Subtitle 2">
            <a:extLst>
              <a:ext uri="{FF2B5EF4-FFF2-40B4-BE49-F238E27FC236}">
                <a16:creationId xmlns:a16="http://schemas.microsoft.com/office/drawing/2014/main" id="{9112404C-3D32-2206-D69E-CF3D3E770A48}"/>
              </a:ext>
            </a:extLst>
          </p:cNvPr>
          <p:cNvSpPr>
            <a:spLocks noGrp="1"/>
          </p:cNvSpPr>
          <p:nvPr>
            <p:ph type="subTitle" idx="1"/>
          </p:nvPr>
        </p:nvSpPr>
        <p:spPr>
          <a:xfrm>
            <a:off x="838200" y="3902075"/>
            <a:ext cx="5395912" cy="1655762"/>
          </a:xfrm>
        </p:spPr>
        <p:txBody>
          <a:bodyPr>
            <a:normAutofit/>
          </a:bodyPr>
          <a:lstStyle/>
          <a:p>
            <a:pPr algn="l"/>
            <a:endParaRPr lang="en-US" sz="2000" dirty="0">
              <a:solidFill>
                <a:schemeClr val="bg1"/>
              </a:solidFill>
            </a:endParaRPr>
          </a:p>
          <a:p>
            <a:pPr algn="l"/>
            <a:r>
              <a:rPr lang="en-US" sz="2000" dirty="0">
                <a:solidFill>
                  <a:schemeClr val="bg1"/>
                </a:solidFill>
              </a:rPr>
              <a:t>Melanie Thomas</a:t>
            </a:r>
          </a:p>
          <a:p>
            <a:pPr algn="l"/>
            <a:r>
              <a:rPr lang="en-US" sz="2000" dirty="0">
                <a:solidFill>
                  <a:schemeClr val="bg1"/>
                </a:solidFill>
              </a:rPr>
              <a:t>M.Thomas1@uwtsd.ac.uk</a:t>
            </a:r>
          </a:p>
          <a:p>
            <a:pPr algn="l"/>
            <a:endParaRPr lang="en-US" sz="2000" dirty="0">
              <a:solidFill>
                <a:schemeClr val="bg1"/>
              </a:solidFill>
            </a:endParaRPr>
          </a:p>
          <a:p>
            <a:pPr algn="l"/>
            <a:endParaRPr lang="en-US" sz="2000" dirty="0">
              <a:solidFill>
                <a:schemeClr val="bg1"/>
              </a:solidFill>
            </a:endParaRPr>
          </a:p>
          <a:p>
            <a:pPr algn="l"/>
            <a:endParaRPr lang="en-US" sz="2000" dirty="0">
              <a:solidFill>
                <a:schemeClr val="bg1"/>
              </a:solidFill>
            </a:endParaRPr>
          </a:p>
        </p:txBody>
      </p:sp>
      <p:cxnSp>
        <p:nvCxnSpPr>
          <p:cNvPr id="1039" name="Straight Connector 1038">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99405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45ECA-0952-930E-1951-1813D1785BFD}"/>
              </a:ext>
            </a:extLst>
          </p:cNvPr>
          <p:cNvSpPr>
            <a:spLocks noGrp="1"/>
          </p:cNvSpPr>
          <p:nvPr>
            <p:ph type="title"/>
          </p:nvPr>
        </p:nvSpPr>
        <p:spPr/>
        <p:txBody>
          <a:bodyPr/>
          <a:lstStyle/>
          <a:p>
            <a:r>
              <a:rPr lang="en-GB" b="1" dirty="0">
                <a:solidFill>
                  <a:srgbClr val="FF0000"/>
                </a:solidFill>
              </a:rPr>
              <a:t>Warning!</a:t>
            </a:r>
          </a:p>
        </p:txBody>
      </p:sp>
      <p:sp>
        <p:nvSpPr>
          <p:cNvPr id="3" name="Content Placeholder 2">
            <a:extLst>
              <a:ext uri="{FF2B5EF4-FFF2-40B4-BE49-F238E27FC236}">
                <a16:creationId xmlns:a16="http://schemas.microsoft.com/office/drawing/2014/main" id="{783E4020-4435-6A6E-5986-0E140BBB01F0}"/>
              </a:ext>
            </a:extLst>
          </p:cNvPr>
          <p:cNvSpPr>
            <a:spLocks noGrp="1"/>
          </p:cNvSpPr>
          <p:nvPr>
            <p:ph idx="1"/>
          </p:nvPr>
        </p:nvSpPr>
        <p:spPr>
          <a:xfrm>
            <a:off x="787400" y="2073275"/>
            <a:ext cx="10515600" cy="4351338"/>
          </a:xfrm>
        </p:spPr>
        <p:txBody>
          <a:bodyPr/>
          <a:lstStyle/>
          <a:p>
            <a:pPr marL="0" indent="0">
              <a:buNone/>
            </a:pPr>
            <a:r>
              <a:rPr lang="en-GB" dirty="0"/>
              <a:t> The module will include some sensitive content.</a:t>
            </a:r>
          </a:p>
          <a:p>
            <a:endParaRPr lang="en-GB" dirty="0"/>
          </a:p>
        </p:txBody>
      </p:sp>
      <p:pic>
        <p:nvPicPr>
          <p:cNvPr id="1026" name="Picture 2" descr="Premium Vector | Sensitive content crossed eye on blur background. censured  photo or video warning illustration.">
            <a:extLst>
              <a:ext uri="{FF2B5EF4-FFF2-40B4-BE49-F238E27FC236}">
                <a16:creationId xmlns:a16="http://schemas.microsoft.com/office/drawing/2014/main" id="{2BE28F7F-70B5-C162-1987-3F16D1C008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24984" y="3049673"/>
            <a:ext cx="2811673" cy="28116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57703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99434-ED67-1640-8867-FDBA2AD2C024}"/>
              </a:ext>
            </a:extLst>
          </p:cNvPr>
          <p:cNvSpPr>
            <a:spLocks noGrp="1"/>
          </p:cNvSpPr>
          <p:nvPr>
            <p:ph type="title"/>
          </p:nvPr>
        </p:nvSpPr>
        <p:spPr>
          <a:xfrm>
            <a:off x="7742831" y="681037"/>
            <a:ext cx="3738779" cy="1788811"/>
          </a:xfrm>
        </p:spPr>
        <p:txBody>
          <a:bodyPr vert="horz" lIns="91440" tIns="45720" rIns="91440" bIns="45720" rtlCol="0" anchor="ctr">
            <a:normAutofit/>
          </a:bodyPr>
          <a:lstStyle/>
          <a:p>
            <a:pPr algn="ctr"/>
            <a:r>
              <a:rPr lang="en-US" sz="4000" b="1" u="sng" dirty="0"/>
              <a:t>Contact Time </a:t>
            </a:r>
          </a:p>
        </p:txBody>
      </p:sp>
      <p:sp>
        <p:nvSpPr>
          <p:cNvPr id="4" name="TextBox 3">
            <a:extLst>
              <a:ext uri="{FF2B5EF4-FFF2-40B4-BE49-F238E27FC236}">
                <a16:creationId xmlns:a16="http://schemas.microsoft.com/office/drawing/2014/main" id="{2AC77B0F-1285-2AE7-C0D6-4D06C30D5A87}"/>
              </a:ext>
            </a:extLst>
          </p:cNvPr>
          <p:cNvSpPr txBox="1"/>
          <p:nvPr/>
        </p:nvSpPr>
        <p:spPr>
          <a:xfrm>
            <a:off x="7742831" y="2630161"/>
            <a:ext cx="3738780" cy="3546801"/>
          </a:xfrm>
          <a:prstGeom prst="rect">
            <a:avLst/>
          </a:prstGeom>
        </p:spPr>
        <p:txBody>
          <a:bodyPr vert="horz" lIns="91440" tIns="45720" rIns="91440" bIns="45720" rtlCol="0">
            <a:normAutofit lnSpcReduction="10000"/>
          </a:bodyPr>
          <a:lstStyle/>
          <a:p>
            <a:pPr algn="ctr">
              <a:lnSpc>
                <a:spcPct val="90000"/>
              </a:lnSpc>
              <a:spcAft>
                <a:spcPts val="600"/>
              </a:spcAft>
            </a:pPr>
            <a:br>
              <a:rPr lang="en-US" sz="3200" dirty="0"/>
            </a:br>
            <a:br>
              <a:rPr lang="en-US" sz="3200" dirty="0"/>
            </a:br>
            <a:r>
              <a:rPr lang="en-US" sz="3200" dirty="0"/>
              <a:t>Face to Face every:</a:t>
            </a:r>
          </a:p>
          <a:p>
            <a:pPr algn="ctr">
              <a:lnSpc>
                <a:spcPct val="90000"/>
              </a:lnSpc>
              <a:spcAft>
                <a:spcPts val="600"/>
              </a:spcAft>
            </a:pPr>
            <a:endParaRPr lang="en-US" sz="3200" dirty="0"/>
          </a:p>
          <a:p>
            <a:pPr algn="ctr">
              <a:lnSpc>
                <a:spcPct val="90000"/>
              </a:lnSpc>
              <a:spcAft>
                <a:spcPts val="600"/>
              </a:spcAft>
            </a:pPr>
            <a:r>
              <a:rPr lang="en-US" sz="3200" dirty="0"/>
              <a:t>Tuesday 0900hrs – 1300hrs</a:t>
            </a:r>
          </a:p>
          <a:p>
            <a:pPr algn="ctr">
              <a:lnSpc>
                <a:spcPct val="90000"/>
              </a:lnSpc>
              <a:spcAft>
                <a:spcPts val="600"/>
              </a:spcAft>
            </a:pPr>
            <a:r>
              <a:rPr lang="en-US" sz="3200" dirty="0"/>
              <a:t>Dylan Thomas Centre</a:t>
            </a:r>
          </a:p>
        </p:txBody>
      </p:sp>
      <p:pic>
        <p:nvPicPr>
          <p:cNvPr id="4098" name="Picture 2" descr="University of Wales Trinity Saint David - IDNS">
            <a:extLst>
              <a:ext uri="{FF2B5EF4-FFF2-40B4-BE49-F238E27FC236}">
                <a16:creationId xmlns:a16="http://schemas.microsoft.com/office/drawing/2014/main" id="{7BE7D0F4-27DD-6B47-84D7-E08340D7AEF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900" r="13687" b="2"/>
          <a:stretch/>
        </p:blipFill>
        <p:spPr bwMode="auto">
          <a:xfrm>
            <a:off x="479278" y="484633"/>
            <a:ext cx="6542215" cy="58887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4972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Magnifying glass and question mark">
            <a:extLst>
              <a:ext uri="{FF2B5EF4-FFF2-40B4-BE49-F238E27FC236}">
                <a16:creationId xmlns:a16="http://schemas.microsoft.com/office/drawing/2014/main" id="{C1508377-CA7D-1741-A08C-DBBC66A5AC30}"/>
              </a:ext>
            </a:extLst>
          </p:cNvPr>
          <p:cNvPicPr>
            <a:picLocks noChangeAspect="1"/>
          </p:cNvPicPr>
          <p:nvPr/>
        </p:nvPicPr>
        <p:blipFill rotWithShape="1">
          <a:blip r:embed="rId2"/>
          <a:srcRect l="5687" t="9091" r="22513"/>
          <a:stretch/>
        </p:blipFill>
        <p:spPr>
          <a:xfrm>
            <a:off x="2562726" y="0"/>
            <a:ext cx="9629274" cy="6857999"/>
          </a:xfrm>
          <a:prstGeom prst="rect">
            <a:avLst/>
          </a:prstGeom>
        </p:spPr>
      </p:pic>
      <p:sp>
        <p:nvSpPr>
          <p:cNvPr id="2" name="Title 1">
            <a:extLst>
              <a:ext uri="{FF2B5EF4-FFF2-40B4-BE49-F238E27FC236}">
                <a16:creationId xmlns:a16="http://schemas.microsoft.com/office/drawing/2014/main" id="{88A7C3B2-E682-1E02-99CB-53F3D1D52D59}"/>
              </a:ext>
            </a:extLst>
          </p:cNvPr>
          <p:cNvSpPr>
            <a:spLocks noGrp="1"/>
          </p:cNvSpPr>
          <p:nvPr>
            <p:ph type="title"/>
          </p:nvPr>
        </p:nvSpPr>
        <p:spPr>
          <a:xfrm>
            <a:off x="804672" y="342006"/>
            <a:ext cx="3879232" cy="2248122"/>
          </a:xfrm>
          <a:solidFill>
            <a:schemeClr val="bg1"/>
          </a:solidFill>
        </p:spPr>
        <p:txBody>
          <a:bodyPr vert="horz" lIns="91440" tIns="45720" rIns="91440" bIns="45720" rtlCol="0" anchor="b">
            <a:normAutofit/>
          </a:bodyPr>
          <a:lstStyle/>
          <a:p>
            <a:r>
              <a:rPr lang="en-US" sz="4600" dirty="0"/>
              <a:t>Needs…</a:t>
            </a:r>
            <a:br>
              <a:rPr lang="en-US" sz="4600" dirty="0"/>
            </a:br>
            <a:r>
              <a:rPr lang="en-US" sz="4600" dirty="0"/>
              <a:t>Concerns…</a:t>
            </a:r>
            <a:br>
              <a:rPr lang="en-US" sz="4600" dirty="0"/>
            </a:br>
            <a:r>
              <a:rPr lang="en-US" sz="4600" dirty="0"/>
              <a:t>Expectations….</a:t>
            </a:r>
          </a:p>
        </p:txBody>
      </p:sp>
    </p:spTree>
    <p:extLst>
      <p:ext uri="{BB962C8B-B14F-4D97-AF65-F5344CB8AC3E}">
        <p14:creationId xmlns:p14="http://schemas.microsoft.com/office/powerpoint/2010/main" val="979811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F9E35A2-07D0-7259-39EB-856AF481A250}"/>
              </a:ext>
            </a:extLst>
          </p:cNvPr>
          <p:cNvPicPr>
            <a:picLocks noGrp="1" noChangeAspect="1"/>
          </p:cNvPicPr>
          <p:nvPr>
            <p:ph idx="1"/>
          </p:nvPr>
        </p:nvPicPr>
        <p:blipFill>
          <a:blip r:embed="rId2"/>
          <a:stretch>
            <a:fillRect/>
          </a:stretch>
        </p:blipFill>
        <p:spPr>
          <a:xfrm>
            <a:off x="1140032" y="736270"/>
            <a:ext cx="9939646" cy="5355772"/>
          </a:xfrm>
        </p:spPr>
      </p:pic>
    </p:spTree>
    <p:extLst>
      <p:ext uri="{BB962C8B-B14F-4D97-AF65-F5344CB8AC3E}">
        <p14:creationId xmlns:p14="http://schemas.microsoft.com/office/powerpoint/2010/main" val="37206273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CBE9F69-9CEB-79CC-C53A-EFB560D64F5C}"/>
              </a:ext>
            </a:extLst>
          </p:cNvPr>
          <p:cNvPicPr>
            <a:picLocks noGrp="1" noChangeAspect="1"/>
          </p:cNvPicPr>
          <p:nvPr>
            <p:ph idx="1"/>
          </p:nvPr>
        </p:nvPicPr>
        <p:blipFill>
          <a:blip r:embed="rId2"/>
          <a:stretch>
            <a:fillRect/>
          </a:stretch>
        </p:blipFill>
        <p:spPr>
          <a:xfrm>
            <a:off x="3472529" y="0"/>
            <a:ext cx="5246941" cy="6858000"/>
          </a:xfrm>
        </p:spPr>
      </p:pic>
    </p:spTree>
    <p:extLst>
      <p:ext uri="{BB962C8B-B14F-4D97-AF65-F5344CB8AC3E}">
        <p14:creationId xmlns:p14="http://schemas.microsoft.com/office/powerpoint/2010/main" val="2857147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TextBox 7">
            <a:extLst>
              <a:ext uri="{FF2B5EF4-FFF2-40B4-BE49-F238E27FC236}">
                <a16:creationId xmlns:a16="http://schemas.microsoft.com/office/drawing/2014/main" id="{3DE4E545-E6D5-EE46-43B8-67951887C488}"/>
              </a:ext>
            </a:extLst>
          </p:cNvPr>
          <p:cNvGraphicFramePr/>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4" name="Picture 2" descr="Why is it taking the police longer to investigate crime? | Crest Advisory">
            <a:extLst>
              <a:ext uri="{FF2B5EF4-FFF2-40B4-BE49-F238E27FC236}">
                <a16:creationId xmlns:a16="http://schemas.microsoft.com/office/drawing/2014/main" id="{3F641AD4-5A35-537F-2844-5601BAE0966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12143" y="3429000"/>
            <a:ext cx="4038600" cy="20193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riminal Defence Solicitors in London – Sterling Law">
            <a:extLst>
              <a:ext uri="{FF2B5EF4-FFF2-40B4-BE49-F238E27FC236}">
                <a16:creationId xmlns:a16="http://schemas.microsoft.com/office/drawing/2014/main" id="{3FC86BAA-87D5-094D-C3AB-74923C8F24B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37543" y="850296"/>
            <a:ext cx="3987800" cy="203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98885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E7D6E-B86F-9180-90BB-C34F532BB434}"/>
              </a:ext>
            </a:extLst>
          </p:cNvPr>
          <p:cNvSpPr>
            <a:spLocks noGrp="1"/>
          </p:cNvSpPr>
          <p:nvPr>
            <p:ph type="title"/>
          </p:nvPr>
        </p:nvSpPr>
        <p:spPr>
          <a:xfrm>
            <a:off x="630936" y="639520"/>
            <a:ext cx="3429000" cy="1719072"/>
          </a:xfrm>
        </p:spPr>
        <p:txBody>
          <a:bodyPr anchor="b">
            <a:normAutofit fontScale="90000"/>
          </a:bodyPr>
          <a:lstStyle/>
          <a:p>
            <a:pPr algn="ctr"/>
            <a:r>
              <a:rPr lang="en-GB" sz="3400" b="1" dirty="0">
                <a:latin typeface="-apple-system"/>
              </a:rPr>
              <a:t>M</a:t>
            </a:r>
            <a:r>
              <a:rPr lang="en-GB" sz="3400" b="1" i="0" dirty="0">
                <a:effectLst/>
                <a:latin typeface="-apple-system"/>
              </a:rPr>
              <a:t>odule </a:t>
            </a:r>
            <a:br>
              <a:rPr lang="en-GB" sz="3400" b="1" i="0" dirty="0">
                <a:effectLst/>
                <a:latin typeface="-apple-system"/>
              </a:rPr>
            </a:br>
            <a:r>
              <a:rPr lang="en-GB" sz="3400" b="1" i="0" dirty="0">
                <a:effectLst/>
                <a:latin typeface="-apple-system"/>
              </a:rPr>
              <a:t>Learning </a:t>
            </a:r>
            <a:r>
              <a:rPr lang="en-GB" sz="3400" b="1" dirty="0">
                <a:latin typeface="-apple-system"/>
              </a:rPr>
              <a:t>O</a:t>
            </a:r>
            <a:r>
              <a:rPr lang="en-GB" sz="3400" b="1" i="0" dirty="0">
                <a:effectLst/>
                <a:latin typeface="-apple-system"/>
              </a:rPr>
              <a:t>utcomes</a:t>
            </a:r>
            <a:br>
              <a:rPr lang="en-GB" sz="3400" b="0" i="0" dirty="0">
                <a:effectLst/>
                <a:latin typeface="-apple-system"/>
              </a:rPr>
            </a:br>
            <a:endParaRPr lang="en-US" sz="3400" dirty="0"/>
          </a:p>
        </p:txBody>
      </p:sp>
      <p:graphicFrame>
        <p:nvGraphicFramePr>
          <p:cNvPr id="6" name="Content Placeholder 3">
            <a:extLst>
              <a:ext uri="{FF2B5EF4-FFF2-40B4-BE49-F238E27FC236}">
                <a16:creationId xmlns:a16="http://schemas.microsoft.com/office/drawing/2014/main" id="{CC95E4B8-FF04-E8C1-7AF3-DD813DD80B6A}"/>
              </a:ext>
            </a:extLst>
          </p:cNvPr>
          <p:cNvGraphicFramePr>
            <a:graphicFrameLocks noGrp="1"/>
          </p:cNvGraphicFramePr>
          <p:nvPr>
            <p:ph idx="1"/>
            <p:extLst>
              <p:ext uri="{D42A27DB-BD31-4B8C-83A1-F6EECF244321}">
                <p14:modId xmlns:p14="http://schemas.microsoft.com/office/powerpoint/2010/main" val="709524087"/>
              </p:ext>
            </p:extLst>
          </p:nvPr>
        </p:nvGraphicFramePr>
        <p:xfrm>
          <a:off x="6614729" y="430879"/>
          <a:ext cx="5255846" cy="6028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descr="Top 20 investigation tips">
            <a:extLst>
              <a:ext uri="{FF2B5EF4-FFF2-40B4-BE49-F238E27FC236}">
                <a16:creationId xmlns:a16="http://schemas.microsoft.com/office/drawing/2014/main" id="{16397305-2F35-11A9-6AD5-CF907F5D642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3649" y="3473414"/>
            <a:ext cx="2949243" cy="19625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99662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BD193-E777-C44A-8A24-FBA98B2EBFB6}"/>
              </a:ext>
            </a:extLst>
          </p:cNvPr>
          <p:cNvSpPr>
            <a:spLocks noGrp="1"/>
          </p:cNvSpPr>
          <p:nvPr>
            <p:ph type="title"/>
          </p:nvPr>
        </p:nvSpPr>
        <p:spPr>
          <a:xfrm>
            <a:off x="7543801" y="432877"/>
            <a:ext cx="3988536" cy="1642533"/>
          </a:xfrm>
        </p:spPr>
        <p:txBody>
          <a:bodyPr anchor="b">
            <a:normAutofit fontScale="90000"/>
          </a:bodyPr>
          <a:lstStyle/>
          <a:p>
            <a:pPr algn="ctr"/>
            <a:r>
              <a:rPr lang="en-GB" sz="3800" b="1" u="sng" dirty="0"/>
              <a:t>How is this module assessed? </a:t>
            </a:r>
          </a:p>
        </p:txBody>
      </p:sp>
      <p:pic>
        <p:nvPicPr>
          <p:cNvPr id="6148" name="Picture 4" descr="School Exam Test Results Vector Illustration Student in Suit Holding  Examination Quiz Paper Form Symbol, Flat Icon, Testing Success Sign Stock  Vector | Adobe Stock">
            <a:extLst>
              <a:ext uri="{FF2B5EF4-FFF2-40B4-BE49-F238E27FC236}">
                <a16:creationId xmlns:a16="http://schemas.microsoft.com/office/drawing/2014/main" id="{58BC96C4-FA83-814C-B57D-5C7EDD5859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979" r="1430" b="2"/>
          <a:stretch/>
        </p:blipFill>
        <p:spPr bwMode="auto">
          <a:xfrm>
            <a:off x="-7" y="10"/>
            <a:ext cx="3919476" cy="4143497"/>
          </a:xfrm>
          <a:custGeom>
            <a:avLst/>
            <a:gdLst/>
            <a:ahLst/>
            <a:cxnLst/>
            <a:rect l="l" t="t" r="r" b="b"/>
            <a:pathLst>
              <a:path w="3919476" h="4143507">
                <a:moveTo>
                  <a:pt x="0" y="0"/>
                </a:moveTo>
                <a:lnTo>
                  <a:pt x="3903116" y="0"/>
                </a:lnTo>
                <a:lnTo>
                  <a:pt x="3899307" y="150213"/>
                </a:lnTo>
                <a:cubicBezTo>
                  <a:pt x="3899870" y="322276"/>
                  <a:pt x="3912280" y="494071"/>
                  <a:pt x="3910163" y="665222"/>
                </a:cubicBezTo>
                <a:cubicBezTo>
                  <a:pt x="3909034" y="760465"/>
                  <a:pt x="3887866" y="855454"/>
                  <a:pt x="3891817" y="950951"/>
                </a:cubicBezTo>
                <a:cubicBezTo>
                  <a:pt x="3903389" y="1240363"/>
                  <a:pt x="3899579" y="1529902"/>
                  <a:pt x="3914679" y="1819187"/>
                </a:cubicBezTo>
                <a:cubicBezTo>
                  <a:pt x="3924446" y="1960184"/>
                  <a:pt x="3919293" y="2101691"/>
                  <a:pt x="3899297" y="2241812"/>
                </a:cubicBezTo>
                <a:cubicBezTo>
                  <a:pt x="3882644" y="2346833"/>
                  <a:pt x="3892946" y="2452744"/>
                  <a:pt x="3900002" y="2558273"/>
                </a:cubicBezTo>
                <a:cubicBezTo>
                  <a:pt x="3908611" y="2686026"/>
                  <a:pt x="3913268" y="2813652"/>
                  <a:pt x="3899155" y="2941659"/>
                </a:cubicBezTo>
                <a:cubicBezTo>
                  <a:pt x="3888995" y="3032710"/>
                  <a:pt x="3898449" y="3124270"/>
                  <a:pt x="3904095" y="3215577"/>
                </a:cubicBezTo>
                <a:cubicBezTo>
                  <a:pt x="3911433" y="3310871"/>
                  <a:pt x="3911433" y="3406520"/>
                  <a:pt x="3904095" y="3501814"/>
                </a:cubicBezTo>
                <a:cubicBezTo>
                  <a:pt x="3896728" y="3588930"/>
                  <a:pt x="3898478" y="3676464"/>
                  <a:pt x="3909317" y="3763288"/>
                </a:cubicBezTo>
                <a:cubicBezTo>
                  <a:pt x="3921171" y="3864881"/>
                  <a:pt x="3911998" y="3966473"/>
                  <a:pt x="3903389" y="4068066"/>
                </a:cubicBezTo>
                <a:lnTo>
                  <a:pt x="3899890" y="4129496"/>
                </a:lnTo>
                <a:lnTo>
                  <a:pt x="3856837" y="4131079"/>
                </a:lnTo>
                <a:cubicBezTo>
                  <a:pt x="3690565" y="4131562"/>
                  <a:pt x="3524292" y="4118803"/>
                  <a:pt x="3358020" y="4125635"/>
                </a:cubicBezTo>
                <a:cubicBezTo>
                  <a:pt x="3138339" y="4134610"/>
                  <a:pt x="2918661" y="4144924"/>
                  <a:pt x="2699106" y="4130457"/>
                </a:cubicBezTo>
                <a:cubicBezTo>
                  <a:pt x="2548620" y="4120546"/>
                  <a:pt x="2397378" y="4107552"/>
                  <a:pt x="2246135" y="4111571"/>
                </a:cubicBezTo>
                <a:cubicBezTo>
                  <a:pt x="2090859" y="4115857"/>
                  <a:pt x="1936213" y="4129921"/>
                  <a:pt x="1781316" y="4140235"/>
                </a:cubicBezTo>
                <a:cubicBezTo>
                  <a:pt x="1667682" y="4147695"/>
                  <a:pt x="1553608" y="4142392"/>
                  <a:pt x="1441020" y="4124430"/>
                </a:cubicBezTo>
                <a:cubicBezTo>
                  <a:pt x="1360735" y="4111704"/>
                  <a:pt x="1279946" y="4117196"/>
                  <a:pt x="1199535" y="4121751"/>
                </a:cubicBezTo>
                <a:cubicBezTo>
                  <a:pt x="1054343" y="4130324"/>
                  <a:pt x="909653" y="4143718"/>
                  <a:pt x="764462" y="4130324"/>
                </a:cubicBezTo>
                <a:cubicBezTo>
                  <a:pt x="634770" y="4118267"/>
                  <a:pt x="503820" y="4108490"/>
                  <a:pt x="375137" y="4118267"/>
                </a:cubicBezTo>
                <a:cubicBezTo>
                  <a:pt x="278626" y="4125601"/>
                  <a:pt x="182043" y="4132935"/>
                  <a:pt x="85336" y="4130493"/>
                </a:cubicBezTo>
                <a:lnTo>
                  <a:pt x="0" y="4125145"/>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Home - Essay writing - LibGuides at University of Reading">
            <a:extLst>
              <a:ext uri="{FF2B5EF4-FFF2-40B4-BE49-F238E27FC236}">
                <a16:creationId xmlns:a16="http://schemas.microsoft.com/office/drawing/2014/main" id="{35F548FC-F688-1EAE-7ACC-77C32E12D32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923" r="2" b="9317"/>
          <a:stretch/>
        </p:blipFill>
        <p:spPr bwMode="auto">
          <a:xfrm>
            <a:off x="4115400" y="10"/>
            <a:ext cx="3058323" cy="3597029"/>
          </a:xfrm>
          <a:custGeom>
            <a:avLst/>
            <a:gdLst/>
            <a:ahLst/>
            <a:cxnLst/>
            <a:rect l="l" t="t" r="r" b="b"/>
            <a:pathLst>
              <a:path w="3058323" h="3597039">
                <a:moveTo>
                  <a:pt x="15411" y="0"/>
                </a:moveTo>
                <a:lnTo>
                  <a:pt x="3031762" y="0"/>
                </a:lnTo>
                <a:lnTo>
                  <a:pt x="3046461" y="132146"/>
                </a:lnTo>
                <a:cubicBezTo>
                  <a:pt x="3048338" y="180004"/>
                  <a:pt x="3046791" y="227996"/>
                  <a:pt x="3041802" y="275754"/>
                </a:cubicBezTo>
                <a:cubicBezTo>
                  <a:pt x="3027897" y="401800"/>
                  <a:pt x="3049074" y="530780"/>
                  <a:pt x="3008505" y="654529"/>
                </a:cubicBezTo>
                <a:cubicBezTo>
                  <a:pt x="3005571" y="667491"/>
                  <a:pt x="3004614" y="680823"/>
                  <a:pt x="3005698" y="694078"/>
                </a:cubicBezTo>
                <a:cubicBezTo>
                  <a:pt x="3005188" y="761821"/>
                  <a:pt x="3019349" y="827651"/>
                  <a:pt x="3033127" y="893608"/>
                </a:cubicBezTo>
                <a:cubicBezTo>
                  <a:pt x="3048309" y="966327"/>
                  <a:pt x="3067190" y="1038663"/>
                  <a:pt x="3044226" y="1113933"/>
                </a:cubicBezTo>
                <a:cubicBezTo>
                  <a:pt x="3037911" y="1137802"/>
                  <a:pt x="3037911" y="1162909"/>
                  <a:pt x="3044226" y="1186779"/>
                </a:cubicBezTo>
                <a:cubicBezTo>
                  <a:pt x="3050414" y="1219872"/>
                  <a:pt x="3050414" y="1253833"/>
                  <a:pt x="3044226" y="1286927"/>
                </a:cubicBezTo>
                <a:cubicBezTo>
                  <a:pt x="3034913" y="1357732"/>
                  <a:pt x="3025345" y="1428920"/>
                  <a:pt x="3030448" y="1500363"/>
                </a:cubicBezTo>
                <a:cubicBezTo>
                  <a:pt x="3038001" y="1625694"/>
                  <a:pt x="3036164" y="1751408"/>
                  <a:pt x="3024962" y="1876459"/>
                </a:cubicBezTo>
                <a:cubicBezTo>
                  <a:pt x="3020242" y="1937185"/>
                  <a:pt x="3013991" y="1998805"/>
                  <a:pt x="3036572" y="2058128"/>
                </a:cubicBezTo>
                <a:cubicBezTo>
                  <a:pt x="3039761" y="2065719"/>
                  <a:pt x="3039761" y="2074267"/>
                  <a:pt x="3036572" y="2081857"/>
                </a:cubicBezTo>
                <a:cubicBezTo>
                  <a:pt x="2993834" y="2180984"/>
                  <a:pt x="3005826" y="2282153"/>
                  <a:pt x="3027897" y="2382556"/>
                </a:cubicBezTo>
                <a:cubicBezTo>
                  <a:pt x="3059523" y="2516907"/>
                  <a:pt x="3066565" y="2655863"/>
                  <a:pt x="3048691" y="2792715"/>
                </a:cubicBezTo>
                <a:cubicBezTo>
                  <a:pt x="3037337" y="2873471"/>
                  <a:pt x="3023687" y="2954354"/>
                  <a:pt x="3031596" y="3036386"/>
                </a:cubicBezTo>
                <a:cubicBezTo>
                  <a:pt x="3037490" y="3100417"/>
                  <a:pt x="3039736" y="3164741"/>
                  <a:pt x="3038358" y="3229027"/>
                </a:cubicBezTo>
                <a:cubicBezTo>
                  <a:pt x="3036891" y="3311633"/>
                  <a:pt x="3031788" y="3394080"/>
                  <a:pt x="3028535" y="3476606"/>
                </a:cubicBezTo>
                <a:lnTo>
                  <a:pt x="3026145" y="3582089"/>
                </a:lnTo>
                <a:lnTo>
                  <a:pt x="2837742" y="3576169"/>
                </a:lnTo>
                <a:cubicBezTo>
                  <a:pt x="2749601" y="3575123"/>
                  <a:pt x="2661428" y="3575842"/>
                  <a:pt x="2573255" y="3578457"/>
                </a:cubicBezTo>
                <a:cubicBezTo>
                  <a:pt x="2415279" y="3583558"/>
                  <a:pt x="2257302" y="3585390"/>
                  <a:pt x="2099327" y="3578457"/>
                </a:cubicBezTo>
                <a:cubicBezTo>
                  <a:pt x="1926907" y="3570479"/>
                  <a:pt x="1754870" y="3579504"/>
                  <a:pt x="1582958" y="3591536"/>
                </a:cubicBezTo>
                <a:cubicBezTo>
                  <a:pt x="1416747" y="3603177"/>
                  <a:pt x="1250917" y="3594544"/>
                  <a:pt x="1084959" y="3582381"/>
                </a:cubicBezTo>
                <a:cubicBezTo>
                  <a:pt x="910095" y="3569328"/>
                  <a:pt x="734510" y="3570585"/>
                  <a:pt x="559849" y="3586174"/>
                </a:cubicBezTo>
                <a:cubicBezTo>
                  <a:pt x="445325" y="3596376"/>
                  <a:pt x="330549" y="3581074"/>
                  <a:pt x="216532" y="3582119"/>
                </a:cubicBezTo>
                <a:lnTo>
                  <a:pt x="3784" y="3583799"/>
                </a:lnTo>
                <a:lnTo>
                  <a:pt x="23102" y="3304343"/>
                </a:lnTo>
                <a:cubicBezTo>
                  <a:pt x="27378" y="3232352"/>
                  <a:pt x="25445" y="3160183"/>
                  <a:pt x="17316" y="3088458"/>
                </a:cubicBezTo>
                <a:cubicBezTo>
                  <a:pt x="9187" y="3007476"/>
                  <a:pt x="12024" y="2925898"/>
                  <a:pt x="25783" y="2845525"/>
                </a:cubicBezTo>
                <a:cubicBezTo>
                  <a:pt x="43141" y="2750282"/>
                  <a:pt x="35379" y="2655039"/>
                  <a:pt x="29029" y="2559796"/>
                </a:cubicBezTo>
                <a:cubicBezTo>
                  <a:pt x="11671" y="2298322"/>
                  <a:pt x="-9498" y="2036848"/>
                  <a:pt x="4615" y="1774485"/>
                </a:cubicBezTo>
                <a:cubicBezTo>
                  <a:pt x="7578" y="1718482"/>
                  <a:pt x="20561" y="1663876"/>
                  <a:pt x="25925" y="1608255"/>
                </a:cubicBezTo>
                <a:cubicBezTo>
                  <a:pt x="41590" y="1446595"/>
                  <a:pt x="23242" y="1285571"/>
                  <a:pt x="15763" y="1124293"/>
                </a:cubicBezTo>
                <a:cubicBezTo>
                  <a:pt x="5010" y="945807"/>
                  <a:pt x="7183" y="766877"/>
                  <a:pt x="22255" y="588646"/>
                </a:cubicBezTo>
                <a:cubicBezTo>
                  <a:pt x="41165" y="395112"/>
                  <a:pt x="35097" y="201070"/>
                  <a:pt x="19010" y="7282"/>
                </a:cubicBez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2022 exams: Adaptions and grading plan finally confirmed">
            <a:extLst>
              <a:ext uri="{FF2B5EF4-FFF2-40B4-BE49-F238E27FC236}">
                <a16:creationId xmlns:a16="http://schemas.microsoft.com/office/drawing/2014/main" id="{41DD4180-964E-8644-232A-AB33D00E799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511" r="11154" b="-2"/>
          <a:stretch/>
        </p:blipFill>
        <p:spPr bwMode="auto">
          <a:xfrm>
            <a:off x="4" y="4328340"/>
            <a:ext cx="3912953" cy="2529660"/>
          </a:xfrm>
          <a:custGeom>
            <a:avLst/>
            <a:gdLst/>
            <a:ahLst/>
            <a:cxnLst/>
            <a:rect l="l" t="t" r="r" b="b"/>
            <a:pathLst>
              <a:path w="3912953" h="2529660">
                <a:moveTo>
                  <a:pt x="936025" y="662"/>
                </a:moveTo>
                <a:cubicBezTo>
                  <a:pt x="1035236" y="-744"/>
                  <a:pt x="1134457" y="93"/>
                  <a:pt x="1233691" y="3173"/>
                </a:cubicBezTo>
                <a:cubicBezTo>
                  <a:pt x="1304145" y="5316"/>
                  <a:pt x="1373087" y="24605"/>
                  <a:pt x="1443792" y="29025"/>
                </a:cubicBezTo>
                <a:cubicBezTo>
                  <a:pt x="1628434" y="40276"/>
                  <a:pt x="1812824" y="30901"/>
                  <a:pt x="1996836" y="18310"/>
                </a:cubicBezTo>
                <a:cubicBezTo>
                  <a:pt x="2245239" y="628"/>
                  <a:pt x="2494513" y="2101"/>
                  <a:pt x="2742715" y="22730"/>
                </a:cubicBezTo>
                <a:cubicBezTo>
                  <a:pt x="2962786" y="43947"/>
                  <a:pt x="3184369" y="39942"/>
                  <a:pt x="3403645" y="10808"/>
                </a:cubicBezTo>
                <a:cubicBezTo>
                  <a:pt x="3527916" y="-7007"/>
                  <a:pt x="3653321" y="9067"/>
                  <a:pt x="3778223" y="10808"/>
                </a:cubicBezTo>
                <a:lnTo>
                  <a:pt x="3895044" y="13590"/>
                </a:lnTo>
                <a:lnTo>
                  <a:pt x="3906212" y="275626"/>
                </a:lnTo>
                <a:cubicBezTo>
                  <a:pt x="3913438" y="398465"/>
                  <a:pt x="3909471" y="521632"/>
                  <a:pt x="3894358" y="643899"/>
                </a:cubicBezTo>
                <a:cubicBezTo>
                  <a:pt x="3888995" y="692536"/>
                  <a:pt x="3889982" y="741301"/>
                  <a:pt x="3888995" y="790066"/>
                </a:cubicBezTo>
                <a:cubicBezTo>
                  <a:pt x="3888712" y="799463"/>
                  <a:pt x="3895063" y="810383"/>
                  <a:pt x="3883632" y="818257"/>
                </a:cubicBezTo>
                <a:lnTo>
                  <a:pt x="3883632" y="830956"/>
                </a:lnTo>
                <a:cubicBezTo>
                  <a:pt x="3896192" y="837941"/>
                  <a:pt x="3889701" y="849370"/>
                  <a:pt x="3890688" y="858514"/>
                </a:cubicBezTo>
                <a:cubicBezTo>
                  <a:pt x="3907355" y="1033621"/>
                  <a:pt x="3909867" y="1209579"/>
                  <a:pt x="3898168" y="1385017"/>
                </a:cubicBezTo>
                <a:cubicBezTo>
                  <a:pt x="3889559" y="1546549"/>
                  <a:pt x="3898449" y="1707827"/>
                  <a:pt x="3908893" y="1869233"/>
                </a:cubicBezTo>
                <a:cubicBezTo>
                  <a:pt x="3921312" y="2061116"/>
                  <a:pt x="3901555" y="2252872"/>
                  <a:pt x="3898591" y="2444754"/>
                </a:cubicBezTo>
                <a:cubicBezTo>
                  <a:pt x="3898309" y="2461962"/>
                  <a:pt x="3899367" y="2479201"/>
                  <a:pt x="3900673" y="2496440"/>
                </a:cubicBezTo>
                <a:lnTo>
                  <a:pt x="3902963" y="2529660"/>
                </a:lnTo>
                <a:lnTo>
                  <a:pt x="0" y="2529660"/>
                </a:lnTo>
                <a:lnTo>
                  <a:pt x="0" y="15736"/>
                </a:lnTo>
                <a:lnTo>
                  <a:pt x="938" y="16032"/>
                </a:lnTo>
                <a:cubicBezTo>
                  <a:pt x="213686" y="39741"/>
                  <a:pt x="426055" y="24338"/>
                  <a:pt x="638426" y="11612"/>
                </a:cubicBezTo>
                <a:cubicBezTo>
                  <a:pt x="737616" y="5719"/>
                  <a:pt x="836815" y="2069"/>
                  <a:pt x="936025" y="662"/>
                </a:cubicBezTo>
                <a:close/>
              </a:path>
            </a:pathLst>
          </a:custGeom>
          <a:noFill/>
          <a:extLst>
            <a:ext uri="{909E8E84-426E-40DD-AFC4-6F175D3DCCD1}">
              <a14:hiddenFill xmlns:a14="http://schemas.microsoft.com/office/drawing/2010/main">
                <a:solidFill>
                  <a:srgbClr val="FFFFFF"/>
                </a:solidFill>
              </a14:hiddenFill>
            </a:ext>
          </a:extLst>
        </p:spPr>
      </p:pic>
      <p:pic>
        <p:nvPicPr>
          <p:cNvPr id="6150" name="Picture 6" descr="Essay writing icon symbol. Premium quality isolated home work element in  trendy style. Stock Vector | Adobe Stock">
            <a:extLst>
              <a:ext uri="{FF2B5EF4-FFF2-40B4-BE49-F238E27FC236}">
                <a16:creationId xmlns:a16="http://schemas.microsoft.com/office/drawing/2014/main" id="{4741FFB2-932C-E344-8B4E-DF48E0F4881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7" r="141" b="-3"/>
          <a:stretch/>
        </p:blipFill>
        <p:spPr bwMode="auto">
          <a:xfrm>
            <a:off x="4110923" y="3791169"/>
            <a:ext cx="3058821" cy="3066831"/>
          </a:xfrm>
          <a:custGeom>
            <a:avLst/>
            <a:gdLst/>
            <a:ahLst/>
            <a:cxnLst/>
            <a:rect l="l" t="t" r="r" b="b"/>
            <a:pathLst>
              <a:path w="3058821" h="3066831">
                <a:moveTo>
                  <a:pt x="2787020" y="1261"/>
                </a:moveTo>
                <a:cubicBezTo>
                  <a:pt x="2839709" y="-518"/>
                  <a:pt x="2892422" y="-414"/>
                  <a:pt x="2945069" y="1571"/>
                </a:cubicBezTo>
                <a:lnTo>
                  <a:pt x="3038769" y="8460"/>
                </a:lnTo>
                <a:lnTo>
                  <a:pt x="3040494" y="37341"/>
                </a:lnTo>
                <a:cubicBezTo>
                  <a:pt x="3041244" y="71882"/>
                  <a:pt x="3039776" y="106360"/>
                  <a:pt x="3033397" y="140806"/>
                </a:cubicBezTo>
                <a:cubicBezTo>
                  <a:pt x="3014006" y="247842"/>
                  <a:pt x="3013240" y="353093"/>
                  <a:pt x="3049089" y="457834"/>
                </a:cubicBezTo>
                <a:cubicBezTo>
                  <a:pt x="3061974" y="495214"/>
                  <a:pt x="3059933" y="536166"/>
                  <a:pt x="3055085" y="576225"/>
                </a:cubicBezTo>
                <a:cubicBezTo>
                  <a:pt x="3043731" y="670377"/>
                  <a:pt x="3028167" y="764784"/>
                  <a:pt x="3035311" y="859828"/>
                </a:cubicBezTo>
                <a:cubicBezTo>
                  <a:pt x="3053554" y="1099545"/>
                  <a:pt x="3026891" y="1339261"/>
                  <a:pt x="3038883" y="1578850"/>
                </a:cubicBezTo>
                <a:cubicBezTo>
                  <a:pt x="3039113" y="1594185"/>
                  <a:pt x="3038526" y="1609507"/>
                  <a:pt x="3037097" y="1624778"/>
                </a:cubicBezTo>
                <a:cubicBezTo>
                  <a:pt x="3032504" y="1713061"/>
                  <a:pt x="3017960" y="1801599"/>
                  <a:pt x="3043476" y="1889499"/>
                </a:cubicBezTo>
                <a:cubicBezTo>
                  <a:pt x="3046015" y="1904618"/>
                  <a:pt x="3045632" y="1920080"/>
                  <a:pt x="3042328" y="1935044"/>
                </a:cubicBezTo>
                <a:cubicBezTo>
                  <a:pt x="3031394" y="2011884"/>
                  <a:pt x="3028524" y="2089667"/>
                  <a:pt x="3033780" y="2167106"/>
                </a:cubicBezTo>
                <a:cubicBezTo>
                  <a:pt x="3048962" y="2335903"/>
                  <a:pt x="3051130" y="2505606"/>
                  <a:pt x="3040286" y="2674734"/>
                </a:cubicBezTo>
                <a:cubicBezTo>
                  <a:pt x="3036459" y="2750260"/>
                  <a:pt x="3031611" y="2825530"/>
                  <a:pt x="3028294" y="2900035"/>
                </a:cubicBezTo>
                <a:cubicBezTo>
                  <a:pt x="3027210" y="2934608"/>
                  <a:pt x="3025392" y="2969245"/>
                  <a:pt x="3026078" y="3003803"/>
                </a:cubicBezTo>
                <a:lnTo>
                  <a:pt x="3033892" y="3066831"/>
                </a:lnTo>
                <a:lnTo>
                  <a:pt x="23851" y="3066831"/>
                </a:lnTo>
                <a:lnTo>
                  <a:pt x="42401" y="2704831"/>
                </a:lnTo>
                <a:cubicBezTo>
                  <a:pt x="45364" y="2461136"/>
                  <a:pt x="53409" y="2216933"/>
                  <a:pt x="28288" y="1974000"/>
                </a:cubicBezTo>
                <a:cubicBezTo>
                  <a:pt x="11213" y="1809420"/>
                  <a:pt x="17986" y="1645602"/>
                  <a:pt x="21091" y="1481150"/>
                </a:cubicBezTo>
                <a:cubicBezTo>
                  <a:pt x="24619" y="1296377"/>
                  <a:pt x="22926" y="1111480"/>
                  <a:pt x="22926" y="926707"/>
                </a:cubicBezTo>
                <a:cubicBezTo>
                  <a:pt x="22643" y="846322"/>
                  <a:pt x="27442" y="766445"/>
                  <a:pt x="35627" y="686441"/>
                </a:cubicBezTo>
                <a:cubicBezTo>
                  <a:pt x="47340" y="570372"/>
                  <a:pt x="33228" y="454937"/>
                  <a:pt x="14458" y="340646"/>
                </a:cubicBezTo>
                <a:cubicBezTo>
                  <a:pt x="3337" y="261010"/>
                  <a:pt x="-1375" y="180751"/>
                  <a:pt x="346" y="100506"/>
                </a:cubicBezTo>
                <a:lnTo>
                  <a:pt x="2424" y="12627"/>
                </a:lnTo>
                <a:lnTo>
                  <a:pt x="3495" y="12901"/>
                </a:lnTo>
                <a:cubicBezTo>
                  <a:pt x="343898" y="-3971"/>
                  <a:pt x="684174" y="17086"/>
                  <a:pt x="1024451" y="18263"/>
                </a:cubicBezTo>
                <a:cubicBezTo>
                  <a:pt x="1134033" y="18655"/>
                  <a:pt x="1243235" y="13685"/>
                  <a:pt x="1352564" y="9238"/>
                </a:cubicBezTo>
                <a:cubicBezTo>
                  <a:pt x="1493565" y="3614"/>
                  <a:pt x="1634312" y="14731"/>
                  <a:pt x="1775060" y="12508"/>
                </a:cubicBezTo>
                <a:cubicBezTo>
                  <a:pt x="2008160" y="8846"/>
                  <a:pt x="2241134" y="19571"/>
                  <a:pt x="2474235" y="12508"/>
                </a:cubicBezTo>
                <a:cubicBezTo>
                  <a:pt x="2578497" y="9238"/>
                  <a:pt x="2682758" y="4268"/>
                  <a:pt x="2787020" y="1261"/>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D2097F91-50ED-4A26-B6CD-2C29782396E2}"/>
              </a:ext>
            </a:extLst>
          </p:cNvPr>
          <p:cNvGraphicFramePr>
            <a:graphicFrameLocks noGrp="1"/>
          </p:cNvGraphicFramePr>
          <p:nvPr>
            <p:ph idx="1"/>
          </p:nvPr>
        </p:nvGraphicFramePr>
        <p:xfrm>
          <a:off x="7543618" y="2704407"/>
          <a:ext cx="3997805" cy="348915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8450088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CAAA6-08FB-2794-7C5C-104B72AEF210}"/>
              </a:ext>
            </a:extLst>
          </p:cNvPr>
          <p:cNvSpPr>
            <a:spLocks noGrp="1"/>
          </p:cNvSpPr>
          <p:nvPr>
            <p:ph type="title"/>
          </p:nvPr>
        </p:nvSpPr>
        <p:spPr/>
        <p:txBody>
          <a:bodyPr/>
          <a:lstStyle/>
          <a:p>
            <a:r>
              <a:rPr lang="en-GB" dirty="0"/>
              <a:t>Role Play assessment</a:t>
            </a:r>
          </a:p>
        </p:txBody>
      </p:sp>
      <p:sp>
        <p:nvSpPr>
          <p:cNvPr id="3" name="Content Placeholder 2">
            <a:extLst>
              <a:ext uri="{FF2B5EF4-FFF2-40B4-BE49-F238E27FC236}">
                <a16:creationId xmlns:a16="http://schemas.microsoft.com/office/drawing/2014/main" id="{06EB7F93-1E1A-1073-C572-606F4CAE2A85}"/>
              </a:ext>
            </a:extLst>
          </p:cNvPr>
          <p:cNvSpPr>
            <a:spLocks noGrp="1"/>
          </p:cNvSpPr>
          <p:nvPr>
            <p:ph idx="1"/>
          </p:nvPr>
        </p:nvSpPr>
        <p:spPr>
          <a:xfrm>
            <a:off x="1784032" y="2218547"/>
            <a:ext cx="9569768" cy="3958415"/>
          </a:xfrm>
        </p:spPr>
        <p:txBody>
          <a:bodyPr/>
          <a:lstStyle/>
          <a:p>
            <a:r>
              <a:rPr lang="en-GB" dirty="0"/>
              <a:t>Monday 10</a:t>
            </a:r>
            <a:r>
              <a:rPr lang="en-GB" baseline="30000" dirty="0"/>
              <a:t>th</a:t>
            </a:r>
            <a:r>
              <a:rPr lang="en-GB" dirty="0"/>
              <a:t> and 14</a:t>
            </a:r>
            <a:r>
              <a:rPr lang="en-GB" baseline="30000" dirty="0"/>
              <a:t>th</a:t>
            </a:r>
            <a:r>
              <a:rPr lang="en-GB" dirty="0"/>
              <a:t> November 2025 (9:30am-4:30pm) Timetable will be on Moodle</a:t>
            </a:r>
          </a:p>
          <a:p>
            <a:endParaRPr lang="en-GB" dirty="0"/>
          </a:p>
          <a:p>
            <a:endParaRPr lang="en-GB" dirty="0"/>
          </a:p>
          <a:p>
            <a:endParaRPr lang="en-GB" dirty="0"/>
          </a:p>
          <a:p>
            <a:endParaRPr lang="en-GB" dirty="0"/>
          </a:p>
        </p:txBody>
      </p:sp>
      <p:sp>
        <p:nvSpPr>
          <p:cNvPr id="6" name="Arrow: Right 5">
            <a:extLst>
              <a:ext uri="{FF2B5EF4-FFF2-40B4-BE49-F238E27FC236}">
                <a16:creationId xmlns:a16="http://schemas.microsoft.com/office/drawing/2014/main" id="{C1635875-E28B-EAE3-B7C9-9885346183FA}"/>
              </a:ext>
            </a:extLst>
          </p:cNvPr>
          <p:cNvSpPr/>
          <p:nvPr/>
        </p:nvSpPr>
        <p:spPr>
          <a:xfrm>
            <a:off x="838200" y="480000"/>
            <a:ext cx="6711950" cy="126365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24C3F12D-00D3-AA56-10AF-5369ED68AD2E}"/>
              </a:ext>
            </a:extLst>
          </p:cNvPr>
          <p:cNvSpPr txBox="1"/>
          <p:nvPr/>
        </p:nvSpPr>
        <p:spPr>
          <a:xfrm>
            <a:off x="1105318" y="788660"/>
            <a:ext cx="5350747" cy="646331"/>
          </a:xfrm>
          <a:prstGeom prst="rect">
            <a:avLst/>
          </a:prstGeom>
          <a:noFill/>
        </p:spPr>
        <p:txBody>
          <a:bodyPr wrap="square" rtlCol="0">
            <a:spAutoFit/>
          </a:bodyPr>
          <a:lstStyle/>
          <a:p>
            <a:r>
              <a:rPr lang="en-GB" sz="3600" dirty="0"/>
              <a:t>Role Play assessment </a:t>
            </a:r>
          </a:p>
        </p:txBody>
      </p:sp>
      <p:pic>
        <p:nvPicPr>
          <p:cNvPr id="9" name="Picture 8">
            <a:extLst>
              <a:ext uri="{FF2B5EF4-FFF2-40B4-BE49-F238E27FC236}">
                <a16:creationId xmlns:a16="http://schemas.microsoft.com/office/drawing/2014/main" id="{59F9CB14-C194-55BF-304C-AB72864A8CC0}"/>
              </a:ext>
            </a:extLst>
          </p:cNvPr>
          <p:cNvPicPr>
            <a:picLocks noChangeAspect="1"/>
          </p:cNvPicPr>
          <p:nvPr/>
        </p:nvPicPr>
        <p:blipFill>
          <a:blip r:embed="rId2"/>
          <a:stretch>
            <a:fillRect/>
          </a:stretch>
        </p:blipFill>
        <p:spPr>
          <a:xfrm>
            <a:off x="6002028" y="4136164"/>
            <a:ext cx="4648849" cy="1933176"/>
          </a:xfrm>
          <a:prstGeom prst="rect">
            <a:avLst/>
          </a:prstGeom>
        </p:spPr>
      </p:pic>
    </p:spTree>
    <p:extLst>
      <p:ext uri="{BB962C8B-B14F-4D97-AF65-F5344CB8AC3E}">
        <p14:creationId xmlns:p14="http://schemas.microsoft.com/office/powerpoint/2010/main" val="16409216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F5B87-990F-72D4-6C68-8F5F068EA219}"/>
              </a:ext>
            </a:extLst>
          </p:cNvPr>
          <p:cNvSpPr>
            <a:spLocks noGrp="1"/>
          </p:cNvSpPr>
          <p:nvPr>
            <p:ph type="title"/>
          </p:nvPr>
        </p:nvSpPr>
        <p:spPr/>
        <p:txBody>
          <a:bodyPr/>
          <a:lstStyle/>
          <a:p>
            <a:r>
              <a:rPr lang="en-GB" dirty="0"/>
              <a:t>Exam</a:t>
            </a:r>
          </a:p>
        </p:txBody>
      </p:sp>
      <p:pic>
        <p:nvPicPr>
          <p:cNvPr id="4" name="Picture 2" descr="2022 exams: Adaptions and grading plan finally confirmed">
            <a:extLst>
              <a:ext uri="{FF2B5EF4-FFF2-40B4-BE49-F238E27FC236}">
                <a16:creationId xmlns:a16="http://schemas.microsoft.com/office/drawing/2014/main" id="{AA968697-1AA4-89A2-F076-6FCCA1EDAB6A}"/>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7511" r="11154" b="-2"/>
          <a:stretch/>
        </p:blipFill>
        <p:spPr bwMode="auto">
          <a:xfrm>
            <a:off x="8125736" y="53326"/>
            <a:ext cx="4066264" cy="2628771"/>
          </a:xfrm>
          <a:custGeom>
            <a:avLst/>
            <a:gdLst/>
            <a:ahLst/>
            <a:cxnLst/>
            <a:rect l="l" t="t" r="r" b="b"/>
            <a:pathLst>
              <a:path w="3912953" h="2529660">
                <a:moveTo>
                  <a:pt x="936025" y="662"/>
                </a:moveTo>
                <a:cubicBezTo>
                  <a:pt x="1035236" y="-744"/>
                  <a:pt x="1134457" y="93"/>
                  <a:pt x="1233691" y="3173"/>
                </a:cubicBezTo>
                <a:cubicBezTo>
                  <a:pt x="1304145" y="5316"/>
                  <a:pt x="1373087" y="24605"/>
                  <a:pt x="1443792" y="29025"/>
                </a:cubicBezTo>
                <a:cubicBezTo>
                  <a:pt x="1628434" y="40276"/>
                  <a:pt x="1812824" y="30901"/>
                  <a:pt x="1996836" y="18310"/>
                </a:cubicBezTo>
                <a:cubicBezTo>
                  <a:pt x="2245239" y="628"/>
                  <a:pt x="2494513" y="2101"/>
                  <a:pt x="2742715" y="22730"/>
                </a:cubicBezTo>
                <a:cubicBezTo>
                  <a:pt x="2962786" y="43947"/>
                  <a:pt x="3184369" y="39942"/>
                  <a:pt x="3403645" y="10808"/>
                </a:cubicBezTo>
                <a:cubicBezTo>
                  <a:pt x="3527916" y="-7007"/>
                  <a:pt x="3653321" y="9067"/>
                  <a:pt x="3778223" y="10808"/>
                </a:cubicBezTo>
                <a:lnTo>
                  <a:pt x="3895044" y="13590"/>
                </a:lnTo>
                <a:lnTo>
                  <a:pt x="3906212" y="275626"/>
                </a:lnTo>
                <a:cubicBezTo>
                  <a:pt x="3913438" y="398465"/>
                  <a:pt x="3909471" y="521632"/>
                  <a:pt x="3894358" y="643899"/>
                </a:cubicBezTo>
                <a:cubicBezTo>
                  <a:pt x="3888995" y="692536"/>
                  <a:pt x="3889982" y="741301"/>
                  <a:pt x="3888995" y="790066"/>
                </a:cubicBezTo>
                <a:cubicBezTo>
                  <a:pt x="3888712" y="799463"/>
                  <a:pt x="3895063" y="810383"/>
                  <a:pt x="3883632" y="818257"/>
                </a:cubicBezTo>
                <a:lnTo>
                  <a:pt x="3883632" y="830956"/>
                </a:lnTo>
                <a:cubicBezTo>
                  <a:pt x="3896192" y="837941"/>
                  <a:pt x="3889701" y="849370"/>
                  <a:pt x="3890688" y="858514"/>
                </a:cubicBezTo>
                <a:cubicBezTo>
                  <a:pt x="3907355" y="1033621"/>
                  <a:pt x="3909867" y="1209579"/>
                  <a:pt x="3898168" y="1385017"/>
                </a:cubicBezTo>
                <a:cubicBezTo>
                  <a:pt x="3889559" y="1546549"/>
                  <a:pt x="3898449" y="1707827"/>
                  <a:pt x="3908893" y="1869233"/>
                </a:cubicBezTo>
                <a:cubicBezTo>
                  <a:pt x="3921312" y="2061116"/>
                  <a:pt x="3901555" y="2252872"/>
                  <a:pt x="3898591" y="2444754"/>
                </a:cubicBezTo>
                <a:cubicBezTo>
                  <a:pt x="3898309" y="2461962"/>
                  <a:pt x="3899367" y="2479201"/>
                  <a:pt x="3900673" y="2496440"/>
                </a:cubicBezTo>
                <a:lnTo>
                  <a:pt x="3902963" y="2529660"/>
                </a:lnTo>
                <a:lnTo>
                  <a:pt x="0" y="2529660"/>
                </a:lnTo>
                <a:lnTo>
                  <a:pt x="0" y="15736"/>
                </a:lnTo>
                <a:lnTo>
                  <a:pt x="938" y="16032"/>
                </a:lnTo>
                <a:cubicBezTo>
                  <a:pt x="213686" y="39741"/>
                  <a:pt x="426055" y="24338"/>
                  <a:pt x="638426" y="11612"/>
                </a:cubicBezTo>
                <a:cubicBezTo>
                  <a:pt x="737616" y="5719"/>
                  <a:pt x="836815" y="2069"/>
                  <a:pt x="936025" y="662"/>
                </a:cubicBez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CF2A476-DAE1-DA32-9693-5AA898EE06CE}"/>
              </a:ext>
            </a:extLst>
          </p:cNvPr>
          <p:cNvSpPr txBox="1"/>
          <p:nvPr/>
        </p:nvSpPr>
        <p:spPr>
          <a:xfrm>
            <a:off x="933450" y="2063750"/>
            <a:ext cx="7791450" cy="4154984"/>
          </a:xfrm>
          <a:prstGeom prst="rect">
            <a:avLst/>
          </a:prstGeom>
          <a:noFill/>
        </p:spPr>
        <p:txBody>
          <a:bodyPr wrap="square" rtlCol="0">
            <a:spAutoFit/>
          </a:bodyPr>
          <a:lstStyle/>
          <a:p>
            <a:pPr marL="285750" indent="-285750">
              <a:buFont typeface="Arial" panose="020B0604020202020204" pitchFamily="34" charset="0"/>
              <a:buChar char="•"/>
            </a:pPr>
            <a:r>
              <a:rPr lang="en-GB" sz="2400" b="1" u="sng" dirty="0"/>
              <a:t>2 Hour Exam</a:t>
            </a:r>
          </a:p>
          <a:p>
            <a:endParaRPr lang="en-GB" sz="2400" dirty="0"/>
          </a:p>
          <a:p>
            <a:pPr marL="285750" indent="-285750">
              <a:buFont typeface="Arial" panose="020B0604020202020204" pitchFamily="34" charset="0"/>
              <a:buChar char="•"/>
            </a:pPr>
            <a:r>
              <a:rPr lang="en-GB" sz="2400" dirty="0"/>
              <a:t>Date and time tbc by Exam office</a:t>
            </a:r>
          </a:p>
          <a:p>
            <a:endParaRPr lang="en-GB" sz="2400" dirty="0"/>
          </a:p>
          <a:p>
            <a:pPr marL="285750" indent="-285750">
              <a:buFont typeface="Arial" panose="020B0604020202020204" pitchFamily="34" charset="0"/>
              <a:buChar char="•"/>
            </a:pPr>
            <a:r>
              <a:rPr lang="en-GB" sz="2400" dirty="0"/>
              <a:t>Keep an eye on </a:t>
            </a:r>
            <a:r>
              <a:rPr lang="en-GB" sz="2400" dirty="0" err="1"/>
              <a:t>MyTSD</a:t>
            </a:r>
            <a:r>
              <a:rPr lang="en-GB" sz="2400" dirty="0"/>
              <a:t> for update</a:t>
            </a:r>
          </a:p>
          <a:p>
            <a:endParaRPr lang="en-GB" sz="2400" dirty="0"/>
          </a:p>
          <a:p>
            <a:pPr marL="285750" indent="-285750">
              <a:buFont typeface="Arial" panose="020B0604020202020204" pitchFamily="34" charset="0"/>
              <a:buChar char="•"/>
            </a:pPr>
            <a:r>
              <a:rPr lang="en-GB" sz="2400" dirty="0"/>
              <a:t>IQ campus (room tbc)</a:t>
            </a:r>
          </a:p>
          <a:p>
            <a:endParaRPr lang="en-GB" sz="2400" dirty="0"/>
          </a:p>
          <a:p>
            <a:pPr marL="285750" indent="-285750">
              <a:buFont typeface="Arial" panose="020B0604020202020204" pitchFamily="34" charset="0"/>
              <a:buChar char="•"/>
            </a:pPr>
            <a:r>
              <a:rPr lang="en-GB" sz="2400" dirty="0"/>
              <a:t>Please don’t panic!</a:t>
            </a:r>
          </a:p>
          <a:p>
            <a:endParaRPr lang="en-GB" sz="2400" dirty="0"/>
          </a:p>
          <a:p>
            <a:pPr marL="285750" indent="-285750">
              <a:buFont typeface="Arial" panose="020B0604020202020204" pitchFamily="34" charset="0"/>
              <a:buChar char="•"/>
            </a:pPr>
            <a:r>
              <a:rPr lang="en-GB" sz="2400" dirty="0"/>
              <a:t>Revision session- 28</a:t>
            </a:r>
            <a:r>
              <a:rPr lang="en-GB" sz="2400" baseline="30000" dirty="0"/>
              <a:t>th</a:t>
            </a:r>
            <a:r>
              <a:rPr lang="en-GB" sz="2400" dirty="0"/>
              <a:t> April 2025</a:t>
            </a:r>
          </a:p>
        </p:txBody>
      </p:sp>
      <p:sp>
        <p:nvSpPr>
          <p:cNvPr id="3" name="Arrow: Right 2">
            <a:extLst>
              <a:ext uri="{FF2B5EF4-FFF2-40B4-BE49-F238E27FC236}">
                <a16:creationId xmlns:a16="http://schemas.microsoft.com/office/drawing/2014/main" id="{B885E12F-E395-B03C-70AB-7EA7B97F6ABF}"/>
              </a:ext>
            </a:extLst>
          </p:cNvPr>
          <p:cNvSpPr/>
          <p:nvPr/>
        </p:nvSpPr>
        <p:spPr>
          <a:xfrm>
            <a:off x="711808" y="393079"/>
            <a:ext cx="3354457" cy="132556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1371C560-7EDD-92B5-F874-EE8472A6C643}"/>
              </a:ext>
            </a:extLst>
          </p:cNvPr>
          <p:cNvSpPr txBox="1"/>
          <p:nvPr/>
        </p:nvSpPr>
        <p:spPr>
          <a:xfrm>
            <a:off x="969065" y="766296"/>
            <a:ext cx="2599083" cy="523220"/>
          </a:xfrm>
          <a:prstGeom prst="rect">
            <a:avLst/>
          </a:prstGeom>
          <a:noFill/>
        </p:spPr>
        <p:txBody>
          <a:bodyPr wrap="square" rtlCol="0">
            <a:spAutoFit/>
          </a:bodyPr>
          <a:lstStyle/>
          <a:p>
            <a:r>
              <a:rPr lang="en-GB" sz="2800" dirty="0"/>
              <a:t>Exam</a:t>
            </a:r>
          </a:p>
        </p:txBody>
      </p:sp>
      <p:pic>
        <p:nvPicPr>
          <p:cNvPr id="5122" name="Picture 2" descr="Preparing for exams">
            <a:extLst>
              <a:ext uri="{FF2B5EF4-FFF2-40B4-BE49-F238E27FC236}">
                <a16:creationId xmlns:a16="http://schemas.microsoft.com/office/drawing/2014/main" id="{6B7A2DC5-036F-1126-3F05-AD02C8346B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54448" y="4697697"/>
            <a:ext cx="3937552" cy="2205029"/>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Brainy Vector Art &amp; Graphics | freevector.com">
            <a:extLst>
              <a:ext uri="{FF2B5EF4-FFF2-40B4-BE49-F238E27FC236}">
                <a16:creationId xmlns:a16="http://schemas.microsoft.com/office/drawing/2014/main" id="{CE594F9E-5C56-BFA0-1FE4-9DDB8DF911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77300" y="2682097"/>
            <a:ext cx="2381250" cy="1924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22387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D0B8C466-1FE6-D147-B591-91CF96A7E4BB}"/>
              </a:ext>
            </a:extLst>
          </p:cNvPr>
          <p:cNvSpPr/>
          <p:nvPr/>
        </p:nvSpPr>
        <p:spPr>
          <a:xfrm>
            <a:off x="131147" y="327031"/>
            <a:ext cx="4428865" cy="628810"/>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74" name="Picture 2" descr="Cover">
            <a:extLst>
              <a:ext uri="{FF2B5EF4-FFF2-40B4-BE49-F238E27FC236}">
                <a16:creationId xmlns:a16="http://schemas.microsoft.com/office/drawing/2014/main" id="{8D199140-E796-C944-8004-D8444D9827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179229">
            <a:off x="7835072" y="713314"/>
            <a:ext cx="3038418" cy="547771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ollege of Policing">
            <a:extLst>
              <a:ext uri="{FF2B5EF4-FFF2-40B4-BE49-F238E27FC236}">
                <a16:creationId xmlns:a16="http://schemas.microsoft.com/office/drawing/2014/main" id="{B336C786-924C-994F-B666-4AB18ED16D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3173" y="223241"/>
            <a:ext cx="3505200" cy="101600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Cheap Book - Blackstone's Handbook for Policing Students 2021 - Compare  prices for cheap Book prices!">
            <a:extLst>
              <a:ext uri="{FF2B5EF4-FFF2-40B4-BE49-F238E27FC236}">
                <a16:creationId xmlns:a16="http://schemas.microsoft.com/office/drawing/2014/main" id="{6C7959A8-1D4E-734B-93AD-915BBDED41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17318" y="3452169"/>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75324FF-E44B-8348-B0D6-DAAD1985FE47}"/>
              </a:ext>
            </a:extLst>
          </p:cNvPr>
          <p:cNvSpPr txBox="1"/>
          <p:nvPr/>
        </p:nvSpPr>
        <p:spPr>
          <a:xfrm>
            <a:off x="283518" y="410603"/>
            <a:ext cx="3717561" cy="461665"/>
          </a:xfrm>
          <a:prstGeom prst="rect">
            <a:avLst/>
          </a:prstGeom>
          <a:noFill/>
        </p:spPr>
        <p:txBody>
          <a:bodyPr wrap="square" rtlCol="0">
            <a:spAutoFit/>
          </a:bodyPr>
          <a:lstStyle/>
          <a:p>
            <a:r>
              <a:rPr lang="en-GB" sz="2400" dirty="0">
                <a:solidFill>
                  <a:schemeClr val="bg1"/>
                </a:solidFill>
              </a:rPr>
              <a:t>Recommended Resources </a:t>
            </a:r>
          </a:p>
        </p:txBody>
      </p:sp>
      <p:pic>
        <p:nvPicPr>
          <p:cNvPr id="2052" name="Picture 4" descr="Library and Learning Resources | University of Wales Trinity Saint David">
            <a:extLst>
              <a:ext uri="{FF2B5EF4-FFF2-40B4-BE49-F238E27FC236}">
                <a16:creationId xmlns:a16="http://schemas.microsoft.com/office/drawing/2014/main" id="{96ABD77A-4A75-AC4A-9BE8-2AA9B0940A7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45313" y="3858569"/>
            <a:ext cx="3314700" cy="24511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376B45E-727F-F040-B8DC-8DF26FD842F2}"/>
              </a:ext>
            </a:extLst>
          </p:cNvPr>
          <p:cNvSpPr txBox="1"/>
          <p:nvPr/>
        </p:nvSpPr>
        <p:spPr>
          <a:xfrm>
            <a:off x="284205" y="1334530"/>
            <a:ext cx="4703760" cy="2585323"/>
          </a:xfrm>
          <a:prstGeom prst="rect">
            <a:avLst/>
          </a:prstGeom>
          <a:noFill/>
        </p:spPr>
        <p:txBody>
          <a:bodyPr wrap="square" rtlCol="0">
            <a:spAutoFit/>
          </a:bodyPr>
          <a:lstStyle/>
          <a:p>
            <a:pPr marL="285750" indent="-285750">
              <a:buFontTx/>
              <a:buChar char="-"/>
            </a:pPr>
            <a:r>
              <a:rPr lang="en-GB" dirty="0"/>
              <a:t>Go to the library – reading list available on Moodle</a:t>
            </a:r>
          </a:p>
          <a:p>
            <a:endParaRPr lang="en-GB" dirty="0"/>
          </a:p>
          <a:p>
            <a:pPr marL="285750" indent="-285750">
              <a:buFontTx/>
              <a:buChar char="-"/>
            </a:pPr>
            <a:r>
              <a:rPr lang="en-GB" dirty="0"/>
              <a:t>A number of resources available electronically</a:t>
            </a:r>
          </a:p>
          <a:p>
            <a:pPr marL="285750" indent="-285750">
              <a:buFontTx/>
              <a:buChar char="-"/>
            </a:pPr>
            <a:endParaRPr lang="en-GB" dirty="0"/>
          </a:p>
          <a:p>
            <a:pPr marL="285750" indent="-285750">
              <a:buFontTx/>
              <a:buChar char="-"/>
            </a:pPr>
            <a:r>
              <a:rPr lang="en-GB" dirty="0"/>
              <a:t>The COP website is one of the best!</a:t>
            </a:r>
          </a:p>
          <a:p>
            <a:pPr marL="285750" indent="-285750">
              <a:buFontTx/>
              <a:buChar char="-"/>
            </a:pPr>
            <a:endParaRPr lang="en-GB" dirty="0"/>
          </a:p>
          <a:p>
            <a:pPr marL="285750" indent="-285750">
              <a:buFontTx/>
              <a:buChar char="-"/>
            </a:pPr>
            <a:r>
              <a:rPr lang="en-GB" dirty="0"/>
              <a:t>Free!!</a:t>
            </a:r>
          </a:p>
        </p:txBody>
      </p:sp>
      <p:pic>
        <p:nvPicPr>
          <p:cNvPr id="5" name="Picture 4" descr="A picture containing text, sign, outdoor, street&#10;&#10;Description automatically generated">
            <a:extLst>
              <a:ext uri="{FF2B5EF4-FFF2-40B4-BE49-F238E27FC236}">
                <a16:creationId xmlns:a16="http://schemas.microsoft.com/office/drawing/2014/main" id="{73F48705-9314-43C9-3BBC-93E0A4D07904}"/>
              </a:ext>
            </a:extLst>
          </p:cNvPr>
          <p:cNvPicPr>
            <a:picLocks noChangeAspect="1"/>
          </p:cNvPicPr>
          <p:nvPr/>
        </p:nvPicPr>
        <p:blipFill>
          <a:blip r:embed="rId6"/>
          <a:stretch>
            <a:fillRect/>
          </a:stretch>
        </p:blipFill>
        <p:spPr>
          <a:xfrm rot="21149904">
            <a:off x="9458371" y="3574684"/>
            <a:ext cx="2067150" cy="2902807"/>
          </a:xfrm>
          <a:prstGeom prst="rect">
            <a:avLst/>
          </a:prstGeom>
        </p:spPr>
      </p:pic>
    </p:spTree>
    <p:extLst>
      <p:ext uri="{BB962C8B-B14F-4D97-AF65-F5344CB8AC3E}">
        <p14:creationId xmlns:p14="http://schemas.microsoft.com/office/powerpoint/2010/main" val="21593665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D1D4EC6-4EE1-BBB0-085F-50D138F2AFB2}"/>
              </a:ext>
            </a:extLst>
          </p:cNvPr>
          <p:cNvPicPr>
            <a:picLocks noGrp="1" noChangeAspect="1"/>
          </p:cNvPicPr>
          <p:nvPr>
            <p:ph idx="1"/>
          </p:nvPr>
        </p:nvPicPr>
        <p:blipFill>
          <a:blip r:embed="rId2"/>
          <a:stretch>
            <a:fillRect/>
          </a:stretch>
        </p:blipFill>
        <p:spPr>
          <a:xfrm>
            <a:off x="3742996" y="1031132"/>
            <a:ext cx="4706007" cy="2480553"/>
          </a:xfrm>
        </p:spPr>
      </p:pic>
      <p:pic>
        <p:nvPicPr>
          <p:cNvPr id="9" name="Picture 8">
            <a:extLst>
              <a:ext uri="{FF2B5EF4-FFF2-40B4-BE49-F238E27FC236}">
                <a16:creationId xmlns:a16="http://schemas.microsoft.com/office/drawing/2014/main" id="{4379EC0B-E3D8-DA13-EB4F-A9424057871A}"/>
              </a:ext>
            </a:extLst>
          </p:cNvPr>
          <p:cNvPicPr>
            <a:picLocks noChangeAspect="1"/>
          </p:cNvPicPr>
          <p:nvPr/>
        </p:nvPicPr>
        <p:blipFill>
          <a:blip r:embed="rId3"/>
          <a:stretch>
            <a:fillRect/>
          </a:stretch>
        </p:blipFill>
        <p:spPr>
          <a:xfrm>
            <a:off x="3785865" y="3428999"/>
            <a:ext cx="4620270" cy="2932890"/>
          </a:xfrm>
          <a:prstGeom prst="rect">
            <a:avLst/>
          </a:prstGeom>
        </p:spPr>
      </p:pic>
    </p:spTree>
    <p:extLst>
      <p:ext uri="{BB962C8B-B14F-4D97-AF65-F5344CB8AC3E}">
        <p14:creationId xmlns:p14="http://schemas.microsoft.com/office/powerpoint/2010/main" val="4494765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5BA2192-8162-ED40-A2AC-152ADDA11D28}"/>
              </a:ext>
            </a:extLst>
          </p:cNvPr>
          <p:cNvSpPr/>
          <p:nvPr/>
        </p:nvSpPr>
        <p:spPr>
          <a:xfrm>
            <a:off x="3350811" y="2919520"/>
            <a:ext cx="755904" cy="3834384"/>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Pentagon 5">
            <a:extLst>
              <a:ext uri="{FF2B5EF4-FFF2-40B4-BE49-F238E27FC236}">
                <a16:creationId xmlns:a16="http://schemas.microsoft.com/office/drawing/2014/main" id="{04D6DCC6-C99D-814C-8925-DCDEE4AF2576}"/>
              </a:ext>
            </a:extLst>
          </p:cNvPr>
          <p:cNvSpPr/>
          <p:nvPr/>
        </p:nvSpPr>
        <p:spPr>
          <a:xfrm>
            <a:off x="3350811" y="2371344"/>
            <a:ext cx="3121152" cy="743712"/>
          </a:xfrm>
          <a:prstGeom prst="homePlate">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Pentagon 6">
            <a:extLst>
              <a:ext uri="{FF2B5EF4-FFF2-40B4-BE49-F238E27FC236}">
                <a16:creationId xmlns:a16="http://schemas.microsoft.com/office/drawing/2014/main" id="{5FE74F00-4B97-1449-9FF5-1880CCE60D7F}"/>
              </a:ext>
            </a:extLst>
          </p:cNvPr>
          <p:cNvSpPr/>
          <p:nvPr/>
        </p:nvSpPr>
        <p:spPr>
          <a:xfrm rot="10800000">
            <a:off x="369160" y="2853975"/>
            <a:ext cx="2981651" cy="743712"/>
          </a:xfrm>
          <a:prstGeom prst="homePlat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60ACD850-AF5F-C244-85A1-D4C2D7AFBA91}"/>
              </a:ext>
            </a:extLst>
          </p:cNvPr>
          <p:cNvSpPr txBox="1"/>
          <p:nvPr/>
        </p:nvSpPr>
        <p:spPr>
          <a:xfrm>
            <a:off x="4257833" y="2512367"/>
            <a:ext cx="2840736" cy="461665"/>
          </a:xfrm>
          <a:prstGeom prst="rect">
            <a:avLst/>
          </a:prstGeom>
          <a:noFill/>
        </p:spPr>
        <p:txBody>
          <a:bodyPr wrap="square" rtlCol="0">
            <a:spAutoFit/>
          </a:bodyPr>
          <a:lstStyle/>
          <a:p>
            <a:r>
              <a:rPr lang="en-GB" sz="2400" dirty="0">
                <a:solidFill>
                  <a:schemeClr val="bg1"/>
                </a:solidFill>
                <a:latin typeface="Arial Rounded MT Bold" panose="020F0704030504030204" pitchFamily="34" charset="77"/>
              </a:rPr>
              <a:t>Help</a:t>
            </a:r>
            <a:r>
              <a:rPr lang="en-GB" sz="2400" dirty="0">
                <a:latin typeface="Arial Rounded MT Bold" panose="020F0704030504030204" pitchFamily="34" charset="77"/>
              </a:rPr>
              <a:t> </a:t>
            </a:r>
          </a:p>
        </p:txBody>
      </p:sp>
      <p:sp>
        <p:nvSpPr>
          <p:cNvPr id="9" name="TextBox 8">
            <a:extLst>
              <a:ext uri="{FF2B5EF4-FFF2-40B4-BE49-F238E27FC236}">
                <a16:creationId xmlns:a16="http://schemas.microsoft.com/office/drawing/2014/main" id="{ABAD3AE9-CA51-764A-BD18-4152A34AAEFF}"/>
              </a:ext>
            </a:extLst>
          </p:cNvPr>
          <p:cNvSpPr txBox="1"/>
          <p:nvPr/>
        </p:nvSpPr>
        <p:spPr>
          <a:xfrm>
            <a:off x="1423322" y="2994998"/>
            <a:ext cx="1578158" cy="461665"/>
          </a:xfrm>
          <a:prstGeom prst="rect">
            <a:avLst/>
          </a:prstGeom>
          <a:noFill/>
        </p:spPr>
        <p:txBody>
          <a:bodyPr wrap="square" rtlCol="0">
            <a:spAutoFit/>
          </a:bodyPr>
          <a:lstStyle/>
          <a:p>
            <a:r>
              <a:rPr lang="en-GB" sz="2400" dirty="0">
                <a:solidFill>
                  <a:schemeClr val="bg1"/>
                </a:solidFill>
                <a:latin typeface="Arial Rounded MT Bold" panose="020F0704030504030204" pitchFamily="34" charset="77"/>
              </a:rPr>
              <a:t>Support</a:t>
            </a:r>
          </a:p>
        </p:txBody>
      </p:sp>
      <p:sp>
        <p:nvSpPr>
          <p:cNvPr id="11" name="Pentagon 10">
            <a:extLst>
              <a:ext uri="{FF2B5EF4-FFF2-40B4-BE49-F238E27FC236}">
                <a16:creationId xmlns:a16="http://schemas.microsoft.com/office/drawing/2014/main" id="{2E046B45-27EA-194D-B723-524B8C8D4D77}"/>
              </a:ext>
            </a:extLst>
          </p:cNvPr>
          <p:cNvSpPr/>
          <p:nvPr/>
        </p:nvSpPr>
        <p:spPr>
          <a:xfrm>
            <a:off x="3350811" y="3317854"/>
            <a:ext cx="3121152" cy="743712"/>
          </a:xfrm>
          <a:prstGeom prst="homePlate">
            <a:avLst/>
          </a:prstGeom>
          <a:solidFill>
            <a:schemeClr val="accent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D8A34C96-C5EB-044E-B955-01062ED1673F}"/>
              </a:ext>
            </a:extLst>
          </p:cNvPr>
          <p:cNvSpPr txBox="1"/>
          <p:nvPr/>
        </p:nvSpPr>
        <p:spPr>
          <a:xfrm>
            <a:off x="4246923" y="3429000"/>
            <a:ext cx="2084832" cy="461665"/>
          </a:xfrm>
          <a:prstGeom prst="rect">
            <a:avLst/>
          </a:prstGeom>
          <a:noFill/>
        </p:spPr>
        <p:txBody>
          <a:bodyPr wrap="square" rtlCol="0">
            <a:spAutoFit/>
          </a:bodyPr>
          <a:lstStyle/>
          <a:p>
            <a:r>
              <a:rPr lang="en-GB" sz="2400" dirty="0">
                <a:solidFill>
                  <a:schemeClr val="bg1"/>
                </a:solidFill>
                <a:latin typeface="Arial Rounded MT Bold" panose="020F0704030504030204" pitchFamily="34" charset="77"/>
              </a:rPr>
              <a:t>Guidance</a:t>
            </a:r>
            <a:r>
              <a:rPr lang="en-GB" dirty="0"/>
              <a:t> </a:t>
            </a:r>
          </a:p>
        </p:txBody>
      </p:sp>
      <p:sp>
        <p:nvSpPr>
          <p:cNvPr id="12" name="Pentagon 11">
            <a:extLst>
              <a:ext uri="{FF2B5EF4-FFF2-40B4-BE49-F238E27FC236}">
                <a16:creationId xmlns:a16="http://schemas.microsoft.com/office/drawing/2014/main" id="{F2457A3C-BDA3-2F48-9EAB-420675C191B0}"/>
              </a:ext>
            </a:extLst>
          </p:cNvPr>
          <p:cNvSpPr/>
          <p:nvPr/>
        </p:nvSpPr>
        <p:spPr>
          <a:xfrm>
            <a:off x="266235" y="357461"/>
            <a:ext cx="6513930" cy="1097915"/>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2E856689-B636-9D41-AFD1-0EC2578298A0}"/>
              </a:ext>
            </a:extLst>
          </p:cNvPr>
          <p:cNvSpPr txBox="1"/>
          <p:nvPr/>
        </p:nvSpPr>
        <p:spPr>
          <a:xfrm>
            <a:off x="428761" y="538284"/>
            <a:ext cx="5949696" cy="707886"/>
          </a:xfrm>
          <a:prstGeom prst="rect">
            <a:avLst/>
          </a:prstGeom>
          <a:noFill/>
        </p:spPr>
        <p:txBody>
          <a:bodyPr wrap="square" rtlCol="0">
            <a:spAutoFit/>
          </a:bodyPr>
          <a:lstStyle/>
          <a:p>
            <a:r>
              <a:rPr lang="en-GB" sz="4000" dirty="0">
                <a:solidFill>
                  <a:schemeClr val="bg1"/>
                </a:solidFill>
              </a:rPr>
              <a:t>Speak to me!</a:t>
            </a:r>
          </a:p>
        </p:txBody>
      </p:sp>
      <p:pic>
        <p:nvPicPr>
          <p:cNvPr id="1026" name="Picture 2" descr="Microsoft Outlook New Vector Logo - Logowik.com">
            <a:extLst>
              <a:ext uri="{FF2B5EF4-FFF2-40B4-BE49-F238E27FC236}">
                <a16:creationId xmlns:a16="http://schemas.microsoft.com/office/drawing/2014/main" id="{9BC56B40-FE29-8946-A569-5AEF0AAB5B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4618" y="4465781"/>
            <a:ext cx="1573606" cy="118476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822845A-2824-5F49-8945-AEC6770ED397}"/>
              </a:ext>
            </a:extLst>
          </p:cNvPr>
          <p:cNvSpPr txBox="1"/>
          <p:nvPr/>
        </p:nvSpPr>
        <p:spPr>
          <a:xfrm>
            <a:off x="6331755" y="4798541"/>
            <a:ext cx="7727450" cy="1384995"/>
          </a:xfrm>
          <a:prstGeom prst="rect">
            <a:avLst/>
          </a:prstGeom>
          <a:noFill/>
        </p:spPr>
        <p:txBody>
          <a:bodyPr wrap="square" rtlCol="0">
            <a:spAutoFit/>
          </a:bodyPr>
          <a:lstStyle/>
          <a:p>
            <a:r>
              <a:rPr lang="en-GB" sz="2800" dirty="0"/>
              <a:t>Email: M.Thomas1</a:t>
            </a:r>
            <a:r>
              <a:rPr lang="en-GB" sz="2800" dirty="0">
                <a:hlinkClick r:id="rId4"/>
              </a:rPr>
              <a:t>@uwtsd.ac.uk</a:t>
            </a:r>
            <a:endParaRPr lang="en-GB" sz="2800" dirty="0"/>
          </a:p>
          <a:p>
            <a:r>
              <a:rPr lang="en-GB" sz="2800" dirty="0"/>
              <a:t>Room: Y </a:t>
            </a:r>
            <a:r>
              <a:rPr lang="en-GB" sz="2800" dirty="0" err="1"/>
              <a:t>Fwrwm</a:t>
            </a:r>
            <a:endParaRPr lang="en-GB" sz="2800" dirty="0"/>
          </a:p>
          <a:p>
            <a:r>
              <a:rPr lang="en-GB" sz="2800" dirty="0"/>
              <a:t>Hwb: </a:t>
            </a:r>
            <a:r>
              <a:rPr lang="en-GB" sz="2800" dirty="0">
                <a:hlinkClick r:id="rId5"/>
              </a:rPr>
              <a:t>hwb@uwtsd.ac.uk</a:t>
            </a:r>
            <a:r>
              <a:rPr lang="en-GB" sz="2800" dirty="0"/>
              <a:t> </a:t>
            </a:r>
          </a:p>
        </p:txBody>
      </p:sp>
      <p:pic>
        <p:nvPicPr>
          <p:cNvPr id="13" name="Picture 12" descr="A sign on a window&#10;&#10;Description automatically generated with low confidence">
            <a:extLst>
              <a:ext uri="{FF2B5EF4-FFF2-40B4-BE49-F238E27FC236}">
                <a16:creationId xmlns:a16="http://schemas.microsoft.com/office/drawing/2014/main" id="{CCD658CF-BB0B-9F49-A1C6-FE429BC3827D}"/>
              </a:ext>
            </a:extLst>
          </p:cNvPr>
          <p:cNvPicPr>
            <a:picLocks noChangeAspect="1"/>
          </p:cNvPicPr>
          <p:nvPr/>
        </p:nvPicPr>
        <p:blipFill>
          <a:blip r:embed="rId6"/>
          <a:stretch>
            <a:fillRect/>
          </a:stretch>
        </p:blipFill>
        <p:spPr>
          <a:xfrm>
            <a:off x="221793" y="3741065"/>
            <a:ext cx="1291108" cy="1449431"/>
          </a:xfrm>
          <a:prstGeom prst="rect">
            <a:avLst/>
          </a:prstGeom>
        </p:spPr>
      </p:pic>
      <p:pic>
        <p:nvPicPr>
          <p:cNvPr id="14" name="Picture 2" descr="Student Hwb | University of Wales Trinity Saint David">
            <a:extLst>
              <a:ext uri="{FF2B5EF4-FFF2-40B4-BE49-F238E27FC236}">
                <a16:creationId xmlns:a16="http://schemas.microsoft.com/office/drawing/2014/main" id="{DC707F48-2104-7A48-B301-C65A7344EBF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17622" y="2551615"/>
            <a:ext cx="1685433" cy="1685433"/>
          </a:xfrm>
          <a:prstGeom prst="rect">
            <a:avLst/>
          </a:prstGeom>
          <a:noFill/>
          <a:extLst>
            <a:ext uri="{909E8E84-426E-40DD-AFC4-6F175D3DCCD1}">
              <a14:hiddenFill xmlns:a14="http://schemas.microsoft.com/office/drawing/2010/main">
                <a:solidFill>
                  <a:srgbClr val="FFFFFF"/>
                </a:solidFill>
              </a14:hiddenFill>
            </a:ext>
          </a:extLst>
        </p:spPr>
      </p:pic>
      <p:pic>
        <p:nvPicPr>
          <p:cNvPr id="13314" name="Picture 2" descr="Cite Them Right: The Essential Referencing Guide: 83 (Macmillan Study  Skills): Amazon.co.uk: Richard Pears, Graham Shields: 9781352005134: Books">
            <a:extLst>
              <a:ext uri="{FF2B5EF4-FFF2-40B4-BE49-F238E27FC236}">
                <a16:creationId xmlns:a16="http://schemas.microsoft.com/office/drawing/2014/main" id="{A07E15D8-54CB-D04D-A57F-9FF26070800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583005" y="4514176"/>
            <a:ext cx="1627598" cy="2201052"/>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Student Essentials | University of Wales Trinity Saint David">
            <a:extLst>
              <a:ext uri="{FF2B5EF4-FFF2-40B4-BE49-F238E27FC236}">
                <a16:creationId xmlns:a16="http://schemas.microsoft.com/office/drawing/2014/main" id="{D1E83685-3236-B745-B950-489B95B3398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557989" y="2567357"/>
            <a:ext cx="2625630" cy="1918066"/>
          </a:xfrm>
          <a:prstGeom prst="rect">
            <a:avLst/>
          </a:prstGeom>
          <a:noFill/>
          <a:extLst>
            <a:ext uri="{909E8E84-426E-40DD-AFC4-6F175D3DCCD1}">
              <a14:hiddenFill xmlns:a14="http://schemas.microsoft.com/office/drawing/2010/main">
                <a:solidFill>
                  <a:srgbClr val="FFFFFF"/>
                </a:solidFill>
              </a14:hiddenFill>
            </a:ext>
          </a:extLst>
        </p:spPr>
      </p:pic>
      <p:pic>
        <p:nvPicPr>
          <p:cNvPr id="13318" name="Picture 6" descr="Web Services | UWTSD">
            <a:extLst>
              <a:ext uri="{FF2B5EF4-FFF2-40B4-BE49-F238E27FC236}">
                <a16:creationId xmlns:a16="http://schemas.microsoft.com/office/drawing/2014/main" id="{7C968DEA-E0DA-A943-B20D-C4B98F7BB10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269704" y="214237"/>
            <a:ext cx="4330700" cy="1879600"/>
          </a:xfrm>
          <a:prstGeom prst="rect">
            <a:avLst/>
          </a:prstGeom>
          <a:noFill/>
          <a:extLst>
            <a:ext uri="{909E8E84-426E-40DD-AFC4-6F175D3DCCD1}">
              <a14:hiddenFill xmlns:a14="http://schemas.microsoft.com/office/drawing/2010/main">
                <a:solidFill>
                  <a:srgbClr val="FFFFFF"/>
                </a:solidFill>
              </a14:hiddenFill>
            </a:ext>
          </a:extLst>
        </p:spPr>
      </p:pic>
      <p:pic>
        <p:nvPicPr>
          <p:cNvPr id="13320" name="Picture 8" descr="Additional Learning Needs – Llanharan Primary School">
            <a:extLst>
              <a:ext uri="{FF2B5EF4-FFF2-40B4-BE49-F238E27FC236}">
                <a16:creationId xmlns:a16="http://schemas.microsoft.com/office/drawing/2014/main" id="{76FD9DB0-2B5D-064B-ABBE-92631BDCD8B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026770" y="158476"/>
            <a:ext cx="1622953" cy="16229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89053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AE747-67B3-EABA-DBC7-A9DAB6DF1573}"/>
              </a:ext>
            </a:extLst>
          </p:cNvPr>
          <p:cNvSpPr>
            <a:spLocks noGrp="1"/>
          </p:cNvSpPr>
          <p:nvPr>
            <p:ph type="title"/>
          </p:nvPr>
        </p:nvSpPr>
        <p:spPr>
          <a:xfrm>
            <a:off x="762001" y="803325"/>
            <a:ext cx="5314536" cy="1325563"/>
          </a:xfrm>
        </p:spPr>
        <p:txBody>
          <a:bodyPr>
            <a:normAutofit/>
          </a:bodyPr>
          <a:lstStyle/>
          <a:p>
            <a:r>
              <a:rPr lang="en-US" dirty="0"/>
              <a:t>Areas of Study…</a:t>
            </a:r>
          </a:p>
        </p:txBody>
      </p:sp>
      <p:pic>
        <p:nvPicPr>
          <p:cNvPr id="4098" name="Picture 2" descr="How To Conduct A Quality Internal Investigation">
            <a:extLst>
              <a:ext uri="{FF2B5EF4-FFF2-40B4-BE49-F238E27FC236}">
                <a16:creationId xmlns:a16="http://schemas.microsoft.com/office/drawing/2014/main" id="{7BFE699D-131E-1502-B8EC-28361671356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634" r="21327" b="-1"/>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7" name="Content Placeholder 2">
            <a:extLst>
              <a:ext uri="{FF2B5EF4-FFF2-40B4-BE49-F238E27FC236}">
                <a16:creationId xmlns:a16="http://schemas.microsoft.com/office/drawing/2014/main" id="{04E64FBE-C092-5471-F8CC-C6E2994387FF}"/>
              </a:ext>
            </a:extLst>
          </p:cNvPr>
          <p:cNvGraphicFramePr>
            <a:graphicFrameLocks noGrp="1"/>
          </p:cNvGraphicFramePr>
          <p:nvPr>
            <p:ph idx="1"/>
          </p:nvPr>
        </p:nvGraphicFramePr>
        <p:xfrm>
          <a:off x="762000" y="1820254"/>
          <a:ext cx="6047509" cy="485071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788119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Magnifying glass on clear background">
            <a:extLst>
              <a:ext uri="{FF2B5EF4-FFF2-40B4-BE49-F238E27FC236}">
                <a16:creationId xmlns:a16="http://schemas.microsoft.com/office/drawing/2014/main" id="{48C41D9D-258F-B4FD-8597-B9A0E358535D}"/>
              </a:ext>
            </a:extLst>
          </p:cNvPr>
          <p:cNvPicPr>
            <a:picLocks noChangeAspect="1"/>
          </p:cNvPicPr>
          <p:nvPr/>
        </p:nvPicPr>
        <p:blipFill rotWithShape="1">
          <a:blip r:embed="rId2"/>
          <a:srcRect b="15730"/>
          <a:stretch/>
        </p:blipFill>
        <p:spPr>
          <a:xfrm>
            <a:off x="20" y="10"/>
            <a:ext cx="12191980" cy="6857990"/>
          </a:xfrm>
          <a:prstGeom prst="rect">
            <a:avLst/>
          </a:prstGeom>
        </p:spPr>
      </p:pic>
      <p:sp>
        <p:nvSpPr>
          <p:cNvPr id="3" name="Content Placeholder 2">
            <a:extLst>
              <a:ext uri="{FF2B5EF4-FFF2-40B4-BE49-F238E27FC236}">
                <a16:creationId xmlns:a16="http://schemas.microsoft.com/office/drawing/2014/main" id="{FB077B0F-CEDB-C81C-3D3C-075064D80CBA}"/>
              </a:ext>
            </a:extLst>
          </p:cNvPr>
          <p:cNvSpPr>
            <a:spLocks noGrp="1"/>
          </p:cNvSpPr>
          <p:nvPr>
            <p:ph idx="1"/>
          </p:nvPr>
        </p:nvSpPr>
        <p:spPr>
          <a:xfrm>
            <a:off x="975473" y="5360635"/>
            <a:ext cx="8856058" cy="479701"/>
          </a:xfrm>
        </p:spPr>
        <p:txBody>
          <a:bodyPr vert="horz" lIns="91440" tIns="45720" rIns="91440" bIns="45720" rtlCol="0">
            <a:normAutofit fontScale="92500" lnSpcReduction="10000"/>
          </a:bodyPr>
          <a:lstStyle/>
          <a:p>
            <a:pPr marL="0" indent="0">
              <a:buNone/>
            </a:pPr>
            <a:r>
              <a:rPr lang="en-US" sz="3200" i="1" dirty="0">
                <a:solidFill>
                  <a:srgbClr val="FFFFFF"/>
                </a:solidFill>
              </a:rPr>
              <a:t>“…Conducting Investigations…”</a:t>
            </a:r>
          </a:p>
        </p:txBody>
      </p:sp>
      <p:sp>
        <p:nvSpPr>
          <p:cNvPr id="2" name="Title 1">
            <a:extLst>
              <a:ext uri="{FF2B5EF4-FFF2-40B4-BE49-F238E27FC236}">
                <a16:creationId xmlns:a16="http://schemas.microsoft.com/office/drawing/2014/main" id="{B0C15679-F9EC-A724-99DD-9B8B1C06A6F6}"/>
              </a:ext>
            </a:extLst>
          </p:cNvPr>
          <p:cNvSpPr>
            <a:spLocks noGrp="1"/>
          </p:cNvSpPr>
          <p:nvPr>
            <p:ph type="title"/>
          </p:nvPr>
        </p:nvSpPr>
        <p:spPr>
          <a:xfrm>
            <a:off x="841248" y="3818170"/>
            <a:ext cx="8856059" cy="1336826"/>
          </a:xfrm>
        </p:spPr>
        <p:txBody>
          <a:bodyPr vert="horz" lIns="91440" tIns="45720" rIns="91440" bIns="45720" rtlCol="0" anchor="b">
            <a:normAutofit/>
          </a:bodyPr>
          <a:lstStyle/>
          <a:p>
            <a:r>
              <a:rPr lang="en-US" sz="5400" dirty="0">
                <a:solidFill>
                  <a:srgbClr val="FFFFFF"/>
                </a:solidFill>
              </a:rPr>
              <a:t>What do you think of?....</a:t>
            </a:r>
          </a:p>
        </p:txBody>
      </p:sp>
      <p:sp>
        <p:nvSpPr>
          <p:cNvPr id="6" name="TextBox 5">
            <a:extLst>
              <a:ext uri="{FF2B5EF4-FFF2-40B4-BE49-F238E27FC236}">
                <a16:creationId xmlns:a16="http://schemas.microsoft.com/office/drawing/2014/main" id="{E9D5CE97-45D2-DBF4-D553-E3970EC5DF81}"/>
              </a:ext>
            </a:extLst>
          </p:cNvPr>
          <p:cNvSpPr txBox="1"/>
          <p:nvPr/>
        </p:nvSpPr>
        <p:spPr>
          <a:xfrm>
            <a:off x="4343400" y="5756912"/>
            <a:ext cx="6178062" cy="369332"/>
          </a:xfrm>
          <a:prstGeom prst="rect">
            <a:avLst/>
          </a:prstGeom>
          <a:noFill/>
        </p:spPr>
        <p:txBody>
          <a:bodyPr wrap="square">
            <a:spAutoFit/>
          </a:bodyPr>
          <a:lstStyle/>
          <a:p>
            <a:r>
              <a:rPr lang="en-GB" dirty="0">
                <a:hlinkClick r:id="rId3"/>
              </a:rPr>
              <a:t>what is a criminal investigation - Google Search</a:t>
            </a:r>
            <a:endParaRPr lang="en-GB" dirty="0"/>
          </a:p>
        </p:txBody>
      </p:sp>
    </p:spTree>
    <p:extLst>
      <p:ext uri="{BB962C8B-B14F-4D97-AF65-F5344CB8AC3E}">
        <p14:creationId xmlns:p14="http://schemas.microsoft.com/office/powerpoint/2010/main" val="5022001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AF48D-1A0F-D65A-2FF6-3252E628FEB7}"/>
              </a:ext>
            </a:extLst>
          </p:cNvPr>
          <p:cNvSpPr>
            <a:spLocks noGrp="1"/>
          </p:cNvSpPr>
          <p:nvPr>
            <p:ph type="title"/>
          </p:nvPr>
        </p:nvSpPr>
        <p:spPr/>
        <p:txBody>
          <a:bodyPr>
            <a:normAutofit fontScale="90000"/>
          </a:bodyPr>
          <a:lstStyle/>
          <a:p>
            <a:r>
              <a:rPr lang="en-GB" dirty="0"/>
              <a:t>Police and Criminal Evidence Act 1984 </a:t>
            </a:r>
            <a:br>
              <a:rPr lang="en-GB" dirty="0"/>
            </a:br>
            <a:br>
              <a:rPr lang="en-GB" dirty="0"/>
            </a:br>
            <a:r>
              <a:rPr lang="en-GB" dirty="0"/>
              <a:t>Codes of Practice.</a:t>
            </a:r>
          </a:p>
        </p:txBody>
      </p:sp>
      <p:pic>
        <p:nvPicPr>
          <p:cNvPr id="5" name="Content Placeholder 4">
            <a:extLst>
              <a:ext uri="{FF2B5EF4-FFF2-40B4-BE49-F238E27FC236}">
                <a16:creationId xmlns:a16="http://schemas.microsoft.com/office/drawing/2014/main" id="{9AC58F53-69F7-CB7B-4EBB-37C61838B157}"/>
              </a:ext>
            </a:extLst>
          </p:cNvPr>
          <p:cNvPicPr>
            <a:picLocks noGrp="1" noChangeAspect="1"/>
          </p:cNvPicPr>
          <p:nvPr>
            <p:ph idx="1"/>
          </p:nvPr>
        </p:nvPicPr>
        <p:blipFill>
          <a:blip r:embed="rId2"/>
          <a:stretch>
            <a:fillRect/>
          </a:stretch>
        </p:blipFill>
        <p:spPr>
          <a:xfrm>
            <a:off x="1718864" y="1825625"/>
            <a:ext cx="8754272" cy="4351338"/>
          </a:xfrm>
        </p:spPr>
      </p:pic>
      <p:sp>
        <p:nvSpPr>
          <p:cNvPr id="7" name="TextBox 6">
            <a:extLst>
              <a:ext uri="{FF2B5EF4-FFF2-40B4-BE49-F238E27FC236}">
                <a16:creationId xmlns:a16="http://schemas.microsoft.com/office/drawing/2014/main" id="{E9E5A3E8-62B5-852D-5C03-5C83A4958125}"/>
              </a:ext>
            </a:extLst>
          </p:cNvPr>
          <p:cNvSpPr txBox="1"/>
          <p:nvPr/>
        </p:nvSpPr>
        <p:spPr>
          <a:xfrm>
            <a:off x="9540509" y="5221084"/>
            <a:ext cx="2196215" cy="1200329"/>
          </a:xfrm>
          <a:prstGeom prst="rect">
            <a:avLst/>
          </a:prstGeom>
          <a:noFill/>
        </p:spPr>
        <p:txBody>
          <a:bodyPr wrap="square">
            <a:spAutoFit/>
          </a:bodyPr>
          <a:lstStyle/>
          <a:p>
            <a:r>
              <a:rPr lang="en-GB" dirty="0">
                <a:hlinkClick r:id="rId3"/>
              </a:rPr>
              <a:t>Police and Criminal Evidence Act 1984 (PACE) codes of practice - GOV.UK</a:t>
            </a:r>
            <a:endParaRPr lang="en-GB" dirty="0"/>
          </a:p>
        </p:txBody>
      </p:sp>
    </p:spTree>
    <p:extLst>
      <p:ext uri="{BB962C8B-B14F-4D97-AF65-F5344CB8AC3E}">
        <p14:creationId xmlns:p14="http://schemas.microsoft.com/office/powerpoint/2010/main" val="18592670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227231E0-E241-5441-BCF2-2D6ECF24D50E}"/>
              </a:ext>
            </a:extLst>
          </p:cNvPr>
          <p:cNvSpPr/>
          <p:nvPr/>
        </p:nvSpPr>
        <p:spPr>
          <a:xfrm>
            <a:off x="225911" y="259051"/>
            <a:ext cx="6745045" cy="957431"/>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C6B88E9-B8C4-2447-9DE1-946C66C2BE69}"/>
              </a:ext>
            </a:extLst>
          </p:cNvPr>
          <p:cNvSpPr>
            <a:spLocks noGrp="1"/>
          </p:cNvSpPr>
          <p:nvPr>
            <p:ph type="title"/>
          </p:nvPr>
        </p:nvSpPr>
        <p:spPr>
          <a:xfrm>
            <a:off x="375622" y="96183"/>
            <a:ext cx="10515600" cy="1325563"/>
          </a:xfrm>
        </p:spPr>
        <p:txBody>
          <a:bodyPr/>
          <a:lstStyle/>
          <a:p>
            <a:r>
              <a:rPr lang="en-GB" dirty="0"/>
              <a:t>PACE Codes of Practice </a:t>
            </a:r>
          </a:p>
        </p:txBody>
      </p:sp>
      <p:graphicFrame>
        <p:nvGraphicFramePr>
          <p:cNvPr id="4" name="Table 4">
            <a:extLst>
              <a:ext uri="{FF2B5EF4-FFF2-40B4-BE49-F238E27FC236}">
                <a16:creationId xmlns:a16="http://schemas.microsoft.com/office/drawing/2014/main" id="{62DBD519-397F-8648-BC65-026674AA3F44}"/>
              </a:ext>
            </a:extLst>
          </p:cNvPr>
          <p:cNvGraphicFramePr>
            <a:graphicFrameLocks noGrp="1"/>
          </p:cNvGraphicFramePr>
          <p:nvPr>
            <p:ph idx="1"/>
          </p:nvPr>
        </p:nvGraphicFramePr>
        <p:xfrm>
          <a:off x="225911" y="2195935"/>
          <a:ext cx="6875033" cy="3601720"/>
        </p:xfrm>
        <a:graphic>
          <a:graphicData uri="http://schemas.openxmlformats.org/drawingml/2006/table">
            <a:tbl>
              <a:tblPr firstRow="1" bandRow="1">
                <a:tableStyleId>{5C22544A-7EE6-4342-B048-85BDC9FD1C3A}</a:tableStyleId>
              </a:tblPr>
              <a:tblGrid>
                <a:gridCol w="696881">
                  <a:extLst>
                    <a:ext uri="{9D8B030D-6E8A-4147-A177-3AD203B41FA5}">
                      <a16:colId xmlns:a16="http://schemas.microsoft.com/office/drawing/2014/main" val="2413635234"/>
                    </a:ext>
                  </a:extLst>
                </a:gridCol>
                <a:gridCol w="6178152">
                  <a:extLst>
                    <a:ext uri="{9D8B030D-6E8A-4147-A177-3AD203B41FA5}">
                      <a16:colId xmlns:a16="http://schemas.microsoft.com/office/drawing/2014/main" val="3006729942"/>
                    </a:ext>
                  </a:extLst>
                </a:gridCol>
              </a:tblGrid>
              <a:tr h="367665">
                <a:tc>
                  <a:txBody>
                    <a:bodyPr/>
                    <a:lstStyle/>
                    <a:p>
                      <a:pPr algn="ctr"/>
                      <a:r>
                        <a:rPr lang="en-GB" dirty="0"/>
                        <a:t>Code </a:t>
                      </a:r>
                    </a:p>
                  </a:txBody>
                  <a:tcPr/>
                </a:tc>
                <a:tc>
                  <a:txBody>
                    <a:bodyPr/>
                    <a:lstStyle/>
                    <a:p>
                      <a:pPr algn="ctr"/>
                      <a:r>
                        <a:rPr lang="en-GB" dirty="0"/>
                        <a:t>General areas covered</a:t>
                      </a:r>
                    </a:p>
                  </a:txBody>
                  <a:tcPr/>
                </a:tc>
                <a:extLst>
                  <a:ext uri="{0D108BD9-81ED-4DB2-BD59-A6C34878D82A}">
                    <a16:rowId xmlns:a16="http://schemas.microsoft.com/office/drawing/2014/main" val="2430303094"/>
                  </a:ext>
                </a:extLst>
              </a:tr>
              <a:tr h="370840">
                <a:tc>
                  <a:txBody>
                    <a:bodyPr/>
                    <a:lstStyle/>
                    <a:p>
                      <a:pPr algn="ctr"/>
                      <a:r>
                        <a:rPr lang="en-GB" dirty="0"/>
                        <a:t>A</a:t>
                      </a:r>
                    </a:p>
                  </a:txBody>
                  <a:tcPr/>
                </a:tc>
                <a:tc>
                  <a:txBody>
                    <a:bodyPr/>
                    <a:lstStyle/>
                    <a:p>
                      <a:pPr algn="ctr"/>
                      <a:r>
                        <a:rPr lang="en-GB" dirty="0"/>
                        <a:t>Stop and Search</a:t>
                      </a:r>
                    </a:p>
                  </a:txBody>
                  <a:tcPr/>
                </a:tc>
                <a:extLst>
                  <a:ext uri="{0D108BD9-81ED-4DB2-BD59-A6C34878D82A}">
                    <a16:rowId xmlns:a16="http://schemas.microsoft.com/office/drawing/2014/main" val="1308439908"/>
                  </a:ext>
                </a:extLst>
              </a:tr>
              <a:tr h="370840">
                <a:tc>
                  <a:txBody>
                    <a:bodyPr/>
                    <a:lstStyle/>
                    <a:p>
                      <a:pPr algn="ctr"/>
                      <a:r>
                        <a:rPr lang="en-GB" dirty="0"/>
                        <a:t>B</a:t>
                      </a:r>
                    </a:p>
                  </a:txBody>
                  <a:tcPr/>
                </a:tc>
                <a:tc>
                  <a:txBody>
                    <a:bodyPr/>
                    <a:lstStyle/>
                    <a:p>
                      <a:pPr algn="ctr"/>
                      <a:r>
                        <a:rPr lang="en-GB" dirty="0"/>
                        <a:t>Search of premises </a:t>
                      </a:r>
                    </a:p>
                  </a:txBody>
                  <a:tcPr/>
                </a:tc>
                <a:extLst>
                  <a:ext uri="{0D108BD9-81ED-4DB2-BD59-A6C34878D82A}">
                    <a16:rowId xmlns:a16="http://schemas.microsoft.com/office/drawing/2014/main" val="227531235"/>
                  </a:ext>
                </a:extLst>
              </a:tr>
              <a:tr h="370840">
                <a:tc>
                  <a:txBody>
                    <a:bodyPr/>
                    <a:lstStyle/>
                    <a:p>
                      <a:pPr algn="ctr"/>
                      <a:r>
                        <a:rPr lang="en-GB" dirty="0"/>
                        <a:t>C</a:t>
                      </a:r>
                    </a:p>
                  </a:txBody>
                  <a:tcPr/>
                </a:tc>
                <a:tc>
                  <a:txBody>
                    <a:bodyPr/>
                    <a:lstStyle/>
                    <a:p>
                      <a:pPr algn="ctr"/>
                      <a:r>
                        <a:rPr lang="en-GB" dirty="0"/>
                        <a:t>Detention, treatment, and questioning of suspects </a:t>
                      </a:r>
                    </a:p>
                  </a:txBody>
                  <a:tcPr/>
                </a:tc>
                <a:extLst>
                  <a:ext uri="{0D108BD9-81ED-4DB2-BD59-A6C34878D82A}">
                    <a16:rowId xmlns:a16="http://schemas.microsoft.com/office/drawing/2014/main" val="1678732183"/>
                  </a:ext>
                </a:extLst>
              </a:tr>
              <a:tr h="370840">
                <a:tc>
                  <a:txBody>
                    <a:bodyPr/>
                    <a:lstStyle/>
                    <a:p>
                      <a:pPr algn="ctr"/>
                      <a:r>
                        <a:rPr lang="en-GB" dirty="0"/>
                        <a:t>D</a:t>
                      </a:r>
                    </a:p>
                  </a:txBody>
                  <a:tcPr/>
                </a:tc>
                <a:tc>
                  <a:txBody>
                    <a:bodyPr/>
                    <a:lstStyle/>
                    <a:p>
                      <a:pPr algn="ctr"/>
                      <a:r>
                        <a:rPr lang="en-GB" dirty="0"/>
                        <a:t>ID of suspects </a:t>
                      </a:r>
                    </a:p>
                  </a:txBody>
                  <a:tcPr/>
                </a:tc>
                <a:extLst>
                  <a:ext uri="{0D108BD9-81ED-4DB2-BD59-A6C34878D82A}">
                    <a16:rowId xmlns:a16="http://schemas.microsoft.com/office/drawing/2014/main" val="549946904"/>
                  </a:ext>
                </a:extLst>
              </a:tr>
              <a:tr h="370840">
                <a:tc>
                  <a:txBody>
                    <a:bodyPr/>
                    <a:lstStyle/>
                    <a:p>
                      <a:pPr algn="ctr"/>
                      <a:r>
                        <a:rPr lang="en-GB" dirty="0"/>
                        <a:t>E</a:t>
                      </a:r>
                    </a:p>
                  </a:txBody>
                  <a:tcPr/>
                </a:tc>
                <a:tc>
                  <a:txBody>
                    <a:bodyPr/>
                    <a:lstStyle/>
                    <a:p>
                      <a:pPr algn="ctr"/>
                      <a:r>
                        <a:rPr lang="en-GB" dirty="0"/>
                        <a:t>Audio-only recording of interviews</a:t>
                      </a:r>
                    </a:p>
                  </a:txBody>
                  <a:tcPr/>
                </a:tc>
                <a:extLst>
                  <a:ext uri="{0D108BD9-81ED-4DB2-BD59-A6C34878D82A}">
                    <a16:rowId xmlns:a16="http://schemas.microsoft.com/office/drawing/2014/main" val="2802871484"/>
                  </a:ext>
                </a:extLst>
              </a:tr>
              <a:tr h="370840">
                <a:tc>
                  <a:txBody>
                    <a:bodyPr/>
                    <a:lstStyle/>
                    <a:p>
                      <a:pPr algn="ctr"/>
                      <a:r>
                        <a:rPr lang="en-GB" dirty="0"/>
                        <a:t>F</a:t>
                      </a:r>
                    </a:p>
                  </a:txBody>
                  <a:tcPr/>
                </a:tc>
                <a:tc>
                  <a:txBody>
                    <a:bodyPr/>
                    <a:lstStyle/>
                    <a:p>
                      <a:pPr algn="ctr"/>
                      <a:r>
                        <a:rPr lang="en-GB" dirty="0"/>
                        <a:t>Audio-visual recording of interviews </a:t>
                      </a:r>
                    </a:p>
                  </a:txBody>
                  <a:tcPr/>
                </a:tc>
                <a:extLst>
                  <a:ext uri="{0D108BD9-81ED-4DB2-BD59-A6C34878D82A}">
                    <a16:rowId xmlns:a16="http://schemas.microsoft.com/office/drawing/2014/main" val="4125991511"/>
                  </a:ext>
                </a:extLst>
              </a:tr>
              <a:tr h="370840">
                <a:tc>
                  <a:txBody>
                    <a:bodyPr/>
                    <a:lstStyle/>
                    <a:p>
                      <a:pPr algn="ctr"/>
                      <a:r>
                        <a:rPr lang="en-GB" dirty="0"/>
                        <a:t>G</a:t>
                      </a:r>
                    </a:p>
                  </a:txBody>
                  <a:tcPr/>
                </a:tc>
                <a:tc>
                  <a:txBody>
                    <a:bodyPr/>
                    <a:lstStyle/>
                    <a:p>
                      <a:pPr algn="ctr"/>
                      <a:r>
                        <a:rPr lang="en-GB" dirty="0"/>
                        <a:t>Power of arrest </a:t>
                      </a:r>
                    </a:p>
                  </a:txBody>
                  <a:tcPr/>
                </a:tc>
                <a:extLst>
                  <a:ext uri="{0D108BD9-81ED-4DB2-BD59-A6C34878D82A}">
                    <a16:rowId xmlns:a16="http://schemas.microsoft.com/office/drawing/2014/main" val="3714131708"/>
                  </a:ext>
                </a:extLst>
              </a:tr>
              <a:tr h="0">
                <a:tc>
                  <a:txBody>
                    <a:bodyPr/>
                    <a:lstStyle/>
                    <a:p>
                      <a:pPr algn="ctr"/>
                      <a:r>
                        <a:rPr lang="en-GB" dirty="0"/>
                        <a:t>H</a:t>
                      </a:r>
                    </a:p>
                  </a:txBody>
                  <a:tcPr/>
                </a:tc>
                <a:tc>
                  <a:txBody>
                    <a:bodyPr/>
                    <a:lstStyle/>
                    <a:p>
                      <a:pPr algn="ctr"/>
                      <a:r>
                        <a:rPr lang="en-GB" dirty="0"/>
                        <a:t>Detention, treatment, and questioning of terrorist suspects </a:t>
                      </a:r>
                    </a:p>
                  </a:txBody>
                  <a:tcPr/>
                </a:tc>
                <a:extLst>
                  <a:ext uri="{0D108BD9-81ED-4DB2-BD59-A6C34878D82A}">
                    <a16:rowId xmlns:a16="http://schemas.microsoft.com/office/drawing/2014/main" val="2564986601"/>
                  </a:ext>
                </a:extLst>
              </a:tr>
            </a:tbl>
          </a:graphicData>
        </a:graphic>
      </p:graphicFrame>
      <p:sp>
        <p:nvSpPr>
          <p:cNvPr id="5" name="TextBox 4">
            <a:extLst>
              <a:ext uri="{FF2B5EF4-FFF2-40B4-BE49-F238E27FC236}">
                <a16:creationId xmlns:a16="http://schemas.microsoft.com/office/drawing/2014/main" id="{96745D2B-9A83-2D4D-B72A-48F7AFAAC12E}"/>
              </a:ext>
            </a:extLst>
          </p:cNvPr>
          <p:cNvSpPr txBox="1"/>
          <p:nvPr/>
        </p:nvSpPr>
        <p:spPr>
          <a:xfrm>
            <a:off x="225911" y="1523305"/>
            <a:ext cx="7625378" cy="369332"/>
          </a:xfrm>
          <a:prstGeom prst="rect">
            <a:avLst/>
          </a:prstGeom>
          <a:noFill/>
        </p:spPr>
        <p:txBody>
          <a:bodyPr wrap="square" rtlCol="0">
            <a:spAutoFit/>
          </a:bodyPr>
          <a:lstStyle/>
          <a:p>
            <a:r>
              <a:rPr lang="en-GB" dirty="0"/>
              <a:t>Provide guidelines on how investigative processes should be conducted</a:t>
            </a:r>
          </a:p>
        </p:txBody>
      </p:sp>
      <p:pic>
        <p:nvPicPr>
          <p:cNvPr id="5122" name="Picture 2" descr="Reading Glyph Colour Vector Icon Stock Vector - Illustration of page,  education: 152961554">
            <a:hlinkClick r:id="rId2"/>
            <a:extLst>
              <a:ext uri="{FF2B5EF4-FFF2-40B4-BE49-F238E27FC236}">
                <a16:creationId xmlns:a16="http://schemas.microsoft.com/office/drawing/2014/main" id="{2A5622E5-A489-0149-877F-6DFF4D3A2F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8418" y="2491971"/>
            <a:ext cx="2442804" cy="244280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782ED29-2ADB-9543-A6ED-BE7429A393EB}"/>
              </a:ext>
            </a:extLst>
          </p:cNvPr>
          <p:cNvSpPr txBox="1"/>
          <p:nvPr/>
        </p:nvSpPr>
        <p:spPr>
          <a:xfrm>
            <a:off x="8216152" y="1707971"/>
            <a:ext cx="2895600" cy="646331"/>
          </a:xfrm>
          <a:prstGeom prst="rect">
            <a:avLst/>
          </a:prstGeom>
          <a:noFill/>
        </p:spPr>
        <p:txBody>
          <a:bodyPr wrap="square" rtlCol="0">
            <a:spAutoFit/>
          </a:bodyPr>
          <a:lstStyle/>
          <a:p>
            <a:r>
              <a:rPr lang="en-GB" dirty="0"/>
              <a:t>Further reading on PACE codes of Practice click </a:t>
            </a:r>
            <a:r>
              <a:rPr lang="en-GB" dirty="0">
                <a:hlinkClick r:id="rId2"/>
              </a:rPr>
              <a:t>here</a:t>
            </a:r>
            <a:endParaRPr lang="en-GB" dirty="0"/>
          </a:p>
        </p:txBody>
      </p:sp>
    </p:spTree>
    <p:extLst>
      <p:ext uri="{BB962C8B-B14F-4D97-AF65-F5344CB8AC3E}">
        <p14:creationId xmlns:p14="http://schemas.microsoft.com/office/powerpoint/2010/main" val="6373644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8C639-B574-5117-13F4-6E220D892A48}"/>
              </a:ext>
            </a:extLst>
          </p:cNvPr>
          <p:cNvSpPr>
            <a:spLocks noGrp="1"/>
          </p:cNvSpPr>
          <p:nvPr>
            <p:ph type="title"/>
          </p:nvPr>
        </p:nvSpPr>
        <p:spPr>
          <a:xfrm>
            <a:off x="838200" y="585216"/>
            <a:ext cx="10515600" cy="1325563"/>
          </a:xfrm>
        </p:spPr>
        <p:txBody>
          <a:bodyPr>
            <a:normAutofit/>
          </a:bodyPr>
          <a:lstStyle/>
          <a:p>
            <a:r>
              <a:rPr lang="en-US" sz="2800" dirty="0">
                <a:solidFill>
                  <a:schemeClr val="bg1"/>
                </a:solidFill>
              </a:rPr>
              <a:t>The Code of Practice to the Criminal Procedure and Investigations Act 1996 (CPIA) defines a </a:t>
            </a:r>
            <a:r>
              <a:rPr lang="en-US" sz="2800" b="1" u="sng" dirty="0">
                <a:solidFill>
                  <a:schemeClr val="bg1"/>
                </a:solidFill>
              </a:rPr>
              <a:t>criminal investigation </a:t>
            </a:r>
            <a:r>
              <a:rPr lang="en-US" sz="2800" dirty="0">
                <a:solidFill>
                  <a:schemeClr val="bg1"/>
                </a:solidFill>
              </a:rPr>
              <a:t>as:</a:t>
            </a:r>
            <a:br>
              <a:rPr lang="en-US" sz="2800" dirty="0">
                <a:solidFill>
                  <a:schemeClr val="bg1"/>
                </a:solidFill>
              </a:rPr>
            </a:br>
            <a:endParaRPr lang="en-US" sz="2800" dirty="0">
              <a:solidFill>
                <a:schemeClr val="bg1"/>
              </a:solidFill>
            </a:endParaRPr>
          </a:p>
        </p:txBody>
      </p:sp>
      <p:pic>
        <p:nvPicPr>
          <p:cNvPr id="5122" name="Picture 2" descr="Pictures show police and forensics in Basingstoke as murder investigation  launched - HampshireLive">
            <a:extLst>
              <a:ext uri="{FF2B5EF4-FFF2-40B4-BE49-F238E27FC236}">
                <a16:creationId xmlns:a16="http://schemas.microsoft.com/office/drawing/2014/main" id="{ACAAAD2B-3B58-0208-0A0A-B278F4D3EF6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413" r="-1" b="-1"/>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4AA9BA2-7CF5-4D51-ADA1-FBCDDB1F5A2A}"/>
              </a:ext>
            </a:extLst>
          </p:cNvPr>
          <p:cNvSpPr>
            <a:spLocks noGrp="1"/>
          </p:cNvSpPr>
          <p:nvPr>
            <p:ph idx="1"/>
          </p:nvPr>
        </p:nvSpPr>
        <p:spPr>
          <a:xfrm>
            <a:off x="7546848" y="2516777"/>
            <a:ext cx="3803904" cy="3660185"/>
          </a:xfrm>
        </p:spPr>
        <p:txBody>
          <a:bodyPr anchor="ctr">
            <a:normAutofit/>
          </a:bodyPr>
          <a:lstStyle/>
          <a:p>
            <a:pPr marL="0" indent="0" algn="ctr">
              <a:buNone/>
            </a:pPr>
            <a:r>
              <a:rPr lang="en-GB" sz="2200" b="0" i="1" dirty="0">
                <a:effectLst/>
                <a:latin typeface="Gotham"/>
              </a:rPr>
              <a:t>‘An investigation conducted by police officers with a view to it being ascertained whether a person should be charged with an offence, or whether a person charged with an offence is guilty of it.’</a:t>
            </a:r>
            <a:endParaRPr lang="en-US" sz="2200" i="1" dirty="0"/>
          </a:p>
        </p:txBody>
      </p:sp>
    </p:spTree>
    <p:extLst>
      <p:ext uri="{BB962C8B-B14F-4D97-AF65-F5344CB8AC3E}">
        <p14:creationId xmlns:p14="http://schemas.microsoft.com/office/powerpoint/2010/main" val="4903131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74E28-502E-A6F9-3361-E79690BCB2C5}"/>
              </a:ext>
            </a:extLst>
          </p:cNvPr>
          <p:cNvSpPr>
            <a:spLocks noGrp="1"/>
          </p:cNvSpPr>
          <p:nvPr>
            <p:ph type="title"/>
          </p:nvPr>
        </p:nvSpPr>
        <p:spPr>
          <a:xfrm>
            <a:off x="572493" y="238539"/>
            <a:ext cx="11018520" cy="1434415"/>
          </a:xfrm>
        </p:spPr>
        <p:txBody>
          <a:bodyPr anchor="b">
            <a:normAutofit/>
          </a:bodyPr>
          <a:lstStyle/>
          <a:p>
            <a:r>
              <a:rPr lang="en-GB" sz="4200" b="0" i="0">
                <a:effectLst/>
                <a:latin typeface="Gotham"/>
              </a:rPr>
              <a:t>Investigations may be carried out in relation to:</a:t>
            </a:r>
            <a:br>
              <a:rPr lang="en-GB" sz="4200" b="0" i="0">
                <a:effectLst/>
                <a:latin typeface="Gotham"/>
              </a:rPr>
            </a:br>
            <a:endParaRPr lang="en-US" sz="4200"/>
          </a:p>
        </p:txBody>
      </p:sp>
      <p:graphicFrame>
        <p:nvGraphicFramePr>
          <p:cNvPr id="6164" name="Content Placeholder 2">
            <a:extLst>
              <a:ext uri="{FF2B5EF4-FFF2-40B4-BE49-F238E27FC236}">
                <a16:creationId xmlns:a16="http://schemas.microsoft.com/office/drawing/2014/main" id="{4A65C095-30C9-BB72-684E-209E272B3B54}"/>
              </a:ext>
            </a:extLst>
          </p:cNvPr>
          <p:cNvGraphicFramePr>
            <a:graphicFrameLocks noGrp="1"/>
          </p:cNvGraphicFramePr>
          <p:nvPr>
            <p:ph idx="1"/>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146" name="Picture 2" descr="Criminal Investigation">
            <a:extLst>
              <a:ext uri="{FF2B5EF4-FFF2-40B4-BE49-F238E27FC236}">
                <a16:creationId xmlns:a16="http://schemas.microsoft.com/office/drawing/2014/main" id="{FB52ECC2-821D-54E2-A192-4FAF8B6CECE0}"/>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30105" r="16020"/>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455A3C2-D44F-C569-3FA4-42BDACFD576D}"/>
              </a:ext>
            </a:extLst>
          </p:cNvPr>
          <p:cNvSpPr txBox="1"/>
          <p:nvPr/>
        </p:nvSpPr>
        <p:spPr>
          <a:xfrm>
            <a:off x="9116726" y="6339578"/>
            <a:ext cx="2812026" cy="369332"/>
          </a:xfrm>
          <a:prstGeom prst="rect">
            <a:avLst/>
          </a:prstGeom>
          <a:noFill/>
        </p:spPr>
        <p:txBody>
          <a:bodyPr wrap="square" rtlCol="0">
            <a:spAutoFit/>
          </a:bodyPr>
          <a:lstStyle/>
          <a:p>
            <a:r>
              <a:rPr lang="en-US" dirty="0"/>
              <a:t>(College of Policing, 2021)</a:t>
            </a:r>
          </a:p>
        </p:txBody>
      </p:sp>
    </p:spTree>
    <p:extLst>
      <p:ext uri="{BB962C8B-B14F-4D97-AF65-F5344CB8AC3E}">
        <p14:creationId xmlns:p14="http://schemas.microsoft.com/office/powerpoint/2010/main" val="25343628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47981" y="164268"/>
            <a:ext cx="10638264" cy="584775"/>
          </a:xfrm>
          <a:prstGeom prst="rect">
            <a:avLst/>
          </a:prstGeom>
          <a:solidFill>
            <a:schemeClr val="accent2"/>
          </a:solidFill>
          <a:ln>
            <a:noFill/>
          </a:ln>
        </p:spPr>
        <p:txBody>
          <a:bodyPr wrap="square" rtlCol="0">
            <a:spAutoFit/>
          </a:bodyPr>
          <a:lstStyle/>
          <a:p>
            <a:pPr algn="ctr"/>
            <a:r>
              <a:rPr lang="en-GB" sz="3200" b="1" dirty="0">
                <a:solidFill>
                  <a:schemeClr val="bg1"/>
                </a:solidFill>
              </a:rPr>
              <a:t>Methods of Investigation</a:t>
            </a:r>
          </a:p>
        </p:txBody>
      </p:sp>
      <p:pic>
        <p:nvPicPr>
          <p:cNvPr id="6" name="Picture 5"/>
          <p:cNvPicPr>
            <a:picLocks noChangeAspect="1"/>
          </p:cNvPicPr>
          <p:nvPr/>
        </p:nvPicPr>
        <p:blipFill>
          <a:blip r:embed="rId3"/>
          <a:stretch>
            <a:fillRect/>
          </a:stretch>
        </p:blipFill>
        <p:spPr>
          <a:xfrm>
            <a:off x="9043690" y="2997013"/>
            <a:ext cx="2857836" cy="1965237"/>
          </a:xfrm>
          <a:prstGeom prst="rect">
            <a:avLst/>
          </a:prstGeom>
          <a:ln>
            <a:solidFill>
              <a:schemeClr val="tx1"/>
            </a:solidFill>
          </a:ln>
        </p:spPr>
      </p:pic>
      <p:sp>
        <p:nvSpPr>
          <p:cNvPr id="7" name="Down Arrow Callout 6"/>
          <p:cNvSpPr/>
          <p:nvPr/>
        </p:nvSpPr>
        <p:spPr>
          <a:xfrm>
            <a:off x="2860479" y="820722"/>
            <a:ext cx="6471041" cy="1348010"/>
          </a:xfrm>
          <a:prstGeom prst="downArrow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are </a:t>
            </a:r>
            <a:r>
              <a:rPr lang="en-GB" sz="2400" b="1" i="1" dirty="0">
                <a:solidFill>
                  <a:schemeClr val="tx1"/>
                </a:solidFill>
              </a:rPr>
              <a:t>two methods </a:t>
            </a:r>
            <a:r>
              <a:rPr lang="en-GB" sz="2400" dirty="0">
                <a:solidFill>
                  <a:schemeClr val="tx1"/>
                </a:solidFill>
              </a:rPr>
              <a:t>of criminal investigation</a:t>
            </a:r>
          </a:p>
        </p:txBody>
      </p:sp>
      <p:graphicFrame>
        <p:nvGraphicFramePr>
          <p:cNvPr id="8" name="Diagram 7"/>
          <p:cNvGraphicFramePr/>
          <p:nvPr/>
        </p:nvGraphicFramePr>
        <p:xfrm>
          <a:off x="971395" y="2227621"/>
          <a:ext cx="7748859" cy="35040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35013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A1DF1F63-2763-4135-A1DA-ECB7B98BD17C}"/>
                                            </p:graphicEl>
                                          </p:spTgt>
                                        </p:tgtEl>
                                        <p:attrNameLst>
                                          <p:attrName>style.visibility</p:attrName>
                                        </p:attrNameLst>
                                      </p:cBhvr>
                                      <p:to>
                                        <p:strVal val="visible"/>
                                      </p:to>
                                    </p:set>
                                    <p:animEffect transition="in" filter="fade">
                                      <p:cBhvr>
                                        <p:cTn id="12" dur="500"/>
                                        <p:tgtEl>
                                          <p:spTgt spid="8">
                                            <p:graphicEl>
                                              <a:dgm id="{A1DF1F63-2763-4135-A1DA-ECB7B98BD17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7E8336F9-CC29-4DC2-9527-D2D0F4A0AB5F}"/>
                                            </p:graphicEl>
                                          </p:spTgt>
                                        </p:tgtEl>
                                        <p:attrNameLst>
                                          <p:attrName>style.visibility</p:attrName>
                                        </p:attrNameLst>
                                      </p:cBhvr>
                                      <p:to>
                                        <p:strVal val="visible"/>
                                      </p:to>
                                    </p:set>
                                    <p:animEffect transition="in" filter="fade">
                                      <p:cBhvr>
                                        <p:cTn id="17" dur="500"/>
                                        <p:tgtEl>
                                          <p:spTgt spid="8">
                                            <p:graphicEl>
                                              <a:dgm id="{7E8336F9-CC29-4DC2-9527-D2D0F4A0AB5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graphicEl>
                                              <a:dgm id="{AEFFE743-B824-4830-A4C5-EA90239FB717}"/>
                                            </p:graphicEl>
                                          </p:spTgt>
                                        </p:tgtEl>
                                        <p:attrNameLst>
                                          <p:attrName>style.visibility</p:attrName>
                                        </p:attrNameLst>
                                      </p:cBhvr>
                                      <p:to>
                                        <p:strVal val="visible"/>
                                      </p:to>
                                    </p:set>
                                    <p:animEffect transition="in" filter="fade">
                                      <p:cBhvr>
                                        <p:cTn id="22" dur="500"/>
                                        <p:tgtEl>
                                          <p:spTgt spid="8">
                                            <p:graphicEl>
                                              <a:dgm id="{AEFFE743-B824-4830-A4C5-EA90239FB717}"/>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8">
                                            <p:graphicEl>
                                              <a:dgm id="{DA0AF2C6-6BB1-4772-88CE-8D1B7A36BDBB}"/>
                                            </p:graphicEl>
                                          </p:spTgt>
                                        </p:tgtEl>
                                        <p:attrNameLst>
                                          <p:attrName>style.visibility</p:attrName>
                                        </p:attrNameLst>
                                      </p:cBhvr>
                                      <p:to>
                                        <p:strVal val="visible"/>
                                      </p:to>
                                    </p:set>
                                    <p:animEffect transition="in" filter="fade">
                                      <p:cBhvr>
                                        <p:cTn id="25" dur="500"/>
                                        <p:tgtEl>
                                          <p:spTgt spid="8">
                                            <p:graphicEl>
                                              <a:dgm id="{DA0AF2C6-6BB1-4772-88CE-8D1B7A36BDBB}"/>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8">
                                            <p:graphicEl>
                                              <a:dgm id="{BE16E3B2-35B5-40DF-8750-054BD60AEB43}"/>
                                            </p:graphicEl>
                                          </p:spTgt>
                                        </p:tgtEl>
                                        <p:attrNameLst>
                                          <p:attrName>style.visibility</p:attrName>
                                        </p:attrNameLst>
                                      </p:cBhvr>
                                      <p:to>
                                        <p:strVal val="visible"/>
                                      </p:to>
                                    </p:set>
                                    <p:animEffect transition="in" filter="fade">
                                      <p:cBhvr>
                                        <p:cTn id="30" dur="500"/>
                                        <p:tgtEl>
                                          <p:spTgt spid="8">
                                            <p:graphicEl>
                                              <a:dgm id="{BE16E3B2-35B5-40DF-8750-054BD60AEB4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Graphic spid="8"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5CDB2-5F81-B977-53BB-666F6A13286E}"/>
              </a:ext>
            </a:extLst>
          </p:cNvPr>
          <p:cNvSpPr>
            <a:spLocks noGrp="1"/>
          </p:cNvSpPr>
          <p:nvPr>
            <p:ph type="title"/>
          </p:nvPr>
        </p:nvSpPr>
        <p:spPr>
          <a:xfrm>
            <a:off x="589560" y="856180"/>
            <a:ext cx="4560584" cy="1128068"/>
          </a:xfrm>
        </p:spPr>
        <p:txBody>
          <a:bodyPr anchor="ctr">
            <a:normAutofit/>
          </a:bodyPr>
          <a:lstStyle/>
          <a:p>
            <a:r>
              <a:rPr lang="en-US" sz="1900" b="1" dirty="0">
                <a:latin typeface="+mn-lt"/>
              </a:rPr>
              <a:t>The Code of Practice to the Criminal Procedure and Investigations Act 1996 (CPIA)defines a </a:t>
            </a:r>
            <a:r>
              <a:rPr lang="en-US" sz="1900" b="1" u="sng" dirty="0">
                <a:latin typeface="+mn-lt"/>
              </a:rPr>
              <a:t>criminal investigator </a:t>
            </a:r>
            <a:r>
              <a:rPr lang="en-US" sz="1900" b="1" dirty="0">
                <a:latin typeface="+mn-lt"/>
              </a:rPr>
              <a:t>as:</a:t>
            </a:r>
          </a:p>
        </p:txBody>
      </p:sp>
      <p:sp>
        <p:nvSpPr>
          <p:cNvPr id="3" name="Content Placeholder 2">
            <a:extLst>
              <a:ext uri="{FF2B5EF4-FFF2-40B4-BE49-F238E27FC236}">
                <a16:creationId xmlns:a16="http://schemas.microsoft.com/office/drawing/2014/main" id="{DA13AB6B-4D7D-F7BC-3BF4-69F4B7D9DE20}"/>
              </a:ext>
            </a:extLst>
          </p:cNvPr>
          <p:cNvSpPr>
            <a:spLocks noGrp="1"/>
          </p:cNvSpPr>
          <p:nvPr>
            <p:ph idx="1"/>
          </p:nvPr>
        </p:nvSpPr>
        <p:spPr>
          <a:xfrm>
            <a:off x="590719" y="2330505"/>
            <a:ext cx="4559425" cy="3979585"/>
          </a:xfrm>
        </p:spPr>
        <p:txBody>
          <a:bodyPr anchor="ctr">
            <a:normAutofit/>
          </a:bodyPr>
          <a:lstStyle/>
          <a:p>
            <a:pPr marL="0" indent="0">
              <a:buNone/>
            </a:pPr>
            <a:r>
              <a:rPr lang="en-GB" sz="2000" b="0" i="1" dirty="0">
                <a:effectLst/>
              </a:rPr>
              <a:t>‘...any police officer involved in the conduct of a criminal investigation. All investigators have a responsibility for carrying out the duties imposed on them under this code including, in particular recording information and retaining records of information and material.’</a:t>
            </a:r>
            <a:endParaRPr lang="en-US" sz="2000" i="1" dirty="0"/>
          </a:p>
        </p:txBody>
      </p:sp>
      <p:pic>
        <p:nvPicPr>
          <p:cNvPr id="7170" name="Picture 2" descr="A guide to 'Released Under Investigation' time limits in the UK">
            <a:extLst>
              <a:ext uri="{FF2B5EF4-FFF2-40B4-BE49-F238E27FC236}">
                <a16:creationId xmlns:a16="http://schemas.microsoft.com/office/drawing/2014/main" id="{2F8CF15F-AF84-6DFB-605A-6D51FFAED92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274" r="27078"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25454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E5818-B9B6-06D6-7E50-016700A6E7D3}"/>
              </a:ext>
            </a:extLst>
          </p:cNvPr>
          <p:cNvSpPr>
            <a:spLocks noGrp="1"/>
          </p:cNvSpPr>
          <p:nvPr>
            <p:ph type="title"/>
          </p:nvPr>
        </p:nvSpPr>
        <p:spPr/>
        <p:txBody>
          <a:bodyPr/>
          <a:lstStyle/>
          <a:p>
            <a:r>
              <a:rPr lang="en-GB" dirty="0"/>
              <a:t>Investigative Skills</a:t>
            </a:r>
          </a:p>
        </p:txBody>
      </p:sp>
      <p:graphicFrame>
        <p:nvGraphicFramePr>
          <p:cNvPr id="4" name="TextBox 4">
            <a:extLst>
              <a:ext uri="{FF2B5EF4-FFF2-40B4-BE49-F238E27FC236}">
                <a16:creationId xmlns:a16="http://schemas.microsoft.com/office/drawing/2014/main" id="{EA74C03A-DFEA-03BE-A3B3-E061FF0631D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56724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A4620-ECE1-8431-C80E-FF84D1809FD8}"/>
              </a:ext>
            </a:extLst>
          </p:cNvPr>
          <p:cNvSpPr>
            <a:spLocks noGrp="1"/>
          </p:cNvSpPr>
          <p:nvPr>
            <p:ph type="ctrTitle"/>
          </p:nvPr>
        </p:nvSpPr>
        <p:spPr/>
        <p:txBody>
          <a:bodyPr/>
          <a:lstStyle/>
          <a:p>
            <a:r>
              <a:rPr lang="en-GB" dirty="0"/>
              <a:t>The investigative mindset.</a:t>
            </a:r>
          </a:p>
        </p:txBody>
      </p:sp>
      <p:sp>
        <p:nvSpPr>
          <p:cNvPr id="3" name="Subtitle 2">
            <a:extLst>
              <a:ext uri="{FF2B5EF4-FFF2-40B4-BE49-F238E27FC236}">
                <a16:creationId xmlns:a16="http://schemas.microsoft.com/office/drawing/2014/main" id="{5208F322-ED2E-195F-5DC4-D6319651F07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2392235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Diagram&#10;&#10;Description automatically generated with low confidence">
            <a:extLst>
              <a:ext uri="{FF2B5EF4-FFF2-40B4-BE49-F238E27FC236}">
                <a16:creationId xmlns:a16="http://schemas.microsoft.com/office/drawing/2014/main" id="{56B9B717-C9C4-C64A-ACF7-B3EEDCFEAC6F}"/>
              </a:ext>
            </a:extLst>
          </p:cNvPr>
          <p:cNvPicPr>
            <a:picLocks noChangeAspect="1"/>
          </p:cNvPicPr>
          <p:nvPr/>
        </p:nvPicPr>
        <p:blipFill>
          <a:blip r:embed="rId3"/>
          <a:stretch>
            <a:fillRect/>
          </a:stretch>
        </p:blipFill>
        <p:spPr>
          <a:xfrm>
            <a:off x="1407623" y="163629"/>
            <a:ext cx="9376752" cy="4747548"/>
          </a:xfrm>
          <a:prstGeom prst="rect">
            <a:avLst/>
          </a:prstGeom>
        </p:spPr>
      </p:pic>
      <p:sp>
        <p:nvSpPr>
          <p:cNvPr id="22" name="TextBox 21">
            <a:extLst>
              <a:ext uri="{FF2B5EF4-FFF2-40B4-BE49-F238E27FC236}">
                <a16:creationId xmlns:a16="http://schemas.microsoft.com/office/drawing/2014/main" id="{52964F50-F89F-E04D-B4D4-E1F413DF3AF7}"/>
              </a:ext>
            </a:extLst>
          </p:cNvPr>
          <p:cNvSpPr txBox="1"/>
          <p:nvPr/>
        </p:nvSpPr>
        <p:spPr>
          <a:xfrm>
            <a:off x="859809" y="5299813"/>
            <a:ext cx="11068333" cy="1077218"/>
          </a:xfrm>
          <a:prstGeom prst="rect">
            <a:avLst/>
          </a:prstGeom>
          <a:noFill/>
        </p:spPr>
        <p:txBody>
          <a:bodyPr wrap="square">
            <a:spAutoFit/>
          </a:bodyPr>
          <a:lstStyle/>
          <a:p>
            <a:r>
              <a:rPr lang="en-GB" sz="3200" b="1" kern="1200" dirty="0">
                <a:solidFill>
                  <a:schemeClr val="tx1"/>
                </a:solidFill>
                <a:effectLst/>
                <a:latin typeface="+mn-lt"/>
                <a:ea typeface="+mn-ea"/>
                <a:cs typeface="+mn-cs"/>
              </a:rPr>
              <a:t>TASK- In groups, discuss </a:t>
            </a:r>
            <a:r>
              <a:rPr lang="en-GB" sz="3200" b="1" dirty="0"/>
              <a:t>w</a:t>
            </a:r>
            <a:r>
              <a:rPr lang="en-GB" sz="3200" b="1" kern="1200" dirty="0">
                <a:solidFill>
                  <a:schemeClr val="tx1"/>
                </a:solidFill>
                <a:effectLst/>
                <a:latin typeface="+mn-lt"/>
                <a:ea typeface="+mn-ea"/>
                <a:cs typeface="+mn-cs"/>
              </a:rPr>
              <a:t>hat the term ‘investigative mind-set’ means to you? </a:t>
            </a:r>
            <a:endParaRPr lang="en-GB" sz="3200" dirty="0"/>
          </a:p>
        </p:txBody>
      </p:sp>
    </p:spTree>
    <p:extLst>
      <p:ext uri="{BB962C8B-B14F-4D97-AF65-F5344CB8AC3E}">
        <p14:creationId xmlns:p14="http://schemas.microsoft.com/office/powerpoint/2010/main" val="13149782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2E76C-E9F2-FD4F-8F0D-0362D2D23565}"/>
              </a:ext>
            </a:extLst>
          </p:cNvPr>
          <p:cNvSpPr>
            <a:spLocks noGrp="1"/>
          </p:cNvSpPr>
          <p:nvPr>
            <p:ph type="title"/>
          </p:nvPr>
        </p:nvSpPr>
        <p:spPr>
          <a:xfrm>
            <a:off x="589560" y="856180"/>
            <a:ext cx="4560584" cy="1128068"/>
          </a:xfrm>
        </p:spPr>
        <p:txBody>
          <a:bodyPr anchor="ctr">
            <a:normAutofit/>
          </a:bodyPr>
          <a:lstStyle/>
          <a:p>
            <a:r>
              <a:rPr lang="en-GB" sz="3700"/>
              <a:t>Investigative mind-set</a:t>
            </a:r>
          </a:p>
        </p:txBody>
      </p:sp>
      <p:pic>
        <p:nvPicPr>
          <p:cNvPr id="2052" name="Picture 4" descr="No Two Brains Are Alike, Investigation Reveals">
            <a:extLst>
              <a:ext uri="{FF2B5EF4-FFF2-40B4-BE49-F238E27FC236}">
                <a16:creationId xmlns:a16="http://schemas.microsoft.com/office/drawing/2014/main" id="{85F3AAFE-971F-6742-AE60-A061D5CA08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681" r="21920"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4" name="Content Placeholder 2">
            <a:extLst>
              <a:ext uri="{FF2B5EF4-FFF2-40B4-BE49-F238E27FC236}">
                <a16:creationId xmlns:a16="http://schemas.microsoft.com/office/drawing/2014/main" id="{92FF3A83-E502-452B-9A37-C428A4E747AA}"/>
              </a:ext>
            </a:extLst>
          </p:cNvPr>
          <p:cNvGraphicFramePr>
            <a:graphicFrameLocks noGrp="1"/>
          </p:cNvGraphicFramePr>
          <p:nvPr>
            <p:ph idx="1"/>
          </p:nvPr>
        </p:nvGraphicFramePr>
        <p:xfrm>
          <a:off x="590719" y="2330505"/>
          <a:ext cx="4559425" cy="39795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743412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52964F50-F89F-E04D-B4D4-E1F413DF3AF7}"/>
              </a:ext>
            </a:extLst>
          </p:cNvPr>
          <p:cNvSpPr txBox="1"/>
          <p:nvPr/>
        </p:nvSpPr>
        <p:spPr>
          <a:xfrm>
            <a:off x="202683" y="195872"/>
            <a:ext cx="11210925" cy="74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200" b="1" kern="1200" dirty="0">
                <a:solidFill>
                  <a:schemeClr val="accent1">
                    <a:lumMod val="75000"/>
                  </a:schemeClr>
                </a:solidFill>
                <a:effectLst/>
                <a:latin typeface="+mj-lt"/>
                <a:ea typeface="+mj-ea"/>
                <a:cs typeface="+mj-cs"/>
              </a:rPr>
              <a:t>Investigative mindset</a:t>
            </a:r>
            <a:endParaRPr lang="en-US" sz="3200" kern="1200" dirty="0">
              <a:solidFill>
                <a:schemeClr val="accent1">
                  <a:lumMod val="75000"/>
                </a:schemeClr>
              </a:solidFill>
              <a:latin typeface="+mj-lt"/>
              <a:ea typeface="+mj-ea"/>
              <a:cs typeface="+mj-cs"/>
            </a:endParaRPr>
          </a:p>
        </p:txBody>
      </p:sp>
      <p:pic>
        <p:nvPicPr>
          <p:cNvPr id="8" name="Picture 7" descr="Diagram&#10;&#10;Description automatically generated with low confidence">
            <a:extLst>
              <a:ext uri="{FF2B5EF4-FFF2-40B4-BE49-F238E27FC236}">
                <a16:creationId xmlns:a16="http://schemas.microsoft.com/office/drawing/2014/main" id="{56B9B717-C9C4-C64A-ACF7-B3EEDCFEAC6F}"/>
              </a:ext>
            </a:extLst>
          </p:cNvPr>
          <p:cNvPicPr>
            <a:picLocks noChangeAspect="1"/>
          </p:cNvPicPr>
          <p:nvPr/>
        </p:nvPicPr>
        <p:blipFill>
          <a:blip r:embed="rId3"/>
          <a:stretch>
            <a:fillRect/>
          </a:stretch>
        </p:blipFill>
        <p:spPr>
          <a:xfrm>
            <a:off x="112629" y="2334490"/>
            <a:ext cx="4829400" cy="3146770"/>
          </a:xfrm>
          <a:prstGeom prst="rect">
            <a:avLst/>
          </a:prstGeom>
        </p:spPr>
      </p:pic>
      <p:sp>
        <p:nvSpPr>
          <p:cNvPr id="9" name="TextBox 8">
            <a:extLst>
              <a:ext uri="{FF2B5EF4-FFF2-40B4-BE49-F238E27FC236}">
                <a16:creationId xmlns:a16="http://schemas.microsoft.com/office/drawing/2014/main" id="{66D469B5-3138-D54E-B6BB-57E25182C8F6}"/>
              </a:ext>
            </a:extLst>
          </p:cNvPr>
          <p:cNvSpPr txBox="1"/>
          <p:nvPr/>
        </p:nvSpPr>
        <p:spPr>
          <a:xfrm>
            <a:off x="4759036" y="1301451"/>
            <a:ext cx="7013475" cy="4401205"/>
          </a:xfrm>
          <a:prstGeom prst="rect">
            <a:avLst/>
          </a:prstGeom>
          <a:noFill/>
        </p:spPr>
        <p:txBody>
          <a:bodyPr wrap="square">
            <a:spAutoFit/>
          </a:bodyPr>
          <a:lstStyle/>
          <a:p>
            <a:pPr marL="285750" indent="-285750">
              <a:buFont typeface="Arial" panose="020B0604020202020204" pitchFamily="34" charset="0"/>
              <a:buChar char="•"/>
            </a:pPr>
            <a:r>
              <a:rPr lang="en-GB" sz="2000" kern="1200" dirty="0">
                <a:solidFill>
                  <a:schemeClr val="tx1"/>
                </a:solidFill>
                <a:effectLst/>
                <a:latin typeface="+mn-lt"/>
                <a:ea typeface="+mn-ea"/>
                <a:cs typeface="+mn-cs"/>
              </a:rPr>
              <a:t>An investigative mind-set will bring some order to the way in which investigators examine material and make decisions. </a:t>
            </a:r>
          </a:p>
          <a:p>
            <a:pPr marL="285750" indent="-285750">
              <a:buFont typeface="Arial" panose="020B0604020202020204" pitchFamily="34" charset="0"/>
              <a:buChar char="•"/>
            </a:pPr>
            <a:endParaRPr lang="en-GB" sz="2000" dirty="0">
              <a:effectLst/>
            </a:endParaRPr>
          </a:p>
          <a:p>
            <a:pPr marL="285750" indent="-285750">
              <a:buFont typeface="Arial" panose="020B0604020202020204" pitchFamily="34" charset="0"/>
              <a:buChar char="•"/>
            </a:pPr>
            <a:r>
              <a:rPr lang="en-GB" sz="2000" kern="1200" dirty="0">
                <a:solidFill>
                  <a:schemeClr val="tx1"/>
                </a:solidFill>
                <a:effectLst/>
                <a:latin typeface="+mn-lt"/>
                <a:ea typeface="+mn-ea"/>
                <a:cs typeface="+mn-cs"/>
              </a:rPr>
              <a:t>There is no process map that will assist the investigator to develop the mind-set, it involves applying a set of principles to the investigation process. </a:t>
            </a:r>
          </a:p>
          <a:p>
            <a:pPr marL="285750" indent="-285750">
              <a:buFont typeface="Arial" panose="020B0604020202020204" pitchFamily="34" charset="0"/>
              <a:buChar char="•"/>
            </a:pPr>
            <a:endParaRPr lang="en-GB" sz="2000" dirty="0">
              <a:effectLst/>
            </a:endParaRPr>
          </a:p>
          <a:p>
            <a:pPr marL="285750" indent="-285750">
              <a:buFont typeface="Arial" panose="020B0604020202020204" pitchFamily="34" charset="0"/>
              <a:buChar char="•"/>
            </a:pPr>
            <a:r>
              <a:rPr lang="en-GB" sz="2000" kern="1200" dirty="0">
                <a:solidFill>
                  <a:schemeClr val="tx1"/>
                </a:solidFill>
                <a:effectLst/>
                <a:latin typeface="+mn-lt"/>
                <a:ea typeface="+mn-ea"/>
                <a:cs typeface="+mn-cs"/>
              </a:rPr>
              <a:t>It is a state of mind or attitude which investigators adopt and which can be developed over time through continued use.</a:t>
            </a:r>
          </a:p>
          <a:p>
            <a:pPr marL="285750" indent="-285750">
              <a:buFont typeface="Arial" panose="020B0604020202020204" pitchFamily="34" charset="0"/>
              <a:buChar char="•"/>
            </a:pPr>
            <a:r>
              <a:rPr lang="en-GB" sz="2000" kern="1200" dirty="0">
                <a:solidFill>
                  <a:schemeClr val="tx1"/>
                </a:solidFill>
                <a:effectLst/>
                <a:latin typeface="+mn-lt"/>
                <a:ea typeface="+mn-ea"/>
                <a:cs typeface="+mn-cs"/>
              </a:rPr>
              <a:t> </a:t>
            </a:r>
            <a:endParaRPr lang="en-GB" sz="2000" dirty="0">
              <a:effectLst/>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kern="1200" dirty="0">
                <a:solidFill>
                  <a:schemeClr val="tx1"/>
                </a:solidFill>
                <a:effectLst/>
                <a:latin typeface="+mn-lt"/>
                <a:ea typeface="+mn-ea"/>
                <a:cs typeface="+mn-cs"/>
              </a:rPr>
              <a:t>This will enable investigators to develop a disciplined approach which ensures that the decisions they make are appropriate to the case, are reasonable and can be explained to others</a:t>
            </a:r>
            <a:r>
              <a:rPr lang="en-GB" sz="2000" dirty="0"/>
              <a:t> </a:t>
            </a:r>
            <a:r>
              <a:rPr lang="en-GB" sz="2000" kern="1200" dirty="0">
                <a:solidFill>
                  <a:schemeClr val="tx1"/>
                </a:solidFill>
                <a:effectLst/>
                <a:latin typeface="+mn-lt"/>
                <a:ea typeface="+mn-ea"/>
                <a:cs typeface="+mn-cs"/>
              </a:rPr>
              <a:t>(College of Policing, 2020).  </a:t>
            </a:r>
            <a:endParaRPr lang="en-GB" sz="2000" dirty="0">
              <a:effectLst/>
            </a:endParaRPr>
          </a:p>
        </p:txBody>
      </p:sp>
    </p:spTree>
    <p:extLst>
      <p:ext uri="{BB962C8B-B14F-4D97-AF65-F5344CB8AC3E}">
        <p14:creationId xmlns:p14="http://schemas.microsoft.com/office/powerpoint/2010/main" val="26453640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47132B88-8625-3D40-9830-8E0DB6CC612E}"/>
              </a:ext>
            </a:extLst>
          </p:cNvPr>
          <p:cNvSpPr/>
          <p:nvPr/>
        </p:nvSpPr>
        <p:spPr>
          <a:xfrm>
            <a:off x="128337" y="206712"/>
            <a:ext cx="8053137" cy="1325563"/>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5101BA-7D0D-5049-B249-D26C1B25CBFC}"/>
              </a:ext>
            </a:extLst>
          </p:cNvPr>
          <p:cNvSpPr>
            <a:spLocks noGrp="1"/>
          </p:cNvSpPr>
          <p:nvPr>
            <p:ph type="title"/>
          </p:nvPr>
        </p:nvSpPr>
        <p:spPr>
          <a:xfrm>
            <a:off x="318590" y="276732"/>
            <a:ext cx="9810604" cy="1216024"/>
          </a:xfrm>
        </p:spPr>
        <p:txBody>
          <a:bodyPr>
            <a:normAutofit/>
          </a:bodyPr>
          <a:lstStyle/>
          <a:p>
            <a:r>
              <a:rPr lang="en-GB" dirty="0">
                <a:solidFill>
                  <a:schemeClr val="bg1"/>
                </a:solidFill>
              </a:rPr>
              <a:t>Investigative Mindset</a:t>
            </a:r>
          </a:p>
        </p:txBody>
      </p:sp>
      <p:sp>
        <p:nvSpPr>
          <p:cNvPr id="3" name="Content Placeholder 2">
            <a:extLst>
              <a:ext uri="{FF2B5EF4-FFF2-40B4-BE49-F238E27FC236}">
                <a16:creationId xmlns:a16="http://schemas.microsoft.com/office/drawing/2014/main" id="{52AB95A6-8AB9-1744-BD68-E4C5A00CCBA9}"/>
              </a:ext>
            </a:extLst>
          </p:cNvPr>
          <p:cNvSpPr>
            <a:spLocks noGrp="1"/>
          </p:cNvSpPr>
          <p:nvPr>
            <p:ph idx="1"/>
          </p:nvPr>
        </p:nvSpPr>
        <p:spPr>
          <a:xfrm>
            <a:off x="318590" y="2060893"/>
            <a:ext cx="4788505" cy="3846012"/>
          </a:xfrm>
        </p:spPr>
        <p:txBody>
          <a:bodyPr>
            <a:normAutofit/>
          </a:bodyPr>
          <a:lstStyle/>
          <a:p>
            <a:pPr marL="0" indent="0">
              <a:buNone/>
            </a:pPr>
            <a:r>
              <a:rPr lang="en-GB" u="sng" dirty="0"/>
              <a:t>Five Principles:</a:t>
            </a:r>
          </a:p>
          <a:p>
            <a:r>
              <a:rPr lang="en-GB" dirty="0"/>
              <a:t>Understanding the source of the material</a:t>
            </a:r>
          </a:p>
          <a:p>
            <a:r>
              <a:rPr lang="en-GB" dirty="0"/>
              <a:t>Planning and Preparation</a:t>
            </a:r>
          </a:p>
          <a:p>
            <a:r>
              <a:rPr lang="en-GB" dirty="0"/>
              <a:t>Examination</a:t>
            </a:r>
          </a:p>
          <a:p>
            <a:r>
              <a:rPr lang="en-GB" dirty="0"/>
              <a:t>Recording and collation </a:t>
            </a:r>
          </a:p>
          <a:p>
            <a:r>
              <a:rPr lang="en-GB" dirty="0"/>
              <a:t>Evaluation</a:t>
            </a:r>
          </a:p>
        </p:txBody>
      </p:sp>
      <p:pic>
        <p:nvPicPr>
          <p:cNvPr id="16" name="Graphic 15" descr="Magnifying glass">
            <a:extLst>
              <a:ext uri="{FF2B5EF4-FFF2-40B4-BE49-F238E27FC236}">
                <a16:creationId xmlns:a16="http://schemas.microsoft.com/office/drawing/2014/main" id="{375C419D-E332-4578-BA72-E9E74A90046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45989" y="214686"/>
            <a:ext cx="3846011" cy="3846011"/>
          </a:xfrm>
          <a:prstGeom prst="rect">
            <a:avLst/>
          </a:prstGeom>
        </p:spPr>
      </p:pic>
      <p:sp>
        <p:nvSpPr>
          <p:cNvPr id="4" name="TextBox 3">
            <a:extLst>
              <a:ext uri="{FF2B5EF4-FFF2-40B4-BE49-F238E27FC236}">
                <a16:creationId xmlns:a16="http://schemas.microsoft.com/office/drawing/2014/main" id="{CED6A950-B302-E944-9172-7913595F2FE5}"/>
              </a:ext>
            </a:extLst>
          </p:cNvPr>
          <p:cNvSpPr txBox="1"/>
          <p:nvPr/>
        </p:nvSpPr>
        <p:spPr>
          <a:xfrm>
            <a:off x="9144000" y="1353007"/>
            <a:ext cx="1436914" cy="707886"/>
          </a:xfrm>
          <a:prstGeom prst="rect">
            <a:avLst/>
          </a:prstGeom>
          <a:noFill/>
        </p:spPr>
        <p:txBody>
          <a:bodyPr wrap="square" rtlCol="0">
            <a:spAutoFit/>
          </a:bodyPr>
          <a:lstStyle/>
          <a:p>
            <a:pPr algn="ctr"/>
            <a:r>
              <a:rPr lang="en-US" sz="2000" dirty="0"/>
              <a:t>A B C</a:t>
            </a:r>
            <a:br>
              <a:rPr lang="en-US" sz="2000" dirty="0"/>
            </a:br>
            <a:r>
              <a:rPr lang="en-US" sz="2000" dirty="0"/>
              <a:t>APPROACH</a:t>
            </a:r>
          </a:p>
        </p:txBody>
      </p:sp>
      <p:pic>
        <p:nvPicPr>
          <p:cNvPr id="3074" name="Picture 2" descr="The Investigative Mindset - Keeping an Open Mind and Avoiding Cognitive  Bias.">
            <a:extLst>
              <a:ext uri="{FF2B5EF4-FFF2-40B4-BE49-F238E27FC236}">
                <a16:creationId xmlns:a16="http://schemas.microsoft.com/office/drawing/2014/main" id="{25B72D92-5AC8-4E45-AFE3-583311BDE81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76257" y="3749358"/>
            <a:ext cx="3886200" cy="20955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1F3C97E-5611-59F2-CAB7-AD324771331C}"/>
              </a:ext>
            </a:extLst>
          </p:cNvPr>
          <p:cNvSpPr txBox="1"/>
          <p:nvPr/>
        </p:nvSpPr>
        <p:spPr>
          <a:xfrm>
            <a:off x="5976257" y="6211936"/>
            <a:ext cx="7358437" cy="369332"/>
          </a:xfrm>
          <a:prstGeom prst="rect">
            <a:avLst/>
          </a:prstGeom>
          <a:noFill/>
        </p:spPr>
        <p:txBody>
          <a:bodyPr wrap="square" rtlCol="0">
            <a:spAutoFit/>
          </a:bodyPr>
          <a:lstStyle/>
          <a:p>
            <a:r>
              <a:rPr lang="en-US" dirty="0"/>
              <a:t>We will look at this in more detail  over the next few weeks…</a:t>
            </a:r>
          </a:p>
        </p:txBody>
      </p:sp>
    </p:spTree>
    <p:extLst>
      <p:ext uri="{BB962C8B-B14F-4D97-AF65-F5344CB8AC3E}">
        <p14:creationId xmlns:p14="http://schemas.microsoft.com/office/powerpoint/2010/main" val="31568176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hart&#10;&#10;Description automatically generated">
            <a:extLst>
              <a:ext uri="{FF2B5EF4-FFF2-40B4-BE49-F238E27FC236}">
                <a16:creationId xmlns:a16="http://schemas.microsoft.com/office/drawing/2014/main" id="{447F809E-34DB-864F-9125-0844FC949C6D}"/>
              </a:ext>
            </a:extLst>
          </p:cNvPr>
          <p:cNvPicPr>
            <a:picLocks noChangeAspect="1"/>
          </p:cNvPicPr>
          <p:nvPr/>
        </p:nvPicPr>
        <p:blipFill>
          <a:blip r:embed="rId3"/>
          <a:stretch>
            <a:fillRect/>
          </a:stretch>
        </p:blipFill>
        <p:spPr>
          <a:xfrm>
            <a:off x="1695081" y="388919"/>
            <a:ext cx="8653682" cy="5942510"/>
          </a:xfrm>
          <a:prstGeom prst="rect">
            <a:avLst/>
          </a:prstGeom>
        </p:spPr>
      </p:pic>
    </p:spTree>
    <p:extLst>
      <p:ext uri="{BB962C8B-B14F-4D97-AF65-F5344CB8AC3E}">
        <p14:creationId xmlns:p14="http://schemas.microsoft.com/office/powerpoint/2010/main" val="8194461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FB37E-C531-474C-76C9-30457179920D}"/>
              </a:ext>
            </a:extLst>
          </p:cNvPr>
          <p:cNvSpPr>
            <a:spLocks noGrp="1"/>
          </p:cNvSpPr>
          <p:nvPr>
            <p:ph type="title"/>
          </p:nvPr>
        </p:nvSpPr>
        <p:spPr>
          <a:xfrm>
            <a:off x="3387462" y="27696"/>
            <a:ext cx="9718111" cy="1576446"/>
          </a:xfrm>
        </p:spPr>
        <p:txBody>
          <a:bodyPr anchor="ctr">
            <a:normAutofit/>
          </a:bodyPr>
          <a:lstStyle/>
          <a:p>
            <a:r>
              <a:rPr lang="en-US" sz="4000" dirty="0">
                <a:solidFill>
                  <a:srgbClr val="FFFFFF"/>
                </a:solidFill>
              </a:rPr>
              <a:t>Principles of Investigation</a:t>
            </a:r>
            <a:br>
              <a:rPr lang="en-US" sz="4000" dirty="0">
                <a:solidFill>
                  <a:srgbClr val="FFFFFF"/>
                </a:solidFill>
              </a:rPr>
            </a:br>
            <a:endParaRPr lang="en-US" sz="4000" dirty="0">
              <a:solidFill>
                <a:srgbClr val="FFFFFF"/>
              </a:solidFill>
            </a:endParaRPr>
          </a:p>
        </p:txBody>
      </p:sp>
      <p:graphicFrame>
        <p:nvGraphicFramePr>
          <p:cNvPr id="14" name="Content Placeholder 2">
            <a:extLst>
              <a:ext uri="{FF2B5EF4-FFF2-40B4-BE49-F238E27FC236}">
                <a16:creationId xmlns:a16="http://schemas.microsoft.com/office/drawing/2014/main" id="{4AF17FE7-709E-7F1C-C048-EAD06FF40801}"/>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 name="TextBox 18">
            <a:extLst>
              <a:ext uri="{FF2B5EF4-FFF2-40B4-BE49-F238E27FC236}">
                <a16:creationId xmlns:a16="http://schemas.microsoft.com/office/drawing/2014/main" id="{1D131618-5AC9-980C-403A-0C1346042465}"/>
              </a:ext>
            </a:extLst>
          </p:cNvPr>
          <p:cNvSpPr txBox="1"/>
          <p:nvPr/>
        </p:nvSpPr>
        <p:spPr>
          <a:xfrm>
            <a:off x="1694939" y="969702"/>
            <a:ext cx="9718110" cy="923330"/>
          </a:xfrm>
          <a:prstGeom prst="rect">
            <a:avLst/>
          </a:prstGeom>
          <a:noFill/>
        </p:spPr>
        <p:txBody>
          <a:bodyPr wrap="square">
            <a:spAutoFit/>
          </a:bodyPr>
          <a:lstStyle/>
          <a:p>
            <a:pPr lvl="0" algn="ctr"/>
            <a:r>
              <a:rPr lang="en-GB" b="0" i="0" dirty="0">
                <a:solidFill>
                  <a:schemeClr val="bg1"/>
                </a:solidFill>
              </a:rPr>
              <a:t>There are several investigative principles which are widely accepted within the police service. </a:t>
            </a:r>
            <a:br>
              <a:rPr lang="en-GB" b="0" i="0" dirty="0">
                <a:solidFill>
                  <a:schemeClr val="bg1"/>
                </a:solidFill>
              </a:rPr>
            </a:br>
            <a:r>
              <a:rPr lang="en-GB" b="0" i="0" dirty="0">
                <a:solidFill>
                  <a:schemeClr val="bg1"/>
                </a:solidFill>
              </a:rPr>
              <a:t>The principles are underpinned by the recognition that policing works best where it has the support and cooperation of the community.</a:t>
            </a:r>
            <a:endParaRPr lang="en-US" dirty="0">
              <a:solidFill>
                <a:schemeClr val="bg1"/>
              </a:solidFill>
            </a:endParaRPr>
          </a:p>
        </p:txBody>
      </p:sp>
      <p:sp>
        <p:nvSpPr>
          <p:cNvPr id="21" name="TextBox 20">
            <a:extLst>
              <a:ext uri="{FF2B5EF4-FFF2-40B4-BE49-F238E27FC236}">
                <a16:creationId xmlns:a16="http://schemas.microsoft.com/office/drawing/2014/main" id="{B4437003-E058-D6F7-1A7D-F5E33D2B581D}"/>
              </a:ext>
            </a:extLst>
          </p:cNvPr>
          <p:cNvSpPr txBox="1"/>
          <p:nvPr/>
        </p:nvSpPr>
        <p:spPr>
          <a:xfrm>
            <a:off x="4491746" y="2176816"/>
            <a:ext cx="6551578" cy="369332"/>
          </a:xfrm>
          <a:prstGeom prst="rect">
            <a:avLst/>
          </a:prstGeom>
          <a:noFill/>
        </p:spPr>
        <p:txBody>
          <a:bodyPr wrap="square">
            <a:spAutoFit/>
          </a:bodyPr>
          <a:lstStyle/>
          <a:p>
            <a:pPr lvl="0"/>
            <a:r>
              <a:rPr lang="en-GB" b="0" i="0" dirty="0"/>
              <a:t>These principles propose that:</a:t>
            </a:r>
            <a:endParaRPr lang="en-US" dirty="0"/>
          </a:p>
        </p:txBody>
      </p:sp>
      <p:sp>
        <p:nvSpPr>
          <p:cNvPr id="22" name="TextBox 21">
            <a:extLst>
              <a:ext uri="{FF2B5EF4-FFF2-40B4-BE49-F238E27FC236}">
                <a16:creationId xmlns:a16="http://schemas.microsoft.com/office/drawing/2014/main" id="{588AFA68-7AD3-1070-D6D1-C2FE2D1BA18F}"/>
              </a:ext>
            </a:extLst>
          </p:cNvPr>
          <p:cNvSpPr txBox="1"/>
          <p:nvPr/>
        </p:nvSpPr>
        <p:spPr>
          <a:xfrm>
            <a:off x="9416375" y="6409545"/>
            <a:ext cx="2675106" cy="369332"/>
          </a:xfrm>
          <a:prstGeom prst="rect">
            <a:avLst/>
          </a:prstGeom>
          <a:noFill/>
        </p:spPr>
        <p:txBody>
          <a:bodyPr wrap="square" rtlCol="0">
            <a:spAutoFit/>
          </a:bodyPr>
          <a:lstStyle/>
          <a:p>
            <a:r>
              <a:rPr lang="en-US" dirty="0"/>
              <a:t>(College of Policing, 2021) </a:t>
            </a:r>
          </a:p>
        </p:txBody>
      </p:sp>
    </p:spTree>
    <p:extLst>
      <p:ext uri="{BB962C8B-B14F-4D97-AF65-F5344CB8AC3E}">
        <p14:creationId xmlns:p14="http://schemas.microsoft.com/office/powerpoint/2010/main" val="15325172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FB37E-C531-474C-76C9-30457179920D}"/>
              </a:ext>
            </a:extLst>
          </p:cNvPr>
          <p:cNvSpPr>
            <a:spLocks noGrp="1"/>
          </p:cNvSpPr>
          <p:nvPr>
            <p:ph type="title"/>
          </p:nvPr>
        </p:nvSpPr>
        <p:spPr>
          <a:xfrm>
            <a:off x="3387462" y="27696"/>
            <a:ext cx="9718111" cy="1576446"/>
          </a:xfrm>
        </p:spPr>
        <p:txBody>
          <a:bodyPr anchor="ctr">
            <a:normAutofit/>
          </a:bodyPr>
          <a:lstStyle/>
          <a:p>
            <a:r>
              <a:rPr lang="en-US" sz="4000" dirty="0">
                <a:solidFill>
                  <a:srgbClr val="FFFFFF"/>
                </a:solidFill>
              </a:rPr>
              <a:t>Principles of Investigation</a:t>
            </a:r>
            <a:br>
              <a:rPr lang="en-US" sz="4000" dirty="0">
                <a:solidFill>
                  <a:srgbClr val="FFFFFF"/>
                </a:solidFill>
              </a:rPr>
            </a:br>
            <a:endParaRPr lang="en-US" sz="4000" dirty="0">
              <a:solidFill>
                <a:srgbClr val="FFFFFF"/>
              </a:solidFill>
            </a:endParaRPr>
          </a:p>
        </p:txBody>
      </p:sp>
      <p:graphicFrame>
        <p:nvGraphicFramePr>
          <p:cNvPr id="14" name="Content Placeholder 2">
            <a:extLst>
              <a:ext uri="{FF2B5EF4-FFF2-40B4-BE49-F238E27FC236}">
                <a16:creationId xmlns:a16="http://schemas.microsoft.com/office/drawing/2014/main" id="{4AF17FE7-709E-7F1C-C048-EAD06FF40801}"/>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 name="TextBox 18">
            <a:extLst>
              <a:ext uri="{FF2B5EF4-FFF2-40B4-BE49-F238E27FC236}">
                <a16:creationId xmlns:a16="http://schemas.microsoft.com/office/drawing/2014/main" id="{1D131618-5AC9-980C-403A-0C1346042465}"/>
              </a:ext>
            </a:extLst>
          </p:cNvPr>
          <p:cNvSpPr txBox="1"/>
          <p:nvPr/>
        </p:nvSpPr>
        <p:spPr>
          <a:xfrm>
            <a:off x="2533139" y="685684"/>
            <a:ext cx="9718110" cy="584775"/>
          </a:xfrm>
          <a:prstGeom prst="rect">
            <a:avLst/>
          </a:prstGeom>
          <a:noFill/>
        </p:spPr>
        <p:txBody>
          <a:bodyPr wrap="square">
            <a:spAutoFit/>
          </a:bodyPr>
          <a:lstStyle/>
          <a:p>
            <a:pPr lvl="0" algn="ctr"/>
            <a:r>
              <a:rPr lang="en-GB" sz="3200" b="0" i="0" dirty="0"/>
              <a:t>Principles of </a:t>
            </a:r>
            <a:r>
              <a:rPr lang="en-GB" sz="3200" dirty="0" err="1"/>
              <a:t>I</a:t>
            </a:r>
            <a:r>
              <a:rPr lang="en-GB" sz="3200" b="0" i="0" dirty="0" err="1"/>
              <a:t>nvestigation</a:t>
            </a:r>
            <a:r>
              <a:rPr lang="en-GB" sz="3200" b="0" i="0" dirty="0" err="1">
                <a:solidFill>
                  <a:schemeClr val="bg1"/>
                </a:solidFill>
              </a:rPr>
              <a:t>and</a:t>
            </a:r>
            <a:r>
              <a:rPr lang="en-GB" sz="3200" b="0" i="0" dirty="0">
                <a:solidFill>
                  <a:schemeClr val="bg1"/>
                </a:solidFill>
              </a:rPr>
              <a:t> </a:t>
            </a:r>
            <a:r>
              <a:rPr lang="en-GB" b="0" i="0" dirty="0">
                <a:solidFill>
                  <a:schemeClr val="bg1"/>
                </a:solidFill>
              </a:rPr>
              <a:t>cooperation of the community.</a:t>
            </a:r>
            <a:endParaRPr lang="en-US" dirty="0">
              <a:solidFill>
                <a:schemeClr val="bg1"/>
              </a:solidFill>
            </a:endParaRPr>
          </a:p>
        </p:txBody>
      </p:sp>
      <p:sp>
        <p:nvSpPr>
          <p:cNvPr id="22" name="TextBox 21">
            <a:extLst>
              <a:ext uri="{FF2B5EF4-FFF2-40B4-BE49-F238E27FC236}">
                <a16:creationId xmlns:a16="http://schemas.microsoft.com/office/drawing/2014/main" id="{588AFA68-7AD3-1070-D6D1-C2FE2D1BA18F}"/>
              </a:ext>
            </a:extLst>
          </p:cNvPr>
          <p:cNvSpPr txBox="1"/>
          <p:nvPr/>
        </p:nvSpPr>
        <p:spPr>
          <a:xfrm>
            <a:off x="9416375" y="6409545"/>
            <a:ext cx="2675106" cy="369332"/>
          </a:xfrm>
          <a:prstGeom prst="rect">
            <a:avLst/>
          </a:prstGeom>
          <a:noFill/>
        </p:spPr>
        <p:txBody>
          <a:bodyPr wrap="square" rtlCol="0">
            <a:spAutoFit/>
          </a:bodyPr>
          <a:lstStyle/>
          <a:p>
            <a:r>
              <a:rPr lang="en-US" dirty="0"/>
              <a:t>(College of Policing, 2021) </a:t>
            </a:r>
          </a:p>
        </p:txBody>
      </p:sp>
    </p:spTree>
    <p:extLst>
      <p:ext uri="{BB962C8B-B14F-4D97-AF65-F5344CB8AC3E}">
        <p14:creationId xmlns:p14="http://schemas.microsoft.com/office/powerpoint/2010/main" val="4846753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F8476-9F99-FAE4-B6B3-2D8BA5B713E6}"/>
              </a:ext>
            </a:extLst>
          </p:cNvPr>
          <p:cNvSpPr>
            <a:spLocks noGrp="1"/>
          </p:cNvSpPr>
          <p:nvPr>
            <p:ph type="title"/>
          </p:nvPr>
        </p:nvSpPr>
        <p:spPr>
          <a:xfrm>
            <a:off x="838200" y="365125"/>
            <a:ext cx="24724694" cy="2411761"/>
          </a:xfrm>
        </p:spPr>
        <p:txBody>
          <a:bodyPr/>
          <a:lstStyle/>
          <a:p>
            <a:r>
              <a:rPr lang="en-GB" dirty="0"/>
              <a:t>  </a:t>
            </a:r>
          </a:p>
        </p:txBody>
      </p:sp>
      <p:sp>
        <p:nvSpPr>
          <p:cNvPr id="3" name="Content Placeholder 2">
            <a:extLst>
              <a:ext uri="{FF2B5EF4-FFF2-40B4-BE49-F238E27FC236}">
                <a16:creationId xmlns:a16="http://schemas.microsoft.com/office/drawing/2014/main" id="{EC8E3A9F-FB59-346A-878E-70CF6248C2CE}"/>
              </a:ext>
            </a:extLst>
          </p:cNvPr>
          <p:cNvSpPr>
            <a:spLocks noGrp="1"/>
          </p:cNvSpPr>
          <p:nvPr>
            <p:ph idx="1"/>
          </p:nvPr>
        </p:nvSpPr>
        <p:spPr/>
        <p:txBody>
          <a:bodyPr/>
          <a:lstStyle/>
          <a:p>
            <a:r>
              <a:rPr lang="en-GB" dirty="0"/>
              <a:t>Visit one of the following websites and note the “top news”:-</a:t>
            </a:r>
          </a:p>
          <a:p>
            <a:r>
              <a:rPr lang="en-GB" dirty="0"/>
              <a:t>The Guardian</a:t>
            </a:r>
          </a:p>
          <a:p>
            <a:r>
              <a:rPr lang="en-GB" dirty="0"/>
              <a:t>The Telegraph</a:t>
            </a:r>
          </a:p>
          <a:p>
            <a:r>
              <a:rPr lang="en-GB" dirty="0"/>
              <a:t>The Sun</a:t>
            </a:r>
          </a:p>
          <a:p>
            <a:r>
              <a:rPr lang="en-GB" dirty="0"/>
              <a:t>News of the World </a:t>
            </a:r>
          </a:p>
        </p:txBody>
      </p:sp>
      <p:pic>
        <p:nvPicPr>
          <p:cNvPr id="1028" name="Picture 4" descr="Newspaper | History &amp; Facts | Britannica">
            <a:extLst>
              <a:ext uri="{FF2B5EF4-FFF2-40B4-BE49-F238E27FC236}">
                <a16:creationId xmlns:a16="http://schemas.microsoft.com/office/drawing/2014/main" id="{588568B0-E951-F711-0085-98615F0B74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6313" y="2557463"/>
            <a:ext cx="6158778" cy="4098387"/>
          </a:xfrm>
          <a:prstGeom prst="rect">
            <a:avLst/>
          </a:prstGeom>
          <a:noFill/>
          <a:extLst>
            <a:ext uri="{909E8E84-426E-40DD-AFC4-6F175D3DCCD1}">
              <a14:hiddenFill xmlns:a14="http://schemas.microsoft.com/office/drawing/2010/main">
                <a:solidFill>
                  <a:srgbClr val="FFFFFF"/>
                </a:solidFill>
              </a14:hiddenFill>
            </a:ext>
          </a:extLst>
        </p:spPr>
      </p:pic>
      <p:sp>
        <p:nvSpPr>
          <p:cNvPr id="9" name="Pentagon 9">
            <a:extLst>
              <a:ext uri="{FF2B5EF4-FFF2-40B4-BE49-F238E27FC236}">
                <a16:creationId xmlns:a16="http://schemas.microsoft.com/office/drawing/2014/main" id="{EA2728A8-D9C3-C250-2B3D-3EE0900A1B98}"/>
              </a:ext>
            </a:extLst>
          </p:cNvPr>
          <p:cNvSpPr/>
          <p:nvPr/>
        </p:nvSpPr>
        <p:spPr>
          <a:xfrm>
            <a:off x="907006" y="432594"/>
            <a:ext cx="8053137" cy="1325563"/>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F6F0D822-85EF-A022-9187-11C710DCC7C1}"/>
              </a:ext>
            </a:extLst>
          </p:cNvPr>
          <p:cNvSpPr txBox="1"/>
          <p:nvPr/>
        </p:nvSpPr>
        <p:spPr>
          <a:xfrm>
            <a:off x="1435894" y="796925"/>
            <a:ext cx="5329237" cy="1015663"/>
          </a:xfrm>
          <a:prstGeom prst="rect">
            <a:avLst/>
          </a:prstGeom>
          <a:noFill/>
        </p:spPr>
        <p:txBody>
          <a:bodyPr wrap="square" rtlCol="0">
            <a:spAutoFit/>
          </a:bodyPr>
          <a:lstStyle/>
          <a:p>
            <a:r>
              <a:rPr lang="en-GB" sz="6000" dirty="0">
                <a:solidFill>
                  <a:schemeClr val="bg1"/>
                </a:solidFill>
              </a:rPr>
              <a:t>TASK </a:t>
            </a:r>
          </a:p>
        </p:txBody>
      </p:sp>
    </p:spTree>
    <p:extLst>
      <p:ext uri="{BB962C8B-B14F-4D97-AF65-F5344CB8AC3E}">
        <p14:creationId xmlns:p14="http://schemas.microsoft.com/office/powerpoint/2010/main" val="14834817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AD6AD-7BD6-BBB8-7312-7B1B01B50A1D}"/>
              </a:ext>
            </a:extLst>
          </p:cNvPr>
          <p:cNvSpPr>
            <a:spLocks noGrp="1"/>
          </p:cNvSpPr>
          <p:nvPr>
            <p:ph type="title"/>
          </p:nvPr>
        </p:nvSpPr>
        <p:spPr/>
        <p:txBody>
          <a:bodyPr/>
          <a:lstStyle/>
          <a:p>
            <a:r>
              <a:rPr lang="en-GB" dirty="0"/>
              <a:t>Chose a report of a crime and consider…</a:t>
            </a:r>
          </a:p>
        </p:txBody>
      </p:sp>
      <p:sp>
        <p:nvSpPr>
          <p:cNvPr id="3" name="Content Placeholder 2">
            <a:extLst>
              <a:ext uri="{FF2B5EF4-FFF2-40B4-BE49-F238E27FC236}">
                <a16:creationId xmlns:a16="http://schemas.microsoft.com/office/drawing/2014/main" id="{7F7A3264-CB9D-7420-C701-8BFAE6D49532}"/>
              </a:ext>
            </a:extLst>
          </p:cNvPr>
          <p:cNvSpPr>
            <a:spLocks noGrp="1"/>
          </p:cNvSpPr>
          <p:nvPr>
            <p:ph idx="1"/>
          </p:nvPr>
        </p:nvSpPr>
        <p:spPr/>
        <p:txBody>
          <a:bodyPr>
            <a:normAutofit/>
          </a:bodyPr>
          <a:lstStyle/>
          <a:p>
            <a:pPr marL="0" indent="0">
              <a:buNone/>
            </a:pPr>
            <a:r>
              <a:rPr lang="en-GB" dirty="0"/>
              <a:t>What actions you may take as the investigating officer?</a:t>
            </a:r>
          </a:p>
          <a:p>
            <a:pPr marL="0" indent="0">
              <a:buNone/>
            </a:pPr>
            <a:r>
              <a:rPr lang="en-GB" dirty="0"/>
              <a:t>What resources do you need to facilitate the actions?</a:t>
            </a:r>
          </a:p>
          <a:p>
            <a:pPr marL="0" indent="0">
              <a:buNone/>
            </a:pPr>
            <a:r>
              <a:rPr lang="en-GB" dirty="0"/>
              <a:t>Why are you going to do this?</a:t>
            </a:r>
          </a:p>
          <a:p>
            <a:pPr marL="0" indent="0">
              <a:buNone/>
            </a:pPr>
            <a:r>
              <a:rPr lang="en-GB" dirty="0"/>
              <a:t>When are you going to take them?</a:t>
            </a:r>
          </a:p>
          <a:p>
            <a:pPr marL="0" indent="0">
              <a:buNone/>
            </a:pPr>
            <a:r>
              <a:rPr lang="en-GB" dirty="0"/>
              <a:t>Where?</a:t>
            </a:r>
          </a:p>
          <a:p>
            <a:pPr marL="0" indent="0">
              <a:buNone/>
            </a:pPr>
            <a:r>
              <a:rPr lang="en-GB" dirty="0"/>
              <a:t>How?  </a:t>
            </a:r>
          </a:p>
          <a:p>
            <a:pPr marL="0" indent="0">
              <a:buNone/>
            </a:pPr>
            <a:endParaRPr lang="en-GB" dirty="0"/>
          </a:p>
          <a:p>
            <a:pPr marL="0" indent="0">
              <a:buNone/>
            </a:pPr>
            <a:r>
              <a:rPr lang="en-GB" dirty="0"/>
              <a:t>Present your findings to the group</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8527774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4EDD2-DC52-7648-680D-4042297C8922}"/>
              </a:ext>
            </a:extLst>
          </p:cNvPr>
          <p:cNvSpPr>
            <a:spLocks noGrp="1"/>
          </p:cNvSpPr>
          <p:nvPr>
            <p:ph type="title"/>
          </p:nvPr>
        </p:nvSpPr>
        <p:spPr>
          <a:xfrm>
            <a:off x="808638" y="926040"/>
            <a:ext cx="10066122" cy="1298448"/>
          </a:xfrm>
        </p:spPr>
        <p:txBody>
          <a:bodyPr anchor="b">
            <a:normAutofit fontScale="90000"/>
          </a:bodyPr>
          <a:lstStyle/>
          <a:p>
            <a:r>
              <a:rPr lang="en-US" b="1" dirty="0"/>
              <a:t>Did you consider “Ethics”?</a:t>
            </a:r>
            <a:br>
              <a:rPr lang="en-US" dirty="0"/>
            </a:br>
            <a:endParaRPr lang="en-US" dirty="0"/>
          </a:p>
        </p:txBody>
      </p:sp>
      <p:sp>
        <p:nvSpPr>
          <p:cNvPr id="3" name="Content Placeholder 2">
            <a:extLst>
              <a:ext uri="{FF2B5EF4-FFF2-40B4-BE49-F238E27FC236}">
                <a16:creationId xmlns:a16="http://schemas.microsoft.com/office/drawing/2014/main" id="{2D9110E7-EC59-E850-17D4-7A49A25A7FF5}"/>
              </a:ext>
            </a:extLst>
          </p:cNvPr>
          <p:cNvSpPr>
            <a:spLocks noGrp="1"/>
          </p:cNvSpPr>
          <p:nvPr>
            <p:ph idx="1"/>
          </p:nvPr>
        </p:nvSpPr>
        <p:spPr>
          <a:xfrm>
            <a:off x="311727" y="2279073"/>
            <a:ext cx="5012832" cy="3959886"/>
          </a:xfrm>
        </p:spPr>
        <p:txBody>
          <a:bodyPr anchor="ctr">
            <a:normAutofit/>
          </a:bodyPr>
          <a:lstStyle/>
          <a:p>
            <a:pPr marL="0" indent="0">
              <a:buNone/>
            </a:pPr>
            <a:r>
              <a:rPr lang="en-GB" b="0" i="0" dirty="0">
                <a:effectLst/>
                <a:latin typeface="Gotham"/>
              </a:rPr>
              <a:t>The activities and processes of criminal investigation can attract considerable attention, partly due to media coverage of crime and criminal behaviour, but also because of the impact crime has on individuals and communities.</a:t>
            </a:r>
          </a:p>
          <a:p>
            <a:pPr marL="0" indent="0">
              <a:buNone/>
            </a:pPr>
            <a:endParaRPr lang="en-US" sz="2000" dirty="0"/>
          </a:p>
        </p:txBody>
      </p:sp>
      <p:pic>
        <p:nvPicPr>
          <p:cNvPr id="2052" name="Picture 4" descr="Ethics in Life and Business - Ethics in Life and Business - My Own Business  Institute - Learn How To Start a Business">
            <a:extLst>
              <a:ext uri="{FF2B5EF4-FFF2-40B4-BE49-F238E27FC236}">
                <a16:creationId xmlns:a16="http://schemas.microsoft.com/office/drawing/2014/main" id="{44FE6105-3C29-4AAE-5A3B-79283AC9D0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17787" y="2428722"/>
            <a:ext cx="3872346" cy="330706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The Code of Ethics of the UK Police: explained – AAAPPP – Association  Against Abuse of Police Powers and Privileges">
            <a:extLst>
              <a:ext uri="{FF2B5EF4-FFF2-40B4-BE49-F238E27FC236}">
                <a16:creationId xmlns:a16="http://schemas.microsoft.com/office/drawing/2014/main" id="{C5804414-DE4B-1309-A1C6-2E810F4248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66158" y="264818"/>
            <a:ext cx="2647950" cy="1733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56376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3">
            <a:extLst>
              <a:ext uri="{FF2B5EF4-FFF2-40B4-BE49-F238E27FC236}">
                <a16:creationId xmlns:a16="http://schemas.microsoft.com/office/drawing/2014/main" id="{BD59A6ED-74CE-C96A-C9D0-31AB6B148D49}"/>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1266" name="Picture 2" descr="A strengths-based approach to collective impact | Sustaining Community">
            <a:extLst>
              <a:ext uri="{FF2B5EF4-FFF2-40B4-BE49-F238E27FC236}">
                <a16:creationId xmlns:a16="http://schemas.microsoft.com/office/drawing/2014/main" id="{647F30EC-A93B-F86A-B201-6235EB6C8A2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3132" y="3958363"/>
            <a:ext cx="3594464" cy="2132874"/>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College of Policing - Wikipedia">
            <a:extLst>
              <a:ext uri="{FF2B5EF4-FFF2-40B4-BE49-F238E27FC236}">
                <a16:creationId xmlns:a16="http://schemas.microsoft.com/office/drawing/2014/main" id="{6AE21AE3-D307-FFCA-3018-7708C00DC54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73615" y="1153682"/>
            <a:ext cx="3576176" cy="1651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3618FC0-4EF3-E3F4-BF8F-A60916CE88CD}"/>
              </a:ext>
            </a:extLst>
          </p:cNvPr>
          <p:cNvSpPr txBox="1"/>
          <p:nvPr/>
        </p:nvSpPr>
        <p:spPr>
          <a:xfrm>
            <a:off x="9144000" y="6091237"/>
            <a:ext cx="2404530" cy="646331"/>
          </a:xfrm>
          <a:prstGeom prst="rect">
            <a:avLst/>
          </a:prstGeom>
          <a:noFill/>
        </p:spPr>
        <p:txBody>
          <a:bodyPr wrap="square" rtlCol="0">
            <a:spAutoFit/>
          </a:bodyPr>
          <a:lstStyle/>
          <a:p>
            <a:r>
              <a:rPr lang="en-US" dirty="0"/>
              <a:t>(College of Policing, 2021)</a:t>
            </a:r>
          </a:p>
        </p:txBody>
      </p:sp>
    </p:spTree>
    <p:extLst>
      <p:ext uri="{BB962C8B-B14F-4D97-AF65-F5344CB8AC3E}">
        <p14:creationId xmlns:p14="http://schemas.microsoft.com/office/powerpoint/2010/main" val="19065482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6B915-6347-7D9B-ED34-236E57F8C404}"/>
              </a:ext>
            </a:extLst>
          </p:cNvPr>
          <p:cNvSpPr>
            <a:spLocks noGrp="1"/>
          </p:cNvSpPr>
          <p:nvPr>
            <p:ph type="title"/>
          </p:nvPr>
        </p:nvSpPr>
        <p:spPr>
          <a:xfrm>
            <a:off x="589560" y="856180"/>
            <a:ext cx="4560584" cy="1128068"/>
          </a:xfrm>
        </p:spPr>
        <p:txBody>
          <a:bodyPr anchor="ctr">
            <a:normAutofit/>
          </a:bodyPr>
          <a:lstStyle/>
          <a:p>
            <a:r>
              <a:rPr lang="en-GB" sz="3700" b="1" i="0" dirty="0">
                <a:effectLst/>
                <a:latin typeface="Gotham"/>
              </a:rPr>
              <a:t>Legal Powers</a:t>
            </a:r>
            <a:br>
              <a:rPr lang="en-GB" sz="3700" b="1" i="0" dirty="0">
                <a:effectLst/>
                <a:latin typeface="Gotham"/>
              </a:rPr>
            </a:br>
            <a:endParaRPr lang="en-US" sz="3700" dirty="0"/>
          </a:p>
        </p:txBody>
      </p:sp>
      <p:sp>
        <p:nvSpPr>
          <p:cNvPr id="3" name="Content Placeholder 2">
            <a:extLst>
              <a:ext uri="{FF2B5EF4-FFF2-40B4-BE49-F238E27FC236}">
                <a16:creationId xmlns:a16="http://schemas.microsoft.com/office/drawing/2014/main" id="{40FC50C5-057A-95F3-579C-D488CBA2D615}"/>
              </a:ext>
            </a:extLst>
          </p:cNvPr>
          <p:cNvSpPr>
            <a:spLocks noGrp="1"/>
          </p:cNvSpPr>
          <p:nvPr>
            <p:ph idx="1"/>
          </p:nvPr>
        </p:nvSpPr>
        <p:spPr>
          <a:xfrm>
            <a:off x="590719" y="2330505"/>
            <a:ext cx="4559425" cy="3979585"/>
          </a:xfrm>
        </p:spPr>
        <p:txBody>
          <a:bodyPr anchor="ctr">
            <a:normAutofit fontScale="92500" lnSpcReduction="10000"/>
          </a:bodyPr>
          <a:lstStyle/>
          <a:p>
            <a:pPr marL="0" indent="0">
              <a:buNone/>
            </a:pPr>
            <a:r>
              <a:rPr lang="en-GB" sz="2000" b="0" i="0" dirty="0">
                <a:effectLst/>
                <a:latin typeface="Gotham"/>
              </a:rPr>
              <a:t>Investigators have access to a range of legal powers that enable them to conduct effective investigations: </a:t>
            </a:r>
          </a:p>
          <a:p>
            <a:pPr>
              <a:buFont typeface="Arial" panose="020B0604020202020204" pitchFamily="34" charset="0"/>
              <a:buChar char="•"/>
            </a:pPr>
            <a:r>
              <a:rPr lang="en-GB" sz="2000" b="0" i="0" dirty="0">
                <a:effectLst/>
                <a:latin typeface="Gotham"/>
              </a:rPr>
              <a:t>Criminal Procedure and Investigations Act 1996 (CPIA)</a:t>
            </a:r>
          </a:p>
          <a:p>
            <a:pPr>
              <a:buFont typeface="Arial" panose="020B0604020202020204" pitchFamily="34" charset="0"/>
              <a:buChar char="•"/>
            </a:pPr>
            <a:r>
              <a:rPr lang="en-GB" sz="2000" b="0" i="0" dirty="0">
                <a:effectLst/>
                <a:latin typeface="Gotham"/>
              </a:rPr>
              <a:t>Regulation of Investigatory Powers 2000 (RIPA)</a:t>
            </a:r>
          </a:p>
          <a:p>
            <a:pPr>
              <a:buFont typeface="Arial" panose="020B0604020202020204" pitchFamily="34" charset="0"/>
              <a:buChar char="•"/>
            </a:pPr>
            <a:r>
              <a:rPr lang="en-GB" sz="2000" b="0" i="0" dirty="0">
                <a:effectLst/>
                <a:latin typeface="Gotham"/>
              </a:rPr>
              <a:t>Police and Criminal Evidence Act 1984 (PACE)</a:t>
            </a:r>
          </a:p>
          <a:p>
            <a:pPr>
              <a:buFont typeface="Arial" panose="020B0604020202020204" pitchFamily="34" charset="0"/>
              <a:buChar char="•"/>
            </a:pPr>
            <a:r>
              <a:rPr lang="en-GB" sz="2000" b="0" i="0" dirty="0">
                <a:effectLst/>
                <a:latin typeface="Gotham"/>
              </a:rPr>
              <a:t>Human Rights Act 1998 (HRA)</a:t>
            </a:r>
          </a:p>
          <a:p>
            <a:pPr>
              <a:buFont typeface="Arial" panose="020B0604020202020204" pitchFamily="34" charset="0"/>
              <a:buChar char="•"/>
            </a:pPr>
            <a:r>
              <a:rPr lang="en-GB" sz="2000" b="0" i="0" dirty="0">
                <a:effectLst/>
                <a:latin typeface="Gotham"/>
              </a:rPr>
              <a:t>Equality Act 2010</a:t>
            </a:r>
          </a:p>
          <a:p>
            <a:pPr>
              <a:buFont typeface="Arial" panose="020B0604020202020204" pitchFamily="34" charset="0"/>
              <a:buChar char="•"/>
            </a:pPr>
            <a:r>
              <a:rPr lang="en-GB" sz="2000" b="0" i="0" dirty="0">
                <a:effectLst/>
                <a:latin typeface="Gotham"/>
              </a:rPr>
              <a:t>Youth Justice and Criminal Evidence Act 1999 (YJCEA)</a:t>
            </a:r>
          </a:p>
          <a:p>
            <a:endParaRPr lang="en-US" sz="1700" dirty="0"/>
          </a:p>
        </p:txBody>
      </p:sp>
      <p:pic>
        <p:nvPicPr>
          <p:cNvPr id="8194" name="Picture 2" descr="Criminal Procedure and Investigations Act 1996 (s. 23 (1)): code of  practice: Amazon.co.uk: Great Britain: Home Office, Great Britain:  Department for Constitutional Affairs: 9780113413034: Books">
            <a:extLst>
              <a:ext uri="{FF2B5EF4-FFF2-40B4-BE49-F238E27FC236}">
                <a16:creationId xmlns:a16="http://schemas.microsoft.com/office/drawing/2014/main" id="{81A820F7-E132-3F22-90E3-0B1D9466019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771" b="19615"/>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12690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1915</Words>
  <Application>Microsoft Office PowerPoint</Application>
  <PresentationFormat>Widescreen</PresentationFormat>
  <Paragraphs>205</Paragraphs>
  <Slides>36</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-apple-system</vt:lpstr>
      <vt:lpstr>Gotham</vt:lpstr>
      <vt:lpstr>Aptos</vt:lpstr>
      <vt:lpstr>Aptos Display</vt:lpstr>
      <vt:lpstr>Arial</vt:lpstr>
      <vt:lpstr>Arial Rounded MT Bold</vt:lpstr>
      <vt:lpstr>Office Theme</vt:lpstr>
      <vt:lpstr>BMLC600  Conducting Police Investigations 30.9.25</vt:lpstr>
      <vt:lpstr>Warning!</vt:lpstr>
      <vt:lpstr>Contact Time </vt:lpstr>
      <vt:lpstr>Needs… Concerns… Expectations….</vt:lpstr>
      <vt:lpstr>PowerPoint Presentation</vt:lpstr>
      <vt:lpstr>PowerPoint Presentation</vt:lpstr>
      <vt:lpstr>PowerPoint Presentation</vt:lpstr>
      <vt:lpstr>Module  Learning Outcomes </vt:lpstr>
      <vt:lpstr>How is this module assessed? </vt:lpstr>
      <vt:lpstr>Role Play assessment</vt:lpstr>
      <vt:lpstr>Exam</vt:lpstr>
      <vt:lpstr>PowerPoint Presentation</vt:lpstr>
      <vt:lpstr>PowerPoint Presentation</vt:lpstr>
      <vt:lpstr>PowerPoint Presentation</vt:lpstr>
      <vt:lpstr>Areas of Study…</vt:lpstr>
      <vt:lpstr>What do you think of?....</vt:lpstr>
      <vt:lpstr>Police and Criminal Evidence Act 1984   Codes of Practice.</vt:lpstr>
      <vt:lpstr>PACE Codes of Practice </vt:lpstr>
      <vt:lpstr>The Code of Practice to the Criminal Procedure and Investigations Act 1996 (CPIA) defines a criminal investigation as: </vt:lpstr>
      <vt:lpstr>Investigations may be carried out in relation to: </vt:lpstr>
      <vt:lpstr>PowerPoint Presentation</vt:lpstr>
      <vt:lpstr>The Code of Practice to the Criminal Procedure and Investigations Act 1996 (CPIA)defines a criminal investigator as:</vt:lpstr>
      <vt:lpstr>Investigative Skills</vt:lpstr>
      <vt:lpstr>The investigative mindset.</vt:lpstr>
      <vt:lpstr>PowerPoint Presentation</vt:lpstr>
      <vt:lpstr>Investigative mind-set</vt:lpstr>
      <vt:lpstr>PowerPoint Presentation</vt:lpstr>
      <vt:lpstr>Investigative Mindset</vt:lpstr>
      <vt:lpstr>PowerPoint Presentation</vt:lpstr>
      <vt:lpstr>Principles of Investigation </vt:lpstr>
      <vt:lpstr>Principles of Investigation </vt:lpstr>
      <vt:lpstr>  </vt:lpstr>
      <vt:lpstr>Chose a report of a crime and consider…</vt:lpstr>
      <vt:lpstr>Did you consider “Ethics”? </vt:lpstr>
      <vt:lpstr>PowerPoint Presentation</vt:lpstr>
      <vt:lpstr>Legal Powers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4</cp:revision>
  <dcterms:created xsi:type="dcterms:W3CDTF">2025-01-28T16:05:01Z</dcterms:created>
  <dcterms:modified xsi:type="dcterms:W3CDTF">2025-09-30T20:30:27Z</dcterms:modified>
</cp:coreProperties>
</file>