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7403F9-E651-4F05-B41D-0C59ABF32AC0}" v="317" dt="2023-05-18T20:41:00.041"/>
    <p1510:client id="{AFB3A37C-BCFC-34D8-3235-44CCE9687A89}" v="3" dt="2023-05-18T20:48:40.9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14" d="100"/>
          <a:sy n="114" d="100"/>
        </p:scale>
        <p:origin x="186"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8E770-44AE-47D5-B4B1-71BEC9A9D725}"/>
              </a:ext>
            </a:extLst>
          </p:cNvPr>
          <p:cNvSpPr>
            <a:spLocks noGrp="1"/>
          </p:cNvSpPr>
          <p:nvPr>
            <p:ph type="ctrTitle"/>
          </p:nvPr>
        </p:nvSpPr>
        <p:spPr>
          <a:xfrm>
            <a:off x="841248" y="663960"/>
            <a:ext cx="9456049" cy="3594112"/>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4CA91C7-81A9-46F3-B0F4-D9AB8808514E}"/>
              </a:ext>
            </a:extLst>
          </p:cNvPr>
          <p:cNvSpPr>
            <a:spLocks noGrp="1"/>
          </p:cNvSpPr>
          <p:nvPr>
            <p:ph type="subTitle" idx="1"/>
          </p:nvPr>
        </p:nvSpPr>
        <p:spPr>
          <a:xfrm>
            <a:off x="841248" y="4667581"/>
            <a:ext cx="9456049" cy="1197387"/>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1AA648C8-9681-4994-B52A-1A8BC79127E1}"/>
              </a:ext>
            </a:extLst>
          </p:cNvPr>
          <p:cNvSpPr>
            <a:spLocks noGrp="1"/>
          </p:cNvSpPr>
          <p:nvPr>
            <p:ph type="dt" sz="half" idx="10"/>
          </p:nvPr>
        </p:nvSpPr>
        <p:spPr>
          <a:xfrm>
            <a:off x="841248" y="6102693"/>
            <a:ext cx="2743200" cy="365125"/>
          </a:xfrm>
        </p:spPr>
        <p:txBody>
          <a:bodyPr/>
          <a:lstStyle/>
          <a:p>
            <a:fld id="{AE3425CA-4B9D-4420-BB9E-C250DB30E421}" type="datetime1">
              <a:rPr lang="en-US" smtClean="0"/>
              <a:t>25-May-23</a:t>
            </a:fld>
            <a:endParaRPr lang="en-US"/>
          </a:p>
        </p:txBody>
      </p:sp>
      <p:sp>
        <p:nvSpPr>
          <p:cNvPr id="5" name="Footer Placeholder 4">
            <a:extLst>
              <a:ext uri="{FF2B5EF4-FFF2-40B4-BE49-F238E27FC236}">
                <a16:creationId xmlns:a16="http://schemas.microsoft.com/office/drawing/2014/main" id="{6677F203-CB10-488B-82DC-9D0571A5EE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2B2E9B-C8B7-4716-9D05-265A04246E05}"/>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9EED8031-DD67-43C6-94A0-646636C95560}"/>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5767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42B9A-9384-46B2-8B4F-B9C2035CAB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B413CF4-CD0B-4F3C-A1CE-1BA3EFDEEB5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C1DE659-17B0-4F70-8F1C-93BF4DB64390}"/>
              </a:ext>
            </a:extLst>
          </p:cNvPr>
          <p:cNvSpPr>
            <a:spLocks noGrp="1"/>
          </p:cNvSpPr>
          <p:nvPr>
            <p:ph type="dt" sz="half" idx="10"/>
          </p:nvPr>
        </p:nvSpPr>
        <p:spPr/>
        <p:txBody>
          <a:bodyPr/>
          <a:lstStyle/>
          <a:p>
            <a:fld id="{62751E1E-C50D-4FD4-8B1E-ECD78340D9AB}" type="datetime1">
              <a:rPr lang="en-US" smtClean="0"/>
              <a:t>25-May-23</a:t>
            </a:fld>
            <a:endParaRPr lang="en-US"/>
          </a:p>
        </p:txBody>
      </p:sp>
      <p:sp>
        <p:nvSpPr>
          <p:cNvPr id="5" name="Footer Placeholder 4">
            <a:extLst>
              <a:ext uri="{FF2B5EF4-FFF2-40B4-BE49-F238E27FC236}">
                <a16:creationId xmlns:a16="http://schemas.microsoft.com/office/drawing/2014/main" id="{37AB0750-AB4E-4FCF-9B52-BC954760B9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466B99-C716-4464-B695-623F4C5A9D9B}"/>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544115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2233A-AD59-4FB1-A1CA-AABFAE040805}"/>
              </a:ext>
            </a:extLst>
          </p:cNvPr>
          <p:cNvSpPr>
            <a:spLocks noGrp="1"/>
          </p:cNvSpPr>
          <p:nvPr>
            <p:ph type="title"/>
          </p:nvPr>
        </p:nvSpPr>
        <p:spPr>
          <a:xfrm>
            <a:off x="841249" y="552782"/>
            <a:ext cx="9538428" cy="3714417"/>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A656964-650B-4E87-9541-0E659DEC0365}"/>
              </a:ext>
            </a:extLst>
          </p:cNvPr>
          <p:cNvSpPr>
            <a:spLocks noGrp="1"/>
          </p:cNvSpPr>
          <p:nvPr>
            <p:ph type="body" idx="1"/>
          </p:nvPr>
        </p:nvSpPr>
        <p:spPr>
          <a:xfrm>
            <a:off x="841249" y="4672584"/>
            <a:ext cx="9538428" cy="1143802"/>
          </a:xfrm>
        </p:spPr>
        <p:txBody>
          <a:bodyPr>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000"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21BB50-DF4A-47B5-A3AD-18712A3AD40E}"/>
              </a:ext>
            </a:extLst>
          </p:cNvPr>
          <p:cNvSpPr>
            <a:spLocks noGrp="1"/>
          </p:cNvSpPr>
          <p:nvPr>
            <p:ph type="dt" sz="half" idx="10"/>
          </p:nvPr>
        </p:nvSpPr>
        <p:spPr/>
        <p:txBody>
          <a:bodyPr/>
          <a:lstStyle/>
          <a:p>
            <a:fld id="{43C83AFB-9E54-459E-8C6D-0913AC3BA5D7}" type="datetime1">
              <a:rPr lang="en-US" smtClean="0"/>
              <a:t>25-May-23</a:t>
            </a:fld>
            <a:endParaRPr lang="en-US"/>
          </a:p>
        </p:txBody>
      </p:sp>
      <p:sp>
        <p:nvSpPr>
          <p:cNvPr id="5" name="Footer Placeholder 4">
            <a:extLst>
              <a:ext uri="{FF2B5EF4-FFF2-40B4-BE49-F238E27FC236}">
                <a16:creationId xmlns:a16="http://schemas.microsoft.com/office/drawing/2014/main" id="{3CDF59B3-D1B8-4A51-AD6E-868C5BF6F7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0CA779-6272-4A15-A566-20C4E9A60D47}"/>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F0B86E8F-91EA-4626-BCA8-3B4973C7C9D6}"/>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304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52A00-5BBD-436C-BB6D-CE650FC46202}"/>
              </a:ext>
            </a:extLst>
          </p:cNvPr>
          <p:cNvSpPr>
            <a:spLocks noGrp="1"/>
          </p:cNvSpPr>
          <p:nvPr>
            <p:ph type="title"/>
          </p:nvPr>
        </p:nvSpPr>
        <p:spPr>
          <a:xfrm>
            <a:off x="841248" y="552783"/>
            <a:ext cx="9683871" cy="132588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DFB3E2E-F3C4-4CDD-9138-86AE7A1B566D}"/>
              </a:ext>
            </a:extLst>
          </p:cNvPr>
          <p:cNvSpPr>
            <a:spLocks noGrp="1"/>
          </p:cNvSpPr>
          <p:nvPr>
            <p:ph sz="half" idx="1"/>
          </p:nvPr>
        </p:nvSpPr>
        <p:spPr>
          <a:xfrm>
            <a:off x="841248" y="2108362"/>
            <a:ext cx="4507926"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795CD01-B639-46B6-B53D-18FE1E39AF50}"/>
              </a:ext>
            </a:extLst>
          </p:cNvPr>
          <p:cNvSpPr>
            <a:spLocks noGrp="1"/>
          </p:cNvSpPr>
          <p:nvPr>
            <p:ph sz="half" idx="2"/>
          </p:nvPr>
        </p:nvSpPr>
        <p:spPr>
          <a:xfrm>
            <a:off x="5699171" y="2108362"/>
            <a:ext cx="4825948"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396E34C3-86AC-48F9-92A4-F17BFAF9EF06}"/>
              </a:ext>
            </a:extLst>
          </p:cNvPr>
          <p:cNvSpPr>
            <a:spLocks noGrp="1"/>
          </p:cNvSpPr>
          <p:nvPr>
            <p:ph type="dt" sz="half" idx="10"/>
          </p:nvPr>
        </p:nvSpPr>
        <p:spPr/>
        <p:txBody>
          <a:bodyPr/>
          <a:lstStyle/>
          <a:p>
            <a:fld id="{F10144B6-0CA7-46BA-A00B-1E68E5C3ED0C}" type="datetime1">
              <a:rPr lang="en-US" smtClean="0"/>
              <a:t>25-May-23</a:t>
            </a:fld>
            <a:endParaRPr lang="en-US"/>
          </a:p>
        </p:txBody>
      </p:sp>
      <p:sp>
        <p:nvSpPr>
          <p:cNvPr id="6" name="Footer Placeholder 5">
            <a:extLst>
              <a:ext uri="{FF2B5EF4-FFF2-40B4-BE49-F238E27FC236}">
                <a16:creationId xmlns:a16="http://schemas.microsoft.com/office/drawing/2014/main" id="{275D6A29-C51F-4654-82AD-04056FA6C7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21EEB6-57E6-40E7-9702-1D5999B505DC}"/>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8" name="Straight Connector 7">
            <a:extLst>
              <a:ext uri="{FF2B5EF4-FFF2-40B4-BE49-F238E27FC236}">
                <a16:creationId xmlns:a16="http://schemas.microsoft.com/office/drawing/2014/main" id="{F929C81A-4806-44FF-99D8-13A65B2D066F}"/>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08DDCF9-5353-4B5F-8565-8C27F795A4BF}"/>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7988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0D1A9-BF08-4C6D-805E-244B234EE852}"/>
              </a:ext>
            </a:extLst>
          </p:cNvPr>
          <p:cNvSpPr>
            <a:spLocks noGrp="1"/>
          </p:cNvSpPr>
          <p:nvPr>
            <p:ph type="title"/>
          </p:nvPr>
        </p:nvSpPr>
        <p:spPr>
          <a:xfrm>
            <a:off x="841248" y="557784"/>
            <a:ext cx="943957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920C1D8-0907-4FDB-BFAD-36E14AF98D81}"/>
              </a:ext>
            </a:extLst>
          </p:cNvPr>
          <p:cNvSpPr>
            <a:spLocks noGrp="1"/>
          </p:cNvSpPr>
          <p:nvPr>
            <p:ph type="body" idx="1"/>
          </p:nvPr>
        </p:nvSpPr>
        <p:spPr>
          <a:xfrm>
            <a:off x="841248" y="2114185"/>
            <a:ext cx="4438887"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6A4441-5FC3-4F86-8ADE-ED90424DB9B8}"/>
              </a:ext>
            </a:extLst>
          </p:cNvPr>
          <p:cNvSpPr>
            <a:spLocks noGrp="1"/>
          </p:cNvSpPr>
          <p:nvPr>
            <p:ph sz="half" idx="2"/>
          </p:nvPr>
        </p:nvSpPr>
        <p:spPr>
          <a:xfrm>
            <a:off x="841248" y="2900451"/>
            <a:ext cx="4438887"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3CEB34D-DB36-47E0-AE2C-FBEBA272076E}"/>
              </a:ext>
            </a:extLst>
          </p:cNvPr>
          <p:cNvSpPr>
            <a:spLocks noGrp="1"/>
          </p:cNvSpPr>
          <p:nvPr>
            <p:ph type="body" sz="quarter" idx="3"/>
          </p:nvPr>
        </p:nvSpPr>
        <p:spPr>
          <a:xfrm>
            <a:off x="5795090" y="2114185"/>
            <a:ext cx="4485728"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056219-D498-410D-8F2C-03045AE48016}"/>
              </a:ext>
            </a:extLst>
          </p:cNvPr>
          <p:cNvSpPr>
            <a:spLocks noGrp="1"/>
          </p:cNvSpPr>
          <p:nvPr>
            <p:ph sz="quarter" idx="4"/>
          </p:nvPr>
        </p:nvSpPr>
        <p:spPr>
          <a:xfrm>
            <a:off x="5795090" y="2900451"/>
            <a:ext cx="4485730"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A8DC9AD-F6B8-44D0-8169-84553C1F92C9}"/>
              </a:ext>
            </a:extLst>
          </p:cNvPr>
          <p:cNvSpPr>
            <a:spLocks noGrp="1"/>
          </p:cNvSpPr>
          <p:nvPr>
            <p:ph type="dt" sz="half" idx="10"/>
          </p:nvPr>
        </p:nvSpPr>
        <p:spPr/>
        <p:txBody>
          <a:bodyPr/>
          <a:lstStyle/>
          <a:p>
            <a:fld id="{0051F549-537C-41EC-B9CC-5B6A9AC2A6A7}" type="datetime1">
              <a:rPr lang="en-US" smtClean="0"/>
              <a:t>25-May-23</a:t>
            </a:fld>
            <a:endParaRPr lang="en-US"/>
          </a:p>
        </p:txBody>
      </p:sp>
      <p:sp>
        <p:nvSpPr>
          <p:cNvPr id="8" name="Footer Placeholder 7">
            <a:extLst>
              <a:ext uri="{FF2B5EF4-FFF2-40B4-BE49-F238E27FC236}">
                <a16:creationId xmlns:a16="http://schemas.microsoft.com/office/drawing/2014/main" id="{FF9985ED-7382-4F00-845D-4F27841B5D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A2CC25-9EC7-4706-9BD4-5E20C4B33200}"/>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12" name="Straight Connector 11">
            <a:extLst>
              <a:ext uri="{FF2B5EF4-FFF2-40B4-BE49-F238E27FC236}">
                <a16:creationId xmlns:a16="http://schemas.microsoft.com/office/drawing/2014/main" id="{4DBC7D26-1B30-46B8-8221-09886FA3D030}"/>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4186A75-E140-4995-A8BB-89B5ACE678D2}"/>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4019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221C2-B85F-435F-8DF3-C714A5472B7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399FE38-24D5-4D5F-A92E-E4F8B23FB7FC}"/>
              </a:ext>
            </a:extLst>
          </p:cNvPr>
          <p:cNvSpPr>
            <a:spLocks noGrp="1"/>
          </p:cNvSpPr>
          <p:nvPr>
            <p:ph type="dt" sz="half" idx="10"/>
          </p:nvPr>
        </p:nvSpPr>
        <p:spPr/>
        <p:txBody>
          <a:bodyPr/>
          <a:lstStyle/>
          <a:p>
            <a:fld id="{952F8D56-3D0E-48B8-8218-1F3A06A96C62}" type="datetime1">
              <a:rPr lang="en-US" smtClean="0"/>
              <a:t>25-May-23</a:t>
            </a:fld>
            <a:endParaRPr lang="en-US"/>
          </a:p>
        </p:txBody>
      </p:sp>
      <p:sp>
        <p:nvSpPr>
          <p:cNvPr id="4" name="Footer Placeholder 3">
            <a:extLst>
              <a:ext uri="{FF2B5EF4-FFF2-40B4-BE49-F238E27FC236}">
                <a16:creationId xmlns:a16="http://schemas.microsoft.com/office/drawing/2014/main" id="{E629DF69-BE29-4038-9744-17BFC57B88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8B9496F-64EC-46E7-97F0-BCB7E79F820A}"/>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303663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9F19E0-8FE3-45E8-A227-D74EEF1A6322}"/>
              </a:ext>
            </a:extLst>
          </p:cNvPr>
          <p:cNvSpPr>
            <a:spLocks noGrp="1"/>
          </p:cNvSpPr>
          <p:nvPr>
            <p:ph type="dt" sz="half" idx="10"/>
          </p:nvPr>
        </p:nvSpPr>
        <p:spPr/>
        <p:txBody>
          <a:bodyPr/>
          <a:lstStyle/>
          <a:p>
            <a:fld id="{E8EC309E-27D4-401F-A74A-DEA16C7B51DC}" type="datetime1">
              <a:rPr lang="en-US" smtClean="0"/>
              <a:t>25-May-23</a:t>
            </a:fld>
            <a:endParaRPr lang="en-US"/>
          </a:p>
        </p:txBody>
      </p:sp>
      <p:sp>
        <p:nvSpPr>
          <p:cNvPr id="3" name="Footer Placeholder 2">
            <a:extLst>
              <a:ext uri="{FF2B5EF4-FFF2-40B4-BE49-F238E27FC236}">
                <a16:creationId xmlns:a16="http://schemas.microsoft.com/office/drawing/2014/main" id="{ABFB1926-56F3-40BC-A03F-62B969419E6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AFFE2B6-07A4-4AA0-9BCE-204E13DA447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071452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6266A-CB24-44C5-B2E8-011420844A17}"/>
              </a:ext>
            </a:extLst>
          </p:cNvPr>
          <p:cNvSpPr>
            <a:spLocks noGrp="1"/>
          </p:cNvSpPr>
          <p:nvPr>
            <p:ph type="title"/>
          </p:nvPr>
        </p:nvSpPr>
        <p:spPr>
          <a:xfrm>
            <a:off x="841248" y="549283"/>
            <a:ext cx="4603963" cy="2572489"/>
          </a:xfrm>
        </p:spPr>
        <p:txBody>
          <a:bodyPr anchor="ctr">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039DBD1-7133-47A5-A771-2CEA18533491}"/>
              </a:ext>
            </a:extLst>
          </p:cNvPr>
          <p:cNvSpPr>
            <a:spLocks noGrp="1"/>
          </p:cNvSpPr>
          <p:nvPr>
            <p:ph idx="1"/>
          </p:nvPr>
        </p:nvSpPr>
        <p:spPr>
          <a:xfrm>
            <a:off x="5870796" y="549283"/>
            <a:ext cx="4455517" cy="5319704"/>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576A729F-B24D-424E-B067-003B0601F259}"/>
              </a:ext>
            </a:extLst>
          </p:cNvPr>
          <p:cNvSpPr>
            <a:spLocks noGrp="1"/>
          </p:cNvSpPr>
          <p:nvPr>
            <p:ph type="body" sz="half" idx="2"/>
          </p:nvPr>
        </p:nvSpPr>
        <p:spPr>
          <a:xfrm>
            <a:off x="841248" y="3296498"/>
            <a:ext cx="4603963" cy="2572489"/>
          </a:xfrm>
        </p:spPr>
        <p:txBody>
          <a:bodyPr>
            <a:normAutofit/>
          </a:bodyPr>
          <a:lstStyle>
            <a:lvl1pPr marL="0" indent="0">
              <a:buNone/>
              <a:defRPr lang="en-US" sz="2000"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FA7323-5497-426C-9DD9-3CF69E88EC38}"/>
              </a:ext>
            </a:extLst>
          </p:cNvPr>
          <p:cNvSpPr>
            <a:spLocks noGrp="1"/>
          </p:cNvSpPr>
          <p:nvPr>
            <p:ph type="dt" sz="half" idx="10"/>
          </p:nvPr>
        </p:nvSpPr>
        <p:spPr/>
        <p:txBody>
          <a:bodyPr/>
          <a:lstStyle/>
          <a:p>
            <a:fld id="{6DEA2B81-2BC3-42D7-B67D-05C685AA80AD}" type="datetime1">
              <a:rPr lang="en-US" smtClean="0"/>
              <a:t>25-May-23</a:t>
            </a:fld>
            <a:endParaRPr lang="en-US"/>
          </a:p>
        </p:txBody>
      </p:sp>
      <p:sp>
        <p:nvSpPr>
          <p:cNvPr id="6" name="Footer Placeholder 5">
            <a:extLst>
              <a:ext uri="{FF2B5EF4-FFF2-40B4-BE49-F238E27FC236}">
                <a16:creationId xmlns:a16="http://schemas.microsoft.com/office/drawing/2014/main" id="{45FD7667-4D25-40AF-9D6D-FCB2C21E8E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650918-EDF8-47A5-BEA8-AC9A7A1536D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165368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C5D2B-FAFB-4BC9-A917-610FDCD0B859}"/>
              </a:ext>
            </a:extLst>
          </p:cNvPr>
          <p:cNvSpPr>
            <a:spLocks noGrp="1"/>
          </p:cNvSpPr>
          <p:nvPr>
            <p:ph type="title"/>
          </p:nvPr>
        </p:nvSpPr>
        <p:spPr>
          <a:xfrm>
            <a:off x="841249" y="552782"/>
            <a:ext cx="4608576" cy="2569464"/>
          </a:xfrm>
        </p:spPr>
        <p:txBody>
          <a:bodyPr anchor="ctr">
            <a:noAutofit/>
          </a:bodyPr>
          <a:lstStyle>
            <a:lvl1pPr algn="l" defTabSz="914400" rtl="0" eaLnBrk="1" latinLnBrk="0" hangingPunct="1">
              <a:lnSpc>
                <a:spcPct val="90000"/>
              </a:lnSpc>
              <a:spcBef>
                <a:spcPct val="0"/>
              </a:spcBef>
              <a:buNone/>
              <a:defRPr lang="en-US" sz="44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226A694-5302-42BE-8A7A-6007C10F8F70}"/>
              </a:ext>
            </a:extLst>
          </p:cNvPr>
          <p:cNvSpPr>
            <a:spLocks noGrp="1"/>
          </p:cNvSpPr>
          <p:nvPr>
            <p:ph type="pic" idx="1"/>
          </p:nvPr>
        </p:nvSpPr>
        <p:spPr>
          <a:xfrm>
            <a:off x="5825952" y="552783"/>
            <a:ext cx="4663440" cy="530826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8E4481C-81D6-4329-8203-70B3FCC3F8FE}"/>
              </a:ext>
            </a:extLst>
          </p:cNvPr>
          <p:cNvSpPr>
            <a:spLocks noGrp="1"/>
          </p:cNvSpPr>
          <p:nvPr>
            <p:ph type="body" sz="half" idx="2"/>
          </p:nvPr>
        </p:nvSpPr>
        <p:spPr>
          <a:xfrm>
            <a:off x="841249" y="3300984"/>
            <a:ext cx="4608576" cy="2569464"/>
          </a:xfrm>
        </p:spPr>
        <p:txBody>
          <a:bodyPr>
            <a:normAutofit/>
          </a:bodyPr>
          <a:lstStyle>
            <a:lvl1pPr marL="0" indent="0">
              <a:buNone/>
              <a:defRPr lang="en-US" sz="2000"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AD6C12-26C4-4DF7-B013-56D0849AC7DE}"/>
              </a:ext>
            </a:extLst>
          </p:cNvPr>
          <p:cNvSpPr>
            <a:spLocks noGrp="1"/>
          </p:cNvSpPr>
          <p:nvPr>
            <p:ph type="dt" sz="half" idx="10"/>
          </p:nvPr>
        </p:nvSpPr>
        <p:spPr/>
        <p:txBody>
          <a:bodyPr/>
          <a:lstStyle/>
          <a:p>
            <a:fld id="{F0DB8F2B-E487-4905-B553-FB649F2B6F23}" type="datetime1">
              <a:rPr lang="en-US" smtClean="0"/>
              <a:t>25-May-23</a:t>
            </a:fld>
            <a:endParaRPr lang="en-US"/>
          </a:p>
        </p:txBody>
      </p:sp>
      <p:sp>
        <p:nvSpPr>
          <p:cNvPr id="6" name="Footer Placeholder 5">
            <a:extLst>
              <a:ext uri="{FF2B5EF4-FFF2-40B4-BE49-F238E27FC236}">
                <a16:creationId xmlns:a16="http://schemas.microsoft.com/office/drawing/2014/main" id="{5CE2F307-FB97-40EC-8517-E6F351B3DA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C1B397-305A-42B7-A763-829634B939A9}"/>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255447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3C3B3-C67F-4C48-A663-EF010429E74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94C4B3F-B3CB-4CF0-AEC8-1893A6A27E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46D005-2B71-4325-A646-A2278C3A2EAA}"/>
              </a:ext>
            </a:extLst>
          </p:cNvPr>
          <p:cNvSpPr>
            <a:spLocks noGrp="1"/>
          </p:cNvSpPr>
          <p:nvPr>
            <p:ph type="dt" sz="half" idx="10"/>
          </p:nvPr>
        </p:nvSpPr>
        <p:spPr/>
        <p:txBody>
          <a:bodyPr/>
          <a:lstStyle/>
          <a:p>
            <a:fld id="{6A14B861-3779-4E37-8DF0-E9EB3EA96210}" type="datetime1">
              <a:rPr lang="en-US" smtClean="0"/>
              <a:t>25-May-23</a:t>
            </a:fld>
            <a:endParaRPr lang="en-US"/>
          </a:p>
        </p:txBody>
      </p:sp>
      <p:sp>
        <p:nvSpPr>
          <p:cNvPr id="5" name="Footer Placeholder 4">
            <a:extLst>
              <a:ext uri="{FF2B5EF4-FFF2-40B4-BE49-F238E27FC236}">
                <a16:creationId xmlns:a16="http://schemas.microsoft.com/office/drawing/2014/main" id="{DB356B01-AE16-42EF-B970-5CAF0C891C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BF9BE2-24F4-4F83-8E64-4307C9794E1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646528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601120-856A-4F01-B7C1-D87A1E5F8150}"/>
              </a:ext>
            </a:extLst>
          </p:cNvPr>
          <p:cNvSpPr>
            <a:spLocks noGrp="1"/>
          </p:cNvSpPr>
          <p:nvPr>
            <p:ph type="title" orient="vert"/>
          </p:nvPr>
        </p:nvSpPr>
        <p:spPr>
          <a:xfrm>
            <a:off x="7874324" y="552782"/>
            <a:ext cx="2620891" cy="52947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9D62358-C84C-4947-B826-FF738422EA5B}"/>
              </a:ext>
            </a:extLst>
          </p:cNvPr>
          <p:cNvSpPr>
            <a:spLocks noGrp="1"/>
          </p:cNvSpPr>
          <p:nvPr>
            <p:ph type="body" orient="vert" idx="1"/>
          </p:nvPr>
        </p:nvSpPr>
        <p:spPr>
          <a:xfrm>
            <a:off x="838200" y="552782"/>
            <a:ext cx="6803155" cy="52947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7971139-AA1A-46DB-B793-17FB8E6E8A77}"/>
              </a:ext>
            </a:extLst>
          </p:cNvPr>
          <p:cNvSpPr>
            <a:spLocks noGrp="1"/>
          </p:cNvSpPr>
          <p:nvPr>
            <p:ph type="dt" sz="half" idx="10"/>
          </p:nvPr>
        </p:nvSpPr>
        <p:spPr/>
        <p:txBody>
          <a:bodyPr/>
          <a:lstStyle/>
          <a:p>
            <a:fld id="{53E38388-E864-4553-9937-AE9FC5E50CFC}" type="datetime1">
              <a:rPr lang="en-US" smtClean="0"/>
              <a:t>25-May-23</a:t>
            </a:fld>
            <a:endParaRPr lang="en-US"/>
          </a:p>
        </p:txBody>
      </p:sp>
      <p:sp>
        <p:nvSpPr>
          <p:cNvPr id="5" name="Footer Placeholder 4">
            <a:extLst>
              <a:ext uri="{FF2B5EF4-FFF2-40B4-BE49-F238E27FC236}">
                <a16:creationId xmlns:a16="http://schemas.microsoft.com/office/drawing/2014/main" id="{1B2E06F6-0FE2-40FB-BFEE-010C22293D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BA7B1B-13A1-41BA-B924-FD11450C14E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8676556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4BD48A-4D17-4225-AC4D-67B4C686C55D}"/>
              </a:ext>
            </a:extLst>
          </p:cNvPr>
          <p:cNvSpPr>
            <a:spLocks noGrp="1"/>
          </p:cNvSpPr>
          <p:nvPr>
            <p:ph type="title"/>
          </p:nvPr>
        </p:nvSpPr>
        <p:spPr>
          <a:xfrm>
            <a:off x="841248" y="552782"/>
            <a:ext cx="94890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7F14A2B-77AF-4E51-B0C1-0D361EF81A2C}"/>
              </a:ext>
            </a:extLst>
          </p:cNvPr>
          <p:cNvSpPr>
            <a:spLocks noGrp="1"/>
          </p:cNvSpPr>
          <p:nvPr>
            <p:ph type="body" idx="1"/>
          </p:nvPr>
        </p:nvSpPr>
        <p:spPr>
          <a:xfrm>
            <a:off x="841248" y="2096199"/>
            <a:ext cx="9489000" cy="37473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239C2F5-57CA-4152-A766-8F877538FB16}"/>
              </a:ext>
            </a:extLst>
          </p:cNvPr>
          <p:cNvSpPr>
            <a:spLocks noGrp="1"/>
          </p:cNvSpPr>
          <p:nvPr>
            <p:ph type="dt" sz="half" idx="2"/>
          </p:nvPr>
        </p:nvSpPr>
        <p:spPr>
          <a:xfrm>
            <a:off x="841248" y="6102693"/>
            <a:ext cx="2743200" cy="365125"/>
          </a:xfrm>
          <a:prstGeom prst="rect">
            <a:avLst/>
          </a:prstGeom>
        </p:spPr>
        <p:txBody>
          <a:bodyPr vert="horz" lIns="91440" tIns="45720" rIns="91440" bIns="45720" rtlCol="0" anchor="ctr"/>
          <a:lstStyle>
            <a:lvl1pPr algn="l">
              <a:defRPr lang="en-US" sz="1000" b="1" kern="1200" cap="all" spc="300" baseline="0" smtClean="0">
                <a:solidFill>
                  <a:schemeClr val="tx1"/>
                </a:solidFill>
                <a:latin typeface="+mn-lt"/>
                <a:ea typeface="+mn-ea"/>
                <a:cs typeface="+mn-cs"/>
              </a:defRPr>
            </a:lvl1pPr>
          </a:lstStyle>
          <a:p>
            <a:fld id="{6EF7C3A7-D6F6-4D38-A7C3-B72967BB81A6}" type="datetime1">
              <a:rPr lang="en-US" smtClean="0"/>
              <a:t>25-May-23</a:t>
            </a:fld>
            <a:endParaRPr lang="en-US"/>
          </a:p>
        </p:txBody>
      </p:sp>
      <p:sp>
        <p:nvSpPr>
          <p:cNvPr id="5" name="Footer Placeholder 4">
            <a:extLst>
              <a:ext uri="{FF2B5EF4-FFF2-40B4-BE49-F238E27FC236}">
                <a16:creationId xmlns:a16="http://schemas.microsoft.com/office/drawing/2014/main" id="{A1225FB5-D02B-4BB9-8B8B-D1A11CFE8961}"/>
              </a:ext>
            </a:extLst>
          </p:cNvPr>
          <p:cNvSpPr>
            <a:spLocks noGrp="1"/>
          </p:cNvSpPr>
          <p:nvPr>
            <p:ph type="ftr" sz="quarter" idx="3"/>
          </p:nvPr>
        </p:nvSpPr>
        <p:spPr>
          <a:xfrm rot="5400000">
            <a:off x="9234260" y="2427620"/>
            <a:ext cx="4114800" cy="365125"/>
          </a:xfrm>
          <a:prstGeom prst="rect">
            <a:avLst/>
          </a:prstGeom>
        </p:spPr>
        <p:txBody>
          <a:bodyPr vert="horz" lIns="91440" tIns="45720" rIns="91440" bIns="45720" rtlCol="0" anchor="ctr"/>
          <a:lstStyle>
            <a:lvl1pPr algn="l">
              <a:defRPr lang="en-US" sz="1000" b="1" kern="1200" cap="all" spc="300" baseline="0">
                <a:solidFill>
                  <a:schemeClr val="tx1"/>
                </a:solidFill>
                <a:latin typeface="+mn-lt"/>
                <a:ea typeface="+mn-ea"/>
                <a:cs typeface="+mn-cs"/>
              </a:defRPr>
            </a:lvl1pPr>
          </a:lstStyle>
          <a:p>
            <a:endParaRPr lang="en-US"/>
          </a:p>
        </p:txBody>
      </p:sp>
      <p:sp>
        <p:nvSpPr>
          <p:cNvPr id="6" name="Slide Number Placeholder 5">
            <a:extLst>
              <a:ext uri="{FF2B5EF4-FFF2-40B4-BE49-F238E27FC236}">
                <a16:creationId xmlns:a16="http://schemas.microsoft.com/office/drawing/2014/main" id="{EF6244FF-6F88-4090-A77F-499DF9AAEA8B}"/>
              </a:ext>
            </a:extLst>
          </p:cNvPr>
          <p:cNvSpPr>
            <a:spLocks noGrp="1"/>
          </p:cNvSpPr>
          <p:nvPr>
            <p:ph type="sldNum" sz="quarter" idx="4"/>
          </p:nvPr>
        </p:nvSpPr>
        <p:spPr>
          <a:xfrm>
            <a:off x="10815546" y="5878515"/>
            <a:ext cx="952229" cy="420381"/>
          </a:xfrm>
          <a:prstGeom prst="rect">
            <a:avLst/>
          </a:prstGeom>
        </p:spPr>
        <p:txBody>
          <a:bodyPr vert="horz" lIns="91440" tIns="45720" rIns="91440" bIns="45720" rtlCol="0" anchor="ctr"/>
          <a:lstStyle>
            <a:lvl1pPr algn="ctr">
              <a:defRPr lang="en-US" sz="3200" b="1" kern="1200" cap="all" spc="300" baseline="0" smtClean="0">
                <a:solidFill>
                  <a:schemeClr val="tx1"/>
                </a:solidFill>
                <a:latin typeface="+mn-lt"/>
                <a:ea typeface="+mn-ea"/>
                <a:cs typeface="+mn-cs"/>
              </a:defRPr>
            </a:lvl1pPr>
          </a:lstStyle>
          <a:p>
            <a:fld id="{6586042B-6341-4E38-A80C-926D3BB8AAC9}" type="slidenum">
              <a:rPr lang="en-US" smtClean="0"/>
              <a:t>‹#›</a:t>
            </a:fld>
            <a:endParaRPr lang="en-US"/>
          </a:p>
        </p:txBody>
      </p:sp>
      <p:sp>
        <p:nvSpPr>
          <p:cNvPr id="7" name="Rectangle 6">
            <a:extLst>
              <a:ext uri="{FF2B5EF4-FFF2-40B4-BE49-F238E27FC236}">
                <a16:creationId xmlns:a16="http://schemas.microsoft.com/office/drawing/2014/main" id="{F194AEDE-F25F-43E6-A2C4-7FFF41074990}"/>
              </a:ext>
            </a:extLst>
          </p:cNvPr>
          <p:cNvSpPr/>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4C793C08-EF4C-422B-A728-6C717C47DF6F}"/>
              </a:ext>
            </a:extLst>
          </p:cNvPr>
          <p:cNvCxnSpPr>
            <a:cxnSpLocks/>
          </p:cNvCxnSpPr>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E825BC6-56A8-46DE-8037-A9A577624B0D}"/>
              </a:ext>
            </a:extLst>
          </p:cNvPr>
          <p:cNvCxnSpPr>
            <a:cxnSpLocks/>
          </p:cNvCxnSpPr>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922042"/>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0" r:id="rId6"/>
    <p:sldLayoutId id="2147483696" r:id="rId7"/>
    <p:sldLayoutId id="2147483697" r:id="rId8"/>
    <p:sldLayoutId id="2147483698" r:id="rId9"/>
    <p:sldLayoutId id="2147483699" r:id="rId10"/>
    <p:sldLayoutId id="214748370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Font typeface="Arial" panose="020B0604020202020204"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130000"/>
        </a:lnSpc>
        <a:spcBef>
          <a:spcPts val="500"/>
        </a:spcBef>
        <a:buFont typeface="Arial" panose="020B0604020202020204" pitchFamily="34" charset="0"/>
        <a:buChar char="•"/>
        <a:defRPr sz="1600" kern="1200">
          <a:solidFill>
            <a:schemeClr val="tx1"/>
          </a:solidFill>
          <a:latin typeface="+mn-lt"/>
          <a:ea typeface="+mn-ea"/>
          <a:cs typeface="+mn-cs"/>
        </a:defRPr>
      </a:lvl3pPr>
      <a:lvl4pPr marL="13716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4pPr>
      <a:lvl5pPr marL="18288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Black">
            <a:extLst>
              <a:ext uri="{FF2B5EF4-FFF2-40B4-BE49-F238E27FC236}">
                <a16:creationId xmlns:a16="http://schemas.microsoft.com/office/drawing/2014/main" id="{E99D7AAF-4170-4D21-AB6C-605F6F100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3" descr="Wine glasses on a table">
            <a:extLst>
              <a:ext uri="{FF2B5EF4-FFF2-40B4-BE49-F238E27FC236}">
                <a16:creationId xmlns:a16="http://schemas.microsoft.com/office/drawing/2014/main" id="{901E6391-A35B-5A22-BDC3-2FF12B84D34C}"/>
              </a:ext>
            </a:extLst>
          </p:cNvPr>
          <p:cNvPicPr>
            <a:picLocks noChangeAspect="1"/>
          </p:cNvPicPr>
          <p:nvPr/>
        </p:nvPicPr>
        <p:blipFill rotWithShape="1">
          <a:blip r:embed="rId2">
            <a:alphaModFix amt="40000"/>
          </a:blip>
          <a:srcRect t="8532" r="6" b="7180"/>
          <a:stretch/>
        </p:blipFill>
        <p:spPr>
          <a:xfrm>
            <a:off x="20" y="10"/>
            <a:ext cx="12188932" cy="6857990"/>
          </a:xfrm>
          <a:prstGeom prst="rect">
            <a:avLst/>
          </a:prstGeom>
        </p:spPr>
      </p:pic>
      <p:sp>
        <p:nvSpPr>
          <p:cNvPr id="18" name="Main Frame">
            <a:extLst>
              <a:ext uri="{FF2B5EF4-FFF2-40B4-BE49-F238E27FC236}">
                <a16:creationId xmlns:a16="http://schemas.microsoft.com/office/drawing/2014/main" id="{9502469D-C562-48E3-ABA2-3CFA55C52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41248" y="2206774"/>
            <a:ext cx="9456049" cy="2051298"/>
          </a:xfrm>
        </p:spPr>
        <p:txBody>
          <a:bodyPr anchor="t">
            <a:normAutofit fontScale="90000"/>
          </a:bodyPr>
          <a:lstStyle/>
          <a:p>
            <a:r>
              <a:rPr lang="en-US" sz="6600" b="1" dirty="0">
                <a:solidFill>
                  <a:srgbClr val="FFFFFF"/>
                </a:solidFill>
                <a:latin typeface="Calibri"/>
                <a:cs typeface="Calibri"/>
              </a:rPr>
              <a:t>Mina Restaurant</a:t>
            </a:r>
            <a:r>
              <a:rPr lang="en-US" sz="6000" b="1" dirty="0">
                <a:solidFill>
                  <a:srgbClr val="FFFFFF"/>
                </a:solidFill>
                <a:latin typeface="Calibri"/>
                <a:cs typeface="Calibri"/>
              </a:rPr>
              <a:t>  </a:t>
            </a:r>
            <a:br>
              <a:rPr lang="en-US" sz="6000" b="1" dirty="0">
                <a:solidFill>
                  <a:srgbClr val="FFFFFF"/>
                </a:solidFill>
                <a:latin typeface="Calibri"/>
                <a:cs typeface="Calibri"/>
              </a:rPr>
            </a:br>
            <a:br>
              <a:rPr lang="en-US" sz="6000" b="1" dirty="0">
                <a:solidFill>
                  <a:srgbClr val="FFFFFF"/>
                </a:solidFill>
                <a:latin typeface="Calibri"/>
                <a:cs typeface="Calibri"/>
              </a:rPr>
            </a:br>
            <a:r>
              <a:rPr lang="en-US" sz="3600" b="1" dirty="0" err="1">
                <a:solidFill>
                  <a:srgbClr val="FFFFFF"/>
                </a:solidFill>
                <a:latin typeface="Calibri"/>
                <a:cs typeface="Calibri"/>
              </a:rPr>
              <a:t>Chahir</a:t>
            </a:r>
            <a:r>
              <a:rPr lang="en-US" sz="3600" b="1" dirty="0">
                <a:solidFill>
                  <a:srgbClr val="FFFFFF"/>
                </a:solidFill>
                <a:latin typeface="Calibri"/>
                <a:cs typeface="Calibri"/>
              </a:rPr>
              <a:t> </a:t>
            </a:r>
            <a:r>
              <a:rPr lang="en-US" sz="3600" b="1" dirty="0" err="1">
                <a:solidFill>
                  <a:srgbClr val="FFFFFF"/>
                </a:solidFill>
                <a:latin typeface="Calibri"/>
                <a:cs typeface="Calibri"/>
              </a:rPr>
              <a:t>Bentrad</a:t>
            </a:r>
            <a:r>
              <a:rPr lang="en-US" sz="3600" b="1" dirty="0">
                <a:solidFill>
                  <a:srgbClr val="FFFFFF"/>
                </a:solidFill>
                <a:latin typeface="Calibri"/>
                <a:cs typeface="Calibri"/>
              </a:rPr>
              <a:t>              Student ID : 2223851</a:t>
            </a:r>
          </a:p>
        </p:txBody>
      </p:sp>
      <p:sp>
        <p:nvSpPr>
          <p:cNvPr id="3" name="Subtitle 2"/>
          <p:cNvSpPr>
            <a:spLocks noGrp="1"/>
          </p:cNvSpPr>
          <p:nvPr>
            <p:ph type="subTitle" idx="1"/>
          </p:nvPr>
        </p:nvSpPr>
        <p:spPr>
          <a:xfrm>
            <a:off x="841248" y="4837855"/>
            <a:ext cx="9456049" cy="1027113"/>
          </a:xfrm>
        </p:spPr>
        <p:txBody>
          <a:bodyPr anchor="t">
            <a:normAutofit lnSpcReduction="10000"/>
          </a:bodyPr>
          <a:lstStyle/>
          <a:p>
            <a:r>
              <a:rPr lang="en-US" sz="5400" b="1" dirty="0">
                <a:solidFill>
                  <a:srgbClr val="FFFFFF"/>
                </a:solidFill>
                <a:latin typeface="Calibri"/>
                <a:cs typeface="Calibri"/>
              </a:rPr>
              <a:t>        A Gastronomic Experience</a:t>
            </a:r>
            <a:endParaRPr lang="en-US" b="1" dirty="0"/>
          </a:p>
        </p:txBody>
      </p:sp>
      <p:cxnSp>
        <p:nvCxnSpPr>
          <p:cNvPr id="20" name="Main Horizontal Connector">
            <a:extLst>
              <a:ext uri="{FF2B5EF4-FFF2-40B4-BE49-F238E27FC236}">
                <a16:creationId xmlns:a16="http://schemas.microsoft.com/office/drawing/2014/main" id="{4D594499-F983-4364-8ABC-5BCDC2E906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2" name="Main Vertical Connector">
            <a:extLst>
              <a:ext uri="{FF2B5EF4-FFF2-40B4-BE49-F238E27FC236}">
                <a16:creationId xmlns:a16="http://schemas.microsoft.com/office/drawing/2014/main" id="{6D4C177C-581F-4CC8-A686-0B6D25DC6A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BDB03F3-936C-4FC9-8A4E-9ADA66A980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4502926"/>
            <a:ext cx="10380954"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6B8CA8-A97C-A06C-9CD4-E0D65D456758}"/>
              </a:ext>
            </a:extLst>
          </p:cNvPr>
          <p:cNvSpPr>
            <a:spLocks noGrp="1"/>
          </p:cNvSpPr>
          <p:nvPr>
            <p:ph type="title"/>
          </p:nvPr>
        </p:nvSpPr>
        <p:spPr>
          <a:xfrm>
            <a:off x="5907024" y="552782"/>
            <a:ext cx="4423224" cy="1643663"/>
          </a:xfrm>
        </p:spPr>
        <p:txBody>
          <a:bodyPr>
            <a:normAutofit/>
          </a:bodyPr>
          <a:lstStyle/>
          <a:p>
            <a:r>
              <a:rPr lang="en-US" b="1">
                <a:latin typeface="Times New Roman"/>
                <a:cs typeface="Calibri"/>
              </a:rPr>
              <a:t>Introduction</a:t>
            </a:r>
            <a:endParaRPr lang="en-US" b="1">
              <a:latin typeface="Times New Roman"/>
            </a:endParaRPr>
          </a:p>
        </p:txBody>
      </p:sp>
      <p:pic>
        <p:nvPicPr>
          <p:cNvPr id="22" name="Picture 4" descr="People in a restaurant">
            <a:extLst>
              <a:ext uri="{FF2B5EF4-FFF2-40B4-BE49-F238E27FC236}">
                <a16:creationId xmlns:a16="http://schemas.microsoft.com/office/drawing/2014/main" id="{CF0E0572-BB90-4CA9-338C-A5E8DD37B83D}"/>
              </a:ext>
            </a:extLst>
          </p:cNvPr>
          <p:cNvPicPr>
            <a:picLocks noChangeAspect="1"/>
          </p:cNvPicPr>
          <p:nvPr/>
        </p:nvPicPr>
        <p:blipFill rotWithShape="1">
          <a:blip r:embed="rId2"/>
          <a:srcRect l="12309" r="36976" b="-1"/>
          <a:stretch/>
        </p:blipFill>
        <p:spPr>
          <a:xfrm>
            <a:off x="20" y="10"/>
            <a:ext cx="5210493" cy="6857990"/>
          </a:xfrm>
          <a:prstGeom prst="rect">
            <a:avLst/>
          </a:prstGeom>
        </p:spPr>
      </p:pic>
      <p:sp>
        <p:nvSpPr>
          <p:cNvPr id="3" name="Content Placeholder 2">
            <a:extLst>
              <a:ext uri="{FF2B5EF4-FFF2-40B4-BE49-F238E27FC236}">
                <a16:creationId xmlns:a16="http://schemas.microsoft.com/office/drawing/2014/main" id="{3A2723BB-94D8-6AB9-AD3D-CB8E3FB65AFD}"/>
              </a:ext>
            </a:extLst>
          </p:cNvPr>
          <p:cNvSpPr>
            <a:spLocks noGrp="1"/>
          </p:cNvSpPr>
          <p:nvPr>
            <p:ph idx="1"/>
          </p:nvPr>
        </p:nvSpPr>
        <p:spPr>
          <a:xfrm>
            <a:off x="5907024" y="2735229"/>
            <a:ext cx="4423224" cy="3108354"/>
          </a:xfrm>
        </p:spPr>
        <p:txBody>
          <a:bodyPr vert="horz" lIns="91440" tIns="45720" rIns="91440" bIns="45720" rtlCol="0">
            <a:normAutofit/>
          </a:bodyPr>
          <a:lstStyle/>
          <a:p>
            <a:pPr>
              <a:lnSpc>
                <a:spcPct val="120000"/>
              </a:lnSpc>
            </a:pPr>
            <a:r>
              <a:rPr lang="en-US" sz="1400">
                <a:ea typeface="+mn-lt"/>
                <a:cs typeface="+mn-lt"/>
              </a:rPr>
              <a:t>Today, I would like to share my observations and opinions on Mina Restaurant, located in the heart of Cardiff. My presentation will cover various aspects, including the restaurant's offerings, location, pricing, promotion, customer value, and engagement. I will also discuss my personal experience and the potential influence of my review. Throughout this presentation, I aim to provide a comprehensive overview of Mina Restaurant and its place in the culinary landscape of Cardiff.</a:t>
            </a:r>
            <a:endParaRPr lang="en-US" sz="1400"/>
          </a:p>
          <a:p>
            <a:pPr>
              <a:lnSpc>
                <a:spcPct val="120000"/>
              </a:lnSpc>
            </a:pPr>
            <a:endParaRPr lang="en-US" sz="1400"/>
          </a:p>
          <a:p>
            <a:pPr>
              <a:lnSpc>
                <a:spcPct val="120000"/>
              </a:lnSpc>
            </a:pPr>
            <a:endParaRPr lang="en-US" sz="1400"/>
          </a:p>
        </p:txBody>
      </p:sp>
      <p:cxnSp>
        <p:nvCxnSpPr>
          <p:cNvPr id="65"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7"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9" name="Straight Connector 68">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072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CC4A2D-5401-75B4-F9EE-3F5760E8DA7D}"/>
              </a:ext>
            </a:extLst>
          </p:cNvPr>
          <p:cNvSpPr>
            <a:spLocks noGrp="1"/>
          </p:cNvSpPr>
          <p:nvPr>
            <p:ph type="title"/>
          </p:nvPr>
        </p:nvSpPr>
        <p:spPr>
          <a:xfrm>
            <a:off x="5907024" y="552782"/>
            <a:ext cx="4423224" cy="1643663"/>
          </a:xfrm>
        </p:spPr>
        <p:txBody>
          <a:bodyPr>
            <a:normAutofit/>
          </a:bodyPr>
          <a:lstStyle/>
          <a:p>
            <a:r>
              <a:rPr lang="en-US" b="1">
                <a:latin typeface="Calibri"/>
                <a:cs typeface="Calibri"/>
              </a:rPr>
              <a:t>Marketing and Awareness</a:t>
            </a:r>
            <a:endParaRPr lang="en-US" b="1"/>
          </a:p>
        </p:txBody>
      </p:sp>
      <p:pic>
        <p:nvPicPr>
          <p:cNvPr id="5" name="Picture 4" descr="Diner restaurant">
            <a:extLst>
              <a:ext uri="{FF2B5EF4-FFF2-40B4-BE49-F238E27FC236}">
                <a16:creationId xmlns:a16="http://schemas.microsoft.com/office/drawing/2014/main" id="{D3840D38-862C-4F91-FB6A-E94BDA151731}"/>
              </a:ext>
            </a:extLst>
          </p:cNvPr>
          <p:cNvPicPr>
            <a:picLocks noChangeAspect="1"/>
          </p:cNvPicPr>
          <p:nvPr/>
        </p:nvPicPr>
        <p:blipFill rotWithShape="1">
          <a:blip r:embed="rId2"/>
          <a:srcRect l="24640" r="24645" b="-1"/>
          <a:stretch/>
        </p:blipFill>
        <p:spPr>
          <a:xfrm>
            <a:off x="20" y="10"/>
            <a:ext cx="5210493" cy="6857990"/>
          </a:xfrm>
          <a:prstGeom prst="rect">
            <a:avLst/>
          </a:prstGeom>
        </p:spPr>
      </p:pic>
      <p:sp>
        <p:nvSpPr>
          <p:cNvPr id="3" name="Content Placeholder 2">
            <a:extLst>
              <a:ext uri="{FF2B5EF4-FFF2-40B4-BE49-F238E27FC236}">
                <a16:creationId xmlns:a16="http://schemas.microsoft.com/office/drawing/2014/main" id="{694855B3-8133-6E37-958D-77A02BE4D4EE}"/>
              </a:ext>
            </a:extLst>
          </p:cNvPr>
          <p:cNvSpPr>
            <a:spLocks noGrp="1"/>
          </p:cNvSpPr>
          <p:nvPr>
            <p:ph idx="1"/>
          </p:nvPr>
        </p:nvSpPr>
        <p:spPr>
          <a:xfrm>
            <a:off x="5907024" y="2735229"/>
            <a:ext cx="4423224" cy="3108354"/>
          </a:xfrm>
        </p:spPr>
        <p:txBody>
          <a:bodyPr vert="horz" lIns="91440" tIns="45720" rIns="91440" bIns="45720" rtlCol="0">
            <a:normAutofit/>
          </a:bodyPr>
          <a:lstStyle/>
          <a:p>
            <a:pPr>
              <a:lnSpc>
                <a:spcPct val="120000"/>
              </a:lnSpc>
            </a:pPr>
            <a:r>
              <a:rPr lang="en-US" sz="1400">
                <a:ea typeface="+mn-lt"/>
                <a:cs typeface="+mn-lt"/>
              </a:rPr>
              <a:t>Mina Restaurant has successfully established its presence in the market through various channels. The restaurant employs a multi-faceted approach, including online platforms, magazines, and its dedicated website. These mediums ensure that potential diners can easily access information about the restaurant, creating awareness and attracting patrons. Furthermore, the restaurant actively engages with its audience through social media platforms, posting enticing food photographs, special offers, and updates on events or new menu items.</a:t>
            </a:r>
          </a:p>
          <a:p>
            <a:pPr>
              <a:lnSpc>
                <a:spcPct val="120000"/>
              </a:lnSpc>
            </a:pPr>
            <a:endParaRPr lang="en-US" sz="1400"/>
          </a:p>
          <a:p>
            <a:pPr>
              <a:lnSpc>
                <a:spcPct val="120000"/>
              </a:lnSpc>
            </a:pPr>
            <a:endParaRPr lang="en-US" sz="1400"/>
          </a:p>
        </p:txBody>
      </p:sp>
      <p:cxnSp>
        <p:nvCxnSpPr>
          <p:cNvPr id="26"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 name="Straight Connector 29">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4310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BBCBB1-0A19-C402-07FA-72A9F899C9A2}"/>
              </a:ext>
            </a:extLst>
          </p:cNvPr>
          <p:cNvSpPr>
            <a:spLocks noGrp="1"/>
          </p:cNvSpPr>
          <p:nvPr>
            <p:ph type="title"/>
          </p:nvPr>
        </p:nvSpPr>
        <p:spPr>
          <a:xfrm>
            <a:off x="5907024" y="552782"/>
            <a:ext cx="4423224" cy="1643663"/>
          </a:xfrm>
        </p:spPr>
        <p:txBody>
          <a:bodyPr>
            <a:normAutofit/>
          </a:bodyPr>
          <a:lstStyle/>
          <a:p>
            <a:r>
              <a:rPr lang="en-US" b="1">
                <a:latin typeface="Calibri"/>
                <a:cs typeface="Calibri"/>
              </a:rPr>
              <a:t>Product Offering</a:t>
            </a:r>
            <a:endParaRPr lang="en-US" b="1"/>
          </a:p>
        </p:txBody>
      </p:sp>
      <p:pic>
        <p:nvPicPr>
          <p:cNvPr id="5" name="Picture 4" descr="Wine glasses on a table">
            <a:extLst>
              <a:ext uri="{FF2B5EF4-FFF2-40B4-BE49-F238E27FC236}">
                <a16:creationId xmlns:a16="http://schemas.microsoft.com/office/drawing/2014/main" id="{102D2A02-EED9-8F29-1560-DCF73BEE981A}"/>
              </a:ext>
            </a:extLst>
          </p:cNvPr>
          <p:cNvPicPr>
            <a:picLocks noChangeAspect="1"/>
          </p:cNvPicPr>
          <p:nvPr/>
        </p:nvPicPr>
        <p:blipFill rotWithShape="1">
          <a:blip r:embed="rId2"/>
          <a:srcRect l="27757" r="21528" b="-1"/>
          <a:stretch/>
        </p:blipFill>
        <p:spPr>
          <a:xfrm>
            <a:off x="20" y="10"/>
            <a:ext cx="5210493" cy="6857990"/>
          </a:xfrm>
          <a:prstGeom prst="rect">
            <a:avLst/>
          </a:prstGeom>
        </p:spPr>
      </p:pic>
      <p:sp>
        <p:nvSpPr>
          <p:cNvPr id="3" name="Content Placeholder 2">
            <a:extLst>
              <a:ext uri="{FF2B5EF4-FFF2-40B4-BE49-F238E27FC236}">
                <a16:creationId xmlns:a16="http://schemas.microsoft.com/office/drawing/2014/main" id="{E8690ADF-3B0C-8E57-E788-EB21359AB9C5}"/>
              </a:ext>
            </a:extLst>
          </p:cNvPr>
          <p:cNvSpPr>
            <a:spLocks noGrp="1"/>
          </p:cNvSpPr>
          <p:nvPr>
            <p:ph idx="1"/>
          </p:nvPr>
        </p:nvSpPr>
        <p:spPr>
          <a:xfrm>
            <a:off x="5907024" y="2735229"/>
            <a:ext cx="4423224" cy="3108354"/>
          </a:xfrm>
        </p:spPr>
        <p:txBody>
          <a:bodyPr vert="horz" lIns="91440" tIns="45720" rIns="91440" bIns="45720" rtlCol="0">
            <a:normAutofit/>
          </a:bodyPr>
          <a:lstStyle/>
          <a:p>
            <a:pPr>
              <a:lnSpc>
                <a:spcPct val="120000"/>
              </a:lnSpc>
            </a:pPr>
            <a:r>
              <a:rPr lang="en-US" sz="1400" dirty="0">
                <a:latin typeface="Calibri"/>
                <a:cs typeface="Calibri"/>
              </a:rPr>
              <a:t>Mina Restaurant showcases a diverse menu that caters to various tastes and preferences. The establishment specializes in </a:t>
            </a:r>
            <a:r>
              <a:rPr lang="en-US" sz="1400" dirty="0"/>
              <a:t>Lebanese Cuisine</a:t>
            </a:r>
            <a:r>
              <a:rPr lang="en-US" sz="1400" dirty="0">
                <a:latin typeface="Calibri"/>
                <a:cs typeface="Calibri"/>
              </a:rPr>
              <a:t>. The menu boasts a range of delectable starters, enticing main courses, and a curated selection of wines. By focusing on a particular cuisine, Mina Restaurant caters to a specific clientele seeking an authentic dining experience. To increase the breadth of offerings, Mina Restaurant could consider incorporating seasonal specials and expanding their vegetarian or vegan options to appeal to a wider audience</a:t>
            </a:r>
            <a:endParaRPr lang="en-US" sz="1400" dirty="0"/>
          </a:p>
        </p:txBody>
      </p:sp>
      <p:cxnSp>
        <p:nvCxnSpPr>
          <p:cNvPr id="26"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 name="Straight Connector 29">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17392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EC2282-A6DC-9CC7-A241-27F61EDD7851}"/>
              </a:ext>
            </a:extLst>
          </p:cNvPr>
          <p:cNvSpPr>
            <a:spLocks noGrp="1"/>
          </p:cNvSpPr>
          <p:nvPr>
            <p:ph type="title"/>
          </p:nvPr>
        </p:nvSpPr>
        <p:spPr>
          <a:xfrm>
            <a:off x="5907024" y="552782"/>
            <a:ext cx="4423224" cy="1643663"/>
          </a:xfrm>
        </p:spPr>
        <p:txBody>
          <a:bodyPr>
            <a:normAutofit/>
          </a:bodyPr>
          <a:lstStyle/>
          <a:p>
            <a:r>
              <a:rPr lang="en-US" b="1">
                <a:latin typeface="Calibri"/>
                <a:cs typeface="Calibri"/>
              </a:rPr>
              <a:t>Location and Accessibility</a:t>
            </a:r>
            <a:endParaRPr lang="en-US" b="1"/>
          </a:p>
        </p:txBody>
      </p:sp>
      <p:pic>
        <p:nvPicPr>
          <p:cNvPr id="5" name="Picture 4" descr="Diner restaurant">
            <a:extLst>
              <a:ext uri="{FF2B5EF4-FFF2-40B4-BE49-F238E27FC236}">
                <a16:creationId xmlns:a16="http://schemas.microsoft.com/office/drawing/2014/main" id="{38ECF346-CB86-39AE-CD50-0EB0B6074DA0}"/>
              </a:ext>
            </a:extLst>
          </p:cNvPr>
          <p:cNvPicPr>
            <a:picLocks noChangeAspect="1"/>
          </p:cNvPicPr>
          <p:nvPr/>
        </p:nvPicPr>
        <p:blipFill rotWithShape="1">
          <a:blip r:embed="rId2"/>
          <a:srcRect l="24640" r="24645" b="-1"/>
          <a:stretch/>
        </p:blipFill>
        <p:spPr>
          <a:xfrm>
            <a:off x="20" y="10"/>
            <a:ext cx="5210493" cy="6857990"/>
          </a:xfrm>
          <a:prstGeom prst="rect">
            <a:avLst/>
          </a:prstGeom>
        </p:spPr>
      </p:pic>
      <p:sp>
        <p:nvSpPr>
          <p:cNvPr id="3" name="Content Placeholder 2">
            <a:extLst>
              <a:ext uri="{FF2B5EF4-FFF2-40B4-BE49-F238E27FC236}">
                <a16:creationId xmlns:a16="http://schemas.microsoft.com/office/drawing/2014/main" id="{19814FA5-A4AE-2F88-CC43-B21B4147F34B}"/>
              </a:ext>
            </a:extLst>
          </p:cNvPr>
          <p:cNvSpPr>
            <a:spLocks noGrp="1"/>
          </p:cNvSpPr>
          <p:nvPr>
            <p:ph idx="1"/>
          </p:nvPr>
        </p:nvSpPr>
        <p:spPr>
          <a:xfrm>
            <a:off x="5907024" y="2735229"/>
            <a:ext cx="4423224" cy="3108354"/>
          </a:xfrm>
        </p:spPr>
        <p:txBody>
          <a:bodyPr vert="horz" lIns="91440" tIns="45720" rIns="91440" bIns="45720" rtlCol="0">
            <a:normAutofit/>
          </a:bodyPr>
          <a:lstStyle/>
          <a:p>
            <a:pPr>
              <a:lnSpc>
                <a:spcPct val="120000"/>
              </a:lnSpc>
            </a:pPr>
            <a:r>
              <a:rPr lang="en-US" sz="1400">
                <a:ea typeface="+mn-lt"/>
                <a:cs typeface="+mn-lt"/>
              </a:rPr>
              <a:t>Mina Restaurant benefits from a prime location in Cardiff, ensuring easy access for both local residents and tourists. The restaurant's proximity to public transport links and its availability of parking facilities enhance its convenience. Furthermore, Mina Restaurant's external advertisements contribute to its visibility, allowing potential diners to locate it effortlessly. To further enhance accessibility, the restaurant could consider providing information on accessibility options for individuals with disabilities, such as wheelchair access and assistance.</a:t>
            </a:r>
            <a:endParaRPr lang="en-US" sz="1400"/>
          </a:p>
          <a:p>
            <a:pPr>
              <a:lnSpc>
                <a:spcPct val="120000"/>
              </a:lnSpc>
            </a:pPr>
            <a:endParaRPr lang="en-US" sz="1400"/>
          </a:p>
        </p:txBody>
      </p:sp>
      <p:cxnSp>
        <p:nvCxnSpPr>
          <p:cNvPr id="26"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 name="Straight Connector 29">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99483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B0868D-966A-1A61-3C60-AC8C9D14CD01}"/>
              </a:ext>
            </a:extLst>
          </p:cNvPr>
          <p:cNvSpPr>
            <a:spLocks noGrp="1"/>
          </p:cNvSpPr>
          <p:nvPr>
            <p:ph type="title"/>
          </p:nvPr>
        </p:nvSpPr>
        <p:spPr>
          <a:xfrm>
            <a:off x="5907024" y="552782"/>
            <a:ext cx="4423224" cy="1643663"/>
          </a:xfrm>
        </p:spPr>
        <p:txBody>
          <a:bodyPr>
            <a:normAutofit/>
          </a:bodyPr>
          <a:lstStyle/>
          <a:p>
            <a:r>
              <a:rPr lang="en-US" b="1">
                <a:latin typeface="Calibri"/>
                <a:cs typeface="Calibri"/>
              </a:rPr>
              <a:t>Pricing Strategy</a:t>
            </a:r>
            <a:endParaRPr lang="en-US"/>
          </a:p>
        </p:txBody>
      </p:sp>
      <p:pic>
        <p:nvPicPr>
          <p:cNvPr id="5" name="Picture 4" descr="Diner restaurant">
            <a:extLst>
              <a:ext uri="{FF2B5EF4-FFF2-40B4-BE49-F238E27FC236}">
                <a16:creationId xmlns:a16="http://schemas.microsoft.com/office/drawing/2014/main" id="{A8D85487-F1F4-6790-0547-D82F4FACA497}"/>
              </a:ext>
            </a:extLst>
          </p:cNvPr>
          <p:cNvPicPr>
            <a:picLocks noChangeAspect="1"/>
          </p:cNvPicPr>
          <p:nvPr/>
        </p:nvPicPr>
        <p:blipFill rotWithShape="1">
          <a:blip r:embed="rId2"/>
          <a:srcRect l="24640" r="24645" b="-1"/>
          <a:stretch/>
        </p:blipFill>
        <p:spPr>
          <a:xfrm>
            <a:off x="20" y="10"/>
            <a:ext cx="5210493" cy="6857990"/>
          </a:xfrm>
          <a:prstGeom prst="rect">
            <a:avLst/>
          </a:prstGeom>
        </p:spPr>
      </p:pic>
      <p:sp>
        <p:nvSpPr>
          <p:cNvPr id="3" name="Content Placeholder 2">
            <a:extLst>
              <a:ext uri="{FF2B5EF4-FFF2-40B4-BE49-F238E27FC236}">
                <a16:creationId xmlns:a16="http://schemas.microsoft.com/office/drawing/2014/main" id="{8532FA9D-E080-724B-54FD-C35409BCD662}"/>
              </a:ext>
            </a:extLst>
          </p:cNvPr>
          <p:cNvSpPr>
            <a:spLocks noGrp="1"/>
          </p:cNvSpPr>
          <p:nvPr>
            <p:ph idx="1"/>
          </p:nvPr>
        </p:nvSpPr>
        <p:spPr>
          <a:xfrm>
            <a:off x="5907024" y="2735229"/>
            <a:ext cx="4423224" cy="3108354"/>
          </a:xfrm>
        </p:spPr>
        <p:txBody>
          <a:bodyPr vert="horz" lIns="91440" tIns="45720" rIns="91440" bIns="45720" rtlCol="0">
            <a:normAutofit/>
          </a:bodyPr>
          <a:lstStyle/>
          <a:p>
            <a:pPr>
              <a:lnSpc>
                <a:spcPct val="120000"/>
              </a:lnSpc>
            </a:pPr>
            <a:r>
              <a:rPr lang="en-US" sz="1400" dirty="0">
                <a:ea typeface="+mn-lt"/>
                <a:cs typeface="+mn-lt"/>
              </a:rPr>
              <a:t>Mina Restaurant positions itself in the 14 GBP – 40 GBP category. The menu pricing aligns with other establishments of similar caliber in the area, offering a balance between affordability and quality. Starters, main courses, and beverages are priced reasonably, providing an experience suitable for mid-range or higher-end dining. However, to cater to a wider range of customers, Mina Restaurant could introduce lunch specials or set menus at a more affordable price point, especially during weekdays.</a:t>
            </a:r>
            <a:endParaRPr lang="en-US" sz="1400" dirty="0"/>
          </a:p>
          <a:p>
            <a:pPr>
              <a:lnSpc>
                <a:spcPct val="120000"/>
              </a:lnSpc>
            </a:pPr>
            <a:endParaRPr lang="en-US" sz="1400" dirty="0"/>
          </a:p>
        </p:txBody>
      </p:sp>
      <p:cxnSp>
        <p:nvCxnSpPr>
          <p:cNvPr id="26"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 name="Straight Connector 29">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92852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198E42-2A74-A42E-FA94-B2F2952881EF}"/>
              </a:ext>
            </a:extLst>
          </p:cNvPr>
          <p:cNvSpPr>
            <a:spLocks noGrp="1"/>
          </p:cNvSpPr>
          <p:nvPr>
            <p:ph type="title"/>
          </p:nvPr>
        </p:nvSpPr>
        <p:spPr>
          <a:xfrm>
            <a:off x="5907024" y="552782"/>
            <a:ext cx="4423224" cy="1643663"/>
          </a:xfrm>
        </p:spPr>
        <p:txBody>
          <a:bodyPr>
            <a:normAutofit/>
          </a:bodyPr>
          <a:lstStyle/>
          <a:p>
            <a:r>
              <a:rPr lang="en-US" b="1">
                <a:latin typeface="Calibri"/>
                <a:cs typeface="Calibri"/>
              </a:rPr>
              <a:t>Promotion</a:t>
            </a:r>
            <a:endParaRPr lang="en-US" b="1"/>
          </a:p>
        </p:txBody>
      </p:sp>
      <p:pic>
        <p:nvPicPr>
          <p:cNvPr id="5" name="Picture 4" descr="Variety of fresh salads">
            <a:extLst>
              <a:ext uri="{FF2B5EF4-FFF2-40B4-BE49-F238E27FC236}">
                <a16:creationId xmlns:a16="http://schemas.microsoft.com/office/drawing/2014/main" id="{FAAF7752-F8E2-EA70-F319-9E39338E1A79}"/>
              </a:ext>
            </a:extLst>
          </p:cNvPr>
          <p:cNvPicPr>
            <a:picLocks noChangeAspect="1"/>
          </p:cNvPicPr>
          <p:nvPr/>
        </p:nvPicPr>
        <p:blipFill rotWithShape="1">
          <a:blip r:embed="rId2"/>
          <a:srcRect l="20243" r="29042" b="-1"/>
          <a:stretch/>
        </p:blipFill>
        <p:spPr>
          <a:xfrm>
            <a:off x="20" y="10"/>
            <a:ext cx="5210493" cy="6857990"/>
          </a:xfrm>
          <a:prstGeom prst="rect">
            <a:avLst/>
          </a:prstGeom>
        </p:spPr>
      </p:pic>
      <p:sp>
        <p:nvSpPr>
          <p:cNvPr id="3" name="Content Placeholder 2">
            <a:extLst>
              <a:ext uri="{FF2B5EF4-FFF2-40B4-BE49-F238E27FC236}">
                <a16:creationId xmlns:a16="http://schemas.microsoft.com/office/drawing/2014/main" id="{71571D49-0106-6121-B843-89183B5DDDC4}"/>
              </a:ext>
            </a:extLst>
          </p:cNvPr>
          <p:cNvSpPr>
            <a:spLocks noGrp="1"/>
          </p:cNvSpPr>
          <p:nvPr>
            <p:ph idx="1"/>
          </p:nvPr>
        </p:nvSpPr>
        <p:spPr>
          <a:xfrm>
            <a:off x="5907024" y="2735229"/>
            <a:ext cx="4423224" cy="3108354"/>
          </a:xfrm>
        </p:spPr>
        <p:txBody>
          <a:bodyPr vert="horz" lIns="91440" tIns="45720" rIns="91440" bIns="45720" rtlCol="0">
            <a:normAutofit/>
          </a:bodyPr>
          <a:lstStyle/>
          <a:p>
            <a:pPr>
              <a:lnSpc>
                <a:spcPct val="120000"/>
              </a:lnSpc>
            </a:pPr>
            <a:r>
              <a:rPr lang="en-US" sz="1400">
                <a:ea typeface="+mn-lt"/>
                <a:cs typeface="+mn-lt"/>
              </a:rPr>
              <a:t>The restaurant's promotion efforts encompass online platforms, magazines, and its own dedicated website. Diners can find comprehensive information about the restaurant, including menus, reviews, and reservation options. Mina Restaurant effectively utilizes these channels to engage with potential customers and maintain a strong online presence. To further enhance promotion, the restaurant could consider collaborating with local influencers or food bloggers to generate buzz and reach a larger audience.</a:t>
            </a:r>
            <a:endParaRPr lang="en-US" sz="1400"/>
          </a:p>
          <a:p>
            <a:pPr>
              <a:lnSpc>
                <a:spcPct val="120000"/>
              </a:lnSpc>
            </a:pPr>
            <a:endParaRPr lang="en-US" sz="1400"/>
          </a:p>
        </p:txBody>
      </p:sp>
      <p:cxnSp>
        <p:nvCxnSpPr>
          <p:cNvPr id="26"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 name="Straight Connector 29">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42269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4FA2D1-2E17-1B8C-C41F-5AAF110974C7}"/>
              </a:ext>
            </a:extLst>
          </p:cNvPr>
          <p:cNvSpPr>
            <a:spLocks noGrp="1"/>
          </p:cNvSpPr>
          <p:nvPr>
            <p:ph type="title"/>
          </p:nvPr>
        </p:nvSpPr>
        <p:spPr>
          <a:xfrm>
            <a:off x="5907024" y="552782"/>
            <a:ext cx="4423224" cy="1643663"/>
          </a:xfrm>
        </p:spPr>
        <p:txBody>
          <a:bodyPr>
            <a:normAutofit/>
          </a:bodyPr>
          <a:lstStyle/>
          <a:p>
            <a:r>
              <a:rPr lang="en-US" b="1">
                <a:latin typeface="Calibri"/>
                <a:cs typeface="Calibri"/>
              </a:rPr>
              <a:t>Customer Value Proposition</a:t>
            </a:r>
            <a:endParaRPr lang="en-US" b="1"/>
          </a:p>
        </p:txBody>
      </p:sp>
      <p:pic>
        <p:nvPicPr>
          <p:cNvPr id="5" name="Picture 4" descr="Variety of fresh salads">
            <a:extLst>
              <a:ext uri="{FF2B5EF4-FFF2-40B4-BE49-F238E27FC236}">
                <a16:creationId xmlns:a16="http://schemas.microsoft.com/office/drawing/2014/main" id="{D2998BD6-640B-CB08-7845-98F1CDAA87CF}"/>
              </a:ext>
            </a:extLst>
          </p:cNvPr>
          <p:cNvPicPr>
            <a:picLocks noChangeAspect="1"/>
          </p:cNvPicPr>
          <p:nvPr/>
        </p:nvPicPr>
        <p:blipFill rotWithShape="1">
          <a:blip r:embed="rId2"/>
          <a:srcRect l="20243" r="29042" b="-1"/>
          <a:stretch/>
        </p:blipFill>
        <p:spPr>
          <a:xfrm>
            <a:off x="20" y="10"/>
            <a:ext cx="5210493" cy="6857990"/>
          </a:xfrm>
          <a:prstGeom prst="rect">
            <a:avLst/>
          </a:prstGeom>
        </p:spPr>
      </p:pic>
      <p:sp>
        <p:nvSpPr>
          <p:cNvPr id="3" name="Content Placeholder 2">
            <a:extLst>
              <a:ext uri="{FF2B5EF4-FFF2-40B4-BE49-F238E27FC236}">
                <a16:creationId xmlns:a16="http://schemas.microsoft.com/office/drawing/2014/main" id="{479FCA85-5F34-61EA-7D61-0BCF35F7B299}"/>
              </a:ext>
            </a:extLst>
          </p:cNvPr>
          <p:cNvSpPr>
            <a:spLocks noGrp="1"/>
          </p:cNvSpPr>
          <p:nvPr>
            <p:ph idx="1"/>
          </p:nvPr>
        </p:nvSpPr>
        <p:spPr>
          <a:xfrm>
            <a:off x="5907024" y="2735229"/>
            <a:ext cx="4423224" cy="3108354"/>
          </a:xfrm>
        </p:spPr>
        <p:txBody>
          <a:bodyPr vert="horz" lIns="91440" tIns="45720" rIns="91440" bIns="45720" rtlCol="0">
            <a:normAutofit/>
          </a:bodyPr>
          <a:lstStyle/>
          <a:p>
            <a:pPr>
              <a:lnSpc>
                <a:spcPct val="120000"/>
              </a:lnSpc>
            </a:pPr>
            <a:r>
              <a:rPr lang="en-US" sz="1400">
                <a:ea typeface="+mn-lt"/>
                <a:cs typeface="+mn-lt"/>
              </a:rPr>
              <a:t>Mina Restaurant strives to create exceptional customer value through its commitment to culinary excellence, attentive service, and inviting ambience. The restaurant aims to provide an unforgettable dining experience that combines top-quality food, impeccable service, and a welcoming atmosphere. To enhance the customer value proposition, Mina Restaurant could consider incorporating interactive elements, such as live cooking stations or chef's table experiences, allowing customers to engage directly with the culinary process.</a:t>
            </a:r>
            <a:endParaRPr lang="en-US" sz="1400"/>
          </a:p>
          <a:p>
            <a:pPr>
              <a:lnSpc>
                <a:spcPct val="120000"/>
              </a:lnSpc>
            </a:pPr>
            <a:endParaRPr lang="en-US" sz="1400"/>
          </a:p>
        </p:txBody>
      </p:sp>
      <p:cxnSp>
        <p:nvCxnSpPr>
          <p:cNvPr id="26"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 name="Straight Connector 29">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75673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36C9CD-84E6-4111-9505-1CD374D91554}"/>
              </a:ext>
            </a:extLst>
          </p:cNvPr>
          <p:cNvSpPr>
            <a:spLocks noGrp="1"/>
          </p:cNvSpPr>
          <p:nvPr>
            <p:ph type="title"/>
          </p:nvPr>
        </p:nvSpPr>
        <p:spPr>
          <a:xfrm>
            <a:off x="5907024" y="552782"/>
            <a:ext cx="4423224" cy="1643663"/>
          </a:xfrm>
        </p:spPr>
        <p:txBody>
          <a:bodyPr>
            <a:normAutofit/>
          </a:bodyPr>
          <a:lstStyle/>
          <a:p>
            <a:r>
              <a:rPr lang="en-US" b="1">
                <a:latin typeface="Calibri"/>
                <a:cs typeface="Calibri"/>
              </a:rPr>
              <a:t>Offerings for Diners</a:t>
            </a:r>
            <a:endParaRPr lang="en-US" b="1"/>
          </a:p>
        </p:txBody>
      </p:sp>
      <p:pic>
        <p:nvPicPr>
          <p:cNvPr id="5" name="Picture 4" descr="Dim sum food">
            <a:extLst>
              <a:ext uri="{FF2B5EF4-FFF2-40B4-BE49-F238E27FC236}">
                <a16:creationId xmlns:a16="http://schemas.microsoft.com/office/drawing/2014/main" id="{556CD599-B176-61A6-CF43-E9E998DF0881}"/>
              </a:ext>
            </a:extLst>
          </p:cNvPr>
          <p:cNvPicPr>
            <a:picLocks noChangeAspect="1"/>
          </p:cNvPicPr>
          <p:nvPr/>
        </p:nvPicPr>
        <p:blipFill rotWithShape="1">
          <a:blip r:embed="rId2"/>
          <a:srcRect l="25399" r="23885" b="-1"/>
          <a:stretch/>
        </p:blipFill>
        <p:spPr>
          <a:xfrm>
            <a:off x="20" y="10"/>
            <a:ext cx="5210493" cy="6857990"/>
          </a:xfrm>
          <a:prstGeom prst="rect">
            <a:avLst/>
          </a:prstGeom>
        </p:spPr>
      </p:pic>
      <p:sp>
        <p:nvSpPr>
          <p:cNvPr id="3" name="Content Placeholder 2">
            <a:extLst>
              <a:ext uri="{FF2B5EF4-FFF2-40B4-BE49-F238E27FC236}">
                <a16:creationId xmlns:a16="http://schemas.microsoft.com/office/drawing/2014/main" id="{C4B148C8-BCE3-5937-202C-4EACF1A9AF41}"/>
              </a:ext>
            </a:extLst>
          </p:cNvPr>
          <p:cNvSpPr>
            <a:spLocks noGrp="1"/>
          </p:cNvSpPr>
          <p:nvPr>
            <p:ph idx="1"/>
          </p:nvPr>
        </p:nvSpPr>
        <p:spPr>
          <a:xfrm>
            <a:off x="5907024" y="2735229"/>
            <a:ext cx="4423224" cy="3108354"/>
          </a:xfrm>
        </p:spPr>
        <p:txBody>
          <a:bodyPr vert="horz" lIns="91440" tIns="45720" rIns="91440" bIns="45720" rtlCol="0">
            <a:normAutofit/>
          </a:bodyPr>
          <a:lstStyle/>
          <a:p>
            <a:pPr>
              <a:lnSpc>
                <a:spcPct val="120000"/>
              </a:lnSpc>
            </a:pPr>
            <a:r>
              <a:rPr lang="en-US" sz="1300">
                <a:ea typeface="+mn-lt"/>
                <a:cs typeface="+mn-lt"/>
              </a:rPr>
              <a:t>Mina Restaurant caters to its diners' desires for exquisite cuisine and a memorable dining atmosphere. The restaurant focuses on using high-quality ingredients, innovative recipes, and expert culinary techniques to deliver a distinctive and satisfying gastronomic journey. Additionally, Mina Restaurant pays close attention to details, such as table settings, decor, and ambiance, to enhance the overall experience. To further elevate the offerings, the restaurant could explore the concept of food and wine pairing events, offering customers a comprehensive and educational experience.</a:t>
            </a:r>
            <a:endParaRPr lang="en-US" sz="1300"/>
          </a:p>
          <a:p>
            <a:pPr>
              <a:lnSpc>
                <a:spcPct val="120000"/>
              </a:lnSpc>
            </a:pPr>
            <a:endParaRPr lang="en-US" sz="1300"/>
          </a:p>
        </p:txBody>
      </p:sp>
      <p:cxnSp>
        <p:nvCxnSpPr>
          <p:cNvPr id="26"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 name="Straight Connector 29">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3879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723D0-345F-C2A3-67C4-8A36F1CDEC97}"/>
              </a:ext>
            </a:extLst>
          </p:cNvPr>
          <p:cNvSpPr>
            <a:spLocks noGrp="1"/>
          </p:cNvSpPr>
          <p:nvPr>
            <p:ph type="title"/>
          </p:nvPr>
        </p:nvSpPr>
        <p:spPr>
          <a:xfrm>
            <a:off x="5907024" y="552782"/>
            <a:ext cx="4423224" cy="1643663"/>
          </a:xfrm>
        </p:spPr>
        <p:txBody>
          <a:bodyPr>
            <a:normAutofit/>
          </a:bodyPr>
          <a:lstStyle/>
          <a:p>
            <a:r>
              <a:rPr lang="en-US" b="1" dirty="0">
                <a:latin typeface="Calibri"/>
                <a:cs typeface="Calibri"/>
              </a:rPr>
              <a:t>Positive Aspects</a:t>
            </a:r>
            <a:endParaRPr lang="en-US" b="1" dirty="0"/>
          </a:p>
        </p:txBody>
      </p:sp>
      <p:pic>
        <p:nvPicPr>
          <p:cNvPr id="5" name="Picture 4" descr="Colourful food on ceramic bowls">
            <a:extLst>
              <a:ext uri="{FF2B5EF4-FFF2-40B4-BE49-F238E27FC236}">
                <a16:creationId xmlns:a16="http://schemas.microsoft.com/office/drawing/2014/main" id="{0BCCCB9C-2A59-5D47-1943-516E79D1AF37}"/>
              </a:ext>
            </a:extLst>
          </p:cNvPr>
          <p:cNvPicPr>
            <a:picLocks noChangeAspect="1"/>
          </p:cNvPicPr>
          <p:nvPr/>
        </p:nvPicPr>
        <p:blipFill rotWithShape="1">
          <a:blip r:embed="rId2"/>
          <a:srcRect l="25643" r="23716" b="-3"/>
          <a:stretch/>
        </p:blipFill>
        <p:spPr>
          <a:xfrm>
            <a:off x="20" y="10"/>
            <a:ext cx="5210493" cy="6857990"/>
          </a:xfrm>
          <a:prstGeom prst="rect">
            <a:avLst/>
          </a:prstGeom>
        </p:spPr>
      </p:pic>
      <p:sp>
        <p:nvSpPr>
          <p:cNvPr id="3" name="Content Placeholder 2">
            <a:extLst>
              <a:ext uri="{FF2B5EF4-FFF2-40B4-BE49-F238E27FC236}">
                <a16:creationId xmlns:a16="http://schemas.microsoft.com/office/drawing/2014/main" id="{D3497262-26C7-8D38-993A-F19FB30E094A}"/>
              </a:ext>
            </a:extLst>
          </p:cNvPr>
          <p:cNvSpPr>
            <a:spLocks noGrp="1"/>
          </p:cNvSpPr>
          <p:nvPr>
            <p:ph idx="1"/>
          </p:nvPr>
        </p:nvSpPr>
        <p:spPr>
          <a:xfrm>
            <a:off x="5907024" y="2735229"/>
            <a:ext cx="4423224" cy="3108354"/>
          </a:xfrm>
        </p:spPr>
        <p:txBody>
          <a:bodyPr vert="horz" lIns="91440" tIns="45720" rIns="91440" bIns="45720" rtlCol="0" anchor="t">
            <a:normAutofit/>
          </a:bodyPr>
          <a:lstStyle/>
          <a:p>
            <a:pPr>
              <a:lnSpc>
                <a:spcPct val="120000"/>
              </a:lnSpc>
            </a:pPr>
            <a:r>
              <a:rPr lang="en-US" sz="1100" dirty="0">
                <a:ea typeface="+mn-lt"/>
                <a:cs typeface="+mn-lt"/>
              </a:rPr>
              <a:t>The food at Mina Restaurant was outstanding, showcasing a harmonious blend of flavors and artistic presentation. The attention to detail in each dish was truly remarkable.</a:t>
            </a:r>
            <a:endParaRPr lang="en-US" sz="1100" dirty="0"/>
          </a:p>
          <a:p>
            <a:pPr>
              <a:lnSpc>
                <a:spcPct val="120000"/>
              </a:lnSpc>
            </a:pPr>
            <a:r>
              <a:rPr lang="en-US" sz="1100" dirty="0">
                <a:ea typeface="+mn-lt"/>
                <a:cs typeface="+mn-lt"/>
              </a:rPr>
              <a:t>The ambiance was warm and inviting, creating a pleasant and relaxed atmosphere for diners. The carefully chosen decor and lighting added to the overall charm of the restaurant.</a:t>
            </a:r>
            <a:endParaRPr lang="en-US" sz="1100" dirty="0"/>
          </a:p>
          <a:p>
            <a:pPr>
              <a:lnSpc>
                <a:spcPct val="120000"/>
              </a:lnSpc>
            </a:pPr>
            <a:r>
              <a:rPr lang="en-US" sz="1100" dirty="0">
                <a:ea typeface="+mn-lt"/>
                <a:cs typeface="+mn-lt"/>
              </a:rPr>
              <a:t>The restaurant's commitment to using locally sourced ingredients and supporting sustainability practices was commendable. It added an element of consciousness and authenticity to the dining experience.</a:t>
            </a:r>
            <a:endParaRPr lang="en-US" sz="1100" dirty="0"/>
          </a:p>
          <a:p>
            <a:pPr>
              <a:lnSpc>
                <a:spcPct val="120000"/>
              </a:lnSpc>
            </a:pPr>
            <a:endParaRPr lang="en-US" sz="1100"/>
          </a:p>
        </p:txBody>
      </p:sp>
      <p:cxnSp>
        <p:nvCxnSpPr>
          <p:cNvPr id="11"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7298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5A2A85-B2F5-3B06-1A65-BB151EA859AC}"/>
              </a:ext>
            </a:extLst>
          </p:cNvPr>
          <p:cNvSpPr>
            <a:spLocks noGrp="1"/>
          </p:cNvSpPr>
          <p:nvPr>
            <p:ph type="title"/>
          </p:nvPr>
        </p:nvSpPr>
        <p:spPr>
          <a:xfrm>
            <a:off x="5907024" y="552782"/>
            <a:ext cx="4423224" cy="1643663"/>
          </a:xfrm>
        </p:spPr>
        <p:txBody>
          <a:bodyPr>
            <a:normAutofit/>
          </a:bodyPr>
          <a:lstStyle/>
          <a:p>
            <a:r>
              <a:rPr lang="en-US" b="1">
                <a:latin typeface="Calibri"/>
                <a:cs typeface="Calibri"/>
              </a:rPr>
              <a:t>Areas for Improvement</a:t>
            </a:r>
            <a:endParaRPr lang="en-US" b="1"/>
          </a:p>
        </p:txBody>
      </p:sp>
      <p:pic>
        <p:nvPicPr>
          <p:cNvPr id="5" name="Picture 4" descr="Exclamation mark on a yellow background">
            <a:extLst>
              <a:ext uri="{FF2B5EF4-FFF2-40B4-BE49-F238E27FC236}">
                <a16:creationId xmlns:a16="http://schemas.microsoft.com/office/drawing/2014/main" id="{F7767923-208A-C974-CAC1-528D2F116F07}"/>
              </a:ext>
            </a:extLst>
          </p:cNvPr>
          <p:cNvPicPr>
            <a:picLocks noChangeAspect="1"/>
          </p:cNvPicPr>
          <p:nvPr/>
        </p:nvPicPr>
        <p:blipFill rotWithShape="1">
          <a:blip r:embed="rId2"/>
          <a:srcRect l="28044" r="14976" b="4"/>
          <a:stretch/>
        </p:blipFill>
        <p:spPr>
          <a:xfrm>
            <a:off x="20" y="10"/>
            <a:ext cx="5210493" cy="6857990"/>
          </a:xfrm>
          <a:prstGeom prst="rect">
            <a:avLst/>
          </a:prstGeom>
        </p:spPr>
      </p:pic>
      <p:sp>
        <p:nvSpPr>
          <p:cNvPr id="3" name="Content Placeholder 2">
            <a:extLst>
              <a:ext uri="{FF2B5EF4-FFF2-40B4-BE49-F238E27FC236}">
                <a16:creationId xmlns:a16="http://schemas.microsoft.com/office/drawing/2014/main" id="{63914450-6F21-D75C-150B-D881FCBEC40C}"/>
              </a:ext>
            </a:extLst>
          </p:cNvPr>
          <p:cNvSpPr>
            <a:spLocks noGrp="1"/>
          </p:cNvSpPr>
          <p:nvPr>
            <p:ph idx="1"/>
          </p:nvPr>
        </p:nvSpPr>
        <p:spPr>
          <a:xfrm>
            <a:off x="5907024" y="2735229"/>
            <a:ext cx="4423224" cy="3108354"/>
          </a:xfrm>
        </p:spPr>
        <p:txBody>
          <a:bodyPr vert="horz" lIns="91440" tIns="45720" rIns="91440" bIns="45720" rtlCol="0">
            <a:normAutofit/>
          </a:bodyPr>
          <a:lstStyle/>
          <a:p>
            <a:pPr>
              <a:lnSpc>
                <a:spcPct val="120000"/>
              </a:lnSpc>
            </a:pPr>
            <a:r>
              <a:rPr lang="en-US" sz="1100">
                <a:ea typeface="+mn-lt"/>
                <a:cs typeface="+mn-lt"/>
              </a:rPr>
              <a:t>While the food exceeded expectations, the service fell short in terms of attentiveness and timeliness. There were instances where our requests were not promptly addressed, leading to a slight disruption in the overall experience. Strengthening staff training programs and emphasizing the importance of attentive service could significantly enhance customer satisfaction.</a:t>
            </a:r>
            <a:endParaRPr lang="en-US" sz="1100"/>
          </a:p>
          <a:p>
            <a:pPr>
              <a:lnSpc>
                <a:spcPct val="120000"/>
              </a:lnSpc>
            </a:pPr>
            <a:r>
              <a:rPr lang="en-US" sz="1100">
                <a:ea typeface="+mn-lt"/>
                <a:cs typeface="+mn-lt"/>
              </a:rPr>
              <a:t>Some diners might find the menu prices slightly higher than expected, especially considering certain dishes or drink options. Providing more transparency in pricing, such as clearly indicating additional charges for premium ingredients or explaining the value proposition of certain dishes, could help manage customer expectations and avoid potential disappointment.</a:t>
            </a:r>
            <a:endParaRPr lang="en-US" sz="1100"/>
          </a:p>
          <a:p>
            <a:pPr>
              <a:lnSpc>
                <a:spcPct val="120000"/>
              </a:lnSpc>
            </a:pPr>
            <a:endParaRPr lang="en-US" sz="1100"/>
          </a:p>
        </p:txBody>
      </p:sp>
      <p:cxnSp>
        <p:nvCxnSpPr>
          <p:cNvPr id="11"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097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539F4A-7F4B-0FA8-314F-112F4F9E8D3A}"/>
              </a:ext>
            </a:extLst>
          </p:cNvPr>
          <p:cNvSpPr>
            <a:spLocks noGrp="1"/>
          </p:cNvSpPr>
          <p:nvPr>
            <p:ph type="title"/>
          </p:nvPr>
        </p:nvSpPr>
        <p:spPr>
          <a:xfrm>
            <a:off x="5907024" y="552782"/>
            <a:ext cx="4423224" cy="1643663"/>
          </a:xfrm>
        </p:spPr>
        <p:txBody>
          <a:bodyPr>
            <a:normAutofit/>
          </a:bodyPr>
          <a:lstStyle/>
          <a:p>
            <a:r>
              <a:rPr lang="en-US" b="1">
                <a:latin typeface="Calibri"/>
                <a:cs typeface="Calibri"/>
              </a:rPr>
              <a:t>Cleanliness and Hygiene</a:t>
            </a:r>
            <a:endParaRPr lang="en-US"/>
          </a:p>
        </p:txBody>
      </p:sp>
      <p:pic>
        <p:nvPicPr>
          <p:cNvPr id="7" name="Graphic 6" descr="Waiter">
            <a:extLst>
              <a:ext uri="{FF2B5EF4-FFF2-40B4-BE49-F238E27FC236}">
                <a16:creationId xmlns:a16="http://schemas.microsoft.com/office/drawing/2014/main" id="{A24CC1CC-6060-D280-E70C-2D7FC3E955D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67744" y="1007616"/>
            <a:ext cx="4842769" cy="4842769"/>
          </a:xfrm>
          <a:prstGeom prst="rect">
            <a:avLst/>
          </a:prstGeom>
        </p:spPr>
      </p:pic>
      <p:sp>
        <p:nvSpPr>
          <p:cNvPr id="3" name="Content Placeholder 2">
            <a:extLst>
              <a:ext uri="{FF2B5EF4-FFF2-40B4-BE49-F238E27FC236}">
                <a16:creationId xmlns:a16="http://schemas.microsoft.com/office/drawing/2014/main" id="{76DBE796-327B-5F65-EA77-37653EC5729F}"/>
              </a:ext>
            </a:extLst>
          </p:cNvPr>
          <p:cNvSpPr>
            <a:spLocks noGrp="1"/>
          </p:cNvSpPr>
          <p:nvPr>
            <p:ph idx="1"/>
          </p:nvPr>
        </p:nvSpPr>
        <p:spPr>
          <a:xfrm>
            <a:off x="5907024" y="2735229"/>
            <a:ext cx="4423224" cy="3108354"/>
          </a:xfrm>
        </p:spPr>
        <p:txBody>
          <a:bodyPr vert="horz" lIns="91440" tIns="45720" rIns="91440" bIns="45720" rtlCol="0">
            <a:normAutofit/>
          </a:bodyPr>
          <a:lstStyle/>
          <a:p>
            <a:pPr>
              <a:lnSpc>
                <a:spcPct val="120000"/>
              </a:lnSpc>
            </a:pPr>
            <a:r>
              <a:rPr lang="en-US" sz="1700">
                <a:ea typeface="+mn-lt"/>
                <a:cs typeface="+mn-lt"/>
              </a:rPr>
              <a:t>Mina Restaurant maintained a high standard of cleanliness and hygiene during my visit. The establishment prominently displayed its "scores on the doors" sign, indicating a high rating for cleanliness. This assurance of a clean and well-maintained environment positively contributed to the overall dining experience.</a:t>
            </a:r>
            <a:endParaRPr lang="en-US" sz="1700"/>
          </a:p>
          <a:p>
            <a:pPr>
              <a:lnSpc>
                <a:spcPct val="120000"/>
              </a:lnSpc>
            </a:pPr>
            <a:endParaRPr lang="en-US" sz="1700"/>
          </a:p>
        </p:txBody>
      </p:sp>
      <p:cxnSp>
        <p:nvCxnSpPr>
          <p:cNvPr id="12"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6939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5588FA-E80A-EC7F-573C-D44DD37528AD}"/>
              </a:ext>
            </a:extLst>
          </p:cNvPr>
          <p:cNvSpPr>
            <a:spLocks noGrp="1"/>
          </p:cNvSpPr>
          <p:nvPr>
            <p:ph type="title"/>
          </p:nvPr>
        </p:nvSpPr>
        <p:spPr>
          <a:xfrm>
            <a:off x="5907024" y="552782"/>
            <a:ext cx="4423224" cy="1643663"/>
          </a:xfrm>
        </p:spPr>
        <p:txBody>
          <a:bodyPr>
            <a:normAutofit/>
          </a:bodyPr>
          <a:lstStyle/>
          <a:p>
            <a:r>
              <a:rPr lang="en-US" b="1">
                <a:latin typeface="Calibri"/>
                <a:cs typeface="Calibri"/>
              </a:rPr>
              <a:t>Influence on Others</a:t>
            </a:r>
            <a:endParaRPr lang="en-US"/>
          </a:p>
        </p:txBody>
      </p:sp>
      <p:pic>
        <p:nvPicPr>
          <p:cNvPr id="5" name="Picture 4" descr="Cooked food with ingredients on a table">
            <a:extLst>
              <a:ext uri="{FF2B5EF4-FFF2-40B4-BE49-F238E27FC236}">
                <a16:creationId xmlns:a16="http://schemas.microsoft.com/office/drawing/2014/main" id="{C9ECDC8D-88B8-13E8-1C87-0A3FE258BC7C}"/>
              </a:ext>
            </a:extLst>
          </p:cNvPr>
          <p:cNvPicPr>
            <a:picLocks noChangeAspect="1"/>
          </p:cNvPicPr>
          <p:nvPr/>
        </p:nvPicPr>
        <p:blipFill rotWithShape="1">
          <a:blip r:embed="rId2"/>
          <a:srcRect l="28289" r="14215" b="11"/>
          <a:stretch/>
        </p:blipFill>
        <p:spPr>
          <a:xfrm>
            <a:off x="20" y="10"/>
            <a:ext cx="5210493" cy="6857990"/>
          </a:xfrm>
          <a:prstGeom prst="rect">
            <a:avLst/>
          </a:prstGeom>
        </p:spPr>
      </p:pic>
      <p:sp>
        <p:nvSpPr>
          <p:cNvPr id="3" name="Content Placeholder 2">
            <a:extLst>
              <a:ext uri="{FF2B5EF4-FFF2-40B4-BE49-F238E27FC236}">
                <a16:creationId xmlns:a16="http://schemas.microsoft.com/office/drawing/2014/main" id="{A9DB1156-756F-B242-F6BF-1FC079C25C93}"/>
              </a:ext>
            </a:extLst>
          </p:cNvPr>
          <p:cNvSpPr>
            <a:spLocks noGrp="1"/>
          </p:cNvSpPr>
          <p:nvPr>
            <p:ph idx="1"/>
          </p:nvPr>
        </p:nvSpPr>
        <p:spPr>
          <a:xfrm>
            <a:off x="5907024" y="2735229"/>
            <a:ext cx="4423224" cy="3108354"/>
          </a:xfrm>
        </p:spPr>
        <p:txBody>
          <a:bodyPr vert="horz" lIns="91440" tIns="45720" rIns="91440" bIns="45720" rtlCol="0">
            <a:normAutofit/>
          </a:bodyPr>
          <a:lstStyle/>
          <a:p>
            <a:pPr>
              <a:lnSpc>
                <a:spcPct val="120000"/>
              </a:lnSpc>
            </a:pPr>
            <a:r>
              <a:rPr lang="en-US" sz="1600">
                <a:ea typeface="+mn-lt"/>
                <a:cs typeface="+mn-lt"/>
              </a:rPr>
              <a:t>As a reviewer, my opinion holds the power to influence others' dining decisions. A well-rounded and truthful review can help potential diners make informed choices. My positive experiences with the exceptional food and inviting ambiance will undoubtedly encourage others to visit Mina Restaurant. However, I will also provide an honest assessment of areas that could be improved, such as service and pricing, to present a balanced and accurate picture.</a:t>
            </a:r>
            <a:endParaRPr lang="en-US" sz="1600"/>
          </a:p>
        </p:txBody>
      </p:sp>
      <p:cxnSp>
        <p:nvCxnSpPr>
          <p:cNvPr id="11"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36077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92F3BD-FD98-E4DC-28E4-D293CAE47E1F}"/>
              </a:ext>
            </a:extLst>
          </p:cNvPr>
          <p:cNvSpPr>
            <a:spLocks noGrp="1"/>
          </p:cNvSpPr>
          <p:nvPr>
            <p:ph type="title"/>
          </p:nvPr>
        </p:nvSpPr>
        <p:spPr>
          <a:xfrm>
            <a:off x="5907024" y="552782"/>
            <a:ext cx="4423224" cy="1643663"/>
          </a:xfrm>
        </p:spPr>
        <p:txBody>
          <a:bodyPr>
            <a:normAutofit/>
          </a:bodyPr>
          <a:lstStyle/>
          <a:p>
            <a:r>
              <a:rPr lang="en-US" b="1">
                <a:latin typeface="Calibri"/>
                <a:cs typeface="Calibri"/>
              </a:rPr>
              <a:t>Conclusion</a:t>
            </a:r>
            <a:endParaRPr lang="en-US"/>
          </a:p>
        </p:txBody>
      </p:sp>
      <p:pic>
        <p:nvPicPr>
          <p:cNvPr id="5" name="Picture 4" descr="Diner restaurant">
            <a:extLst>
              <a:ext uri="{FF2B5EF4-FFF2-40B4-BE49-F238E27FC236}">
                <a16:creationId xmlns:a16="http://schemas.microsoft.com/office/drawing/2014/main" id="{042BC6D7-5381-AB1E-0FD2-4E87F549C3C4}"/>
              </a:ext>
            </a:extLst>
          </p:cNvPr>
          <p:cNvPicPr>
            <a:picLocks noChangeAspect="1"/>
          </p:cNvPicPr>
          <p:nvPr/>
        </p:nvPicPr>
        <p:blipFill rotWithShape="1">
          <a:blip r:embed="rId2"/>
          <a:srcRect l="24727" r="24632" b="-3"/>
          <a:stretch/>
        </p:blipFill>
        <p:spPr>
          <a:xfrm>
            <a:off x="20" y="10"/>
            <a:ext cx="5210493" cy="6857990"/>
          </a:xfrm>
          <a:prstGeom prst="rect">
            <a:avLst/>
          </a:prstGeom>
        </p:spPr>
      </p:pic>
      <p:sp>
        <p:nvSpPr>
          <p:cNvPr id="3" name="Content Placeholder 2">
            <a:extLst>
              <a:ext uri="{FF2B5EF4-FFF2-40B4-BE49-F238E27FC236}">
                <a16:creationId xmlns:a16="http://schemas.microsoft.com/office/drawing/2014/main" id="{D4A6209A-DD9E-8213-8F50-F57106ADEF6A}"/>
              </a:ext>
            </a:extLst>
          </p:cNvPr>
          <p:cNvSpPr>
            <a:spLocks noGrp="1"/>
          </p:cNvSpPr>
          <p:nvPr>
            <p:ph idx="1"/>
          </p:nvPr>
        </p:nvSpPr>
        <p:spPr>
          <a:xfrm>
            <a:off x="5907024" y="2735229"/>
            <a:ext cx="4423224" cy="3108354"/>
          </a:xfrm>
        </p:spPr>
        <p:txBody>
          <a:bodyPr vert="horz" lIns="91440" tIns="45720" rIns="91440" bIns="45720" rtlCol="0">
            <a:normAutofit/>
          </a:bodyPr>
          <a:lstStyle/>
          <a:p>
            <a:pPr>
              <a:lnSpc>
                <a:spcPct val="120000"/>
              </a:lnSpc>
            </a:pPr>
            <a:r>
              <a:rPr lang="en-US" sz="1100">
                <a:ea typeface="+mn-lt"/>
                <a:cs typeface="+mn-lt"/>
              </a:rPr>
              <a:t>In conclusion, Mina Restaurant in Cardiff offers an enticing gastronomic experience that combines culinary excellence, an inviting ambiance, and a commitment to customer satisfaction. The restaurant effectively markets itself through various channels, ensuring widespread awareness. With its carefully crafted menu, convenient location, and reasonable pricing, Mina Restaurant caters to a diverse range of diners seeking a memorable dining experience. As a reviewer, my feedback will provide valuable insights for potential visitors while highlighting the restaurant's strengths and areas for improvement. By continuously striving for excellence and addressing customer feedback, Mina Restaurant has the potential to further solidify its position as a culinary gem in Cardiff. Thank you for your attention, and I am happy to answer any questions you may have.</a:t>
            </a:r>
            <a:endParaRPr lang="en-US" sz="1100"/>
          </a:p>
        </p:txBody>
      </p:sp>
      <p:cxnSp>
        <p:nvCxnSpPr>
          <p:cNvPr id="11"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1016465"/>
      </p:ext>
    </p:extLst>
  </p:cSld>
  <p:clrMapOvr>
    <a:masterClrMapping/>
  </p:clrMapOvr>
</p:sld>
</file>

<file path=ppt/theme/theme1.xml><?xml version="1.0" encoding="utf-8"?>
<a:theme xmlns:a="http://schemas.openxmlformats.org/drawingml/2006/main" name="MimeoVTI">
  <a:themeElements>
    <a:clrScheme name="AnalogousFromLightSeed_2SEEDS">
      <a:dk1>
        <a:srgbClr val="000000"/>
      </a:dk1>
      <a:lt1>
        <a:srgbClr val="FFFFFF"/>
      </a:lt1>
      <a:dk2>
        <a:srgbClr val="393620"/>
      </a:dk2>
      <a:lt2>
        <a:srgbClr val="E8E6E2"/>
      </a:lt2>
      <a:accent1>
        <a:srgbClr val="7F96BA"/>
      </a:accent1>
      <a:accent2>
        <a:srgbClr val="7BA9B4"/>
      </a:accent2>
      <a:accent3>
        <a:srgbClr val="9796C6"/>
      </a:accent3>
      <a:accent4>
        <a:srgbClr val="BA897F"/>
      </a:accent4>
      <a:accent5>
        <a:srgbClr val="B8A07C"/>
      </a:accent5>
      <a:accent6>
        <a:srgbClr val="A6A772"/>
      </a:accent6>
      <a:hlink>
        <a:srgbClr val="977F5B"/>
      </a:hlink>
      <a:folHlink>
        <a:srgbClr val="7F7F7F"/>
      </a:folHlink>
    </a:clrScheme>
    <a:fontScheme name="Custom 3">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meoVTI" id="{63E3BFD8-7F9C-46D1-A4F3-04054403C108}" vid="{C505C190-EE38-45FD-8294-6454536D04BA}"/>
    </a:ext>
  </a:extLst>
</a:theme>
</file>

<file path=docProps/app.xml><?xml version="1.0" encoding="utf-8"?>
<Properties xmlns="http://schemas.openxmlformats.org/officeDocument/2006/extended-properties" xmlns:vt="http://schemas.openxmlformats.org/officeDocument/2006/docPropsVTypes">
  <Template>office theme</Template>
  <TotalTime>34</TotalTime>
  <Words>1181</Words>
  <Application>Microsoft Office PowerPoint</Application>
  <PresentationFormat>Widescreen</PresentationFormat>
  <Paragraphs>31</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Elephant</vt:lpstr>
      <vt:lpstr>Times New Roman</vt:lpstr>
      <vt:lpstr>Univers Condensed</vt:lpstr>
      <vt:lpstr>MimeoVTI</vt:lpstr>
      <vt:lpstr>Mina Restaurant    Chahir Bentrad              Student ID : 2223851</vt:lpstr>
      <vt:lpstr>Introduction</vt:lpstr>
      <vt:lpstr>Marketing and Awareness</vt:lpstr>
      <vt:lpstr>Product Offering</vt:lpstr>
      <vt:lpstr>Location and Accessibility</vt:lpstr>
      <vt:lpstr>Pricing Strategy</vt:lpstr>
      <vt:lpstr>Promotion</vt:lpstr>
      <vt:lpstr>Customer Value Proposition</vt:lpstr>
      <vt:lpstr>Offerings for Diners</vt:lpstr>
      <vt:lpstr>Positive Aspects</vt:lpstr>
      <vt:lpstr>Areas for Improvement</vt:lpstr>
      <vt:lpstr>Cleanliness and Hygiene</vt:lpstr>
      <vt:lpstr>Influence on Others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abz gha</cp:lastModifiedBy>
  <cp:revision>227</cp:revision>
  <dcterms:created xsi:type="dcterms:W3CDTF">2023-05-18T19:38:56Z</dcterms:created>
  <dcterms:modified xsi:type="dcterms:W3CDTF">2023-05-25T09:45:25Z</dcterms:modified>
</cp:coreProperties>
</file>