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53"/>
    <p:restoredTop sz="95890"/>
  </p:normalViewPr>
  <p:slideViewPr>
    <p:cSldViewPr snapToGrid="0" snapToObjects="1">
      <p:cViewPr varScale="1">
        <p:scale>
          <a:sx n="90" d="100"/>
          <a:sy n="90" d="100"/>
        </p:scale>
        <p:origin x="232" y="9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\irie\Documents\Financial%20Analysis%20Report%20Worksheet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\irie\Documents\Financial%20Analysis%20Report%20Worksheet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/irie/Documents/Financial%20Analysis%20Report%20Worksheet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\irie\Documents\Financial%20Analysis%20Report%20Worksheet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Profitability</a:t>
            </a:r>
            <a:r>
              <a:rPr lang="en-GB" baseline="0" dirty="0"/>
              <a:t> Indications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1"/>
          <c:order val="1"/>
          <c:tx>
            <c:strRef>
              <c:f>Sheet1!$A$33</c:f>
              <c:strCache>
                <c:ptCount val="1"/>
                <c:pt idx="0">
                  <c:v>ROCE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Sheet1!$B$31:$E$31</c:f>
              <c:strCache>
                <c:ptCount val="4"/>
                <c:pt idx="0">
                  <c:v>2019</c:v>
                </c:pt>
                <c:pt idx="1">
                  <c:v>2018</c:v>
                </c:pt>
                <c:pt idx="2">
                  <c:v>Difference</c:v>
                </c:pt>
                <c:pt idx="3">
                  <c:v>Performance</c:v>
                </c:pt>
              </c:strCache>
            </c:strRef>
          </c:cat>
          <c:val>
            <c:numRef>
              <c:f>Sheet1!$B$33:$E$33</c:f>
              <c:numCache>
                <c:formatCode>0.0</c:formatCode>
                <c:ptCount val="4"/>
                <c:pt idx="0">
                  <c:v>70.785540493569684</c:v>
                </c:pt>
                <c:pt idx="1">
                  <c:v>71.879483500717356</c:v>
                </c:pt>
                <c:pt idx="2">
                  <c:v>-1.0939430071476721</c:v>
                </c:pt>
                <c:pt idx="3">
                  <c:v>-1.0939430071476721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A49-AC4C-A78B-1C9428DEAB0F}"/>
            </c:ext>
          </c:extLst>
        </c:ser>
        <c:ser>
          <c:idx val="2"/>
          <c:order val="2"/>
          <c:tx>
            <c:strRef>
              <c:f>Sheet1!$A$34</c:f>
              <c:strCache>
                <c:ptCount val="1"/>
                <c:pt idx="0">
                  <c:v>Asset turnover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Sheet1!$B$31:$E$31</c:f>
              <c:strCache>
                <c:ptCount val="4"/>
                <c:pt idx="0">
                  <c:v>2019</c:v>
                </c:pt>
                <c:pt idx="1">
                  <c:v>2018</c:v>
                </c:pt>
                <c:pt idx="2">
                  <c:v>Difference</c:v>
                </c:pt>
                <c:pt idx="3">
                  <c:v>Performance</c:v>
                </c:pt>
              </c:strCache>
            </c:strRef>
          </c:cat>
          <c:val>
            <c:numRef>
              <c:f>Sheet1!$B$34:$E$34</c:f>
              <c:numCache>
                <c:formatCode>0.00</c:formatCode>
                <c:ptCount val="4"/>
                <c:pt idx="0">
                  <c:v>1.0427528675703859</c:v>
                </c:pt>
                <c:pt idx="1">
                  <c:v>0.98637015781922521</c:v>
                </c:pt>
                <c:pt idx="2">
                  <c:v>5.6382709751160665E-2</c:v>
                </c:pt>
                <c:pt idx="3" formatCode="0.0">
                  <c:v>5.7161816285903981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A49-AC4C-A78B-1C9428DEAB0F}"/>
            </c:ext>
          </c:extLst>
        </c:ser>
        <c:ser>
          <c:idx val="3"/>
          <c:order val="3"/>
          <c:tx>
            <c:strRef>
              <c:f>Sheet1!$A$35</c:f>
              <c:strCache>
                <c:ptCount val="1"/>
                <c:pt idx="0">
                  <c:v>Gross profit 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Sheet1!$B$31:$E$31</c:f>
              <c:strCache>
                <c:ptCount val="4"/>
                <c:pt idx="0">
                  <c:v>2019</c:v>
                </c:pt>
                <c:pt idx="1">
                  <c:v>2018</c:v>
                </c:pt>
                <c:pt idx="2">
                  <c:v>Difference</c:v>
                </c:pt>
                <c:pt idx="3">
                  <c:v>Performance</c:v>
                </c:pt>
              </c:strCache>
            </c:strRef>
          </c:cat>
          <c:val>
            <c:numRef>
              <c:f>Sheet1!$B$35:$E$35</c:f>
              <c:numCache>
                <c:formatCode>0.0</c:formatCode>
                <c:ptCount val="4"/>
                <c:pt idx="0">
                  <c:v>85.833333333333329</c:v>
                </c:pt>
                <c:pt idx="1">
                  <c:v>91.818181818181813</c:v>
                </c:pt>
                <c:pt idx="2">
                  <c:v>-5.9848484848484844</c:v>
                </c:pt>
                <c:pt idx="3">
                  <c:v>-5.9848484848484844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7A49-AC4C-A78B-1C9428DEAB0F}"/>
            </c:ext>
          </c:extLst>
        </c:ser>
        <c:ser>
          <c:idx val="4"/>
          <c:order val="4"/>
          <c:tx>
            <c:strRef>
              <c:f>Sheet1!$A$36</c:f>
              <c:strCache>
                <c:ptCount val="1"/>
                <c:pt idx="0">
                  <c:v>Net operating profit 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strRef>
              <c:f>Sheet1!$B$31:$E$31</c:f>
              <c:strCache>
                <c:ptCount val="4"/>
                <c:pt idx="0">
                  <c:v>2019</c:v>
                </c:pt>
                <c:pt idx="1">
                  <c:v>2018</c:v>
                </c:pt>
                <c:pt idx="2">
                  <c:v>Difference</c:v>
                </c:pt>
                <c:pt idx="3">
                  <c:v>Performance</c:v>
                </c:pt>
              </c:strCache>
            </c:strRef>
          </c:cat>
          <c:val>
            <c:numRef>
              <c:f>Sheet1!$B$36:$E$36</c:f>
              <c:numCache>
                <c:formatCode>0.0</c:formatCode>
                <c:ptCount val="4"/>
                <c:pt idx="0">
                  <c:v>67.88333333333334</c:v>
                </c:pt>
                <c:pt idx="1">
                  <c:v>72.872727272727275</c:v>
                </c:pt>
                <c:pt idx="2">
                  <c:v>-4.9893939393939348</c:v>
                </c:pt>
                <c:pt idx="3">
                  <c:v>-4.9893939393939348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7A49-AC4C-A78B-1C9428DEAB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308393824"/>
        <c:axId val="308395456"/>
        <c:extLst>
          <c:ext xmlns:c15="http://schemas.microsoft.com/office/drawing/2012/chart" uri="{02D57815-91ED-43cb-92C2-25804820EDAC}">
            <c15:filteredBarSeries>
              <c15:ser>
                <c:idx val="0"/>
                <c:order val="0"/>
                <c:tx>
                  <c:strRef>
                    <c:extLst>
                      <c:ext uri="{02D57815-91ED-43cb-92C2-25804820EDAC}">
                        <c15:formulaRef>
                          <c15:sqref>Sheet1!$A$32</c15:sqref>
                        </c15:formulaRef>
                      </c:ext>
                    </c:extLst>
                    <c:strCache>
                      <c:ptCount val="1"/>
                      <c:pt idx="0">
                        <c:v>Profitability ratios</c:v>
                      </c:pt>
                    </c:strCache>
                  </c:strRef>
                </c:tx>
                <c:spPr>
                  <a:solidFill>
                    <a:schemeClr val="accent1"/>
                  </a:solidFill>
                  <a:ln>
                    <a:noFill/>
                  </a:ln>
                  <a:effectLst/>
                </c:spPr>
                <c:invertIfNegative val="0"/>
                <c:cat>
                  <c:strRef>
                    <c:extLst>
                      <c:ext uri="{02D57815-91ED-43cb-92C2-25804820EDAC}">
                        <c15:formulaRef>
                          <c15:sqref>Sheet1!$B$31:$E$31</c15:sqref>
                        </c15:formulaRef>
                      </c:ext>
                    </c:extLst>
                    <c:strCache>
                      <c:ptCount val="4"/>
                      <c:pt idx="0">
                        <c:v>2019</c:v>
                      </c:pt>
                      <c:pt idx="1">
                        <c:v>2018</c:v>
                      </c:pt>
                      <c:pt idx="2">
                        <c:v>Difference</c:v>
                      </c:pt>
                      <c:pt idx="3">
                        <c:v>Performance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Sheet1!$B$32:$E$32</c15:sqref>
                        </c15:formulaRef>
                      </c:ext>
                    </c:extLst>
                    <c:numCache>
                      <c:formatCode>General</c:formatCode>
                      <c:ptCount val="4"/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04-7A49-AC4C-A78B-1C9428DEAB0F}"/>
                  </c:ext>
                </c:extLst>
              </c15:ser>
            </c15:filteredBarSeries>
          </c:ext>
        </c:extLst>
      </c:barChart>
      <c:catAx>
        <c:axId val="3083938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08395456"/>
        <c:crosses val="autoZero"/>
        <c:auto val="1"/>
        <c:lblAlgn val="ctr"/>
        <c:lblOffset val="100"/>
        <c:noMultiLvlLbl val="0"/>
      </c:catAx>
      <c:valAx>
        <c:axId val="308395456"/>
        <c:scaling>
          <c:orientation val="minMax"/>
        </c:scaling>
        <c:delete val="0"/>
        <c:axPos val="l"/>
        <c:majorGridlines>
          <c:spPr>
            <a:ln w="9525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0839382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Efficiency</a:t>
            </a:r>
            <a:r>
              <a:rPr lang="en-GB" baseline="0" dirty="0"/>
              <a:t> Indication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1"/>
          <c:order val="1"/>
          <c:tx>
            <c:strRef>
              <c:f>Sheet1!$A$39</c:f>
              <c:strCache>
                <c:ptCount val="1"/>
                <c:pt idx="0">
                  <c:v>Non-current asset turnover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val>
            <c:numRef>
              <c:f>Sheet1!$B$39:$E$39</c:f>
              <c:numCache>
                <c:formatCode>0.00</c:formatCode>
                <c:ptCount val="4"/>
                <c:pt idx="0">
                  <c:v>1.2903225806451613</c:v>
                </c:pt>
                <c:pt idx="1">
                  <c:v>1.2222222222222223</c:v>
                </c:pt>
                <c:pt idx="2">
                  <c:v>6.8100358422938934E-2</c:v>
                </c:pt>
                <c:pt idx="3" formatCode="0.0">
                  <c:v>5.5718475073313671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B36-8843-A3CC-1C34FD750A56}"/>
            </c:ext>
          </c:extLst>
        </c:ser>
        <c:ser>
          <c:idx val="2"/>
          <c:order val="2"/>
          <c:tx>
            <c:strRef>
              <c:f>Sheet1!$A$40</c:f>
              <c:strCache>
                <c:ptCount val="1"/>
                <c:pt idx="0">
                  <c:v>Inventory turnover (days)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val>
            <c:numRef>
              <c:f>Sheet1!$B$40:$E$40</c:f>
              <c:numCache>
                <c:formatCode>0.0</c:formatCode>
                <c:ptCount val="4"/>
                <c:pt idx="0">
                  <c:v>386.47058823529414</c:v>
                </c:pt>
                <c:pt idx="1">
                  <c:v>648.88888888888891</c:v>
                </c:pt>
                <c:pt idx="2">
                  <c:v>-262.41830065359477</c:v>
                </c:pt>
                <c:pt idx="3">
                  <c:v>-40.441176470588239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B36-8843-A3CC-1C34FD750A5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73608848"/>
        <c:axId val="273610480"/>
        <c:extLst>
          <c:ext xmlns:c15="http://schemas.microsoft.com/office/drawing/2012/chart" uri="{02D57815-91ED-43cb-92C2-25804820EDAC}">
            <c15:filteredBarSeries>
              <c15:ser>
                <c:idx val="0"/>
                <c:order val="0"/>
                <c:tx>
                  <c:strRef>
                    <c:extLst>
                      <c:ext uri="{02D57815-91ED-43cb-92C2-25804820EDAC}">
                        <c15:formulaRef>
                          <c15:sqref>Sheet1!$A$38</c15:sqref>
                        </c15:formulaRef>
                      </c:ext>
                    </c:extLst>
                    <c:strCache>
                      <c:ptCount val="1"/>
                      <c:pt idx="0">
                        <c:v>Efficiency</c:v>
                      </c:pt>
                    </c:strCache>
                  </c:strRef>
                </c:tx>
                <c:spPr>
                  <a:solidFill>
                    <a:schemeClr val="accent1"/>
                  </a:solidFill>
                  <a:ln>
                    <a:noFill/>
                  </a:ln>
                  <a:effectLst/>
                </c:spPr>
                <c:invertIfNegative val="0"/>
                <c:val>
                  <c:numRef>
                    <c:extLst>
                      <c:ext uri="{02D57815-91ED-43cb-92C2-25804820EDAC}">
                        <c15:formulaRef>
                          <c15:sqref>Sheet1!$B$38:$E$38</c15:sqref>
                        </c15:formulaRef>
                      </c:ext>
                    </c:extLst>
                    <c:numCache>
                      <c:formatCode>General</c:formatCode>
                      <c:ptCount val="4"/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02-0B36-8843-A3CC-1C34FD750A56}"/>
                  </c:ext>
                </c:extLst>
              </c15:ser>
            </c15:filteredBarSeries>
          </c:ext>
        </c:extLst>
      </c:barChart>
      <c:catAx>
        <c:axId val="2736088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73610480"/>
        <c:crosses val="autoZero"/>
        <c:auto val="1"/>
        <c:lblAlgn val="ctr"/>
        <c:lblOffset val="100"/>
        <c:noMultiLvlLbl val="0"/>
      </c:catAx>
      <c:valAx>
        <c:axId val="273610480"/>
        <c:scaling>
          <c:orientation val="minMax"/>
        </c:scaling>
        <c:delete val="0"/>
        <c:axPos val="l"/>
        <c:majorGridlines>
          <c:spPr>
            <a:ln w="9525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736088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Liquidity</a:t>
            </a:r>
            <a:r>
              <a:rPr lang="en-GB" baseline="0" dirty="0"/>
              <a:t> Indication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1"/>
          <c:order val="1"/>
          <c:tx>
            <c:strRef>
              <c:f>Sheet1!$A$43</c:f>
              <c:strCache>
                <c:ptCount val="1"/>
                <c:pt idx="0">
                  <c:v>Current ratio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val>
            <c:numRef>
              <c:f>Sheet1!$B$43:$E$43</c:f>
              <c:numCache>
                <c:formatCode>0.0</c:formatCode>
                <c:ptCount val="4"/>
                <c:pt idx="0">
                  <c:v>1.6831683168316831</c:v>
                </c:pt>
                <c:pt idx="1">
                  <c:v>1.8035847647498133</c:v>
                </c:pt>
                <c:pt idx="2" formatCode="0.00">
                  <c:v>-0.12041644791813022</c:v>
                </c:pt>
                <c:pt idx="3">
                  <c:v>-6.6765061599327682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0CD-5542-8892-0AEAD5A8833E}"/>
            </c:ext>
          </c:extLst>
        </c:ser>
        <c:ser>
          <c:idx val="2"/>
          <c:order val="2"/>
          <c:tx>
            <c:strRef>
              <c:f>Sheet1!$A$44</c:f>
              <c:strCache>
                <c:ptCount val="1"/>
                <c:pt idx="0">
                  <c:v>Acid test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val>
            <c:numRef>
              <c:f>Sheet1!$B$44:$E$44</c:f>
              <c:numCache>
                <c:formatCode>0.0</c:formatCode>
                <c:ptCount val="4"/>
                <c:pt idx="0">
                  <c:v>1.1262376237623761</c:v>
                </c:pt>
                <c:pt idx="1">
                  <c:v>1.2061239731142643</c:v>
                </c:pt>
                <c:pt idx="2" formatCode="0.00">
                  <c:v>-7.9886349351888208E-2</c:v>
                </c:pt>
                <c:pt idx="3">
                  <c:v>-6.6233945375961802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0CD-5542-8892-0AEAD5A8833E}"/>
            </c:ext>
          </c:extLst>
        </c:ser>
        <c:ser>
          <c:idx val="3"/>
          <c:order val="3"/>
          <c:tx>
            <c:strRef>
              <c:f>Sheet1!$A$45</c:f>
              <c:strCache>
                <c:ptCount val="1"/>
                <c:pt idx="0">
                  <c:v>Creditor days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val>
            <c:numRef>
              <c:f>Sheet1!$B$45:$E$45</c:f>
              <c:numCache>
                <c:formatCode>0.0</c:formatCode>
                <c:ptCount val="4"/>
                <c:pt idx="0">
                  <c:v>373.58823529411762</c:v>
                </c:pt>
                <c:pt idx="1">
                  <c:v>648.88888888888891</c:v>
                </c:pt>
                <c:pt idx="2">
                  <c:v>-275.30065359477129</c:v>
                </c:pt>
                <c:pt idx="3">
                  <c:v>-42.426470588235297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20CD-5542-8892-0AEAD5A8833E}"/>
            </c:ext>
          </c:extLst>
        </c:ser>
        <c:ser>
          <c:idx val="4"/>
          <c:order val="4"/>
          <c:tx>
            <c:strRef>
              <c:f>Sheet1!$A$46</c:f>
              <c:strCache>
                <c:ptCount val="1"/>
                <c:pt idx="0">
                  <c:v>Debtors days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val>
            <c:numRef>
              <c:f>Sheet1!$B$46:$E$46</c:f>
              <c:numCache>
                <c:formatCode>0.0</c:formatCode>
                <c:ptCount val="4"/>
                <c:pt idx="0">
                  <c:v>109.5</c:v>
                </c:pt>
                <c:pt idx="1">
                  <c:v>106.18181818181819</c:v>
                </c:pt>
                <c:pt idx="2">
                  <c:v>3.318181818181813</c:v>
                </c:pt>
                <c:pt idx="3">
                  <c:v>3.1249999999999951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20CD-5542-8892-0AEAD5A8833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76296944"/>
        <c:axId val="276557632"/>
        <c:extLst>
          <c:ext xmlns:c15="http://schemas.microsoft.com/office/drawing/2012/chart" uri="{02D57815-91ED-43cb-92C2-25804820EDAC}">
            <c15:filteredBarSeries>
              <c15:ser>
                <c:idx val="0"/>
                <c:order val="0"/>
                <c:tx>
                  <c:strRef>
                    <c:extLst>
                      <c:ext uri="{02D57815-91ED-43cb-92C2-25804820EDAC}">
                        <c15:formulaRef>
                          <c15:sqref>Sheet1!$A$42</c15:sqref>
                        </c15:formulaRef>
                      </c:ext>
                    </c:extLst>
                    <c:strCache>
                      <c:ptCount val="1"/>
                      <c:pt idx="0">
                        <c:v>Liquidity</c:v>
                      </c:pt>
                    </c:strCache>
                  </c:strRef>
                </c:tx>
                <c:spPr>
                  <a:solidFill>
                    <a:schemeClr val="accent1"/>
                  </a:solidFill>
                  <a:ln>
                    <a:noFill/>
                  </a:ln>
                  <a:effectLst/>
                </c:spPr>
                <c:invertIfNegative val="0"/>
                <c:val>
                  <c:numRef>
                    <c:extLst>
                      <c:ext uri="{02D57815-91ED-43cb-92C2-25804820EDAC}">
                        <c15:formulaRef>
                          <c15:sqref>Sheet1!$B$42:$E$42</c15:sqref>
                        </c15:formulaRef>
                      </c:ext>
                    </c:extLst>
                    <c:numCache>
                      <c:formatCode>General</c:formatCode>
                      <c:ptCount val="4"/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04-20CD-5542-8892-0AEAD5A8833E}"/>
                  </c:ext>
                </c:extLst>
              </c15:ser>
            </c15:filteredBarSeries>
          </c:ext>
        </c:extLst>
      </c:barChart>
      <c:catAx>
        <c:axId val="27629694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76557632"/>
        <c:crosses val="autoZero"/>
        <c:auto val="1"/>
        <c:lblAlgn val="ctr"/>
        <c:lblOffset val="100"/>
        <c:noMultiLvlLbl val="0"/>
      </c:catAx>
      <c:valAx>
        <c:axId val="276557632"/>
        <c:scaling>
          <c:orientation val="minMax"/>
        </c:scaling>
        <c:delete val="0"/>
        <c:axPos val="l"/>
        <c:majorGridlines>
          <c:spPr>
            <a:ln w="9525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762969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Capital</a:t>
            </a:r>
            <a:r>
              <a:rPr lang="en-GB" baseline="0" dirty="0"/>
              <a:t> Structure Indication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1"/>
          <c:order val="1"/>
          <c:tx>
            <c:strRef>
              <c:f>Sheet1!$A$49</c:f>
              <c:strCache>
                <c:ptCount val="1"/>
                <c:pt idx="0">
                  <c:v>Debt to equity (leverage)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val>
            <c:numRef>
              <c:f>Sheet1!$B$49:$E$49</c:f>
              <c:numCache>
                <c:formatCode>0.0</c:formatCode>
                <c:ptCount val="4"/>
                <c:pt idx="0">
                  <c:v>2.3658019252732907</c:v>
                </c:pt>
                <c:pt idx="1">
                  <c:v>9.0108624094799215</c:v>
                </c:pt>
                <c:pt idx="2">
                  <c:v>-6.6450604842066312</c:v>
                </c:pt>
                <c:pt idx="3">
                  <c:v>-73.745000003725096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DB0-794E-8113-8F98F80A0EEF}"/>
            </c:ext>
          </c:extLst>
        </c:ser>
        <c:ser>
          <c:idx val="2"/>
          <c:order val="2"/>
          <c:tx>
            <c:strRef>
              <c:f>Sheet1!$A$50</c:f>
              <c:strCache>
                <c:ptCount val="1"/>
                <c:pt idx="0">
                  <c:v>Debt to capital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val>
            <c:numRef>
              <c:f>Sheet1!$B$50:$E$50</c:f>
              <c:numCache>
                <c:formatCode>0.0</c:formatCode>
                <c:ptCount val="4"/>
                <c:pt idx="0">
                  <c:v>2.311125278928913</c:v>
                </c:pt>
                <c:pt idx="1">
                  <c:v>2.4092515258592999</c:v>
                </c:pt>
                <c:pt idx="2">
                  <c:v>-9.8126246930386962E-2</c:v>
                </c:pt>
                <c:pt idx="3">
                  <c:v>-4.0728934225905951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DB0-794E-8113-8F98F80A0EEF}"/>
            </c:ext>
          </c:extLst>
        </c:ser>
        <c:ser>
          <c:idx val="3"/>
          <c:order val="3"/>
          <c:tx>
            <c:strRef>
              <c:f>Sheet1!$A$51</c:f>
              <c:strCache>
                <c:ptCount val="1"/>
                <c:pt idx="0">
                  <c:v>Interest Cover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val>
            <c:numRef>
              <c:f>Sheet1!$B$51:$E$51</c:f>
              <c:numCache>
                <c:formatCode>0.0</c:formatCode>
                <c:ptCount val="4"/>
                <c:pt idx="0">
                  <c:v>226.27777777777777</c:v>
                </c:pt>
                <c:pt idx="1">
                  <c:v>200.4</c:v>
                </c:pt>
                <c:pt idx="2">
                  <c:v>25.877777777777766</c:v>
                </c:pt>
                <c:pt idx="3">
                  <c:v>12.913062763362158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6DB0-794E-8113-8F98F80A0EE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75698144"/>
        <c:axId val="275699776"/>
        <c:extLst>
          <c:ext xmlns:c15="http://schemas.microsoft.com/office/drawing/2012/chart" uri="{02D57815-91ED-43cb-92C2-25804820EDAC}">
            <c15:filteredBarSeries>
              <c15:ser>
                <c:idx val="0"/>
                <c:order val="0"/>
                <c:tx>
                  <c:strRef>
                    <c:extLst>
                      <c:ext uri="{02D57815-91ED-43cb-92C2-25804820EDAC}">
                        <c15:formulaRef>
                          <c15:sqref>Sheet1!$A$48</c15:sqref>
                        </c15:formulaRef>
                      </c:ext>
                    </c:extLst>
                    <c:strCache>
                      <c:ptCount val="1"/>
                      <c:pt idx="0">
                        <c:v>Capital Structure</c:v>
                      </c:pt>
                    </c:strCache>
                  </c:strRef>
                </c:tx>
                <c:spPr>
                  <a:solidFill>
                    <a:schemeClr val="accent1"/>
                  </a:solidFill>
                  <a:ln>
                    <a:noFill/>
                  </a:ln>
                  <a:effectLst/>
                </c:spPr>
                <c:invertIfNegative val="0"/>
                <c:val>
                  <c:numRef>
                    <c:extLst>
                      <c:ext uri="{02D57815-91ED-43cb-92C2-25804820EDAC}">
                        <c15:formulaRef>
                          <c15:sqref>Sheet1!$B$48:$E$48</c15:sqref>
                        </c15:formulaRef>
                      </c:ext>
                    </c:extLst>
                    <c:numCache>
                      <c:formatCode>General</c:formatCode>
                      <c:ptCount val="4"/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03-6DB0-794E-8113-8F98F80A0EEF}"/>
                  </c:ext>
                </c:extLst>
              </c15:ser>
            </c15:filteredBarSeries>
          </c:ext>
        </c:extLst>
      </c:barChart>
      <c:catAx>
        <c:axId val="27569814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75699776"/>
        <c:crosses val="autoZero"/>
        <c:auto val="1"/>
        <c:lblAlgn val="ctr"/>
        <c:lblOffset val="100"/>
        <c:noMultiLvlLbl val="0"/>
      </c:catAx>
      <c:valAx>
        <c:axId val="275699776"/>
        <c:scaling>
          <c:orientation val="minMax"/>
        </c:scaling>
        <c:delete val="0"/>
        <c:axPos val="l"/>
        <c:majorGridlines>
          <c:spPr>
            <a:ln w="9525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756981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acrossLinear" id="2">
  <a:schemeClr val="accent1"/>
  <a:schemeClr val="accent2"/>
  <a:schemeClr val="accent3"/>
  <a:schemeClr val="accent4"/>
  <a:schemeClr val="accent5"/>
  <a:schemeClr val="accent6"/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acrossLinear" id="2">
  <a:schemeClr val="accent1"/>
  <a:schemeClr val="accent2"/>
  <a:schemeClr val="accent3"/>
  <a:schemeClr val="accent4"/>
  <a:schemeClr val="accent5"/>
  <a:schemeClr val="accent6"/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BC4DBB-BDDE-4C98-9188-CD1C6A34085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836DC24-C11D-4CAE-AD04-B076116BEC5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M5XO1922</a:t>
          </a:r>
        </a:p>
      </dgm:t>
    </dgm:pt>
    <dgm:pt modelId="{10611F7E-9596-4BD9-8455-E49842B3AE9C}" type="parTrans" cxnId="{B287ACDE-4F3C-46B2-955A-8BD81A27AC5F}">
      <dgm:prSet/>
      <dgm:spPr/>
      <dgm:t>
        <a:bodyPr/>
        <a:lstStyle/>
        <a:p>
          <a:endParaRPr lang="en-US"/>
        </a:p>
      </dgm:t>
    </dgm:pt>
    <dgm:pt modelId="{5F1349C1-2951-42D0-8831-DB2D5DA5D908}" type="sibTrans" cxnId="{B287ACDE-4F3C-46B2-955A-8BD81A27AC5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DFAB776-C413-42BF-829D-CCB9F7AA2B0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Module Tutor: Dr David Jenkins</a:t>
          </a:r>
        </a:p>
      </dgm:t>
    </dgm:pt>
    <dgm:pt modelId="{AE83D0E0-78B3-4B51-9C83-D21965839BF4}" type="parTrans" cxnId="{21113BF2-2CAE-4E27-9979-510319F038CC}">
      <dgm:prSet/>
      <dgm:spPr/>
      <dgm:t>
        <a:bodyPr/>
        <a:lstStyle/>
        <a:p>
          <a:endParaRPr lang="en-US"/>
        </a:p>
      </dgm:t>
    </dgm:pt>
    <dgm:pt modelId="{45CA8ED3-8F40-4312-AF1B-B7DCD5E36C70}" type="sibTrans" cxnId="{21113BF2-2CAE-4E27-9979-510319F038C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833EC61-341D-450E-AB2A-C691F8F3F31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Student: Rohan Dubrey</a:t>
          </a:r>
        </a:p>
      </dgm:t>
    </dgm:pt>
    <dgm:pt modelId="{02051B30-E3EC-44B0-AD2F-86A545B7DF49}" type="parTrans" cxnId="{58DFB336-03DB-4158-868B-A449D1831A4E}">
      <dgm:prSet/>
      <dgm:spPr/>
      <dgm:t>
        <a:bodyPr/>
        <a:lstStyle/>
        <a:p>
          <a:endParaRPr lang="en-US"/>
        </a:p>
      </dgm:t>
    </dgm:pt>
    <dgm:pt modelId="{51A7A968-ACAC-426F-B198-DBC59C5D60D7}" type="sibTrans" cxnId="{58DFB336-03DB-4158-868B-A449D1831A4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116284B-61BE-4103-920A-B5D34B3136E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Student Number: 1905715</a:t>
          </a:r>
        </a:p>
      </dgm:t>
    </dgm:pt>
    <dgm:pt modelId="{38C8A851-64C9-4614-9B00-1BCF48C4028D}" type="parTrans" cxnId="{056662C7-E955-4318-B21B-5BE44213E9A7}">
      <dgm:prSet/>
      <dgm:spPr/>
      <dgm:t>
        <a:bodyPr/>
        <a:lstStyle/>
        <a:p>
          <a:endParaRPr lang="en-US"/>
        </a:p>
      </dgm:t>
    </dgm:pt>
    <dgm:pt modelId="{66938006-7835-4587-B4E5-30AA0DB59745}" type="sibTrans" cxnId="{056662C7-E955-4318-B21B-5BE44213E9A7}">
      <dgm:prSet/>
      <dgm:spPr/>
      <dgm:t>
        <a:bodyPr/>
        <a:lstStyle/>
        <a:p>
          <a:endParaRPr lang="en-US"/>
        </a:p>
      </dgm:t>
    </dgm:pt>
    <dgm:pt modelId="{A1DDD245-1E73-4769-B060-379DF8CCEC6B}" type="pres">
      <dgm:prSet presAssocID="{89BC4DBB-BDDE-4C98-9188-CD1C6A340859}" presName="root" presStyleCnt="0">
        <dgm:presLayoutVars>
          <dgm:dir/>
          <dgm:resizeHandles val="exact"/>
        </dgm:presLayoutVars>
      </dgm:prSet>
      <dgm:spPr/>
    </dgm:pt>
    <dgm:pt modelId="{89320419-B836-4522-BEEC-E1AD9CF0A60D}" type="pres">
      <dgm:prSet presAssocID="{89BC4DBB-BDDE-4C98-9188-CD1C6A340859}" presName="container" presStyleCnt="0">
        <dgm:presLayoutVars>
          <dgm:dir/>
          <dgm:resizeHandles val="exact"/>
        </dgm:presLayoutVars>
      </dgm:prSet>
      <dgm:spPr/>
    </dgm:pt>
    <dgm:pt modelId="{99B0E9DA-DBD4-4DD1-B681-E2B6840091FE}" type="pres">
      <dgm:prSet presAssocID="{5836DC24-C11D-4CAE-AD04-B076116BEC59}" presName="compNode" presStyleCnt="0"/>
      <dgm:spPr/>
    </dgm:pt>
    <dgm:pt modelId="{39F52EF2-7707-4834-9BE9-9C5BC2AB2AE1}" type="pres">
      <dgm:prSet presAssocID="{5836DC24-C11D-4CAE-AD04-B076116BEC59}" presName="iconBgRect" presStyleLbl="bgShp" presStyleIdx="0" presStyleCnt="4"/>
      <dgm:spPr/>
    </dgm:pt>
    <dgm:pt modelId="{0F33E4F9-65C7-49D6-B546-3FD5991297B1}" type="pres">
      <dgm:prSet presAssocID="{5836DC24-C11D-4CAE-AD04-B076116BEC5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AD4F121-3536-4D5D-959D-4C7DC4DF150B}" type="pres">
      <dgm:prSet presAssocID="{5836DC24-C11D-4CAE-AD04-B076116BEC59}" presName="spaceRect" presStyleCnt="0"/>
      <dgm:spPr/>
    </dgm:pt>
    <dgm:pt modelId="{C8F7727B-96C6-47A9-8A95-D99D186ECC59}" type="pres">
      <dgm:prSet presAssocID="{5836DC24-C11D-4CAE-AD04-B076116BEC59}" presName="textRect" presStyleLbl="revTx" presStyleIdx="0" presStyleCnt="4">
        <dgm:presLayoutVars>
          <dgm:chMax val="1"/>
          <dgm:chPref val="1"/>
        </dgm:presLayoutVars>
      </dgm:prSet>
      <dgm:spPr/>
    </dgm:pt>
    <dgm:pt modelId="{931E3548-BC10-4EAE-9181-94291E32C99E}" type="pres">
      <dgm:prSet presAssocID="{5F1349C1-2951-42D0-8831-DB2D5DA5D908}" presName="sibTrans" presStyleLbl="sibTrans2D1" presStyleIdx="0" presStyleCnt="0"/>
      <dgm:spPr/>
    </dgm:pt>
    <dgm:pt modelId="{75AADF88-08CD-4FD7-87F9-1E15CF03F416}" type="pres">
      <dgm:prSet presAssocID="{ADFAB776-C413-42BF-829D-CCB9F7AA2B08}" presName="compNode" presStyleCnt="0"/>
      <dgm:spPr/>
    </dgm:pt>
    <dgm:pt modelId="{58022868-207D-455E-B462-52B519470F5D}" type="pres">
      <dgm:prSet presAssocID="{ADFAB776-C413-42BF-829D-CCB9F7AA2B08}" presName="iconBgRect" presStyleLbl="bgShp" presStyleIdx="1" presStyleCnt="4"/>
      <dgm:spPr/>
    </dgm:pt>
    <dgm:pt modelId="{A4AAC66F-4376-47F3-969C-01609ABF5A62}" type="pres">
      <dgm:prSet presAssocID="{ADFAB776-C413-42BF-829D-CCB9F7AA2B0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AD7B6915-831C-4CDF-806A-B69EE9140BC1}" type="pres">
      <dgm:prSet presAssocID="{ADFAB776-C413-42BF-829D-CCB9F7AA2B08}" presName="spaceRect" presStyleCnt="0"/>
      <dgm:spPr/>
    </dgm:pt>
    <dgm:pt modelId="{C4ABDD4F-F822-4602-9FB6-D5C7DB92BF03}" type="pres">
      <dgm:prSet presAssocID="{ADFAB776-C413-42BF-829D-CCB9F7AA2B08}" presName="textRect" presStyleLbl="revTx" presStyleIdx="1" presStyleCnt="4">
        <dgm:presLayoutVars>
          <dgm:chMax val="1"/>
          <dgm:chPref val="1"/>
        </dgm:presLayoutVars>
      </dgm:prSet>
      <dgm:spPr/>
    </dgm:pt>
    <dgm:pt modelId="{4CCD9C9F-9A87-4A80-B577-023797A9B541}" type="pres">
      <dgm:prSet presAssocID="{45CA8ED3-8F40-4312-AF1B-B7DCD5E36C70}" presName="sibTrans" presStyleLbl="sibTrans2D1" presStyleIdx="0" presStyleCnt="0"/>
      <dgm:spPr/>
    </dgm:pt>
    <dgm:pt modelId="{F5ED2098-2B44-4DA2-8292-3353A2003D76}" type="pres">
      <dgm:prSet presAssocID="{0833EC61-341D-450E-AB2A-C691F8F3F312}" presName="compNode" presStyleCnt="0"/>
      <dgm:spPr/>
    </dgm:pt>
    <dgm:pt modelId="{DDFCA1EE-639A-4688-BC1E-02886BCC830F}" type="pres">
      <dgm:prSet presAssocID="{0833EC61-341D-450E-AB2A-C691F8F3F312}" presName="iconBgRect" presStyleLbl="bgShp" presStyleIdx="2" presStyleCnt="4"/>
      <dgm:spPr/>
    </dgm:pt>
    <dgm:pt modelId="{4E66F77B-2D09-44AE-9550-024B05E26F2A}" type="pres">
      <dgm:prSet presAssocID="{0833EC61-341D-450E-AB2A-C691F8F3F31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825BAAC-B302-44DF-B190-0D98F9DF0F68}" type="pres">
      <dgm:prSet presAssocID="{0833EC61-341D-450E-AB2A-C691F8F3F312}" presName="spaceRect" presStyleCnt="0"/>
      <dgm:spPr/>
    </dgm:pt>
    <dgm:pt modelId="{0ACB8DE2-1B13-4545-8911-3F204FC59C61}" type="pres">
      <dgm:prSet presAssocID="{0833EC61-341D-450E-AB2A-C691F8F3F312}" presName="textRect" presStyleLbl="revTx" presStyleIdx="2" presStyleCnt="4">
        <dgm:presLayoutVars>
          <dgm:chMax val="1"/>
          <dgm:chPref val="1"/>
        </dgm:presLayoutVars>
      </dgm:prSet>
      <dgm:spPr/>
    </dgm:pt>
    <dgm:pt modelId="{34D02CEF-465B-49DA-AA3D-220480AD5018}" type="pres">
      <dgm:prSet presAssocID="{51A7A968-ACAC-426F-B198-DBC59C5D60D7}" presName="sibTrans" presStyleLbl="sibTrans2D1" presStyleIdx="0" presStyleCnt="0"/>
      <dgm:spPr/>
    </dgm:pt>
    <dgm:pt modelId="{610AC370-6619-4D5E-8E45-31F06538C3A3}" type="pres">
      <dgm:prSet presAssocID="{8116284B-61BE-4103-920A-B5D34B3136EE}" presName="compNode" presStyleCnt="0"/>
      <dgm:spPr/>
    </dgm:pt>
    <dgm:pt modelId="{2F81A98E-768B-48D3-B3D8-FB021D0A8E0C}" type="pres">
      <dgm:prSet presAssocID="{8116284B-61BE-4103-920A-B5D34B3136EE}" presName="iconBgRect" presStyleLbl="bgShp" presStyleIdx="3" presStyleCnt="4"/>
      <dgm:spPr/>
    </dgm:pt>
    <dgm:pt modelId="{7590AAD9-864E-4850-880A-9A1BBCEE192D}" type="pres">
      <dgm:prSet presAssocID="{8116284B-61BE-4103-920A-B5D34B3136E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6F22F291-B2EF-4FD5-96DA-B3912BC8FD34}" type="pres">
      <dgm:prSet presAssocID="{8116284B-61BE-4103-920A-B5D34B3136EE}" presName="spaceRect" presStyleCnt="0"/>
      <dgm:spPr/>
    </dgm:pt>
    <dgm:pt modelId="{B086C502-E2E8-45FF-9C03-594DD295EEDC}" type="pres">
      <dgm:prSet presAssocID="{8116284B-61BE-4103-920A-B5D34B3136E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EF49F0F-3511-1148-9696-BB81492A0924}" type="presOf" srcId="{5836DC24-C11D-4CAE-AD04-B076116BEC59}" destId="{C8F7727B-96C6-47A9-8A95-D99D186ECC59}" srcOrd="0" destOrd="0" presId="urn:microsoft.com/office/officeart/2018/2/layout/IconCircleList"/>
    <dgm:cxn modelId="{951E3D19-25A5-C448-8062-8205CC0B5EA9}" type="presOf" srcId="{5F1349C1-2951-42D0-8831-DB2D5DA5D908}" destId="{931E3548-BC10-4EAE-9181-94291E32C99E}" srcOrd="0" destOrd="0" presId="urn:microsoft.com/office/officeart/2018/2/layout/IconCircleList"/>
    <dgm:cxn modelId="{58DFB336-03DB-4158-868B-A449D1831A4E}" srcId="{89BC4DBB-BDDE-4C98-9188-CD1C6A340859}" destId="{0833EC61-341D-450E-AB2A-C691F8F3F312}" srcOrd="2" destOrd="0" parTransId="{02051B30-E3EC-44B0-AD2F-86A545B7DF49}" sibTransId="{51A7A968-ACAC-426F-B198-DBC59C5D60D7}"/>
    <dgm:cxn modelId="{8A9B933D-6C47-384B-BD6B-D039BDDAF5C9}" type="presOf" srcId="{8116284B-61BE-4103-920A-B5D34B3136EE}" destId="{B086C502-E2E8-45FF-9C03-594DD295EEDC}" srcOrd="0" destOrd="0" presId="urn:microsoft.com/office/officeart/2018/2/layout/IconCircleList"/>
    <dgm:cxn modelId="{BEFE649F-11C3-754C-9244-A5522CE47EB0}" type="presOf" srcId="{51A7A968-ACAC-426F-B198-DBC59C5D60D7}" destId="{34D02CEF-465B-49DA-AA3D-220480AD5018}" srcOrd="0" destOrd="0" presId="urn:microsoft.com/office/officeart/2018/2/layout/IconCircleList"/>
    <dgm:cxn modelId="{89A3D4BF-5974-084B-A050-6F3F533FACC8}" type="presOf" srcId="{89BC4DBB-BDDE-4C98-9188-CD1C6A340859}" destId="{A1DDD245-1E73-4769-B060-379DF8CCEC6B}" srcOrd="0" destOrd="0" presId="urn:microsoft.com/office/officeart/2018/2/layout/IconCircleList"/>
    <dgm:cxn modelId="{73671EC7-8624-1C4F-8BCD-D76A77CEF827}" type="presOf" srcId="{ADFAB776-C413-42BF-829D-CCB9F7AA2B08}" destId="{C4ABDD4F-F822-4602-9FB6-D5C7DB92BF03}" srcOrd="0" destOrd="0" presId="urn:microsoft.com/office/officeart/2018/2/layout/IconCircleList"/>
    <dgm:cxn modelId="{056662C7-E955-4318-B21B-5BE44213E9A7}" srcId="{89BC4DBB-BDDE-4C98-9188-CD1C6A340859}" destId="{8116284B-61BE-4103-920A-B5D34B3136EE}" srcOrd="3" destOrd="0" parTransId="{38C8A851-64C9-4614-9B00-1BCF48C4028D}" sibTransId="{66938006-7835-4587-B4E5-30AA0DB59745}"/>
    <dgm:cxn modelId="{59F3B6D3-4A98-EF46-9738-C3C8A517607A}" type="presOf" srcId="{45CA8ED3-8F40-4312-AF1B-B7DCD5E36C70}" destId="{4CCD9C9F-9A87-4A80-B577-023797A9B541}" srcOrd="0" destOrd="0" presId="urn:microsoft.com/office/officeart/2018/2/layout/IconCircleList"/>
    <dgm:cxn modelId="{B287ACDE-4F3C-46B2-955A-8BD81A27AC5F}" srcId="{89BC4DBB-BDDE-4C98-9188-CD1C6A340859}" destId="{5836DC24-C11D-4CAE-AD04-B076116BEC59}" srcOrd="0" destOrd="0" parTransId="{10611F7E-9596-4BD9-8455-E49842B3AE9C}" sibTransId="{5F1349C1-2951-42D0-8831-DB2D5DA5D908}"/>
    <dgm:cxn modelId="{21113BF2-2CAE-4E27-9979-510319F038CC}" srcId="{89BC4DBB-BDDE-4C98-9188-CD1C6A340859}" destId="{ADFAB776-C413-42BF-829D-CCB9F7AA2B08}" srcOrd="1" destOrd="0" parTransId="{AE83D0E0-78B3-4B51-9C83-D21965839BF4}" sibTransId="{45CA8ED3-8F40-4312-AF1B-B7DCD5E36C70}"/>
    <dgm:cxn modelId="{3351A0F8-8447-E84B-959A-2C57CA63C111}" type="presOf" srcId="{0833EC61-341D-450E-AB2A-C691F8F3F312}" destId="{0ACB8DE2-1B13-4545-8911-3F204FC59C61}" srcOrd="0" destOrd="0" presId="urn:microsoft.com/office/officeart/2018/2/layout/IconCircleList"/>
    <dgm:cxn modelId="{71F90EB0-89FF-FB4F-9C16-1BD4A54B25A7}" type="presParOf" srcId="{A1DDD245-1E73-4769-B060-379DF8CCEC6B}" destId="{89320419-B836-4522-BEEC-E1AD9CF0A60D}" srcOrd="0" destOrd="0" presId="urn:microsoft.com/office/officeart/2018/2/layout/IconCircleList"/>
    <dgm:cxn modelId="{3A8CA2EC-A291-1D45-B412-63650C294198}" type="presParOf" srcId="{89320419-B836-4522-BEEC-E1AD9CF0A60D}" destId="{99B0E9DA-DBD4-4DD1-B681-E2B6840091FE}" srcOrd="0" destOrd="0" presId="urn:microsoft.com/office/officeart/2018/2/layout/IconCircleList"/>
    <dgm:cxn modelId="{DEF7D1FD-1B2E-CE45-90A6-954BAF5ADFCC}" type="presParOf" srcId="{99B0E9DA-DBD4-4DD1-B681-E2B6840091FE}" destId="{39F52EF2-7707-4834-9BE9-9C5BC2AB2AE1}" srcOrd="0" destOrd="0" presId="urn:microsoft.com/office/officeart/2018/2/layout/IconCircleList"/>
    <dgm:cxn modelId="{6BF8E479-AE56-CD47-99A9-A1CA24B25B9B}" type="presParOf" srcId="{99B0E9DA-DBD4-4DD1-B681-E2B6840091FE}" destId="{0F33E4F9-65C7-49D6-B546-3FD5991297B1}" srcOrd="1" destOrd="0" presId="urn:microsoft.com/office/officeart/2018/2/layout/IconCircleList"/>
    <dgm:cxn modelId="{51FBE125-130F-124A-89F2-6BDA73F3212C}" type="presParOf" srcId="{99B0E9DA-DBD4-4DD1-B681-E2B6840091FE}" destId="{8AD4F121-3536-4D5D-959D-4C7DC4DF150B}" srcOrd="2" destOrd="0" presId="urn:microsoft.com/office/officeart/2018/2/layout/IconCircleList"/>
    <dgm:cxn modelId="{37E041B9-6BD4-E843-A4CC-1A5DF9CF18C9}" type="presParOf" srcId="{99B0E9DA-DBD4-4DD1-B681-E2B6840091FE}" destId="{C8F7727B-96C6-47A9-8A95-D99D186ECC59}" srcOrd="3" destOrd="0" presId="urn:microsoft.com/office/officeart/2018/2/layout/IconCircleList"/>
    <dgm:cxn modelId="{E439BA38-C941-1D49-B225-577DED466907}" type="presParOf" srcId="{89320419-B836-4522-BEEC-E1AD9CF0A60D}" destId="{931E3548-BC10-4EAE-9181-94291E32C99E}" srcOrd="1" destOrd="0" presId="urn:microsoft.com/office/officeart/2018/2/layout/IconCircleList"/>
    <dgm:cxn modelId="{86A410D4-4B05-8B4C-9514-2AF2084CD2FD}" type="presParOf" srcId="{89320419-B836-4522-BEEC-E1AD9CF0A60D}" destId="{75AADF88-08CD-4FD7-87F9-1E15CF03F416}" srcOrd="2" destOrd="0" presId="urn:microsoft.com/office/officeart/2018/2/layout/IconCircleList"/>
    <dgm:cxn modelId="{E1F418C3-A7BF-4E49-96A0-1E9312985F88}" type="presParOf" srcId="{75AADF88-08CD-4FD7-87F9-1E15CF03F416}" destId="{58022868-207D-455E-B462-52B519470F5D}" srcOrd="0" destOrd="0" presId="urn:microsoft.com/office/officeart/2018/2/layout/IconCircleList"/>
    <dgm:cxn modelId="{0E3D48F2-670B-7C4B-ABFF-BB7DE5BF6F95}" type="presParOf" srcId="{75AADF88-08CD-4FD7-87F9-1E15CF03F416}" destId="{A4AAC66F-4376-47F3-969C-01609ABF5A62}" srcOrd="1" destOrd="0" presId="urn:microsoft.com/office/officeart/2018/2/layout/IconCircleList"/>
    <dgm:cxn modelId="{3714EE15-2E03-804A-A9BD-AC0ED646FADD}" type="presParOf" srcId="{75AADF88-08CD-4FD7-87F9-1E15CF03F416}" destId="{AD7B6915-831C-4CDF-806A-B69EE9140BC1}" srcOrd="2" destOrd="0" presId="urn:microsoft.com/office/officeart/2018/2/layout/IconCircleList"/>
    <dgm:cxn modelId="{66CED05C-6BFA-814D-948E-A990E4CADEEC}" type="presParOf" srcId="{75AADF88-08CD-4FD7-87F9-1E15CF03F416}" destId="{C4ABDD4F-F822-4602-9FB6-D5C7DB92BF03}" srcOrd="3" destOrd="0" presId="urn:microsoft.com/office/officeart/2018/2/layout/IconCircleList"/>
    <dgm:cxn modelId="{2B541560-2EB7-7940-8426-1B7D21A7B187}" type="presParOf" srcId="{89320419-B836-4522-BEEC-E1AD9CF0A60D}" destId="{4CCD9C9F-9A87-4A80-B577-023797A9B541}" srcOrd="3" destOrd="0" presId="urn:microsoft.com/office/officeart/2018/2/layout/IconCircleList"/>
    <dgm:cxn modelId="{83DC9C5E-8C3E-0141-A2D4-4EC72C3125D5}" type="presParOf" srcId="{89320419-B836-4522-BEEC-E1AD9CF0A60D}" destId="{F5ED2098-2B44-4DA2-8292-3353A2003D76}" srcOrd="4" destOrd="0" presId="urn:microsoft.com/office/officeart/2018/2/layout/IconCircleList"/>
    <dgm:cxn modelId="{C50E8ADD-9DFB-054D-A643-F1B37C89E00C}" type="presParOf" srcId="{F5ED2098-2B44-4DA2-8292-3353A2003D76}" destId="{DDFCA1EE-639A-4688-BC1E-02886BCC830F}" srcOrd="0" destOrd="0" presId="urn:microsoft.com/office/officeart/2018/2/layout/IconCircleList"/>
    <dgm:cxn modelId="{ED32AFC3-82FE-4842-B1B4-05315F0734A3}" type="presParOf" srcId="{F5ED2098-2B44-4DA2-8292-3353A2003D76}" destId="{4E66F77B-2D09-44AE-9550-024B05E26F2A}" srcOrd="1" destOrd="0" presId="urn:microsoft.com/office/officeart/2018/2/layout/IconCircleList"/>
    <dgm:cxn modelId="{799FE401-1B84-C345-9151-8A229CA611F6}" type="presParOf" srcId="{F5ED2098-2B44-4DA2-8292-3353A2003D76}" destId="{4825BAAC-B302-44DF-B190-0D98F9DF0F68}" srcOrd="2" destOrd="0" presId="urn:microsoft.com/office/officeart/2018/2/layout/IconCircleList"/>
    <dgm:cxn modelId="{711BE834-E2FB-A046-B741-969B47105DA1}" type="presParOf" srcId="{F5ED2098-2B44-4DA2-8292-3353A2003D76}" destId="{0ACB8DE2-1B13-4545-8911-3F204FC59C61}" srcOrd="3" destOrd="0" presId="urn:microsoft.com/office/officeart/2018/2/layout/IconCircleList"/>
    <dgm:cxn modelId="{388B9A42-DA13-5141-88C6-A40FAABFF936}" type="presParOf" srcId="{89320419-B836-4522-BEEC-E1AD9CF0A60D}" destId="{34D02CEF-465B-49DA-AA3D-220480AD5018}" srcOrd="5" destOrd="0" presId="urn:microsoft.com/office/officeart/2018/2/layout/IconCircleList"/>
    <dgm:cxn modelId="{C6F1D8BB-4A92-B349-9532-ED9C08B877A7}" type="presParOf" srcId="{89320419-B836-4522-BEEC-E1AD9CF0A60D}" destId="{610AC370-6619-4D5E-8E45-31F06538C3A3}" srcOrd="6" destOrd="0" presId="urn:microsoft.com/office/officeart/2018/2/layout/IconCircleList"/>
    <dgm:cxn modelId="{5189BEC8-69C3-704A-AD5A-99E5C26ECFC7}" type="presParOf" srcId="{610AC370-6619-4D5E-8E45-31F06538C3A3}" destId="{2F81A98E-768B-48D3-B3D8-FB021D0A8E0C}" srcOrd="0" destOrd="0" presId="urn:microsoft.com/office/officeart/2018/2/layout/IconCircleList"/>
    <dgm:cxn modelId="{2E5B4B91-5A9D-5D4B-B4EE-5219BBDD17C1}" type="presParOf" srcId="{610AC370-6619-4D5E-8E45-31F06538C3A3}" destId="{7590AAD9-864E-4850-880A-9A1BBCEE192D}" srcOrd="1" destOrd="0" presId="urn:microsoft.com/office/officeart/2018/2/layout/IconCircleList"/>
    <dgm:cxn modelId="{9FFE2128-7475-594F-B89A-D7D20B18A622}" type="presParOf" srcId="{610AC370-6619-4D5E-8E45-31F06538C3A3}" destId="{6F22F291-B2EF-4FD5-96DA-B3912BC8FD34}" srcOrd="2" destOrd="0" presId="urn:microsoft.com/office/officeart/2018/2/layout/IconCircleList"/>
    <dgm:cxn modelId="{7E235F00-7183-5747-A651-07DE1AFC5F80}" type="presParOf" srcId="{610AC370-6619-4D5E-8E45-31F06538C3A3}" destId="{B086C502-E2E8-45FF-9C03-594DD295EED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F52EF2-7707-4834-9BE9-9C5BC2AB2AE1}">
      <dsp:nvSpPr>
        <dsp:cNvPr id="0" name=""/>
        <dsp:cNvSpPr/>
      </dsp:nvSpPr>
      <dsp:spPr>
        <a:xfrm>
          <a:off x="999834" y="18746"/>
          <a:ext cx="604800" cy="6048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33E4F9-65C7-49D6-B546-3FD5991297B1}">
      <dsp:nvSpPr>
        <dsp:cNvPr id="0" name=""/>
        <dsp:cNvSpPr/>
      </dsp:nvSpPr>
      <dsp:spPr>
        <a:xfrm>
          <a:off x="1126842" y="145754"/>
          <a:ext cx="350784" cy="3507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F7727B-96C6-47A9-8A95-D99D186ECC59}">
      <dsp:nvSpPr>
        <dsp:cNvPr id="0" name=""/>
        <dsp:cNvSpPr/>
      </dsp:nvSpPr>
      <dsp:spPr>
        <a:xfrm>
          <a:off x="1734234" y="18746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M5XO1922</a:t>
          </a:r>
        </a:p>
      </dsp:txBody>
      <dsp:txXfrm>
        <a:off x="1734234" y="18746"/>
        <a:ext cx="1425599" cy="604800"/>
      </dsp:txXfrm>
    </dsp:sp>
    <dsp:sp modelId="{58022868-207D-455E-B462-52B519470F5D}">
      <dsp:nvSpPr>
        <dsp:cNvPr id="0" name=""/>
        <dsp:cNvSpPr/>
      </dsp:nvSpPr>
      <dsp:spPr>
        <a:xfrm>
          <a:off x="3408234" y="18746"/>
          <a:ext cx="604800" cy="6048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AAC66F-4376-47F3-969C-01609ABF5A62}">
      <dsp:nvSpPr>
        <dsp:cNvPr id="0" name=""/>
        <dsp:cNvSpPr/>
      </dsp:nvSpPr>
      <dsp:spPr>
        <a:xfrm>
          <a:off x="3535242" y="145754"/>
          <a:ext cx="350784" cy="3507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ABDD4F-F822-4602-9FB6-D5C7DB92BF03}">
      <dsp:nvSpPr>
        <dsp:cNvPr id="0" name=""/>
        <dsp:cNvSpPr/>
      </dsp:nvSpPr>
      <dsp:spPr>
        <a:xfrm>
          <a:off x="4142634" y="18746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Module Tutor: Dr David Jenkins</a:t>
          </a:r>
        </a:p>
      </dsp:txBody>
      <dsp:txXfrm>
        <a:off x="4142634" y="18746"/>
        <a:ext cx="1425599" cy="604800"/>
      </dsp:txXfrm>
    </dsp:sp>
    <dsp:sp modelId="{DDFCA1EE-639A-4688-BC1E-02886BCC830F}">
      <dsp:nvSpPr>
        <dsp:cNvPr id="0" name=""/>
        <dsp:cNvSpPr/>
      </dsp:nvSpPr>
      <dsp:spPr>
        <a:xfrm>
          <a:off x="999834" y="878975"/>
          <a:ext cx="604800" cy="6048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66F77B-2D09-44AE-9550-024B05E26F2A}">
      <dsp:nvSpPr>
        <dsp:cNvPr id="0" name=""/>
        <dsp:cNvSpPr/>
      </dsp:nvSpPr>
      <dsp:spPr>
        <a:xfrm>
          <a:off x="1126842" y="1005983"/>
          <a:ext cx="350784" cy="3507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CB8DE2-1B13-4545-8911-3F204FC59C61}">
      <dsp:nvSpPr>
        <dsp:cNvPr id="0" name=""/>
        <dsp:cNvSpPr/>
      </dsp:nvSpPr>
      <dsp:spPr>
        <a:xfrm>
          <a:off x="1734234" y="878975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Student: Rohan Dubrey</a:t>
          </a:r>
        </a:p>
      </dsp:txBody>
      <dsp:txXfrm>
        <a:off x="1734234" y="878975"/>
        <a:ext cx="1425599" cy="604800"/>
      </dsp:txXfrm>
    </dsp:sp>
    <dsp:sp modelId="{2F81A98E-768B-48D3-B3D8-FB021D0A8E0C}">
      <dsp:nvSpPr>
        <dsp:cNvPr id="0" name=""/>
        <dsp:cNvSpPr/>
      </dsp:nvSpPr>
      <dsp:spPr>
        <a:xfrm>
          <a:off x="3408234" y="878975"/>
          <a:ext cx="604800" cy="6048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90AAD9-864E-4850-880A-9A1BBCEE192D}">
      <dsp:nvSpPr>
        <dsp:cNvPr id="0" name=""/>
        <dsp:cNvSpPr/>
      </dsp:nvSpPr>
      <dsp:spPr>
        <a:xfrm>
          <a:off x="3535242" y="1005983"/>
          <a:ext cx="350784" cy="35078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86C502-E2E8-45FF-9C03-594DD295EEDC}">
      <dsp:nvSpPr>
        <dsp:cNvPr id="0" name=""/>
        <dsp:cNvSpPr/>
      </dsp:nvSpPr>
      <dsp:spPr>
        <a:xfrm>
          <a:off x="4142634" y="878975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Student Number: 1905715</a:t>
          </a:r>
        </a:p>
      </dsp:txBody>
      <dsp:txXfrm>
        <a:off x="4142634" y="878975"/>
        <a:ext cx="1425599" cy="604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/>
              <a:pPr/>
              <a:t>7/8/20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/>
              <a:t>7/8/20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7/8/20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/>
              <a:t>7/8/20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7/8/20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7/8/20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7/8/20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7/8/20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7/8/20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7/8/20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7/8/20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7/8/20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7/8/20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7/8/20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7/8/20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7/8/20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7/8/20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/>
              <a:pPr/>
              <a:t>7/8/20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4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F1088D7-CE10-1A49-9A6E-E346EBAD60B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rgbClr val="262626"/>
                </a:solidFill>
              </a:rPr>
              <a:t>Financial Management for the Hotel Industry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7A80924-206B-864D-8B48-3310840BDA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6814368"/>
              </p:ext>
            </p:extLst>
          </p:nvPr>
        </p:nvGraphicFramePr>
        <p:xfrm>
          <a:off x="2798955" y="3746811"/>
          <a:ext cx="6568069" cy="15025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792603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829BB-119B-3743-BC89-881F19F56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Financial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A6D35-8822-AD45-BE83-01F29096C6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             Financial Performance of Gatsby Grange Boutique Hotel</a:t>
            </a:r>
          </a:p>
          <a:p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9047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D412D6-101E-764F-8590-F32CECBED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US" sz="3700" dirty="0">
                <a:solidFill>
                  <a:srgbClr val="262626"/>
                </a:solidFill>
              </a:rPr>
              <a:t>Profitability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B7C5931-1A9F-614B-B46B-BF7E47D035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21770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414268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7DEDD00-5E71-418B-9C3C-9B71B0182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F08AA894-60A7-4A09-919E-54EF7C3EC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4680684-9D82-4E2B-9E9A-778390DA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E28899EB-8201-46DC-A208-67136E6BA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58681DBB-DB5A-40DF-8333-C7E1C945B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4E4E5B0-6A96-8840-9539-79E002FDE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262626"/>
                </a:solidFill>
              </a:rPr>
              <a:t>Efficiency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3F73E73-F662-5F4A-ADF1-8F1BFF013B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8886645"/>
              </p:ext>
            </p:extLst>
          </p:nvPr>
        </p:nvGraphicFramePr>
        <p:xfrm>
          <a:off x="1295401" y="2675822"/>
          <a:ext cx="9601197" cy="29856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6112274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1915-BF49-E243-9014-2ED79B2A7A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Liquidity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81AE3D6-7628-CC43-A9BE-04AA922BFB8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95400" y="2557463"/>
          <a:ext cx="9601200" cy="33178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364580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E7DEDD00-5E71-418B-9C3C-9B71B0182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F08AA894-60A7-4A09-919E-54EF7C3EC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44680684-9D82-4E2B-9E9A-778390DA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E28899EB-8201-46DC-A208-67136E6BA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58681DBB-DB5A-40DF-8333-C7E1C945B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138A8C4-B311-1A4C-8BDB-5EAEE9663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262626"/>
                </a:solidFill>
              </a:rPr>
              <a:t>Capital Structure and Conclusion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0D66F44-7F41-2D41-996E-B346D8A8FB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1243064"/>
              </p:ext>
            </p:extLst>
          </p:nvPr>
        </p:nvGraphicFramePr>
        <p:xfrm>
          <a:off x="1295401" y="2675822"/>
          <a:ext cx="9601197" cy="29856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1376964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78BC618-3289-4C64-902D-506AF437E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/>
          </a:blipFill>
          <a:ln w="15875" cap="flat" cmpd="sng" algn="ctr">
            <a:solidFill>
              <a:srgbClr val="AB946B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33D31B1-9C37-4542-80D3-7B54026F2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FA7F2C-2B08-2845-AEB0-9787F8313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0D273FA-71CB-4AEB-8F60-67AB3375E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F9913F-188B-C045-A3D8-5F5F817CA3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800" dirty="0"/>
              <a:t>Atrill, P. and McLaney, E., 2009. Management Accounting for Decision Makers. 6th ed. Harlow: Pearson.</a:t>
            </a:r>
          </a:p>
          <a:p>
            <a:pPr>
              <a:lnSpc>
                <a:spcPct val="90000"/>
              </a:lnSpc>
            </a:pPr>
            <a:r>
              <a:rPr lang="en-GB" sz="800" dirty="0"/>
              <a:t>Corporate Financial Institute, 2020. [image] Available at: https://corporatefinanceinstitute.com/resources/knowledge/finance/corporate-finance-ratios [Accessed 7 July 2020].</a:t>
            </a:r>
          </a:p>
          <a:p>
            <a:pPr>
              <a:lnSpc>
                <a:spcPct val="90000"/>
              </a:lnSpc>
            </a:pPr>
            <a:r>
              <a:rPr lang="en-GB" sz="800" dirty="0"/>
              <a:t>Das, R.C. and Das, U., 2019. Analysis of fluctuations in Credit-Deposit Ratio of Indian States: From Pre-Globalization to Post-Financial Crisis Phase. In Handbook of Research on Managerial Thinking in Global Business Economics (pp. 229-245). IGI Global.</a:t>
            </a:r>
          </a:p>
          <a:p>
            <a:pPr>
              <a:lnSpc>
                <a:spcPct val="90000"/>
              </a:lnSpc>
            </a:pPr>
            <a:r>
              <a:rPr lang="en-GB" sz="800" dirty="0"/>
              <a:t> </a:t>
            </a:r>
          </a:p>
          <a:p>
            <a:pPr>
              <a:lnSpc>
                <a:spcPct val="90000"/>
              </a:lnSpc>
            </a:pPr>
            <a:r>
              <a:rPr lang="en-GB" sz="800" dirty="0"/>
              <a:t>Drury, C., 2018. Management and Cost Accounting. 10th ed. London: Cengage.</a:t>
            </a:r>
          </a:p>
          <a:p>
            <a:pPr>
              <a:lnSpc>
                <a:spcPct val="90000"/>
              </a:lnSpc>
            </a:pPr>
            <a:r>
              <a:rPr lang="en-GB" sz="800" dirty="0"/>
              <a:t>Guilding, C., 2014. Accounting Essentials for Hospitality Managers. 3rd ed. New York: Routledge.</a:t>
            </a:r>
          </a:p>
          <a:p>
            <a:pPr>
              <a:lnSpc>
                <a:spcPct val="90000"/>
              </a:lnSpc>
            </a:pPr>
            <a:r>
              <a:rPr lang="en-GB" sz="800" dirty="0"/>
              <a:t>Hayes, D. and Miller, A., 2011. Revenue Management for The Hospitality Industry. Hoboken, N.J.: Wiley.</a:t>
            </a:r>
          </a:p>
          <a:p>
            <a:pPr>
              <a:lnSpc>
                <a:spcPct val="90000"/>
              </a:lnSpc>
            </a:pPr>
            <a:r>
              <a:rPr lang="en-GB" sz="800" dirty="0"/>
              <a:t>Holmes, G., Sugden, A. and Gee, P., 2005. Interpreting Company Reports and Accounts. 9th ed. Harlow: Financial Times Prentice Hall.</a:t>
            </a:r>
          </a:p>
          <a:p>
            <a:pPr>
              <a:lnSpc>
                <a:spcPct val="90000"/>
              </a:lnSpc>
            </a:pPr>
            <a:r>
              <a:rPr lang="en-GB" sz="800" dirty="0"/>
              <a:t>Horner, D., 2017. Accounting for Non-Accountants. 11th ed. London: Kogan Page Ltd.</a:t>
            </a:r>
          </a:p>
          <a:p>
            <a:pPr>
              <a:lnSpc>
                <a:spcPct val="90000"/>
              </a:lnSpc>
            </a:pPr>
            <a:r>
              <a:rPr lang="en-GB" sz="800" dirty="0"/>
              <a:t>Marr, B., 2012. Key Performance Indicators. The 75 Measures Every Manager Needs to Know. Harlow: Pearson.</a:t>
            </a:r>
          </a:p>
          <a:p>
            <a:pPr>
              <a:lnSpc>
                <a:spcPct val="90000"/>
              </a:lnSpc>
            </a:pPr>
            <a:r>
              <a:rPr lang="en-GB" sz="800" dirty="0"/>
              <a:t>Sangster, A. and Wood, F., 2008. Frank Wood's Business Accounting 1. 11th ed. Harlow: Prentice Hall.</a:t>
            </a:r>
          </a:p>
          <a:p>
            <a:pPr>
              <a:lnSpc>
                <a:spcPct val="90000"/>
              </a:lnSpc>
            </a:pPr>
            <a:r>
              <a:rPr lang="en-GB" sz="800" dirty="0"/>
              <a:t>Walsh, C., 2008. Key Management Ratios. The 100+ Ratios Every Manager Needs to Know. 4th ed. Harlow, England: Prentice Hall/Financial Times.</a:t>
            </a:r>
          </a:p>
          <a:p>
            <a:pPr>
              <a:lnSpc>
                <a:spcPct val="90000"/>
              </a:lnSpc>
            </a:pPr>
            <a:r>
              <a:rPr lang="en-GB" sz="800" dirty="0"/>
              <a:t> </a:t>
            </a:r>
          </a:p>
          <a:p>
            <a:pPr>
              <a:lnSpc>
                <a:spcPct val="90000"/>
              </a:lnSpc>
            </a:pP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4123084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349</Words>
  <Application>Microsoft Macintosh PowerPoint</Application>
  <PresentationFormat>Widescreen</PresentationFormat>
  <Paragraphs>29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Garamond</vt:lpstr>
      <vt:lpstr>Organic</vt:lpstr>
      <vt:lpstr>Financial Management for the Hotel Industry</vt:lpstr>
      <vt:lpstr>Financial Analysis</vt:lpstr>
      <vt:lpstr>Profitability</vt:lpstr>
      <vt:lpstr>Efficiency</vt:lpstr>
      <vt:lpstr>Liquidity</vt:lpstr>
      <vt:lpstr>Capital Structure and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Financial Management for the Hotel Industry</dc:title>
  <dc:creator>Rohan Dubrey (1905715)</dc:creator>
  <cp:lastModifiedBy>Rohan Dubrey (1905715)</cp:lastModifiedBy>
  <cp:revision>4</cp:revision>
  <dcterms:created xsi:type="dcterms:W3CDTF">2020-07-08T10:54:05Z</dcterms:created>
  <dcterms:modified xsi:type="dcterms:W3CDTF">2020-07-08T11:00:09Z</dcterms:modified>
</cp:coreProperties>
</file>